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23"/>
  </p:notesMasterIdLst>
  <p:sldIdLst>
    <p:sldId id="256" r:id="rId2"/>
    <p:sldId id="269" r:id="rId3"/>
    <p:sldId id="329" r:id="rId4"/>
    <p:sldId id="362" r:id="rId5"/>
    <p:sldId id="363" r:id="rId6"/>
    <p:sldId id="365" r:id="rId7"/>
    <p:sldId id="337" r:id="rId8"/>
    <p:sldId id="330" r:id="rId9"/>
    <p:sldId id="331" r:id="rId10"/>
    <p:sldId id="341" r:id="rId11"/>
    <p:sldId id="364" r:id="rId12"/>
    <p:sldId id="343" r:id="rId13"/>
    <p:sldId id="345" r:id="rId14"/>
    <p:sldId id="347" r:id="rId15"/>
    <p:sldId id="350" r:id="rId16"/>
    <p:sldId id="353" r:id="rId17"/>
    <p:sldId id="356" r:id="rId18"/>
    <p:sldId id="359" r:id="rId19"/>
    <p:sldId id="332" r:id="rId20"/>
    <p:sldId id="360" r:id="rId21"/>
    <p:sldId id="267" r:id="rId22"/>
  </p:sldIdLst>
  <p:sldSz cx="9144000" cy="6858000" type="screen4x3"/>
  <p:notesSz cx="7010400" cy="9296400"/>
  <p:custDataLst>
    <p:tags r:id="rId2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CC9900"/>
    <a:srgbClr val="AD5BFF"/>
    <a:srgbClr val="9933FF"/>
    <a:srgbClr val="006666"/>
    <a:srgbClr val="666699"/>
    <a:srgbClr val="6600CC"/>
    <a:srgbClr val="6600F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752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solidFill>
                  <a:srgbClr val="002060"/>
                </a:solidFill>
                <a:latin typeface="Cambria" pitchFamily="18" charset="0"/>
              </a:rPr>
              <a:t>PRE</a:t>
            </a:r>
            <a:r>
              <a:rPr lang="sr-Latn-CS" sz="2000" dirty="0">
                <a:solidFill>
                  <a:srgbClr val="002060"/>
                </a:solidFill>
                <a:latin typeface="Cambria" pitchFamily="18" charset="0"/>
              </a:rPr>
              <a:t>GLED</a:t>
            </a:r>
            <a:r>
              <a:rPr lang="en-US" sz="2000" dirty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bs-Latn-BA" sz="2000" dirty="0" smtClean="0">
                <a:solidFill>
                  <a:srgbClr val="002060"/>
                </a:solidFill>
                <a:latin typeface="Cambria" pitchFamily="18" charset="0"/>
              </a:rPr>
              <a:t>KORISNIKA</a:t>
            </a:r>
            <a:r>
              <a:rPr lang="bs-Latn-BA" sz="2000" baseline="0" dirty="0" smtClean="0">
                <a:solidFill>
                  <a:srgbClr val="002060"/>
                </a:solidFill>
                <a:latin typeface="Cambria" pitchFamily="18" charset="0"/>
              </a:rPr>
              <a:t> IPA  SREDSTAVA U OKVIRU II KOMPONENTE</a:t>
            </a:r>
          </a:p>
          <a:p>
            <a:pPr>
              <a:defRPr/>
            </a:pPr>
            <a:endParaRPr lang="en-US" sz="2000" dirty="0">
              <a:solidFill>
                <a:srgbClr val="002060"/>
              </a:solidFill>
              <a:latin typeface="Cambria" pitchFamily="18" charset="0"/>
            </a:endParaRPr>
          </a:p>
        </c:rich>
      </c:tx>
      <c:layout>
        <c:manualLayout>
          <c:xMode val="edge"/>
          <c:yMode val="edge"/>
          <c:x val="0.11271694553805774"/>
          <c:y val="0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951074475065614"/>
          <c:y val="0.177888936828102"/>
          <c:w val="0.35358648810783211"/>
          <c:h val="0.7449168944344616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dLbl>
              <c:idx val="0"/>
              <c:layout>
                <c:manualLayout>
                  <c:x val="0.14954095581802274"/>
                  <c:y val="-2.162747635997555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7599286417322835"/>
                  <c:y val="-3.0891849135296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9.6909722222222217E-2"/>
                  <c:y val="5.70776255707762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2592642716535432"/>
                  <c:y val="3.3689281990436125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5704833770778657E-2"/>
                  <c:y val="-9.60423183403444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10176399825021878"/>
                  <c:y val="-8.158109517132276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aseline="0">
                    <a:solidFill>
                      <a:srgbClr val="002060"/>
                    </a:solidFill>
                    <a:latin typeface="Cambria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>
                  <a:solidFill>
                    <a:srgbClr val="002060"/>
                  </a:solidFill>
                </a:ln>
              </c:spPr>
            </c:leaderLines>
          </c:dLbls>
          <c:cat>
            <c:strRef>
              <c:f>Sheet1!$A$2:$A$7</c:f>
              <c:strCache>
                <c:ptCount val="6"/>
                <c:pt idx="0">
                  <c:v>Državni organi i javne ustanove</c:v>
                </c:pt>
                <c:pt idx="1">
                  <c:v>Opštine </c:v>
                </c:pt>
                <c:pt idx="2">
                  <c:v>Javna preduzeća</c:v>
                </c:pt>
                <c:pt idx="3">
                  <c:v>Škole i fakulteti </c:v>
                </c:pt>
                <c:pt idx="4">
                  <c:v>NVO</c:v>
                </c:pt>
                <c:pt idx="5">
                  <c:v>Ostalo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53</c:v>
                </c:pt>
                <c:pt idx="1">
                  <c:v>38</c:v>
                </c:pt>
                <c:pt idx="2">
                  <c:v>9</c:v>
                </c:pt>
                <c:pt idx="3">
                  <c:v>20</c:v>
                </c:pt>
                <c:pt idx="4">
                  <c:v>51</c:v>
                </c:pt>
                <c:pt idx="5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997217FC-BC40-4DF5-B3A3-BFD3E868BFB4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973FE9CD-B590-478D-B9A4-5C9CB81B82B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362202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3FE9CD-B590-478D-B9A4-5C9CB81B82B9}" type="slidenum">
              <a:rPr lang="en-US" altLang="x-none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alt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410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3FE9CD-B590-478D-B9A4-5C9CB81B82B9}" type="slidenum">
              <a:rPr lang="en-US" altLang="x-none" smtClean="0"/>
              <a:pPr>
                <a:defRPr/>
              </a:pPr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9442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3FE9CD-B590-478D-B9A4-5C9CB81B82B9}" type="slidenum">
              <a:rPr lang="en-US" altLang="x-none" smtClean="0"/>
              <a:pPr>
                <a:defRPr/>
              </a:pPr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30961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3FE9CD-B590-478D-B9A4-5C9CB81B82B9}" type="slidenum">
              <a:rPr lang="en-US" altLang="x-none" smtClean="0"/>
              <a:pPr>
                <a:defRPr/>
              </a:pPr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9724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3FE9CD-B590-478D-B9A4-5C9CB81B82B9}" type="slidenum">
              <a:rPr lang="en-US" altLang="x-none" smtClean="0"/>
              <a:pPr>
                <a:defRPr/>
              </a:pPr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39955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FB20E60F-64DC-4B04-9D29-9C4FCA97C1AE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1646ABA1-D1F3-4973-93BC-3CC98C2D2A2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72CFE-A6C6-4D4A-B1BB-E34ED44D1BB9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7205C-6D97-4257-BEB4-EFBDFE289EB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534EC872-C385-44D2-8351-24D9AE0869F5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5B48BB43-6BC0-4410-883F-7E2C4EA6223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893CB-5C8B-4ADD-B7AB-657F5C16E792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181F6-1D56-4F09-BEA5-FA6D7B20333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89979-AD54-405F-8487-8358D3D7866F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65067-58F3-4BE6-B6D9-EEFDC5BE627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A572B-8295-4735-971D-E004456363B8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668C8-60A9-4645-BC3B-F2BF5915CCC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866FA-917E-49A0-9550-FAB7813AA004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487E3-2D6E-4E94-A8C6-4BD1A0F620D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C1923-07DB-4254-B027-53C9FA52DF83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81E8D-216B-4EA0-9DD6-9C02BAAABD1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>
            <a:spLocks noChangeArrowheads="1"/>
          </p:cNvSpPr>
          <p:nvPr/>
        </p:nvSpPr>
        <p:spPr bwMode="auto">
          <a:xfrm rot="420000" flipV="1">
            <a:off x="3165475" y="1108075"/>
            <a:ext cx="5257800" cy="4114800"/>
          </a:xfrm>
          <a:custGeom>
            <a:avLst/>
            <a:gdLst>
              <a:gd name="T0" fmla="*/ 5257800 w 5257800"/>
              <a:gd name="T1" fmla="*/ 2057400 h 4114800"/>
              <a:gd name="T2" fmla="*/ 2628900 w 5257800"/>
              <a:gd name="T3" fmla="*/ 4114800 h 4114800"/>
              <a:gd name="T4" fmla="*/ 0 w 5257800"/>
              <a:gd name="T5" fmla="*/ 2057400 h 4114800"/>
              <a:gd name="T6" fmla="*/ 2628900 w 5257800"/>
              <a:gd name="T7" fmla="*/ 0 h 41148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5257800"/>
              <a:gd name="T13" fmla="*/ 0 h 4114800"/>
              <a:gd name="T14" fmla="*/ 5182785 w 5257800"/>
              <a:gd name="T15" fmla="*/ 4114800 h 41148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57800" h="411480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  <a:miter lim="800000"/>
            <a:headEnd/>
            <a:tailEnd/>
          </a:ln>
          <a:effectLst>
            <a:outerShdw blurRad="63500" dist="38500" dir="7500041" sx="98500" sy="100079" kx="99984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bs-Latn-BA"/>
          </a:p>
        </p:txBody>
      </p:sp>
      <p:sp>
        <p:nvSpPr>
          <p:cNvPr id="6" name="Right Triangle 5"/>
          <p:cNvSpPr>
            <a:spLocks noChangeArrowheads="1"/>
          </p:cNvSpPr>
          <p:nvPr/>
        </p:nvSpPr>
        <p:spPr bwMode="auto"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  <a:headEnd/>
            <a:tailEnd/>
          </a:ln>
          <a:effectLst>
            <a:outerShdw blurRad="63500" dist="6350" dir="12899787" algn="tl" rotWithShape="0">
              <a:srgbClr val="000000">
                <a:alpha val="46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50DB8D-24A0-40C4-9895-DFEA6E2E0C31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EA8081-8044-474F-9B19-5A7B302BF8B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BF71B-70C4-4984-A816-DFAB7CFD4823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DF13F-ABA6-49C0-A955-D06D0716919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93640-85B4-48F4-B9C4-41BAA89C8FA3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18575-73AD-4558-8BAB-B183A08DCC77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200">
              <a:srgbClr val="3383B0"/>
            </a:gs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80142860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think-cell Slide" r:id="rId15" imgW="216" imgH="216" progId="TCLayout.ActiveDocument.1">
                  <p:embed/>
                </p:oleObj>
              </mc:Choice>
              <mc:Fallback>
                <p:oleObj name="think-cell Slide" r:id="rId1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2B44072E-7A00-4D83-8F34-048BBBBC9E9F}" type="datetimeFigureOut">
              <a:rPr lang="en-US" altLang="x-none"/>
              <a:pPr>
                <a:defRPr/>
              </a:pPr>
              <a:t>1/21/2016</a:t>
            </a:fld>
            <a:endParaRPr lang="en-US" altLang="x-non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59DAE474-8F6D-4607-9806-6E2E7E71B26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093" r:id="rId2"/>
    <p:sldLayoutId id="2147484102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103" r:id="rId9"/>
    <p:sldLayoutId id="2147484099" r:id="rId10"/>
    <p:sldLayoutId id="214748410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mbria" pitchFamily="18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mbria" pitchFamily="18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mbria" pitchFamily="18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mbria" pitchFamily="18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39763" indent="-246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914400" indent="-246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187450" indent="-2095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462088" indent="-209550" algn="l" rtl="0" eaLnBrk="1" fontAlgn="base" hangingPunct="1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1447800" y="809625"/>
            <a:ext cx="7851648" cy="1828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457200" y="3228975"/>
            <a:ext cx="7931150" cy="2409825"/>
          </a:xfrm>
        </p:spPr>
        <p:txBody>
          <a:bodyPr/>
          <a:lstStyle/>
          <a:p>
            <a:pPr marR="0" algn="ctr" eaLnBrk="1" hangingPunct="1">
              <a:lnSpc>
                <a:spcPct val="80000"/>
              </a:lnSpc>
              <a:defRPr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+mn-ea"/>
                <a:cs typeface="Cambria"/>
              </a:rPr>
              <a:t>IPA</a:t>
            </a:r>
            <a:r>
              <a:rPr lang="bs-Latn-BA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+mn-ea"/>
                <a:cs typeface="Cambria"/>
              </a:rPr>
              <a:t> II 2014-2020</a:t>
            </a:r>
            <a:endParaRPr lang="sr-Latn-ME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/>
              <a:ea typeface="+mn-ea"/>
              <a:cs typeface="Cambria"/>
            </a:endParaRPr>
          </a:p>
          <a:p>
            <a:pPr marR="0" algn="ctr" eaLnBrk="1" hangingPunct="1">
              <a:lnSpc>
                <a:spcPct val="80000"/>
              </a:lnSpc>
              <a:defRPr/>
            </a:pPr>
            <a:r>
              <a:rPr lang="sr-Latn-ME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+mn-ea"/>
                <a:cs typeface="Cambria"/>
              </a:rPr>
              <a:t>Programi prekogranične i transnacionalne saradnje</a:t>
            </a:r>
          </a:p>
          <a:p>
            <a:pPr marR="0" algn="ctr" eaLnBrk="1" hangingPunct="1">
              <a:lnSpc>
                <a:spcPct val="80000"/>
              </a:lnSpc>
              <a:defRPr/>
            </a:pPr>
            <a:endParaRPr lang="sr-Latn-ME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/>
              <a:ea typeface="+mn-ea"/>
              <a:cs typeface="Cambria"/>
            </a:endParaRPr>
          </a:p>
        </p:txBody>
      </p:sp>
      <p:pic>
        <p:nvPicPr>
          <p:cNvPr id="2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609600"/>
            <a:ext cx="35814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383368" y="1143000"/>
            <a:ext cx="8159750" cy="4724400"/>
          </a:xfrm>
        </p:spPr>
        <p:txBody>
          <a:bodyPr/>
          <a:lstStyle/>
          <a:p>
            <a:pPr marL="457200" lvl="0" indent="-457200" algn="l">
              <a:buFont typeface="Arial" pitchFamily="34" charset="0"/>
              <a:buChar char="•"/>
            </a:pPr>
            <a:endParaRPr lang="en-US" sz="2000" b="1" dirty="0" smtClean="0">
              <a:solidFill>
                <a:srgbClr val="002060"/>
              </a:solidFill>
              <a:latin typeface="+mj-lt"/>
            </a:endParaRPr>
          </a:p>
          <a:p>
            <a:pPr lvl="0" algn="l"/>
            <a:r>
              <a:rPr lang="sl-SI" sz="2000" b="1" dirty="0" smtClean="0">
                <a:solidFill>
                  <a:srgbClr val="002060"/>
                </a:solidFill>
                <a:latin typeface="+mj-lt"/>
              </a:rPr>
              <a:t>Pet </a:t>
            </a:r>
            <a:r>
              <a:rPr lang="sl-SI" sz="2000" b="1" dirty="0">
                <a:solidFill>
                  <a:srgbClr val="002060"/>
                </a:solidFill>
                <a:latin typeface="+mj-lt"/>
              </a:rPr>
              <a:t>bilateralnih </a:t>
            </a:r>
            <a:r>
              <a:rPr lang="en-US" sz="2000" b="1" dirty="0" err="1" smtClean="0">
                <a:solidFill>
                  <a:srgbClr val="002060"/>
                </a:solidFill>
                <a:latin typeface="+mj-lt"/>
              </a:rPr>
              <a:t>prekograni</a:t>
            </a:r>
            <a:r>
              <a:rPr lang="sr-Latn-ME" sz="2000" b="1" dirty="0" smtClean="0">
                <a:solidFill>
                  <a:srgbClr val="002060"/>
                </a:solidFill>
                <a:latin typeface="+mj-lt"/>
              </a:rPr>
              <a:t>čnih </a:t>
            </a:r>
            <a:r>
              <a:rPr lang="sl-SI" sz="2000" b="1" dirty="0" smtClean="0">
                <a:solidFill>
                  <a:srgbClr val="002060"/>
                </a:solidFill>
                <a:latin typeface="+mj-lt"/>
              </a:rPr>
              <a:t>programa:</a:t>
            </a:r>
            <a:endParaRPr lang="en-US" sz="2000" b="1" dirty="0" smtClean="0">
              <a:solidFill>
                <a:srgbClr val="002060"/>
              </a:solidFill>
              <a:latin typeface="+mj-lt"/>
            </a:endParaRPr>
          </a:p>
          <a:p>
            <a:pPr marL="457200" lvl="0" indent="-457200" algn="l">
              <a:buFont typeface="Arial" pitchFamily="34" charset="0"/>
              <a:buChar char="•"/>
            </a:pPr>
            <a:endParaRPr lang="sl-SI" sz="2000" dirty="0" smtClean="0">
              <a:solidFill>
                <a:srgbClr val="002060"/>
              </a:solidFill>
              <a:latin typeface="+mj-lt"/>
            </a:endParaRPr>
          </a:p>
          <a:p>
            <a:pPr marL="457200" lvl="0" indent="-457200" algn="l">
              <a:buFont typeface="Wingdings" pitchFamily="2" charset="2"/>
              <a:buChar char="Ø"/>
            </a:pPr>
            <a:r>
              <a:rPr lang="sl-SI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Albanija – Crna Gora,</a:t>
            </a:r>
          </a:p>
          <a:p>
            <a:pPr marL="457200" lvl="0" indent="-457200" algn="l">
              <a:buFont typeface="Wingdings" pitchFamily="2" charset="2"/>
              <a:buChar char="Ø"/>
            </a:pPr>
            <a:r>
              <a:rPr lang="sl-SI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Bosna </a:t>
            </a:r>
            <a:r>
              <a:rPr lang="sl-SI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 </a:t>
            </a:r>
            <a:r>
              <a:rPr lang="sl-SI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Hercegovina – Crna Gora,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sl-SI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Crna Gora – Kosovo,</a:t>
            </a:r>
          </a:p>
          <a:p>
            <a:pPr marL="457200" lvl="0" indent="-457200" algn="l">
              <a:buFont typeface="Wingdings" pitchFamily="2" charset="2"/>
              <a:buChar char="Ø"/>
            </a:pPr>
            <a:r>
              <a:rPr lang="sl-SI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Hrvatska – Crna Gora,</a:t>
            </a:r>
          </a:p>
          <a:p>
            <a:pPr marL="457200" lvl="0" indent="-457200" algn="l">
              <a:buFont typeface="Wingdings" pitchFamily="2" charset="2"/>
              <a:buChar char="Ø"/>
            </a:pPr>
            <a:r>
              <a:rPr lang="sl-SI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Srbija – Crna Gora;</a:t>
            </a:r>
          </a:p>
          <a:p>
            <a:pPr lvl="0" algn="l"/>
            <a:endParaRPr lang="en-US" sz="2000" b="1" dirty="0">
              <a:solidFill>
                <a:srgbClr val="002060"/>
              </a:solidFill>
              <a:latin typeface="+mj-lt"/>
            </a:endParaRPr>
          </a:p>
          <a:p>
            <a:pPr marL="342900" lvl="0" indent="-342900" algn="l">
              <a:buFont typeface="Wingdings" pitchFamily="2" charset="2"/>
              <a:buChar char="Ø"/>
            </a:pPr>
            <a:r>
              <a:rPr lang="sl-SI" sz="2000" b="1" dirty="0" smtClean="0">
                <a:solidFill>
                  <a:srgbClr val="002060"/>
                </a:solidFill>
                <a:latin typeface="+mj-lt"/>
              </a:rPr>
              <a:t>  </a:t>
            </a:r>
            <a:r>
              <a:rPr lang="sl-SI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IPA Jadranski prekogranični program </a:t>
            </a:r>
            <a:r>
              <a:rPr lang="sl-SI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(IPA Adriatic CBC</a:t>
            </a:r>
            <a:r>
              <a:rPr lang="sl-SI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);</a:t>
            </a:r>
          </a:p>
          <a:p>
            <a:pPr lvl="0" algn="l"/>
            <a:endParaRPr lang="en-US" sz="2000" dirty="0">
              <a:solidFill>
                <a:srgbClr val="002060"/>
              </a:solidFill>
              <a:latin typeface="+mj-lt"/>
            </a:endParaRPr>
          </a:p>
          <a:p>
            <a:pPr lvl="0" algn="l"/>
            <a:r>
              <a:rPr lang="sl-SI" sz="2000" b="1" dirty="0" smtClean="0">
                <a:solidFill>
                  <a:srgbClr val="002060"/>
                </a:solidFill>
                <a:latin typeface="+mj-lt"/>
              </a:rPr>
              <a:t>Dva </a:t>
            </a:r>
            <a:r>
              <a:rPr lang="sl-SI" sz="2000" b="1" dirty="0">
                <a:solidFill>
                  <a:srgbClr val="002060"/>
                </a:solidFill>
                <a:latin typeface="+mj-lt"/>
              </a:rPr>
              <a:t>transnacionalna </a:t>
            </a:r>
            <a:r>
              <a:rPr lang="sl-SI" sz="2000" b="1" dirty="0" smtClean="0">
                <a:solidFill>
                  <a:srgbClr val="002060"/>
                </a:solidFill>
                <a:latin typeface="+mj-lt"/>
              </a:rPr>
              <a:t>programa</a:t>
            </a:r>
            <a:r>
              <a:rPr lang="sl-SI" sz="2000" dirty="0" smtClean="0">
                <a:solidFill>
                  <a:srgbClr val="002060"/>
                </a:solidFill>
                <a:latin typeface="+mj-lt"/>
              </a:rPr>
              <a:t>:</a:t>
            </a:r>
          </a:p>
          <a:p>
            <a:pPr marL="342900" lvl="0" indent="-342900" algn="l">
              <a:buFont typeface="Arial" pitchFamily="34" charset="0"/>
              <a:buChar char="•"/>
            </a:pPr>
            <a:endParaRPr lang="sl-SI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342900" lvl="0" indent="-342900" algn="l">
              <a:buFont typeface="Wingdings" pitchFamily="2" charset="2"/>
              <a:buChar char="Ø"/>
            </a:pPr>
            <a:r>
              <a:rPr lang="sl-SI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Jugoistočna </a:t>
            </a:r>
            <a:r>
              <a:rPr lang="sl-SI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Evropa (SEE) i </a:t>
            </a:r>
            <a:endParaRPr lang="sl-SI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342900" lvl="0" indent="-342900" algn="l">
              <a:buFont typeface="Wingdings" pitchFamily="2" charset="2"/>
              <a:buChar char="Ø"/>
            </a:pPr>
            <a:r>
              <a:rPr lang="sl-SI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Mediteranski </a:t>
            </a:r>
            <a:r>
              <a:rPr lang="sl-SI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program (MED).</a:t>
            </a:r>
            <a:endParaRPr lang="en-US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0" marR="0" indent="-457200" algn="l" eaLnBrk="1" hangingPunct="1">
              <a:lnSpc>
                <a:spcPct val="80000"/>
              </a:lnSpc>
              <a:buFontTx/>
              <a:buChar char="-"/>
              <a:defRPr/>
            </a:pPr>
            <a:endParaRPr lang="en-US" altLang="x-none" sz="2000" b="1" dirty="0" smtClean="0">
              <a:solidFill>
                <a:srgbClr val="002060"/>
              </a:solidFill>
              <a:latin typeface="+mj-lt"/>
              <a:ea typeface="ＭＳ Ｐゴシック" pitchFamily="34" charset="-128"/>
            </a:endParaRPr>
          </a:p>
          <a:p>
            <a:pPr marL="457200" marR="0" indent="-457200" algn="l" eaLnBrk="1" hangingPunct="1">
              <a:lnSpc>
                <a:spcPct val="80000"/>
              </a:lnSpc>
              <a:buFontTx/>
              <a:buChar char="-"/>
              <a:defRPr/>
            </a:pPr>
            <a:endParaRPr lang="en-US" altLang="x-none" sz="2000" b="1" dirty="0" smtClean="0">
              <a:solidFill>
                <a:srgbClr val="002060"/>
              </a:solidFill>
              <a:latin typeface="+mj-lt"/>
              <a:ea typeface="ＭＳ Ｐゴシック" pitchFamily="34" charset="-128"/>
            </a:endParaRPr>
          </a:p>
        </p:txBody>
      </p:sp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2"/>
          <p:cNvSpPr txBox="1">
            <a:spLocks/>
          </p:cNvSpPr>
          <p:nvPr/>
        </p:nvSpPr>
        <p:spPr bwMode="auto">
          <a:xfrm>
            <a:off x="579895" y="354012"/>
            <a:ext cx="8080248" cy="109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sr-Latn-ME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IPA 2007 – 2013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II KOMPONENTA</a:t>
            </a:r>
          </a:p>
          <a:p>
            <a:pPr algn="ctr">
              <a:defRPr/>
            </a:pPr>
            <a:endParaRPr lang="en-US" sz="24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mbria"/>
            </a:endParaRPr>
          </a:p>
        </p:txBody>
      </p:sp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3352800" y="2893756"/>
            <a:ext cx="1471752" cy="1522997"/>
          </a:xfrm>
          <a:prstGeom prst="ellipse">
            <a:avLst/>
          </a:prstGeom>
          <a:gradFill>
            <a:gsLst>
              <a:gs pos="0">
                <a:schemeClr val="accent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b="1" dirty="0" smtClean="0">
                <a:solidFill>
                  <a:srgbClr val="002060"/>
                </a:solidFill>
                <a:latin typeface="+mj-lt"/>
              </a:rPr>
              <a:t>214 </a:t>
            </a:r>
            <a:r>
              <a:rPr lang="sr-Latn-ME" sz="1500" b="1" dirty="0" smtClean="0">
                <a:solidFill>
                  <a:srgbClr val="002060"/>
                </a:solidFill>
                <a:latin typeface="+mj-lt"/>
              </a:rPr>
              <a:t>projekata</a:t>
            </a:r>
            <a:endParaRPr lang="sr-Latn-ME" sz="1500" b="1" dirty="0">
              <a:latin typeface="+mj-lt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789473" y="2094935"/>
            <a:ext cx="9542" cy="7988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939841" y="2410872"/>
            <a:ext cx="577010" cy="582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3179594" y="2266137"/>
            <a:ext cx="581536" cy="5561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350632" y="3719762"/>
            <a:ext cx="86626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866996" y="4355106"/>
            <a:ext cx="699800" cy="543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78261" y="5380282"/>
            <a:ext cx="0" cy="7584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732402" y="4438326"/>
            <a:ext cx="656830" cy="543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267122" y="3612165"/>
            <a:ext cx="7899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709560" y="1771769"/>
            <a:ext cx="1507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zapošljavanje</a:t>
            </a:r>
            <a:endParaRPr lang="en-US" dirty="0"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021677" y="1448604"/>
            <a:ext cx="17107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s-Latn-BA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zaštite životne </a:t>
            </a:r>
            <a:endParaRPr lang="bs-Latn-BA" dirty="0" smtClean="0">
              <a:solidFill>
                <a:schemeClr val="accent3">
                  <a:lumMod val="60000"/>
                  <a:lumOff val="40000"/>
                </a:schemeClr>
              </a:solidFill>
              <a:latin typeface="+mj-lt"/>
            </a:endParaRPr>
          </a:p>
          <a:p>
            <a:pPr algn="ctr"/>
            <a:r>
              <a:rPr lang="bs-Latn-BA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sredine</a:t>
            </a:r>
            <a:endParaRPr lang="en-US" dirty="0">
              <a:latin typeface="+mj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16851" y="1896805"/>
            <a:ext cx="96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 smtClean="0">
                <a:solidFill>
                  <a:srgbClr val="0BD0D9">
                    <a:lumMod val="60000"/>
                    <a:lumOff val="40000"/>
                  </a:srgbClr>
                </a:solidFill>
                <a:latin typeface="+mj-lt"/>
                <a:ea typeface="+mn-ea"/>
              </a:rPr>
              <a:t>turizam</a:t>
            </a:r>
            <a:endParaRPr lang="en-US" dirty="0"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191317" y="3456836"/>
            <a:ext cx="1526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 smtClean="0">
                <a:solidFill>
                  <a:srgbClr val="0BD0D9">
                    <a:lumMod val="60000"/>
                    <a:lumOff val="40000"/>
                  </a:srgbClr>
                </a:solidFill>
                <a:latin typeface="+mj-lt"/>
              </a:rPr>
              <a:t>poljoprivreda</a:t>
            </a:r>
            <a:endParaRPr lang="en-US" dirty="0">
              <a:latin typeface="+mj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78545" y="5131394"/>
            <a:ext cx="905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 smtClean="0">
                <a:solidFill>
                  <a:srgbClr val="0BD0D9">
                    <a:lumMod val="60000"/>
                    <a:lumOff val="40000"/>
                  </a:srgbClr>
                </a:solidFill>
                <a:latin typeface="+mj-lt"/>
              </a:rPr>
              <a:t>kultura</a:t>
            </a:r>
            <a:endParaRPr lang="en-US" dirty="0">
              <a:latin typeface="+mj-lt"/>
            </a:endParaRPr>
          </a:p>
        </p:txBody>
      </p:sp>
      <p:sp>
        <p:nvSpPr>
          <p:cNvPr id="6144" name="Rectangle 6143"/>
          <p:cNvSpPr/>
          <p:nvPr/>
        </p:nvSpPr>
        <p:spPr>
          <a:xfrm>
            <a:off x="4085346" y="6268188"/>
            <a:ext cx="1385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 smtClean="0">
                <a:solidFill>
                  <a:srgbClr val="0BD0D9">
                    <a:lumMod val="60000"/>
                    <a:lumOff val="40000"/>
                  </a:srgbClr>
                </a:solidFill>
                <a:latin typeface="+mj-lt"/>
              </a:rPr>
              <a:t>obrazovanje</a:t>
            </a:r>
            <a:endParaRPr lang="en-US" dirty="0">
              <a:latin typeface="+mj-lt"/>
            </a:endParaRPr>
          </a:p>
        </p:txBody>
      </p:sp>
      <p:sp>
        <p:nvSpPr>
          <p:cNvPr id="6145" name="Rectangle 6144"/>
          <p:cNvSpPr/>
          <p:nvPr/>
        </p:nvSpPr>
        <p:spPr>
          <a:xfrm>
            <a:off x="1630019" y="5010950"/>
            <a:ext cx="1918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 smtClean="0">
                <a:solidFill>
                  <a:srgbClr val="0BD0D9">
                    <a:lumMod val="60000"/>
                    <a:lumOff val="40000"/>
                  </a:srgbClr>
                </a:solidFill>
                <a:latin typeface="+mj-lt"/>
              </a:rPr>
              <a:t>socijalna kohezija</a:t>
            </a:r>
            <a:endParaRPr lang="en-US" dirty="0">
              <a:latin typeface="+mj-lt"/>
            </a:endParaRPr>
          </a:p>
        </p:txBody>
      </p:sp>
      <p:sp>
        <p:nvSpPr>
          <p:cNvPr id="6146" name="Rectangle 6145"/>
          <p:cNvSpPr/>
          <p:nvPr/>
        </p:nvSpPr>
        <p:spPr>
          <a:xfrm>
            <a:off x="274048" y="3258097"/>
            <a:ext cx="228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s-Latn-BA" dirty="0" smtClean="0">
                <a:solidFill>
                  <a:srgbClr val="0BD0D9">
                    <a:lumMod val="60000"/>
                    <a:lumOff val="40000"/>
                  </a:srgbClr>
                </a:solidFill>
                <a:latin typeface="+mj-lt"/>
              </a:rPr>
              <a:t>manji infrastrukturni projekti</a:t>
            </a:r>
            <a:endParaRPr lang="en-US" dirty="0">
              <a:latin typeface="+mj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28726" y="2878905"/>
            <a:ext cx="1574541" cy="1544009"/>
          </a:xfrm>
          <a:prstGeom prst="ellipse">
            <a:avLst/>
          </a:prstGeom>
          <a:gradFill>
            <a:gsLst>
              <a:gs pos="0">
                <a:schemeClr val="accent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b="1" dirty="0" smtClean="0">
                <a:solidFill>
                  <a:srgbClr val="002060"/>
                </a:solidFill>
                <a:latin typeface="+mj-lt"/>
              </a:rPr>
              <a:t>36,5 </a:t>
            </a:r>
            <a:r>
              <a:rPr lang="sr-Latn-ME" b="1" dirty="0">
                <a:solidFill>
                  <a:srgbClr val="002060"/>
                </a:solidFill>
                <a:latin typeface="+mj-lt"/>
              </a:rPr>
              <a:t>mil. EUR</a:t>
            </a:r>
            <a:endParaRPr lang="en-US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784226" y="3808206"/>
            <a:ext cx="1572642" cy="1507854"/>
          </a:xfrm>
          <a:prstGeom prst="ellipse">
            <a:avLst/>
          </a:prstGeom>
          <a:gradFill>
            <a:gsLst>
              <a:gs pos="0">
                <a:schemeClr val="accent2"/>
              </a:gs>
              <a:gs pos="4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dirty="0" smtClean="0">
                <a:solidFill>
                  <a:srgbClr val="002060"/>
                </a:solidFill>
                <a:latin typeface="+mj-lt"/>
              </a:rPr>
              <a:t>28 poziva</a:t>
            </a:r>
            <a:endParaRPr lang="en-US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86109" y="2286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sr-Latn-ME" sz="2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mbria"/>
              </a:rPr>
              <a:t>IPA 2007 – 2013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mbria"/>
              </a:rPr>
              <a:t>II KOMPONENTA</a:t>
            </a:r>
          </a:p>
        </p:txBody>
      </p:sp>
      <p:pic>
        <p:nvPicPr>
          <p:cNvPr id="25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882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2"/>
          <p:cNvSpPr txBox="1">
            <a:spLocks/>
          </p:cNvSpPr>
          <p:nvPr/>
        </p:nvSpPr>
        <p:spPr bwMode="auto">
          <a:xfrm>
            <a:off x="482417" y="76200"/>
            <a:ext cx="808024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endParaRPr lang="bs-Latn-BA" sz="2400" b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mbria"/>
            </a:endParaRPr>
          </a:p>
          <a:p>
            <a:pPr algn="ctr">
              <a:defRPr/>
            </a:pPr>
            <a:r>
              <a:rPr lang="bs-Latn-BA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IPA 2007-2013</a:t>
            </a:r>
          </a:p>
          <a:p>
            <a:pPr algn="ctr">
              <a:defRPr/>
            </a:pPr>
            <a:r>
              <a:rPr lang="bs-Latn-BA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Bilateralni prekogranični programi</a:t>
            </a:r>
            <a:endParaRPr lang="bs-Latn-BA" sz="24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mbria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584243"/>
              </p:ext>
            </p:extLst>
          </p:nvPr>
        </p:nvGraphicFramePr>
        <p:xfrm>
          <a:off x="624418" y="1169795"/>
          <a:ext cx="7938247" cy="4851218"/>
        </p:xfrm>
        <a:graphic>
          <a:graphicData uri="http://schemas.openxmlformats.org/drawingml/2006/table">
            <a:tbl>
              <a:tblPr/>
              <a:tblGrid>
                <a:gridCol w="2423582"/>
                <a:gridCol w="1143000"/>
                <a:gridCol w="1871468"/>
                <a:gridCol w="2500197"/>
              </a:tblGrid>
              <a:tr h="8236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Programi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40000">
                          <a:schemeClr val="accent4">
                            <a:lumMod val="60000"/>
                            <a:lumOff val="4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 broj poziva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40000">
                          <a:schemeClr val="accent4">
                            <a:lumMod val="60000"/>
                            <a:lumOff val="4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broj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projekata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40000">
                          <a:schemeClr val="accent4">
                            <a:lumMod val="60000"/>
                            <a:lumOff val="4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Ukupno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ugovorena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vrijednost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u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eurima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(EU + CG</a:t>
                      </a:r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40000">
                          <a:schemeClr val="accent4">
                            <a:lumMod val="60000"/>
                            <a:lumOff val="4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6114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Albanija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– </a:t>
                      </a:r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Crna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Gora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24 + 1 </a:t>
                      </a:r>
                      <a:r>
                        <a:rPr lang="en-US" sz="1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strateški</a:t>
                      </a:r>
                      <a:r>
                        <a:rPr lang="en-US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projekat</a:t>
                      </a:r>
                      <a:r>
                        <a:rPr lang="en-US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 TA </a:t>
                      </a:r>
                      <a:r>
                        <a:rPr lang="en-US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projekta</a:t>
                      </a: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5.562.014,63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114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Bosna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i </a:t>
                      </a:r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Hercegovina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– </a:t>
                      </a:r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Crna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Gora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sv-SE" sz="16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34 projekta</a:t>
                      </a:r>
                      <a:br>
                        <a:rPr lang="sv-SE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</a:br>
                      <a:r>
                        <a:rPr lang="sv-SE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 TA </a:t>
                      </a:r>
                      <a:r>
                        <a:rPr lang="sv-SE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projekta</a:t>
                      </a:r>
                      <a:endParaRPr lang="sv-SE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sr-Latn-RS" sz="1800" b="1" kern="12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4.651.221,01</a:t>
                      </a:r>
                      <a:endParaRPr kumimoji="0" lang="sr-Latn-C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018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Hrvatska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– </a:t>
                      </a:r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Crna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Gora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17 </a:t>
                      </a:r>
                      <a:r>
                        <a:rPr lang="en-US" sz="1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projekata</a:t>
                      </a:r>
                      <a:r>
                        <a:rPr lang="en-US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 TA </a:t>
                      </a:r>
                      <a:r>
                        <a:rPr lang="en-US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projekta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3.818.990,71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166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Srbija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– </a:t>
                      </a:r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Crna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Gora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29 </a:t>
                      </a:r>
                      <a:r>
                        <a:rPr lang="en-US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projekata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 TA </a:t>
                      </a:r>
                      <a:r>
                        <a:rPr lang="en-US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projekta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3.728.126,41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30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Crna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Gora - </a:t>
                      </a:r>
                      <a:r>
                        <a:rPr lang="en-US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Kosovo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 </a:t>
                      </a:r>
                      <a:r>
                        <a:rPr lang="en-US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projekata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1 TA </a:t>
                      </a:r>
                      <a:r>
                        <a:rPr lang="en-US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projekat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1.011.984,19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78133"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UKUPNO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123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18.772.336,95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447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2"/>
          <p:cNvSpPr txBox="1">
            <a:spLocks/>
          </p:cNvSpPr>
          <p:nvPr/>
        </p:nvSpPr>
        <p:spPr bwMode="auto">
          <a:xfrm>
            <a:off x="548519" y="152400"/>
            <a:ext cx="808024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endParaRPr lang="bs-Latn-BA" sz="2400" b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mbria"/>
            </a:endParaRPr>
          </a:p>
          <a:p>
            <a:pPr algn="ctr">
              <a:defRPr/>
            </a:pPr>
            <a:r>
              <a:rPr lang="bs-Latn-BA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IPA 2007-2013</a:t>
            </a:r>
          </a:p>
          <a:p>
            <a:pPr algn="ctr">
              <a:defRPr/>
            </a:pPr>
            <a:r>
              <a:rPr lang="bs-Latn-BA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Programi sa zemljama članicama EU</a:t>
            </a:r>
            <a:endParaRPr lang="bs-Latn-BA" sz="24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mbria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98500"/>
              </p:ext>
            </p:extLst>
          </p:nvPr>
        </p:nvGraphicFramePr>
        <p:xfrm>
          <a:off x="600636" y="1600200"/>
          <a:ext cx="7818157" cy="4572000"/>
        </p:xfrm>
        <a:graphic>
          <a:graphicData uri="http://schemas.openxmlformats.org/drawingml/2006/table">
            <a:tbl>
              <a:tblPr/>
              <a:tblGrid>
                <a:gridCol w="2743200"/>
                <a:gridCol w="1311834"/>
                <a:gridCol w="1659966"/>
                <a:gridCol w="2103157"/>
              </a:tblGrid>
              <a:tr h="12144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Programi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 broj poziva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broj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sr-Latn-ME" sz="1800" b="1" i="0" u="none" strike="noStrike" dirty="0" smtClean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en-US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projekata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Ukupno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ugovorena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vrijednost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u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eurima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sr-Latn-ME" sz="1800" b="1" i="0" u="none" strike="noStrike" dirty="0" smtClean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+ CG</a:t>
                      </a:r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7826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IPA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Jadranski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prekogranični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program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4</a:t>
                      </a:r>
                      <a:r>
                        <a:rPr lang="bs-Latn-BA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6 projekata      2 TA projekta</a:t>
                      </a:r>
                      <a:r>
                        <a:rPr lang="bs-Latn-BA" sz="18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</a:t>
                      </a:r>
                      <a:r>
                        <a:rPr lang="bs-Latn-BA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.</a:t>
                      </a:r>
                      <a:r>
                        <a:rPr lang="bs-Latn-BA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092</a:t>
                      </a:r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.</a:t>
                      </a:r>
                      <a:r>
                        <a:rPr lang="bs-Latn-BA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391</a:t>
                      </a:r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,</a:t>
                      </a:r>
                      <a:r>
                        <a:rPr lang="bs-Latn-BA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64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826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Jugoistočna</a:t>
                      </a: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Evropa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28</a:t>
                      </a:r>
                      <a:r>
                        <a:rPr lang="bs-Latn-BA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projekata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3.116.820,16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Mediteranski</a:t>
                      </a:r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program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11</a:t>
                      </a:r>
                      <a:r>
                        <a:rPr lang="bs-Latn-BA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projekata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952.008,45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03237"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Jugoistočna Evropa/Mediteranski program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4 TA projekta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559.026,50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UKUPNO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15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91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17.720.246,75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879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2"/>
          <p:cNvSpPr txBox="1">
            <a:spLocks/>
          </p:cNvSpPr>
          <p:nvPr/>
        </p:nvSpPr>
        <p:spPr bwMode="auto">
          <a:xfrm>
            <a:off x="548519" y="152401"/>
            <a:ext cx="8080248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bs-Latn-BA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IPA 2007-2013</a:t>
            </a:r>
          </a:p>
        </p:txBody>
      </p:sp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8409522"/>
              </p:ext>
            </p:extLst>
          </p:nvPr>
        </p:nvGraphicFramePr>
        <p:xfrm>
          <a:off x="931043" y="838200"/>
          <a:ext cx="73152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155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33802" y="1419641"/>
            <a:ext cx="7909681" cy="424731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sr-Latn-ME" dirty="0" smtClean="0">
              <a:solidFill>
                <a:srgbClr val="002060"/>
              </a:solidFill>
              <a:effectLst/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sr-Latn-ME" dirty="0" smtClean="0">
                <a:solidFill>
                  <a:srgbClr val="002060"/>
                </a:solidFill>
                <a:effectLst/>
                <a:latin typeface="+mj-lt"/>
              </a:rPr>
              <a:t>Vidljivo povećanje kapaciteta organizacija i institucija koje sprovode projekte (sprovođenje EU pravila i procedura);</a:t>
            </a:r>
            <a:endParaRPr lang="en-US" dirty="0">
              <a:solidFill>
                <a:srgbClr val="002060"/>
              </a:solidFill>
              <a:effectLst/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effectLst/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sr-Latn-ME" dirty="0" smtClean="0">
                <a:solidFill>
                  <a:srgbClr val="002060"/>
                </a:solidFill>
                <a:effectLst/>
                <a:latin typeface="+mj-lt"/>
              </a:rPr>
              <a:t>Uprkos zahtjevnom aplikacionom paketu, kvalitet podnijetih prijava značajno povećan;</a:t>
            </a: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sr-Latn-ME" dirty="0">
              <a:solidFill>
                <a:srgbClr val="002060"/>
              </a:solidFill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sr-Latn-ME" dirty="0">
                <a:solidFill>
                  <a:srgbClr val="002060"/>
                </a:solidFill>
                <a:latin typeface="+mj-lt"/>
              </a:rPr>
              <a:t>I</a:t>
            </a:r>
            <a:r>
              <a:rPr lang="sr-Latn-ME" dirty="0" smtClean="0">
                <a:solidFill>
                  <a:srgbClr val="002060"/>
                </a:solidFill>
                <a:latin typeface="+mj-lt"/>
              </a:rPr>
              <a:t>zazov je obezbjeđivanje sredstava kofinansiranja i predfinansiranja;</a:t>
            </a:r>
            <a:endParaRPr lang="sr-Latn-ME" dirty="0" smtClean="0">
              <a:solidFill>
                <a:srgbClr val="002060"/>
              </a:solidFill>
              <a:effectLst/>
              <a:latin typeface="+mj-lt"/>
            </a:endParaRPr>
          </a:p>
          <a:p>
            <a:pPr algn="just">
              <a:buClr>
                <a:schemeClr val="accent3"/>
              </a:buClr>
              <a:defRPr/>
            </a:pPr>
            <a:endParaRPr lang="en-GB" dirty="0">
              <a:solidFill>
                <a:srgbClr val="002060"/>
              </a:solidFill>
              <a:effectLst/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bs-Latn-BA" dirty="0" smtClean="0">
                <a:solidFill>
                  <a:srgbClr val="002060"/>
                </a:solidFill>
                <a:latin typeface="Cambria" pitchFamily="18" charset="0"/>
              </a:rPr>
              <a:t>V</a:t>
            </a:r>
            <a:r>
              <a:rPr lang="sr-Latn-ME" dirty="0" smtClean="0">
                <a:solidFill>
                  <a:srgbClr val="002060"/>
                </a:solidFill>
                <a:latin typeface="Cambria" pitchFamily="18" charset="0"/>
              </a:rPr>
              <a:t>eći</a:t>
            </a:r>
            <a:r>
              <a:rPr lang="vi-VN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vi-VN" dirty="0">
                <a:solidFill>
                  <a:srgbClr val="002060"/>
                </a:solidFill>
                <a:latin typeface="Cambria" pitchFamily="18" charset="0"/>
              </a:rPr>
              <a:t>nivo vlasništva </a:t>
            </a:r>
            <a:r>
              <a:rPr lang="bs-Latn-BA" dirty="0" smtClean="0">
                <a:solidFill>
                  <a:srgbClr val="002060"/>
                </a:solidFill>
                <a:latin typeface="Cambria" pitchFamily="18" charset="0"/>
              </a:rPr>
              <a:t>p</a:t>
            </a:r>
            <a:r>
              <a:rPr lang="vi-VN" dirty="0" smtClean="0">
                <a:solidFill>
                  <a:srgbClr val="002060"/>
                </a:solidFill>
                <a:latin typeface="Cambria" pitchFamily="18" charset="0"/>
              </a:rPr>
              <a:t>artner</a:t>
            </a:r>
            <a:r>
              <a:rPr lang="bs-Latn-BA" dirty="0" smtClean="0">
                <a:solidFill>
                  <a:srgbClr val="002060"/>
                </a:solidFill>
                <a:latin typeface="Cambria" pitchFamily="18" charset="0"/>
              </a:rPr>
              <a:t>a</a:t>
            </a:r>
            <a:r>
              <a:rPr lang="vi-VN" dirty="0" smtClean="0">
                <a:solidFill>
                  <a:srgbClr val="002060"/>
                </a:solidFill>
                <a:latin typeface="Cambria" pitchFamily="18" charset="0"/>
              </a:rPr>
              <a:t> na </a:t>
            </a:r>
            <a:r>
              <a:rPr lang="vi-VN" dirty="0">
                <a:solidFill>
                  <a:srgbClr val="002060"/>
                </a:solidFill>
                <a:latin typeface="Cambria" pitchFamily="18" charset="0"/>
              </a:rPr>
              <a:t>projek</a:t>
            </a:r>
            <a:r>
              <a:rPr lang="sr-Latn-ME" dirty="0">
                <a:solidFill>
                  <a:srgbClr val="002060"/>
                </a:solidFill>
                <a:latin typeface="Cambria" pitchFamily="18" charset="0"/>
              </a:rPr>
              <a:t>tima</a:t>
            </a:r>
            <a:r>
              <a:rPr lang="vi-VN" dirty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vi-VN" dirty="0" smtClean="0">
                <a:solidFill>
                  <a:srgbClr val="002060"/>
                </a:solidFill>
                <a:latin typeface="Cambria" pitchFamily="18" charset="0"/>
              </a:rPr>
              <a:t>prekogranične saradnje</a:t>
            </a:r>
            <a:r>
              <a:rPr lang="sr-Latn-ME" dirty="0">
                <a:solidFill>
                  <a:srgbClr val="002060"/>
                </a:solidFill>
                <a:latin typeface="Cambria" pitchFamily="18" charset="0"/>
              </a:rPr>
              <a:t>;</a:t>
            </a:r>
            <a:endParaRPr lang="sr-Latn-ME" dirty="0" smtClean="0">
              <a:solidFill>
                <a:srgbClr val="002060"/>
              </a:solidFill>
              <a:latin typeface="Cambria" pitchFamily="18" charset="0"/>
            </a:endParaRPr>
          </a:p>
          <a:p>
            <a:pPr algn="just">
              <a:buClr>
                <a:schemeClr val="accent3"/>
              </a:buClr>
              <a:defRPr/>
            </a:pPr>
            <a:endParaRPr lang="sr-Latn-ME" dirty="0">
              <a:solidFill>
                <a:srgbClr val="002060"/>
              </a:solidFill>
              <a:latin typeface="Cambria" pitchFamily="18" charset="0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sr-Latn-ME" dirty="0" smtClean="0">
                <a:solidFill>
                  <a:srgbClr val="002060"/>
                </a:solidFill>
                <a:latin typeface="Cambria" pitchFamily="18" charset="0"/>
              </a:rPr>
              <a:t>Realizovana značajna i održiva partnerstva;</a:t>
            </a:r>
          </a:p>
          <a:p>
            <a:pPr algn="just">
              <a:buClr>
                <a:schemeClr val="accent3"/>
              </a:buClr>
              <a:defRPr/>
            </a:pPr>
            <a:r>
              <a:rPr lang="vi-VN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endParaRPr lang="sr-Latn-ME" dirty="0" smtClean="0">
              <a:solidFill>
                <a:srgbClr val="002060"/>
              </a:solidFill>
              <a:latin typeface="Cambria" pitchFamily="18" charset="0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sr-Latn-ME" dirty="0" smtClean="0">
                <a:solidFill>
                  <a:srgbClr val="002060"/>
                </a:solidFill>
                <a:latin typeface="+mj-lt"/>
              </a:rPr>
              <a:t>Potrebna dalja</a:t>
            </a:r>
            <a:r>
              <a:rPr lang="vi-VN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vi-VN" dirty="0">
                <a:solidFill>
                  <a:srgbClr val="002060"/>
                </a:solidFill>
                <a:latin typeface="+mj-lt"/>
              </a:rPr>
              <a:t>obuka za </a:t>
            </a:r>
            <a:r>
              <a:rPr lang="sr-Latn-ME" dirty="0" smtClean="0">
                <a:solidFill>
                  <a:srgbClr val="002060"/>
                </a:solidFill>
                <a:latin typeface="+mj-lt"/>
              </a:rPr>
              <a:t>potencijalne korisnike u cilju</a:t>
            </a:r>
            <a:r>
              <a:rPr lang="vi-VN" dirty="0" smtClean="0">
                <a:solidFill>
                  <a:srgbClr val="002060"/>
                </a:solidFill>
                <a:latin typeface="+mj-lt"/>
              </a:rPr>
              <a:t> jačanj</a:t>
            </a:r>
            <a:r>
              <a:rPr lang="sr-Latn-ME" dirty="0" smtClean="0">
                <a:solidFill>
                  <a:srgbClr val="002060"/>
                </a:solidFill>
                <a:latin typeface="+mj-lt"/>
              </a:rPr>
              <a:t>a</a:t>
            </a:r>
            <a:r>
              <a:rPr lang="vi-VN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sr-Latn-ME" dirty="0" smtClean="0">
                <a:solidFill>
                  <a:srgbClr val="002060"/>
                </a:solidFill>
                <a:latin typeface="+mj-lt"/>
              </a:rPr>
              <a:t>kapaciteta za pripremu i </a:t>
            </a:r>
            <a:r>
              <a:rPr lang="vi-VN" dirty="0" smtClean="0">
                <a:solidFill>
                  <a:srgbClr val="002060"/>
                </a:solidFill>
                <a:latin typeface="+mj-lt"/>
              </a:rPr>
              <a:t>upravljanj</a:t>
            </a:r>
            <a:r>
              <a:rPr lang="sr-Latn-ME" dirty="0" smtClean="0">
                <a:solidFill>
                  <a:srgbClr val="002060"/>
                </a:solidFill>
                <a:latin typeface="+mj-lt"/>
              </a:rPr>
              <a:t>e</a:t>
            </a:r>
            <a:r>
              <a:rPr lang="vi-VN" dirty="0" smtClean="0">
                <a:solidFill>
                  <a:srgbClr val="002060"/>
                </a:solidFill>
                <a:latin typeface="+mj-lt"/>
              </a:rPr>
              <a:t> projektima</a:t>
            </a:r>
            <a:r>
              <a:rPr lang="bs-Latn-BA" dirty="0" smtClean="0">
                <a:solidFill>
                  <a:srgbClr val="002060"/>
                </a:solidFill>
                <a:latin typeface="+mj-lt"/>
              </a:rPr>
              <a:t>.</a:t>
            </a:r>
            <a:endParaRPr lang="en-US" dirty="0">
              <a:solidFill>
                <a:srgbClr val="002060"/>
              </a:solidFill>
              <a:effectLst/>
              <a:latin typeface="+mj-lt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577141" y="829091"/>
            <a:ext cx="8080248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bs-Latn-BA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IPA 2007-2013</a:t>
            </a:r>
          </a:p>
          <a:p>
            <a:pPr algn="ctr">
              <a:defRPr/>
            </a:pPr>
            <a:endParaRPr lang="bs-Latn-BA" sz="2400" b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mbria"/>
            </a:endParaRPr>
          </a:p>
          <a:p>
            <a:pPr algn="ctr">
              <a:defRPr/>
            </a:pPr>
            <a:r>
              <a:rPr lang="bs-Latn-BA" sz="1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NAUČENE LEKCIJE</a:t>
            </a:r>
          </a:p>
        </p:txBody>
      </p:sp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910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969027" y="1156447"/>
            <a:ext cx="76636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</a:pPr>
            <a:r>
              <a:rPr lang="bs-Latn-BA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Bilateralni prekogranični programi:</a:t>
            </a:r>
          </a:p>
          <a:p>
            <a:pPr>
              <a:buClr>
                <a:schemeClr val="accent3"/>
              </a:buClr>
            </a:pPr>
            <a:endParaRPr lang="en-US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lvl="0" indent="-285750">
              <a:buClr>
                <a:schemeClr val="accent3"/>
              </a:buClr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Bosna  </a:t>
            </a:r>
            <a:r>
              <a:rPr lang="it-IT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  Hercegovina-Crna  Gora, </a:t>
            </a:r>
            <a:endParaRPr lang="sr-Latn-ME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lvl="0" indent="-285750">
              <a:buClr>
                <a:schemeClr val="accent3"/>
              </a:buClr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Crna </a:t>
            </a:r>
            <a:r>
              <a:rPr lang="it-IT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Gora-Albanija,  </a:t>
            </a:r>
            <a:endParaRPr lang="sr-Latn-ME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lvl="0" indent="-285750">
              <a:buClr>
                <a:schemeClr val="accent3"/>
              </a:buClr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Crna </a:t>
            </a:r>
            <a:r>
              <a:rPr lang="it-IT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Gora-Kosovo i </a:t>
            </a:r>
            <a:endParaRPr lang="sr-Latn-ME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lvl="0" indent="-285750">
              <a:buClr>
                <a:schemeClr val="accent3"/>
              </a:buClr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Srbija-Crna Gora</a:t>
            </a:r>
            <a:endParaRPr lang="sr-Latn-ME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>
              <a:buClr>
                <a:schemeClr val="accent3"/>
              </a:buClr>
            </a:pPr>
            <a:endParaRPr lang="en-US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>
              <a:buClr>
                <a:schemeClr val="accent3"/>
              </a:buClr>
            </a:pPr>
            <a:r>
              <a:rPr lang="sr-Latn-ME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</a:t>
            </a: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rilateraln</a:t>
            </a:r>
            <a:r>
              <a:rPr lang="sr-Latn-ME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</a:t>
            </a: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program</a:t>
            </a:r>
            <a:r>
              <a:rPr lang="sr-Latn-ME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i:</a:t>
            </a:r>
          </a:p>
          <a:p>
            <a:pPr lvl="0">
              <a:buClr>
                <a:schemeClr val="accent3"/>
              </a:buClr>
            </a:pPr>
            <a:endParaRPr lang="sr-Latn-ME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lvl="0" indent="-285750">
              <a:buClr>
                <a:schemeClr val="accent3"/>
              </a:buClr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Hrvatska-Bosna </a:t>
            </a:r>
            <a:r>
              <a:rPr lang="it-IT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 Hercegovina-Crna Gora </a:t>
            </a: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</a:t>
            </a:r>
            <a:endParaRPr lang="sr-Latn-ME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lvl="0" indent="-285750">
              <a:buClr>
                <a:schemeClr val="accent3"/>
              </a:buClr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Italija-Albanija-Crna Gora</a:t>
            </a:r>
            <a:endParaRPr lang="sr-Latn-ME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>
              <a:buClr>
                <a:schemeClr val="accent3"/>
              </a:buClr>
            </a:pPr>
            <a:endParaRPr lang="en-US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>
              <a:buClr>
                <a:schemeClr val="accent3"/>
              </a:buClr>
            </a:pPr>
            <a:r>
              <a:rPr lang="sr-Latn-ME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</a:t>
            </a: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ransnacionaln</a:t>
            </a:r>
            <a:r>
              <a:rPr lang="sr-Latn-ME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</a:t>
            </a: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program</a:t>
            </a:r>
            <a:r>
              <a:rPr lang="sr-Latn-ME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i:</a:t>
            </a:r>
          </a:p>
          <a:p>
            <a:pPr lvl="0">
              <a:buClr>
                <a:schemeClr val="accent3"/>
              </a:buClr>
            </a:pPr>
            <a:endParaRPr lang="sr-Latn-ME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lvl="0" indent="-285750">
              <a:buClr>
                <a:schemeClr val="accent3"/>
              </a:buClr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Dunavski</a:t>
            </a:r>
            <a:r>
              <a:rPr lang="it-IT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endParaRPr lang="sr-Latn-ME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lvl="0" indent="-285750">
              <a:buClr>
                <a:schemeClr val="accent3"/>
              </a:buClr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Jadransko-jonski </a:t>
            </a:r>
            <a:r>
              <a:rPr lang="it-IT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 </a:t>
            </a:r>
            <a:endParaRPr lang="sr-Latn-ME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lvl="0" indent="-285750">
              <a:buClr>
                <a:schemeClr val="accent3"/>
              </a:buClr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Mediteranski program</a:t>
            </a:r>
            <a:endParaRPr lang="en-US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 bwMode="auto">
          <a:xfrm>
            <a:off x="548519" y="228600"/>
            <a:ext cx="8080248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bs-Latn-BA" sz="2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IPA 2014-2020</a:t>
            </a:r>
          </a:p>
          <a:p>
            <a:pPr algn="ctr">
              <a:defRPr/>
            </a:pPr>
            <a:r>
              <a:rPr lang="bs-Latn-BA" sz="2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REGIONALNA I TERITORIJALNA SARADNJA (2014-2020)</a:t>
            </a:r>
            <a:endParaRPr lang="en-US" sz="22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mbria"/>
            </a:endParaRPr>
          </a:p>
        </p:txBody>
      </p:sp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10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3475185" y="2343402"/>
            <a:ext cx="2100070" cy="2271646"/>
            <a:chOff x="3185558" y="2137817"/>
            <a:chExt cx="2585558" cy="2593766"/>
          </a:xfrm>
        </p:grpSpPr>
        <p:sp>
          <p:nvSpPr>
            <p:cNvPr id="116" name="Oval 115"/>
            <p:cNvSpPr/>
            <p:nvPr/>
          </p:nvSpPr>
          <p:spPr>
            <a:xfrm>
              <a:off x="3185558" y="2137817"/>
              <a:ext cx="2585558" cy="2593766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7" name="Oval 4"/>
            <p:cNvSpPr/>
            <p:nvPr/>
          </p:nvSpPr>
          <p:spPr>
            <a:xfrm>
              <a:off x="3564204" y="2517665"/>
              <a:ext cx="1828266" cy="18340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</a:pPr>
              <a:r>
                <a:rPr lang="sr-Latn-ME" sz="2000" b="1" dirty="0" smtClean="0">
                  <a:solidFill>
                    <a:schemeClr val="accent3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cs typeface="Calibri" pitchFamily="34" charset="0"/>
                </a:rPr>
                <a:t>PRIORITETI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</a:pPr>
              <a:r>
                <a:rPr lang="sr-Latn-ME" sz="2000" b="1" dirty="0" smtClean="0">
                  <a:solidFill>
                    <a:schemeClr val="accent3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cs typeface="Calibri" pitchFamily="34" charset="0"/>
                </a:rPr>
                <a:t>2014-2020</a:t>
              </a:r>
              <a:endParaRPr lang="en-US" sz="20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265467" y="1701569"/>
            <a:ext cx="606674" cy="371463"/>
            <a:chOff x="4156409" y="1612267"/>
            <a:chExt cx="606674" cy="371463"/>
          </a:xfrm>
        </p:grpSpPr>
        <p:sp>
          <p:nvSpPr>
            <p:cNvPr id="114" name="Right Arrow 113"/>
            <p:cNvSpPr/>
            <p:nvPr/>
          </p:nvSpPr>
          <p:spPr>
            <a:xfrm rot="16160952">
              <a:off x="4274014" y="1494662"/>
              <a:ext cx="371463" cy="6066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Right Arrow 6"/>
            <p:cNvSpPr/>
            <p:nvPr/>
          </p:nvSpPr>
          <p:spPr>
            <a:xfrm rot="26960952">
              <a:off x="4330366" y="1671713"/>
              <a:ext cx="260024" cy="364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Aft>
                  <a:spcPct val="3500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722858" y="34811"/>
            <a:ext cx="1693156" cy="1609068"/>
            <a:chOff x="3651928" y="44808"/>
            <a:chExt cx="1427470" cy="1427470"/>
          </a:xfr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112" name="Oval 111"/>
            <p:cNvSpPr/>
            <p:nvPr/>
          </p:nvSpPr>
          <p:spPr>
            <a:xfrm>
              <a:off x="3651928" y="44808"/>
              <a:ext cx="1427470" cy="1427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3" name="Oval 8"/>
            <p:cNvSpPr/>
            <p:nvPr/>
          </p:nvSpPr>
          <p:spPr>
            <a:xfrm>
              <a:off x="3877900" y="295240"/>
              <a:ext cx="970553" cy="87930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200" b="1" dirty="0" smtClean="0">
                  <a:solidFill>
                    <a:srgbClr val="002060"/>
                  </a:solidFill>
                  <a:latin typeface="+mj-lt"/>
                </a:rPr>
                <a:t>PROMOCIJA TURIZMA, KULTURNOG I PRIRODNOG NASLJEĐA</a:t>
              </a:r>
              <a:endParaRPr lang="en-US" sz="1200" b="1" dirty="0">
                <a:solidFill>
                  <a:srgbClr val="002060"/>
                </a:solidFill>
                <a:latin typeface="+mj-lt"/>
                <a:cs typeface="Calibri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5320246" y="2088635"/>
            <a:ext cx="606674" cy="362400"/>
            <a:chOff x="5211188" y="1999333"/>
            <a:chExt cx="606674" cy="362400"/>
          </a:xfrm>
        </p:grpSpPr>
        <p:sp>
          <p:nvSpPr>
            <p:cNvPr id="110" name="Right Arrow 109"/>
            <p:cNvSpPr/>
            <p:nvPr/>
          </p:nvSpPr>
          <p:spPr>
            <a:xfrm rot="18573804">
              <a:off x="5333325" y="1877196"/>
              <a:ext cx="362400" cy="6066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Right Arrow 10"/>
            <p:cNvSpPr/>
            <p:nvPr/>
          </p:nvSpPr>
          <p:spPr>
            <a:xfrm rot="18573804">
              <a:off x="5353061" y="2040438"/>
              <a:ext cx="253680" cy="364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Aft>
                  <a:spcPct val="3500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588741" y="533400"/>
            <a:ext cx="1657542" cy="1628462"/>
            <a:chOff x="5479683" y="645090"/>
            <a:chExt cx="1427470" cy="1427470"/>
          </a:xfr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108" name="Oval 107"/>
            <p:cNvSpPr/>
            <p:nvPr/>
          </p:nvSpPr>
          <p:spPr>
            <a:xfrm>
              <a:off x="5479683" y="645090"/>
              <a:ext cx="1427470" cy="1427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9" name="Oval 12"/>
            <p:cNvSpPr/>
            <p:nvPr/>
          </p:nvSpPr>
          <p:spPr>
            <a:xfrm>
              <a:off x="5724427" y="889905"/>
              <a:ext cx="932511" cy="94198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/>
              <a:r>
                <a:rPr lang="en-US" sz="1200" b="1" dirty="0">
                  <a:solidFill>
                    <a:srgbClr val="002060"/>
                  </a:solidFill>
                  <a:latin typeface="+mj-lt"/>
                </a:rPr>
                <a:t>ZAŠTITA ŽIVOTNE SREDINE, </a:t>
              </a:r>
              <a:r>
                <a:rPr lang="en-US" sz="1200" b="1" dirty="0" smtClean="0">
                  <a:solidFill>
                    <a:srgbClr val="002060"/>
                  </a:solidFill>
                  <a:latin typeface="+mj-lt"/>
                </a:rPr>
                <a:t>PREVENCIJA </a:t>
              </a:r>
              <a:r>
                <a:rPr lang="en-US" sz="1200" b="1" dirty="0">
                  <a:solidFill>
                    <a:srgbClr val="002060"/>
                  </a:solidFill>
                  <a:latin typeface="+mj-lt"/>
                </a:rPr>
                <a:t>I UPRAVLJANJE RIZICIMA</a:t>
              </a:r>
              <a:endParaRPr lang="bs-Latn-BA" sz="12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004821" y="2938648"/>
            <a:ext cx="359508" cy="606674"/>
            <a:chOff x="5895763" y="2849346"/>
            <a:chExt cx="359508" cy="606674"/>
          </a:xfrm>
        </p:grpSpPr>
        <p:sp>
          <p:nvSpPr>
            <p:cNvPr id="106" name="Right Arrow 105"/>
            <p:cNvSpPr/>
            <p:nvPr/>
          </p:nvSpPr>
          <p:spPr>
            <a:xfrm rot="20999184">
              <a:off x="5895763" y="2849346"/>
              <a:ext cx="359508" cy="6066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Right Arrow 14"/>
            <p:cNvSpPr/>
            <p:nvPr/>
          </p:nvSpPr>
          <p:spPr>
            <a:xfrm rot="20999184">
              <a:off x="5896584" y="2980058"/>
              <a:ext cx="251656" cy="364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Aft>
                  <a:spcPct val="3500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517715" y="2072307"/>
            <a:ext cx="1749416" cy="1698565"/>
            <a:chOff x="6408657" y="2254100"/>
            <a:chExt cx="1427470" cy="1427470"/>
          </a:xfr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104" name="Oval 103"/>
            <p:cNvSpPr/>
            <p:nvPr/>
          </p:nvSpPr>
          <p:spPr>
            <a:xfrm>
              <a:off x="6408657" y="2254100"/>
              <a:ext cx="1427470" cy="1427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5" name="Oval 16"/>
            <p:cNvSpPr/>
            <p:nvPr/>
          </p:nvSpPr>
          <p:spPr>
            <a:xfrm>
              <a:off x="6617705" y="2463148"/>
              <a:ext cx="1009374" cy="100937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200" b="1" dirty="0">
                  <a:solidFill>
                    <a:srgbClr val="002060"/>
                  </a:solidFill>
                  <a:latin typeface="+mj-lt"/>
                </a:rPr>
                <a:t>PODSTICANJE ZAPOŠLJAVANJA, MOBILNOSTI RADNE SNAGE I SOCIJALNE INKLUZIJE</a:t>
              </a:r>
              <a:endParaRPr lang="en-US" sz="1200" b="1" dirty="0">
                <a:solidFill>
                  <a:srgbClr val="002060"/>
                </a:solidFill>
                <a:latin typeface="+mj-lt"/>
                <a:cs typeface="Calibri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808031" y="4043722"/>
            <a:ext cx="362689" cy="606674"/>
            <a:chOff x="5698973" y="3954420"/>
            <a:chExt cx="362689" cy="606674"/>
          </a:xfrm>
        </p:grpSpPr>
        <p:sp>
          <p:nvSpPr>
            <p:cNvPr id="102" name="Right Arrow 101"/>
            <p:cNvSpPr/>
            <p:nvPr/>
          </p:nvSpPr>
          <p:spPr>
            <a:xfrm rot="1824948">
              <a:off x="5698973" y="3954420"/>
              <a:ext cx="362689" cy="6066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Right Arrow 18"/>
            <p:cNvSpPr/>
            <p:nvPr/>
          </p:nvSpPr>
          <p:spPr>
            <a:xfrm rot="1824948">
              <a:off x="5706460" y="4048212"/>
              <a:ext cx="253882" cy="364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Aft>
                  <a:spcPct val="3500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68331" y="3900561"/>
            <a:ext cx="1618843" cy="1654549"/>
            <a:chOff x="6086011" y="4083789"/>
            <a:chExt cx="1427470" cy="1427470"/>
          </a:xfr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3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100" name="Oval 99"/>
            <p:cNvSpPr/>
            <p:nvPr/>
          </p:nvSpPr>
          <p:spPr>
            <a:xfrm>
              <a:off x="6086011" y="4083789"/>
              <a:ext cx="1427470" cy="1427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1" name="Oval 20"/>
            <p:cNvSpPr/>
            <p:nvPr/>
          </p:nvSpPr>
          <p:spPr>
            <a:xfrm>
              <a:off x="6362998" y="4364843"/>
              <a:ext cx="873495" cy="94169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/>
              <a:r>
                <a:rPr lang="bs-Latn-BA" sz="1200" b="1" dirty="0">
                  <a:solidFill>
                    <a:srgbClr val="002060"/>
                  </a:solidFill>
                  <a:latin typeface="+mj-lt"/>
                </a:rPr>
                <a:t>JAVNO ZDRAVLJE I </a:t>
              </a:r>
              <a:r>
                <a:rPr lang="bs-Latn-BA" sz="1200" b="1" dirty="0" smtClean="0">
                  <a:solidFill>
                    <a:srgbClr val="002060"/>
                  </a:solidFill>
                  <a:latin typeface="+mj-lt"/>
                </a:rPr>
                <a:t>SOCIJALNA ZAŠTITA</a:t>
              </a:r>
              <a:endParaRPr lang="hr-HR" sz="12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827548" y="4873107"/>
            <a:ext cx="606674" cy="353167"/>
            <a:chOff x="4718490" y="4783805"/>
            <a:chExt cx="606674" cy="353167"/>
          </a:xfrm>
        </p:grpSpPr>
        <p:sp>
          <p:nvSpPr>
            <p:cNvPr id="98" name="Right Arrow 97"/>
            <p:cNvSpPr/>
            <p:nvPr/>
          </p:nvSpPr>
          <p:spPr>
            <a:xfrm rot="4223568">
              <a:off x="4845243" y="4657052"/>
              <a:ext cx="353167" cy="6066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Right Arrow 22"/>
            <p:cNvSpPr/>
            <p:nvPr/>
          </p:nvSpPr>
          <p:spPr>
            <a:xfrm rot="4223568">
              <a:off x="4880441" y="4728484"/>
              <a:ext cx="247217" cy="364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Aft>
                  <a:spcPct val="3500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911568" y="5204384"/>
            <a:ext cx="1606147" cy="1528296"/>
            <a:chOff x="4622176" y="5267571"/>
            <a:chExt cx="1427470" cy="1427470"/>
          </a:xfr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3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96" name="Oval 95"/>
            <p:cNvSpPr/>
            <p:nvPr/>
          </p:nvSpPr>
          <p:spPr>
            <a:xfrm>
              <a:off x="4622176" y="5267571"/>
              <a:ext cx="1427470" cy="1427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7" name="Oval 24"/>
            <p:cNvSpPr/>
            <p:nvPr/>
          </p:nvSpPr>
          <p:spPr>
            <a:xfrm>
              <a:off x="4850131" y="5563329"/>
              <a:ext cx="997663" cy="93172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/>
              <a:r>
                <a:rPr lang="bs-Latn-BA" sz="1200" b="1" dirty="0">
                  <a:solidFill>
                    <a:srgbClr val="002060"/>
                  </a:solidFill>
                  <a:latin typeface="+mj-lt"/>
                </a:rPr>
                <a:t>PROMOCIJA ODRŽIVE ENERGIJE I ENERGETSKE EFIKASNOSTI</a:t>
              </a:r>
              <a:endParaRPr lang="hr-HR" sz="1200" b="1" dirty="0">
                <a:solidFill>
                  <a:srgbClr val="002060"/>
                </a:solidFill>
                <a:latin typeface="+mj-lt"/>
              </a:endParaRPr>
            </a:p>
            <a:p>
              <a:pPr algn="ctr"/>
              <a:endParaRPr lang="bs-Latn-BA" sz="12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722370" y="4869120"/>
            <a:ext cx="606674" cy="358739"/>
            <a:chOff x="3613312" y="4779818"/>
            <a:chExt cx="606674" cy="358739"/>
          </a:xfrm>
        </p:grpSpPr>
        <p:sp>
          <p:nvSpPr>
            <p:cNvPr id="94" name="Right Arrow 93"/>
            <p:cNvSpPr/>
            <p:nvPr/>
          </p:nvSpPr>
          <p:spPr>
            <a:xfrm rot="6613560">
              <a:off x="3737279" y="4655851"/>
              <a:ext cx="358739" cy="6066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5" name="Right Arrow 26"/>
            <p:cNvSpPr/>
            <p:nvPr/>
          </p:nvSpPr>
          <p:spPr>
            <a:xfrm rot="17413560">
              <a:off x="3809694" y="4726693"/>
              <a:ext cx="251117" cy="364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Aft>
                  <a:spcPct val="3500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2773732" y="5243798"/>
            <a:ext cx="1701893" cy="1552001"/>
            <a:chOff x="2835644" y="5242269"/>
            <a:chExt cx="1427470" cy="1427470"/>
          </a:xfr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3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92" name="Oval 91"/>
            <p:cNvSpPr/>
            <p:nvPr/>
          </p:nvSpPr>
          <p:spPr>
            <a:xfrm>
              <a:off x="2835644" y="5242269"/>
              <a:ext cx="1427470" cy="1427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Oval 28"/>
            <p:cNvSpPr/>
            <p:nvPr/>
          </p:nvSpPr>
          <p:spPr>
            <a:xfrm>
              <a:off x="3044692" y="5451317"/>
              <a:ext cx="1009374" cy="100937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bs-Latn-BA" sz="1200" b="1" dirty="0">
                  <a:solidFill>
                    <a:srgbClr val="002060"/>
                  </a:solidFill>
                  <a:latin typeface="+mj-lt"/>
                </a:rPr>
                <a:t>JAČANJE KONKURENTNOSTI I RAZVOJ POSLOVNOG OKRUŽENJA</a:t>
              </a:r>
              <a:endParaRPr lang="en-US" sz="1200" b="1" dirty="0">
                <a:solidFill>
                  <a:srgbClr val="002060"/>
                </a:solidFill>
                <a:latin typeface="+mj-lt"/>
                <a:cs typeface="Calibri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981542" y="4039395"/>
            <a:ext cx="375543" cy="606674"/>
            <a:chOff x="2872484" y="3950093"/>
            <a:chExt cx="375543" cy="606674"/>
          </a:xfrm>
        </p:grpSpPr>
        <p:sp>
          <p:nvSpPr>
            <p:cNvPr id="90" name="Right Arrow 89"/>
            <p:cNvSpPr/>
            <p:nvPr/>
          </p:nvSpPr>
          <p:spPr>
            <a:xfrm rot="9000000">
              <a:off x="2872484" y="3950093"/>
              <a:ext cx="375543" cy="6066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Right Arrow 30"/>
            <p:cNvSpPr/>
            <p:nvPr/>
          </p:nvSpPr>
          <p:spPr>
            <a:xfrm rot="19800000">
              <a:off x="2977600" y="4043262"/>
              <a:ext cx="262880" cy="364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Aft>
                  <a:spcPct val="3500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245585" y="3986148"/>
            <a:ext cx="1624016" cy="1605749"/>
            <a:chOff x="1412382" y="4079021"/>
            <a:chExt cx="1427470" cy="1427470"/>
          </a:xfr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3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88" name="Oval 87"/>
            <p:cNvSpPr/>
            <p:nvPr/>
          </p:nvSpPr>
          <p:spPr>
            <a:xfrm>
              <a:off x="1412382" y="4079021"/>
              <a:ext cx="1427470" cy="1427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9" name="Oval 32"/>
            <p:cNvSpPr/>
            <p:nvPr/>
          </p:nvSpPr>
          <p:spPr>
            <a:xfrm>
              <a:off x="1621430" y="4288069"/>
              <a:ext cx="1009374" cy="100937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/>
              <a:r>
                <a:rPr lang="sr-Latn-ME" sz="800" b="1" dirty="0">
                  <a:solidFill>
                    <a:srgbClr val="002060"/>
                  </a:solidFill>
                  <a:latin typeface="+mj-lt"/>
                </a:rPr>
                <a:t>POVEĆANJE POVEZANOSTI  PREKOGRANIČNIH OBLASTI, UNAPREĐENJE USLUGA ZA ODRŽIVI SAOBRAĆAJ I POBOLJŠANJE JAVNE INFRASTRUKTURE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2787258" y="2936404"/>
            <a:ext cx="376020" cy="606674"/>
            <a:chOff x="2678200" y="2847102"/>
            <a:chExt cx="376020" cy="606674"/>
          </a:xfrm>
        </p:grpSpPr>
        <p:sp>
          <p:nvSpPr>
            <p:cNvPr id="86" name="Right Arrow 85"/>
            <p:cNvSpPr/>
            <p:nvPr/>
          </p:nvSpPr>
          <p:spPr>
            <a:xfrm rot="11400000">
              <a:off x="2678200" y="2847102"/>
              <a:ext cx="376020" cy="6066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Right Arrow 34"/>
            <p:cNvSpPr/>
            <p:nvPr/>
          </p:nvSpPr>
          <p:spPr>
            <a:xfrm rot="22200000">
              <a:off x="2790149" y="2978231"/>
              <a:ext cx="263214" cy="364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Aft>
                  <a:spcPct val="3500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990599" y="2072307"/>
            <a:ext cx="1741153" cy="1693783"/>
            <a:chOff x="1089756" y="2249318"/>
            <a:chExt cx="1427470" cy="1427470"/>
          </a:xfr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3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84" name="Oval 83"/>
            <p:cNvSpPr/>
            <p:nvPr/>
          </p:nvSpPr>
          <p:spPr>
            <a:xfrm>
              <a:off x="1089756" y="2249318"/>
              <a:ext cx="1427470" cy="1427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5" name="Oval 36"/>
            <p:cNvSpPr/>
            <p:nvPr/>
          </p:nvSpPr>
          <p:spPr>
            <a:xfrm>
              <a:off x="1298804" y="2458366"/>
              <a:ext cx="1009374" cy="100937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sr-Latn-ME" sz="1400" b="1" dirty="0" smtClean="0">
                  <a:solidFill>
                    <a:srgbClr val="002060"/>
                  </a:solidFill>
                  <a:latin typeface="+mj-lt"/>
                  <a:cs typeface="Calibri" pitchFamily="34" charset="0"/>
                </a:rPr>
                <a:t>INOVACIJE</a:t>
              </a:r>
              <a:endParaRPr lang="en-US" sz="1400" b="1" dirty="0">
                <a:solidFill>
                  <a:srgbClr val="002060"/>
                </a:solidFill>
                <a:latin typeface="+mj-lt"/>
                <a:cs typeface="Calibri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3231062" y="2081685"/>
            <a:ext cx="606674" cy="374811"/>
            <a:chOff x="3122004" y="1992383"/>
            <a:chExt cx="606674" cy="374811"/>
          </a:xfrm>
        </p:grpSpPr>
        <p:sp>
          <p:nvSpPr>
            <p:cNvPr id="82" name="Right Arrow 81"/>
            <p:cNvSpPr/>
            <p:nvPr/>
          </p:nvSpPr>
          <p:spPr>
            <a:xfrm rot="13800000">
              <a:off x="3237935" y="1876452"/>
              <a:ext cx="374811" cy="6066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3" name="Right Arrow 38"/>
            <p:cNvSpPr/>
            <p:nvPr/>
          </p:nvSpPr>
          <p:spPr>
            <a:xfrm rot="24600000">
              <a:off x="3330295" y="2040855"/>
              <a:ext cx="262368" cy="364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Aft>
                  <a:spcPct val="3500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1950239" y="398019"/>
            <a:ext cx="1646987" cy="1674288"/>
            <a:chOff x="2055104" y="618370"/>
            <a:chExt cx="1427470" cy="1427470"/>
          </a:xfr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3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80" name="Oval 79"/>
            <p:cNvSpPr/>
            <p:nvPr/>
          </p:nvSpPr>
          <p:spPr>
            <a:xfrm>
              <a:off x="2055104" y="618370"/>
              <a:ext cx="1427470" cy="1427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Oval 40"/>
            <p:cNvSpPr/>
            <p:nvPr/>
          </p:nvSpPr>
          <p:spPr>
            <a:xfrm>
              <a:off x="2233870" y="845277"/>
              <a:ext cx="1031649" cy="97365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/>
              <a:r>
                <a:rPr lang="pl-PL" sz="1200" b="1" dirty="0">
                  <a:solidFill>
                    <a:srgbClr val="002060"/>
                  </a:solidFill>
                  <a:latin typeface="+mj-lt"/>
                </a:rPr>
                <a:t>PODRŠKA UPRAVLJANJU </a:t>
              </a:r>
              <a:r>
                <a:rPr lang="sr-Latn-ME" sz="1200" b="1" dirty="0" smtClean="0">
                  <a:solidFill>
                    <a:srgbClr val="002060"/>
                  </a:solidFill>
                  <a:latin typeface="+mj-lt"/>
                </a:rPr>
                <a:t>MAKRO-REGIONALNIM</a:t>
              </a:r>
              <a:endParaRPr lang="en-US" sz="1200" dirty="0">
                <a:solidFill>
                  <a:srgbClr val="002060"/>
                </a:solidFill>
                <a:latin typeface="+mj-lt"/>
              </a:endParaRPr>
            </a:p>
            <a:p>
              <a:pPr algn="just"/>
              <a:r>
                <a:rPr lang="pl-PL" sz="1200" b="1" dirty="0" smtClean="0">
                  <a:solidFill>
                    <a:srgbClr val="002060"/>
                  </a:solidFill>
                  <a:latin typeface="+mj-lt"/>
                </a:rPr>
                <a:t>STRATEGIJAMA </a:t>
              </a:r>
              <a:endParaRPr lang="pl-PL" sz="12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pic>
        <p:nvPicPr>
          <p:cNvPr id="60" name="Picture 4" descr="MINGO-THUNDERBOL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7087" y="34810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Picture 1" descr="EU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758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ubtitle 2"/>
          <p:cNvSpPr>
            <a:spLocks noGrp="1"/>
          </p:cNvSpPr>
          <p:nvPr>
            <p:ph type="subTitle" idx="4294967295"/>
          </p:nvPr>
        </p:nvSpPr>
        <p:spPr>
          <a:xfrm>
            <a:off x="0" y="1295400"/>
            <a:ext cx="8159750" cy="4724400"/>
          </a:xfrm>
        </p:spPr>
        <p:txBody>
          <a:bodyPr/>
          <a:lstStyle/>
          <a:p>
            <a:pPr marL="457200" marR="0" indent="-457200" algn="l" eaLnBrk="1" hangingPunct="1">
              <a:lnSpc>
                <a:spcPct val="80000"/>
              </a:lnSpc>
              <a:buFontTx/>
              <a:buChar char="-"/>
              <a:defRPr/>
            </a:pPr>
            <a:endParaRPr lang="en-US" altLang="x-none" sz="2000" b="1" dirty="0" smtClean="0">
              <a:solidFill>
                <a:srgbClr val="000090"/>
              </a:solidFill>
              <a:latin typeface="+mj-lt"/>
              <a:ea typeface="ＭＳ Ｐゴシック" pitchFamily="34" charset="-128"/>
            </a:endParaRPr>
          </a:p>
          <a:p>
            <a:pPr marL="457200" marR="0" indent="-457200" algn="l" eaLnBrk="1" hangingPunct="1">
              <a:lnSpc>
                <a:spcPct val="80000"/>
              </a:lnSpc>
              <a:buFontTx/>
              <a:buChar char="-"/>
              <a:defRPr/>
            </a:pPr>
            <a:endParaRPr lang="en-US" altLang="x-none" sz="2000" b="1" dirty="0" smtClean="0">
              <a:solidFill>
                <a:srgbClr val="000090"/>
              </a:solidFill>
              <a:latin typeface="+mj-lt"/>
              <a:ea typeface="ＭＳ Ｐゴシック" pitchFamily="34" charset="-128"/>
            </a:endParaRPr>
          </a:p>
        </p:txBody>
      </p:sp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G:\Programming Experts\140417 3rd Versions after EC comments\Maps\BiH MNE nova CROP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1"/>
            <a:ext cx="5726723" cy="487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" descr="EU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5955323" y="1371601"/>
            <a:ext cx="2686706" cy="2434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s-Latn-BA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Ukupna vrijednost programa (EU doprinos i nacionalno kofinansiranje):</a:t>
            </a:r>
          </a:p>
          <a:p>
            <a:endParaRPr lang="bs-Latn-BA" b="1" dirty="0">
              <a:solidFill>
                <a:schemeClr val="accent3"/>
              </a:solidFill>
              <a:latin typeface="+mj-lt"/>
            </a:endParaRPr>
          </a:p>
          <a:p>
            <a:r>
              <a:rPr lang="bs-Latn-BA" b="1" dirty="0">
                <a:solidFill>
                  <a:srgbClr val="002060"/>
                </a:solidFill>
              </a:rPr>
              <a:t>9.734.117,64 EUR</a:t>
            </a:r>
            <a:endParaRPr lang="en-US" b="1" dirty="0">
              <a:solidFill>
                <a:srgbClr val="002060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4117" y="821847"/>
            <a:ext cx="8417911" cy="5497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dirty="0" smtClean="0">
                <a:solidFill>
                  <a:srgbClr val="002060"/>
                </a:solidFill>
                <a:latin typeface="+mj-lt"/>
              </a:rPr>
              <a:t>BOSNA I HERCEGOVINA – CRNA GORA</a:t>
            </a:r>
            <a:endParaRPr lang="en-US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046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6605029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AL MNE 22 5 bez opstina na ostatku kukesa_crop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1219200"/>
            <a:ext cx="5454827" cy="4555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000094" y="1202846"/>
            <a:ext cx="2686706" cy="2434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s-Latn-BA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Ukupna vrijednost programa (EU doprinos i nacionalno kofinansiranje):</a:t>
            </a:r>
          </a:p>
          <a:p>
            <a:endParaRPr lang="bs-Latn-BA" b="1" dirty="0">
              <a:solidFill>
                <a:schemeClr val="accent3"/>
              </a:solidFill>
              <a:latin typeface="+mj-lt"/>
            </a:endParaRPr>
          </a:p>
          <a:p>
            <a:r>
              <a:rPr lang="en-US" b="1" dirty="0">
                <a:solidFill>
                  <a:schemeClr val="accent3"/>
                </a:solidFill>
                <a:latin typeface="+mj-lt"/>
              </a:rPr>
              <a:t>1</a:t>
            </a:r>
            <a:r>
              <a:rPr lang="bs-Latn-BA" b="1" dirty="0">
                <a:solidFill>
                  <a:schemeClr val="accent3"/>
                </a:solidFill>
                <a:latin typeface="+mj-lt"/>
              </a:rPr>
              <a:t>3</a:t>
            </a:r>
            <a:r>
              <a:rPr lang="en-US" b="1" dirty="0">
                <a:solidFill>
                  <a:schemeClr val="accent3"/>
                </a:solidFill>
                <a:latin typeface="+mj-lt"/>
              </a:rPr>
              <a:t>.</a:t>
            </a:r>
            <a:r>
              <a:rPr lang="bs-Latn-BA" b="1" dirty="0">
                <a:solidFill>
                  <a:schemeClr val="accent3"/>
                </a:solidFill>
                <a:latin typeface="+mj-lt"/>
              </a:rPr>
              <a:t>790</a:t>
            </a:r>
            <a:r>
              <a:rPr lang="en-US" b="1" dirty="0">
                <a:solidFill>
                  <a:schemeClr val="accent3"/>
                </a:solidFill>
                <a:latin typeface="+mj-lt"/>
              </a:rPr>
              <a:t>.000</a:t>
            </a:r>
            <a:r>
              <a:rPr lang="sr-Latn-ME" b="1" dirty="0">
                <a:solidFill>
                  <a:schemeClr val="accent3"/>
                </a:solidFill>
                <a:latin typeface="+mj-lt"/>
              </a:rPr>
              <a:t> EUR</a:t>
            </a:r>
            <a:endParaRPr lang="en-US" b="1" dirty="0">
              <a:solidFill>
                <a:schemeClr val="accent3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3400" y="669446"/>
            <a:ext cx="8158234" cy="5497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+mj-lt"/>
              </a:rPr>
              <a:t>CRNA GORA - ALBANIJA</a:t>
            </a:r>
            <a:endParaRPr lang="en-US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508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365975" y="1295400"/>
            <a:ext cx="8159750" cy="4724400"/>
          </a:xfrm>
        </p:spPr>
        <p:txBody>
          <a:bodyPr/>
          <a:lstStyle/>
          <a:p>
            <a:pPr marL="457200" marR="0" indent="-457200" algn="l" eaLnBrk="1" hangingPunct="1">
              <a:lnSpc>
                <a:spcPct val="80000"/>
              </a:lnSpc>
              <a:buFontTx/>
              <a:buChar char="-"/>
              <a:defRPr/>
            </a:pPr>
            <a:endParaRPr lang="en-US" altLang="x-none" sz="2000" b="1" dirty="0" smtClean="0">
              <a:solidFill>
                <a:srgbClr val="000090"/>
              </a:solidFill>
              <a:latin typeface="+mj-lt"/>
              <a:ea typeface="ＭＳ Ｐゴシック" pitchFamily="34" charset="-128"/>
            </a:endParaRPr>
          </a:p>
          <a:p>
            <a:pPr marL="457200" marR="0" indent="-457200" algn="l" eaLnBrk="1" hangingPunct="1">
              <a:lnSpc>
                <a:spcPct val="80000"/>
              </a:lnSpc>
              <a:buFontTx/>
              <a:buChar char="-"/>
              <a:defRPr/>
            </a:pPr>
            <a:endParaRPr lang="en-US" altLang="x-none" sz="2000" b="1" dirty="0" smtClean="0">
              <a:solidFill>
                <a:srgbClr val="000090"/>
              </a:solidFill>
              <a:latin typeface="+mj-lt"/>
              <a:ea typeface="ＭＳ Ｐゴシック" pitchFamily="34" charset="-128"/>
            </a:endParaRPr>
          </a:p>
        </p:txBody>
      </p:sp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2"/>
          <p:cNvSpPr txBox="1">
            <a:spLocks/>
          </p:cNvSpPr>
          <p:nvPr/>
        </p:nvSpPr>
        <p:spPr bwMode="auto">
          <a:xfrm>
            <a:off x="445477" y="447675"/>
            <a:ext cx="8080248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mbria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95400"/>
            <a:ext cx="5456990" cy="4886325"/>
          </a:xfrm>
          <a:prstGeom prst="rect">
            <a:avLst/>
          </a:prstGeom>
        </p:spPr>
      </p:pic>
      <p:pic>
        <p:nvPicPr>
          <p:cNvPr id="10" name="Picture 1" descr="EU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5668751" y="1273654"/>
            <a:ext cx="2686706" cy="2434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s-Latn-BA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Ukupna vrijednost programa (EU doprinos i nacionalno kofinansiranje):</a:t>
            </a:r>
          </a:p>
          <a:p>
            <a:endParaRPr lang="bs-Latn-BA" b="1" dirty="0">
              <a:solidFill>
                <a:schemeClr val="accent3"/>
              </a:solidFill>
              <a:latin typeface="+mj-lt"/>
            </a:endParaRPr>
          </a:p>
          <a:p>
            <a:r>
              <a:rPr lang="bs-Latn-BA" b="1" dirty="0" smtClean="0">
                <a:solidFill>
                  <a:srgbClr val="002060"/>
                </a:solidFill>
              </a:rPr>
              <a:t>9.734.117,65 </a:t>
            </a:r>
            <a:r>
              <a:rPr lang="bs-Latn-BA" b="1" dirty="0">
                <a:solidFill>
                  <a:srgbClr val="002060"/>
                </a:solidFill>
              </a:rPr>
              <a:t>EUR</a:t>
            </a:r>
            <a:endParaRPr lang="en-US" b="1" dirty="0">
              <a:solidFill>
                <a:srgbClr val="002060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92741" y="732865"/>
            <a:ext cx="8158234" cy="5497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+mj-lt"/>
              </a:rPr>
              <a:t>CRNA GORA - </a:t>
            </a:r>
            <a:r>
              <a:rPr lang="bs-Latn-BA" b="1" dirty="0" smtClean="0">
                <a:solidFill>
                  <a:srgbClr val="002060"/>
                </a:solidFill>
                <a:latin typeface="+mj-lt"/>
              </a:rPr>
              <a:t>KOSOVO</a:t>
            </a:r>
            <a:endParaRPr lang="en-US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789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365975" y="1295400"/>
            <a:ext cx="8159750" cy="4724400"/>
          </a:xfrm>
        </p:spPr>
        <p:txBody>
          <a:bodyPr/>
          <a:lstStyle/>
          <a:p>
            <a:pPr marL="457200" marR="0" indent="-457200" algn="l" eaLnBrk="1" hangingPunct="1">
              <a:lnSpc>
                <a:spcPct val="80000"/>
              </a:lnSpc>
              <a:buFontTx/>
              <a:buChar char="-"/>
              <a:defRPr/>
            </a:pPr>
            <a:endParaRPr lang="en-US" altLang="x-none" sz="20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+mj-lt"/>
              <a:ea typeface="ＭＳ Ｐゴシック" pitchFamily="34" charset="-128"/>
            </a:endParaRPr>
          </a:p>
          <a:p>
            <a:pPr marL="457200" marR="0" indent="-457200" algn="l" eaLnBrk="1" hangingPunct="1">
              <a:lnSpc>
                <a:spcPct val="80000"/>
              </a:lnSpc>
              <a:buFontTx/>
              <a:buChar char="-"/>
              <a:defRPr/>
            </a:pPr>
            <a:endParaRPr lang="en-US" altLang="x-none" sz="20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+mj-lt"/>
              <a:ea typeface="ＭＳ Ｐゴシック" pitchFamily="34" charset="-128"/>
            </a:endParaRPr>
          </a:p>
        </p:txBody>
      </p:sp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SER MNE I 7 jun crop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476" y="1295400"/>
            <a:ext cx="5726723" cy="4648200"/>
          </a:xfrm>
          <a:prstGeom prst="rect">
            <a:avLst/>
          </a:prstGeom>
        </p:spPr>
      </p:pic>
      <p:pic>
        <p:nvPicPr>
          <p:cNvPr id="9" name="Picture 1" descr="EU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172199" y="1295400"/>
            <a:ext cx="2686706" cy="2434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s-Latn-BA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Ukupna vrijednost programa (EU doprinos i nacionalno kofinansiranje):</a:t>
            </a:r>
          </a:p>
          <a:p>
            <a:endParaRPr lang="bs-Latn-BA" b="1" dirty="0">
              <a:solidFill>
                <a:schemeClr val="accent3"/>
              </a:solidFill>
              <a:latin typeface="+mj-lt"/>
            </a:endParaRPr>
          </a:p>
          <a:p>
            <a:r>
              <a:rPr lang="bs-Latn-BA" b="1" dirty="0" smtClean="0">
                <a:solidFill>
                  <a:srgbClr val="002060"/>
                </a:solidFill>
              </a:rPr>
              <a:t>9.734.117,66 EUR</a:t>
            </a:r>
            <a:endParaRPr lang="en-US" b="1" dirty="0">
              <a:solidFill>
                <a:srgbClr val="002060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40993" y="745646"/>
            <a:ext cx="8417911" cy="5497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dirty="0" smtClean="0">
                <a:solidFill>
                  <a:srgbClr val="002060"/>
                </a:solidFill>
                <a:latin typeface="+mj-lt"/>
              </a:rPr>
              <a:t>SRBIJA – CRNA GORA</a:t>
            </a:r>
            <a:endParaRPr lang="en-US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264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162800" y="2880600"/>
            <a:ext cx="17570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+mn-lt"/>
              </a:rPr>
              <a:t> </a:t>
            </a:r>
            <a:endParaRPr lang="en-US" sz="1200" dirty="0">
              <a:latin typeface="+mn-lt"/>
            </a:endParaRPr>
          </a:p>
        </p:txBody>
      </p:sp>
      <p:pic>
        <p:nvPicPr>
          <p:cNvPr id="12" name="Picture 11" descr="C:\Users\ahajdek\Desktop\FWC 2014-2020\06_Task_Force\RH-BiH-MNE\COOPERATION PROGRAMME\9th_draft_17_11_2014\Annexi\Annex_3_Programme_area_map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86" y="1255579"/>
            <a:ext cx="5471160" cy="4992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" descr="EU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MINGO-THUNDERBOLT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848665" y="1420785"/>
            <a:ext cx="2935732" cy="482761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r-Latn-ME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ME" sz="16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Programska </a:t>
            </a:r>
            <a:r>
              <a:rPr lang="sr-Latn-ME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teritorija:</a:t>
            </a:r>
          </a:p>
          <a:p>
            <a:pPr>
              <a:buClr>
                <a:schemeClr val="accent3"/>
              </a:buClr>
            </a:pPr>
            <a:endParaRPr lang="bs-Latn-BA" sz="1600" dirty="0" smtClean="0">
              <a:solidFill>
                <a:srgbClr val="002060"/>
              </a:solidFill>
              <a:latin typeface="+mj-lt"/>
            </a:endParaRPr>
          </a:p>
          <a:p>
            <a:pPr>
              <a:buClr>
                <a:schemeClr val="accent3"/>
              </a:buClr>
            </a:pPr>
            <a:r>
              <a:rPr lang="bs-Latn-BA" sz="1600" dirty="0" smtClean="0">
                <a:solidFill>
                  <a:srgbClr val="002060"/>
                </a:solidFill>
                <a:latin typeface="+mj-lt"/>
              </a:rPr>
              <a:t>Hrvatska </a:t>
            </a:r>
            <a:r>
              <a:rPr lang="bs-Latn-BA" sz="1600" dirty="0">
                <a:solidFill>
                  <a:srgbClr val="002060"/>
                </a:solidFill>
                <a:latin typeface="+mj-lt"/>
              </a:rPr>
              <a:t>12 županija </a:t>
            </a:r>
          </a:p>
          <a:p>
            <a:pPr marL="285750" indent="-285750">
              <a:buClr>
                <a:schemeClr val="accent3"/>
              </a:buClr>
              <a:buFont typeface="Arial" pitchFamily="34" charset="0"/>
              <a:buChar char="•"/>
            </a:pPr>
            <a:endParaRPr lang="bs-Latn-BA" sz="1600" dirty="0">
              <a:solidFill>
                <a:srgbClr val="002060"/>
              </a:solidFill>
              <a:latin typeface="+mj-lt"/>
            </a:endParaRPr>
          </a:p>
          <a:p>
            <a:pPr>
              <a:buClr>
                <a:schemeClr val="accent3"/>
              </a:buClr>
            </a:pPr>
            <a:r>
              <a:rPr lang="bs-Latn-BA" sz="1600" dirty="0">
                <a:solidFill>
                  <a:srgbClr val="002060"/>
                </a:solidFill>
                <a:latin typeface="+mj-lt"/>
              </a:rPr>
              <a:t>Bosna i Hercegovina 95 opština</a:t>
            </a:r>
          </a:p>
          <a:p>
            <a:r>
              <a:rPr lang="bs-Latn-BA" sz="1600" dirty="0">
                <a:solidFill>
                  <a:srgbClr val="002060"/>
                </a:solidFill>
                <a:latin typeface="+mj-lt"/>
              </a:rPr>
              <a:t> </a:t>
            </a:r>
          </a:p>
          <a:p>
            <a:pPr>
              <a:buClr>
                <a:schemeClr val="accent3"/>
              </a:buClr>
            </a:pPr>
            <a:r>
              <a:rPr lang="bs-Latn-BA" sz="1600" b="1" dirty="0">
                <a:solidFill>
                  <a:srgbClr val="002060"/>
                </a:solidFill>
                <a:latin typeface="+mj-lt"/>
              </a:rPr>
              <a:t>Crna Gora 10 opština</a:t>
            </a:r>
            <a:r>
              <a:rPr lang="bs-Latn-BA" sz="1600" dirty="0">
                <a:solidFill>
                  <a:srgbClr val="002060"/>
                </a:solidFill>
                <a:latin typeface="+mj-lt"/>
              </a:rPr>
              <a:t>: </a:t>
            </a:r>
            <a:r>
              <a:rPr lang="en-GB" sz="1600" dirty="0" err="1">
                <a:solidFill>
                  <a:srgbClr val="002060"/>
                </a:solidFill>
                <a:latin typeface="+mj-lt"/>
              </a:rPr>
              <a:t>Herceg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 Novi, </a:t>
            </a:r>
            <a:r>
              <a:rPr lang="en-GB" sz="1600" dirty="0" err="1">
                <a:solidFill>
                  <a:srgbClr val="002060"/>
                </a:solidFill>
                <a:latin typeface="+mj-lt"/>
              </a:rPr>
              <a:t>Kotor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GB" sz="1600" dirty="0" err="1">
                <a:solidFill>
                  <a:srgbClr val="002060"/>
                </a:solidFill>
                <a:latin typeface="+mj-lt"/>
              </a:rPr>
              <a:t>Tivat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GB" sz="1600" dirty="0" err="1">
                <a:solidFill>
                  <a:srgbClr val="002060"/>
                </a:solidFill>
                <a:latin typeface="+mj-lt"/>
              </a:rPr>
              <a:t>Budva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, Bar, </a:t>
            </a:r>
            <a:r>
              <a:rPr lang="en-GB" sz="1600" dirty="0" err="1">
                <a:solidFill>
                  <a:srgbClr val="002060"/>
                </a:solidFill>
                <a:latin typeface="+mj-lt"/>
              </a:rPr>
              <a:t>Ulcinj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GB" sz="1600" dirty="0" err="1">
                <a:solidFill>
                  <a:srgbClr val="002060"/>
                </a:solidFill>
                <a:latin typeface="+mj-lt"/>
              </a:rPr>
              <a:t>Cetinje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GB" sz="1600" dirty="0" err="1">
                <a:solidFill>
                  <a:srgbClr val="002060"/>
                </a:solidFill>
                <a:latin typeface="+mj-lt"/>
              </a:rPr>
              <a:t>Nikšić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, Podgorica, </a:t>
            </a:r>
            <a:r>
              <a:rPr lang="en-GB" sz="1600" dirty="0" err="1">
                <a:solidFill>
                  <a:srgbClr val="002060"/>
                </a:solidFill>
                <a:latin typeface="+mj-lt"/>
              </a:rPr>
              <a:t>Danilovgrad</a:t>
            </a:r>
            <a:r>
              <a:rPr lang="en-GB" sz="1600" dirty="0">
                <a:solidFill>
                  <a:srgbClr val="002060"/>
                </a:solidFill>
                <a:latin typeface="+mj-lt"/>
              </a:rPr>
              <a:t>.</a:t>
            </a:r>
            <a:endParaRPr lang="bs-Latn-BA" sz="1600" dirty="0">
              <a:solidFill>
                <a:srgbClr val="002060"/>
              </a:solidFill>
              <a:latin typeface="+mj-lt"/>
            </a:endParaRPr>
          </a:p>
          <a:p>
            <a:pPr fontAlgn="ctr"/>
            <a:endParaRPr lang="bs-Latn-BA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fontAlgn="ctr"/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Ukupna vrijednost programa (EU doprinos i nacionalno </a:t>
            </a:r>
            <a:r>
              <a:rPr lang="bs-Latn-BA" sz="1600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kofinansiranje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): </a:t>
            </a:r>
            <a:endParaRPr lang="bs-Latn-BA" sz="1600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fontAlgn="ctr"/>
            <a:endParaRPr lang="bs-Latn-BA" sz="1600" dirty="0">
              <a:solidFill>
                <a:srgbClr val="002060"/>
              </a:solidFill>
              <a:latin typeface="+mj-lt"/>
            </a:endParaRPr>
          </a:p>
          <a:p>
            <a:pPr fontAlgn="ctr"/>
            <a:r>
              <a:rPr lang="en-US" sz="1600" b="1" dirty="0">
                <a:solidFill>
                  <a:srgbClr val="002060"/>
                </a:solidFill>
                <a:latin typeface="+mj-lt"/>
              </a:rPr>
              <a:t>67.241.5</a:t>
            </a:r>
            <a:r>
              <a:rPr lang="bs-Latn-BA" sz="1600" b="1" dirty="0">
                <a:solidFill>
                  <a:srgbClr val="002060"/>
                </a:solidFill>
                <a:latin typeface="+mj-lt"/>
              </a:rPr>
              <a:t>52 EUR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6486" y="533400"/>
            <a:ext cx="8417911" cy="8873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HRVATSKA – BOSNA I HERCEGOVINA – CRNA GORA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41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59"/>
          <a:stretch/>
        </p:blipFill>
        <p:spPr bwMode="auto">
          <a:xfrm>
            <a:off x="440992" y="1295399"/>
            <a:ext cx="4816807" cy="476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" descr="EU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257800" y="1295400"/>
            <a:ext cx="3601104" cy="4768718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r-Latn-ME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  <a:p>
            <a:endParaRPr lang="sr-Latn-ME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  <a:p>
            <a:r>
              <a:rPr lang="sr-Latn-ME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Pr</a:t>
            </a:r>
            <a:r>
              <a:rPr lang="sr-Latn-ME" sz="16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ogramska </a:t>
            </a:r>
            <a:r>
              <a:rPr lang="sr-Latn-ME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teritorija:</a:t>
            </a:r>
          </a:p>
          <a:p>
            <a:endParaRPr lang="sr-Latn-ME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itchFamily="34" charset="0"/>
            </a:endParaRPr>
          </a:p>
          <a:p>
            <a:r>
              <a:rPr lang="sr-Latn-ME" sz="1600" dirty="0" smtClean="0">
                <a:solidFill>
                  <a:srgbClr val="002060"/>
                </a:solidFill>
                <a:latin typeface="+mj-lt"/>
                <a:cs typeface="Calibri" pitchFamily="34" charset="0"/>
              </a:rPr>
              <a:t>Italija</a:t>
            </a:r>
            <a:r>
              <a:rPr lang="sr-Latn-ME" sz="1600" dirty="0">
                <a:solidFill>
                  <a:srgbClr val="002060"/>
                </a:solidFill>
                <a:latin typeface="+mj-lt"/>
                <a:cs typeface="Calibri" pitchFamily="34" charset="0"/>
              </a:rPr>
              <a:t>: </a:t>
            </a:r>
            <a:r>
              <a:rPr lang="sr-Latn-ME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Calibri" pitchFamily="34" charset="0"/>
              </a:rPr>
              <a:t>Prihvatljiva teritorija</a:t>
            </a:r>
            <a:r>
              <a:rPr lang="sr-Latn-ME" sz="1600" dirty="0">
                <a:solidFill>
                  <a:srgbClr val="002060"/>
                </a:solidFill>
                <a:latin typeface="+mj-lt"/>
                <a:cs typeface="Calibri" pitchFamily="34" charset="0"/>
              </a:rPr>
              <a:t> - F</a:t>
            </a:r>
            <a:r>
              <a:rPr lang="sr-Latn-ME" sz="1600" dirty="0">
                <a:solidFill>
                  <a:srgbClr val="002060"/>
                </a:solidFill>
                <a:latin typeface="+mj-lt"/>
              </a:rPr>
              <a:t>ođa, Bari, Brindizi, Leće, Barleta-Andria-Trani (Pulja region); </a:t>
            </a:r>
            <a:r>
              <a:rPr lang="sr-Latn-ME" sz="1600" dirty="0">
                <a:solidFill>
                  <a:srgbClr val="C00000"/>
                </a:solidFill>
                <a:latin typeface="+mj-lt"/>
              </a:rPr>
              <a:t>Pridružena </a:t>
            </a:r>
            <a:r>
              <a:rPr lang="sr-Latn-ME" sz="1600" dirty="0">
                <a:solidFill>
                  <a:srgbClr val="002060"/>
                </a:solidFill>
                <a:latin typeface="+mj-lt"/>
              </a:rPr>
              <a:t>teritorija -  Taranto (Pulja region), Izernia, Kampobaso (Molize region)</a:t>
            </a:r>
          </a:p>
          <a:p>
            <a:pPr marL="285750" indent="-28575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sr-Latn-ME" sz="1600" dirty="0">
              <a:solidFill>
                <a:srgbClr val="002060"/>
              </a:solidFill>
              <a:latin typeface="+mj-lt"/>
            </a:endParaRPr>
          </a:p>
          <a:p>
            <a:pPr>
              <a:buClr>
                <a:schemeClr val="accent3"/>
              </a:buClr>
            </a:pPr>
            <a:r>
              <a:rPr lang="sr-Latn-ME" sz="1600" dirty="0">
                <a:solidFill>
                  <a:srgbClr val="002060"/>
                </a:solidFill>
                <a:latin typeface="+mj-lt"/>
              </a:rPr>
              <a:t>Albanija - cijela teritorija</a:t>
            </a:r>
          </a:p>
          <a:p>
            <a:pPr marL="285750" indent="-28575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sr-Latn-ME" sz="1600" dirty="0">
              <a:solidFill>
                <a:srgbClr val="002060"/>
              </a:solidFill>
              <a:latin typeface="+mj-lt"/>
            </a:endParaRPr>
          </a:p>
          <a:p>
            <a:pPr>
              <a:buClr>
                <a:schemeClr val="accent3"/>
              </a:buClr>
            </a:pPr>
            <a:r>
              <a:rPr lang="sr-Latn-ME" sz="1600" b="1" dirty="0">
                <a:solidFill>
                  <a:srgbClr val="002060"/>
                </a:solidFill>
                <a:latin typeface="+mj-lt"/>
              </a:rPr>
              <a:t>Crna Gora – cijela teritorija</a:t>
            </a:r>
            <a:endParaRPr lang="en-US" sz="1600" b="1" dirty="0">
              <a:solidFill>
                <a:srgbClr val="002060"/>
              </a:solidFill>
              <a:latin typeface="+mj-lt"/>
            </a:endParaRPr>
          </a:p>
          <a:p>
            <a:endParaRPr lang="sr-Latn-ME" sz="1600" dirty="0">
              <a:solidFill>
                <a:srgbClr val="002060"/>
              </a:solidFill>
              <a:latin typeface="+mj-lt"/>
              <a:cs typeface="Calibri" pitchFamily="34" charset="0"/>
            </a:endParaRPr>
          </a:p>
          <a:p>
            <a:r>
              <a:rPr lang="sr-Latn-ME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Ukupna vrijednost programa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(EU doprinos i nacionalno </a:t>
            </a:r>
            <a:r>
              <a:rPr lang="bs-Latn-BA" sz="1600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kofinansiranje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): </a:t>
            </a:r>
            <a:endParaRPr lang="sr-Latn-ME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itchFamily="34" charset="0"/>
            </a:endParaRPr>
          </a:p>
          <a:p>
            <a:endParaRPr lang="sr-Latn-ME" sz="1600" b="1" dirty="0">
              <a:solidFill>
                <a:srgbClr val="002060"/>
              </a:solidFill>
              <a:latin typeface="+mj-lt"/>
            </a:endParaRPr>
          </a:p>
          <a:p>
            <a:r>
              <a:rPr lang="sr-Latn-ME" sz="1600" b="1" dirty="0">
                <a:solidFill>
                  <a:srgbClr val="002060"/>
                </a:solidFill>
                <a:latin typeface="+mj-lt"/>
              </a:rPr>
              <a:t>92.707.555 EUR</a:t>
            </a:r>
            <a:endParaRPr lang="en-US" sz="1600" b="1" dirty="0">
              <a:solidFill>
                <a:srgbClr val="002060"/>
              </a:solidFill>
              <a:latin typeface="+mj-lt"/>
            </a:endParaRPr>
          </a:p>
          <a:p>
            <a:endParaRPr lang="sr-Latn-ME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0993" y="533400"/>
            <a:ext cx="8417911" cy="76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ITALIJA-ALBANIJA-CRNA GORA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20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2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73654"/>
            <a:ext cx="5244528" cy="459374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6019800" y="1295400"/>
            <a:ext cx="281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ME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endParaRPr lang="sr-Latn-ME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endParaRPr lang="sr-Latn-ME" b="1" dirty="0">
              <a:solidFill>
                <a:srgbClr val="002060"/>
              </a:solidFill>
              <a:latin typeface="+mj-lt"/>
            </a:endParaRPr>
          </a:p>
          <a:p>
            <a:endParaRPr lang="en-US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8" name="Picture 1" descr="EU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549328" y="1282618"/>
            <a:ext cx="3442272" cy="4584781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ME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Programska teritorija:</a:t>
            </a:r>
          </a:p>
          <a:p>
            <a:endParaRPr lang="sr-Latn-ME" dirty="0">
              <a:solidFill>
                <a:srgbClr val="002060"/>
              </a:solidFill>
              <a:latin typeface="+mj-lt"/>
            </a:endParaRPr>
          </a:p>
          <a:p>
            <a:r>
              <a:rPr lang="sr-Latn-ME" dirty="0">
                <a:solidFill>
                  <a:srgbClr val="002060"/>
                </a:solidFill>
                <a:latin typeface="+mj-lt"/>
              </a:rPr>
              <a:t>Albanija, Bosna i Hercegovina, Crna Gora, Grčka, Hrvatska, Italija, Slovenija, Srbija</a:t>
            </a:r>
          </a:p>
          <a:p>
            <a:endParaRPr lang="bs-Latn-BA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bs-Latn-BA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Ukupna vrijednost programa (EU doprinos i nacionalno </a:t>
            </a:r>
            <a:r>
              <a:rPr lang="bs-Latn-BA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kofinansiranje</a:t>
            </a:r>
            <a:r>
              <a:rPr lang="bs-Latn-BA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): </a:t>
            </a:r>
            <a:endParaRPr lang="bs-Latn-BA" b="1" dirty="0">
              <a:solidFill>
                <a:srgbClr val="002060"/>
              </a:solidFill>
              <a:latin typeface="+mj-lt"/>
            </a:endParaRPr>
          </a:p>
          <a:p>
            <a:r>
              <a:rPr lang="en-US" b="1" dirty="0">
                <a:solidFill>
                  <a:srgbClr val="002060"/>
                </a:solidFill>
                <a:latin typeface="+mj-lt"/>
              </a:rPr>
              <a:t>117.9</a:t>
            </a:r>
            <a:r>
              <a:rPr lang="bs-Latn-BA" b="1" dirty="0">
                <a:solidFill>
                  <a:srgbClr val="002060"/>
                </a:solidFill>
                <a:latin typeface="+mj-lt"/>
              </a:rPr>
              <a:t>17.379 </a:t>
            </a:r>
            <a:r>
              <a:rPr lang="sr-Latn-ME" b="1" dirty="0">
                <a:solidFill>
                  <a:srgbClr val="002060"/>
                </a:solidFill>
                <a:latin typeface="+mj-lt"/>
              </a:rPr>
              <a:t>EUR</a:t>
            </a:r>
          </a:p>
          <a:p>
            <a:endParaRPr lang="sr-Latn-ME" b="1" dirty="0">
              <a:solidFill>
                <a:srgbClr val="002060"/>
              </a:solidFill>
              <a:latin typeface="+mj-lt"/>
            </a:endParaRPr>
          </a:p>
          <a:p>
            <a:r>
              <a:rPr lang="sr-Latn-ME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Vrijednost programa za Ipa zemlje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(EU doprinos i nacionalno </a:t>
            </a:r>
            <a:r>
              <a:rPr lang="bs-Latn-BA" sz="1600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kofinansiranje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): </a:t>
            </a:r>
            <a:endParaRPr lang="sr-Latn-ME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en-US" b="1" dirty="0">
                <a:solidFill>
                  <a:srgbClr val="002060"/>
                </a:solidFill>
                <a:latin typeface="+mj-lt"/>
              </a:rPr>
              <a:t>18.45</a:t>
            </a:r>
            <a:r>
              <a:rPr lang="bs-Latn-BA" b="1" dirty="0">
                <a:solidFill>
                  <a:srgbClr val="002060"/>
                </a:solidFill>
                <a:latin typeface="+mj-lt"/>
              </a:rPr>
              <a:t>7.514 </a:t>
            </a:r>
            <a:r>
              <a:rPr lang="sr-Latn-ME" b="1" dirty="0">
                <a:solidFill>
                  <a:srgbClr val="002060"/>
                </a:solidFill>
                <a:latin typeface="+mj-lt"/>
              </a:rPr>
              <a:t>EUR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5040" y="723900"/>
            <a:ext cx="8726559" cy="5497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r-Latn-ME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sr-Latn-ME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JADRANSKO-JONSKI PROGRAM (ADRION)</a:t>
            </a:r>
            <a:endParaRPr lang="sr-Latn-ME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endParaRPr lang="en-US" b="1" i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679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16" y="1273654"/>
            <a:ext cx="5208178" cy="4517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" descr="EU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463987" y="1273654"/>
            <a:ext cx="3581397" cy="451754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r-Latn-ME" sz="1600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endParaRPr lang="sr-Latn-ME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sr-Latn-ME" sz="16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Programska </a:t>
            </a:r>
            <a:r>
              <a:rPr lang="sr-Latn-ME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teritorija:</a:t>
            </a:r>
          </a:p>
          <a:p>
            <a:endParaRPr lang="sr-Latn-ME" sz="1600" dirty="0">
              <a:solidFill>
                <a:srgbClr val="002060"/>
              </a:solidFill>
              <a:latin typeface="+mj-lt"/>
            </a:endParaRPr>
          </a:p>
          <a:p>
            <a:r>
              <a:rPr lang="sr-Latn-ME" sz="1600" b="1" dirty="0">
                <a:solidFill>
                  <a:srgbClr val="002060"/>
                </a:solidFill>
                <a:latin typeface="+mj-lt"/>
              </a:rPr>
              <a:t>10 zemalja članica EU </a:t>
            </a:r>
            <a:r>
              <a:rPr lang="sr-Latn-ME" sz="1600" dirty="0">
                <a:solidFill>
                  <a:srgbClr val="002060"/>
                </a:solidFill>
                <a:latin typeface="+mj-lt"/>
              </a:rPr>
              <a:t>(Francuska, Italija, Španija, Portugal, Grčka, Kipar, Slovenija, Malta, Velika Britanija, Hrvatska)</a:t>
            </a:r>
            <a:r>
              <a:rPr lang="en-US" sz="1600" dirty="0">
                <a:solidFill>
                  <a:srgbClr val="002060"/>
                </a:solidFill>
                <a:latin typeface="+mj-lt"/>
              </a:rPr>
              <a:t>, </a:t>
            </a:r>
            <a:r>
              <a:rPr lang="sr-Latn-ME" sz="1600" b="1" dirty="0">
                <a:solidFill>
                  <a:srgbClr val="002060"/>
                </a:solidFill>
                <a:latin typeface="+mj-lt"/>
              </a:rPr>
              <a:t>3 zemlje kandidata / potencijalna kandidata – IPA </a:t>
            </a:r>
            <a:r>
              <a:rPr lang="sr-Latn-ME" sz="1600" dirty="0">
                <a:solidFill>
                  <a:srgbClr val="002060"/>
                </a:solidFill>
                <a:latin typeface="+mj-lt"/>
              </a:rPr>
              <a:t>(Crna Gora, Albanija, Bosna i Hercegovina)</a:t>
            </a:r>
          </a:p>
          <a:p>
            <a:endParaRPr lang="sr-Latn-ME" sz="1600" dirty="0">
              <a:solidFill>
                <a:srgbClr val="002060"/>
              </a:solidFill>
              <a:latin typeface="+mj-lt"/>
            </a:endParaRPr>
          </a:p>
          <a:p>
            <a:r>
              <a:rPr lang="sr-Latn-ME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Ukupna vrijednost programa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(EU doprinos i nacionalno </a:t>
            </a:r>
            <a:r>
              <a:rPr lang="bs-Latn-BA" sz="1600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kofinansiranje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): </a:t>
            </a:r>
            <a:endParaRPr lang="sr-Latn-ME" sz="1600" dirty="0">
              <a:solidFill>
                <a:srgbClr val="002060"/>
              </a:solidFill>
              <a:latin typeface="+mj-lt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+mj-lt"/>
              </a:rPr>
              <a:t>275.905.3</a:t>
            </a:r>
            <a:r>
              <a:rPr lang="bs-Latn-BA" sz="1600" b="1" dirty="0">
                <a:solidFill>
                  <a:srgbClr val="002060"/>
                </a:solidFill>
                <a:latin typeface="+mj-lt"/>
              </a:rPr>
              <a:t>20</a:t>
            </a:r>
            <a:r>
              <a:rPr lang="sr-Latn-ME" sz="1600" b="1" dirty="0">
                <a:solidFill>
                  <a:srgbClr val="002060"/>
                </a:solidFill>
                <a:latin typeface="+mj-lt"/>
              </a:rPr>
              <a:t> EUR</a:t>
            </a:r>
          </a:p>
          <a:p>
            <a:endParaRPr lang="sr-Latn-ME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sr-Latn-ME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Vrijednost programa za Ipa zemlje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(EU doprinos i nacionalno </a:t>
            </a:r>
            <a:r>
              <a:rPr lang="bs-Latn-BA" sz="1600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kofinansiranje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): </a:t>
            </a:r>
            <a:endParaRPr lang="sr-Latn-ME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+mj-lt"/>
              </a:rPr>
              <a:t>11.006.80</a:t>
            </a:r>
            <a:r>
              <a:rPr lang="bs-Latn-BA" sz="1600" b="1" dirty="0">
                <a:solidFill>
                  <a:srgbClr val="002060"/>
                </a:solidFill>
                <a:latin typeface="+mj-lt"/>
              </a:rPr>
              <a:t>6 </a:t>
            </a:r>
            <a:r>
              <a:rPr lang="sr-Latn-ME" sz="1600" b="1" dirty="0">
                <a:solidFill>
                  <a:srgbClr val="002060"/>
                </a:solidFill>
                <a:latin typeface="+mj-lt"/>
              </a:rPr>
              <a:t> EUR</a:t>
            </a:r>
          </a:p>
          <a:p>
            <a:endParaRPr lang="en-US" dirty="0">
              <a:solidFill>
                <a:srgbClr val="002060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65040" y="723900"/>
            <a:ext cx="8726559" cy="5497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sr-Latn-ME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MEDITERANSKI PROGRAM (MED)</a:t>
            </a:r>
            <a:endParaRPr lang="sr-Latn-ME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endParaRPr lang="en-US" b="1" i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818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irena.boskovic\AppData\Local\Microsoft\Windows\Temporary Internet Files\Content.Word\DanubeTP_map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7"/>
          <a:stretch/>
        </p:blipFill>
        <p:spPr bwMode="auto">
          <a:xfrm>
            <a:off x="265041" y="1273654"/>
            <a:ext cx="4894150" cy="451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" descr="EU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141261" y="1273654"/>
            <a:ext cx="3850338" cy="451754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r-Latn-ME" sz="1600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endParaRPr lang="sr-Latn-ME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sr-Latn-ME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Programska teritorija:</a:t>
            </a:r>
          </a:p>
          <a:p>
            <a:endParaRPr lang="sr-Latn-ME" sz="1600" dirty="0">
              <a:solidFill>
                <a:srgbClr val="002060"/>
              </a:solidFill>
              <a:latin typeface="+mj-lt"/>
            </a:endParaRPr>
          </a:p>
          <a:p>
            <a:pPr algn="just">
              <a:buClr>
                <a:schemeClr val="accent3"/>
              </a:buClr>
            </a:pPr>
            <a:r>
              <a:rPr lang="en-US" sz="1600" dirty="0">
                <a:solidFill>
                  <a:srgbClr val="002060"/>
                </a:solidFill>
                <a:latin typeface="+mj-lt"/>
              </a:rPr>
              <a:t>14 </a:t>
            </a:r>
            <a:r>
              <a:rPr lang="en-US" sz="1600" dirty="0" err="1">
                <a:solidFill>
                  <a:srgbClr val="002060"/>
                </a:solidFill>
                <a:latin typeface="+mj-lt"/>
              </a:rPr>
              <a:t>zemalja</a:t>
            </a:r>
            <a:r>
              <a:rPr lang="en-US" sz="1600" dirty="0">
                <a:solidFill>
                  <a:srgbClr val="002060"/>
                </a:solidFill>
                <a:latin typeface="+mj-lt"/>
              </a:rPr>
              <a:t> u</a:t>
            </a:r>
            <a:r>
              <a:rPr lang="sr-Latn-ME" sz="1600" dirty="0">
                <a:solidFill>
                  <a:srgbClr val="002060"/>
                </a:solidFill>
                <a:latin typeface="+mj-lt"/>
              </a:rPr>
              <a:t>česnica</a:t>
            </a:r>
            <a:r>
              <a:rPr lang="en-US" sz="1600" dirty="0">
                <a:solidFill>
                  <a:srgbClr val="002060"/>
                </a:solidFill>
                <a:latin typeface="+mj-lt"/>
              </a:rPr>
              <a:t>:</a:t>
            </a:r>
            <a:r>
              <a:rPr lang="sr-Latn-ME" sz="1600" dirty="0">
                <a:solidFill>
                  <a:srgbClr val="002060"/>
                </a:solidFill>
                <a:latin typeface="+mj-lt"/>
              </a:rPr>
              <a:t> </a:t>
            </a:r>
            <a:r>
              <a:rPr lang="sr-Latn-CS" sz="1600" dirty="0">
                <a:solidFill>
                  <a:srgbClr val="002060"/>
                </a:solidFill>
                <a:latin typeface="+mj-lt"/>
              </a:rPr>
              <a:t>Austrija, </a:t>
            </a:r>
            <a:r>
              <a:rPr lang="sr-Latn-CS" sz="1600" dirty="0">
                <a:solidFill>
                  <a:srgbClr val="002060"/>
                </a:solidFill>
                <a:latin typeface="+mj-lt"/>
                <a:cs typeface="Calibri" pitchFamily="34" charset="0"/>
              </a:rPr>
              <a:t>Bugarska, Hrvatska, Republika Češka, Mađarska, Njemačka (</a:t>
            </a:r>
            <a:r>
              <a:rPr lang="sr-Latn-BA" sz="1600" i="1" dirty="0">
                <a:solidFill>
                  <a:srgbClr val="002060"/>
                </a:solidFill>
                <a:latin typeface="+mj-lt"/>
                <a:cs typeface="Calibri" pitchFamily="34" charset="0"/>
              </a:rPr>
              <a:t>Baden-Württemberg</a:t>
            </a:r>
            <a:r>
              <a:rPr lang="sr-Latn-BA" sz="1600" dirty="0">
                <a:solidFill>
                  <a:srgbClr val="002060"/>
                </a:solidFill>
                <a:latin typeface="+mj-lt"/>
                <a:cs typeface="Calibri" pitchFamily="34" charset="0"/>
              </a:rPr>
              <a:t> i Bavarska</a:t>
            </a:r>
            <a:r>
              <a:rPr lang="sr-Latn-CS" sz="1600" dirty="0">
                <a:solidFill>
                  <a:srgbClr val="002060"/>
                </a:solidFill>
                <a:latin typeface="+mj-lt"/>
                <a:cs typeface="Calibri" pitchFamily="34" charset="0"/>
              </a:rPr>
              <a:t>), Rumunija, Slovačka, Slovenija, Bosna i Hercegovina, Moldavija, Crna Gora, Srbija i Ukrajina (jedan dio teritorije)</a:t>
            </a:r>
          </a:p>
          <a:p>
            <a:pPr marL="285750" indent="-285750">
              <a:buFont typeface="Arial" pitchFamily="34" charset="0"/>
              <a:buChar char="•"/>
            </a:pPr>
            <a:endParaRPr lang="sr-Latn-CS" sz="1600" dirty="0">
              <a:solidFill>
                <a:srgbClr val="002060"/>
              </a:solidFill>
              <a:latin typeface="+mj-lt"/>
              <a:cs typeface="Calibri" pitchFamily="34" charset="0"/>
            </a:endParaRPr>
          </a:p>
          <a:p>
            <a:r>
              <a:rPr lang="sr-Latn-CS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Ukupna vrijednost programa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(EU doprinos i nacionalno </a:t>
            </a:r>
            <a:r>
              <a:rPr lang="bs-Latn-BA" sz="1600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kofinansiranje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): </a:t>
            </a:r>
            <a:endParaRPr lang="sr-Latn-CS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+mj-lt"/>
              </a:rPr>
              <a:t>262.989.83</a:t>
            </a:r>
            <a:r>
              <a:rPr lang="bs-Latn-BA" sz="1600" b="1" dirty="0">
                <a:solidFill>
                  <a:srgbClr val="002060"/>
                </a:solidFill>
                <a:latin typeface="+mj-lt"/>
              </a:rPr>
              <a:t>9</a:t>
            </a:r>
            <a:r>
              <a:rPr lang="sr-Latn-ME" sz="1600" b="1" dirty="0">
                <a:solidFill>
                  <a:srgbClr val="002060"/>
                </a:solidFill>
                <a:latin typeface="+mj-lt"/>
              </a:rPr>
              <a:t> EUR</a:t>
            </a:r>
          </a:p>
          <a:p>
            <a:endParaRPr lang="sr-Latn-ME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sr-Latn-ME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Vrijednost programa za Ipa zemlje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(EU doprinos i nacionalno </a:t>
            </a:r>
            <a:r>
              <a:rPr lang="bs-Latn-BA" sz="1600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kofinansiranje</a:t>
            </a:r>
            <a:r>
              <a:rPr lang="bs-Latn-BA" sz="16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):</a:t>
            </a:r>
            <a:endParaRPr lang="bs-Latn-BA" sz="1600" dirty="0">
              <a:solidFill>
                <a:srgbClr val="002060"/>
              </a:solidFill>
              <a:latin typeface="+mj-lt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+mj-lt"/>
              </a:rPr>
              <a:t>23.328.46</a:t>
            </a:r>
            <a:r>
              <a:rPr lang="bs-Latn-BA" sz="1600" b="1" dirty="0">
                <a:solidFill>
                  <a:srgbClr val="002060"/>
                </a:solidFill>
                <a:latin typeface="+mj-lt"/>
              </a:rPr>
              <a:t>3 EUR</a:t>
            </a:r>
            <a:endParaRPr lang="en-US" sz="1600" b="1" dirty="0">
              <a:solidFill>
                <a:srgbClr val="002060"/>
              </a:solidFill>
              <a:latin typeface="+mj-lt"/>
            </a:endParaRPr>
          </a:p>
          <a:p>
            <a:endParaRPr lang="en-US" dirty="0">
              <a:solidFill>
                <a:srgbClr val="002060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65040" y="723900"/>
            <a:ext cx="8726559" cy="5497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sz="2000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  <a:p>
            <a:pPr algn="ctr"/>
            <a:endParaRPr lang="sr-Latn-ME" sz="20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  <a:p>
            <a:pPr algn="ctr"/>
            <a:r>
              <a:rPr lang="sr-Latn-ME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DUNAVSKI </a:t>
            </a:r>
            <a:r>
              <a:rPr lang="sr-Latn-ME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PROGRAM</a:t>
            </a:r>
            <a:r>
              <a:rPr lang="sr-Latn-ME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/>
            </a:r>
            <a:br>
              <a:rPr lang="sr-Latn-ME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</a:br>
            <a:endParaRPr lang="en-US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endParaRPr lang="en-US" b="1" i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7873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501569"/>
              </p:ext>
            </p:extLst>
          </p:nvPr>
        </p:nvGraphicFramePr>
        <p:xfrm>
          <a:off x="304801" y="769844"/>
          <a:ext cx="8686799" cy="5867131"/>
        </p:xfrm>
        <a:graphic>
          <a:graphicData uri="http://schemas.openxmlformats.org/drawingml/2006/table">
            <a:tbl>
              <a:tblPr/>
              <a:tblGrid>
                <a:gridCol w="1154206"/>
                <a:gridCol w="1055593"/>
                <a:gridCol w="304801"/>
                <a:gridCol w="1251409"/>
                <a:gridCol w="1186990"/>
                <a:gridCol w="304800"/>
                <a:gridCol w="1218430"/>
                <a:gridCol w="1112856"/>
                <a:gridCol w="1097714"/>
              </a:tblGrid>
              <a:tr h="688097">
                <a:tc gridSpan="9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313" marR="7313" marT="7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476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Bilateralni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programi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Trilateralni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programi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Transnacionalni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programi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5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Crna</a:t>
                      </a:r>
                      <a:r>
                        <a:rPr lang="en-US" sz="15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Gora-</a:t>
                      </a:r>
                      <a:r>
                        <a:rPr lang="en-US" sz="15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Albanija</a:t>
                      </a:r>
                      <a:endParaRPr lang="en-US" sz="15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v-SE" sz="15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Hrvatska- Bosna i Hercegovina-Crna Gora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Jadransko-jonski</a:t>
                      </a:r>
                      <a:r>
                        <a:rPr lang="en-US" sz="15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program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23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doprinos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</a:t>
                      </a:r>
                      <a:r>
                        <a:rPr lang="en-US" sz="1200" b="0" i="1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0" i="1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iznos</a:t>
                      </a:r>
                      <a:endParaRPr lang="en-US" sz="1200" b="0" i="1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doprinos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 iznos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doprinos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 iznos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IPA </a:t>
                      </a:r>
                      <a:r>
                        <a:rPr lang="en-US" sz="1200" b="0" i="1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iznos</a:t>
                      </a:r>
                      <a:endParaRPr lang="en-US" sz="1200" b="0" i="1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11.900.000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13.790.000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57.155.316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67.241.5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52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99.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459.865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117.9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17.379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18.45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7.514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4524">
                <a:tc grid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500" b="1" i="0" u="none" strike="noStrike" kern="1200" dirty="0" err="1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Crna</a:t>
                      </a:r>
                      <a:r>
                        <a:rPr kumimoji="0" lang="en-US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Gora-Kosovo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Italija-Albanija-Crna</a:t>
                      </a:r>
                      <a:r>
                        <a:rPr lang="en-US" sz="15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Gora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Dunavski</a:t>
                      </a:r>
                      <a:r>
                        <a:rPr lang="en-US" sz="15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program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23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doprinos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 iznos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doprinos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 iznos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doprinos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 iznos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IPA iznos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8.400.000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9.734.117,6</a:t>
                      </a:r>
                      <a:r>
                        <a:rPr lang="bs-Latn-BA" sz="13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</a:t>
                      </a:r>
                      <a:endParaRPr lang="en-US" sz="13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78.80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1.422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</a:t>
                      </a:r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.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707.555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239.661.376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262.989.83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23.328.46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45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Bosna</a:t>
                      </a:r>
                      <a:r>
                        <a:rPr lang="en-US" sz="15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i </a:t>
                      </a:r>
                      <a:r>
                        <a:rPr lang="en-US" sz="15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Hercegovina-Crna</a:t>
                      </a:r>
                      <a:r>
                        <a:rPr lang="en-US" sz="15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Gora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MED program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25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doprinos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</a:t>
                      </a:r>
                      <a:r>
                        <a:rPr lang="en-US" sz="1200" b="0" i="1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0" i="1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iznos</a:t>
                      </a:r>
                      <a:endParaRPr lang="en-US" sz="1200" b="0" i="1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doprinos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 iznos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IPA iznos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6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8.400.000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9.734.117,6</a:t>
                      </a:r>
                      <a:r>
                        <a:rPr lang="bs-Latn-BA" sz="13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</a:t>
                      </a:r>
                      <a:endParaRPr lang="en-US" sz="13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159.949.107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264.898.514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275.905.3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20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11.006.80</a:t>
                      </a:r>
                      <a:r>
                        <a:rPr lang="bs-Latn-BA" sz="14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45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Srbija-Crna</a:t>
                      </a:r>
                      <a:r>
                        <a:rPr lang="en-US" sz="1500" b="1" i="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Gora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25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EU doprinos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Ukupan</a:t>
                      </a:r>
                      <a:r>
                        <a:rPr lang="en-US" sz="1200" b="0" i="1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0" i="1" u="none" strike="noStrike" dirty="0" err="1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iznos</a:t>
                      </a:r>
                      <a:endParaRPr lang="en-US" sz="1200" b="0" i="1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8.400.000</a:t>
                      </a: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9.734.117,6</a:t>
                      </a:r>
                      <a:r>
                        <a:rPr lang="bs-Latn-BA" sz="1300" b="1" i="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</a:t>
                      </a:r>
                      <a:endParaRPr lang="en-US" sz="1300" b="1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313" marR="7313" marT="7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656.812.538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52.792.783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12501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571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ME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42.992.352,95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7313" marR="7313" marT="7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34404" y="354012"/>
            <a:ext cx="80752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sr-Latn-ME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Raspoloživa sredstva u okviru prekograničnih i transnacionalnih programa</a:t>
            </a:r>
          </a:p>
          <a:p>
            <a:pPr algn="ctr" fontAlgn="ctr"/>
            <a:r>
              <a:rPr lang="en-US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2014-2020</a:t>
            </a:r>
            <a:endParaRPr lang="en-US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06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475" y="-34925"/>
            <a:ext cx="1371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2"/>
          <p:cNvSpPr txBox="1">
            <a:spLocks/>
          </p:cNvSpPr>
          <p:nvPr/>
        </p:nvSpPr>
        <p:spPr bwMode="auto">
          <a:xfrm>
            <a:off x="913536" y="719418"/>
            <a:ext cx="7131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mbria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/>
            <a:endParaRPr lang="sr-Latn-ME" sz="2400" dirty="0" smtClean="0">
              <a:solidFill>
                <a:srgbClr val="002060"/>
              </a:solidFill>
              <a:effectLst/>
            </a:endParaRPr>
          </a:p>
          <a:p>
            <a:pPr algn="ctr"/>
            <a:r>
              <a:rPr lang="bs-Latn-BA" sz="24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IPA 2014-2020</a:t>
            </a:r>
          </a:p>
          <a:p>
            <a:pPr algn="ctr"/>
            <a:endParaRPr lang="sr-Latn-ME" sz="2400" dirty="0">
              <a:solidFill>
                <a:srgbClr val="002060"/>
              </a:solidFill>
              <a:effectLst/>
            </a:endParaRPr>
          </a:p>
          <a:p>
            <a:pPr algn="ctr"/>
            <a:r>
              <a:rPr lang="sr-Latn-ME" sz="24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Prvi pozivi za dostavljanje predloga projekata </a:t>
            </a:r>
            <a:endParaRPr lang="en-US" sz="24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0729" y="2362200"/>
            <a:ext cx="79366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</a:pPr>
            <a:r>
              <a:rPr lang="bs-Latn-BA" sz="2400" dirty="0">
                <a:solidFill>
                  <a:srgbClr val="002060"/>
                </a:solidFill>
                <a:latin typeface="+mj-lt"/>
              </a:rPr>
              <a:t>MED </a:t>
            </a:r>
            <a:r>
              <a:rPr lang="bs-Latn-BA" sz="2400" dirty="0" smtClean="0">
                <a:solidFill>
                  <a:srgbClr val="002060"/>
                </a:solidFill>
                <a:latin typeface="+mj-lt"/>
              </a:rPr>
              <a:t>program - 1. septembar </a:t>
            </a:r>
            <a:r>
              <a:rPr lang="bs-Latn-BA" sz="2400" dirty="0">
                <a:solidFill>
                  <a:srgbClr val="002060"/>
                </a:solidFill>
                <a:latin typeface="+mj-lt"/>
              </a:rPr>
              <a:t>2015. </a:t>
            </a:r>
            <a:r>
              <a:rPr lang="bs-Latn-BA" sz="2400" dirty="0" smtClean="0">
                <a:solidFill>
                  <a:srgbClr val="002060"/>
                </a:solidFill>
                <a:latin typeface="+mj-lt"/>
              </a:rPr>
              <a:t>i 10. novembar 2015.</a:t>
            </a:r>
            <a:endParaRPr lang="bs-Latn-BA" sz="2400" dirty="0">
              <a:solidFill>
                <a:srgbClr val="002060"/>
              </a:solidFill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</a:pPr>
            <a:endParaRPr lang="bs-Latn-BA" sz="2400" dirty="0">
              <a:solidFill>
                <a:srgbClr val="002060"/>
              </a:solidFill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</a:pPr>
            <a:r>
              <a:rPr lang="bs-Latn-BA" sz="2400" dirty="0">
                <a:solidFill>
                  <a:srgbClr val="002060"/>
                </a:solidFill>
                <a:latin typeface="+mj-lt"/>
              </a:rPr>
              <a:t>Dunavski transnacionalni </a:t>
            </a:r>
            <a:r>
              <a:rPr lang="bs-Latn-BA" sz="2400" dirty="0" smtClean="0">
                <a:solidFill>
                  <a:srgbClr val="002060"/>
                </a:solidFill>
                <a:latin typeface="+mj-lt"/>
              </a:rPr>
              <a:t>program - 23</a:t>
            </a:r>
            <a:r>
              <a:rPr lang="bs-Latn-BA" sz="2400" dirty="0">
                <a:solidFill>
                  <a:srgbClr val="002060"/>
                </a:solidFill>
                <a:latin typeface="+mj-lt"/>
              </a:rPr>
              <a:t>. </a:t>
            </a:r>
            <a:r>
              <a:rPr lang="bs-Latn-BA" sz="2400" dirty="0" smtClean="0">
                <a:solidFill>
                  <a:srgbClr val="002060"/>
                </a:solidFill>
                <a:latin typeface="+mj-lt"/>
              </a:rPr>
              <a:t>septembar </a:t>
            </a:r>
            <a:r>
              <a:rPr lang="bs-Latn-BA" sz="2400" dirty="0">
                <a:solidFill>
                  <a:srgbClr val="002060"/>
                </a:solidFill>
                <a:latin typeface="+mj-lt"/>
              </a:rPr>
              <a:t>2015. </a:t>
            </a: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</a:pPr>
            <a:endParaRPr lang="bs-Latn-BA" sz="2400" dirty="0">
              <a:solidFill>
                <a:srgbClr val="002060"/>
              </a:solidFill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</a:pPr>
            <a:r>
              <a:rPr lang="bs-Latn-BA" sz="2400" dirty="0">
                <a:solidFill>
                  <a:srgbClr val="002060"/>
                </a:solidFill>
                <a:latin typeface="+mj-lt"/>
              </a:rPr>
              <a:t>Jadransko-jonski </a:t>
            </a:r>
            <a:r>
              <a:rPr lang="bs-Latn-BA" sz="2400" dirty="0" smtClean="0">
                <a:solidFill>
                  <a:srgbClr val="002060"/>
                </a:solidFill>
                <a:latin typeface="+mj-lt"/>
              </a:rPr>
              <a:t>program – februar 2016.</a:t>
            </a:r>
            <a:endParaRPr lang="bs-Latn-BA" sz="2400" dirty="0">
              <a:solidFill>
                <a:srgbClr val="002060"/>
              </a:solidFill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</a:pPr>
            <a:endParaRPr lang="bs-Latn-BA" sz="2400" dirty="0">
              <a:solidFill>
                <a:srgbClr val="002060"/>
              </a:solidFill>
              <a:latin typeface="+mj-lt"/>
            </a:endParaRPr>
          </a:p>
          <a:p>
            <a:pPr marL="342900" indent="-342900" algn="just">
              <a:buClr>
                <a:schemeClr val="accent3"/>
              </a:buClr>
              <a:buFont typeface="Wingdings" pitchFamily="2" charset="2"/>
              <a:buChar char="Ø"/>
            </a:pPr>
            <a:r>
              <a:rPr lang="bs-Latn-BA" sz="2400" dirty="0" smtClean="0">
                <a:solidFill>
                  <a:srgbClr val="002060"/>
                </a:solidFill>
                <a:latin typeface="+mj-lt"/>
              </a:rPr>
              <a:t>Bilateralni </a:t>
            </a:r>
            <a:r>
              <a:rPr lang="bs-Latn-BA" sz="2400" dirty="0">
                <a:solidFill>
                  <a:srgbClr val="002060"/>
                </a:solidFill>
                <a:latin typeface="+mj-lt"/>
              </a:rPr>
              <a:t>i trilateralni prekogranični programi </a:t>
            </a:r>
            <a:r>
              <a:rPr lang="bs-Latn-BA" sz="2400" dirty="0" smtClean="0">
                <a:solidFill>
                  <a:srgbClr val="002060"/>
                </a:solidFill>
                <a:latin typeface="+mj-lt"/>
              </a:rPr>
              <a:t>–tokom 2016. </a:t>
            </a:r>
          </a:p>
        </p:txBody>
      </p:sp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248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1447800" y="838200"/>
            <a:ext cx="7851648" cy="1828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762000" y="3962400"/>
            <a:ext cx="7626350" cy="1676400"/>
          </a:xfrm>
        </p:spPr>
        <p:txBody>
          <a:bodyPr/>
          <a:lstStyle/>
          <a:p>
            <a:pPr marR="0" algn="ctr" eaLnBrk="1" hangingPunct="1">
              <a:lnSpc>
                <a:spcPct val="80000"/>
              </a:lnSpc>
              <a:defRPr/>
            </a:pPr>
            <a:r>
              <a:rPr lang="en-US" altLang="x-none" sz="8800" b="1" dirty="0" smtClean="0">
                <a:solidFill>
                  <a:schemeClr val="accent3"/>
                </a:solidFill>
                <a:latin typeface="Snell Roundhand" charset="0"/>
                <a:ea typeface="ＭＳ Ｐゴシック" pitchFamily="34" charset="-128"/>
              </a:rPr>
              <a:t>  </a:t>
            </a:r>
            <a:r>
              <a:rPr lang="en-US" altLang="x-none" sz="6000" b="1" dirty="0" smtClean="0">
                <a:solidFill>
                  <a:schemeClr val="accent3"/>
                </a:solidFill>
                <a:latin typeface="Cambria" panose="02040503050406030204" pitchFamily="18" charset="0"/>
                <a:ea typeface="ＭＳ Ｐゴシック" pitchFamily="34" charset="-128"/>
              </a:rPr>
              <a:t>HVALA NA P</a:t>
            </a:r>
            <a:r>
              <a:rPr lang="sr-Latn-ME" altLang="x-none" sz="6000" b="1" dirty="0" smtClean="0">
                <a:solidFill>
                  <a:schemeClr val="accent3"/>
                </a:solidFill>
                <a:latin typeface="Cambria" panose="02040503050406030204" pitchFamily="18" charset="0"/>
                <a:ea typeface="ＭＳ Ｐゴシック" pitchFamily="34" charset="-128"/>
              </a:rPr>
              <a:t>AŽNJI!</a:t>
            </a:r>
            <a:endParaRPr lang="en-US" altLang="x-none" sz="6000" b="1" dirty="0" smtClean="0">
              <a:solidFill>
                <a:schemeClr val="accent3"/>
              </a:solidFill>
              <a:latin typeface="Cambria" panose="02040503050406030204" pitchFamily="18" charset="0"/>
              <a:ea typeface="ＭＳ Ｐゴシック" pitchFamily="34" charset="-128"/>
            </a:endParaRPr>
          </a:p>
        </p:txBody>
      </p:sp>
      <p:pic>
        <p:nvPicPr>
          <p:cNvPr id="16387" name="Picture 4" descr="MINGO-THUNDERBOL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143000"/>
            <a:ext cx="35814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EU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0779" y="6248400"/>
            <a:ext cx="97322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8 12 15 Konferencija o Ipi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8 12 15 Konferencija o Ipi</Template>
  <TotalTime>387</TotalTime>
  <Words>1032</Words>
  <Application>Microsoft Office PowerPoint</Application>
  <PresentationFormat>On-screen Show (4:3)</PresentationFormat>
  <Paragraphs>310</Paragraphs>
  <Slides>21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8 12 15 Konferencija o Ipi</vt:lpstr>
      <vt:lpstr>think-cell Slide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Ivana Glisevic</dc:creator>
  <cp:lastModifiedBy>Irena Boskovic</cp:lastModifiedBy>
  <cp:revision>41</cp:revision>
  <cp:lastPrinted>2015-04-28T11:57:46Z</cp:lastPrinted>
  <dcterms:created xsi:type="dcterms:W3CDTF">2015-12-07T09:12:22Z</dcterms:created>
  <dcterms:modified xsi:type="dcterms:W3CDTF">2016-01-21T12:32:35Z</dcterms:modified>
</cp:coreProperties>
</file>