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diagrams/colors2.xml" ContentType="application/vnd.openxmlformats-officedocument.drawingml.diagramColors+xml"/>
  <Override PartName="/ppt/notesSlides/notesSlide1.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5"/>
  </p:notesMasterIdLst>
  <p:sldIdLst>
    <p:sldId id="341" r:id="rId2"/>
    <p:sldId id="340" r:id="rId3"/>
    <p:sldId id="350" r:id="rId4"/>
    <p:sldId id="349" r:id="rId5"/>
    <p:sldId id="392" r:id="rId6"/>
    <p:sldId id="399" r:id="rId7"/>
    <p:sldId id="400" r:id="rId8"/>
    <p:sldId id="401" r:id="rId9"/>
    <p:sldId id="402" r:id="rId10"/>
    <p:sldId id="395" r:id="rId11"/>
    <p:sldId id="351" r:id="rId12"/>
    <p:sldId id="355" r:id="rId13"/>
    <p:sldId id="398" r:id="rId14"/>
    <p:sldId id="378" r:id="rId15"/>
    <p:sldId id="361" r:id="rId16"/>
    <p:sldId id="362" r:id="rId17"/>
    <p:sldId id="387" r:id="rId18"/>
    <p:sldId id="369" r:id="rId19"/>
    <p:sldId id="368" r:id="rId20"/>
    <p:sldId id="365" r:id="rId21"/>
    <p:sldId id="364" r:id="rId22"/>
    <p:sldId id="408" r:id="rId23"/>
    <p:sldId id="407" r:id="rId24"/>
    <p:sldId id="409" r:id="rId25"/>
    <p:sldId id="410" r:id="rId26"/>
    <p:sldId id="397" r:id="rId27"/>
    <p:sldId id="411" r:id="rId28"/>
    <p:sldId id="403" r:id="rId29"/>
    <p:sldId id="404" r:id="rId30"/>
    <p:sldId id="405" r:id="rId31"/>
    <p:sldId id="370" r:id="rId32"/>
    <p:sldId id="412" r:id="rId33"/>
    <p:sldId id="342" r:id="rId34"/>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A1414"/>
    <a:srgbClr val="82302E"/>
    <a:srgbClr val="9E1E1E"/>
    <a:srgbClr val="990000"/>
    <a:srgbClr val="DDDDDD"/>
    <a:srgbClr val="475754"/>
    <a:srgbClr val="FF33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60" autoAdjust="0"/>
    <p:restoredTop sz="96996" autoAdjust="0"/>
  </p:normalViewPr>
  <p:slideViewPr>
    <p:cSldViewPr>
      <p:cViewPr varScale="1">
        <p:scale>
          <a:sx n="72" d="100"/>
          <a:sy n="72" d="100"/>
        </p:scale>
        <p:origin x="-1098" y="-96"/>
      </p:cViewPr>
      <p:guideLst>
        <p:guide orient="horz" pos="2160"/>
        <p:guide pos="2880"/>
      </p:guideLst>
    </p:cSldViewPr>
  </p:slideViewPr>
  <p:outlineViewPr>
    <p:cViewPr>
      <p:scale>
        <a:sx n="33" d="100"/>
        <a:sy n="33" d="100"/>
      </p:scale>
      <p:origin x="3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A2C557-4E51-4448-9680-7D83F3A3EEC6}" type="doc">
      <dgm:prSet loTypeId="urn:microsoft.com/office/officeart/2005/8/layout/radial6" loCatId="cycle" qsTypeId="urn:microsoft.com/office/officeart/2005/8/quickstyle/simple1" qsCatId="simple" csTypeId="urn:microsoft.com/office/officeart/2005/8/colors/colorful3" csCatId="colorful" phldr="1"/>
      <dgm:spPr/>
      <dgm:t>
        <a:bodyPr/>
        <a:lstStyle/>
        <a:p>
          <a:endParaRPr lang="en-US"/>
        </a:p>
      </dgm:t>
    </dgm:pt>
    <dgm:pt modelId="{B4BBB3D9-0914-4071-9397-15BA510B1B19}">
      <dgm:prSet phldrT="[Text]"/>
      <dgm:spPr/>
      <dgm:t>
        <a:bodyPr/>
        <a:lstStyle/>
        <a:p>
          <a:r>
            <a:rPr lang="sr-Latn-CS" dirty="0" smtClean="0"/>
            <a:t>Fight against money laundering and terrorism financing</a:t>
          </a:r>
          <a:endParaRPr lang="en-US" dirty="0"/>
        </a:p>
      </dgm:t>
    </dgm:pt>
    <dgm:pt modelId="{1FA5DFD7-FB69-4799-9138-48D57C5F4AC5}" type="parTrans" cxnId="{F888E319-60C5-4948-BC1A-31275A5C98AA}">
      <dgm:prSet/>
      <dgm:spPr/>
      <dgm:t>
        <a:bodyPr/>
        <a:lstStyle/>
        <a:p>
          <a:endParaRPr lang="en-US"/>
        </a:p>
      </dgm:t>
    </dgm:pt>
    <dgm:pt modelId="{0F0749FF-2C0D-498A-AC81-CBAB695518B8}" type="sibTrans" cxnId="{F888E319-60C5-4948-BC1A-31275A5C98AA}">
      <dgm:prSet/>
      <dgm:spPr/>
      <dgm:t>
        <a:bodyPr/>
        <a:lstStyle/>
        <a:p>
          <a:endParaRPr lang="en-US"/>
        </a:p>
      </dgm:t>
    </dgm:pt>
    <dgm:pt modelId="{606F956E-442B-49C1-87F3-B78868BA293E}">
      <dgm:prSet phldrT="[Text]" custT="1"/>
      <dgm:spPr/>
      <dgm:t>
        <a:bodyPr/>
        <a:lstStyle/>
        <a:p>
          <a:r>
            <a:rPr lang="sr-Latn-CS" sz="1800" dirty="0" smtClean="0"/>
            <a:t>APMLTF</a:t>
          </a:r>
          <a:endParaRPr lang="en-US" sz="1800" dirty="0"/>
        </a:p>
      </dgm:t>
    </dgm:pt>
    <dgm:pt modelId="{B6E97F1E-7BCF-46A9-9765-1BB592794344}" type="parTrans" cxnId="{31449622-19CA-431B-B806-38B70D60CA36}">
      <dgm:prSet/>
      <dgm:spPr/>
      <dgm:t>
        <a:bodyPr/>
        <a:lstStyle/>
        <a:p>
          <a:endParaRPr lang="en-US"/>
        </a:p>
      </dgm:t>
    </dgm:pt>
    <dgm:pt modelId="{CE9802CC-2816-4ED2-9B01-27354C398D23}" type="sibTrans" cxnId="{31449622-19CA-431B-B806-38B70D60CA36}">
      <dgm:prSet/>
      <dgm:spPr/>
      <dgm:t>
        <a:bodyPr/>
        <a:lstStyle/>
        <a:p>
          <a:endParaRPr lang="en-US"/>
        </a:p>
      </dgm:t>
    </dgm:pt>
    <dgm:pt modelId="{BBEFA686-D69D-4944-93AA-F7539231E44E}">
      <dgm:prSet phldrT="[Text]" custT="1"/>
      <dgm:spPr/>
      <dgm:t>
        <a:bodyPr/>
        <a:lstStyle/>
        <a:p>
          <a:r>
            <a:rPr lang="sr-Latn-CS" sz="1800" dirty="0" smtClean="0"/>
            <a:t>Reporting entities</a:t>
          </a:r>
          <a:endParaRPr lang="en-US" sz="1800" dirty="0"/>
        </a:p>
      </dgm:t>
    </dgm:pt>
    <dgm:pt modelId="{DC321373-0EEA-47CB-B297-0893935DF247}" type="parTrans" cxnId="{F252237C-60BA-4464-8039-F7BEE810DBE1}">
      <dgm:prSet/>
      <dgm:spPr/>
      <dgm:t>
        <a:bodyPr/>
        <a:lstStyle/>
        <a:p>
          <a:endParaRPr lang="en-US"/>
        </a:p>
      </dgm:t>
    </dgm:pt>
    <dgm:pt modelId="{854D820C-D96B-4810-BB77-98AFE63B9F06}" type="sibTrans" cxnId="{F252237C-60BA-4464-8039-F7BEE810DBE1}">
      <dgm:prSet/>
      <dgm:spPr/>
      <dgm:t>
        <a:bodyPr/>
        <a:lstStyle/>
        <a:p>
          <a:endParaRPr lang="en-US"/>
        </a:p>
      </dgm:t>
    </dgm:pt>
    <dgm:pt modelId="{5DD12C48-DD7B-449C-BB44-91324197A981}">
      <dgm:prSet phldrT="[Text]" custT="1"/>
      <dgm:spPr/>
      <dgm:t>
        <a:bodyPr/>
        <a:lstStyle/>
        <a:p>
          <a:r>
            <a:rPr lang="sr-Latn-CS" sz="1800" dirty="0" smtClean="0"/>
            <a:t>Supervision bodies</a:t>
          </a:r>
          <a:endParaRPr lang="en-US" sz="1800" dirty="0"/>
        </a:p>
      </dgm:t>
    </dgm:pt>
    <dgm:pt modelId="{E8C55D7A-2C55-41E1-A9DE-5499DCF1AB53}" type="parTrans" cxnId="{80386FDC-7D41-4312-B8FC-F9F57F2C9631}">
      <dgm:prSet/>
      <dgm:spPr/>
      <dgm:t>
        <a:bodyPr/>
        <a:lstStyle/>
        <a:p>
          <a:endParaRPr lang="en-US"/>
        </a:p>
      </dgm:t>
    </dgm:pt>
    <dgm:pt modelId="{63A1E3AE-DE98-4532-B46D-989692D72A4B}" type="sibTrans" cxnId="{80386FDC-7D41-4312-B8FC-F9F57F2C9631}">
      <dgm:prSet/>
      <dgm:spPr/>
      <dgm:t>
        <a:bodyPr/>
        <a:lstStyle/>
        <a:p>
          <a:endParaRPr lang="en-US"/>
        </a:p>
      </dgm:t>
    </dgm:pt>
    <dgm:pt modelId="{D917026D-0B17-4502-B08D-0FD17A2020F9}">
      <dgm:prSet phldrT="[Text]" custT="1"/>
      <dgm:spPr/>
      <dgm:t>
        <a:bodyPr/>
        <a:lstStyle/>
        <a:p>
          <a:r>
            <a:rPr lang="sr-Latn-CS" sz="1800" dirty="0" smtClean="0"/>
            <a:t>Customs</a:t>
          </a:r>
          <a:endParaRPr lang="en-US" sz="1800" dirty="0"/>
        </a:p>
      </dgm:t>
    </dgm:pt>
    <dgm:pt modelId="{10EA0440-18F7-4147-AEB5-6F467D12C296}" type="parTrans" cxnId="{FB989E24-F9D3-4A4C-87B2-E485A77C2190}">
      <dgm:prSet/>
      <dgm:spPr/>
      <dgm:t>
        <a:bodyPr/>
        <a:lstStyle/>
        <a:p>
          <a:endParaRPr lang="en-US"/>
        </a:p>
      </dgm:t>
    </dgm:pt>
    <dgm:pt modelId="{BF940130-B829-402A-8BBA-6D7BD019747E}" type="sibTrans" cxnId="{FB989E24-F9D3-4A4C-87B2-E485A77C2190}">
      <dgm:prSet/>
      <dgm:spPr/>
      <dgm:t>
        <a:bodyPr/>
        <a:lstStyle/>
        <a:p>
          <a:endParaRPr lang="en-US"/>
        </a:p>
      </dgm:t>
    </dgm:pt>
    <dgm:pt modelId="{FFCCAFF3-6C87-444E-BAD8-8BD3E6747D94}">
      <dgm:prSet phldrT="[Text]" custT="1"/>
      <dgm:spPr/>
      <dgm:t>
        <a:bodyPr/>
        <a:lstStyle/>
        <a:p>
          <a:r>
            <a:rPr lang="sr-Latn-CS" sz="1800" dirty="0" smtClean="0"/>
            <a:t>Tax Administration</a:t>
          </a:r>
          <a:endParaRPr lang="en-US" sz="1800" dirty="0"/>
        </a:p>
      </dgm:t>
    </dgm:pt>
    <dgm:pt modelId="{F44D370D-A165-468F-B0EE-E036F1F65004}" type="parTrans" cxnId="{4B1070E1-325D-446B-A689-670323478476}">
      <dgm:prSet/>
      <dgm:spPr/>
      <dgm:t>
        <a:bodyPr/>
        <a:lstStyle/>
        <a:p>
          <a:endParaRPr lang="en-US"/>
        </a:p>
      </dgm:t>
    </dgm:pt>
    <dgm:pt modelId="{4EC66478-AF00-4089-9394-4810566302F6}" type="sibTrans" cxnId="{4B1070E1-325D-446B-A689-670323478476}">
      <dgm:prSet/>
      <dgm:spPr/>
      <dgm:t>
        <a:bodyPr/>
        <a:lstStyle/>
        <a:p>
          <a:endParaRPr lang="en-US"/>
        </a:p>
      </dgm:t>
    </dgm:pt>
    <dgm:pt modelId="{86179CF3-5054-4F90-90C7-110E23136A35}">
      <dgm:prSet phldrT="[Text]" custT="1"/>
      <dgm:spPr/>
      <dgm:t>
        <a:bodyPr/>
        <a:lstStyle/>
        <a:p>
          <a:r>
            <a:rPr lang="sr-Latn-CS" sz="1800" dirty="0" smtClean="0"/>
            <a:t>Police</a:t>
          </a:r>
          <a:endParaRPr lang="en-US" sz="1800" dirty="0"/>
        </a:p>
      </dgm:t>
    </dgm:pt>
    <dgm:pt modelId="{C5239053-4773-4A0C-B412-480B80C96206}" type="parTrans" cxnId="{6AFEBC99-AB1D-4FA0-9096-047958FAA2B9}">
      <dgm:prSet/>
      <dgm:spPr/>
      <dgm:t>
        <a:bodyPr/>
        <a:lstStyle/>
        <a:p>
          <a:endParaRPr lang="en-US"/>
        </a:p>
      </dgm:t>
    </dgm:pt>
    <dgm:pt modelId="{9060D9BA-2EC4-4C4A-B927-F5C266E236F3}" type="sibTrans" cxnId="{6AFEBC99-AB1D-4FA0-9096-047958FAA2B9}">
      <dgm:prSet/>
      <dgm:spPr/>
      <dgm:t>
        <a:bodyPr/>
        <a:lstStyle/>
        <a:p>
          <a:endParaRPr lang="en-US"/>
        </a:p>
      </dgm:t>
    </dgm:pt>
    <dgm:pt modelId="{DCB8E36E-0CC2-4D8E-9057-AF72E38D4F04}">
      <dgm:prSet phldrT="[Text]" custT="1"/>
      <dgm:spPr/>
      <dgm:t>
        <a:bodyPr/>
        <a:lstStyle/>
        <a:p>
          <a:r>
            <a:rPr lang="sr-Latn-CS" sz="1800" dirty="0" smtClean="0"/>
            <a:t>Prosecution</a:t>
          </a:r>
          <a:endParaRPr lang="en-US" sz="1800" dirty="0"/>
        </a:p>
      </dgm:t>
    </dgm:pt>
    <dgm:pt modelId="{FA3DA5D0-A69E-4B64-A111-F6B1458F9BD5}" type="parTrans" cxnId="{7829FB0C-C688-454D-84FD-0245FEC8B81B}">
      <dgm:prSet/>
      <dgm:spPr/>
      <dgm:t>
        <a:bodyPr/>
        <a:lstStyle/>
        <a:p>
          <a:endParaRPr lang="en-US"/>
        </a:p>
      </dgm:t>
    </dgm:pt>
    <dgm:pt modelId="{6E76CCB2-201C-4445-9017-687F09D3C631}" type="sibTrans" cxnId="{7829FB0C-C688-454D-84FD-0245FEC8B81B}">
      <dgm:prSet/>
      <dgm:spPr/>
      <dgm:t>
        <a:bodyPr/>
        <a:lstStyle/>
        <a:p>
          <a:endParaRPr lang="en-US"/>
        </a:p>
      </dgm:t>
    </dgm:pt>
    <dgm:pt modelId="{1CAB0089-3206-45EC-B288-33DE7D0D8472}">
      <dgm:prSet phldrT="[Text]" custT="1"/>
      <dgm:spPr/>
      <dgm:t>
        <a:bodyPr/>
        <a:lstStyle/>
        <a:p>
          <a:r>
            <a:rPr lang="sr-Latn-CS" sz="1800" dirty="0" smtClean="0"/>
            <a:t>Courts</a:t>
          </a:r>
          <a:endParaRPr lang="en-US" sz="1800" dirty="0"/>
        </a:p>
      </dgm:t>
    </dgm:pt>
    <dgm:pt modelId="{B0B52725-65E1-4D11-803D-EE79D6A4D3FD}" type="parTrans" cxnId="{4A326AA9-B335-4629-932D-A91F48BF8BBA}">
      <dgm:prSet/>
      <dgm:spPr/>
      <dgm:t>
        <a:bodyPr/>
        <a:lstStyle/>
        <a:p>
          <a:endParaRPr lang="en-US"/>
        </a:p>
      </dgm:t>
    </dgm:pt>
    <dgm:pt modelId="{761522A7-A8A2-4AFD-8380-293DD37BE25B}" type="sibTrans" cxnId="{4A326AA9-B335-4629-932D-A91F48BF8BBA}">
      <dgm:prSet/>
      <dgm:spPr/>
      <dgm:t>
        <a:bodyPr/>
        <a:lstStyle/>
        <a:p>
          <a:endParaRPr lang="en-US"/>
        </a:p>
      </dgm:t>
    </dgm:pt>
    <dgm:pt modelId="{4E4CAF2C-1F8E-40DD-B993-B7753729DF42}">
      <dgm:prSet phldrT="[Text]" custT="1"/>
      <dgm:spPr/>
      <dgm:t>
        <a:bodyPr/>
        <a:lstStyle/>
        <a:p>
          <a:r>
            <a:rPr lang="sr-Latn-CS" sz="1800" dirty="0" smtClean="0"/>
            <a:t>Agency for national security</a:t>
          </a:r>
          <a:endParaRPr lang="en-US" sz="1800" dirty="0"/>
        </a:p>
      </dgm:t>
    </dgm:pt>
    <dgm:pt modelId="{D1217735-5202-42D6-B4BF-17D36BD8B4C8}" type="parTrans" cxnId="{53086666-D3F0-43DE-B775-3674D49520E9}">
      <dgm:prSet/>
      <dgm:spPr/>
      <dgm:t>
        <a:bodyPr/>
        <a:lstStyle/>
        <a:p>
          <a:endParaRPr lang="en-US"/>
        </a:p>
      </dgm:t>
    </dgm:pt>
    <dgm:pt modelId="{BE97DD43-76B0-4F61-8FDF-172EAB5C3E28}" type="sibTrans" cxnId="{53086666-D3F0-43DE-B775-3674D49520E9}">
      <dgm:prSet/>
      <dgm:spPr/>
      <dgm:t>
        <a:bodyPr/>
        <a:lstStyle/>
        <a:p>
          <a:endParaRPr lang="en-US"/>
        </a:p>
      </dgm:t>
    </dgm:pt>
    <dgm:pt modelId="{9049FE49-23E1-4CD4-ADFE-E3F6DF391BFD}" type="pres">
      <dgm:prSet presAssocID="{62A2C557-4E51-4448-9680-7D83F3A3EEC6}" presName="Name0" presStyleCnt="0">
        <dgm:presLayoutVars>
          <dgm:chMax val="1"/>
          <dgm:dir/>
          <dgm:animLvl val="ctr"/>
          <dgm:resizeHandles val="exact"/>
        </dgm:presLayoutVars>
      </dgm:prSet>
      <dgm:spPr/>
      <dgm:t>
        <a:bodyPr/>
        <a:lstStyle/>
        <a:p>
          <a:endParaRPr lang="en-US"/>
        </a:p>
      </dgm:t>
    </dgm:pt>
    <dgm:pt modelId="{D0755DC0-FA51-41FC-BC44-5A1B4E55DF4F}" type="pres">
      <dgm:prSet presAssocID="{B4BBB3D9-0914-4071-9397-15BA510B1B19}" presName="centerShape" presStyleLbl="node0" presStyleIdx="0" presStyleCnt="1" custScaleX="162900" custScaleY="150347" custLinFactNeighborX="5658" custLinFactNeighborY="0"/>
      <dgm:spPr/>
      <dgm:t>
        <a:bodyPr/>
        <a:lstStyle/>
        <a:p>
          <a:endParaRPr lang="en-US"/>
        </a:p>
      </dgm:t>
    </dgm:pt>
    <dgm:pt modelId="{410DCC56-7C9C-4032-A700-3991F17798E5}" type="pres">
      <dgm:prSet presAssocID="{606F956E-442B-49C1-87F3-B78868BA293E}" presName="node" presStyleLbl="node1" presStyleIdx="0" presStyleCnt="9" custScaleX="174789" custScaleY="97602">
        <dgm:presLayoutVars>
          <dgm:bulletEnabled val="1"/>
        </dgm:presLayoutVars>
      </dgm:prSet>
      <dgm:spPr/>
      <dgm:t>
        <a:bodyPr/>
        <a:lstStyle/>
        <a:p>
          <a:endParaRPr lang="en-US"/>
        </a:p>
      </dgm:t>
    </dgm:pt>
    <dgm:pt modelId="{5DB3E71D-F71A-4778-8DEB-84AB43382EDA}" type="pres">
      <dgm:prSet presAssocID="{606F956E-442B-49C1-87F3-B78868BA293E}" presName="dummy" presStyleCnt="0"/>
      <dgm:spPr/>
    </dgm:pt>
    <dgm:pt modelId="{CF3C4759-0CB0-410D-AFCA-BE0FE26FA645}" type="pres">
      <dgm:prSet presAssocID="{CE9802CC-2816-4ED2-9B01-27354C398D23}" presName="sibTrans" presStyleLbl="sibTrans2D1" presStyleIdx="0" presStyleCnt="9"/>
      <dgm:spPr/>
      <dgm:t>
        <a:bodyPr/>
        <a:lstStyle/>
        <a:p>
          <a:endParaRPr lang="en-US"/>
        </a:p>
      </dgm:t>
    </dgm:pt>
    <dgm:pt modelId="{7B2F418E-9830-49DC-9C43-BB462E055137}" type="pres">
      <dgm:prSet presAssocID="{BBEFA686-D69D-4944-93AA-F7539231E44E}" presName="node" presStyleLbl="node1" presStyleIdx="1" presStyleCnt="9" custScaleX="154508" custRadScaleRad="125411" custRadScaleInc="86181">
        <dgm:presLayoutVars>
          <dgm:bulletEnabled val="1"/>
        </dgm:presLayoutVars>
      </dgm:prSet>
      <dgm:spPr/>
      <dgm:t>
        <a:bodyPr/>
        <a:lstStyle/>
        <a:p>
          <a:endParaRPr lang="en-US"/>
        </a:p>
      </dgm:t>
    </dgm:pt>
    <dgm:pt modelId="{3CBAF833-F12D-4452-9238-0ECB492CD7B2}" type="pres">
      <dgm:prSet presAssocID="{BBEFA686-D69D-4944-93AA-F7539231E44E}" presName="dummy" presStyleCnt="0"/>
      <dgm:spPr/>
    </dgm:pt>
    <dgm:pt modelId="{79DAB7E7-A218-4F6C-914E-B2EA50882495}" type="pres">
      <dgm:prSet presAssocID="{854D820C-D96B-4810-BB77-98AFE63B9F06}" presName="sibTrans" presStyleLbl="sibTrans2D1" presStyleIdx="1" presStyleCnt="9"/>
      <dgm:spPr/>
      <dgm:t>
        <a:bodyPr/>
        <a:lstStyle/>
        <a:p>
          <a:endParaRPr lang="en-US"/>
        </a:p>
      </dgm:t>
    </dgm:pt>
    <dgm:pt modelId="{45ED07EA-91EF-462E-BFE5-6A8788EAB6BD}" type="pres">
      <dgm:prSet presAssocID="{5DD12C48-DD7B-449C-BB44-91324197A981}" presName="node" presStyleLbl="node1" presStyleIdx="2" presStyleCnt="9" custScaleX="200459" custRadScaleRad="145040" custRadScaleInc="11262">
        <dgm:presLayoutVars>
          <dgm:bulletEnabled val="1"/>
        </dgm:presLayoutVars>
      </dgm:prSet>
      <dgm:spPr/>
      <dgm:t>
        <a:bodyPr/>
        <a:lstStyle/>
        <a:p>
          <a:endParaRPr lang="en-US"/>
        </a:p>
      </dgm:t>
    </dgm:pt>
    <dgm:pt modelId="{1451AB33-0848-48D8-B744-C4C92FC21D43}" type="pres">
      <dgm:prSet presAssocID="{5DD12C48-DD7B-449C-BB44-91324197A981}" presName="dummy" presStyleCnt="0"/>
      <dgm:spPr/>
    </dgm:pt>
    <dgm:pt modelId="{468490E2-9016-4122-9F16-8C084B5CAB3F}" type="pres">
      <dgm:prSet presAssocID="{63A1E3AE-DE98-4532-B46D-989692D72A4B}" presName="sibTrans" presStyleLbl="sibTrans2D1" presStyleIdx="2" presStyleCnt="9"/>
      <dgm:spPr/>
      <dgm:t>
        <a:bodyPr/>
        <a:lstStyle/>
        <a:p>
          <a:endParaRPr lang="en-US"/>
        </a:p>
      </dgm:t>
    </dgm:pt>
    <dgm:pt modelId="{454F334F-2493-41EB-991A-11E0B45B8E10}" type="pres">
      <dgm:prSet presAssocID="{D917026D-0B17-4502-B08D-0FD17A2020F9}" presName="node" presStyleLbl="node1" presStyleIdx="3" presStyleCnt="9" custScaleX="160163" custRadScaleRad="123649" custRadScaleInc="-61111">
        <dgm:presLayoutVars>
          <dgm:bulletEnabled val="1"/>
        </dgm:presLayoutVars>
      </dgm:prSet>
      <dgm:spPr/>
      <dgm:t>
        <a:bodyPr/>
        <a:lstStyle/>
        <a:p>
          <a:endParaRPr lang="en-US"/>
        </a:p>
      </dgm:t>
    </dgm:pt>
    <dgm:pt modelId="{65A6FC5B-9B62-4ECF-8677-304CB36CBA54}" type="pres">
      <dgm:prSet presAssocID="{D917026D-0B17-4502-B08D-0FD17A2020F9}" presName="dummy" presStyleCnt="0"/>
      <dgm:spPr/>
    </dgm:pt>
    <dgm:pt modelId="{2A1CEE59-87D1-43BA-83BE-84DA0994EC74}" type="pres">
      <dgm:prSet presAssocID="{BF940130-B829-402A-8BBA-6D7BD019747E}" presName="sibTrans" presStyleLbl="sibTrans2D1" presStyleIdx="3" presStyleCnt="9"/>
      <dgm:spPr/>
      <dgm:t>
        <a:bodyPr/>
        <a:lstStyle/>
        <a:p>
          <a:endParaRPr lang="en-US"/>
        </a:p>
      </dgm:t>
    </dgm:pt>
    <dgm:pt modelId="{426B96D7-B73D-4EBE-96CD-6109A7C971AE}" type="pres">
      <dgm:prSet presAssocID="{FFCCAFF3-6C87-444E-BAD8-8BD3E6747D94}" presName="node" presStyleLbl="node1" presStyleIdx="4" presStyleCnt="9" custScaleX="242652" custScaleY="106889" custRadScaleRad="120733" custRadScaleInc="-107509">
        <dgm:presLayoutVars>
          <dgm:bulletEnabled val="1"/>
        </dgm:presLayoutVars>
      </dgm:prSet>
      <dgm:spPr/>
      <dgm:t>
        <a:bodyPr/>
        <a:lstStyle/>
        <a:p>
          <a:endParaRPr lang="en-US"/>
        </a:p>
      </dgm:t>
    </dgm:pt>
    <dgm:pt modelId="{C7E0DB3F-F2F5-41CE-8CC5-4FCD1AB56B73}" type="pres">
      <dgm:prSet presAssocID="{FFCCAFF3-6C87-444E-BAD8-8BD3E6747D94}" presName="dummy" presStyleCnt="0"/>
      <dgm:spPr/>
    </dgm:pt>
    <dgm:pt modelId="{BB5BCE4F-5591-4E97-9F89-FD2C8A5BE0EB}" type="pres">
      <dgm:prSet presAssocID="{4EC66478-AF00-4089-9394-4810566302F6}" presName="sibTrans" presStyleLbl="sibTrans2D1" presStyleIdx="4" presStyleCnt="9"/>
      <dgm:spPr/>
      <dgm:t>
        <a:bodyPr/>
        <a:lstStyle/>
        <a:p>
          <a:endParaRPr lang="en-US"/>
        </a:p>
      </dgm:t>
    </dgm:pt>
    <dgm:pt modelId="{A11919E7-7165-43E4-B478-77529442A2BA}" type="pres">
      <dgm:prSet presAssocID="{86179CF3-5054-4F90-90C7-110E23136A35}" presName="node" presStyleLbl="node1" presStyleIdx="5" presStyleCnt="9" custScaleX="143330" custRadScaleRad="103005" custRadScaleInc="16061">
        <dgm:presLayoutVars>
          <dgm:bulletEnabled val="1"/>
        </dgm:presLayoutVars>
      </dgm:prSet>
      <dgm:spPr/>
      <dgm:t>
        <a:bodyPr/>
        <a:lstStyle/>
        <a:p>
          <a:endParaRPr lang="en-US"/>
        </a:p>
      </dgm:t>
    </dgm:pt>
    <dgm:pt modelId="{FF6B1C5A-7AE5-4D46-B4D7-C5DAD1755D11}" type="pres">
      <dgm:prSet presAssocID="{86179CF3-5054-4F90-90C7-110E23136A35}" presName="dummy" presStyleCnt="0"/>
      <dgm:spPr/>
    </dgm:pt>
    <dgm:pt modelId="{9D079E80-87AF-4037-845F-135B0AAB516A}" type="pres">
      <dgm:prSet presAssocID="{9060D9BA-2EC4-4C4A-B927-F5C266E236F3}" presName="sibTrans" presStyleLbl="sibTrans2D1" presStyleIdx="5" presStyleCnt="9"/>
      <dgm:spPr/>
      <dgm:t>
        <a:bodyPr/>
        <a:lstStyle/>
        <a:p>
          <a:endParaRPr lang="en-US"/>
        </a:p>
      </dgm:t>
    </dgm:pt>
    <dgm:pt modelId="{0FF37CF2-AA32-48B2-9479-8BB7EA662F09}" type="pres">
      <dgm:prSet presAssocID="{4E4CAF2C-1F8E-40DD-B993-B7753729DF42}" presName="node" presStyleLbl="node1" presStyleIdx="6" presStyleCnt="9" custScaleX="168438" custRadScaleRad="120058" custRadScaleInc="28841">
        <dgm:presLayoutVars>
          <dgm:bulletEnabled val="1"/>
        </dgm:presLayoutVars>
      </dgm:prSet>
      <dgm:spPr/>
      <dgm:t>
        <a:bodyPr/>
        <a:lstStyle/>
        <a:p>
          <a:endParaRPr lang="en-US"/>
        </a:p>
      </dgm:t>
    </dgm:pt>
    <dgm:pt modelId="{9C8C38AC-EC6E-44EA-BC81-0229FC8FD20E}" type="pres">
      <dgm:prSet presAssocID="{4E4CAF2C-1F8E-40DD-B993-B7753729DF42}" presName="dummy" presStyleCnt="0"/>
      <dgm:spPr/>
    </dgm:pt>
    <dgm:pt modelId="{C00730DB-8146-4A5C-AC64-6AB53F7C2E0A}" type="pres">
      <dgm:prSet presAssocID="{BE97DD43-76B0-4F61-8FDF-172EAB5C3E28}" presName="sibTrans" presStyleLbl="sibTrans2D1" presStyleIdx="6" presStyleCnt="9"/>
      <dgm:spPr/>
      <dgm:t>
        <a:bodyPr/>
        <a:lstStyle/>
        <a:p>
          <a:endParaRPr lang="en-US"/>
        </a:p>
      </dgm:t>
    </dgm:pt>
    <dgm:pt modelId="{D5EED7C8-C258-42B4-91C8-BAF563DEEB52}" type="pres">
      <dgm:prSet presAssocID="{DCB8E36E-0CC2-4D8E-9057-AF72E38D4F04}" presName="node" presStyleLbl="node1" presStyleIdx="7" presStyleCnt="9" custScaleX="171613" custRadScaleRad="110796" custRadScaleInc="-2639">
        <dgm:presLayoutVars>
          <dgm:bulletEnabled val="1"/>
        </dgm:presLayoutVars>
      </dgm:prSet>
      <dgm:spPr/>
      <dgm:t>
        <a:bodyPr/>
        <a:lstStyle/>
        <a:p>
          <a:endParaRPr lang="en-US"/>
        </a:p>
      </dgm:t>
    </dgm:pt>
    <dgm:pt modelId="{58EC9882-8C02-456A-BFF7-6E2EB167D15A}" type="pres">
      <dgm:prSet presAssocID="{DCB8E36E-0CC2-4D8E-9057-AF72E38D4F04}" presName="dummy" presStyleCnt="0"/>
      <dgm:spPr/>
    </dgm:pt>
    <dgm:pt modelId="{F2007816-59D0-4863-ACF1-631E6B2C8723}" type="pres">
      <dgm:prSet presAssocID="{6E76CCB2-201C-4445-9017-687F09D3C631}" presName="sibTrans" presStyleLbl="sibTrans2D1" presStyleIdx="7" presStyleCnt="9"/>
      <dgm:spPr/>
      <dgm:t>
        <a:bodyPr/>
        <a:lstStyle/>
        <a:p>
          <a:endParaRPr lang="en-US"/>
        </a:p>
      </dgm:t>
    </dgm:pt>
    <dgm:pt modelId="{675354FE-8F96-4697-A68F-2DCCDC7338DA}" type="pres">
      <dgm:prSet presAssocID="{1CAB0089-3206-45EC-B288-33DE7D0D8472}" presName="node" presStyleLbl="node1" presStyleIdx="8" presStyleCnt="9" custScaleX="157589" custRadScaleRad="118617" custRadScaleInc="-60355">
        <dgm:presLayoutVars>
          <dgm:bulletEnabled val="1"/>
        </dgm:presLayoutVars>
      </dgm:prSet>
      <dgm:spPr/>
      <dgm:t>
        <a:bodyPr/>
        <a:lstStyle/>
        <a:p>
          <a:endParaRPr lang="en-US"/>
        </a:p>
      </dgm:t>
    </dgm:pt>
    <dgm:pt modelId="{4D4C1C6D-C9FD-4F37-82BD-C0F295505A04}" type="pres">
      <dgm:prSet presAssocID="{1CAB0089-3206-45EC-B288-33DE7D0D8472}" presName="dummy" presStyleCnt="0"/>
      <dgm:spPr/>
    </dgm:pt>
    <dgm:pt modelId="{CB120BFA-8C28-4E0C-B8D8-8334B9D5363D}" type="pres">
      <dgm:prSet presAssocID="{761522A7-A8A2-4AFD-8380-293DD37BE25B}" presName="sibTrans" presStyleLbl="sibTrans2D1" presStyleIdx="8" presStyleCnt="9"/>
      <dgm:spPr/>
      <dgm:t>
        <a:bodyPr/>
        <a:lstStyle/>
        <a:p>
          <a:endParaRPr lang="en-US"/>
        </a:p>
      </dgm:t>
    </dgm:pt>
  </dgm:ptLst>
  <dgm:cxnLst>
    <dgm:cxn modelId="{90A2F75C-58FC-4997-B234-82C86AC2CD83}" type="presOf" srcId="{854D820C-D96B-4810-BB77-98AFE63B9F06}" destId="{79DAB7E7-A218-4F6C-914E-B2EA50882495}" srcOrd="0" destOrd="0" presId="urn:microsoft.com/office/officeart/2005/8/layout/radial6"/>
    <dgm:cxn modelId="{DEE191E0-4E1E-46D2-8C16-95A40B17774A}" type="presOf" srcId="{4E4CAF2C-1F8E-40DD-B993-B7753729DF42}" destId="{0FF37CF2-AA32-48B2-9479-8BB7EA662F09}" srcOrd="0" destOrd="0" presId="urn:microsoft.com/office/officeart/2005/8/layout/radial6"/>
    <dgm:cxn modelId="{79DCFD03-2331-47F6-A2F0-5DD07695D857}" type="presOf" srcId="{CE9802CC-2816-4ED2-9B01-27354C398D23}" destId="{CF3C4759-0CB0-410D-AFCA-BE0FE26FA645}" srcOrd="0" destOrd="0" presId="urn:microsoft.com/office/officeart/2005/8/layout/radial6"/>
    <dgm:cxn modelId="{665671C4-2DE4-4E34-8ABB-BEBC40889F16}" type="presOf" srcId="{62A2C557-4E51-4448-9680-7D83F3A3EEC6}" destId="{9049FE49-23E1-4CD4-ADFE-E3F6DF391BFD}" srcOrd="0" destOrd="0" presId="urn:microsoft.com/office/officeart/2005/8/layout/radial6"/>
    <dgm:cxn modelId="{CB4EA664-CB06-467B-A7DD-568E3B681797}" type="presOf" srcId="{5DD12C48-DD7B-449C-BB44-91324197A981}" destId="{45ED07EA-91EF-462E-BFE5-6A8788EAB6BD}" srcOrd="0" destOrd="0" presId="urn:microsoft.com/office/officeart/2005/8/layout/radial6"/>
    <dgm:cxn modelId="{6AFEBC99-AB1D-4FA0-9096-047958FAA2B9}" srcId="{B4BBB3D9-0914-4071-9397-15BA510B1B19}" destId="{86179CF3-5054-4F90-90C7-110E23136A35}" srcOrd="5" destOrd="0" parTransId="{C5239053-4773-4A0C-B412-480B80C96206}" sibTransId="{9060D9BA-2EC4-4C4A-B927-F5C266E236F3}"/>
    <dgm:cxn modelId="{61AFA302-E1C4-44B8-8422-B3C22C81AF0C}" type="presOf" srcId="{BF940130-B829-402A-8BBA-6D7BD019747E}" destId="{2A1CEE59-87D1-43BA-83BE-84DA0994EC74}" srcOrd="0" destOrd="0" presId="urn:microsoft.com/office/officeart/2005/8/layout/radial6"/>
    <dgm:cxn modelId="{0B611F9C-A0CD-470D-B301-F9EB7E6373C7}" type="presOf" srcId="{6E76CCB2-201C-4445-9017-687F09D3C631}" destId="{F2007816-59D0-4863-ACF1-631E6B2C8723}" srcOrd="0" destOrd="0" presId="urn:microsoft.com/office/officeart/2005/8/layout/radial6"/>
    <dgm:cxn modelId="{C970A233-E184-4A35-A340-C6A5E119E25C}" type="presOf" srcId="{FFCCAFF3-6C87-444E-BAD8-8BD3E6747D94}" destId="{426B96D7-B73D-4EBE-96CD-6109A7C971AE}" srcOrd="0" destOrd="0" presId="urn:microsoft.com/office/officeart/2005/8/layout/radial6"/>
    <dgm:cxn modelId="{FEB137F0-DD19-4F12-92C4-6B98DD1FE9C4}" type="presOf" srcId="{606F956E-442B-49C1-87F3-B78868BA293E}" destId="{410DCC56-7C9C-4032-A700-3991F17798E5}" srcOrd="0" destOrd="0" presId="urn:microsoft.com/office/officeart/2005/8/layout/radial6"/>
    <dgm:cxn modelId="{6E7000A6-BDA9-44BA-A651-3399A1F0D206}" type="presOf" srcId="{DCB8E36E-0CC2-4D8E-9057-AF72E38D4F04}" destId="{D5EED7C8-C258-42B4-91C8-BAF563DEEB52}" srcOrd="0" destOrd="0" presId="urn:microsoft.com/office/officeart/2005/8/layout/radial6"/>
    <dgm:cxn modelId="{7829FB0C-C688-454D-84FD-0245FEC8B81B}" srcId="{B4BBB3D9-0914-4071-9397-15BA510B1B19}" destId="{DCB8E36E-0CC2-4D8E-9057-AF72E38D4F04}" srcOrd="7" destOrd="0" parTransId="{FA3DA5D0-A69E-4B64-A111-F6B1458F9BD5}" sibTransId="{6E76CCB2-201C-4445-9017-687F09D3C631}"/>
    <dgm:cxn modelId="{F252237C-60BA-4464-8039-F7BEE810DBE1}" srcId="{B4BBB3D9-0914-4071-9397-15BA510B1B19}" destId="{BBEFA686-D69D-4944-93AA-F7539231E44E}" srcOrd="1" destOrd="0" parTransId="{DC321373-0EEA-47CB-B297-0893935DF247}" sibTransId="{854D820C-D96B-4810-BB77-98AFE63B9F06}"/>
    <dgm:cxn modelId="{E391C78A-6EBE-4062-A0A9-08D9D476C232}" type="presOf" srcId="{86179CF3-5054-4F90-90C7-110E23136A35}" destId="{A11919E7-7165-43E4-B478-77529442A2BA}" srcOrd="0" destOrd="0" presId="urn:microsoft.com/office/officeart/2005/8/layout/radial6"/>
    <dgm:cxn modelId="{31449622-19CA-431B-B806-38B70D60CA36}" srcId="{B4BBB3D9-0914-4071-9397-15BA510B1B19}" destId="{606F956E-442B-49C1-87F3-B78868BA293E}" srcOrd="0" destOrd="0" parTransId="{B6E97F1E-7BCF-46A9-9765-1BB592794344}" sibTransId="{CE9802CC-2816-4ED2-9B01-27354C398D23}"/>
    <dgm:cxn modelId="{9C91CFDE-463A-4C45-8015-0E8C6454D59E}" type="presOf" srcId="{BBEFA686-D69D-4944-93AA-F7539231E44E}" destId="{7B2F418E-9830-49DC-9C43-BB462E055137}" srcOrd="0" destOrd="0" presId="urn:microsoft.com/office/officeart/2005/8/layout/radial6"/>
    <dgm:cxn modelId="{F888E319-60C5-4948-BC1A-31275A5C98AA}" srcId="{62A2C557-4E51-4448-9680-7D83F3A3EEC6}" destId="{B4BBB3D9-0914-4071-9397-15BA510B1B19}" srcOrd="0" destOrd="0" parTransId="{1FA5DFD7-FB69-4799-9138-48D57C5F4AC5}" sibTransId="{0F0749FF-2C0D-498A-AC81-CBAB695518B8}"/>
    <dgm:cxn modelId="{26F12D6D-C3D5-4570-8A05-6BCC5F6ACBFF}" type="presOf" srcId="{BE97DD43-76B0-4F61-8FDF-172EAB5C3E28}" destId="{C00730DB-8146-4A5C-AC64-6AB53F7C2E0A}" srcOrd="0" destOrd="0" presId="urn:microsoft.com/office/officeart/2005/8/layout/radial6"/>
    <dgm:cxn modelId="{FB989E24-F9D3-4A4C-87B2-E485A77C2190}" srcId="{B4BBB3D9-0914-4071-9397-15BA510B1B19}" destId="{D917026D-0B17-4502-B08D-0FD17A2020F9}" srcOrd="3" destOrd="0" parTransId="{10EA0440-18F7-4147-AEB5-6F467D12C296}" sibTransId="{BF940130-B829-402A-8BBA-6D7BD019747E}"/>
    <dgm:cxn modelId="{11FDA887-0706-4B47-A399-AAEFFC7E1726}" type="presOf" srcId="{B4BBB3D9-0914-4071-9397-15BA510B1B19}" destId="{D0755DC0-FA51-41FC-BC44-5A1B4E55DF4F}" srcOrd="0" destOrd="0" presId="urn:microsoft.com/office/officeart/2005/8/layout/radial6"/>
    <dgm:cxn modelId="{7E12ADBB-BD44-4EA5-A62D-DAFE6E09C7A7}" type="presOf" srcId="{1CAB0089-3206-45EC-B288-33DE7D0D8472}" destId="{675354FE-8F96-4697-A68F-2DCCDC7338DA}" srcOrd="0" destOrd="0" presId="urn:microsoft.com/office/officeart/2005/8/layout/radial6"/>
    <dgm:cxn modelId="{1EA60103-D5D8-4D2F-B48C-08ED8C8E0A0B}" type="presOf" srcId="{63A1E3AE-DE98-4532-B46D-989692D72A4B}" destId="{468490E2-9016-4122-9F16-8C084B5CAB3F}" srcOrd="0" destOrd="0" presId="urn:microsoft.com/office/officeart/2005/8/layout/radial6"/>
    <dgm:cxn modelId="{61595ABC-4046-4B85-96A6-B866E029F705}" type="presOf" srcId="{9060D9BA-2EC4-4C4A-B927-F5C266E236F3}" destId="{9D079E80-87AF-4037-845F-135B0AAB516A}" srcOrd="0" destOrd="0" presId="urn:microsoft.com/office/officeart/2005/8/layout/radial6"/>
    <dgm:cxn modelId="{4A326AA9-B335-4629-932D-A91F48BF8BBA}" srcId="{B4BBB3D9-0914-4071-9397-15BA510B1B19}" destId="{1CAB0089-3206-45EC-B288-33DE7D0D8472}" srcOrd="8" destOrd="0" parTransId="{B0B52725-65E1-4D11-803D-EE79D6A4D3FD}" sibTransId="{761522A7-A8A2-4AFD-8380-293DD37BE25B}"/>
    <dgm:cxn modelId="{4B1070E1-325D-446B-A689-670323478476}" srcId="{B4BBB3D9-0914-4071-9397-15BA510B1B19}" destId="{FFCCAFF3-6C87-444E-BAD8-8BD3E6747D94}" srcOrd="4" destOrd="0" parTransId="{F44D370D-A165-468F-B0EE-E036F1F65004}" sibTransId="{4EC66478-AF00-4089-9394-4810566302F6}"/>
    <dgm:cxn modelId="{53086666-D3F0-43DE-B775-3674D49520E9}" srcId="{B4BBB3D9-0914-4071-9397-15BA510B1B19}" destId="{4E4CAF2C-1F8E-40DD-B993-B7753729DF42}" srcOrd="6" destOrd="0" parTransId="{D1217735-5202-42D6-B4BF-17D36BD8B4C8}" sibTransId="{BE97DD43-76B0-4F61-8FDF-172EAB5C3E28}"/>
    <dgm:cxn modelId="{62E352E6-FF89-45F5-B83A-C7CE89D93EAA}" type="presOf" srcId="{4EC66478-AF00-4089-9394-4810566302F6}" destId="{BB5BCE4F-5591-4E97-9F89-FD2C8A5BE0EB}" srcOrd="0" destOrd="0" presId="urn:microsoft.com/office/officeart/2005/8/layout/radial6"/>
    <dgm:cxn modelId="{E166775A-84F3-45DB-8770-1DEE85132D1E}" type="presOf" srcId="{761522A7-A8A2-4AFD-8380-293DD37BE25B}" destId="{CB120BFA-8C28-4E0C-B8D8-8334B9D5363D}" srcOrd="0" destOrd="0" presId="urn:microsoft.com/office/officeart/2005/8/layout/radial6"/>
    <dgm:cxn modelId="{80386FDC-7D41-4312-B8FC-F9F57F2C9631}" srcId="{B4BBB3D9-0914-4071-9397-15BA510B1B19}" destId="{5DD12C48-DD7B-449C-BB44-91324197A981}" srcOrd="2" destOrd="0" parTransId="{E8C55D7A-2C55-41E1-A9DE-5499DCF1AB53}" sibTransId="{63A1E3AE-DE98-4532-B46D-989692D72A4B}"/>
    <dgm:cxn modelId="{F66F5229-D7F4-4522-9FA1-E654F48ACD00}" type="presOf" srcId="{D917026D-0B17-4502-B08D-0FD17A2020F9}" destId="{454F334F-2493-41EB-991A-11E0B45B8E10}" srcOrd="0" destOrd="0" presId="urn:microsoft.com/office/officeart/2005/8/layout/radial6"/>
    <dgm:cxn modelId="{1CCD0EAE-D09D-40B2-AFE9-92FD9D263810}" type="presParOf" srcId="{9049FE49-23E1-4CD4-ADFE-E3F6DF391BFD}" destId="{D0755DC0-FA51-41FC-BC44-5A1B4E55DF4F}" srcOrd="0" destOrd="0" presId="urn:microsoft.com/office/officeart/2005/8/layout/radial6"/>
    <dgm:cxn modelId="{92174CDF-9518-4F4B-ADA2-E8DEE483E680}" type="presParOf" srcId="{9049FE49-23E1-4CD4-ADFE-E3F6DF391BFD}" destId="{410DCC56-7C9C-4032-A700-3991F17798E5}" srcOrd="1" destOrd="0" presId="urn:microsoft.com/office/officeart/2005/8/layout/radial6"/>
    <dgm:cxn modelId="{2BC25B85-B480-4BBB-BDCE-F0A2340EE259}" type="presParOf" srcId="{9049FE49-23E1-4CD4-ADFE-E3F6DF391BFD}" destId="{5DB3E71D-F71A-4778-8DEB-84AB43382EDA}" srcOrd="2" destOrd="0" presId="urn:microsoft.com/office/officeart/2005/8/layout/radial6"/>
    <dgm:cxn modelId="{F06B487C-F3E4-453C-BF11-BF2BEAD8E17F}" type="presParOf" srcId="{9049FE49-23E1-4CD4-ADFE-E3F6DF391BFD}" destId="{CF3C4759-0CB0-410D-AFCA-BE0FE26FA645}" srcOrd="3" destOrd="0" presId="urn:microsoft.com/office/officeart/2005/8/layout/radial6"/>
    <dgm:cxn modelId="{7BECCB61-0ECF-4FE2-8358-85D6042B1AD5}" type="presParOf" srcId="{9049FE49-23E1-4CD4-ADFE-E3F6DF391BFD}" destId="{7B2F418E-9830-49DC-9C43-BB462E055137}" srcOrd="4" destOrd="0" presId="urn:microsoft.com/office/officeart/2005/8/layout/radial6"/>
    <dgm:cxn modelId="{9DCC53B7-DDBA-46FF-8FBE-B44FAB3AC3C2}" type="presParOf" srcId="{9049FE49-23E1-4CD4-ADFE-E3F6DF391BFD}" destId="{3CBAF833-F12D-4452-9238-0ECB492CD7B2}" srcOrd="5" destOrd="0" presId="urn:microsoft.com/office/officeart/2005/8/layout/radial6"/>
    <dgm:cxn modelId="{656D2A8B-77CF-413C-9AAC-8196906C58D2}" type="presParOf" srcId="{9049FE49-23E1-4CD4-ADFE-E3F6DF391BFD}" destId="{79DAB7E7-A218-4F6C-914E-B2EA50882495}" srcOrd="6" destOrd="0" presId="urn:microsoft.com/office/officeart/2005/8/layout/radial6"/>
    <dgm:cxn modelId="{58369989-2554-452E-8725-8A4466FF7B4F}" type="presParOf" srcId="{9049FE49-23E1-4CD4-ADFE-E3F6DF391BFD}" destId="{45ED07EA-91EF-462E-BFE5-6A8788EAB6BD}" srcOrd="7" destOrd="0" presId="urn:microsoft.com/office/officeart/2005/8/layout/radial6"/>
    <dgm:cxn modelId="{7958AF31-1B8E-4AAD-B142-FFD2BD008B12}" type="presParOf" srcId="{9049FE49-23E1-4CD4-ADFE-E3F6DF391BFD}" destId="{1451AB33-0848-48D8-B744-C4C92FC21D43}" srcOrd="8" destOrd="0" presId="urn:microsoft.com/office/officeart/2005/8/layout/radial6"/>
    <dgm:cxn modelId="{C1B54BAD-7F99-45D2-80C2-D556A65EA2E7}" type="presParOf" srcId="{9049FE49-23E1-4CD4-ADFE-E3F6DF391BFD}" destId="{468490E2-9016-4122-9F16-8C084B5CAB3F}" srcOrd="9" destOrd="0" presId="urn:microsoft.com/office/officeart/2005/8/layout/radial6"/>
    <dgm:cxn modelId="{8150EE71-BC19-4657-9F8C-117460CA5050}" type="presParOf" srcId="{9049FE49-23E1-4CD4-ADFE-E3F6DF391BFD}" destId="{454F334F-2493-41EB-991A-11E0B45B8E10}" srcOrd="10" destOrd="0" presId="urn:microsoft.com/office/officeart/2005/8/layout/radial6"/>
    <dgm:cxn modelId="{BB9BC027-7FF0-4239-9A71-8CEFB8DF623F}" type="presParOf" srcId="{9049FE49-23E1-4CD4-ADFE-E3F6DF391BFD}" destId="{65A6FC5B-9B62-4ECF-8677-304CB36CBA54}" srcOrd="11" destOrd="0" presId="urn:microsoft.com/office/officeart/2005/8/layout/radial6"/>
    <dgm:cxn modelId="{769C5CCB-B96D-4754-9CFA-CC3B3E50942F}" type="presParOf" srcId="{9049FE49-23E1-4CD4-ADFE-E3F6DF391BFD}" destId="{2A1CEE59-87D1-43BA-83BE-84DA0994EC74}" srcOrd="12" destOrd="0" presId="urn:microsoft.com/office/officeart/2005/8/layout/radial6"/>
    <dgm:cxn modelId="{168D391C-5246-421B-B3BC-411AAAFCAEC0}" type="presParOf" srcId="{9049FE49-23E1-4CD4-ADFE-E3F6DF391BFD}" destId="{426B96D7-B73D-4EBE-96CD-6109A7C971AE}" srcOrd="13" destOrd="0" presId="urn:microsoft.com/office/officeart/2005/8/layout/radial6"/>
    <dgm:cxn modelId="{E32B49FF-5C1E-4F15-8EEE-A72F0E3E2F9A}" type="presParOf" srcId="{9049FE49-23E1-4CD4-ADFE-E3F6DF391BFD}" destId="{C7E0DB3F-F2F5-41CE-8CC5-4FCD1AB56B73}" srcOrd="14" destOrd="0" presId="urn:microsoft.com/office/officeart/2005/8/layout/radial6"/>
    <dgm:cxn modelId="{FD00DC86-1F77-474B-A842-BD1FF6824743}" type="presParOf" srcId="{9049FE49-23E1-4CD4-ADFE-E3F6DF391BFD}" destId="{BB5BCE4F-5591-4E97-9F89-FD2C8A5BE0EB}" srcOrd="15" destOrd="0" presId="urn:microsoft.com/office/officeart/2005/8/layout/radial6"/>
    <dgm:cxn modelId="{C6FF2E41-F2D2-437B-8FC5-4DCEFC6A1917}" type="presParOf" srcId="{9049FE49-23E1-4CD4-ADFE-E3F6DF391BFD}" destId="{A11919E7-7165-43E4-B478-77529442A2BA}" srcOrd="16" destOrd="0" presId="urn:microsoft.com/office/officeart/2005/8/layout/radial6"/>
    <dgm:cxn modelId="{569110DB-8EE1-4024-8510-D3BE3E3C1C21}" type="presParOf" srcId="{9049FE49-23E1-4CD4-ADFE-E3F6DF391BFD}" destId="{FF6B1C5A-7AE5-4D46-B4D7-C5DAD1755D11}" srcOrd="17" destOrd="0" presId="urn:microsoft.com/office/officeart/2005/8/layout/radial6"/>
    <dgm:cxn modelId="{AFAAB925-E1C2-40B8-956F-68839CBF52B4}" type="presParOf" srcId="{9049FE49-23E1-4CD4-ADFE-E3F6DF391BFD}" destId="{9D079E80-87AF-4037-845F-135B0AAB516A}" srcOrd="18" destOrd="0" presId="urn:microsoft.com/office/officeart/2005/8/layout/radial6"/>
    <dgm:cxn modelId="{FA6C2073-33E2-482D-AA25-A743302B7BFC}" type="presParOf" srcId="{9049FE49-23E1-4CD4-ADFE-E3F6DF391BFD}" destId="{0FF37CF2-AA32-48B2-9479-8BB7EA662F09}" srcOrd="19" destOrd="0" presId="urn:microsoft.com/office/officeart/2005/8/layout/radial6"/>
    <dgm:cxn modelId="{966FC3B3-B3E4-4651-80AF-BBEFDF3655E7}" type="presParOf" srcId="{9049FE49-23E1-4CD4-ADFE-E3F6DF391BFD}" destId="{9C8C38AC-EC6E-44EA-BC81-0229FC8FD20E}" srcOrd="20" destOrd="0" presId="urn:microsoft.com/office/officeart/2005/8/layout/radial6"/>
    <dgm:cxn modelId="{8E8852BE-EB4A-4CE3-9B70-C885AA1556F3}" type="presParOf" srcId="{9049FE49-23E1-4CD4-ADFE-E3F6DF391BFD}" destId="{C00730DB-8146-4A5C-AC64-6AB53F7C2E0A}" srcOrd="21" destOrd="0" presId="urn:microsoft.com/office/officeart/2005/8/layout/radial6"/>
    <dgm:cxn modelId="{988D5B17-513E-4C1A-BABC-D4E39532CCEC}" type="presParOf" srcId="{9049FE49-23E1-4CD4-ADFE-E3F6DF391BFD}" destId="{D5EED7C8-C258-42B4-91C8-BAF563DEEB52}" srcOrd="22" destOrd="0" presId="urn:microsoft.com/office/officeart/2005/8/layout/radial6"/>
    <dgm:cxn modelId="{0357B1D5-CA16-47AB-AE45-D840DDFB09A9}" type="presParOf" srcId="{9049FE49-23E1-4CD4-ADFE-E3F6DF391BFD}" destId="{58EC9882-8C02-456A-BFF7-6E2EB167D15A}" srcOrd="23" destOrd="0" presId="urn:microsoft.com/office/officeart/2005/8/layout/radial6"/>
    <dgm:cxn modelId="{879F1BC1-4E2B-4F4E-889B-B97BC46D28A5}" type="presParOf" srcId="{9049FE49-23E1-4CD4-ADFE-E3F6DF391BFD}" destId="{F2007816-59D0-4863-ACF1-631E6B2C8723}" srcOrd="24" destOrd="0" presId="urn:microsoft.com/office/officeart/2005/8/layout/radial6"/>
    <dgm:cxn modelId="{B394FFD3-9643-43D2-BE83-F22D707A5470}" type="presParOf" srcId="{9049FE49-23E1-4CD4-ADFE-E3F6DF391BFD}" destId="{675354FE-8F96-4697-A68F-2DCCDC7338DA}" srcOrd="25" destOrd="0" presId="urn:microsoft.com/office/officeart/2005/8/layout/radial6"/>
    <dgm:cxn modelId="{F01523A7-2DD1-4B1B-AE87-05173789C942}" type="presParOf" srcId="{9049FE49-23E1-4CD4-ADFE-E3F6DF391BFD}" destId="{4D4C1C6D-C9FD-4F37-82BD-C0F295505A04}" srcOrd="26" destOrd="0" presId="urn:microsoft.com/office/officeart/2005/8/layout/radial6"/>
    <dgm:cxn modelId="{010381B7-3FE1-4AD0-A43D-5C8536A44E44}" type="presParOf" srcId="{9049FE49-23E1-4CD4-ADFE-E3F6DF391BFD}" destId="{CB120BFA-8C28-4E0C-B8D8-8334B9D5363D}" srcOrd="27" destOrd="0" presId="urn:microsoft.com/office/officeart/2005/8/layout/radial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881C48-CCF4-4BAE-B086-4DB8E230D4AC}"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14B1C3FD-8E7F-474D-9C33-B93914A4412C}">
      <dgm:prSet phldrT="[Text]" custT="1"/>
      <dgm:spPr/>
      <dgm:t>
        <a:bodyPr/>
        <a:lstStyle/>
        <a:p>
          <a:r>
            <a:rPr lang="sr-Latn-CS" sz="1400" dirty="0" smtClean="0"/>
            <a:t>Advisor of the Director </a:t>
          </a:r>
          <a:r>
            <a:rPr lang="sr-Latn-CS" sz="700" dirty="0" smtClean="0"/>
            <a:t>  </a:t>
          </a:r>
          <a:endParaRPr lang="en-US" sz="700" dirty="0"/>
        </a:p>
      </dgm:t>
    </dgm:pt>
    <dgm:pt modelId="{BDA911EB-14BE-4DBA-88B6-9D0FBD494ABF}" type="parTrans" cxnId="{7EA933BA-0378-405B-8C2F-3CBA905E0D5D}">
      <dgm:prSet/>
      <dgm:spPr/>
      <dgm:t>
        <a:bodyPr/>
        <a:lstStyle/>
        <a:p>
          <a:endParaRPr lang="en-US"/>
        </a:p>
      </dgm:t>
    </dgm:pt>
    <dgm:pt modelId="{F03C04EE-8961-4821-82E6-388C5C9A9DBF}" type="sibTrans" cxnId="{7EA933BA-0378-405B-8C2F-3CBA905E0D5D}">
      <dgm:prSet/>
      <dgm:spPr/>
      <dgm:t>
        <a:bodyPr/>
        <a:lstStyle/>
        <a:p>
          <a:endParaRPr lang="en-US"/>
        </a:p>
      </dgm:t>
    </dgm:pt>
    <dgm:pt modelId="{FEE3C3C5-FBCB-48DE-82D4-2072D18BE682}">
      <dgm:prSet phldrT="[Text]" custT="1"/>
      <dgm:spPr/>
      <dgm:t>
        <a:bodyPr/>
        <a:lstStyle/>
        <a:p>
          <a:r>
            <a:rPr lang="sr-Latn-CS" sz="1400" dirty="0" smtClean="0"/>
            <a:t>Sector for import, procession and data analysis</a:t>
          </a:r>
          <a:endParaRPr lang="en-US" sz="1400" dirty="0"/>
        </a:p>
      </dgm:t>
    </dgm:pt>
    <dgm:pt modelId="{3A3DCF55-8D02-4760-B40E-018EBAE0DDE8}" type="parTrans" cxnId="{BF98BB9E-34BF-4379-A0FC-4CC8C15FA401}">
      <dgm:prSet/>
      <dgm:spPr/>
      <dgm:t>
        <a:bodyPr/>
        <a:lstStyle/>
        <a:p>
          <a:endParaRPr lang="en-US"/>
        </a:p>
      </dgm:t>
    </dgm:pt>
    <dgm:pt modelId="{7A266044-DED0-447C-BC50-01302C33A890}" type="sibTrans" cxnId="{BF98BB9E-34BF-4379-A0FC-4CC8C15FA401}">
      <dgm:prSet/>
      <dgm:spPr/>
      <dgm:t>
        <a:bodyPr/>
        <a:lstStyle/>
        <a:p>
          <a:endParaRPr lang="en-US"/>
        </a:p>
      </dgm:t>
    </dgm:pt>
    <dgm:pt modelId="{9EECDB13-2FC1-406A-925F-B496104DA731}">
      <dgm:prSet phldrT="[Text]" custT="1"/>
      <dgm:spPr/>
      <dgm:t>
        <a:bodyPr/>
        <a:lstStyle/>
        <a:p>
          <a:r>
            <a:rPr lang="sr-Latn-CS" sz="1400" dirty="0" smtClean="0"/>
            <a:t>Analytical department</a:t>
          </a:r>
          <a:endParaRPr lang="en-US" sz="1400" dirty="0"/>
        </a:p>
      </dgm:t>
    </dgm:pt>
    <dgm:pt modelId="{C1B7D892-ECA8-4189-9293-2BE6478BA4DA}" type="parTrans" cxnId="{04429EF0-4297-4391-A8EC-88F7352549E6}">
      <dgm:prSet/>
      <dgm:spPr/>
      <dgm:t>
        <a:bodyPr/>
        <a:lstStyle/>
        <a:p>
          <a:endParaRPr lang="en-US"/>
        </a:p>
      </dgm:t>
    </dgm:pt>
    <dgm:pt modelId="{F9497137-478D-4CFD-BB39-915C68EFD4E8}" type="sibTrans" cxnId="{04429EF0-4297-4391-A8EC-88F7352549E6}">
      <dgm:prSet/>
      <dgm:spPr/>
      <dgm:t>
        <a:bodyPr/>
        <a:lstStyle/>
        <a:p>
          <a:endParaRPr lang="en-US"/>
        </a:p>
      </dgm:t>
    </dgm:pt>
    <dgm:pt modelId="{69E7360A-00AF-43D6-9AC4-FC39C9EE1ED6}">
      <dgm:prSet phldrT="[Text]" custT="1"/>
      <dgm:spPr/>
      <dgm:t>
        <a:bodyPr/>
        <a:lstStyle/>
        <a:p>
          <a:r>
            <a:rPr lang="sr-Latn-CS" sz="1400" dirty="0" smtClean="0"/>
            <a:t>Department for suspicious transactions</a:t>
          </a:r>
          <a:endParaRPr lang="en-US" sz="1400" dirty="0"/>
        </a:p>
      </dgm:t>
    </dgm:pt>
    <dgm:pt modelId="{557160C3-7447-464C-9E1C-9A0665DE84E7}" type="parTrans" cxnId="{26D6BB36-2BEE-4B87-B4AD-7B9AA863A35E}">
      <dgm:prSet/>
      <dgm:spPr/>
      <dgm:t>
        <a:bodyPr/>
        <a:lstStyle/>
        <a:p>
          <a:endParaRPr lang="en-US"/>
        </a:p>
      </dgm:t>
    </dgm:pt>
    <dgm:pt modelId="{BE79EAA5-90FE-46B4-8F88-D687318F4C15}" type="sibTrans" cxnId="{26D6BB36-2BEE-4B87-B4AD-7B9AA863A35E}">
      <dgm:prSet/>
      <dgm:spPr/>
      <dgm:t>
        <a:bodyPr/>
        <a:lstStyle/>
        <a:p>
          <a:endParaRPr lang="en-US"/>
        </a:p>
      </dgm:t>
    </dgm:pt>
    <dgm:pt modelId="{18277032-1922-47BC-B8A4-A024994095E0}">
      <dgm:prSet phldrT="[Text]" custT="1"/>
      <dgm:spPr/>
      <dgm:t>
        <a:bodyPr/>
        <a:lstStyle/>
        <a:p>
          <a:r>
            <a:rPr lang="sr-Latn-CS" sz="1400" dirty="0" smtClean="0"/>
            <a:t>Sector for control and international and internal cooperation</a:t>
          </a:r>
          <a:endParaRPr lang="en-US" sz="1400" dirty="0"/>
        </a:p>
      </dgm:t>
    </dgm:pt>
    <dgm:pt modelId="{999C1965-AFC3-4F9A-9C2B-2B634BBFB4D8}" type="parTrans" cxnId="{020CD05D-3D1B-43AF-BE14-F1CBCA752832}">
      <dgm:prSet/>
      <dgm:spPr/>
      <dgm:t>
        <a:bodyPr/>
        <a:lstStyle/>
        <a:p>
          <a:endParaRPr lang="en-US"/>
        </a:p>
      </dgm:t>
    </dgm:pt>
    <dgm:pt modelId="{A2DCD541-9890-4E77-A6A6-F2BBD81AEBAC}" type="sibTrans" cxnId="{020CD05D-3D1B-43AF-BE14-F1CBCA752832}">
      <dgm:prSet/>
      <dgm:spPr/>
      <dgm:t>
        <a:bodyPr/>
        <a:lstStyle/>
        <a:p>
          <a:endParaRPr lang="en-US"/>
        </a:p>
      </dgm:t>
    </dgm:pt>
    <dgm:pt modelId="{737C4E6C-9AC4-4801-BC1E-3B746D6DD673}">
      <dgm:prSet phldrT="[Text]" custT="1"/>
      <dgm:spPr/>
      <dgm:t>
        <a:bodyPr/>
        <a:lstStyle/>
        <a:p>
          <a:r>
            <a:rPr lang="sr-Latn-CS" sz="1400" dirty="0" smtClean="0"/>
            <a:t>Sector for the prevention and reporting in the field of prevention of MLTF</a:t>
          </a:r>
          <a:endParaRPr lang="en-US" sz="1400" dirty="0"/>
        </a:p>
      </dgm:t>
    </dgm:pt>
    <dgm:pt modelId="{B7E45948-3671-4419-8567-C90D85AEE66E}" type="parTrans" cxnId="{4389999B-D0EB-4818-8FB4-46ADB5294E93}">
      <dgm:prSet/>
      <dgm:spPr/>
      <dgm:t>
        <a:bodyPr/>
        <a:lstStyle/>
        <a:p>
          <a:endParaRPr lang="en-US"/>
        </a:p>
      </dgm:t>
    </dgm:pt>
    <dgm:pt modelId="{9D7B3CE6-4C97-43A2-9497-0BE1C72F54FB}" type="sibTrans" cxnId="{4389999B-D0EB-4818-8FB4-46ADB5294E93}">
      <dgm:prSet/>
      <dgm:spPr/>
      <dgm:t>
        <a:bodyPr/>
        <a:lstStyle/>
        <a:p>
          <a:endParaRPr lang="en-US"/>
        </a:p>
      </dgm:t>
    </dgm:pt>
    <dgm:pt modelId="{123AE4FA-4C8C-4AA6-9345-7533D85E9235}">
      <dgm:prSet phldrT="[Text]" custT="1"/>
      <dgm:spPr/>
      <dgm:t>
        <a:bodyPr/>
        <a:lstStyle/>
        <a:p>
          <a:r>
            <a:rPr lang="sr-Latn-CS" sz="1400" dirty="0" smtClean="0"/>
            <a:t>IT</a:t>
          </a:r>
          <a:endParaRPr lang="en-US" sz="1400" dirty="0"/>
        </a:p>
      </dgm:t>
    </dgm:pt>
    <dgm:pt modelId="{BE6EF6FA-4C6C-403D-9747-75C1E60DBC13}" type="parTrans" cxnId="{478E0F27-3497-44E7-9049-4DD3F1FAD203}">
      <dgm:prSet/>
      <dgm:spPr/>
      <dgm:t>
        <a:bodyPr/>
        <a:lstStyle/>
        <a:p>
          <a:endParaRPr lang="en-US"/>
        </a:p>
      </dgm:t>
    </dgm:pt>
    <dgm:pt modelId="{206635BB-BCCD-42B9-8E44-19F9D387DC02}" type="sibTrans" cxnId="{478E0F27-3497-44E7-9049-4DD3F1FAD203}">
      <dgm:prSet/>
      <dgm:spPr/>
      <dgm:t>
        <a:bodyPr/>
        <a:lstStyle/>
        <a:p>
          <a:endParaRPr lang="en-US"/>
        </a:p>
      </dgm:t>
    </dgm:pt>
    <dgm:pt modelId="{E2D485D7-D762-427B-BA4B-0C033EDEB92C}">
      <dgm:prSet phldrT="[Text]" custT="1"/>
      <dgm:spPr/>
      <dgm:t>
        <a:bodyPr/>
        <a:lstStyle/>
        <a:p>
          <a:r>
            <a:rPr lang="sr-Latn-CS" sz="1400" dirty="0" smtClean="0"/>
            <a:t>Department for the control of reporting entities</a:t>
          </a:r>
          <a:endParaRPr lang="en-US" sz="1400" dirty="0"/>
        </a:p>
      </dgm:t>
    </dgm:pt>
    <dgm:pt modelId="{2826512F-0C9E-49DE-ADFC-D9A6BF61E4CB}" type="parTrans" cxnId="{27CDE47C-08CA-4382-8D7A-7A7C94E4EB34}">
      <dgm:prSet/>
      <dgm:spPr/>
      <dgm:t>
        <a:bodyPr/>
        <a:lstStyle/>
        <a:p>
          <a:endParaRPr lang="en-US"/>
        </a:p>
      </dgm:t>
    </dgm:pt>
    <dgm:pt modelId="{FA911FFB-6A28-41B6-9E2E-7E1F37EA95B0}" type="sibTrans" cxnId="{27CDE47C-08CA-4382-8D7A-7A7C94E4EB34}">
      <dgm:prSet/>
      <dgm:spPr/>
      <dgm:t>
        <a:bodyPr/>
        <a:lstStyle/>
        <a:p>
          <a:endParaRPr lang="en-US"/>
        </a:p>
      </dgm:t>
    </dgm:pt>
    <dgm:pt modelId="{8EE3166F-6F26-4661-92BE-0E53A90D1D4B}">
      <dgm:prSet phldrT="[Text]" custT="1"/>
      <dgm:spPr/>
      <dgm:t>
        <a:bodyPr/>
        <a:lstStyle/>
        <a:p>
          <a:r>
            <a:rPr lang="sr-Latn-CS" sz="1400" dirty="0" smtClean="0"/>
            <a:t>Depatment for international and internal cooperation</a:t>
          </a:r>
          <a:endParaRPr lang="en-US" sz="1400" dirty="0"/>
        </a:p>
      </dgm:t>
    </dgm:pt>
    <dgm:pt modelId="{E7D40310-58F3-40EC-A0A3-2F8768CC1260}" type="parTrans" cxnId="{6F095DA7-DAA0-4264-9ACA-FD5FED1DC0BF}">
      <dgm:prSet/>
      <dgm:spPr/>
      <dgm:t>
        <a:bodyPr/>
        <a:lstStyle/>
        <a:p>
          <a:endParaRPr lang="en-US"/>
        </a:p>
      </dgm:t>
    </dgm:pt>
    <dgm:pt modelId="{28FBFD22-EBAA-45BD-91E8-532E62AF4156}" type="sibTrans" cxnId="{6F095DA7-DAA0-4264-9ACA-FD5FED1DC0BF}">
      <dgm:prSet/>
      <dgm:spPr/>
      <dgm:t>
        <a:bodyPr/>
        <a:lstStyle/>
        <a:p>
          <a:endParaRPr lang="en-US"/>
        </a:p>
      </dgm:t>
    </dgm:pt>
    <dgm:pt modelId="{1CF01ED7-118C-44F1-BAA4-9F667D884BB6}">
      <dgm:prSet phldrT="[Text]" custT="1"/>
      <dgm:spPr/>
      <dgm:t>
        <a:bodyPr/>
        <a:lstStyle/>
        <a:p>
          <a:r>
            <a:rPr lang="sr-Latn-CS" sz="1400" dirty="0" smtClean="0"/>
            <a:t>General affairs service and finance</a:t>
          </a:r>
          <a:endParaRPr lang="en-US" sz="1400" dirty="0"/>
        </a:p>
      </dgm:t>
    </dgm:pt>
    <dgm:pt modelId="{5615E6D1-0CDC-4DE1-823D-8096EB6030CA}" type="parTrans" cxnId="{58A9E4B7-3C75-4733-9AB6-C4A1BA7E3DF0}">
      <dgm:prSet/>
      <dgm:spPr/>
      <dgm:t>
        <a:bodyPr/>
        <a:lstStyle/>
        <a:p>
          <a:endParaRPr lang="en-US"/>
        </a:p>
      </dgm:t>
    </dgm:pt>
    <dgm:pt modelId="{86D5D350-8CD9-4D0A-8F97-23A2B996BDD3}" type="sibTrans" cxnId="{58A9E4B7-3C75-4733-9AB6-C4A1BA7E3DF0}">
      <dgm:prSet/>
      <dgm:spPr/>
      <dgm:t>
        <a:bodyPr/>
        <a:lstStyle/>
        <a:p>
          <a:endParaRPr lang="en-US"/>
        </a:p>
      </dgm:t>
    </dgm:pt>
    <dgm:pt modelId="{CE59EE77-AAB9-4A97-B841-A52922EDC981}">
      <dgm:prSet phldrT="[Text]" custT="1"/>
      <dgm:spPr/>
      <dgm:t>
        <a:bodyPr/>
        <a:lstStyle/>
        <a:p>
          <a:r>
            <a:rPr lang="sr-Latn-CS" sz="2000" dirty="0" smtClean="0"/>
            <a:t>Director</a:t>
          </a:r>
          <a:endParaRPr lang="en-US" sz="2000" dirty="0"/>
        </a:p>
      </dgm:t>
    </dgm:pt>
    <dgm:pt modelId="{CF5FE2ED-002C-49F9-98B5-233D9D3A87CE}" type="sibTrans" cxnId="{2E47F82A-DC12-4030-A86F-5B0DEE736A9A}">
      <dgm:prSet/>
      <dgm:spPr/>
      <dgm:t>
        <a:bodyPr/>
        <a:lstStyle/>
        <a:p>
          <a:endParaRPr lang="en-US"/>
        </a:p>
      </dgm:t>
    </dgm:pt>
    <dgm:pt modelId="{4DC8F9E2-6622-4639-93B8-3616E019D37D}" type="parTrans" cxnId="{2E47F82A-DC12-4030-A86F-5B0DEE736A9A}">
      <dgm:prSet/>
      <dgm:spPr/>
      <dgm:t>
        <a:bodyPr/>
        <a:lstStyle/>
        <a:p>
          <a:endParaRPr lang="en-US"/>
        </a:p>
      </dgm:t>
    </dgm:pt>
    <dgm:pt modelId="{EDB7E82A-BE93-41BA-800A-05405CC4D9BC}" type="pres">
      <dgm:prSet presAssocID="{57881C48-CCF4-4BAE-B086-4DB8E230D4AC}" presName="hierChild1" presStyleCnt="0">
        <dgm:presLayoutVars>
          <dgm:chPref val="1"/>
          <dgm:dir/>
          <dgm:animOne val="branch"/>
          <dgm:animLvl val="lvl"/>
          <dgm:resizeHandles/>
        </dgm:presLayoutVars>
      </dgm:prSet>
      <dgm:spPr/>
      <dgm:t>
        <a:bodyPr/>
        <a:lstStyle/>
        <a:p>
          <a:endParaRPr lang="en-US"/>
        </a:p>
      </dgm:t>
    </dgm:pt>
    <dgm:pt modelId="{45F3EB98-FF0F-43E1-A38A-309A9A4ED0F0}" type="pres">
      <dgm:prSet presAssocID="{14B1C3FD-8E7F-474D-9C33-B93914A4412C}" presName="hierRoot1" presStyleCnt="0"/>
      <dgm:spPr/>
    </dgm:pt>
    <dgm:pt modelId="{059D1931-1C5E-4363-A227-B0259CFC8A25}" type="pres">
      <dgm:prSet presAssocID="{14B1C3FD-8E7F-474D-9C33-B93914A4412C}" presName="composite" presStyleCnt="0"/>
      <dgm:spPr/>
    </dgm:pt>
    <dgm:pt modelId="{484C035C-339A-44DC-B079-10A616C1A934}" type="pres">
      <dgm:prSet presAssocID="{14B1C3FD-8E7F-474D-9C33-B93914A4412C}" presName="background" presStyleLbl="node0" presStyleIdx="0" presStyleCnt="2"/>
      <dgm:spPr/>
    </dgm:pt>
    <dgm:pt modelId="{03D45CAE-FE61-40A3-AE95-EDAD180A35AC}" type="pres">
      <dgm:prSet presAssocID="{14B1C3FD-8E7F-474D-9C33-B93914A4412C}" presName="text" presStyleLbl="fgAcc0" presStyleIdx="0" presStyleCnt="2" custScaleX="176498" custLinFactX="200000" custLinFactNeighborX="223894" custLinFactNeighborY="47809">
        <dgm:presLayoutVars>
          <dgm:chPref val="3"/>
        </dgm:presLayoutVars>
      </dgm:prSet>
      <dgm:spPr/>
      <dgm:t>
        <a:bodyPr/>
        <a:lstStyle/>
        <a:p>
          <a:endParaRPr lang="en-US"/>
        </a:p>
      </dgm:t>
    </dgm:pt>
    <dgm:pt modelId="{D1C64B3D-91DB-4D9A-85A6-B4108CF0FAB6}" type="pres">
      <dgm:prSet presAssocID="{14B1C3FD-8E7F-474D-9C33-B93914A4412C}" presName="hierChild2" presStyleCnt="0"/>
      <dgm:spPr/>
    </dgm:pt>
    <dgm:pt modelId="{139D80E7-3BE6-4F3D-9DFB-8A5FA800AD7B}" type="pres">
      <dgm:prSet presAssocID="{CE59EE77-AAB9-4A97-B841-A52922EDC981}" presName="hierRoot1" presStyleCnt="0"/>
      <dgm:spPr/>
    </dgm:pt>
    <dgm:pt modelId="{33F744B4-EA69-4EA1-98C8-3F87D3502E80}" type="pres">
      <dgm:prSet presAssocID="{CE59EE77-AAB9-4A97-B841-A52922EDC981}" presName="composite" presStyleCnt="0"/>
      <dgm:spPr/>
    </dgm:pt>
    <dgm:pt modelId="{87B2393D-C75C-4400-8276-EEF69396A393}" type="pres">
      <dgm:prSet presAssocID="{CE59EE77-AAB9-4A97-B841-A52922EDC981}" presName="background" presStyleLbl="node0" presStyleIdx="1" presStyleCnt="2"/>
      <dgm:spPr/>
    </dgm:pt>
    <dgm:pt modelId="{5431A69A-BCA1-46C2-A284-E1C6C0D91A6C}" type="pres">
      <dgm:prSet presAssocID="{CE59EE77-AAB9-4A97-B841-A52922EDC981}" presName="text" presStyleLbl="fgAcc0" presStyleIdx="1" presStyleCnt="2" custScaleX="186262" custScaleY="146817" custLinFactNeighborX="2950" custLinFactNeighborY="-28760">
        <dgm:presLayoutVars>
          <dgm:chPref val="3"/>
        </dgm:presLayoutVars>
      </dgm:prSet>
      <dgm:spPr/>
      <dgm:t>
        <a:bodyPr/>
        <a:lstStyle/>
        <a:p>
          <a:endParaRPr lang="en-US"/>
        </a:p>
      </dgm:t>
    </dgm:pt>
    <dgm:pt modelId="{C33F706A-BFEB-4EE0-BF66-074D3B4C769F}" type="pres">
      <dgm:prSet presAssocID="{CE59EE77-AAB9-4A97-B841-A52922EDC981}" presName="hierChild2" presStyleCnt="0"/>
      <dgm:spPr/>
    </dgm:pt>
    <dgm:pt modelId="{151D679B-2052-450F-999E-B1911711A6FD}" type="pres">
      <dgm:prSet presAssocID="{3A3DCF55-8D02-4760-B40E-018EBAE0DDE8}" presName="Name10" presStyleLbl="parChTrans1D2" presStyleIdx="0" presStyleCnt="4"/>
      <dgm:spPr/>
      <dgm:t>
        <a:bodyPr/>
        <a:lstStyle/>
        <a:p>
          <a:endParaRPr lang="en-US"/>
        </a:p>
      </dgm:t>
    </dgm:pt>
    <dgm:pt modelId="{AD6A5B35-8B75-4CCA-B760-52A682F17FC0}" type="pres">
      <dgm:prSet presAssocID="{FEE3C3C5-FBCB-48DE-82D4-2072D18BE682}" presName="hierRoot2" presStyleCnt="0"/>
      <dgm:spPr/>
    </dgm:pt>
    <dgm:pt modelId="{6B797131-3ECE-4B30-BFBF-9A480DBBBA41}" type="pres">
      <dgm:prSet presAssocID="{FEE3C3C5-FBCB-48DE-82D4-2072D18BE682}" presName="composite2" presStyleCnt="0"/>
      <dgm:spPr/>
    </dgm:pt>
    <dgm:pt modelId="{2BEC6A32-5696-485E-BE9C-4B7822160036}" type="pres">
      <dgm:prSet presAssocID="{FEE3C3C5-FBCB-48DE-82D4-2072D18BE682}" presName="background2" presStyleLbl="node2" presStyleIdx="0" presStyleCnt="4"/>
      <dgm:spPr/>
    </dgm:pt>
    <dgm:pt modelId="{BEFF2CB7-26D5-4438-BE19-C513878CFC54}" type="pres">
      <dgm:prSet presAssocID="{FEE3C3C5-FBCB-48DE-82D4-2072D18BE682}" presName="text2" presStyleLbl="fgAcc2" presStyleIdx="0" presStyleCnt="4" custScaleX="175229" custScaleY="201342">
        <dgm:presLayoutVars>
          <dgm:chPref val="3"/>
        </dgm:presLayoutVars>
      </dgm:prSet>
      <dgm:spPr/>
      <dgm:t>
        <a:bodyPr/>
        <a:lstStyle/>
        <a:p>
          <a:endParaRPr lang="en-US"/>
        </a:p>
      </dgm:t>
    </dgm:pt>
    <dgm:pt modelId="{21706F8E-2E2E-4027-A611-75ECA083896B}" type="pres">
      <dgm:prSet presAssocID="{FEE3C3C5-FBCB-48DE-82D4-2072D18BE682}" presName="hierChild3" presStyleCnt="0"/>
      <dgm:spPr/>
    </dgm:pt>
    <dgm:pt modelId="{7576711D-A776-4AFA-84A6-28E19061E918}" type="pres">
      <dgm:prSet presAssocID="{C1B7D892-ECA8-4189-9293-2BE6478BA4DA}" presName="Name17" presStyleLbl="parChTrans1D3" presStyleIdx="0" presStyleCnt="5"/>
      <dgm:spPr/>
      <dgm:t>
        <a:bodyPr/>
        <a:lstStyle/>
        <a:p>
          <a:endParaRPr lang="en-US"/>
        </a:p>
      </dgm:t>
    </dgm:pt>
    <dgm:pt modelId="{2727ED16-68ED-4AFE-BAAE-C587763253C2}" type="pres">
      <dgm:prSet presAssocID="{9EECDB13-2FC1-406A-925F-B496104DA731}" presName="hierRoot3" presStyleCnt="0"/>
      <dgm:spPr/>
    </dgm:pt>
    <dgm:pt modelId="{EE28AA7F-0025-46D2-A20B-FC2A6A4DD78F}" type="pres">
      <dgm:prSet presAssocID="{9EECDB13-2FC1-406A-925F-B496104DA731}" presName="composite3" presStyleCnt="0"/>
      <dgm:spPr/>
    </dgm:pt>
    <dgm:pt modelId="{2A79E688-C74C-41A9-BBD5-329E49F869CD}" type="pres">
      <dgm:prSet presAssocID="{9EECDB13-2FC1-406A-925F-B496104DA731}" presName="background3" presStyleLbl="node3" presStyleIdx="0" presStyleCnt="5"/>
      <dgm:spPr/>
    </dgm:pt>
    <dgm:pt modelId="{CB690D33-F011-4113-963B-BC5A687ADDAD}" type="pres">
      <dgm:prSet presAssocID="{9EECDB13-2FC1-406A-925F-B496104DA731}" presName="text3" presStyleLbl="fgAcc3" presStyleIdx="0" presStyleCnt="5" custScaleX="162807" custScaleY="152040">
        <dgm:presLayoutVars>
          <dgm:chPref val="3"/>
        </dgm:presLayoutVars>
      </dgm:prSet>
      <dgm:spPr/>
      <dgm:t>
        <a:bodyPr/>
        <a:lstStyle/>
        <a:p>
          <a:endParaRPr lang="en-US"/>
        </a:p>
      </dgm:t>
    </dgm:pt>
    <dgm:pt modelId="{FC941E08-FCB5-4CCE-A5B0-37A063A5BF02}" type="pres">
      <dgm:prSet presAssocID="{9EECDB13-2FC1-406A-925F-B496104DA731}" presName="hierChild4" presStyleCnt="0"/>
      <dgm:spPr/>
    </dgm:pt>
    <dgm:pt modelId="{3F32ABC4-1B2B-4989-A6CB-165F4A67553A}" type="pres">
      <dgm:prSet presAssocID="{557160C3-7447-464C-9E1C-9A0665DE84E7}" presName="Name17" presStyleLbl="parChTrans1D3" presStyleIdx="1" presStyleCnt="5"/>
      <dgm:spPr/>
      <dgm:t>
        <a:bodyPr/>
        <a:lstStyle/>
        <a:p>
          <a:endParaRPr lang="en-US"/>
        </a:p>
      </dgm:t>
    </dgm:pt>
    <dgm:pt modelId="{A13246EA-BB81-4DD7-B57D-311F276DFE60}" type="pres">
      <dgm:prSet presAssocID="{69E7360A-00AF-43D6-9AC4-FC39C9EE1ED6}" presName="hierRoot3" presStyleCnt="0"/>
      <dgm:spPr/>
    </dgm:pt>
    <dgm:pt modelId="{60F89AF7-6E9E-4827-8F8C-922F451A59F0}" type="pres">
      <dgm:prSet presAssocID="{69E7360A-00AF-43D6-9AC4-FC39C9EE1ED6}" presName="composite3" presStyleCnt="0"/>
      <dgm:spPr/>
    </dgm:pt>
    <dgm:pt modelId="{867E5D37-073F-4337-AACB-33F1E95247E3}" type="pres">
      <dgm:prSet presAssocID="{69E7360A-00AF-43D6-9AC4-FC39C9EE1ED6}" presName="background3" presStyleLbl="node3" presStyleIdx="1" presStyleCnt="5"/>
      <dgm:spPr/>
    </dgm:pt>
    <dgm:pt modelId="{9C65C267-4189-4C6B-A48F-634D48A0C169}" type="pres">
      <dgm:prSet presAssocID="{69E7360A-00AF-43D6-9AC4-FC39C9EE1ED6}" presName="text3" presStyleLbl="fgAcc3" presStyleIdx="1" presStyleCnt="5" custScaleX="144271" custScaleY="211046">
        <dgm:presLayoutVars>
          <dgm:chPref val="3"/>
        </dgm:presLayoutVars>
      </dgm:prSet>
      <dgm:spPr/>
      <dgm:t>
        <a:bodyPr/>
        <a:lstStyle/>
        <a:p>
          <a:endParaRPr lang="en-US"/>
        </a:p>
      </dgm:t>
    </dgm:pt>
    <dgm:pt modelId="{08C3B0CA-0234-4299-AA31-40DCAD2294EC}" type="pres">
      <dgm:prSet presAssocID="{69E7360A-00AF-43D6-9AC4-FC39C9EE1ED6}" presName="hierChild4" presStyleCnt="0"/>
      <dgm:spPr/>
    </dgm:pt>
    <dgm:pt modelId="{88498996-5D2C-4A44-B5BF-B29011827D99}" type="pres">
      <dgm:prSet presAssocID="{BE6EF6FA-4C6C-403D-9747-75C1E60DBC13}" presName="Name17" presStyleLbl="parChTrans1D3" presStyleIdx="2" presStyleCnt="5"/>
      <dgm:spPr/>
      <dgm:t>
        <a:bodyPr/>
        <a:lstStyle/>
        <a:p>
          <a:endParaRPr lang="en-US"/>
        </a:p>
      </dgm:t>
    </dgm:pt>
    <dgm:pt modelId="{128E61BB-D938-4792-A73E-6967E431ABC1}" type="pres">
      <dgm:prSet presAssocID="{123AE4FA-4C8C-4AA6-9345-7533D85E9235}" presName="hierRoot3" presStyleCnt="0"/>
      <dgm:spPr/>
    </dgm:pt>
    <dgm:pt modelId="{2859080A-8F84-4D9F-9D89-FCC8FDDDA447}" type="pres">
      <dgm:prSet presAssocID="{123AE4FA-4C8C-4AA6-9345-7533D85E9235}" presName="composite3" presStyleCnt="0"/>
      <dgm:spPr/>
    </dgm:pt>
    <dgm:pt modelId="{1D0601C4-9715-4844-A69E-5524F8F39C3B}" type="pres">
      <dgm:prSet presAssocID="{123AE4FA-4C8C-4AA6-9345-7533D85E9235}" presName="background3" presStyleLbl="node3" presStyleIdx="2" presStyleCnt="5"/>
      <dgm:spPr/>
    </dgm:pt>
    <dgm:pt modelId="{26FAD253-D579-4D41-852E-C702902BA71B}" type="pres">
      <dgm:prSet presAssocID="{123AE4FA-4C8C-4AA6-9345-7533D85E9235}" presName="text3" presStyleLbl="fgAcc3" presStyleIdx="2" presStyleCnt="5" custScaleX="101460" custScaleY="119859">
        <dgm:presLayoutVars>
          <dgm:chPref val="3"/>
        </dgm:presLayoutVars>
      </dgm:prSet>
      <dgm:spPr/>
      <dgm:t>
        <a:bodyPr/>
        <a:lstStyle/>
        <a:p>
          <a:endParaRPr lang="en-US"/>
        </a:p>
      </dgm:t>
    </dgm:pt>
    <dgm:pt modelId="{3E0EDD87-C405-45E9-BEA8-A0160229656D}" type="pres">
      <dgm:prSet presAssocID="{123AE4FA-4C8C-4AA6-9345-7533D85E9235}" presName="hierChild4" presStyleCnt="0"/>
      <dgm:spPr/>
    </dgm:pt>
    <dgm:pt modelId="{0B89557A-6DFF-463E-ACCA-5991A6AFBA16}" type="pres">
      <dgm:prSet presAssocID="{999C1965-AFC3-4F9A-9C2B-2B634BBFB4D8}" presName="Name10" presStyleLbl="parChTrans1D2" presStyleIdx="1" presStyleCnt="4"/>
      <dgm:spPr/>
      <dgm:t>
        <a:bodyPr/>
        <a:lstStyle/>
        <a:p>
          <a:endParaRPr lang="en-US"/>
        </a:p>
      </dgm:t>
    </dgm:pt>
    <dgm:pt modelId="{0C4038A9-8077-4B3A-97D0-20B055CE750C}" type="pres">
      <dgm:prSet presAssocID="{18277032-1922-47BC-B8A4-A024994095E0}" presName="hierRoot2" presStyleCnt="0"/>
      <dgm:spPr/>
    </dgm:pt>
    <dgm:pt modelId="{19A84713-C06D-44E2-A8BD-9EBEF5C7CE8E}" type="pres">
      <dgm:prSet presAssocID="{18277032-1922-47BC-B8A4-A024994095E0}" presName="composite2" presStyleCnt="0"/>
      <dgm:spPr/>
    </dgm:pt>
    <dgm:pt modelId="{31F9949E-B34D-4A6D-95A8-BF7584A531ED}" type="pres">
      <dgm:prSet presAssocID="{18277032-1922-47BC-B8A4-A024994095E0}" presName="background2" presStyleLbl="node2" presStyleIdx="1" presStyleCnt="4"/>
      <dgm:spPr/>
    </dgm:pt>
    <dgm:pt modelId="{60AAF127-E213-47F0-8303-BB0B0CD4E2C5}" type="pres">
      <dgm:prSet presAssocID="{18277032-1922-47BC-B8A4-A024994095E0}" presName="text2" presStyleLbl="fgAcc2" presStyleIdx="1" presStyleCnt="4" custScaleX="209534" custScaleY="174227">
        <dgm:presLayoutVars>
          <dgm:chPref val="3"/>
        </dgm:presLayoutVars>
      </dgm:prSet>
      <dgm:spPr/>
      <dgm:t>
        <a:bodyPr/>
        <a:lstStyle/>
        <a:p>
          <a:endParaRPr lang="en-US"/>
        </a:p>
      </dgm:t>
    </dgm:pt>
    <dgm:pt modelId="{0B29D4CD-8FE5-4B33-A917-C3D27DA796B6}" type="pres">
      <dgm:prSet presAssocID="{18277032-1922-47BC-B8A4-A024994095E0}" presName="hierChild3" presStyleCnt="0"/>
      <dgm:spPr/>
    </dgm:pt>
    <dgm:pt modelId="{82217036-7871-4510-9068-2F68437BF803}" type="pres">
      <dgm:prSet presAssocID="{2826512F-0C9E-49DE-ADFC-D9A6BF61E4CB}" presName="Name17" presStyleLbl="parChTrans1D3" presStyleIdx="3" presStyleCnt="5"/>
      <dgm:spPr/>
      <dgm:t>
        <a:bodyPr/>
        <a:lstStyle/>
        <a:p>
          <a:endParaRPr lang="en-US"/>
        </a:p>
      </dgm:t>
    </dgm:pt>
    <dgm:pt modelId="{E0E08D9E-E0DC-4F08-8D58-8AB8F2755E85}" type="pres">
      <dgm:prSet presAssocID="{E2D485D7-D762-427B-BA4B-0C033EDEB92C}" presName="hierRoot3" presStyleCnt="0"/>
      <dgm:spPr/>
    </dgm:pt>
    <dgm:pt modelId="{2B2E38DC-1EBF-4DD8-AB3B-54A769F7D1DD}" type="pres">
      <dgm:prSet presAssocID="{E2D485D7-D762-427B-BA4B-0C033EDEB92C}" presName="composite3" presStyleCnt="0"/>
      <dgm:spPr/>
    </dgm:pt>
    <dgm:pt modelId="{930B92F4-4202-40A6-9AC9-D164C792A434}" type="pres">
      <dgm:prSet presAssocID="{E2D485D7-D762-427B-BA4B-0C033EDEB92C}" presName="background3" presStyleLbl="node3" presStyleIdx="3" presStyleCnt="5"/>
      <dgm:spPr/>
    </dgm:pt>
    <dgm:pt modelId="{97B11AB7-9D8A-4001-9DE4-09500453421C}" type="pres">
      <dgm:prSet presAssocID="{E2D485D7-D762-427B-BA4B-0C033EDEB92C}" presName="text3" presStyleLbl="fgAcc3" presStyleIdx="3" presStyleCnt="5" custScaleX="156147" custScaleY="231018">
        <dgm:presLayoutVars>
          <dgm:chPref val="3"/>
        </dgm:presLayoutVars>
      </dgm:prSet>
      <dgm:spPr/>
      <dgm:t>
        <a:bodyPr/>
        <a:lstStyle/>
        <a:p>
          <a:endParaRPr lang="en-US"/>
        </a:p>
      </dgm:t>
    </dgm:pt>
    <dgm:pt modelId="{9F91ACC2-F705-4D0D-A91F-30662BDA14CC}" type="pres">
      <dgm:prSet presAssocID="{E2D485D7-D762-427B-BA4B-0C033EDEB92C}" presName="hierChild4" presStyleCnt="0"/>
      <dgm:spPr/>
    </dgm:pt>
    <dgm:pt modelId="{BCACD0DF-1A7F-425E-9999-3DC10DCE5750}" type="pres">
      <dgm:prSet presAssocID="{E7D40310-58F3-40EC-A0A3-2F8768CC1260}" presName="Name17" presStyleLbl="parChTrans1D3" presStyleIdx="4" presStyleCnt="5"/>
      <dgm:spPr/>
      <dgm:t>
        <a:bodyPr/>
        <a:lstStyle/>
        <a:p>
          <a:endParaRPr lang="en-US"/>
        </a:p>
      </dgm:t>
    </dgm:pt>
    <dgm:pt modelId="{825DF265-76B1-4E40-86CA-760053BE52A5}" type="pres">
      <dgm:prSet presAssocID="{8EE3166F-6F26-4661-92BE-0E53A90D1D4B}" presName="hierRoot3" presStyleCnt="0"/>
      <dgm:spPr/>
    </dgm:pt>
    <dgm:pt modelId="{9143C73E-63CF-4578-99A4-D340BD53B0C7}" type="pres">
      <dgm:prSet presAssocID="{8EE3166F-6F26-4661-92BE-0E53A90D1D4B}" presName="composite3" presStyleCnt="0"/>
      <dgm:spPr/>
    </dgm:pt>
    <dgm:pt modelId="{689222EC-68BC-4290-AD2B-CB5A32028350}" type="pres">
      <dgm:prSet presAssocID="{8EE3166F-6F26-4661-92BE-0E53A90D1D4B}" presName="background3" presStyleLbl="node3" presStyleIdx="4" presStyleCnt="5"/>
      <dgm:spPr/>
    </dgm:pt>
    <dgm:pt modelId="{DE2A2F8C-9BDD-451D-812A-51B9118DFEFB}" type="pres">
      <dgm:prSet presAssocID="{8EE3166F-6F26-4661-92BE-0E53A90D1D4B}" presName="text3" presStyleLbl="fgAcc3" presStyleIdx="4" presStyleCnt="5" custScaleX="183924" custScaleY="219166">
        <dgm:presLayoutVars>
          <dgm:chPref val="3"/>
        </dgm:presLayoutVars>
      </dgm:prSet>
      <dgm:spPr/>
      <dgm:t>
        <a:bodyPr/>
        <a:lstStyle/>
        <a:p>
          <a:endParaRPr lang="en-US"/>
        </a:p>
      </dgm:t>
    </dgm:pt>
    <dgm:pt modelId="{CB966EDA-3F0A-4DE7-AF18-FF37E03B3037}" type="pres">
      <dgm:prSet presAssocID="{8EE3166F-6F26-4661-92BE-0E53A90D1D4B}" presName="hierChild4" presStyleCnt="0"/>
      <dgm:spPr/>
    </dgm:pt>
    <dgm:pt modelId="{AF60F878-D866-41ED-95C5-BCFF4BE20901}" type="pres">
      <dgm:prSet presAssocID="{B7E45948-3671-4419-8567-C90D85AEE66E}" presName="Name10" presStyleLbl="parChTrans1D2" presStyleIdx="2" presStyleCnt="4"/>
      <dgm:spPr/>
      <dgm:t>
        <a:bodyPr/>
        <a:lstStyle/>
        <a:p>
          <a:endParaRPr lang="en-US"/>
        </a:p>
      </dgm:t>
    </dgm:pt>
    <dgm:pt modelId="{9A10BB97-3533-4C63-8271-118A80D06492}" type="pres">
      <dgm:prSet presAssocID="{737C4E6C-9AC4-4801-BC1E-3B746D6DD673}" presName="hierRoot2" presStyleCnt="0"/>
      <dgm:spPr/>
    </dgm:pt>
    <dgm:pt modelId="{716F7F92-0D7D-43DF-97EE-BED5FA41E87B}" type="pres">
      <dgm:prSet presAssocID="{737C4E6C-9AC4-4801-BC1E-3B746D6DD673}" presName="composite2" presStyleCnt="0"/>
      <dgm:spPr/>
    </dgm:pt>
    <dgm:pt modelId="{44534A02-E4F5-4437-9822-A9B8065171EE}" type="pres">
      <dgm:prSet presAssocID="{737C4E6C-9AC4-4801-BC1E-3B746D6DD673}" presName="background2" presStyleLbl="node2" presStyleIdx="2" presStyleCnt="4"/>
      <dgm:spPr/>
    </dgm:pt>
    <dgm:pt modelId="{28B65FD9-B989-4AAA-98E2-1BDA2DBC6E21}" type="pres">
      <dgm:prSet presAssocID="{737C4E6C-9AC4-4801-BC1E-3B746D6DD673}" presName="text2" presStyleLbl="fgAcc2" presStyleIdx="2" presStyleCnt="4" custScaleX="153387" custScaleY="393784">
        <dgm:presLayoutVars>
          <dgm:chPref val="3"/>
        </dgm:presLayoutVars>
      </dgm:prSet>
      <dgm:spPr/>
      <dgm:t>
        <a:bodyPr/>
        <a:lstStyle/>
        <a:p>
          <a:endParaRPr lang="en-US"/>
        </a:p>
      </dgm:t>
    </dgm:pt>
    <dgm:pt modelId="{268F402A-E4FE-414E-9E54-A8207AFC45AF}" type="pres">
      <dgm:prSet presAssocID="{737C4E6C-9AC4-4801-BC1E-3B746D6DD673}" presName="hierChild3" presStyleCnt="0"/>
      <dgm:spPr/>
    </dgm:pt>
    <dgm:pt modelId="{B5BF2468-5241-4BCB-A2EB-069E0B4B1A70}" type="pres">
      <dgm:prSet presAssocID="{5615E6D1-0CDC-4DE1-823D-8096EB6030CA}" presName="Name10" presStyleLbl="parChTrans1D2" presStyleIdx="3" presStyleCnt="4"/>
      <dgm:spPr/>
      <dgm:t>
        <a:bodyPr/>
        <a:lstStyle/>
        <a:p>
          <a:endParaRPr lang="en-US"/>
        </a:p>
      </dgm:t>
    </dgm:pt>
    <dgm:pt modelId="{B029BF62-A6D6-41EF-ACAC-53CAA5DA018B}" type="pres">
      <dgm:prSet presAssocID="{1CF01ED7-118C-44F1-BAA4-9F667D884BB6}" presName="hierRoot2" presStyleCnt="0"/>
      <dgm:spPr/>
    </dgm:pt>
    <dgm:pt modelId="{AFA0E868-D271-4814-8050-22D6F7B83DCE}" type="pres">
      <dgm:prSet presAssocID="{1CF01ED7-118C-44F1-BAA4-9F667D884BB6}" presName="composite2" presStyleCnt="0"/>
      <dgm:spPr/>
    </dgm:pt>
    <dgm:pt modelId="{6DF7FB3E-5DE4-48AE-B7C9-C37E0BDBB15F}" type="pres">
      <dgm:prSet presAssocID="{1CF01ED7-118C-44F1-BAA4-9F667D884BB6}" presName="background2" presStyleLbl="node2" presStyleIdx="3" presStyleCnt="4"/>
      <dgm:spPr/>
    </dgm:pt>
    <dgm:pt modelId="{781148FB-2651-449A-8306-935DAD680CD7}" type="pres">
      <dgm:prSet presAssocID="{1CF01ED7-118C-44F1-BAA4-9F667D884BB6}" presName="text2" presStyleLbl="fgAcc2" presStyleIdx="3" presStyleCnt="4" custScaleY="241439">
        <dgm:presLayoutVars>
          <dgm:chPref val="3"/>
        </dgm:presLayoutVars>
      </dgm:prSet>
      <dgm:spPr/>
      <dgm:t>
        <a:bodyPr/>
        <a:lstStyle/>
        <a:p>
          <a:endParaRPr lang="en-US"/>
        </a:p>
      </dgm:t>
    </dgm:pt>
    <dgm:pt modelId="{A624DDEB-C677-4E25-AE14-868EFCE216B0}" type="pres">
      <dgm:prSet presAssocID="{1CF01ED7-118C-44F1-BAA4-9F667D884BB6}" presName="hierChild3" presStyleCnt="0"/>
      <dgm:spPr/>
    </dgm:pt>
  </dgm:ptLst>
  <dgm:cxnLst>
    <dgm:cxn modelId="{BA8EE2D2-64FE-403C-91BC-8B4769F6A7A2}" type="presOf" srcId="{3A3DCF55-8D02-4760-B40E-018EBAE0DDE8}" destId="{151D679B-2052-450F-999E-B1911711A6FD}" srcOrd="0" destOrd="0" presId="urn:microsoft.com/office/officeart/2005/8/layout/hierarchy1"/>
    <dgm:cxn modelId="{016E1BFE-6311-470F-A7E2-9A446D8DD382}" type="presOf" srcId="{14B1C3FD-8E7F-474D-9C33-B93914A4412C}" destId="{03D45CAE-FE61-40A3-AE95-EDAD180A35AC}" srcOrd="0" destOrd="0" presId="urn:microsoft.com/office/officeart/2005/8/layout/hierarchy1"/>
    <dgm:cxn modelId="{F1D86206-FE59-43E4-9C7F-B24197BD9A39}" type="presOf" srcId="{5615E6D1-0CDC-4DE1-823D-8096EB6030CA}" destId="{B5BF2468-5241-4BCB-A2EB-069E0B4B1A70}" srcOrd="0" destOrd="0" presId="urn:microsoft.com/office/officeart/2005/8/layout/hierarchy1"/>
    <dgm:cxn modelId="{2E47F82A-DC12-4030-A86F-5B0DEE736A9A}" srcId="{57881C48-CCF4-4BAE-B086-4DB8E230D4AC}" destId="{CE59EE77-AAB9-4A97-B841-A52922EDC981}" srcOrd="1" destOrd="0" parTransId="{4DC8F9E2-6622-4639-93B8-3616E019D37D}" sibTransId="{CF5FE2ED-002C-49F9-98B5-233D9D3A87CE}"/>
    <dgm:cxn modelId="{C281F771-2DC2-436E-B4D4-FBE7B963C2FF}" type="presOf" srcId="{69E7360A-00AF-43D6-9AC4-FC39C9EE1ED6}" destId="{9C65C267-4189-4C6B-A48F-634D48A0C169}" srcOrd="0" destOrd="0" presId="urn:microsoft.com/office/officeart/2005/8/layout/hierarchy1"/>
    <dgm:cxn modelId="{A1E5577F-221B-47B4-A55C-93E33A5566BC}" type="presOf" srcId="{C1B7D892-ECA8-4189-9293-2BE6478BA4DA}" destId="{7576711D-A776-4AFA-84A6-28E19061E918}" srcOrd="0" destOrd="0" presId="urn:microsoft.com/office/officeart/2005/8/layout/hierarchy1"/>
    <dgm:cxn modelId="{26D6BB36-2BEE-4B87-B4AD-7B9AA863A35E}" srcId="{FEE3C3C5-FBCB-48DE-82D4-2072D18BE682}" destId="{69E7360A-00AF-43D6-9AC4-FC39C9EE1ED6}" srcOrd="1" destOrd="0" parTransId="{557160C3-7447-464C-9E1C-9A0665DE84E7}" sibTransId="{BE79EAA5-90FE-46B4-8F88-D687318F4C15}"/>
    <dgm:cxn modelId="{8819B7C5-2D62-4C7D-8164-23D3BF47DAE6}" type="presOf" srcId="{18277032-1922-47BC-B8A4-A024994095E0}" destId="{60AAF127-E213-47F0-8303-BB0B0CD4E2C5}" srcOrd="0" destOrd="0" presId="urn:microsoft.com/office/officeart/2005/8/layout/hierarchy1"/>
    <dgm:cxn modelId="{EAED7FF8-17C0-4358-B26F-C302FE5F1A6D}" type="presOf" srcId="{737C4E6C-9AC4-4801-BC1E-3B746D6DD673}" destId="{28B65FD9-B989-4AAA-98E2-1BDA2DBC6E21}" srcOrd="0" destOrd="0" presId="urn:microsoft.com/office/officeart/2005/8/layout/hierarchy1"/>
    <dgm:cxn modelId="{B25B8927-30C0-402F-9422-011EB3A169DD}" type="presOf" srcId="{BE6EF6FA-4C6C-403D-9747-75C1E60DBC13}" destId="{88498996-5D2C-4A44-B5BF-B29011827D99}" srcOrd="0" destOrd="0" presId="urn:microsoft.com/office/officeart/2005/8/layout/hierarchy1"/>
    <dgm:cxn modelId="{D6012CB1-04BF-44F6-803F-B6EE0ED3663D}" type="presOf" srcId="{557160C3-7447-464C-9E1C-9A0665DE84E7}" destId="{3F32ABC4-1B2B-4989-A6CB-165F4A67553A}" srcOrd="0" destOrd="0" presId="urn:microsoft.com/office/officeart/2005/8/layout/hierarchy1"/>
    <dgm:cxn modelId="{DCED80B0-5B8D-41A0-8F98-0D940F6A084C}" type="presOf" srcId="{1CF01ED7-118C-44F1-BAA4-9F667D884BB6}" destId="{781148FB-2651-449A-8306-935DAD680CD7}" srcOrd="0" destOrd="0" presId="urn:microsoft.com/office/officeart/2005/8/layout/hierarchy1"/>
    <dgm:cxn modelId="{020CD05D-3D1B-43AF-BE14-F1CBCA752832}" srcId="{CE59EE77-AAB9-4A97-B841-A52922EDC981}" destId="{18277032-1922-47BC-B8A4-A024994095E0}" srcOrd="1" destOrd="0" parTransId="{999C1965-AFC3-4F9A-9C2B-2B634BBFB4D8}" sibTransId="{A2DCD541-9890-4E77-A6A6-F2BBD81AEBAC}"/>
    <dgm:cxn modelId="{25697EDB-9746-4E5A-80A0-6AA952852E99}" type="presOf" srcId="{8EE3166F-6F26-4661-92BE-0E53A90D1D4B}" destId="{DE2A2F8C-9BDD-451D-812A-51B9118DFEFB}" srcOrd="0" destOrd="0" presId="urn:microsoft.com/office/officeart/2005/8/layout/hierarchy1"/>
    <dgm:cxn modelId="{7EA933BA-0378-405B-8C2F-3CBA905E0D5D}" srcId="{57881C48-CCF4-4BAE-B086-4DB8E230D4AC}" destId="{14B1C3FD-8E7F-474D-9C33-B93914A4412C}" srcOrd="0" destOrd="0" parTransId="{BDA911EB-14BE-4DBA-88B6-9D0FBD494ABF}" sibTransId="{F03C04EE-8961-4821-82E6-388C5C9A9DBF}"/>
    <dgm:cxn modelId="{105690F6-02CA-48D8-B356-0D0FB0C41D24}" type="presOf" srcId="{CE59EE77-AAB9-4A97-B841-A52922EDC981}" destId="{5431A69A-BCA1-46C2-A284-E1C6C0D91A6C}" srcOrd="0" destOrd="0" presId="urn:microsoft.com/office/officeart/2005/8/layout/hierarchy1"/>
    <dgm:cxn modelId="{27CDE47C-08CA-4382-8D7A-7A7C94E4EB34}" srcId="{18277032-1922-47BC-B8A4-A024994095E0}" destId="{E2D485D7-D762-427B-BA4B-0C033EDEB92C}" srcOrd="0" destOrd="0" parTransId="{2826512F-0C9E-49DE-ADFC-D9A6BF61E4CB}" sibTransId="{FA911FFB-6A28-41B6-9E2E-7E1F37EA95B0}"/>
    <dgm:cxn modelId="{D4043D14-C236-4D96-A268-3AE3D74BA7EC}" type="presOf" srcId="{E7D40310-58F3-40EC-A0A3-2F8768CC1260}" destId="{BCACD0DF-1A7F-425E-9999-3DC10DCE5750}" srcOrd="0" destOrd="0" presId="urn:microsoft.com/office/officeart/2005/8/layout/hierarchy1"/>
    <dgm:cxn modelId="{478E0F27-3497-44E7-9049-4DD3F1FAD203}" srcId="{FEE3C3C5-FBCB-48DE-82D4-2072D18BE682}" destId="{123AE4FA-4C8C-4AA6-9345-7533D85E9235}" srcOrd="2" destOrd="0" parTransId="{BE6EF6FA-4C6C-403D-9747-75C1E60DBC13}" sibTransId="{206635BB-BCCD-42B9-8E44-19F9D387DC02}"/>
    <dgm:cxn modelId="{BEFEE776-4701-45AC-9FD5-6B4A37027D4A}" type="presOf" srcId="{123AE4FA-4C8C-4AA6-9345-7533D85E9235}" destId="{26FAD253-D579-4D41-852E-C702902BA71B}" srcOrd="0" destOrd="0" presId="urn:microsoft.com/office/officeart/2005/8/layout/hierarchy1"/>
    <dgm:cxn modelId="{6F095DA7-DAA0-4264-9ACA-FD5FED1DC0BF}" srcId="{18277032-1922-47BC-B8A4-A024994095E0}" destId="{8EE3166F-6F26-4661-92BE-0E53A90D1D4B}" srcOrd="1" destOrd="0" parTransId="{E7D40310-58F3-40EC-A0A3-2F8768CC1260}" sibTransId="{28FBFD22-EBAA-45BD-91E8-532E62AF4156}"/>
    <dgm:cxn modelId="{77A23AC2-AD6E-4A61-A4CA-23ABFD401421}" type="presOf" srcId="{2826512F-0C9E-49DE-ADFC-D9A6BF61E4CB}" destId="{82217036-7871-4510-9068-2F68437BF803}" srcOrd="0" destOrd="0" presId="urn:microsoft.com/office/officeart/2005/8/layout/hierarchy1"/>
    <dgm:cxn modelId="{B6DF328C-B0C1-4D9E-B768-EB6560EC054C}" type="presOf" srcId="{999C1965-AFC3-4F9A-9C2B-2B634BBFB4D8}" destId="{0B89557A-6DFF-463E-ACCA-5991A6AFBA16}" srcOrd="0" destOrd="0" presId="urn:microsoft.com/office/officeart/2005/8/layout/hierarchy1"/>
    <dgm:cxn modelId="{BF98BB9E-34BF-4379-A0FC-4CC8C15FA401}" srcId="{CE59EE77-AAB9-4A97-B841-A52922EDC981}" destId="{FEE3C3C5-FBCB-48DE-82D4-2072D18BE682}" srcOrd="0" destOrd="0" parTransId="{3A3DCF55-8D02-4760-B40E-018EBAE0DDE8}" sibTransId="{7A266044-DED0-447C-BC50-01302C33A890}"/>
    <dgm:cxn modelId="{4389999B-D0EB-4818-8FB4-46ADB5294E93}" srcId="{CE59EE77-AAB9-4A97-B841-A52922EDC981}" destId="{737C4E6C-9AC4-4801-BC1E-3B746D6DD673}" srcOrd="2" destOrd="0" parTransId="{B7E45948-3671-4419-8567-C90D85AEE66E}" sibTransId="{9D7B3CE6-4C97-43A2-9497-0BE1C72F54FB}"/>
    <dgm:cxn modelId="{F92ADF90-5F53-4453-B8E3-3C7F2B7268BF}" type="presOf" srcId="{FEE3C3C5-FBCB-48DE-82D4-2072D18BE682}" destId="{BEFF2CB7-26D5-4438-BE19-C513878CFC54}" srcOrd="0" destOrd="0" presId="urn:microsoft.com/office/officeart/2005/8/layout/hierarchy1"/>
    <dgm:cxn modelId="{1DED53CA-4D1D-45AD-9526-FBD6735E528A}" type="presOf" srcId="{9EECDB13-2FC1-406A-925F-B496104DA731}" destId="{CB690D33-F011-4113-963B-BC5A687ADDAD}" srcOrd="0" destOrd="0" presId="urn:microsoft.com/office/officeart/2005/8/layout/hierarchy1"/>
    <dgm:cxn modelId="{4EB7C05A-ACB2-4C91-B3DF-31148CEF8096}" type="presOf" srcId="{57881C48-CCF4-4BAE-B086-4DB8E230D4AC}" destId="{EDB7E82A-BE93-41BA-800A-05405CC4D9BC}" srcOrd="0" destOrd="0" presId="urn:microsoft.com/office/officeart/2005/8/layout/hierarchy1"/>
    <dgm:cxn modelId="{04429EF0-4297-4391-A8EC-88F7352549E6}" srcId="{FEE3C3C5-FBCB-48DE-82D4-2072D18BE682}" destId="{9EECDB13-2FC1-406A-925F-B496104DA731}" srcOrd="0" destOrd="0" parTransId="{C1B7D892-ECA8-4189-9293-2BE6478BA4DA}" sibTransId="{F9497137-478D-4CFD-BB39-915C68EFD4E8}"/>
    <dgm:cxn modelId="{BBEFA5CC-E3B0-4AF3-9FEF-D5ED319F64FB}" type="presOf" srcId="{E2D485D7-D762-427B-BA4B-0C033EDEB92C}" destId="{97B11AB7-9D8A-4001-9DE4-09500453421C}" srcOrd="0" destOrd="0" presId="urn:microsoft.com/office/officeart/2005/8/layout/hierarchy1"/>
    <dgm:cxn modelId="{640BD06C-E137-47E1-AD3B-637AD3D9162A}" type="presOf" srcId="{B7E45948-3671-4419-8567-C90D85AEE66E}" destId="{AF60F878-D866-41ED-95C5-BCFF4BE20901}" srcOrd="0" destOrd="0" presId="urn:microsoft.com/office/officeart/2005/8/layout/hierarchy1"/>
    <dgm:cxn modelId="{58A9E4B7-3C75-4733-9AB6-C4A1BA7E3DF0}" srcId="{CE59EE77-AAB9-4A97-B841-A52922EDC981}" destId="{1CF01ED7-118C-44F1-BAA4-9F667D884BB6}" srcOrd="3" destOrd="0" parTransId="{5615E6D1-0CDC-4DE1-823D-8096EB6030CA}" sibTransId="{86D5D350-8CD9-4D0A-8F97-23A2B996BDD3}"/>
    <dgm:cxn modelId="{517B9DC6-38E3-46AA-9D42-A5CEDBD18932}" type="presParOf" srcId="{EDB7E82A-BE93-41BA-800A-05405CC4D9BC}" destId="{45F3EB98-FF0F-43E1-A38A-309A9A4ED0F0}" srcOrd="0" destOrd="0" presId="urn:microsoft.com/office/officeart/2005/8/layout/hierarchy1"/>
    <dgm:cxn modelId="{C6CF5090-D311-4CBB-B339-ED048D89DD87}" type="presParOf" srcId="{45F3EB98-FF0F-43E1-A38A-309A9A4ED0F0}" destId="{059D1931-1C5E-4363-A227-B0259CFC8A25}" srcOrd="0" destOrd="0" presId="urn:microsoft.com/office/officeart/2005/8/layout/hierarchy1"/>
    <dgm:cxn modelId="{5990731C-594E-40CD-A03C-EF4A28754D04}" type="presParOf" srcId="{059D1931-1C5E-4363-A227-B0259CFC8A25}" destId="{484C035C-339A-44DC-B079-10A616C1A934}" srcOrd="0" destOrd="0" presId="urn:microsoft.com/office/officeart/2005/8/layout/hierarchy1"/>
    <dgm:cxn modelId="{BB542B72-D7B8-44AF-B0EC-205DB4C02111}" type="presParOf" srcId="{059D1931-1C5E-4363-A227-B0259CFC8A25}" destId="{03D45CAE-FE61-40A3-AE95-EDAD180A35AC}" srcOrd="1" destOrd="0" presId="urn:microsoft.com/office/officeart/2005/8/layout/hierarchy1"/>
    <dgm:cxn modelId="{2BE1E7A2-EFB8-4273-BB94-0C714A92A808}" type="presParOf" srcId="{45F3EB98-FF0F-43E1-A38A-309A9A4ED0F0}" destId="{D1C64B3D-91DB-4D9A-85A6-B4108CF0FAB6}" srcOrd="1" destOrd="0" presId="urn:microsoft.com/office/officeart/2005/8/layout/hierarchy1"/>
    <dgm:cxn modelId="{DFDBC877-7BA7-4CB0-B2C8-0A28C103B107}" type="presParOf" srcId="{EDB7E82A-BE93-41BA-800A-05405CC4D9BC}" destId="{139D80E7-3BE6-4F3D-9DFB-8A5FA800AD7B}" srcOrd="1" destOrd="0" presId="urn:microsoft.com/office/officeart/2005/8/layout/hierarchy1"/>
    <dgm:cxn modelId="{A7229E14-D29D-4693-9422-8B680E579242}" type="presParOf" srcId="{139D80E7-3BE6-4F3D-9DFB-8A5FA800AD7B}" destId="{33F744B4-EA69-4EA1-98C8-3F87D3502E80}" srcOrd="0" destOrd="0" presId="urn:microsoft.com/office/officeart/2005/8/layout/hierarchy1"/>
    <dgm:cxn modelId="{A06A4715-0CD8-4339-B8B1-4FBC3DACC67B}" type="presParOf" srcId="{33F744B4-EA69-4EA1-98C8-3F87D3502E80}" destId="{87B2393D-C75C-4400-8276-EEF69396A393}" srcOrd="0" destOrd="0" presId="urn:microsoft.com/office/officeart/2005/8/layout/hierarchy1"/>
    <dgm:cxn modelId="{B98E1D59-D364-44D0-A916-D43EEF3DCB2B}" type="presParOf" srcId="{33F744B4-EA69-4EA1-98C8-3F87D3502E80}" destId="{5431A69A-BCA1-46C2-A284-E1C6C0D91A6C}" srcOrd="1" destOrd="0" presId="urn:microsoft.com/office/officeart/2005/8/layout/hierarchy1"/>
    <dgm:cxn modelId="{560ED9DD-44E2-4F43-9F9F-908886EA3BEC}" type="presParOf" srcId="{139D80E7-3BE6-4F3D-9DFB-8A5FA800AD7B}" destId="{C33F706A-BFEB-4EE0-BF66-074D3B4C769F}" srcOrd="1" destOrd="0" presId="urn:microsoft.com/office/officeart/2005/8/layout/hierarchy1"/>
    <dgm:cxn modelId="{6C313E4D-9D2E-4CC8-996C-5841331B9D54}" type="presParOf" srcId="{C33F706A-BFEB-4EE0-BF66-074D3B4C769F}" destId="{151D679B-2052-450F-999E-B1911711A6FD}" srcOrd="0" destOrd="0" presId="urn:microsoft.com/office/officeart/2005/8/layout/hierarchy1"/>
    <dgm:cxn modelId="{C6B02B21-B1BD-4475-872D-5C56C64AFE29}" type="presParOf" srcId="{C33F706A-BFEB-4EE0-BF66-074D3B4C769F}" destId="{AD6A5B35-8B75-4CCA-B760-52A682F17FC0}" srcOrd="1" destOrd="0" presId="urn:microsoft.com/office/officeart/2005/8/layout/hierarchy1"/>
    <dgm:cxn modelId="{4F89B533-F9B5-4E96-8948-C0A5586045B3}" type="presParOf" srcId="{AD6A5B35-8B75-4CCA-B760-52A682F17FC0}" destId="{6B797131-3ECE-4B30-BFBF-9A480DBBBA41}" srcOrd="0" destOrd="0" presId="urn:microsoft.com/office/officeart/2005/8/layout/hierarchy1"/>
    <dgm:cxn modelId="{27EA8EFB-5992-4B9B-B780-BB0F03A3A485}" type="presParOf" srcId="{6B797131-3ECE-4B30-BFBF-9A480DBBBA41}" destId="{2BEC6A32-5696-485E-BE9C-4B7822160036}" srcOrd="0" destOrd="0" presId="urn:microsoft.com/office/officeart/2005/8/layout/hierarchy1"/>
    <dgm:cxn modelId="{F36B5E0B-82E7-4BDF-B32F-5509293B2703}" type="presParOf" srcId="{6B797131-3ECE-4B30-BFBF-9A480DBBBA41}" destId="{BEFF2CB7-26D5-4438-BE19-C513878CFC54}" srcOrd="1" destOrd="0" presId="urn:microsoft.com/office/officeart/2005/8/layout/hierarchy1"/>
    <dgm:cxn modelId="{D5767A2C-9905-4C4E-91D8-C4CE5CDC493C}" type="presParOf" srcId="{AD6A5B35-8B75-4CCA-B760-52A682F17FC0}" destId="{21706F8E-2E2E-4027-A611-75ECA083896B}" srcOrd="1" destOrd="0" presId="urn:microsoft.com/office/officeart/2005/8/layout/hierarchy1"/>
    <dgm:cxn modelId="{279AAA62-09B0-4675-8333-CF016AF00572}" type="presParOf" srcId="{21706F8E-2E2E-4027-A611-75ECA083896B}" destId="{7576711D-A776-4AFA-84A6-28E19061E918}" srcOrd="0" destOrd="0" presId="urn:microsoft.com/office/officeart/2005/8/layout/hierarchy1"/>
    <dgm:cxn modelId="{6D888535-C604-4B2F-BC8B-A98A153740EA}" type="presParOf" srcId="{21706F8E-2E2E-4027-A611-75ECA083896B}" destId="{2727ED16-68ED-4AFE-BAAE-C587763253C2}" srcOrd="1" destOrd="0" presId="urn:microsoft.com/office/officeart/2005/8/layout/hierarchy1"/>
    <dgm:cxn modelId="{5875FCC6-F713-4801-B75F-DFB9D3AD8E06}" type="presParOf" srcId="{2727ED16-68ED-4AFE-BAAE-C587763253C2}" destId="{EE28AA7F-0025-46D2-A20B-FC2A6A4DD78F}" srcOrd="0" destOrd="0" presId="urn:microsoft.com/office/officeart/2005/8/layout/hierarchy1"/>
    <dgm:cxn modelId="{5F6057AA-642D-4BE9-8758-377B34A569A0}" type="presParOf" srcId="{EE28AA7F-0025-46D2-A20B-FC2A6A4DD78F}" destId="{2A79E688-C74C-41A9-BBD5-329E49F869CD}" srcOrd="0" destOrd="0" presId="urn:microsoft.com/office/officeart/2005/8/layout/hierarchy1"/>
    <dgm:cxn modelId="{A81CD7F3-5A25-44AA-9053-67D458CE3879}" type="presParOf" srcId="{EE28AA7F-0025-46D2-A20B-FC2A6A4DD78F}" destId="{CB690D33-F011-4113-963B-BC5A687ADDAD}" srcOrd="1" destOrd="0" presId="urn:microsoft.com/office/officeart/2005/8/layout/hierarchy1"/>
    <dgm:cxn modelId="{24D8F0E6-1A90-4AF7-878E-D6514D5A6C25}" type="presParOf" srcId="{2727ED16-68ED-4AFE-BAAE-C587763253C2}" destId="{FC941E08-FCB5-4CCE-A5B0-37A063A5BF02}" srcOrd="1" destOrd="0" presId="urn:microsoft.com/office/officeart/2005/8/layout/hierarchy1"/>
    <dgm:cxn modelId="{901891D9-0AD9-406B-A0CF-872A8EF05C7E}" type="presParOf" srcId="{21706F8E-2E2E-4027-A611-75ECA083896B}" destId="{3F32ABC4-1B2B-4989-A6CB-165F4A67553A}" srcOrd="2" destOrd="0" presId="urn:microsoft.com/office/officeart/2005/8/layout/hierarchy1"/>
    <dgm:cxn modelId="{7F383ED0-ED19-4CE5-9625-0E28348984E6}" type="presParOf" srcId="{21706F8E-2E2E-4027-A611-75ECA083896B}" destId="{A13246EA-BB81-4DD7-B57D-311F276DFE60}" srcOrd="3" destOrd="0" presId="urn:microsoft.com/office/officeart/2005/8/layout/hierarchy1"/>
    <dgm:cxn modelId="{DB686120-0EDA-4521-B903-1A7311F3FCD1}" type="presParOf" srcId="{A13246EA-BB81-4DD7-B57D-311F276DFE60}" destId="{60F89AF7-6E9E-4827-8F8C-922F451A59F0}" srcOrd="0" destOrd="0" presId="urn:microsoft.com/office/officeart/2005/8/layout/hierarchy1"/>
    <dgm:cxn modelId="{7EC2512A-36B4-43C6-BC88-872F718733B4}" type="presParOf" srcId="{60F89AF7-6E9E-4827-8F8C-922F451A59F0}" destId="{867E5D37-073F-4337-AACB-33F1E95247E3}" srcOrd="0" destOrd="0" presId="urn:microsoft.com/office/officeart/2005/8/layout/hierarchy1"/>
    <dgm:cxn modelId="{C7BB5092-A1B1-404A-A645-7210E15D5ACA}" type="presParOf" srcId="{60F89AF7-6E9E-4827-8F8C-922F451A59F0}" destId="{9C65C267-4189-4C6B-A48F-634D48A0C169}" srcOrd="1" destOrd="0" presId="urn:microsoft.com/office/officeart/2005/8/layout/hierarchy1"/>
    <dgm:cxn modelId="{2C1C4B96-6822-4AEE-9A0D-104BACA0A008}" type="presParOf" srcId="{A13246EA-BB81-4DD7-B57D-311F276DFE60}" destId="{08C3B0CA-0234-4299-AA31-40DCAD2294EC}" srcOrd="1" destOrd="0" presId="urn:microsoft.com/office/officeart/2005/8/layout/hierarchy1"/>
    <dgm:cxn modelId="{F6D945E7-E6AD-469B-AA34-83261C90E650}" type="presParOf" srcId="{21706F8E-2E2E-4027-A611-75ECA083896B}" destId="{88498996-5D2C-4A44-B5BF-B29011827D99}" srcOrd="4" destOrd="0" presId="urn:microsoft.com/office/officeart/2005/8/layout/hierarchy1"/>
    <dgm:cxn modelId="{2DDFD89E-1805-4488-9234-6A2A2007D413}" type="presParOf" srcId="{21706F8E-2E2E-4027-A611-75ECA083896B}" destId="{128E61BB-D938-4792-A73E-6967E431ABC1}" srcOrd="5" destOrd="0" presId="urn:microsoft.com/office/officeart/2005/8/layout/hierarchy1"/>
    <dgm:cxn modelId="{030DBDCC-2CB7-4A7F-87D2-7B1681532186}" type="presParOf" srcId="{128E61BB-D938-4792-A73E-6967E431ABC1}" destId="{2859080A-8F84-4D9F-9D89-FCC8FDDDA447}" srcOrd="0" destOrd="0" presId="urn:microsoft.com/office/officeart/2005/8/layout/hierarchy1"/>
    <dgm:cxn modelId="{78BAA4B0-66A2-4818-90F4-9698240C039E}" type="presParOf" srcId="{2859080A-8F84-4D9F-9D89-FCC8FDDDA447}" destId="{1D0601C4-9715-4844-A69E-5524F8F39C3B}" srcOrd="0" destOrd="0" presId="urn:microsoft.com/office/officeart/2005/8/layout/hierarchy1"/>
    <dgm:cxn modelId="{43F08E61-4FE2-4E76-A0FA-3EB0C7BEF406}" type="presParOf" srcId="{2859080A-8F84-4D9F-9D89-FCC8FDDDA447}" destId="{26FAD253-D579-4D41-852E-C702902BA71B}" srcOrd="1" destOrd="0" presId="urn:microsoft.com/office/officeart/2005/8/layout/hierarchy1"/>
    <dgm:cxn modelId="{BA1786DD-E049-4C0B-806B-FD991EC24E6D}" type="presParOf" srcId="{128E61BB-D938-4792-A73E-6967E431ABC1}" destId="{3E0EDD87-C405-45E9-BEA8-A0160229656D}" srcOrd="1" destOrd="0" presId="urn:microsoft.com/office/officeart/2005/8/layout/hierarchy1"/>
    <dgm:cxn modelId="{411EC836-5675-4ADC-A15F-ABB318456A7A}" type="presParOf" srcId="{C33F706A-BFEB-4EE0-BF66-074D3B4C769F}" destId="{0B89557A-6DFF-463E-ACCA-5991A6AFBA16}" srcOrd="2" destOrd="0" presId="urn:microsoft.com/office/officeart/2005/8/layout/hierarchy1"/>
    <dgm:cxn modelId="{2725985F-A5E9-4EC3-8CF9-12F6A57AD3E1}" type="presParOf" srcId="{C33F706A-BFEB-4EE0-BF66-074D3B4C769F}" destId="{0C4038A9-8077-4B3A-97D0-20B055CE750C}" srcOrd="3" destOrd="0" presId="urn:microsoft.com/office/officeart/2005/8/layout/hierarchy1"/>
    <dgm:cxn modelId="{19BA756F-2B18-467C-A888-59F5BD9A4141}" type="presParOf" srcId="{0C4038A9-8077-4B3A-97D0-20B055CE750C}" destId="{19A84713-C06D-44E2-A8BD-9EBEF5C7CE8E}" srcOrd="0" destOrd="0" presId="urn:microsoft.com/office/officeart/2005/8/layout/hierarchy1"/>
    <dgm:cxn modelId="{7BDE121A-FED3-4BD2-AA37-5FCFDB86F06D}" type="presParOf" srcId="{19A84713-C06D-44E2-A8BD-9EBEF5C7CE8E}" destId="{31F9949E-B34D-4A6D-95A8-BF7584A531ED}" srcOrd="0" destOrd="0" presId="urn:microsoft.com/office/officeart/2005/8/layout/hierarchy1"/>
    <dgm:cxn modelId="{0F57F0FF-61E8-4161-8DFF-0507AE3D9424}" type="presParOf" srcId="{19A84713-C06D-44E2-A8BD-9EBEF5C7CE8E}" destId="{60AAF127-E213-47F0-8303-BB0B0CD4E2C5}" srcOrd="1" destOrd="0" presId="urn:microsoft.com/office/officeart/2005/8/layout/hierarchy1"/>
    <dgm:cxn modelId="{D71420C7-6AE1-4FD0-ACAD-74786DC27BCA}" type="presParOf" srcId="{0C4038A9-8077-4B3A-97D0-20B055CE750C}" destId="{0B29D4CD-8FE5-4B33-A917-C3D27DA796B6}" srcOrd="1" destOrd="0" presId="urn:microsoft.com/office/officeart/2005/8/layout/hierarchy1"/>
    <dgm:cxn modelId="{95A56AD1-B482-4850-A976-0B006ABAF7FD}" type="presParOf" srcId="{0B29D4CD-8FE5-4B33-A917-C3D27DA796B6}" destId="{82217036-7871-4510-9068-2F68437BF803}" srcOrd="0" destOrd="0" presId="urn:microsoft.com/office/officeart/2005/8/layout/hierarchy1"/>
    <dgm:cxn modelId="{94D4BEFD-156C-49D3-B5ED-3C03FE70A047}" type="presParOf" srcId="{0B29D4CD-8FE5-4B33-A917-C3D27DA796B6}" destId="{E0E08D9E-E0DC-4F08-8D58-8AB8F2755E85}" srcOrd="1" destOrd="0" presId="urn:microsoft.com/office/officeart/2005/8/layout/hierarchy1"/>
    <dgm:cxn modelId="{AE1EFD6A-2A4F-47C4-9C86-49F14B67A71A}" type="presParOf" srcId="{E0E08D9E-E0DC-4F08-8D58-8AB8F2755E85}" destId="{2B2E38DC-1EBF-4DD8-AB3B-54A769F7D1DD}" srcOrd="0" destOrd="0" presId="urn:microsoft.com/office/officeart/2005/8/layout/hierarchy1"/>
    <dgm:cxn modelId="{52F40687-704D-4608-930E-0439EB01F170}" type="presParOf" srcId="{2B2E38DC-1EBF-4DD8-AB3B-54A769F7D1DD}" destId="{930B92F4-4202-40A6-9AC9-D164C792A434}" srcOrd="0" destOrd="0" presId="urn:microsoft.com/office/officeart/2005/8/layout/hierarchy1"/>
    <dgm:cxn modelId="{A0CB35FB-8E2B-4568-9CE2-0C2BA6024AEE}" type="presParOf" srcId="{2B2E38DC-1EBF-4DD8-AB3B-54A769F7D1DD}" destId="{97B11AB7-9D8A-4001-9DE4-09500453421C}" srcOrd="1" destOrd="0" presId="urn:microsoft.com/office/officeart/2005/8/layout/hierarchy1"/>
    <dgm:cxn modelId="{5CDE0FA4-023D-4131-813C-8EF76878D5A6}" type="presParOf" srcId="{E0E08D9E-E0DC-4F08-8D58-8AB8F2755E85}" destId="{9F91ACC2-F705-4D0D-A91F-30662BDA14CC}" srcOrd="1" destOrd="0" presId="urn:microsoft.com/office/officeart/2005/8/layout/hierarchy1"/>
    <dgm:cxn modelId="{D706CEA8-EC8E-4EA9-A413-59E6C4DE656E}" type="presParOf" srcId="{0B29D4CD-8FE5-4B33-A917-C3D27DA796B6}" destId="{BCACD0DF-1A7F-425E-9999-3DC10DCE5750}" srcOrd="2" destOrd="0" presId="urn:microsoft.com/office/officeart/2005/8/layout/hierarchy1"/>
    <dgm:cxn modelId="{A5F93E0A-4A12-4F17-A76F-A5E0D31180BD}" type="presParOf" srcId="{0B29D4CD-8FE5-4B33-A917-C3D27DA796B6}" destId="{825DF265-76B1-4E40-86CA-760053BE52A5}" srcOrd="3" destOrd="0" presId="urn:microsoft.com/office/officeart/2005/8/layout/hierarchy1"/>
    <dgm:cxn modelId="{0261FE72-7640-4450-A8DF-6DA43615C536}" type="presParOf" srcId="{825DF265-76B1-4E40-86CA-760053BE52A5}" destId="{9143C73E-63CF-4578-99A4-D340BD53B0C7}" srcOrd="0" destOrd="0" presId="urn:microsoft.com/office/officeart/2005/8/layout/hierarchy1"/>
    <dgm:cxn modelId="{B49773F6-405D-4108-8A22-9333DF063602}" type="presParOf" srcId="{9143C73E-63CF-4578-99A4-D340BD53B0C7}" destId="{689222EC-68BC-4290-AD2B-CB5A32028350}" srcOrd="0" destOrd="0" presId="urn:microsoft.com/office/officeart/2005/8/layout/hierarchy1"/>
    <dgm:cxn modelId="{CDE629B9-36B7-4EC1-A72E-203E24D1EBE7}" type="presParOf" srcId="{9143C73E-63CF-4578-99A4-D340BD53B0C7}" destId="{DE2A2F8C-9BDD-451D-812A-51B9118DFEFB}" srcOrd="1" destOrd="0" presId="urn:microsoft.com/office/officeart/2005/8/layout/hierarchy1"/>
    <dgm:cxn modelId="{626C8BC3-AA30-4EBE-8C7E-7B6ABB6DE295}" type="presParOf" srcId="{825DF265-76B1-4E40-86CA-760053BE52A5}" destId="{CB966EDA-3F0A-4DE7-AF18-FF37E03B3037}" srcOrd="1" destOrd="0" presId="urn:microsoft.com/office/officeart/2005/8/layout/hierarchy1"/>
    <dgm:cxn modelId="{4FB92C8A-3DF8-4D2B-BCDE-737FC5BE0E6B}" type="presParOf" srcId="{C33F706A-BFEB-4EE0-BF66-074D3B4C769F}" destId="{AF60F878-D866-41ED-95C5-BCFF4BE20901}" srcOrd="4" destOrd="0" presId="urn:microsoft.com/office/officeart/2005/8/layout/hierarchy1"/>
    <dgm:cxn modelId="{F7AF4B73-285B-4A45-A822-73CDE6D2D3AE}" type="presParOf" srcId="{C33F706A-BFEB-4EE0-BF66-074D3B4C769F}" destId="{9A10BB97-3533-4C63-8271-118A80D06492}" srcOrd="5" destOrd="0" presId="urn:microsoft.com/office/officeart/2005/8/layout/hierarchy1"/>
    <dgm:cxn modelId="{56ABBB66-E33D-4DE9-A43B-0986FEF1C5FB}" type="presParOf" srcId="{9A10BB97-3533-4C63-8271-118A80D06492}" destId="{716F7F92-0D7D-43DF-97EE-BED5FA41E87B}" srcOrd="0" destOrd="0" presId="urn:microsoft.com/office/officeart/2005/8/layout/hierarchy1"/>
    <dgm:cxn modelId="{E2D247F0-95BE-4D2A-9BC7-25386AD96E78}" type="presParOf" srcId="{716F7F92-0D7D-43DF-97EE-BED5FA41E87B}" destId="{44534A02-E4F5-4437-9822-A9B8065171EE}" srcOrd="0" destOrd="0" presId="urn:microsoft.com/office/officeart/2005/8/layout/hierarchy1"/>
    <dgm:cxn modelId="{9AE50BDA-54D9-450F-BC8D-C98AFD741571}" type="presParOf" srcId="{716F7F92-0D7D-43DF-97EE-BED5FA41E87B}" destId="{28B65FD9-B989-4AAA-98E2-1BDA2DBC6E21}" srcOrd="1" destOrd="0" presId="urn:microsoft.com/office/officeart/2005/8/layout/hierarchy1"/>
    <dgm:cxn modelId="{AA925CCC-33E5-436A-9E11-9E6BD0548097}" type="presParOf" srcId="{9A10BB97-3533-4C63-8271-118A80D06492}" destId="{268F402A-E4FE-414E-9E54-A8207AFC45AF}" srcOrd="1" destOrd="0" presId="urn:microsoft.com/office/officeart/2005/8/layout/hierarchy1"/>
    <dgm:cxn modelId="{FB0486E3-C1B3-42AE-80CA-BA7A53B1C631}" type="presParOf" srcId="{C33F706A-BFEB-4EE0-BF66-074D3B4C769F}" destId="{B5BF2468-5241-4BCB-A2EB-069E0B4B1A70}" srcOrd="6" destOrd="0" presId="urn:microsoft.com/office/officeart/2005/8/layout/hierarchy1"/>
    <dgm:cxn modelId="{69FC269A-D23B-41D3-B77E-C963A1F6191C}" type="presParOf" srcId="{C33F706A-BFEB-4EE0-BF66-074D3B4C769F}" destId="{B029BF62-A6D6-41EF-ACAC-53CAA5DA018B}" srcOrd="7" destOrd="0" presId="urn:microsoft.com/office/officeart/2005/8/layout/hierarchy1"/>
    <dgm:cxn modelId="{2ACF31D8-2BCC-494A-B288-608009A97E62}" type="presParOf" srcId="{B029BF62-A6D6-41EF-ACAC-53CAA5DA018B}" destId="{AFA0E868-D271-4814-8050-22D6F7B83DCE}" srcOrd="0" destOrd="0" presId="urn:microsoft.com/office/officeart/2005/8/layout/hierarchy1"/>
    <dgm:cxn modelId="{BC51F18B-3099-4211-AC09-398C4E31CBB1}" type="presParOf" srcId="{AFA0E868-D271-4814-8050-22D6F7B83DCE}" destId="{6DF7FB3E-5DE4-48AE-B7C9-C37E0BDBB15F}" srcOrd="0" destOrd="0" presId="urn:microsoft.com/office/officeart/2005/8/layout/hierarchy1"/>
    <dgm:cxn modelId="{5EC928A2-AFCA-4D39-AE49-366F89268C2A}" type="presParOf" srcId="{AFA0E868-D271-4814-8050-22D6F7B83DCE}" destId="{781148FB-2651-449A-8306-935DAD680CD7}" srcOrd="1" destOrd="0" presId="urn:microsoft.com/office/officeart/2005/8/layout/hierarchy1"/>
    <dgm:cxn modelId="{1ED74099-3516-412A-8C15-0F70BC171321}" type="presParOf" srcId="{B029BF62-A6D6-41EF-ACAC-53CAA5DA018B}" destId="{A624DDEB-C677-4E25-AE14-868EFCE216B0}"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240669-70C3-4765-AF51-1DFEE2685949}"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8F870A04-D56C-4A16-BF12-7B31FFF59F4D}">
      <dgm:prSet phldrT="[Text]"/>
      <dgm:spPr/>
      <dgm:t>
        <a:bodyPr/>
        <a:lstStyle/>
        <a:p>
          <a:r>
            <a:rPr lang="sr-Latn-CS" dirty="0" smtClean="0"/>
            <a:t>Data base of APMLTF</a:t>
          </a:r>
          <a:endParaRPr lang="en-US" dirty="0"/>
        </a:p>
      </dgm:t>
    </dgm:pt>
    <dgm:pt modelId="{082180D6-F985-44E2-A6EB-5D033564040E}" type="parTrans" cxnId="{B4474780-6E0A-427E-BEA1-118765EA738E}">
      <dgm:prSet/>
      <dgm:spPr/>
      <dgm:t>
        <a:bodyPr/>
        <a:lstStyle/>
        <a:p>
          <a:endParaRPr lang="en-US"/>
        </a:p>
      </dgm:t>
    </dgm:pt>
    <dgm:pt modelId="{788008E9-479B-4E43-ACC3-9003AFF7761D}" type="sibTrans" cxnId="{B4474780-6E0A-427E-BEA1-118765EA738E}">
      <dgm:prSet/>
      <dgm:spPr/>
      <dgm:t>
        <a:bodyPr/>
        <a:lstStyle/>
        <a:p>
          <a:endParaRPr lang="en-US"/>
        </a:p>
      </dgm:t>
    </dgm:pt>
    <dgm:pt modelId="{FCD632F5-C164-4303-90F8-B3F972C6E0A9}">
      <dgm:prSet phldrT="[Text]"/>
      <dgm:spPr/>
      <dgm:t>
        <a:bodyPr/>
        <a:lstStyle/>
        <a:p>
          <a:r>
            <a:rPr lang="sr-Latn-CS" dirty="0" smtClean="0"/>
            <a:t>Auxiliary data base (Notaries)</a:t>
          </a:r>
          <a:endParaRPr lang="en-US" dirty="0"/>
        </a:p>
      </dgm:t>
    </dgm:pt>
    <dgm:pt modelId="{1300DCA0-DF01-4E68-BEED-14B74B510EA1}" type="parTrans" cxnId="{BDC30DFD-47CB-4D06-AEC5-C4A65A026049}">
      <dgm:prSet/>
      <dgm:spPr/>
      <dgm:t>
        <a:bodyPr/>
        <a:lstStyle/>
        <a:p>
          <a:endParaRPr lang="en-US"/>
        </a:p>
      </dgm:t>
    </dgm:pt>
    <dgm:pt modelId="{0645E931-A7FA-488A-8B3C-C161CDCD6EEC}" type="sibTrans" cxnId="{BDC30DFD-47CB-4D06-AEC5-C4A65A026049}">
      <dgm:prSet/>
      <dgm:spPr/>
      <dgm:t>
        <a:bodyPr/>
        <a:lstStyle/>
        <a:p>
          <a:endParaRPr lang="en-US"/>
        </a:p>
      </dgm:t>
    </dgm:pt>
    <dgm:pt modelId="{4027F33E-9CFD-490A-94AE-8A407EDAFA70}">
      <dgm:prSet phldrT="[Text]"/>
      <dgm:spPr/>
      <dgm:t>
        <a:bodyPr/>
        <a:lstStyle/>
        <a:p>
          <a:r>
            <a:rPr lang="sr-Latn-CS" dirty="0" smtClean="0"/>
            <a:t>Data base of other public authorities</a:t>
          </a:r>
          <a:endParaRPr lang="en-US" dirty="0"/>
        </a:p>
      </dgm:t>
    </dgm:pt>
    <dgm:pt modelId="{34163FC7-8859-4742-B7CC-8F62CFA47AD9}" type="parTrans" cxnId="{492BCE42-86D1-4956-AC12-7488C4C10070}">
      <dgm:prSet/>
      <dgm:spPr/>
      <dgm:t>
        <a:bodyPr/>
        <a:lstStyle/>
        <a:p>
          <a:endParaRPr lang="en-US"/>
        </a:p>
      </dgm:t>
    </dgm:pt>
    <dgm:pt modelId="{415676BE-4F68-445A-A97C-362C4F5A1E1A}" type="sibTrans" cxnId="{492BCE42-86D1-4956-AC12-7488C4C10070}">
      <dgm:prSet/>
      <dgm:spPr/>
      <dgm:t>
        <a:bodyPr/>
        <a:lstStyle/>
        <a:p>
          <a:endParaRPr lang="en-US"/>
        </a:p>
      </dgm:t>
    </dgm:pt>
    <dgm:pt modelId="{DC5521B4-ED34-48B2-A049-0B6BD7868D83}">
      <dgm:prSet phldrT="[Text]"/>
      <dgm:spPr/>
      <dgm:t>
        <a:bodyPr/>
        <a:lstStyle/>
        <a:p>
          <a:r>
            <a:rPr lang="sr-Latn-CS" dirty="0" smtClean="0"/>
            <a:t>Data base of reporting entities</a:t>
          </a:r>
          <a:endParaRPr lang="en-US" dirty="0"/>
        </a:p>
      </dgm:t>
    </dgm:pt>
    <dgm:pt modelId="{926F0C37-74B2-4166-9C01-0F2A61A7CD7A}" type="parTrans" cxnId="{37D248BB-C709-4EA4-91E6-4EBBE9C2A85A}">
      <dgm:prSet/>
      <dgm:spPr/>
      <dgm:t>
        <a:bodyPr/>
        <a:lstStyle/>
        <a:p>
          <a:endParaRPr lang="en-US"/>
        </a:p>
      </dgm:t>
    </dgm:pt>
    <dgm:pt modelId="{A1E5EA72-5FD7-443D-8720-97D151A91E11}" type="sibTrans" cxnId="{37D248BB-C709-4EA4-91E6-4EBBE9C2A85A}">
      <dgm:prSet/>
      <dgm:spPr/>
      <dgm:t>
        <a:bodyPr/>
        <a:lstStyle/>
        <a:p>
          <a:endParaRPr lang="en-US"/>
        </a:p>
      </dgm:t>
    </dgm:pt>
    <dgm:pt modelId="{9A9C2728-A9E4-4496-963C-9AA06E6663CD}">
      <dgm:prSet phldrT="[Text]" custT="1"/>
      <dgm:spPr/>
      <dgm:t>
        <a:bodyPr/>
        <a:lstStyle/>
        <a:p>
          <a:pPr algn="l"/>
          <a:r>
            <a:rPr lang="sl-SI" sz="900" dirty="0" smtClean="0">
              <a:latin typeface="Georgia" pitchFamily="18" charset="0"/>
              <a:cs typeface="Arial" pitchFamily="34" charset="0"/>
            </a:rPr>
            <a:t>-</a:t>
          </a:r>
          <a:r>
            <a:rPr lang="sl-SI" sz="1200" dirty="0" smtClean="0">
              <a:latin typeface="Cambria" pitchFamily="18" charset="0"/>
              <a:cs typeface="Arial" pitchFamily="34" charset="0"/>
            </a:rPr>
            <a:t>Ministry of interior and Police administration</a:t>
          </a:r>
        </a:p>
        <a:p>
          <a:pPr algn="l"/>
          <a:r>
            <a:rPr lang="sl-SI" sz="1200" dirty="0" smtClean="0">
              <a:latin typeface="Cambria" pitchFamily="18" charset="0"/>
              <a:cs typeface="Arial" pitchFamily="34" charset="0"/>
            </a:rPr>
            <a:t>-Tax administration</a:t>
          </a:r>
        </a:p>
        <a:p>
          <a:pPr algn="l"/>
          <a:r>
            <a:rPr lang="sl-SI" sz="1200" dirty="0" smtClean="0">
              <a:latin typeface="Cambria" pitchFamily="18" charset="0"/>
              <a:cs typeface="Arial" pitchFamily="34" charset="0"/>
            </a:rPr>
            <a:t>-Customs</a:t>
          </a:r>
        </a:p>
        <a:p>
          <a:pPr algn="l"/>
          <a:r>
            <a:rPr lang="sl-SI" sz="1200" dirty="0" smtClean="0">
              <a:latin typeface="Cambria" pitchFamily="18" charset="0"/>
              <a:cs typeface="Arial" pitchFamily="34" charset="0"/>
            </a:rPr>
            <a:t>-Data base of foreign FIU</a:t>
          </a:r>
        </a:p>
        <a:p>
          <a:pPr algn="l"/>
          <a:r>
            <a:rPr lang="sl-SI" sz="1200" dirty="0" smtClean="0">
              <a:latin typeface="Cambria" pitchFamily="18" charset="0"/>
              <a:cs typeface="Arial" pitchFamily="34" charset="0"/>
            </a:rPr>
            <a:t>-Open source /Internet, media...</a:t>
          </a:r>
          <a:endParaRPr lang="en-US" sz="1200" dirty="0">
            <a:latin typeface="Cambria" pitchFamily="18" charset="0"/>
          </a:endParaRPr>
        </a:p>
      </dgm:t>
    </dgm:pt>
    <dgm:pt modelId="{83FE1FCC-2586-4EEE-8C75-E037332C3B76}" type="parTrans" cxnId="{15115ABA-242D-48B5-8B98-E6B5879D4DF2}">
      <dgm:prSet/>
      <dgm:spPr/>
      <dgm:t>
        <a:bodyPr/>
        <a:lstStyle/>
        <a:p>
          <a:endParaRPr lang="en-US"/>
        </a:p>
      </dgm:t>
    </dgm:pt>
    <dgm:pt modelId="{3BC1D853-696D-409B-A918-23DE9EB5F178}" type="sibTrans" cxnId="{15115ABA-242D-48B5-8B98-E6B5879D4DF2}">
      <dgm:prSet/>
      <dgm:spPr/>
      <dgm:t>
        <a:bodyPr/>
        <a:lstStyle/>
        <a:p>
          <a:endParaRPr lang="en-US"/>
        </a:p>
      </dgm:t>
    </dgm:pt>
    <dgm:pt modelId="{12804C6E-C828-42AC-855D-35CC4508F423}">
      <dgm:prSet/>
      <dgm:spPr/>
      <dgm:t>
        <a:bodyPr/>
        <a:lstStyle/>
        <a:p>
          <a:r>
            <a:rPr lang="hr-HR" dirty="0" smtClean="0">
              <a:latin typeface="Georgia" pitchFamily="18" charset="0"/>
              <a:cs typeface="Arial" pitchFamily="34" charset="0"/>
            </a:rPr>
            <a:t>World check</a:t>
          </a:r>
          <a:endParaRPr lang="hr-HR" dirty="0">
            <a:latin typeface="Georgia" pitchFamily="18" charset="0"/>
            <a:cs typeface="Arial" pitchFamily="34" charset="0"/>
          </a:endParaRPr>
        </a:p>
      </dgm:t>
    </dgm:pt>
    <dgm:pt modelId="{36B49AA1-100D-4618-98BE-9C01FFE08F9B}" type="parTrans" cxnId="{84153567-737C-41A2-908B-944681593DE3}">
      <dgm:prSet/>
      <dgm:spPr/>
      <dgm:t>
        <a:bodyPr/>
        <a:lstStyle/>
        <a:p>
          <a:endParaRPr lang="en-US"/>
        </a:p>
      </dgm:t>
    </dgm:pt>
    <dgm:pt modelId="{8A6D1667-C374-4C39-B805-D5505964FC96}" type="sibTrans" cxnId="{84153567-737C-41A2-908B-944681593DE3}">
      <dgm:prSet/>
      <dgm:spPr/>
      <dgm:t>
        <a:bodyPr/>
        <a:lstStyle/>
        <a:p>
          <a:endParaRPr lang="en-US"/>
        </a:p>
      </dgm:t>
    </dgm:pt>
    <dgm:pt modelId="{0BDD58A9-AEFC-470F-995A-F485A0332B95}">
      <dgm:prSet/>
      <dgm:spPr/>
      <dgm:t>
        <a:bodyPr/>
        <a:lstStyle/>
        <a:p>
          <a:r>
            <a:rPr lang="hr-HR" dirty="0" smtClean="0">
              <a:latin typeface="Georgia" pitchFamily="18" charset="0"/>
              <a:cs typeface="Arial" pitchFamily="34" charset="0"/>
            </a:rPr>
            <a:t>Real estate Administration</a:t>
          </a:r>
          <a:endParaRPr lang="hr-HR" dirty="0">
            <a:latin typeface="Georgia" pitchFamily="18" charset="0"/>
            <a:cs typeface="Arial" pitchFamily="34" charset="0"/>
          </a:endParaRPr>
        </a:p>
      </dgm:t>
    </dgm:pt>
    <dgm:pt modelId="{3EA668C3-3FDF-4F52-B948-2346963D4A77}" type="parTrans" cxnId="{3AFBE795-8593-4D22-9FF5-7AA5DB3CC7B7}">
      <dgm:prSet/>
      <dgm:spPr/>
      <dgm:t>
        <a:bodyPr/>
        <a:lstStyle/>
        <a:p>
          <a:endParaRPr lang="en-US"/>
        </a:p>
      </dgm:t>
    </dgm:pt>
    <dgm:pt modelId="{1D3597C4-39B0-43D5-B94C-0DE8C5B8FD87}" type="sibTrans" cxnId="{3AFBE795-8593-4D22-9FF5-7AA5DB3CC7B7}">
      <dgm:prSet/>
      <dgm:spPr/>
      <dgm:t>
        <a:bodyPr/>
        <a:lstStyle/>
        <a:p>
          <a:endParaRPr lang="en-US"/>
        </a:p>
      </dgm:t>
    </dgm:pt>
    <dgm:pt modelId="{4AF5545F-549F-4725-8F3E-916AC9B5A48F}">
      <dgm:prSet/>
      <dgm:spPr/>
      <dgm:t>
        <a:bodyPr/>
        <a:lstStyle/>
        <a:p>
          <a:r>
            <a:rPr lang="en-US" b="1" dirty="0" smtClean="0"/>
            <a:t>Central Registry of Business Entities of the Tax Administration </a:t>
          </a:r>
          <a:endParaRPr lang="hr-HR" dirty="0">
            <a:latin typeface="Georgia" pitchFamily="18" charset="0"/>
            <a:cs typeface="Arial" pitchFamily="34" charset="0"/>
          </a:endParaRPr>
        </a:p>
      </dgm:t>
    </dgm:pt>
    <dgm:pt modelId="{6DB591D8-3E52-48A3-B611-551D159FC149}" type="parTrans" cxnId="{81729AC4-D0D6-4728-A5F1-15A3C73D299C}">
      <dgm:prSet/>
      <dgm:spPr/>
      <dgm:t>
        <a:bodyPr/>
        <a:lstStyle/>
        <a:p>
          <a:endParaRPr lang="en-US"/>
        </a:p>
      </dgm:t>
    </dgm:pt>
    <dgm:pt modelId="{53A73937-627D-4C07-9E89-C3AC4AA0264B}" type="sibTrans" cxnId="{81729AC4-D0D6-4728-A5F1-15A3C73D299C}">
      <dgm:prSet/>
      <dgm:spPr/>
      <dgm:t>
        <a:bodyPr/>
        <a:lstStyle/>
        <a:p>
          <a:endParaRPr lang="en-US"/>
        </a:p>
      </dgm:t>
    </dgm:pt>
    <dgm:pt modelId="{8082E079-B9C0-4820-810B-E9D0E593E9B2}" type="pres">
      <dgm:prSet presAssocID="{CD240669-70C3-4765-AF51-1DFEE2685949}" presName="cycle" presStyleCnt="0">
        <dgm:presLayoutVars>
          <dgm:chMax val="1"/>
          <dgm:dir/>
          <dgm:animLvl val="ctr"/>
          <dgm:resizeHandles val="exact"/>
        </dgm:presLayoutVars>
      </dgm:prSet>
      <dgm:spPr/>
      <dgm:t>
        <a:bodyPr/>
        <a:lstStyle/>
        <a:p>
          <a:endParaRPr lang="en-US"/>
        </a:p>
      </dgm:t>
    </dgm:pt>
    <dgm:pt modelId="{E57CA9C3-CA9D-4352-864D-D61991D3EE40}" type="pres">
      <dgm:prSet presAssocID="{8F870A04-D56C-4A16-BF12-7B31FFF59F4D}" presName="centerShape" presStyleLbl="node0" presStyleIdx="0" presStyleCnt="1"/>
      <dgm:spPr/>
      <dgm:t>
        <a:bodyPr/>
        <a:lstStyle/>
        <a:p>
          <a:endParaRPr lang="en-US"/>
        </a:p>
      </dgm:t>
    </dgm:pt>
    <dgm:pt modelId="{38812CC6-9790-467A-887B-81953C2CDC99}" type="pres">
      <dgm:prSet presAssocID="{1300DCA0-DF01-4E68-BEED-14B74B510EA1}" presName="parTrans" presStyleLbl="bgSibTrans2D1" presStyleIdx="0" presStyleCnt="7"/>
      <dgm:spPr/>
      <dgm:t>
        <a:bodyPr/>
        <a:lstStyle/>
        <a:p>
          <a:endParaRPr lang="en-US"/>
        </a:p>
      </dgm:t>
    </dgm:pt>
    <dgm:pt modelId="{45E76704-856D-4E9A-9B65-3A7E9ED3E75B}" type="pres">
      <dgm:prSet presAssocID="{FCD632F5-C164-4303-90F8-B3F972C6E0A9}" presName="node" presStyleLbl="node1" presStyleIdx="0" presStyleCnt="7">
        <dgm:presLayoutVars>
          <dgm:bulletEnabled val="1"/>
        </dgm:presLayoutVars>
      </dgm:prSet>
      <dgm:spPr/>
      <dgm:t>
        <a:bodyPr/>
        <a:lstStyle/>
        <a:p>
          <a:endParaRPr lang="en-US"/>
        </a:p>
      </dgm:t>
    </dgm:pt>
    <dgm:pt modelId="{2A8A59F7-9A2F-4950-B5D6-40B85079D97F}" type="pres">
      <dgm:prSet presAssocID="{34163FC7-8859-4742-B7CC-8F62CFA47AD9}" presName="parTrans" presStyleLbl="bgSibTrans2D1" presStyleIdx="1" presStyleCnt="7"/>
      <dgm:spPr/>
      <dgm:t>
        <a:bodyPr/>
        <a:lstStyle/>
        <a:p>
          <a:endParaRPr lang="en-US"/>
        </a:p>
      </dgm:t>
    </dgm:pt>
    <dgm:pt modelId="{FBC6DDB3-1D62-427A-8A7B-039DFD7AEA70}" type="pres">
      <dgm:prSet presAssocID="{4027F33E-9CFD-490A-94AE-8A407EDAFA70}" presName="node" presStyleLbl="node1" presStyleIdx="1" presStyleCnt="7">
        <dgm:presLayoutVars>
          <dgm:bulletEnabled val="1"/>
        </dgm:presLayoutVars>
      </dgm:prSet>
      <dgm:spPr/>
      <dgm:t>
        <a:bodyPr/>
        <a:lstStyle/>
        <a:p>
          <a:endParaRPr lang="en-US"/>
        </a:p>
      </dgm:t>
    </dgm:pt>
    <dgm:pt modelId="{5B6AD7D1-15BD-433C-AD11-347939B59208}" type="pres">
      <dgm:prSet presAssocID="{926F0C37-74B2-4166-9C01-0F2A61A7CD7A}" presName="parTrans" presStyleLbl="bgSibTrans2D1" presStyleIdx="2" presStyleCnt="7"/>
      <dgm:spPr/>
      <dgm:t>
        <a:bodyPr/>
        <a:lstStyle/>
        <a:p>
          <a:endParaRPr lang="en-US"/>
        </a:p>
      </dgm:t>
    </dgm:pt>
    <dgm:pt modelId="{5493F92C-6551-41CE-BCD0-7D2D9D02F5CB}" type="pres">
      <dgm:prSet presAssocID="{DC5521B4-ED34-48B2-A049-0B6BD7868D83}" presName="node" presStyleLbl="node1" presStyleIdx="2" presStyleCnt="7">
        <dgm:presLayoutVars>
          <dgm:bulletEnabled val="1"/>
        </dgm:presLayoutVars>
      </dgm:prSet>
      <dgm:spPr/>
      <dgm:t>
        <a:bodyPr/>
        <a:lstStyle/>
        <a:p>
          <a:endParaRPr lang="en-US"/>
        </a:p>
      </dgm:t>
    </dgm:pt>
    <dgm:pt modelId="{EFB4BED0-33C0-420B-A8AD-6E1104D87A96}" type="pres">
      <dgm:prSet presAssocID="{83FE1FCC-2586-4EEE-8C75-E037332C3B76}" presName="parTrans" presStyleLbl="bgSibTrans2D1" presStyleIdx="3" presStyleCnt="7"/>
      <dgm:spPr/>
      <dgm:t>
        <a:bodyPr/>
        <a:lstStyle/>
        <a:p>
          <a:endParaRPr lang="en-US"/>
        </a:p>
      </dgm:t>
    </dgm:pt>
    <dgm:pt modelId="{362571BF-8A7F-4DD6-A1EF-A7B813D25C69}" type="pres">
      <dgm:prSet presAssocID="{9A9C2728-A9E4-4496-963C-9AA06E6663CD}" presName="node" presStyleLbl="node1" presStyleIdx="3" presStyleCnt="7" custScaleX="105481" custScaleY="196987">
        <dgm:presLayoutVars>
          <dgm:bulletEnabled val="1"/>
        </dgm:presLayoutVars>
      </dgm:prSet>
      <dgm:spPr/>
      <dgm:t>
        <a:bodyPr/>
        <a:lstStyle/>
        <a:p>
          <a:endParaRPr lang="en-US"/>
        </a:p>
      </dgm:t>
    </dgm:pt>
    <dgm:pt modelId="{B96B4B93-DC2C-4087-A868-8E82F3F861DD}" type="pres">
      <dgm:prSet presAssocID="{36B49AA1-100D-4618-98BE-9C01FFE08F9B}" presName="parTrans" presStyleLbl="bgSibTrans2D1" presStyleIdx="4" presStyleCnt="7"/>
      <dgm:spPr/>
      <dgm:t>
        <a:bodyPr/>
        <a:lstStyle/>
        <a:p>
          <a:endParaRPr lang="en-US"/>
        </a:p>
      </dgm:t>
    </dgm:pt>
    <dgm:pt modelId="{4077E2C1-DD08-4DC9-BA2C-AF8614EB5941}" type="pres">
      <dgm:prSet presAssocID="{12804C6E-C828-42AC-855D-35CC4508F423}" presName="node" presStyleLbl="node1" presStyleIdx="4" presStyleCnt="7">
        <dgm:presLayoutVars>
          <dgm:bulletEnabled val="1"/>
        </dgm:presLayoutVars>
      </dgm:prSet>
      <dgm:spPr/>
      <dgm:t>
        <a:bodyPr/>
        <a:lstStyle/>
        <a:p>
          <a:endParaRPr lang="en-US"/>
        </a:p>
      </dgm:t>
    </dgm:pt>
    <dgm:pt modelId="{557C9FE9-A894-492E-9364-C623C2410D27}" type="pres">
      <dgm:prSet presAssocID="{3EA668C3-3FDF-4F52-B948-2346963D4A77}" presName="parTrans" presStyleLbl="bgSibTrans2D1" presStyleIdx="5" presStyleCnt="7"/>
      <dgm:spPr/>
      <dgm:t>
        <a:bodyPr/>
        <a:lstStyle/>
        <a:p>
          <a:endParaRPr lang="en-US"/>
        </a:p>
      </dgm:t>
    </dgm:pt>
    <dgm:pt modelId="{B859FB8F-1F9F-4B6F-83DD-FAD5A8D9BA76}" type="pres">
      <dgm:prSet presAssocID="{0BDD58A9-AEFC-470F-995A-F485A0332B95}" presName="node" presStyleLbl="node1" presStyleIdx="5" presStyleCnt="7">
        <dgm:presLayoutVars>
          <dgm:bulletEnabled val="1"/>
        </dgm:presLayoutVars>
      </dgm:prSet>
      <dgm:spPr/>
      <dgm:t>
        <a:bodyPr/>
        <a:lstStyle/>
        <a:p>
          <a:endParaRPr lang="en-US"/>
        </a:p>
      </dgm:t>
    </dgm:pt>
    <dgm:pt modelId="{EF7B5C57-0263-4E21-B771-A9C394E188AE}" type="pres">
      <dgm:prSet presAssocID="{6DB591D8-3E52-48A3-B611-551D159FC149}" presName="parTrans" presStyleLbl="bgSibTrans2D1" presStyleIdx="6" presStyleCnt="7"/>
      <dgm:spPr/>
      <dgm:t>
        <a:bodyPr/>
        <a:lstStyle/>
        <a:p>
          <a:endParaRPr lang="en-US"/>
        </a:p>
      </dgm:t>
    </dgm:pt>
    <dgm:pt modelId="{A78611EF-9385-478A-BF78-152EE0D864A9}" type="pres">
      <dgm:prSet presAssocID="{4AF5545F-549F-4725-8F3E-916AC9B5A48F}" presName="node" presStyleLbl="node1" presStyleIdx="6" presStyleCnt="7">
        <dgm:presLayoutVars>
          <dgm:bulletEnabled val="1"/>
        </dgm:presLayoutVars>
      </dgm:prSet>
      <dgm:spPr/>
      <dgm:t>
        <a:bodyPr/>
        <a:lstStyle/>
        <a:p>
          <a:endParaRPr lang="en-US"/>
        </a:p>
      </dgm:t>
    </dgm:pt>
  </dgm:ptLst>
  <dgm:cxnLst>
    <dgm:cxn modelId="{15115ABA-242D-48B5-8B98-E6B5879D4DF2}" srcId="{8F870A04-D56C-4A16-BF12-7B31FFF59F4D}" destId="{9A9C2728-A9E4-4496-963C-9AA06E6663CD}" srcOrd="3" destOrd="0" parTransId="{83FE1FCC-2586-4EEE-8C75-E037332C3B76}" sibTransId="{3BC1D853-696D-409B-A918-23DE9EB5F178}"/>
    <dgm:cxn modelId="{84153567-737C-41A2-908B-944681593DE3}" srcId="{8F870A04-D56C-4A16-BF12-7B31FFF59F4D}" destId="{12804C6E-C828-42AC-855D-35CC4508F423}" srcOrd="4" destOrd="0" parTransId="{36B49AA1-100D-4618-98BE-9C01FFE08F9B}" sibTransId="{8A6D1667-C374-4C39-B805-D5505964FC96}"/>
    <dgm:cxn modelId="{492BCE42-86D1-4956-AC12-7488C4C10070}" srcId="{8F870A04-D56C-4A16-BF12-7B31FFF59F4D}" destId="{4027F33E-9CFD-490A-94AE-8A407EDAFA70}" srcOrd="1" destOrd="0" parTransId="{34163FC7-8859-4742-B7CC-8F62CFA47AD9}" sibTransId="{415676BE-4F68-445A-A97C-362C4F5A1E1A}"/>
    <dgm:cxn modelId="{E181F57C-657E-4BF9-92F9-A2F945520C96}" type="presOf" srcId="{4AF5545F-549F-4725-8F3E-916AC9B5A48F}" destId="{A78611EF-9385-478A-BF78-152EE0D864A9}" srcOrd="0" destOrd="0" presId="urn:microsoft.com/office/officeart/2005/8/layout/radial4"/>
    <dgm:cxn modelId="{1585DAE2-7BBB-4BD9-B229-371784169447}" type="presOf" srcId="{4027F33E-9CFD-490A-94AE-8A407EDAFA70}" destId="{FBC6DDB3-1D62-427A-8A7B-039DFD7AEA70}" srcOrd="0" destOrd="0" presId="urn:microsoft.com/office/officeart/2005/8/layout/radial4"/>
    <dgm:cxn modelId="{FDE55DDB-0C40-4F09-B0D1-085D3F67E202}" type="presOf" srcId="{0BDD58A9-AEFC-470F-995A-F485A0332B95}" destId="{B859FB8F-1F9F-4B6F-83DD-FAD5A8D9BA76}" srcOrd="0" destOrd="0" presId="urn:microsoft.com/office/officeart/2005/8/layout/radial4"/>
    <dgm:cxn modelId="{DD7022E6-B85E-4EF1-A956-2232455D4076}" type="presOf" srcId="{34163FC7-8859-4742-B7CC-8F62CFA47AD9}" destId="{2A8A59F7-9A2F-4950-B5D6-40B85079D97F}" srcOrd="0" destOrd="0" presId="urn:microsoft.com/office/officeart/2005/8/layout/radial4"/>
    <dgm:cxn modelId="{D275DC3B-3C07-4386-9B52-27F7D9FB0BF0}" type="presOf" srcId="{1300DCA0-DF01-4E68-BEED-14B74B510EA1}" destId="{38812CC6-9790-467A-887B-81953C2CDC99}" srcOrd="0" destOrd="0" presId="urn:microsoft.com/office/officeart/2005/8/layout/radial4"/>
    <dgm:cxn modelId="{C862F4F4-BCC4-4104-9897-7122D93C453C}" type="presOf" srcId="{8F870A04-D56C-4A16-BF12-7B31FFF59F4D}" destId="{E57CA9C3-CA9D-4352-864D-D61991D3EE40}" srcOrd="0" destOrd="0" presId="urn:microsoft.com/office/officeart/2005/8/layout/radial4"/>
    <dgm:cxn modelId="{A5A733DE-70D8-4AF3-AF64-528E3D5C8173}" type="presOf" srcId="{CD240669-70C3-4765-AF51-1DFEE2685949}" destId="{8082E079-B9C0-4820-810B-E9D0E593E9B2}" srcOrd="0" destOrd="0" presId="urn:microsoft.com/office/officeart/2005/8/layout/radial4"/>
    <dgm:cxn modelId="{D3E6C1FE-0736-43D7-BC27-A31A168377EB}" type="presOf" srcId="{12804C6E-C828-42AC-855D-35CC4508F423}" destId="{4077E2C1-DD08-4DC9-BA2C-AF8614EB5941}" srcOrd="0" destOrd="0" presId="urn:microsoft.com/office/officeart/2005/8/layout/radial4"/>
    <dgm:cxn modelId="{2DC337F9-0051-4DD6-B7F2-8D3D17AE1474}" type="presOf" srcId="{6DB591D8-3E52-48A3-B611-551D159FC149}" destId="{EF7B5C57-0263-4E21-B771-A9C394E188AE}" srcOrd="0" destOrd="0" presId="urn:microsoft.com/office/officeart/2005/8/layout/radial4"/>
    <dgm:cxn modelId="{F3668FD5-64A1-4272-A4AF-45FABB8B9E3C}" type="presOf" srcId="{FCD632F5-C164-4303-90F8-B3F972C6E0A9}" destId="{45E76704-856D-4E9A-9B65-3A7E9ED3E75B}" srcOrd="0" destOrd="0" presId="urn:microsoft.com/office/officeart/2005/8/layout/radial4"/>
    <dgm:cxn modelId="{94E1ED60-8297-4BB4-9E03-59B37F551524}" type="presOf" srcId="{9A9C2728-A9E4-4496-963C-9AA06E6663CD}" destId="{362571BF-8A7F-4DD6-A1EF-A7B813D25C69}" srcOrd="0" destOrd="0" presId="urn:microsoft.com/office/officeart/2005/8/layout/radial4"/>
    <dgm:cxn modelId="{BDC30DFD-47CB-4D06-AEC5-C4A65A026049}" srcId="{8F870A04-D56C-4A16-BF12-7B31FFF59F4D}" destId="{FCD632F5-C164-4303-90F8-B3F972C6E0A9}" srcOrd="0" destOrd="0" parTransId="{1300DCA0-DF01-4E68-BEED-14B74B510EA1}" sibTransId="{0645E931-A7FA-488A-8B3C-C161CDCD6EEC}"/>
    <dgm:cxn modelId="{81729AC4-D0D6-4728-A5F1-15A3C73D299C}" srcId="{8F870A04-D56C-4A16-BF12-7B31FFF59F4D}" destId="{4AF5545F-549F-4725-8F3E-916AC9B5A48F}" srcOrd="6" destOrd="0" parTransId="{6DB591D8-3E52-48A3-B611-551D159FC149}" sibTransId="{53A73937-627D-4C07-9E89-C3AC4AA0264B}"/>
    <dgm:cxn modelId="{732B66D2-30FD-48D9-BCBE-5DB09F61ACBC}" type="presOf" srcId="{DC5521B4-ED34-48B2-A049-0B6BD7868D83}" destId="{5493F92C-6551-41CE-BCD0-7D2D9D02F5CB}" srcOrd="0" destOrd="0" presId="urn:microsoft.com/office/officeart/2005/8/layout/radial4"/>
    <dgm:cxn modelId="{37D248BB-C709-4EA4-91E6-4EBBE9C2A85A}" srcId="{8F870A04-D56C-4A16-BF12-7B31FFF59F4D}" destId="{DC5521B4-ED34-48B2-A049-0B6BD7868D83}" srcOrd="2" destOrd="0" parTransId="{926F0C37-74B2-4166-9C01-0F2A61A7CD7A}" sibTransId="{A1E5EA72-5FD7-443D-8720-97D151A91E11}"/>
    <dgm:cxn modelId="{C9CEB07A-A599-40CB-B35C-13503EE5AF0F}" type="presOf" srcId="{36B49AA1-100D-4618-98BE-9C01FFE08F9B}" destId="{B96B4B93-DC2C-4087-A868-8E82F3F861DD}" srcOrd="0" destOrd="0" presId="urn:microsoft.com/office/officeart/2005/8/layout/radial4"/>
    <dgm:cxn modelId="{3AFBE795-8593-4D22-9FF5-7AA5DB3CC7B7}" srcId="{8F870A04-D56C-4A16-BF12-7B31FFF59F4D}" destId="{0BDD58A9-AEFC-470F-995A-F485A0332B95}" srcOrd="5" destOrd="0" parTransId="{3EA668C3-3FDF-4F52-B948-2346963D4A77}" sibTransId="{1D3597C4-39B0-43D5-B94C-0DE8C5B8FD87}"/>
    <dgm:cxn modelId="{B4474780-6E0A-427E-BEA1-118765EA738E}" srcId="{CD240669-70C3-4765-AF51-1DFEE2685949}" destId="{8F870A04-D56C-4A16-BF12-7B31FFF59F4D}" srcOrd="0" destOrd="0" parTransId="{082180D6-F985-44E2-A6EB-5D033564040E}" sibTransId="{788008E9-479B-4E43-ACC3-9003AFF7761D}"/>
    <dgm:cxn modelId="{E07041B6-811A-4773-A8A0-8C8F4CFC263F}" type="presOf" srcId="{3EA668C3-3FDF-4F52-B948-2346963D4A77}" destId="{557C9FE9-A894-492E-9364-C623C2410D27}" srcOrd="0" destOrd="0" presId="urn:microsoft.com/office/officeart/2005/8/layout/radial4"/>
    <dgm:cxn modelId="{47CD8121-8342-4A4A-B5A9-838095C76AE0}" type="presOf" srcId="{83FE1FCC-2586-4EEE-8C75-E037332C3B76}" destId="{EFB4BED0-33C0-420B-A8AD-6E1104D87A96}" srcOrd="0" destOrd="0" presId="urn:microsoft.com/office/officeart/2005/8/layout/radial4"/>
    <dgm:cxn modelId="{72DB1413-8D98-47EC-8F1F-11312EED08C7}" type="presOf" srcId="{926F0C37-74B2-4166-9C01-0F2A61A7CD7A}" destId="{5B6AD7D1-15BD-433C-AD11-347939B59208}" srcOrd="0" destOrd="0" presId="urn:microsoft.com/office/officeart/2005/8/layout/radial4"/>
    <dgm:cxn modelId="{38A9A3B0-C450-4EE7-A491-826F91BEB600}" type="presParOf" srcId="{8082E079-B9C0-4820-810B-E9D0E593E9B2}" destId="{E57CA9C3-CA9D-4352-864D-D61991D3EE40}" srcOrd="0" destOrd="0" presId="urn:microsoft.com/office/officeart/2005/8/layout/radial4"/>
    <dgm:cxn modelId="{AC4D26F7-33EA-472C-BB0D-8AD1E58DDE09}" type="presParOf" srcId="{8082E079-B9C0-4820-810B-E9D0E593E9B2}" destId="{38812CC6-9790-467A-887B-81953C2CDC99}" srcOrd="1" destOrd="0" presId="urn:microsoft.com/office/officeart/2005/8/layout/radial4"/>
    <dgm:cxn modelId="{FB5A281C-595E-40A8-9122-20681194E444}" type="presParOf" srcId="{8082E079-B9C0-4820-810B-E9D0E593E9B2}" destId="{45E76704-856D-4E9A-9B65-3A7E9ED3E75B}" srcOrd="2" destOrd="0" presId="urn:microsoft.com/office/officeart/2005/8/layout/radial4"/>
    <dgm:cxn modelId="{F5582CC9-BF9A-4974-86C7-B46F7AA1BD94}" type="presParOf" srcId="{8082E079-B9C0-4820-810B-E9D0E593E9B2}" destId="{2A8A59F7-9A2F-4950-B5D6-40B85079D97F}" srcOrd="3" destOrd="0" presId="urn:microsoft.com/office/officeart/2005/8/layout/radial4"/>
    <dgm:cxn modelId="{B5BF5743-B288-4C96-A59E-EDE84C82B872}" type="presParOf" srcId="{8082E079-B9C0-4820-810B-E9D0E593E9B2}" destId="{FBC6DDB3-1D62-427A-8A7B-039DFD7AEA70}" srcOrd="4" destOrd="0" presId="urn:microsoft.com/office/officeart/2005/8/layout/radial4"/>
    <dgm:cxn modelId="{CCDBDD47-BAD9-46FD-9F3A-49648D536F80}" type="presParOf" srcId="{8082E079-B9C0-4820-810B-E9D0E593E9B2}" destId="{5B6AD7D1-15BD-433C-AD11-347939B59208}" srcOrd="5" destOrd="0" presId="urn:microsoft.com/office/officeart/2005/8/layout/radial4"/>
    <dgm:cxn modelId="{051B043A-881E-4B77-94EE-7C2F69A2844A}" type="presParOf" srcId="{8082E079-B9C0-4820-810B-E9D0E593E9B2}" destId="{5493F92C-6551-41CE-BCD0-7D2D9D02F5CB}" srcOrd="6" destOrd="0" presId="urn:microsoft.com/office/officeart/2005/8/layout/radial4"/>
    <dgm:cxn modelId="{29A6D2B9-A0A5-4008-9193-74BFB3D9B8CB}" type="presParOf" srcId="{8082E079-B9C0-4820-810B-E9D0E593E9B2}" destId="{EFB4BED0-33C0-420B-A8AD-6E1104D87A96}" srcOrd="7" destOrd="0" presId="urn:microsoft.com/office/officeart/2005/8/layout/radial4"/>
    <dgm:cxn modelId="{63CF8401-C82E-4977-BB0F-ED63E35AE1E1}" type="presParOf" srcId="{8082E079-B9C0-4820-810B-E9D0E593E9B2}" destId="{362571BF-8A7F-4DD6-A1EF-A7B813D25C69}" srcOrd="8" destOrd="0" presId="urn:microsoft.com/office/officeart/2005/8/layout/radial4"/>
    <dgm:cxn modelId="{B7B14CEA-67D9-449C-AC62-03912DAE3656}" type="presParOf" srcId="{8082E079-B9C0-4820-810B-E9D0E593E9B2}" destId="{B96B4B93-DC2C-4087-A868-8E82F3F861DD}" srcOrd="9" destOrd="0" presId="urn:microsoft.com/office/officeart/2005/8/layout/radial4"/>
    <dgm:cxn modelId="{1B529543-1F8A-4C50-90FD-C119B4CCED08}" type="presParOf" srcId="{8082E079-B9C0-4820-810B-E9D0E593E9B2}" destId="{4077E2C1-DD08-4DC9-BA2C-AF8614EB5941}" srcOrd="10" destOrd="0" presId="urn:microsoft.com/office/officeart/2005/8/layout/radial4"/>
    <dgm:cxn modelId="{99B1E81E-41B2-48FB-AF71-1A8FEE19B4EA}" type="presParOf" srcId="{8082E079-B9C0-4820-810B-E9D0E593E9B2}" destId="{557C9FE9-A894-492E-9364-C623C2410D27}" srcOrd="11" destOrd="0" presId="urn:microsoft.com/office/officeart/2005/8/layout/radial4"/>
    <dgm:cxn modelId="{8EB3A2C3-768A-4A28-AC9C-C44A6CBE8A44}" type="presParOf" srcId="{8082E079-B9C0-4820-810B-E9D0E593E9B2}" destId="{B859FB8F-1F9F-4B6F-83DD-FAD5A8D9BA76}" srcOrd="12" destOrd="0" presId="urn:microsoft.com/office/officeart/2005/8/layout/radial4"/>
    <dgm:cxn modelId="{6AAB1EFC-2206-4EB9-88A1-EF1586FD2ADC}" type="presParOf" srcId="{8082E079-B9C0-4820-810B-E9D0E593E9B2}" destId="{EF7B5C57-0263-4E21-B771-A9C394E188AE}" srcOrd="13" destOrd="0" presId="urn:microsoft.com/office/officeart/2005/8/layout/radial4"/>
    <dgm:cxn modelId="{10C5EA4D-6CCA-4A22-80D0-603EF0453E8F}" type="presParOf" srcId="{8082E079-B9C0-4820-810B-E9D0E593E9B2}" destId="{A78611EF-9385-478A-BF78-152EE0D864A9}" srcOrd="14"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120BFA-8C28-4E0C-B8D8-8334B9D5363D}">
      <dsp:nvSpPr>
        <dsp:cNvPr id="0" name=""/>
        <dsp:cNvSpPr/>
      </dsp:nvSpPr>
      <dsp:spPr>
        <a:xfrm>
          <a:off x="1835903" y="371271"/>
          <a:ext cx="4629070" cy="4629070"/>
        </a:xfrm>
        <a:prstGeom prst="blockArc">
          <a:avLst>
            <a:gd name="adj1" fmla="val 13791152"/>
            <a:gd name="adj2" fmla="val 17023968"/>
            <a:gd name="adj3" fmla="val 3064"/>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007816-59D0-4863-ACF1-631E6B2C8723}">
      <dsp:nvSpPr>
        <dsp:cNvPr id="0" name=""/>
        <dsp:cNvSpPr/>
      </dsp:nvSpPr>
      <dsp:spPr>
        <a:xfrm>
          <a:off x="2166569" y="26945"/>
          <a:ext cx="4629070" cy="4629070"/>
        </a:xfrm>
        <a:prstGeom prst="blockArc">
          <a:avLst>
            <a:gd name="adj1" fmla="val 10820707"/>
            <a:gd name="adj2" fmla="val 13069739"/>
            <a:gd name="adj3" fmla="val 3064"/>
          </a:avLst>
        </a:prstGeom>
        <a:solidFill>
          <a:schemeClr val="accent3">
            <a:hueOff val="9843981"/>
            <a:satOff val="-14770"/>
            <a:lumOff val="-240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00730DB-8146-4A5C-AC64-6AB53F7C2E0A}">
      <dsp:nvSpPr>
        <dsp:cNvPr id="0" name=""/>
        <dsp:cNvSpPr/>
      </dsp:nvSpPr>
      <dsp:spPr>
        <a:xfrm>
          <a:off x="2032207" y="784302"/>
          <a:ext cx="4629070" cy="4629070"/>
        </a:xfrm>
        <a:prstGeom prst="blockArc">
          <a:avLst>
            <a:gd name="adj1" fmla="val 9472727"/>
            <a:gd name="adj2" fmla="val 11986515"/>
            <a:gd name="adj3" fmla="val 3064"/>
          </a:avLst>
        </a:prstGeom>
        <a:solidFill>
          <a:schemeClr val="accent3">
            <a:hueOff val="8437698"/>
            <a:satOff val="-12660"/>
            <a:lumOff val="-205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079E80-87AF-4037-845F-135B0AAB516A}">
      <dsp:nvSpPr>
        <dsp:cNvPr id="0" name=""/>
        <dsp:cNvSpPr/>
      </dsp:nvSpPr>
      <dsp:spPr>
        <a:xfrm>
          <a:off x="1794039" y="344253"/>
          <a:ext cx="4629070" cy="4629070"/>
        </a:xfrm>
        <a:prstGeom prst="blockArc">
          <a:avLst>
            <a:gd name="adj1" fmla="val 5856697"/>
            <a:gd name="adj2" fmla="val 8716453"/>
            <a:gd name="adj3" fmla="val 3064"/>
          </a:avLst>
        </a:prstGeom>
        <a:solidFill>
          <a:schemeClr val="accent3">
            <a:hueOff val="7031415"/>
            <a:satOff val="-10550"/>
            <a:lumOff val="-171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B5BCE4F-5591-4E97-9F89-FD2C8A5BE0EB}">
      <dsp:nvSpPr>
        <dsp:cNvPr id="0" name=""/>
        <dsp:cNvSpPr/>
      </dsp:nvSpPr>
      <dsp:spPr>
        <a:xfrm>
          <a:off x="2690623" y="664724"/>
          <a:ext cx="4629070" cy="4629070"/>
        </a:xfrm>
        <a:prstGeom prst="blockArc">
          <a:avLst>
            <a:gd name="adj1" fmla="val 3425367"/>
            <a:gd name="adj2" fmla="val 7303547"/>
            <a:gd name="adj3" fmla="val 3064"/>
          </a:avLst>
        </a:prstGeom>
        <a:solidFill>
          <a:schemeClr val="accent3">
            <a:hueOff val="5625132"/>
            <a:satOff val="-8440"/>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A1CEE59-87D1-43BA-83BE-84DA0994EC74}">
      <dsp:nvSpPr>
        <dsp:cNvPr id="0" name=""/>
        <dsp:cNvSpPr/>
      </dsp:nvSpPr>
      <dsp:spPr>
        <a:xfrm>
          <a:off x="2921655" y="533641"/>
          <a:ext cx="4629070" cy="4629070"/>
        </a:xfrm>
        <a:prstGeom prst="blockArc">
          <a:avLst>
            <a:gd name="adj1" fmla="val 1480894"/>
            <a:gd name="adj2" fmla="val 3826267"/>
            <a:gd name="adj3" fmla="val 3064"/>
          </a:avLst>
        </a:prstGeom>
        <a:solidFill>
          <a:schemeClr val="accent3">
            <a:hueOff val="4218849"/>
            <a:satOff val="-6330"/>
            <a:lumOff val="-102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8490E2-9016-4122-9F16-8C084B5CAB3F}">
      <dsp:nvSpPr>
        <dsp:cNvPr id="0" name=""/>
        <dsp:cNvSpPr/>
      </dsp:nvSpPr>
      <dsp:spPr>
        <a:xfrm>
          <a:off x="3367964" y="-113112"/>
          <a:ext cx="4629070" cy="4629070"/>
        </a:xfrm>
        <a:prstGeom prst="blockArc">
          <a:avLst>
            <a:gd name="adj1" fmla="val 92069"/>
            <a:gd name="adj2" fmla="val 2672140"/>
            <a:gd name="adj3" fmla="val 3064"/>
          </a:avLst>
        </a:prstGeom>
        <a:solidFill>
          <a:schemeClr val="accent3">
            <a:hueOff val="2812566"/>
            <a:satOff val="-4220"/>
            <a:lumOff val="-68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9DAB7E7-A218-4F6C-914E-B2EA50882495}">
      <dsp:nvSpPr>
        <dsp:cNvPr id="0" name=""/>
        <dsp:cNvSpPr/>
      </dsp:nvSpPr>
      <dsp:spPr>
        <a:xfrm>
          <a:off x="3471282" y="628960"/>
          <a:ext cx="4629070" cy="4629070"/>
        </a:xfrm>
        <a:prstGeom prst="blockArc">
          <a:avLst>
            <a:gd name="adj1" fmla="val 18004707"/>
            <a:gd name="adj2" fmla="val 20556783"/>
            <a:gd name="adj3" fmla="val 3064"/>
          </a:avLst>
        </a:prstGeom>
        <a:solidFill>
          <a:schemeClr val="accent3">
            <a:hueOff val="1406283"/>
            <a:satOff val="-2110"/>
            <a:lumOff val="-34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F3C4759-0CB0-410D-AFCA-BE0FE26FA645}">
      <dsp:nvSpPr>
        <dsp:cNvPr id="0" name=""/>
        <dsp:cNvSpPr/>
      </dsp:nvSpPr>
      <dsp:spPr>
        <a:xfrm>
          <a:off x="3065876" y="329801"/>
          <a:ext cx="4629070" cy="4629070"/>
        </a:xfrm>
        <a:prstGeom prst="blockArc">
          <a:avLst>
            <a:gd name="adj1" fmla="val 15144306"/>
            <a:gd name="adj2" fmla="val 18766243"/>
            <a:gd name="adj3" fmla="val 3064"/>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0755DC0-FA51-41FC-BC44-5A1B4E55DF4F}">
      <dsp:nvSpPr>
        <dsp:cNvPr id="0" name=""/>
        <dsp:cNvSpPr/>
      </dsp:nvSpPr>
      <dsp:spPr>
        <a:xfrm>
          <a:off x="3803467" y="1693348"/>
          <a:ext cx="2291825" cy="2115218"/>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sr-Latn-CS" sz="2000" kern="1200" dirty="0" smtClean="0"/>
            <a:t>Fight against money laundering and terrorism financing</a:t>
          </a:r>
          <a:endParaRPr lang="en-US" sz="2000" kern="1200" dirty="0"/>
        </a:p>
      </dsp:txBody>
      <dsp:txXfrm>
        <a:off x="4139097" y="2003115"/>
        <a:ext cx="1620565" cy="1495684"/>
      </dsp:txXfrm>
    </dsp:sp>
    <dsp:sp modelId="{410DCC56-7C9C-4032-A700-3991F17798E5}">
      <dsp:nvSpPr>
        <dsp:cNvPr id="0" name=""/>
        <dsp:cNvSpPr/>
      </dsp:nvSpPr>
      <dsp:spPr>
        <a:xfrm>
          <a:off x="3830797" y="-8727"/>
          <a:ext cx="1721363" cy="961207"/>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sr-Latn-CS" sz="1800" kern="1200" dirty="0" smtClean="0"/>
            <a:t>APMLTF</a:t>
          </a:r>
          <a:endParaRPr lang="en-US" sz="1800" kern="1200" dirty="0"/>
        </a:p>
      </dsp:txBody>
      <dsp:txXfrm>
        <a:off x="4082885" y="132039"/>
        <a:ext cx="1217187" cy="679675"/>
      </dsp:txXfrm>
    </dsp:sp>
    <dsp:sp modelId="{7B2F418E-9830-49DC-9C43-BB462E055137}">
      <dsp:nvSpPr>
        <dsp:cNvPr id="0" name=""/>
        <dsp:cNvSpPr/>
      </dsp:nvSpPr>
      <dsp:spPr>
        <a:xfrm>
          <a:off x="6167243" y="478903"/>
          <a:ext cx="1521631" cy="984823"/>
        </a:xfrm>
        <a:prstGeom prst="ellipse">
          <a:avLst/>
        </a:prstGeom>
        <a:solidFill>
          <a:schemeClr val="accent3">
            <a:hueOff val="1406283"/>
            <a:satOff val="-211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sr-Latn-CS" sz="1800" kern="1200" dirty="0" smtClean="0"/>
            <a:t>Reporting entities</a:t>
          </a:r>
          <a:endParaRPr lang="en-US" sz="1800" kern="1200" dirty="0"/>
        </a:p>
      </dsp:txBody>
      <dsp:txXfrm>
        <a:off x="6390081" y="623127"/>
        <a:ext cx="1075955" cy="696375"/>
      </dsp:txXfrm>
    </dsp:sp>
    <dsp:sp modelId="{45ED07EA-91EF-462E-BFE5-6A8788EAB6BD}">
      <dsp:nvSpPr>
        <dsp:cNvPr id="0" name=""/>
        <dsp:cNvSpPr/>
      </dsp:nvSpPr>
      <dsp:spPr>
        <a:xfrm>
          <a:off x="6973679" y="1770041"/>
          <a:ext cx="1974167" cy="984823"/>
        </a:xfrm>
        <a:prstGeom prst="ellipse">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sr-Latn-CS" sz="1800" kern="1200" dirty="0" smtClean="0"/>
            <a:t>Supervision bodies</a:t>
          </a:r>
          <a:endParaRPr lang="en-US" sz="1800" kern="1200" dirty="0"/>
        </a:p>
      </dsp:txBody>
      <dsp:txXfrm>
        <a:off x="7262789" y="1914265"/>
        <a:ext cx="1395947" cy="696375"/>
      </dsp:txXfrm>
    </dsp:sp>
    <dsp:sp modelId="{454F334F-2493-41EB-991A-11E0B45B8E10}">
      <dsp:nvSpPr>
        <dsp:cNvPr id="0" name=""/>
        <dsp:cNvSpPr/>
      </dsp:nvSpPr>
      <dsp:spPr>
        <a:xfrm>
          <a:off x="6518399" y="3307451"/>
          <a:ext cx="1577323" cy="984823"/>
        </a:xfrm>
        <a:prstGeom prst="ellipse">
          <a:avLst/>
        </a:prstGeom>
        <a:solidFill>
          <a:schemeClr val="accent3">
            <a:hueOff val="4218849"/>
            <a:satOff val="-6330"/>
            <a:lumOff val="-10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sr-Latn-CS" sz="1800" kern="1200" dirty="0" smtClean="0"/>
            <a:t>Customs</a:t>
          </a:r>
          <a:endParaRPr lang="en-US" sz="1800" kern="1200" dirty="0"/>
        </a:p>
      </dsp:txBody>
      <dsp:txXfrm>
        <a:off x="6749393" y="3451675"/>
        <a:ext cx="1115335" cy="696375"/>
      </dsp:txXfrm>
    </dsp:sp>
    <dsp:sp modelId="{426B96D7-B73D-4EBE-96CD-6109A7C971AE}">
      <dsp:nvSpPr>
        <dsp:cNvPr id="0" name=""/>
        <dsp:cNvSpPr/>
      </dsp:nvSpPr>
      <dsp:spPr>
        <a:xfrm>
          <a:off x="5048602" y="4366259"/>
          <a:ext cx="2389694" cy="1052668"/>
        </a:xfrm>
        <a:prstGeom prst="ellipse">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sr-Latn-CS" sz="1800" kern="1200" dirty="0" smtClean="0"/>
            <a:t>Tax Administration</a:t>
          </a:r>
          <a:endParaRPr lang="en-US" sz="1800" kern="1200" dirty="0"/>
        </a:p>
      </dsp:txBody>
      <dsp:txXfrm>
        <a:off x="5398565" y="4520419"/>
        <a:ext cx="1689768" cy="744348"/>
      </dsp:txXfrm>
    </dsp:sp>
    <dsp:sp modelId="{A11919E7-7165-43E4-B478-77529442A2BA}">
      <dsp:nvSpPr>
        <dsp:cNvPr id="0" name=""/>
        <dsp:cNvSpPr/>
      </dsp:nvSpPr>
      <dsp:spPr>
        <a:xfrm>
          <a:off x="3100919" y="4425376"/>
          <a:ext cx="1411547" cy="984823"/>
        </a:xfrm>
        <a:prstGeom prst="ellipse">
          <a:avLst/>
        </a:prstGeom>
        <a:solidFill>
          <a:schemeClr val="accent3">
            <a:hueOff val="7031415"/>
            <a:satOff val="-10550"/>
            <a:lumOff val="-171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sr-Latn-CS" sz="1800" kern="1200" dirty="0" smtClean="0"/>
            <a:t>Police</a:t>
          </a:r>
          <a:endParaRPr lang="en-US" sz="1800" kern="1200" dirty="0"/>
        </a:p>
      </dsp:txBody>
      <dsp:txXfrm>
        <a:off x="3307635" y="4569600"/>
        <a:ext cx="998115" cy="696375"/>
      </dsp:txXfrm>
    </dsp:sp>
    <dsp:sp modelId="{0FF37CF2-AA32-48B2-9479-8BB7EA662F09}">
      <dsp:nvSpPr>
        <dsp:cNvPr id="0" name=""/>
        <dsp:cNvSpPr/>
      </dsp:nvSpPr>
      <dsp:spPr>
        <a:xfrm>
          <a:off x="1406017" y="3464654"/>
          <a:ext cx="1658817" cy="984823"/>
        </a:xfrm>
        <a:prstGeom prst="ellipse">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sr-Latn-CS" sz="1800" kern="1200" dirty="0" smtClean="0"/>
            <a:t>Agency for national security</a:t>
          </a:r>
          <a:endParaRPr lang="en-US" sz="1800" kern="1200" dirty="0"/>
        </a:p>
      </dsp:txBody>
      <dsp:txXfrm>
        <a:off x="1648945" y="3608878"/>
        <a:ext cx="1172961" cy="696375"/>
      </dsp:txXfrm>
    </dsp:sp>
    <dsp:sp modelId="{D5EED7C8-C258-42B4-91C8-BAF563DEEB52}">
      <dsp:nvSpPr>
        <dsp:cNvPr id="0" name=""/>
        <dsp:cNvSpPr/>
      </dsp:nvSpPr>
      <dsp:spPr>
        <a:xfrm>
          <a:off x="1357022" y="1835341"/>
          <a:ext cx="1690085" cy="984823"/>
        </a:xfrm>
        <a:prstGeom prst="ellipse">
          <a:avLst/>
        </a:prstGeom>
        <a:solidFill>
          <a:schemeClr val="accent3">
            <a:hueOff val="9843981"/>
            <a:satOff val="-14770"/>
            <a:lumOff val="-24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sr-Latn-CS" sz="1800" kern="1200" dirty="0" smtClean="0"/>
            <a:t>Prosecution</a:t>
          </a:r>
          <a:endParaRPr lang="en-US" sz="1800" kern="1200" dirty="0"/>
        </a:p>
      </dsp:txBody>
      <dsp:txXfrm>
        <a:off x="1604529" y="1979565"/>
        <a:ext cx="1195071" cy="696375"/>
      </dsp:txXfrm>
    </dsp:sp>
    <dsp:sp modelId="{675354FE-8F96-4697-A68F-2DCCDC7338DA}">
      <dsp:nvSpPr>
        <dsp:cNvPr id="0" name=""/>
        <dsp:cNvSpPr/>
      </dsp:nvSpPr>
      <dsp:spPr>
        <a:xfrm>
          <a:off x="1904997" y="451293"/>
          <a:ext cx="1551973" cy="984823"/>
        </a:xfrm>
        <a:prstGeom prst="ellips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sr-Latn-CS" sz="1800" kern="1200" dirty="0" smtClean="0"/>
            <a:t>Courts</a:t>
          </a:r>
          <a:endParaRPr lang="en-US" sz="1800" kern="1200" dirty="0"/>
        </a:p>
      </dsp:txBody>
      <dsp:txXfrm>
        <a:off x="2132278" y="595517"/>
        <a:ext cx="1097411" cy="6963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F2468-5241-4BCB-A2EB-069E0B4B1A70}">
      <dsp:nvSpPr>
        <dsp:cNvPr id="0" name=""/>
        <dsp:cNvSpPr/>
      </dsp:nvSpPr>
      <dsp:spPr>
        <a:xfrm>
          <a:off x="4806659" y="1360299"/>
          <a:ext cx="3340325" cy="355174"/>
        </a:xfrm>
        <a:custGeom>
          <a:avLst/>
          <a:gdLst/>
          <a:ahLst/>
          <a:cxnLst/>
          <a:rect l="0" t="0" r="0" b="0"/>
          <a:pathLst>
            <a:path>
              <a:moveTo>
                <a:pt x="0" y="0"/>
              </a:moveTo>
              <a:lnTo>
                <a:pt x="0" y="285679"/>
              </a:lnTo>
              <a:lnTo>
                <a:pt x="3340325" y="285679"/>
              </a:lnTo>
              <a:lnTo>
                <a:pt x="3340325" y="35517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60F878-D866-41ED-95C5-BCFF4BE20901}">
      <dsp:nvSpPr>
        <dsp:cNvPr id="0" name=""/>
        <dsp:cNvSpPr/>
      </dsp:nvSpPr>
      <dsp:spPr>
        <a:xfrm>
          <a:off x="4806659" y="1360299"/>
          <a:ext cx="2223205" cy="355174"/>
        </a:xfrm>
        <a:custGeom>
          <a:avLst/>
          <a:gdLst/>
          <a:ahLst/>
          <a:cxnLst/>
          <a:rect l="0" t="0" r="0" b="0"/>
          <a:pathLst>
            <a:path>
              <a:moveTo>
                <a:pt x="0" y="0"/>
              </a:moveTo>
              <a:lnTo>
                <a:pt x="0" y="285679"/>
              </a:lnTo>
              <a:lnTo>
                <a:pt x="2223205" y="285679"/>
              </a:lnTo>
              <a:lnTo>
                <a:pt x="2223205" y="35517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ACD0DF-1A7F-425E-9999-3DC10DCE5750}">
      <dsp:nvSpPr>
        <dsp:cNvPr id="0" name=""/>
        <dsp:cNvSpPr/>
      </dsp:nvSpPr>
      <dsp:spPr>
        <a:xfrm>
          <a:off x="4928923" y="2545417"/>
          <a:ext cx="669035" cy="218174"/>
        </a:xfrm>
        <a:custGeom>
          <a:avLst/>
          <a:gdLst/>
          <a:ahLst/>
          <a:cxnLst/>
          <a:rect l="0" t="0" r="0" b="0"/>
          <a:pathLst>
            <a:path>
              <a:moveTo>
                <a:pt x="0" y="0"/>
              </a:moveTo>
              <a:lnTo>
                <a:pt x="0" y="148679"/>
              </a:lnTo>
              <a:lnTo>
                <a:pt x="669035" y="148679"/>
              </a:lnTo>
              <a:lnTo>
                <a:pt x="669035" y="21817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217036-7871-4510-9068-2F68437BF803}">
      <dsp:nvSpPr>
        <dsp:cNvPr id="0" name=""/>
        <dsp:cNvSpPr/>
      </dsp:nvSpPr>
      <dsp:spPr>
        <a:xfrm>
          <a:off x="4155700" y="2545417"/>
          <a:ext cx="773222" cy="218174"/>
        </a:xfrm>
        <a:custGeom>
          <a:avLst/>
          <a:gdLst/>
          <a:ahLst/>
          <a:cxnLst/>
          <a:rect l="0" t="0" r="0" b="0"/>
          <a:pathLst>
            <a:path>
              <a:moveTo>
                <a:pt x="773222" y="0"/>
              </a:moveTo>
              <a:lnTo>
                <a:pt x="773222" y="148679"/>
              </a:lnTo>
              <a:lnTo>
                <a:pt x="0" y="148679"/>
              </a:lnTo>
              <a:lnTo>
                <a:pt x="0" y="21817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89557A-6DFF-463E-ACCA-5991A6AFBA16}">
      <dsp:nvSpPr>
        <dsp:cNvPr id="0" name=""/>
        <dsp:cNvSpPr/>
      </dsp:nvSpPr>
      <dsp:spPr>
        <a:xfrm>
          <a:off x="4806659" y="1360299"/>
          <a:ext cx="122264" cy="355174"/>
        </a:xfrm>
        <a:custGeom>
          <a:avLst/>
          <a:gdLst/>
          <a:ahLst/>
          <a:cxnLst/>
          <a:rect l="0" t="0" r="0" b="0"/>
          <a:pathLst>
            <a:path>
              <a:moveTo>
                <a:pt x="0" y="0"/>
              </a:moveTo>
              <a:lnTo>
                <a:pt x="0" y="285679"/>
              </a:lnTo>
              <a:lnTo>
                <a:pt x="122264" y="285679"/>
              </a:lnTo>
              <a:lnTo>
                <a:pt x="122264" y="35517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498996-5D2C-4A44-B5BF-B29011827D99}">
      <dsp:nvSpPr>
        <dsp:cNvPr id="0" name=""/>
        <dsp:cNvSpPr/>
      </dsp:nvSpPr>
      <dsp:spPr>
        <a:xfrm>
          <a:off x="1704246" y="2674581"/>
          <a:ext cx="1318506" cy="218174"/>
        </a:xfrm>
        <a:custGeom>
          <a:avLst/>
          <a:gdLst/>
          <a:ahLst/>
          <a:cxnLst/>
          <a:rect l="0" t="0" r="0" b="0"/>
          <a:pathLst>
            <a:path>
              <a:moveTo>
                <a:pt x="0" y="0"/>
              </a:moveTo>
              <a:lnTo>
                <a:pt x="0" y="148679"/>
              </a:lnTo>
              <a:lnTo>
                <a:pt x="1318506" y="148679"/>
              </a:lnTo>
              <a:lnTo>
                <a:pt x="1318506" y="21817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32ABC4-1B2B-4989-A6CB-165F4A67553A}">
      <dsp:nvSpPr>
        <dsp:cNvPr id="0" name=""/>
        <dsp:cNvSpPr/>
      </dsp:nvSpPr>
      <dsp:spPr>
        <a:xfrm>
          <a:off x="1704246" y="2674581"/>
          <a:ext cx="230103" cy="218174"/>
        </a:xfrm>
        <a:custGeom>
          <a:avLst/>
          <a:gdLst/>
          <a:ahLst/>
          <a:cxnLst/>
          <a:rect l="0" t="0" r="0" b="0"/>
          <a:pathLst>
            <a:path>
              <a:moveTo>
                <a:pt x="0" y="0"/>
              </a:moveTo>
              <a:lnTo>
                <a:pt x="0" y="148679"/>
              </a:lnTo>
              <a:lnTo>
                <a:pt x="230103" y="148679"/>
              </a:lnTo>
              <a:lnTo>
                <a:pt x="230103" y="21817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76711D-A776-4AFA-84A6-28E19061E918}">
      <dsp:nvSpPr>
        <dsp:cNvPr id="0" name=""/>
        <dsp:cNvSpPr/>
      </dsp:nvSpPr>
      <dsp:spPr>
        <a:xfrm>
          <a:off x="615842" y="2674581"/>
          <a:ext cx="1088403" cy="218174"/>
        </a:xfrm>
        <a:custGeom>
          <a:avLst/>
          <a:gdLst/>
          <a:ahLst/>
          <a:cxnLst/>
          <a:rect l="0" t="0" r="0" b="0"/>
          <a:pathLst>
            <a:path>
              <a:moveTo>
                <a:pt x="1088403" y="0"/>
              </a:moveTo>
              <a:lnTo>
                <a:pt x="1088403" y="148679"/>
              </a:lnTo>
              <a:lnTo>
                <a:pt x="0" y="148679"/>
              </a:lnTo>
              <a:lnTo>
                <a:pt x="0" y="21817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1D679B-2052-450F-999E-B1911711A6FD}">
      <dsp:nvSpPr>
        <dsp:cNvPr id="0" name=""/>
        <dsp:cNvSpPr/>
      </dsp:nvSpPr>
      <dsp:spPr>
        <a:xfrm>
          <a:off x="1704246" y="1360299"/>
          <a:ext cx="3102412" cy="355174"/>
        </a:xfrm>
        <a:custGeom>
          <a:avLst/>
          <a:gdLst/>
          <a:ahLst/>
          <a:cxnLst/>
          <a:rect l="0" t="0" r="0" b="0"/>
          <a:pathLst>
            <a:path>
              <a:moveTo>
                <a:pt x="3102412" y="0"/>
              </a:moveTo>
              <a:lnTo>
                <a:pt x="3102412" y="285679"/>
              </a:lnTo>
              <a:lnTo>
                <a:pt x="0" y="285679"/>
              </a:lnTo>
              <a:lnTo>
                <a:pt x="0" y="35517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4C035C-339A-44DC-B079-10A616C1A934}">
      <dsp:nvSpPr>
        <dsp:cNvPr id="0" name=""/>
        <dsp:cNvSpPr/>
      </dsp:nvSpPr>
      <dsp:spPr>
        <a:xfrm>
          <a:off x="5775073" y="1025668"/>
          <a:ext cx="1324033" cy="4763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D45CAE-FE61-40A3-AE95-EDAD180A35AC}">
      <dsp:nvSpPr>
        <dsp:cNvPr id="0" name=""/>
        <dsp:cNvSpPr/>
      </dsp:nvSpPr>
      <dsp:spPr>
        <a:xfrm>
          <a:off x="5858425" y="1104852"/>
          <a:ext cx="1324033" cy="47635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r-Latn-CS" sz="1400" kern="1200" dirty="0" smtClean="0"/>
            <a:t>Advisor of the Director </a:t>
          </a:r>
          <a:r>
            <a:rPr lang="sr-Latn-CS" sz="700" kern="1200" dirty="0" smtClean="0"/>
            <a:t>  </a:t>
          </a:r>
          <a:endParaRPr lang="en-US" sz="700" kern="1200" dirty="0"/>
        </a:p>
      </dsp:txBody>
      <dsp:txXfrm>
        <a:off x="5872377" y="1118804"/>
        <a:ext cx="1296129" cy="448453"/>
      </dsp:txXfrm>
    </dsp:sp>
    <dsp:sp modelId="{87B2393D-C75C-4400-8276-EEF69396A393}">
      <dsp:nvSpPr>
        <dsp:cNvPr id="0" name=""/>
        <dsp:cNvSpPr/>
      </dsp:nvSpPr>
      <dsp:spPr>
        <a:xfrm>
          <a:off x="4108019" y="660926"/>
          <a:ext cx="1397279" cy="6993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31A69A-BCA1-46C2-A284-E1C6C0D91A6C}">
      <dsp:nvSpPr>
        <dsp:cNvPr id="0" name=""/>
        <dsp:cNvSpPr/>
      </dsp:nvSpPr>
      <dsp:spPr>
        <a:xfrm>
          <a:off x="4191371" y="740110"/>
          <a:ext cx="1397279" cy="69937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sr-Latn-CS" sz="2000" kern="1200" dirty="0" smtClean="0"/>
            <a:t>Director</a:t>
          </a:r>
          <a:endParaRPr lang="en-US" sz="2000" kern="1200" dirty="0"/>
        </a:p>
      </dsp:txBody>
      <dsp:txXfrm>
        <a:off x="4211855" y="760594"/>
        <a:ext cx="1356311" cy="658405"/>
      </dsp:txXfrm>
    </dsp:sp>
    <dsp:sp modelId="{2BEC6A32-5696-485E-BE9C-4B7822160036}">
      <dsp:nvSpPr>
        <dsp:cNvPr id="0" name=""/>
        <dsp:cNvSpPr/>
      </dsp:nvSpPr>
      <dsp:spPr>
        <a:xfrm>
          <a:off x="1046989" y="1715474"/>
          <a:ext cx="1314513" cy="959107"/>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FF2CB7-26D5-4438-BE19-C513878CFC54}">
      <dsp:nvSpPr>
        <dsp:cNvPr id="0" name=""/>
        <dsp:cNvSpPr/>
      </dsp:nvSpPr>
      <dsp:spPr>
        <a:xfrm>
          <a:off x="1130341" y="1794658"/>
          <a:ext cx="1314513" cy="959107"/>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r-Latn-CS" sz="1400" kern="1200" dirty="0" smtClean="0"/>
            <a:t>Sector for import, procession and data analysis</a:t>
          </a:r>
          <a:endParaRPr lang="en-US" sz="1400" kern="1200" dirty="0"/>
        </a:p>
      </dsp:txBody>
      <dsp:txXfrm>
        <a:off x="1158432" y="1822749"/>
        <a:ext cx="1258331" cy="902925"/>
      </dsp:txXfrm>
    </dsp:sp>
    <dsp:sp modelId="{2A79E688-C74C-41A9-BBD5-329E49F869CD}">
      <dsp:nvSpPr>
        <dsp:cNvPr id="0" name=""/>
        <dsp:cNvSpPr/>
      </dsp:nvSpPr>
      <dsp:spPr>
        <a:xfrm>
          <a:off x="5179" y="2892755"/>
          <a:ext cx="1221327" cy="72425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690D33-F011-4113-963B-BC5A687ADDAD}">
      <dsp:nvSpPr>
        <dsp:cNvPr id="0" name=""/>
        <dsp:cNvSpPr/>
      </dsp:nvSpPr>
      <dsp:spPr>
        <a:xfrm>
          <a:off x="88531" y="2971940"/>
          <a:ext cx="1221327" cy="724253"/>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r-Latn-CS" sz="1400" kern="1200" dirty="0" smtClean="0"/>
            <a:t>Analytical department</a:t>
          </a:r>
          <a:endParaRPr lang="en-US" sz="1400" kern="1200" dirty="0"/>
        </a:p>
      </dsp:txBody>
      <dsp:txXfrm>
        <a:off x="109744" y="2993153"/>
        <a:ext cx="1178901" cy="681827"/>
      </dsp:txXfrm>
    </dsp:sp>
    <dsp:sp modelId="{867E5D37-073F-4337-AACB-33F1E95247E3}">
      <dsp:nvSpPr>
        <dsp:cNvPr id="0" name=""/>
        <dsp:cNvSpPr/>
      </dsp:nvSpPr>
      <dsp:spPr>
        <a:xfrm>
          <a:off x="1393211" y="2892755"/>
          <a:ext cx="1082276" cy="100533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65C267-4189-4C6B-A48F-634D48A0C169}">
      <dsp:nvSpPr>
        <dsp:cNvPr id="0" name=""/>
        <dsp:cNvSpPr/>
      </dsp:nvSpPr>
      <dsp:spPr>
        <a:xfrm>
          <a:off x="1476563" y="2971940"/>
          <a:ext cx="1082276" cy="1005333"/>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r-Latn-CS" sz="1400" kern="1200" dirty="0" smtClean="0"/>
            <a:t>Department for suspicious transactions</a:t>
          </a:r>
          <a:endParaRPr lang="en-US" sz="1400" kern="1200" dirty="0"/>
        </a:p>
      </dsp:txBody>
      <dsp:txXfrm>
        <a:off x="1506008" y="3001385"/>
        <a:ext cx="1023386" cy="946443"/>
      </dsp:txXfrm>
    </dsp:sp>
    <dsp:sp modelId="{1D0601C4-9715-4844-A69E-5524F8F39C3B}">
      <dsp:nvSpPr>
        <dsp:cNvPr id="0" name=""/>
        <dsp:cNvSpPr/>
      </dsp:nvSpPr>
      <dsp:spPr>
        <a:xfrm>
          <a:off x="2642191" y="2892755"/>
          <a:ext cx="761121" cy="570957"/>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FAD253-D579-4D41-852E-C702902BA71B}">
      <dsp:nvSpPr>
        <dsp:cNvPr id="0" name=""/>
        <dsp:cNvSpPr/>
      </dsp:nvSpPr>
      <dsp:spPr>
        <a:xfrm>
          <a:off x="2725543" y="2971940"/>
          <a:ext cx="761121" cy="570957"/>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r-Latn-CS" sz="1400" kern="1200" dirty="0" smtClean="0"/>
            <a:t>IT</a:t>
          </a:r>
          <a:endParaRPr lang="en-US" sz="1400" kern="1200" dirty="0"/>
        </a:p>
      </dsp:txBody>
      <dsp:txXfrm>
        <a:off x="2742266" y="2988663"/>
        <a:ext cx="727675" cy="537511"/>
      </dsp:txXfrm>
    </dsp:sp>
    <dsp:sp modelId="{31F9949E-B34D-4A6D-95A8-BF7584A531ED}">
      <dsp:nvSpPr>
        <dsp:cNvPr id="0" name=""/>
        <dsp:cNvSpPr/>
      </dsp:nvSpPr>
      <dsp:spPr>
        <a:xfrm>
          <a:off x="4142993" y="1715474"/>
          <a:ext cx="1571859" cy="829943"/>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AAF127-E213-47F0-8303-BB0B0CD4E2C5}">
      <dsp:nvSpPr>
        <dsp:cNvPr id="0" name=""/>
        <dsp:cNvSpPr/>
      </dsp:nvSpPr>
      <dsp:spPr>
        <a:xfrm>
          <a:off x="4226345" y="1794658"/>
          <a:ext cx="1571859" cy="829943"/>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r-Latn-CS" sz="1400" kern="1200" dirty="0" smtClean="0"/>
            <a:t>Sector for control and international and internal cooperation</a:t>
          </a:r>
          <a:endParaRPr lang="en-US" sz="1400" kern="1200" dirty="0"/>
        </a:p>
      </dsp:txBody>
      <dsp:txXfrm>
        <a:off x="4250653" y="1818966"/>
        <a:ext cx="1523243" cy="781327"/>
      </dsp:txXfrm>
    </dsp:sp>
    <dsp:sp modelId="{930B92F4-4202-40A6-9AC9-D164C792A434}">
      <dsp:nvSpPr>
        <dsp:cNvPr id="0" name=""/>
        <dsp:cNvSpPr/>
      </dsp:nvSpPr>
      <dsp:spPr>
        <a:xfrm>
          <a:off x="3570017" y="2763591"/>
          <a:ext cx="1171366" cy="110047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B11AB7-9D8A-4001-9DE4-09500453421C}">
      <dsp:nvSpPr>
        <dsp:cNvPr id="0" name=""/>
        <dsp:cNvSpPr/>
      </dsp:nvSpPr>
      <dsp:spPr>
        <a:xfrm>
          <a:off x="3653369" y="2842776"/>
          <a:ext cx="1171366" cy="1100471"/>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r-Latn-CS" sz="1400" kern="1200" dirty="0" smtClean="0"/>
            <a:t>Department for the control of reporting entities</a:t>
          </a:r>
          <a:endParaRPr lang="en-US" sz="1400" kern="1200" dirty="0"/>
        </a:p>
      </dsp:txBody>
      <dsp:txXfrm>
        <a:off x="3685601" y="2875008"/>
        <a:ext cx="1106902" cy="1036007"/>
      </dsp:txXfrm>
    </dsp:sp>
    <dsp:sp modelId="{689222EC-68BC-4290-AD2B-CB5A32028350}">
      <dsp:nvSpPr>
        <dsp:cNvPr id="0" name=""/>
        <dsp:cNvSpPr/>
      </dsp:nvSpPr>
      <dsp:spPr>
        <a:xfrm>
          <a:off x="4908088" y="2763591"/>
          <a:ext cx="1379741" cy="104401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2A2F8C-9BDD-451D-812A-51B9118DFEFB}">
      <dsp:nvSpPr>
        <dsp:cNvPr id="0" name=""/>
        <dsp:cNvSpPr/>
      </dsp:nvSpPr>
      <dsp:spPr>
        <a:xfrm>
          <a:off x="4991440" y="2842776"/>
          <a:ext cx="1379741" cy="1044013"/>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r-Latn-CS" sz="1400" kern="1200" dirty="0" smtClean="0"/>
            <a:t>Depatment for international and internal cooperation</a:t>
          </a:r>
          <a:endParaRPr lang="en-US" sz="1400" kern="1200" dirty="0"/>
        </a:p>
      </dsp:txBody>
      <dsp:txXfrm>
        <a:off x="5022018" y="2873354"/>
        <a:ext cx="1318585" cy="982857"/>
      </dsp:txXfrm>
    </dsp:sp>
    <dsp:sp modelId="{44534A02-E4F5-4437-9822-A9B8065171EE}">
      <dsp:nvSpPr>
        <dsp:cNvPr id="0" name=""/>
        <dsp:cNvSpPr/>
      </dsp:nvSpPr>
      <dsp:spPr>
        <a:xfrm>
          <a:off x="6454533" y="1715474"/>
          <a:ext cx="1150661" cy="187581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B65FD9-B989-4AAA-98E2-1BDA2DBC6E21}">
      <dsp:nvSpPr>
        <dsp:cNvPr id="0" name=""/>
        <dsp:cNvSpPr/>
      </dsp:nvSpPr>
      <dsp:spPr>
        <a:xfrm>
          <a:off x="6537885" y="1794658"/>
          <a:ext cx="1150661" cy="187581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r-Latn-CS" sz="1400" kern="1200" dirty="0" smtClean="0"/>
            <a:t>Sector for the prevention and reporting in the field of prevention of MLTF</a:t>
          </a:r>
          <a:endParaRPr lang="en-US" sz="1400" kern="1200" dirty="0"/>
        </a:p>
      </dsp:txBody>
      <dsp:txXfrm>
        <a:off x="6571587" y="1828360"/>
        <a:ext cx="1083257" cy="1808415"/>
      </dsp:txXfrm>
    </dsp:sp>
    <dsp:sp modelId="{6DF7FB3E-5DE4-48AE-B7C9-C37E0BDBB15F}">
      <dsp:nvSpPr>
        <dsp:cNvPr id="0" name=""/>
        <dsp:cNvSpPr/>
      </dsp:nvSpPr>
      <dsp:spPr>
        <a:xfrm>
          <a:off x="7771899" y="1715474"/>
          <a:ext cx="750169" cy="115011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1148FB-2651-449A-8306-935DAD680CD7}">
      <dsp:nvSpPr>
        <dsp:cNvPr id="0" name=""/>
        <dsp:cNvSpPr/>
      </dsp:nvSpPr>
      <dsp:spPr>
        <a:xfrm>
          <a:off x="7855251" y="1794658"/>
          <a:ext cx="750169" cy="1150112"/>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r-Latn-CS" sz="1400" kern="1200" dirty="0" smtClean="0"/>
            <a:t>General affairs service and finance</a:t>
          </a:r>
          <a:endParaRPr lang="en-US" sz="1400" kern="1200" dirty="0"/>
        </a:p>
      </dsp:txBody>
      <dsp:txXfrm>
        <a:off x="7877223" y="1816630"/>
        <a:ext cx="706225" cy="11061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7CA9C3-CA9D-4352-864D-D61991D3EE40}">
      <dsp:nvSpPr>
        <dsp:cNvPr id="0" name=""/>
        <dsp:cNvSpPr/>
      </dsp:nvSpPr>
      <dsp:spPr>
        <a:xfrm>
          <a:off x="3033596" y="2939491"/>
          <a:ext cx="1857607" cy="185760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sr-Latn-CS" sz="3000" kern="1200" dirty="0" smtClean="0"/>
            <a:t>Data base of APMLTF</a:t>
          </a:r>
          <a:endParaRPr lang="en-US" sz="3000" kern="1200" dirty="0"/>
        </a:p>
      </dsp:txBody>
      <dsp:txXfrm>
        <a:off x="3305636" y="3211531"/>
        <a:ext cx="1313527" cy="1313527"/>
      </dsp:txXfrm>
    </dsp:sp>
    <dsp:sp modelId="{38812CC6-9790-467A-887B-81953C2CDC99}">
      <dsp:nvSpPr>
        <dsp:cNvPr id="0" name=""/>
        <dsp:cNvSpPr/>
      </dsp:nvSpPr>
      <dsp:spPr>
        <a:xfrm rot="10800000">
          <a:off x="868194" y="3603586"/>
          <a:ext cx="2046305" cy="52941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E76704-856D-4E9A-9B65-3A7E9ED3E75B}">
      <dsp:nvSpPr>
        <dsp:cNvPr id="0" name=""/>
        <dsp:cNvSpPr/>
      </dsp:nvSpPr>
      <dsp:spPr>
        <a:xfrm>
          <a:off x="218031" y="3348165"/>
          <a:ext cx="1300325" cy="10402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sr-Latn-CS" sz="1300" kern="1200" dirty="0" smtClean="0"/>
            <a:t>Auxiliary data base (Notaries)</a:t>
          </a:r>
          <a:endParaRPr lang="en-US" sz="1300" kern="1200" dirty="0"/>
        </a:p>
      </dsp:txBody>
      <dsp:txXfrm>
        <a:off x="248499" y="3378633"/>
        <a:ext cx="1239389" cy="979324"/>
      </dsp:txXfrm>
    </dsp:sp>
    <dsp:sp modelId="{2A8A59F7-9A2F-4950-B5D6-40B85079D97F}">
      <dsp:nvSpPr>
        <dsp:cNvPr id="0" name=""/>
        <dsp:cNvSpPr/>
      </dsp:nvSpPr>
      <dsp:spPr>
        <a:xfrm rot="12600000">
          <a:off x="1145662" y="2568059"/>
          <a:ext cx="2046305" cy="52941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C6DDB3-1D62-427A-8A7B-039DFD7AEA70}">
      <dsp:nvSpPr>
        <dsp:cNvPr id="0" name=""/>
        <dsp:cNvSpPr/>
      </dsp:nvSpPr>
      <dsp:spPr>
        <a:xfrm>
          <a:off x="632576" y="1801062"/>
          <a:ext cx="1300325" cy="10402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sr-Latn-CS" sz="1300" kern="1200" dirty="0" smtClean="0"/>
            <a:t>Data base of other public authorities</a:t>
          </a:r>
          <a:endParaRPr lang="en-US" sz="1300" kern="1200" dirty="0"/>
        </a:p>
      </dsp:txBody>
      <dsp:txXfrm>
        <a:off x="663044" y="1831530"/>
        <a:ext cx="1239389" cy="979324"/>
      </dsp:txXfrm>
    </dsp:sp>
    <dsp:sp modelId="{5B6AD7D1-15BD-433C-AD11-347939B59208}">
      <dsp:nvSpPr>
        <dsp:cNvPr id="0" name=""/>
        <dsp:cNvSpPr/>
      </dsp:nvSpPr>
      <dsp:spPr>
        <a:xfrm rot="14400000">
          <a:off x="1903720" y="1810001"/>
          <a:ext cx="2046305" cy="52941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493F92C-6551-41CE-BCD0-7D2D9D02F5CB}">
      <dsp:nvSpPr>
        <dsp:cNvPr id="0" name=""/>
        <dsp:cNvSpPr/>
      </dsp:nvSpPr>
      <dsp:spPr>
        <a:xfrm>
          <a:off x="1765134" y="668504"/>
          <a:ext cx="1300325" cy="10402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sr-Latn-CS" sz="1300" kern="1200" dirty="0" smtClean="0"/>
            <a:t>Data base of reporting entities</a:t>
          </a:r>
          <a:endParaRPr lang="en-US" sz="1300" kern="1200" dirty="0"/>
        </a:p>
      </dsp:txBody>
      <dsp:txXfrm>
        <a:off x="1795602" y="698972"/>
        <a:ext cx="1239389" cy="979324"/>
      </dsp:txXfrm>
    </dsp:sp>
    <dsp:sp modelId="{EFB4BED0-33C0-420B-A8AD-6E1104D87A96}">
      <dsp:nvSpPr>
        <dsp:cNvPr id="0" name=""/>
        <dsp:cNvSpPr/>
      </dsp:nvSpPr>
      <dsp:spPr>
        <a:xfrm rot="16200000">
          <a:off x="2939247" y="1532533"/>
          <a:ext cx="2046305" cy="52941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2571BF-8A7F-4DD6-A1EF-A7B813D25C69}">
      <dsp:nvSpPr>
        <dsp:cNvPr id="0" name=""/>
        <dsp:cNvSpPr/>
      </dsp:nvSpPr>
      <dsp:spPr>
        <a:xfrm>
          <a:off x="3276602" y="-250498"/>
          <a:ext cx="1371595" cy="20491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l" defTabSz="400050">
            <a:lnSpc>
              <a:spcPct val="90000"/>
            </a:lnSpc>
            <a:spcBef>
              <a:spcPct val="0"/>
            </a:spcBef>
            <a:spcAft>
              <a:spcPct val="35000"/>
            </a:spcAft>
          </a:pPr>
          <a:r>
            <a:rPr lang="sl-SI" sz="900" kern="1200" dirty="0" smtClean="0">
              <a:latin typeface="Georgia" pitchFamily="18" charset="0"/>
              <a:cs typeface="Arial" pitchFamily="34" charset="0"/>
            </a:rPr>
            <a:t>-</a:t>
          </a:r>
          <a:r>
            <a:rPr lang="sl-SI" sz="1200" kern="1200" dirty="0" smtClean="0">
              <a:latin typeface="Cambria" pitchFamily="18" charset="0"/>
              <a:cs typeface="Arial" pitchFamily="34" charset="0"/>
            </a:rPr>
            <a:t>Ministry of interior and Police administration</a:t>
          </a:r>
        </a:p>
        <a:p>
          <a:pPr lvl="0" algn="l" defTabSz="400050">
            <a:lnSpc>
              <a:spcPct val="90000"/>
            </a:lnSpc>
            <a:spcBef>
              <a:spcPct val="0"/>
            </a:spcBef>
            <a:spcAft>
              <a:spcPct val="35000"/>
            </a:spcAft>
          </a:pPr>
          <a:r>
            <a:rPr lang="sl-SI" sz="1200" kern="1200" dirty="0" smtClean="0">
              <a:latin typeface="Cambria" pitchFamily="18" charset="0"/>
              <a:cs typeface="Arial" pitchFamily="34" charset="0"/>
            </a:rPr>
            <a:t>-Tax administration</a:t>
          </a:r>
        </a:p>
        <a:p>
          <a:pPr lvl="0" algn="l" defTabSz="400050">
            <a:lnSpc>
              <a:spcPct val="90000"/>
            </a:lnSpc>
            <a:spcBef>
              <a:spcPct val="0"/>
            </a:spcBef>
            <a:spcAft>
              <a:spcPct val="35000"/>
            </a:spcAft>
          </a:pPr>
          <a:r>
            <a:rPr lang="sl-SI" sz="1200" kern="1200" dirty="0" smtClean="0">
              <a:latin typeface="Cambria" pitchFamily="18" charset="0"/>
              <a:cs typeface="Arial" pitchFamily="34" charset="0"/>
            </a:rPr>
            <a:t>-Customs</a:t>
          </a:r>
        </a:p>
        <a:p>
          <a:pPr lvl="0" algn="l" defTabSz="400050">
            <a:lnSpc>
              <a:spcPct val="90000"/>
            </a:lnSpc>
            <a:spcBef>
              <a:spcPct val="0"/>
            </a:spcBef>
            <a:spcAft>
              <a:spcPct val="35000"/>
            </a:spcAft>
          </a:pPr>
          <a:r>
            <a:rPr lang="sl-SI" sz="1200" kern="1200" dirty="0" smtClean="0">
              <a:latin typeface="Cambria" pitchFamily="18" charset="0"/>
              <a:cs typeface="Arial" pitchFamily="34" charset="0"/>
            </a:rPr>
            <a:t>-Data base of foreign FIU</a:t>
          </a:r>
        </a:p>
        <a:p>
          <a:pPr lvl="0" algn="l" defTabSz="400050">
            <a:lnSpc>
              <a:spcPct val="90000"/>
            </a:lnSpc>
            <a:spcBef>
              <a:spcPct val="0"/>
            </a:spcBef>
            <a:spcAft>
              <a:spcPct val="35000"/>
            </a:spcAft>
          </a:pPr>
          <a:r>
            <a:rPr lang="sl-SI" sz="1200" kern="1200" dirty="0" smtClean="0">
              <a:latin typeface="Cambria" pitchFamily="18" charset="0"/>
              <a:cs typeface="Arial" pitchFamily="34" charset="0"/>
            </a:rPr>
            <a:t>-Open source /Internet, media...</a:t>
          </a:r>
          <a:endParaRPr lang="en-US" sz="1200" kern="1200" dirty="0">
            <a:latin typeface="Cambria" pitchFamily="18" charset="0"/>
          </a:endParaRPr>
        </a:p>
      </dsp:txBody>
      <dsp:txXfrm>
        <a:off x="3316775" y="-210325"/>
        <a:ext cx="1291249" cy="1968830"/>
      </dsp:txXfrm>
    </dsp:sp>
    <dsp:sp modelId="{B96B4B93-DC2C-4087-A868-8E82F3F861DD}">
      <dsp:nvSpPr>
        <dsp:cNvPr id="0" name=""/>
        <dsp:cNvSpPr/>
      </dsp:nvSpPr>
      <dsp:spPr>
        <a:xfrm rot="18000000">
          <a:off x="3974774" y="1810001"/>
          <a:ext cx="2046305" cy="52941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077E2C1-DD08-4DC9-BA2C-AF8614EB5941}">
      <dsp:nvSpPr>
        <dsp:cNvPr id="0" name=""/>
        <dsp:cNvSpPr/>
      </dsp:nvSpPr>
      <dsp:spPr>
        <a:xfrm>
          <a:off x="4859340" y="668504"/>
          <a:ext cx="1300325" cy="10402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hr-HR" sz="1300" kern="1200" dirty="0" smtClean="0">
              <a:latin typeface="Georgia" pitchFamily="18" charset="0"/>
              <a:cs typeface="Arial" pitchFamily="34" charset="0"/>
            </a:rPr>
            <a:t>World check</a:t>
          </a:r>
          <a:endParaRPr lang="hr-HR" sz="1300" kern="1200" dirty="0">
            <a:latin typeface="Georgia" pitchFamily="18" charset="0"/>
            <a:cs typeface="Arial" pitchFamily="34" charset="0"/>
          </a:endParaRPr>
        </a:p>
      </dsp:txBody>
      <dsp:txXfrm>
        <a:off x="4889808" y="698972"/>
        <a:ext cx="1239389" cy="979324"/>
      </dsp:txXfrm>
    </dsp:sp>
    <dsp:sp modelId="{557C9FE9-A894-492E-9364-C623C2410D27}">
      <dsp:nvSpPr>
        <dsp:cNvPr id="0" name=""/>
        <dsp:cNvSpPr/>
      </dsp:nvSpPr>
      <dsp:spPr>
        <a:xfrm rot="19800000">
          <a:off x="4732832" y="2568059"/>
          <a:ext cx="2046305" cy="52941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59FB8F-1F9F-4B6F-83DD-FAD5A8D9BA76}">
      <dsp:nvSpPr>
        <dsp:cNvPr id="0" name=""/>
        <dsp:cNvSpPr/>
      </dsp:nvSpPr>
      <dsp:spPr>
        <a:xfrm>
          <a:off x="5991898" y="1801062"/>
          <a:ext cx="1300325" cy="10402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hr-HR" sz="1300" kern="1200" dirty="0" smtClean="0">
              <a:latin typeface="Georgia" pitchFamily="18" charset="0"/>
              <a:cs typeface="Arial" pitchFamily="34" charset="0"/>
            </a:rPr>
            <a:t>Real estate Administration</a:t>
          </a:r>
          <a:endParaRPr lang="hr-HR" sz="1300" kern="1200" dirty="0">
            <a:latin typeface="Georgia" pitchFamily="18" charset="0"/>
            <a:cs typeface="Arial" pitchFamily="34" charset="0"/>
          </a:endParaRPr>
        </a:p>
      </dsp:txBody>
      <dsp:txXfrm>
        <a:off x="6022366" y="1831530"/>
        <a:ext cx="1239389" cy="979324"/>
      </dsp:txXfrm>
    </dsp:sp>
    <dsp:sp modelId="{EF7B5C57-0263-4E21-B771-A9C394E188AE}">
      <dsp:nvSpPr>
        <dsp:cNvPr id="0" name=""/>
        <dsp:cNvSpPr/>
      </dsp:nvSpPr>
      <dsp:spPr>
        <a:xfrm>
          <a:off x="5010300" y="3603586"/>
          <a:ext cx="2046305" cy="52941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78611EF-9385-478A-BF78-152EE0D864A9}">
      <dsp:nvSpPr>
        <dsp:cNvPr id="0" name=""/>
        <dsp:cNvSpPr/>
      </dsp:nvSpPr>
      <dsp:spPr>
        <a:xfrm>
          <a:off x="6406443" y="3348165"/>
          <a:ext cx="1300325" cy="10402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en-US" sz="1300" b="1" kern="1200" dirty="0" smtClean="0"/>
            <a:t>Central Registry of Business Entities of the Tax Administration </a:t>
          </a:r>
          <a:endParaRPr lang="hr-HR" sz="1300" kern="1200" dirty="0">
            <a:latin typeface="Georgia" pitchFamily="18" charset="0"/>
            <a:cs typeface="Arial" pitchFamily="34" charset="0"/>
          </a:endParaRPr>
        </a:p>
      </dsp:txBody>
      <dsp:txXfrm>
        <a:off x="6436911" y="3378633"/>
        <a:ext cx="1239389" cy="97932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atin typeface="Arial" charset="0"/>
                <a:cs typeface="Arial" charset="0"/>
              </a:defRPr>
            </a:lvl1pPr>
          </a:lstStyle>
          <a:p>
            <a:pPr>
              <a:defRPr/>
            </a:pPr>
            <a:fld id="{414DF86A-9EF9-4C33-B903-FA1811211878}" type="datetimeFigureOut">
              <a:rPr lang="en-US"/>
              <a:pPr>
                <a:defRPr/>
              </a:pPr>
              <a:t>2/6/2013</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4B70801F-0392-45DA-899B-2371FE251FED}" type="slidenum">
              <a:rPr lang="en-US"/>
              <a:pPr>
                <a:defRPr/>
              </a:pPr>
              <a:t>‹#›</a:t>
            </a:fld>
            <a:endParaRPr lang="en-US"/>
          </a:p>
        </p:txBody>
      </p:sp>
    </p:spTree>
    <p:extLst>
      <p:ext uri="{BB962C8B-B14F-4D97-AF65-F5344CB8AC3E}">
        <p14:creationId xmlns:p14="http://schemas.microsoft.com/office/powerpoint/2010/main" xmlns="" val="38415236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B70801F-0392-45DA-899B-2371FE251FED}" type="slidenum">
              <a:rPr lang="en-US" smtClean="0"/>
              <a:pPr>
                <a:defRPr/>
              </a:pPr>
              <a:t>10</a:t>
            </a:fld>
            <a:endParaRPr lang="en-US"/>
          </a:p>
        </p:txBody>
      </p:sp>
    </p:spTree>
    <p:extLst>
      <p:ext uri="{BB962C8B-B14F-4D97-AF65-F5344CB8AC3E}">
        <p14:creationId xmlns:p14="http://schemas.microsoft.com/office/powerpoint/2010/main" xmlns="" val="380015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BF363C6-6905-44E7-B60C-A8E78739BD60}" type="datetimeFigureOut">
              <a:rPr lang="en-US"/>
              <a:pPr>
                <a:defRPr/>
              </a:pPr>
              <a:t>2/6/2013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B98A2EA-0F51-4F65-AB31-BB5BE193CDFC}" type="slidenum">
              <a:rPr lang="en-US"/>
              <a:pPr>
                <a:defRPr/>
              </a:pPr>
              <a:t>‹#›</a:t>
            </a:fld>
            <a:endParaRPr lang="en-US"/>
          </a:p>
        </p:txBody>
      </p:sp>
    </p:spTree>
  </p:cSld>
  <p:clrMapOvr>
    <a:masterClrMapping/>
  </p:clrMapOvr>
  <p:transition>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847DB1A-DC21-438B-A2F6-55D79BFFBD71}" type="datetimeFigureOut">
              <a:rPr lang="en-US"/>
              <a:pPr>
                <a:defRPr/>
              </a:pPr>
              <a:t>2/6/2013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CC7E7D9-0C0C-4E39-B857-B31AFD176A4D}" type="slidenum">
              <a:rPr lang="en-US"/>
              <a:pPr>
                <a:defRPr/>
              </a:pPr>
              <a:t>‹#›</a:t>
            </a:fld>
            <a:endParaRPr lang="en-US"/>
          </a:p>
        </p:txBody>
      </p:sp>
    </p:spTree>
  </p:cSld>
  <p:clrMapOvr>
    <a:masterClrMapping/>
  </p:clrMapOvr>
  <p:transition>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6E52F74-2573-4E7E-B2A4-EFA9F5DE09C7}" type="datetimeFigureOut">
              <a:rPr lang="en-US"/>
              <a:pPr>
                <a:defRPr/>
              </a:pPr>
              <a:t>2/6/2013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3293E-AD21-469D-9B86-EFDC8DBEB106}" type="slidenum">
              <a:rPr lang="en-US"/>
              <a:pPr>
                <a:defRPr/>
              </a:pPr>
              <a:t>‹#›</a:t>
            </a:fld>
            <a:endParaRPr lang="en-US"/>
          </a:p>
        </p:txBody>
      </p:sp>
    </p:spTree>
  </p:cSld>
  <p:clrMapOvr>
    <a:masterClrMapping/>
  </p:clrMapOvr>
  <p:transition>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E75C6E7-94CE-4AE9-B476-5A616D3385BB}" type="datetimeFigureOut">
              <a:rPr lang="en-US"/>
              <a:pPr>
                <a:defRPr/>
              </a:pPr>
              <a:t>2/6/2013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CFC5D8F-FF8C-4832-A04E-13C3327D5431}" type="slidenum">
              <a:rPr lang="en-US"/>
              <a:pPr>
                <a:defRPr/>
              </a:pPr>
              <a:t>‹#›</a:t>
            </a:fld>
            <a:endParaRPr lang="en-US"/>
          </a:p>
        </p:txBody>
      </p:sp>
    </p:spTree>
  </p:cSld>
  <p:clrMapOvr>
    <a:masterClrMapping/>
  </p:clrMapOvr>
  <p:transition>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2F04E43-5BB8-4DC2-8725-D012731BE759}" type="datetimeFigureOut">
              <a:rPr lang="en-US"/>
              <a:pPr>
                <a:defRPr/>
              </a:pPr>
              <a:t>2/6/2013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AA8136F-CA2C-4962-84E1-15E04AB01141}" type="slidenum">
              <a:rPr lang="en-US"/>
              <a:pPr>
                <a:defRPr/>
              </a:pPr>
              <a:t>‹#›</a:t>
            </a:fld>
            <a:endParaRPr lang="en-US"/>
          </a:p>
        </p:txBody>
      </p:sp>
    </p:spTree>
  </p:cSld>
  <p:clrMapOvr>
    <a:masterClrMapping/>
  </p:clrMapOvr>
  <p:transition>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D7ACE48-562B-4C48-9A9D-E9960A614421}" type="datetimeFigureOut">
              <a:rPr lang="en-US"/>
              <a:pPr>
                <a:defRPr/>
              </a:pPr>
              <a:t>2/6/2013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6A4B960-E56C-4603-94CE-571DA0D97785}" type="slidenum">
              <a:rPr lang="en-US"/>
              <a:pPr>
                <a:defRPr/>
              </a:pPr>
              <a:t>‹#›</a:t>
            </a:fld>
            <a:endParaRPr lang="en-US"/>
          </a:p>
        </p:txBody>
      </p:sp>
    </p:spTree>
  </p:cSld>
  <p:clrMapOvr>
    <a:masterClrMapping/>
  </p:clrMapOvr>
  <p:transition>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C899A05-6EC1-4619-8C43-37153CBDF8CF}" type="datetimeFigureOut">
              <a:rPr lang="en-US"/>
              <a:pPr>
                <a:defRPr/>
              </a:pPr>
              <a:t>2/6/2013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040D510-11E5-4998-A2F1-7B619CF00092}" type="slidenum">
              <a:rPr lang="en-US"/>
              <a:pPr>
                <a:defRPr/>
              </a:pPr>
              <a:t>‹#›</a:t>
            </a:fld>
            <a:endParaRPr lang="en-US"/>
          </a:p>
        </p:txBody>
      </p:sp>
    </p:spTree>
  </p:cSld>
  <p:clrMapOvr>
    <a:masterClrMapping/>
  </p:clrMapOvr>
  <p:transition>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B74EFEB-5208-467E-BB96-A92EBE4A1521}" type="datetimeFigureOut">
              <a:rPr lang="en-US"/>
              <a:pPr>
                <a:defRPr/>
              </a:pPr>
              <a:t>2/6/2013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2A83F4F-373D-4783-BD86-2218849228CD}" type="slidenum">
              <a:rPr lang="en-US"/>
              <a:pPr>
                <a:defRPr/>
              </a:pPr>
              <a:t>‹#›</a:t>
            </a:fld>
            <a:endParaRPr lang="en-US"/>
          </a:p>
        </p:txBody>
      </p:sp>
    </p:spTree>
  </p:cSld>
  <p:clrMapOvr>
    <a:masterClrMapping/>
  </p:clrMapOvr>
  <p:transition>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5DC350B-A030-4033-8EB9-E79450571AD7}" type="datetimeFigureOut">
              <a:rPr lang="en-US"/>
              <a:pPr>
                <a:defRPr/>
              </a:pPr>
              <a:t>2/6/2013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8ECA7AE-7406-453B-8293-F06DFF302BC9}" type="slidenum">
              <a:rPr lang="en-US"/>
              <a:pPr>
                <a:defRPr/>
              </a:pPr>
              <a:t>‹#›</a:t>
            </a:fld>
            <a:endParaRPr lang="en-US"/>
          </a:p>
        </p:txBody>
      </p:sp>
    </p:spTree>
  </p:cSld>
  <p:clrMapOvr>
    <a:masterClrMapping/>
  </p:clrMapOvr>
  <p:transition>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F7E696B-1FDC-426F-857C-E7CACDA29003}" type="datetimeFigureOut">
              <a:rPr lang="en-US"/>
              <a:pPr>
                <a:defRPr/>
              </a:pPr>
              <a:t>2/6/2013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4103692-AE38-4B46-9B62-5B0AE9EFFCF1}" type="slidenum">
              <a:rPr lang="en-US"/>
              <a:pPr>
                <a:defRPr/>
              </a:pPr>
              <a:t>‹#›</a:t>
            </a:fld>
            <a:endParaRPr lang="en-US"/>
          </a:p>
        </p:txBody>
      </p:sp>
    </p:spTree>
  </p:cSld>
  <p:clrMapOvr>
    <a:masterClrMapping/>
  </p:clrMapOvr>
  <p:transition>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3D3A36F-4503-4328-AC18-D0D154B18A1A}" type="datetimeFigureOut">
              <a:rPr lang="en-US"/>
              <a:pPr>
                <a:defRPr/>
              </a:pPr>
              <a:t>2/6/2013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C355B22-0D57-4F27-BF35-572379D8A245}" type="slidenum">
              <a:rPr lang="en-US"/>
              <a:pPr>
                <a:defRPr/>
              </a:pPr>
              <a:t>‹#›</a:t>
            </a:fld>
            <a:endParaRPr lang="en-US"/>
          </a:p>
        </p:txBody>
      </p:sp>
    </p:spTree>
  </p:cSld>
  <p:clrMapOvr>
    <a:masterClrMapping/>
  </p:clrMapOvr>
  <p:transition>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F363DA4-BE45-4C59-896C-07ABA05D89FC}" type="datetimeFigureOut">
              <a:rPr lang="en-US"/>
              <a:pPr>
                <a:defRPr/>
              </a:pPr>
              <a:t>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92979D8E-D096-4064-AD81-4836EA08E32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split orient="vert"/>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hyperlink" Target="mailto:mirjana.boskovic@uspnft.gov.me" TargetMode="External"/><Relationship Id="rId5" Type="http://schemas.openxmlformats.org/officeDocument/2006/relationships/hyperlink" Target="mailto:svetlana.bozovic@mif.gov.me"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image" Target="../media/image4.jpeg"/><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wmf"/><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wmf"/><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wmf"/><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1.wmf"/></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609600" y="0"/>
            <a:ext cx="97536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3" name="Text Box 3"/>
          <p:cNvSpPr txBox="1">
            <a:spLocks noChangeArrowheads="1"/>
          </p:cNvSpPr>
          <p:nvPr/>
        </p:nvSpPr>
        <p:spPr bwMode="auto">
          <a:xfrm>
            <a:off x="304800" y="1676400"/>
            <a:ext cx="8458200" cy="86201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smtClean="0">
                <a:solidFill>
                  <a:schemeClr val="bg1"/>
                </a:solidFill>
                <a:latin typeface="Cambria" pitchFamily="18" charset="0"/>
              </a:rPr>
              <a:t>4</a:t>
            </a:r>
            <a:r>
              <a:rPr lang="hr-HR" sz="1600" b="1" i="1" dirty="0" smtClean="0">
                <a:solidFill>
                  <a:schemeClr val="bg1"/>
                </a:solidFill>
                <a:latin typeface="Cambria" pitchFamily="18" charset="0"/>
              </a:rPr>
              <a:t> –</a:t>
            </a:r>
            <a:r>
              <a:rPr lang="en-US" sz="1600" b="1" i="1" dirty="0" smtClean="0">
                <a:solidFill>
                  <a:schemeClr val="bg1"/>
                </a:solidFill>
                <a:latin typeface="Cambria" pitchFamily="18" charset="0"/>
              </a:rPr>
              <a:t> Free Movement of Capital</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fontAlgn="auto">
              <a:spcBef>
                <a:spcPts val="0"/>
              </a:spcBef>
              <a:spcAft>
                <a:spcPts val="0"/>
              </a:spcAft>
              <a:defRPr/>
            </a:pPr>
            <a:r>
              <a:rPr lang="en-GB" sz="2600" dirty="0">
                <a:solidFill>
                  <a:schemeClr val="accent2">
                    <a:lumMod val="20000"/>
                    <a:lumOff val="80000"/>
                  </a:schemeClr>
                </a:solidFill>
                <a:latin typeface="Cambria" pitchFamily="18" charset="0"/>
                <a:cs typeface="+mn-cs"/>
              </a:rPr>
              <a:t>Bilateral screening: Chapter </a:t>
            </a:r>
            <a:r>
              <a:rPr lang="en-US" sz="2600" dirty="0" smtClean="0">
                <a:solidFill>
                  <a:schemeClr val="accent2">
                    <a:lumMod val="20000"/>
                    <a:lumOff val="80000"/>
                  </a:schemeClr>
                </a:solidFill>
                <a:latin typeface="Cambria" pitchFamily="18" charset="0"/>
                <a:cs typeface="+mn-cs"/>
              </a:rPr>
              <a:t>4</a:t>
            </a:r>
            <a:endParaRPr lang="en-GB"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cs typeface="+mn-cs"/>
              </a:rPr>
              <a:t>PRESENTATION OF </a:t>
            </a:r>
            <a:r>
              <a:rPr lang="sr-Latn-CS" sz="2600" b="1" dirty="0">
                <a:solidFill>
                  <a:schemeClr val="accent2">
                    <a:lumMod val="20000"/>
                    <a:lumOff val="80000"/>
                  </a:schemeClr>
                </a:solidFill>
                <a:latin typeface="Cambria" pitchFamily="18" charset="0"/>
                <a:cs typeface="+mn-cs"/>
              </a:rPr>
              <a:t>MONTENEGRO</a:t>
            </a:r>
            <a:endParaRPr lang="hr-HR" sz="2600" b="1" dirty="0">
              <a:solidFill>
                <a:schemeClr val="accent2">
                  <a:lumMod val="20000"/>
                  <a:lumOff val="80000"/>
                </a:schemeClr>
              </a:solidFill>
              <a:latin typeface="+mn-lt"/>
              <a:cs typeface="+mn-cs"/>
            </a:endParaRPr>
          </a:p>
        </p:txBody>
      </p:sp>
      <p:sp>
        <p:nvSpPr>
          <p:cNvPr id="13" name="Rectangle 12"/>
          <p:cNvSpPr/>
          <p:nvPr/>
        </p:nvSpPr>
        <p:spPr>
          <a:xfrm>
            <a:off x="2695575" y="6324600"/>
            <a:ext cx="3070008" cy="369332"/>
          </a:xfrm>
          <a:prstGeom prst="rect">
            <a:avLst/>
          </a:prstGeom>
        </p:spPr>
        <p:txBody>
          <a:bodyPr wrap="none" anchor="ctr">
            <a:spAutoFit/>
          </a:bodyPr>
          <a:lstStyle/>
          <a:p>
            <a:pPr algn="ctr" fontAlgn="auto">
              <a:spcBef>
                <a:spcPts val="0"/>
              </a:spcBef>
              <a:spcAft>
                <a:spcPts val="0"/>
              </a:spcAft>
              <a:defRPr/>
            </a:pPr>
            <a:r>
              <a:rPr lang="en-US" b="1" dirty="0" err="1">
                <a:solidFill>
                  <a:schemeClr val="accent2">
                    <a:lumMod val="60000"/>
                    <a:lumOff val="40000"/>
                  </a:schemeClr>
                </a:solidFill>
                <a:latin typeface="Cambria" pitchFamily="18" charset="0"/>
                <a:cs typeface="+mn-cs"/>
              </a:rPr>
              <a:t>Bru</a:t>
            </a:r>
            <a:r>
              <a:rPr lang="hr-HR" b="1" dirty="0">
                <a:solidFill>
                  <a:schemeClr val="accent2">
                    <a:lumMod val="60000"/>
                    <a:lumOff val="40000"/>
                  </a:schemeClr>
                </a:solidFill>
                <a:latin typeface="Cambria" pitchFamily="18" charset="0"/>
                <a:cs typeface="+mn-cs"/>
              </a:rPr>
              <a:t>ssel</a:t>
            </a:r>
            <a:r>
              <a:rPr lang="en-US" b="1" dirty="0">
                <a:solidFill>
                  <a:schemeClr val="accent2">
                    <a:lumMod val="60000"/>
                    <a:lumOff val="40000"/>
                  </a:schemeClr>
                </a:solidFill>
                <a:latin typeface="Cambria" pitchFamily="18" charset="0"/>
                <a:cs typeface="+mn-cs"/>
              </a:rPr>
              <a:t>s, </a:t>
            </a:r>
            <a:r>
              <a:rPr lang="en-US" b="1" dirty="0" smtClean="0">
                <a:solidFill>
                  <a:schemeClr val="accent2">
                    <a:lumMod val="60000"/>
                    <a:lumOff val="40000"/>
                  </a:schemeClr>
                </a:solidFill>
                <a:latin typeface="Cambria" pitchFamily="18" charset="0"/>
                <a:cs typeface="+mn-cs"/>
              </a:rPr>
              <a:t>21 February</a:t>
            </a:r>
            <a:r>
              <a:rPr lang="sr-Latn-CS" b="1" dirty="0" smtClean="0">
                <a:solidFill>
                  <a:schemeClr val="accent2">
                    <a:lumMod val="60000"/>
                    <a:lumOff val="40000"/>
                  </a:schemeClr>
                </a:solidFill>
                <a:latin typeface="Cambria" pitchFamily="18" charset="0"/>
                <a:cs typeface="+mn-cs"/>
              </a:rPr>
              <a:t> 2013</a:t>
            </a:r>
            <a:endParaRPr lang="en-US" dirty="0">
              <a:solidFill>
                <a:schemeClr val="accent2">
                  <a:lumMod val="60000"/>
                  <a:lumOff val="40000"/>
                </a:schemeClr>
              </a:solidFill>
              <a:latin typeface="+mn-lt"/>
              <a:cs typeface="+mn-cs"/>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8" name="Picture 28"/>
          <p:cNvPicPr>
            <a:picLocks noChangeAspect="1" noChangeArrowheads="1"/>
          </p:cNvPicPr>
          <p:nvPr/>
        </p:nvPicPr>
        <p:blipFill>
          <a:blip r:embed="rId3" cstate="print"/>
          <a:srcRect/>
          <a:stretch>
            <a:fillRect/>
          </a:stretch>
        </p:blipFill>
        <p:spPr bwMode="auto">
          <a:xfrm>
            <a:off x="3500438" y="4643438"/>
            <a:ext cx="2076450" cy="1171575"/>
          </a:xfrm>
          <a:prstGeom prst="rect">
            <a:avLst/>
          </a:prstGeom>
          <a:noFill/>
          <a:ln w="9525">
            <a:noFill/>
            <a:miter lim="800000"/>
            <a:headEnd/>
            <a:tailEnd/>
          </a:ln>
        </p:spPr>
      </p:pic>
    </p:spTree>
  </p:cSld>
  <p:clrMapOvr>
    <a:masterClrMapping/>
  </p:clrMapOvr>
  <p:transition>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r-Latn-CS" b="1" i="1" dirty="0" smtClean="0">
                <a:solidFill>
                  <a:schemeClr val="accent2">
                    <a:lumMod val="40000"/>
                    <a:lumOff val="60000"/>
                  </a:schemeClr>
                </a:solidFill>
                <a:latin typeface="Cambria" pitchFamily="18" charset="0"/>
              </a:rPr>
              <a:t>Free Movement of Capital</a:t>
            </a:r>
            <a:endParaRPr lang="en-US" dirty="0">
              <a:solidFill>
                <a:schemeClr val="accent2">
                  <a:lumMod val="40000"/>
                  <a:lumOff val="60000"/>
                </a:schemeClr>
              </a:solidFill>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50101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mn-cs"/>
              </a:rPr>
              <a:t>Chapter </a:t>
            </a:r>
            <a:r>
              <a:rPr lang="en-US" b="1" dirty="0" smtClean="0">
                <a:solidFill>
                  <a:schemeClr val="accent2">
                    <a:lumMod val="20000"/>
                    <a:lumOff val="80000"/>
                  </a:schemeClr>
                </a:solidFill>
                <a:latin typeface="Cambria" pitchFamily="18" charset="0"/>
                <a:cs typeface="+mn-cs"/>
              </a:rPr>
              <a:t>0</a:t>
            </a:r>
            <a:r>
              <a:rPr lang="sr-Latn-CS" b="1" dirty="0" smtClean="0">
                <a:solidFill>
                  <a:schemeClr val="accent2">
                    <a:lumMod val="20000"/>
                    <a:lumOff val="80000"/>
                  </a:schemeClr>
                </a:solidFill>
                <a:latin typeface="Cambria" pitchFamily="18" charset="0"/>
                <a:cs typeface="+mn-cs"/>
              </a:rPr>
              <a:t>4:</a:t>
            </a:r>
            <a:endParaRPr lang="en-US" b="1" dirty="0">
              <a:solidFill>
                <a:schemeClr val="accent2">
                  <a:lumMod val="20000"/>
                  <a:lumOff val="80000"/>
                </a:schemeClr>
              </a:solidFill>
              <a:latin typeface="Cambria" pitchFamily="18" charset="0"/>
              <a:cs typeface="+mn-cs"/>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308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304800" y="1600200"/>
            <a:ext cx="8534400" cy="2062103"/>
          </a:xfrm>
          <a:prstGeom prst="rect">
            <a:avLst/>
          </a:prstGeom>
          <a:noFill/>
          <a:ln w="9525">
            <a:noFill/>
            <a:miter lim="800000"/>
            <a:headEnd/>
            <a:tailEnd/>
          </a:ln>
        </p:spPr>
        <p:txBody>
          <a:bodyPr>
            <a:spAutoFit/>
          </a:bodyPr>
          <a:lstStyle/>
          <a:p>
            <a:pPr marL="514350" indent="-514350" algn="ctr">
              <a:lnSpc>
                <a:spcPct val="200000"/>
              </a:lnSpc>
              <a:defRPr/>
            </a:pPr>
            <a:r>
              <a:rPr lang="sr-Latn-C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MONEY LAUNDERING </a:t>
            </a:r>
          </a:p>
          <a:p>
            <a:pPr marL="514350" indent="-514350" algn="ctr">
              <a:lnSpc>
                <a:spcPct val="200000"/>
              </a:lnSpc>
              <a:defRPr/>
            </a:pPr>
            <a:r>
              <a:rPr lang="sr-Latn-C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AND TERRORISM FINANCING</a:t>
            </a:r>
            <a:endParaRPr lang="x-none" sz="32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4038600"/>
            <a:ext cx="8382000" cy="2554545"/>
          </a:xfrm>
          <a:prstGeom prst="rect">
            <a:avLst/>
          </a:prstGeom>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ctr" fontAlgn="auto">
              <a:spcBef>
                <a:spcPts val="0"/>
              </a:spcBef>
              <a:spcAft>
                <a:spcPts val="0"/>
              </a:spcAft>
              <a:defRPr/>
            </a:pPr>
            <a:r>
              <a:rPr lang="sr-Latn-CS" sz="2000" b="1" dirty="0" smtClean="0">
                <a:solidFill>
                  <a:schemeClr val="accent2">
                    <a:lumMod val="50000"/>
                  </a:schemeClr>
                </a:solidFill>
                <a:effectLst>
                  <a:outerShdw blurRad="38100" dist="38100" dir="2700000" algn="tl">
                    <a:srgbClr val="000000">
                      <a:alpha val="43137"/>
                    </a:srgbClr>
                  </a:outerShdw>
                </a:effectLst>
                <a:latin typeface="Cambria" pitchFamily="18" charset="0"/>
              </a:rPr>
              <a:t>Phd Miloš Vukčević</a:t>
            </a:r>
          </a:p>
          <a:p>
            <a:pPr marL="814388" indent="-450850" algn="ctr" fontAlgn="auto">
              <a:spcBef>
                <a:spcPts val="0"/>
              </a:spcBef>
              <a:spcAft>
                <a:spcPts val="0"/>
              </a:spcAft>
              <a:defRPr/>
            </a:pPr>
            <a:r>
              <a:rPr lang="sr-Latn-CS" sz="2000" b="1" dirty="0" smtClean="0">
                <a:solidFill>
                  <a:schemeClr val="accent2">
                    <a:lumMod val="50000"/>
                  </a:schemeClr>
                </a:solidFill>
                <a:effectLst>
                  <a:outerShdw blurRad="38100" dist="38100" dir="2700000" algn="tl">
                    <a:srgbClr val="000000">
                      <a:alpha val="43137"/>
                    </a:srgbClr>
                  </a:outerShdw>
                </a:effectLst>
                <a:latin typeface="Cambria" pitchFamily="18" charset="0"/>
              </a:rPr>
              <a:t>Mirjana Bošković</a:t>
            </a:r>
          </a:p>
          <a:p>
            <a:pPr marL="814388" indent="-450850" algn="ctr" fontAlgn="auto">
              <a:spcBef>
                <a:spcPts val="0"/>
              </a:spcBef>
              <a:spcAft>
                <a:spcPts val="0"/>
              </a:spcAft>
              <a:defRPr/>
            </a:pPr>
            <a:endParaRPr lang="x-none" sz="20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marL="814388" indent="-450850" algn="ctr" fontAlgn="auto">
              <a:spcBef>
                <a:spcPts val="0"/>
              </a:spcBef>
              <a:spcAft>
                <a:spcPts val="0"/>
              </a:spcAft>
              <a:defRPr/>
            </a:pPr>
            <a:r>
              <a:rPr lang="sr-Latn-CS" sz="1600" b="1" dirty="0" smtClean="0">
                <a:solidFill>
                  <a:schemeClr val="accent2">
                    <a:lumMod val="50000"/>
                  </a:schemeClr>
                </a:solidFill>
                <a:effectLst>
                  <a:outerShdw blurRad="38100" dist="38100" dir="2700000" algn="tl">
                    <a:srgbClr val="000000">
                      <a:alpha val="43137"/>
                    </a:srgbClr>
                  </a:outerShdw>
                </a:effectLst>
                <a:latin typeface="Cambria" pitchFamily="18" charset="0"/>
              </a:rPr>
              <a:t>Administration for the prevention of money laundering </a:t>
            </a:r>
          </a:p>
          <a:p>
            <a:pPr marL="814388" indent="-450850" algn="ctr" fontAlgn="auto">
              <a:spcBef>
                <a:spcPts val="0"/>
              </a:spcBef>
              <a:spcAft>
                <a:spcPts val="0"/>
              </a:spcAft>
              <a:defRPr/>
            </a:pPr>
            <a:r>
              <a:rPr lang="sr-Latn-CS" sz="1600" b="1" dirty="0" smtClean="0">
                <a:solidFill>
                  <a:schemeClr val="accent2">
                    <a:lumMod val="50000"/>
                  </a:schemeClr>
                </a:solidFill>
                <a:effectLst>
                  <a:outerShdw blurRad="38100" dist="38100" dir="2700000" algn="tl">
                    <a:srgbClr val="000000">
                      <a:alpha val="43137"/>
                    </a:srgbClr>
                  </a:outerShdw>
                </a:effectLst>
                <a:latin typeface="Cambria" pitchFamily="18" charset="0"/>
              </a:rPr>
              <a:t>and terrorist financing</a:t>
            </a:r>
          </a:p>
          <a:p>
            <a:pPr marL="814388" indent="-450850" algn="ctr" fontAlgn="auto">
              <a:spcBef>
                <a:spcPts val="0"/>
              </a:spcBef>
              <a:spcAft>
                <a:spcPts val="0"/>
              </a:spcAft>
              <a:defRPr/>
            </a:pPr>
            <a:endParaRPr lang="x-none" sz="16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marL="814388" indent="-450850" algn="ctr" fontAlgn="auto">
              <a:spcBef>
                <a:spcPts val="0"/>
              </a:spcBef>
              <a:spcAft>
                <a:spcPts val="0"/>
              </a:spcAft>
              <a:defRPr/>
            </a:pPr>
            <a:r>
              <a:rPr lang="sr-Latn-CS" sz="1600" b="1" dirty="0" smtClean="0">
                <a:solidFill>
                  <a:schemeClr val="accent2">
                    <a:lumMod val="50000"/>
                  </a:schemeClr>
                </a:solidFill>
                <a:effectLst>
                  <a:outerShdw blurRad="38100" dist="38100" dir="2700000" algn="tl">
                    <a:srgbClr val="000000">
                      <a:alpha val="43137"/>
                    </a:srgbClr>
                  </a:outerShdw>
                </a:effectLst>
                <a:latin typeface="Cambria" pitchFamily="18" charset="0"/>
                <a:hlinkClick r:id="rId5"/>
              </a:rPr>
              <a:t>milos.vukcevic</a:t>
            </a:r>
            <a:r>
              <a:rPr lang="en-US" sz="1600" b="1" dirty="0" smtClean="0">
                <a:solidFill>
                  <a:schemeClr val="accent2">
                    <a:lumMod val="50000"/>
                  </a:schemeClr>
                </a:solidFill>
                <a:effectLst>
                  <a:outerShdw blurRad="38100" dist="38100" dir="2700000" algn="tl">
                    <a:srgbClr val="000000">
                      <a:alpha val="43137"/>
                    </a:srgbClr>
                  </a:outerShdw>
                </a:effectLst>
                <a:latin typeface="Cambria" pitchFamily="18" charset="0"/>
                <a:hlinkClick r:id="rId5"/>
              </a:rPr>
              <a:t>@</a:t>
            </a:r>
            <a:r>
              <a:rPr lang="sr-Latn-CS" sz="1600" b="1" dirty="0" smtClean="0">
                <a:solidFill>
                  <a:schemeClr val="accent2">
                    <a:lumMod val="50000"/>
                  </a:schemeClr>
                </a:solidFill>
                <a:effectLst>
                  <a:outerShdw blurRad="38100" dist="38100" dir="2700000" algn="tl">
                    <a:srgbClr val="000000">
                      <a:alpha val="43137"/>
                    </a:srgbClr>
                  </a:outerShdw>
                </a:effectLst>
                <a:latin typeface="Cambria" pitchFamily="18" charset="0"/>
                <a:hlinkClick r:id="rId5"/>
              </a:rPr>
              <a:t>uspnft</a:t>
            </a:r>
            <a:r>
              <a:rPr lang="en-US" sz="1600" b="1" dirty="0" smtClean="0">
                <a:solidFill>
                  <a:schemeClr val="accent2">
                    <a:lumMod val="50000"/>
                  </a:schemeClr>
                </a:solidFill>
                <a:effectLst>
                  <a:outerShdw blurRad="38100" dist="38100" dir="2700000" algn="tl">
                    <a:srgbClr val="000000">
                      <a:alpha val="43137"/>
                    </a:srgbClr>
                  </a:outerShdw>
                </a:effectLst>
                <a:latin typeface="Cambria" pitchFamily="18" charset="0"/>
                <a:hlinkClick r:id="rId5"/>
              </a:rPr>
              <a:t>.</a:t>
            </a:r>
            <a:r>
              <a:rPr lang="en-US" sz="1600" b="1" dirty="0" err="1" smtClean="0">
                <a:solidFill>
                  <a:schemeClr val="accent2">
                    <a:lumMod val="50000"/>
                  </a:schemeClr>
                </a:solidFill>
                <a:effectLst>
                  <a:outerShdw blurRad="38100" dist="38100" dir="2700000" algn="tl">
                    <a:srgbClr val="000000">
                      <a:alpha val="43137"/>
                    </a:srgbClr>
                  </a:outerShdw>
                </a:effectLst>
                <a:latin typeface="Cambria" pitchFamily="18" charset="0"/>
                <a:hlinkClick r:id="rId5"/>
              </a:rPr>
              <a:t>gov.me</a:t>
            </a:r>
            <a:r>
              <a:rPr lang="en-US" sz="1600" b="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endParaRPr lang="sr-Latn-CS" sz="16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814388" indent="-450850" algn="ctr" fontAlgn="auto">
              <a:spcBef>
                <a:spcPts val="0"/>
              </a:spcBef>
              <a:spcAft>
                <a:spcPts val="0"/>
              </a:spcAft>
              <a:defRPr/>
            </a:pPr>
            <a:r>
              <a:rPr lang="sr-Latn-CS" sz="1600" b="1" dirty="0" smtClean="0">
                <a:solidFill>
                  <a:schemeClr val="accent2">
                    <a:lumMod val="50000"/>
                  </a:schemeClr>
                </a:solidFill>
                <a:effectLst>
                  <a:outerShdw blurRad="38100" dist="38100" dir="2700000" algn="tl">
                    <a:srgbClr val="000000">
                      <a:alpha val="43137"/>
                    </a:srgbClr>
                  </a:outerShdw>
                </a:effectLst>
                <a:latin typeface="Cambria" pitchFamily="18" charset="0"/>
                <a:hlinkClick r:id="rId6"/>
              </a:rPr>
              <a:t>mirjana.boskovic@uspnft.gov.me</a:t>
            </a:r>
            <a:endParaRPr lang="sr-Latn-CS" sz="16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814388" indent="-450850" algn="ctr" fontAlgn="auto">
              <a:spcBef>
                <a:spcPts val="0"/>
              </a:spcBef>
              <a:spcAft>
                <a:spcPts val="0"/>
              </a:spcAft>
              <a:defRPr/>
            </a:pPr>
            <a:endParaRPr lang="sr-Latn-CS" sz="2000" b="1" dirty="0">
              <a:solidFill>
                <a:schemeClr val="accent2">
                  <a:lumMod val="75000"/>
                </a:schemeClr>
              </a:solidFill>
              <a:effectLst>
                <a:outerShdw blurRad="38100" dist="38100" dir="2700000" algn="tl">
                  <a:srgbClr val="000000">
                    <a:alpha val="43137"/>
                  </a:srgbClr>
                </a:outerShdw>
              </a:effectLst>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4100"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2"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6009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a:t>
            </a:r>
            <a:r>
              <a:rPr lang="sr-Latn-CS" b="1" dirty="0" smtClean="0">
                <a:solidFill>
                  <a:schemeClr val="accent2">
                    <a:lumMod val="20000"/>
                    <a:lumOff val="80000"/>
                  </a:schemeClr>
                </a:solidFill>
                <a:latin typeface="Cambria" pitchFamily="18" charset="0"/>
              </a:rPr>
              <a:t>: </a:t>
            </a:r>
            <a:r>
              <a:rPr lang="sr-Latn-CS" b="1" i="1" dirty="0" smtClean="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410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381000" y="533400"/>
            <a:ext cx="8534400" cy="715963"/>
          </a:xfrm>
          <a:prstGeom prst="rect">
            <a:avLst/>
          </a:prstGeom>
          <a:noFill/>
          <a:ln w="9525">
            <a:noFill/>
            <a:miter lim="800000"/>
            <a:headEnd/>
            <a:tailEnd/>
          </a:ln>
        </p:spPr>
        <p:txBody>
          <a:bodyPr>
            <a:spAutoFit/>
          </a:bodyPr>
          <a:lstStyle/>
          <a:p>
            <a:pPr marL="514350" indent="-514350" algn="ctr">
              <a:lnSpc>
                <a:spcPct val="200000"/>
              </a:lnSpc>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BACKGROUND INFORMATION</a:t>
            </a:r>
            <a:endParaRPr lang="x-none"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8"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pic>
        <p:nvPicPr>
          <p:cNvPr id="20" name="Picture 4" descr="33658549"/>
          <p:cNvPicPr>
            <a:picLocks noChangeAspect="1" noChangeArrowheads="1"/>
          </p:cNvPicPr>
          <p:nvPr/>
        </p:nvPicPr>
        <p:blipFill>
          <a:blip r:embed="rId6"/>
          <a:srcRect/>
          <a:stretch>
            <a:fillRect/>
          </a:stretch>
        </p:blipFill>
        <p:spPr>
          <a:xfrm>
            <a:off x="2590800" y="1828800"/>
            <a:ext cx="3143250" cy="744537"/>
          </a:xfrm>
          <a:prstGeom prst="rect">
            <a:avLst/>
          </a:prstGeom>
          <a:noFill/>
        </p:spPr>
      </p:pic>
      <p:pic>
        <p:nvPicPr>
          <p:cNvPr id="21" name="Picture 10" descr="Picture1"/>
          <p:cNvPicPr>
            <a:picLocks noChangeAspect="1" noChangeArrowheads="1"/>
          </p:cNvPicPr>
          <p:nvPr/>
        </p:nvPicPr>
        <p:blipFill>
          <a:blip r:embed="rId7"/>
          <a:srcRect/>
          <a:stretch>
            <a:fillRect/>
          </a:stretch>
        </p:blipFill>
        <p:spPr>
          <a:xfrm>
            <a:off x="2971800" y="4343400"/>
            <a:ext cx="2747962" cy="744538"/>
          </a:xfrm>
          <a:prstGeom prst="rect">
            <a:avLst/>
          </a:prstGeom>
          <a:noFill/>
        </p:spPr>
      </p:pic>
      <p:graphicFrame>
        <p:nvGraphicFramePr>
          <p:cNvPr id="22" name="Object 2"/>
          <p:cNvGraphicFramePr>
            <a:graphicFrameLocks noChangeAspect="1"/>
          </p:cNvGraphicFramePr>
          <p:nvPr/>
        </p:nvGraphicFramePr>
        <p:xfrm>
          <a:off x="2362200" y="3276600"/>
          <a:ext cx="1016000" cy="671512"/>
        </p:xfrm>
        <a:graphic>
          <a:graphicData uri="http://schemas.openxmlformats.org/presentationml/2006/ole">
            <p:oleObj spid="_x0000_s1028" name="Image" r:id="rId8" imgW="7504762" imgH="5993651" progId="">
              <p:embed/>
            </p:oleObj>
          </a:graphicData>
        </a:graphic>
      </p:graphicFrame>
      <p:sp>
        <p:nvSpPr>
          <p:cNvPr id="29" name="WordArt 16"/>
          <p:cNvSpPr>
            <a:spLocks noChangeArrowheads="1" noChangeShapeType="1" noTextEdit="1"/>
          </p:cNvSpPr>
          <p:nvPr/>
        </p:nvSpPr>
        <p:spPr bwMode="auto">
          <a:xfrm>
            <a:off x="3505200" y="3200400"/>
            <a:ext cx="2743200" cy="650875"/>
          </a:xfrm>
          <a:prstGeom prst="rect">
            <a:avLst/>
          </a:prstGeom>
        </p:spPr>
        <p:txBody>
          <a:bodyPr wrap="none" fromWordArt="1">
            <a:prstTxWarp prst="textPlain">
              <a:avLst>
                <a:gd name="adj" fmla="val 50000"/>
              </a:avLst>
            </a:prstTxWarp>
          </a:bodyPr>
          <a:lstStyle/>
          <a:p>
            <a:pPr algn="ctr"/>
            <a:r>
              <a:rPr lang="sr-Latn-CS" sz="3200" kern="10" dirty="0" smtClean="0">
                <a:ln w="12700">
                  <a:solidFill>
                    <a:srgbClr val="3333CC"/>
                  </a:solidFill>
                  <a:round/>
                  <a:headEnd/>
                  <a:tailEnd/>
                </a:ln>
                <a:solidFill>
                  <a:srgbClr val="003366">
                    <a:alpha val="50195"/>
                  </a:srgbClr>
                </a:solidFill>
                <a:effectLst>
                  <a:outerShdw dist="45791" dir="2021404" algn="ctr" rotWithShape="0">
                    <a:srgbClr val="9999FF"/>
                  </a:outerShdw>
                </a:effectLst>
                <a:latin typeface="Georgia" pitchFamily="18" charset="0"/>
              </a:rPr>
              <a:t> </a:t>
            </a:r>
            <a:r>
              <a:rPr lang="en-US" sz="3200" kern="10" dirty="0" err="1" smtClean="0">
                <a:ln w="12700">
                  <a:solidFill>
                    <a:srgbClr val="3333CC"/>
                  </a:solidFill>
                  <a:round/>
                  <a:headEnd/>
                  <a:tailEnd/>
                </a:ln>
                <a:solidFill>
                  <a:srgbClr val="003366">
                    <a:alpha val="50195"/>
                  </a:srgbClr>
                </a:solidFill>
                <a:effectLst>
                  <a:outerShdw dist="45791" dir="2021404" algn="ctr" rotWithShape="0">
                    <a:srgbClr val="9999FF"/>
                  </a:outerShdw>
                </a:effectLst>
                <a:latin typeface="Georgia" pitchFamily="18" charset="0"/>
              </a:rPr>
              <a:t>MONEYVAL</a:t>
            </a:r>
            <a:endParaRPr lang="en-US" sz="3200" kern="10" dirty="0">
              <a:ln w="12700">
                <a:solidFill>
                  <a:srgbClr val="3333CC"/>
                </a:solidFill>
                <a:round/>
                <a:headEnd/>
                <a:tailEnd/>
              </a:ln>
              <a:solidFill>
                <a:srgbClr val="003366">
                  <a:alpha val="50195"/>
                </a:srgbClr>
              </a:solidFill>
              <a:effectLst>
                <a:outerShdw dist="45791" dir="2021404" algn="ctr" rotWithShape="0">
                  <a:srgbClr val="9999FF"/>
                </a:outerShdw>
              </a:effectLst>
              <a:latin typeface="Georgia" pitchFamily="18" charset="0"/>
            </a:endParaRPr>
          </a:p>
        </p:txBody>
      </p:sp>
      <p:sp>
        <p:nvSpPr>
          <p:cNvPr id="30" name="WordArt 16"/>
          <p:cNvSpPr>
            <a:spLocks noChangeArrowheads="1" noChangeShapeType="1" noTextEdit="1"/>
          </p:cNvSpPr>
          <p:nvPr/>
        </p:nvSpPr>
        <p:spPr bwMode="auto">
          <a:xfrm>
            <a:off x="3581400" y="5486400"/>
            <a:ext cx="1357312" cy="500062"/>
          </a:xfrm>
          <a:prstGeom prst="rect">
            <a:avLst/>
          </a:prstGeom>
        </p:spPr>
        <p:txBody>
          <a:bodyPr wrap="none" fromWordArt="1">
            <a:prstTxWarp prst="textPlain">
              <a:avLst>
                <a:gd name="adj" fmla="val 50000"/>
              </a:avLst>
            </a:prstTxWarp>
          </a:bodyPr>
          <a:lstStyle/>
          <a:p>
            <a:pPr algn="ctr"/>
            <a:r>
              <a:rPr lang="en-US" sz="4400" kern="10" dirty="0">
                <a:ln w="12700">
                  <a:solidFill>
                    <a:srgbClr val="3333CC"/>
                  </a:solidFill>
                  <a:round/>
                  <a:headEnd/>
                  <a:tailEnd/>
                </a:ln>
                <a:solidFill>
                  <a:srgbClr val="003366">
                    <a:alpha val="50195"/>
                  </a:srgbClr>
                </a:solidFill>
                <a:effectLst>
                  <a:outerShdw dist="45791" dir="2021404" algn="ctr" rotWithShape="0">
                    <a:srgbClr val="9999FF"/>
                  </a:outerShdw>
                </a:effectLst>
                <a:latin typeface="Georgia" pitchFamily="18" charset="0"/>
              </a:rPr>
              <a:t>EAG</a:t>
            </a:r>
          </a:p>
        </p:txBody>
      </p:sp>
    </p:spTree>
  </p:cSld>
  <p:clrMapOvr>
    <a:masterClrMapping/>
  </p:clrMapOvr>
  <p:transition>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124"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5127"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219950" cy="36988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a:t>
            </a:r>
            <a:r>
              <a:rPr lang="sr-Latn-CS" b="1" dirty="0" smtClean="0">
                <a:solidFill>
                  <a:schemeClr val="accent2">
                    <a:lumMod val="20000"/>
                    <a:lumOff val="80000"/>
                  </a:schemeClr>
                </a:solidFill>
                <a:latin typeface="Cambria" pitchFamily="18" charset="0"/>
              </a:rPr>
              <a:t>: </a:t>
            </a:r>
            <a:r>
              <a:rPr lang="sr-Latn-CS" b="1" i="1" dirty="0" smtClean="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p:txBody>
      </p:sp>
      <p:grpSp>
        <p:nvGrpSpPr>
          <p:cNvPr id="512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381000" y="533400"/>
            <a:ext cx="8534400" cy="715963"/>
          </a:xfrm>
          <a:prstGeom prst="rect">
            <a:avLst/>
          </a:prstGeom>
          <a:noFill/>
          <a:ln w="9525">
            <a:noFill/>
            <a:miter lim="800000"/>
            <a:headEnd/>
            <a:tailEnd/>
          </a:ln>
        </p:spPr>
        <p:txBody>
          <a:bodyPr>
            <a:spAutoFit/>
          </a:bodyPr>
          <a:lstStyle/>
          <a:p>
            <a:pPr marL="514350" indent="-514350" algn="ctr">
              <a:lnSpc>
                <a:spcPct val="200000"/>
              </a:lnSpc>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PRESENTATION STRUCTURE</a:t>
            </a:r>
            <a:endParaRPr lang="x-none"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5132"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4893647"/>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20738" indent="-457200" fontAlgn="auto">
              <a:spcBef>
                <a:spcPts val="0"/>
              </a:spcBef>
              <a:spcAft>
                <a:spcPts val="0"/>
              </a:spcAft>
              <a:buFontTx/>
              <a:buAutoNum type="arabicPeriod"/>
              <a:defRPr/>
            </a:pPr>
            <a:endParaRPr lang="en-US" sz="20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457200" fontAlgn="auto">
              <a:spcBef>
                <a:spcPts val="0"/>
              </a:spcBef>
              <a:spcAft>
                <a:spcPts val="0"/>
              </a:spcAft>
              <a:defRPr/>
            </a:pPr>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457200" fontAlgn="auto">
              <a:spcBef>
                <a:spcPts val="0"/>
              </a:spcBef>
              <a:spcAft>
                <a:spcPts val="0"/>
              </a:spcAft>
              <a:defRPr/>
            </a:pPr>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457200" fontAlgn="auto">
              <a:spcBef>
                <a:spcPts val="0"/>
              </a:spcBef>
              <a:spcAft>
                <a:spcPts val="0"/>
              </a:spcAft>
              <a:defRPr/>
            </a:pPr>
            <a:r>
              <a:rPr lang="en-U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1. Institutional framework</a:t>
            </a:r>
          </a:p>
          <a:p>
            <a:pPr marL="457200" fontAlgn="auto">
              <a:spcBef>
                <a:spcPts val="0"/>
              </a:spcBef>
              <a:spcAft>
                <a:spcPts val="0"/>
              </a:spcAft>
              <a:defRPr/>
            </a:pPr>
            <a:endParaRPr lang="en-U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914400" indent="-457200" fontAlgn="auto">
              <a:spcBef>
                <a:spcPts val="0"/>
              </a:spcBef>
              <a:spcAft>
                <a:spcPts val="0"/>
              </a:spcAft>
              <a:defRPr/>
            </a:pP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2. </a:t>
            </a:r>
            <a:r>
              <a:rPr lang="en-US" sz="2400" b="1" dirty="0" err="1" smtClean="0">
                <a:solidFill>
                  <a:schemeClr val="accent2">
                    <a:lumMod val="50000"/>
                  </a:schemeClr>
                </a:solidFill>
                <a:effectLst>
                  <a:outerShdw blurRad="38100" dist="38100" dir="2700000" algn="tl">
                    <a:srgbClr val="000000">
                      <a:alpha val="43137"/>
                    </a:srgbClr>
                  </a:outerShdw>
                </a:effectLst>
                <a:latin typeface="Cambria" pitchFamily="18" charset="0"/>
              </a:rPr>
              <a:t>Legislati</a:t>
            </a:r>
            <a:r>
              <a:rPr lang="bs-Latn-BA"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ve</a:t>
            </a:r>
            <a:r>
              <a:rPr lang="en-U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en-U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framework</a:t>
            </a:r>
          </a:p>
          <a:p>
            <a:pPr marL="914400" indent="-457200" fontAlgn="auto">
              <a:spcBef>
                <a:spcPts val="0"/>
              </a:spcBef>
              <a:spcAft>
                <a:spcPts val="0"/>
              </a:spcAft>
              <a:defRPr/>
            </a:pPr>
            <a:endParaRPr lang="en-U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457200" fontAlgn="auto">
              <a:spcBef>
                <a:spcPts val="0"/>
              </a:spcBef>
              <a:spcAft>
                <a:spcPts val="0"/>
              </a:spcAft>
              <a:defRPr/>
            </a:pPr>
            <a:r>
              <a:rPr lang="en-U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3. </a:t>
            </a: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Implementation</a:t>
            </a:r>
          </a:p>
          <a:p>
            <a:pPr marL="457200" fontAlgn="auto">
              <a:spcBef>
                <a:spcPts val="0"/>
              </a:spcBef>
              <a:spcAft>
                <a:spcPts val="0"/>
              </a:spcAft>
              <a:defRPr/>
            </a:pPr>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457200" fontAlgn="auto">
              <a:spcBef>
                <a:spcPts val="0"/>
              </a:spcBef>
              <a:spcAft>
                <a:spcPts val="0"/>
              </a:spcAft>
              <a:defRPr/>
            </a:pP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4. Future steps</a:t>
            </a:r>
            <a:endParaRPr lang="en-US" sz="2000" b="1" dirty="0" smtClean="0">
              <a:solidFill>
                <a:schemeClr val="accent2">
                  <a:lumMod val="50000"/>
                </a:schemeClr>
              </a:solidFill>
              <a:latin typeface="Cambria" pitchFamily="18" charset="0"/>
            </a:endParaRPr>
          </a:p>
          <a:p>
            <a:pPr marL="820738" indent="-457200" fontAlgn="auto">
              <a:spcBef>
                <a:spcPts val="0"/>
              </a:spcBef>
              <a:spcAft>
                <a:spcPts val="0"/>
              </a:spcAft>
              <a:defRPr/>
            </a:pPr>
            <a:endParaRPr lang="en-US" sz="2000" b="1" i="1" dirty="0" smtClean="0">
              <a:solidFill>
                <a:schemeClr val="accent2">
                  <a:lumMod val="50000"/>
                </a:schemeClr>
              </a:solidFill>
              <a:latin typeface="+mn-lt"/>
            </a:endParaRPr>
          </a:p>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685800"/>
          </a:xfrm>
        </p:spPr>
        <p:txBody>
          <a:bodyPr/>
          <a:lstStyle/>
          <a:p>
            <a:pPr>
              <a:defRPr/>
            </a:pPr>
            <a:r>
              <a:rPr lang="x-none" sz="1800" b="1" smtClean="0">
                <a:solidFill>
                  <a:schemeClr val="accent2">
                    <a:lumMod val="50000"/>
                  </a:schemeClr>
                </a:solidFill>
                <a:effectLst>
                  <a:outerShdw blurRad="38100" dist="38100" dir="2700000" algn="tl">
                    <a:srgbClr val="000000">
                      <a:alpha val="43137"/>
                    </a:srgbClr>
                  </a:outerShdw>
                </a:effectLst>
                <a:latin typeface="Cambria" pitchFamily="18" charset="0"/>
              </a:rPr>
              <a:t>1.</a:t>
            </a:r>
            <a:r>
              <a:rPr lang="en-US" sz="1800" b="1" dirty="0" smtClean="0">
                <a:solidFill>
                  <a:schemeClr val="accent2">
                    <a:lumMod val="50000"/>
                  </a:schemeClr>
                </a:solidFill>
                <a:effectLst>
                  <a:outerShdw blurRad="38100" dist="38100" dir="2700000" algn="tl">
                    <a:srgbClr val="000000">
                      <a:alpha val="43137"/>
                    </a:srgbClr>
                  </a:outerShdw>
                </a:effectLst>
                <a:latin typeface="Cambria" pitchFamily="18" charset="0"/>
              </a:rPr>
              <a:t> INSTITUTIONAL FRAMEWORK</a:t>
            </a:r>
            <a:endParaRPr lang="en-US" sz="1400" b="1" dirty="0">
              <a:solidFill>
                <a:schemeClr val="accent2">
                  <a:lumMod val="50000"/>
                </a:schemeClr>
              </a:solidFill>
              <a:effectLst>
                <a:outerShdw blurRad="38100" dist="38100" dir="2700000" algn="tl">
                  <a:srgbClr val="000000">
                    <a:alpha val="43137"/>
                  </a:srgbClr>
                </a:outerShdw>
              </a:effectLst>
            </a:endParaRPr>
          </a:p>
        </p:txBody>
      </p:sp>
      <p:sp>
        <p:nvSpPr>
          <p:cNvPr id="3" name="Round Same Side Corner Rectangle 2"/>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a:t>
            </a:r>
            <a:r>
              <a:rPr lang="sr-Latn-CS" b="1" dirty="0" smtClean="0">
                <a:solidFill>
                  <a:schemeClr val="accent2">
                    <a:lumMod val="20000"/>
                    <a:lumOff val="80000"/>
                  </a:schemeClr>
                </a:solidFill>
                <a:latin typeface="Cambria" pitchFamily="18" charset="0"/>
              </a:rPr>
              <a:t>: </a:t>
            </a:r>
            <a:r>
              <a:rPr lang="sr-Latn-CS" b="1" i="1" dirty="0" smtClean="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p:txBody>
      </p:sp>
      <p:grpSp>
        <p:nvGrpSpPr>
          <p:cNvPr id="6148" name="Group 21"/>
          <p:cNvGrpSpPr>
            <a:grpSpLocks/>
          </p:cNvGrpSpPr>
          <p:nvPr/>
        </p:nvGrpSpPr>
        <p:grpSpPr bwMode="auto">
          <a:xfrm>
            <a:off x="7885113" y="-4763"/>
            <a:ext cx="1211262" cy="385763"/>
            <a:chOff x="7814716" y="-5258"/>
            <a:chExt cx="1210767" cy="460280"/>
          </a:xfrm>
        </p:grpSpPr>
        <p:sp>
          <p:nvSpPr>
            <p:cNvPr id="5" name="5-Point Star 4"/>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5-Point Star 5"/>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5-Point Star 6"/>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7" name="Round Same Side Corner Rectangle 26"/>
          <p:cNvSpPr/>
          <p:nvPr/>
        </p:nvSpPr>
        <p:spPr>
          <a:xfrm rot="10800000">
            <a:off x="0" y="6477000"/>
            <a:ext cx="9144000" cy="3810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15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30" name="Rectangle 2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2" name="Rectangle 31"/>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graphicFrame>
        <p:nvGraphicFramePr>
          <p:cNvPr id="17" name="Diagram 16"/>
          <p:cNvGraphicFramePr/>
          <p:nvPr/>
        </p:nvGraphicFramePr>
        <p:xfrm>
          <a:off x="-381000" y="914400"/>
          <a:ext cx="95250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split orient="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685800"/>
          </a:xfrm>
        </p:spPr>
        <p:txBody>
          <a:bodyPr/>
          <a:lstStyle/>
          <a:p>
            <a:pPr>
              <a:defRPr/>
            </a:pPr>
            <a:r>
              <a:rPr lang="x-none" sz="1800" b="1" smtClean="0">
                <a:solidFill>
                  <a:schemeClr val="accent2">
                    <a:lumMod val="50000"/>
                  </a:schemeClr>
                </a:solidFill>
                <a:effectLst>
                  <a:outerShdw blurRad="38100" dist="38100" dir="2700000" algn="tl">
                    <a:srgbClr val="000000">
                      <a:alpha val="43137"/>
                    </a:srgbClr>
                  </a:outerShdw>
                </a:effectLst>
                <a:latin typeface="Cambria" pitchFamily="18" charset="0"/>
              </a:rPr>
              <a:t>1.</a:t>
            </a:r>
            <a:r>
              <a:rPr lang="en-US" sz="1800" b="1" dirty="0" smtClean="0">
                <a:solidFill>
                  <a:schemeClr val="accent2">
                    <a:lumMod val="50000"/>
                  </a:schemeClr>
                </a:solidFill>
                <a:effectLst>
                  <a:outerShdw blurRad="38100" dist="38100" dir="2700000" algn="tl">
                    <a:srgbClr val="000000">
                      <a:alpha val="43137"/>
                    </a:srgbClr>
                  </a:outerShdw>
                </a:effectLst>
                <a:latin typeface="Cambria" pitchFamily="18" charset="0"/>
              </a:rPr>
              <a:t> INSTITUTIONAL FRAMEWORK</a:t>
            </a:r>
            <a:r>
              <a:rPr lang="sr-Latn-CS" sz="1800" b="1" dirty="0" smtClean="0">
                <a:solidFill>
                  <a:schemeClr val="accent2">
                    <a:lumMod val="50000"/>
                  </a:schemeClr>
                </a:solidFill>
                <a:effectLst>
                  <a:outerShdw blurRad="38100" dist="38100" dir="2700000" algn="tl">
                    <a:srgbClr val="000000">
                      <a:alpha val="43137"/>
                    </a:srgbClr>
                  </a:outerShdw>
                </a:effectLst>
                <a:latin typeface="Cambria" pitchFamily="18" charset="0"/>
              </a:rPr>
              <a:t> – ADMINISTRATION FOR THE PREVENTION OF MONEY LAUNDERING AND TERRORIST FINANCIG</a:t>
            </a:r>
            <a:endParaRPr lang="en-US" sz="1400" b="1" dirty="0">
              <a:solidFill>
                <a:schemeClr val="accent2">
                  <a:lumMod val="50000"/>
                </a:schemeClr>
              </a:solidFill>
              <a:effectLst>
                <a:outerShdw blurRad="38100" dist="38100" dir="2700000" algn="tl">
                  <a:srgbClr val="000000">
                    <a:alpha val="43137"/>
                  </a:srgbClr>
                </a:outerShdw>
              </a:effectLst>
            </a:endParaRPr>
          </a:p>
        </p:txBody>
      </p:sp>
      <p:sp>
        <p:nvSpPr>
          <p:cNvPr id="3" name="Round Same Side Corner Rectangle 2"/>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a:t>
            </a:r>
            <a:r>
              <a:rPr lang="sr-Latn-CS" b="1" dirty="0" smtClean="0">
                <a:solidFill>
                  <a:schemeClr val="accent2">
                    <a:lumMod val="20000"/>
                    <a:lumOff val="80000"/>
                  </a:schemeClr>
                </a:solidFill>
                <a:latin typeface="Cambria" pitchFamily="18" charset="0"/>
              </a:rPr>
              <a:t>: </a:t>
            </a:r>
            <a:r>
              <a:rPr lang="sr-Latn-CS" b="1" i="1" dirty="0" smtClean="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p:txBody>
      </p:sp>
      <p:grpSp>
        <p:nvGrpSpPr>
          <p:cNvPr id="4" name="Group 21"/>
          <p:cNvGrpSpPr>
            <a:grpSpLocks/>
          </p:cNvGrpSpPr>
          <p:nvPr/>
        </p:nvGrpSpPr>
        <p:grpSpPr bwMode="auto">
          <a:xfrm>
            <a:off x="7885113" y="-4763"/>
            <a:ext cx="1211262" cy="385763"/>
            <a:chOff x="7814716" y="-5258"/>
            <a:chExt cx="1210767" cy="460280"/>
          </a:xfrm>
        </p:grpSpPr>
        <p:sp>
          <p:nvSpPr>
            <p:cNvPr id="5" name="5-Point Star 4"/>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5-Point Star 5"/>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5-Point Star 6"/>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7" name="Round Same Side Corner Rectangle 26"/>
          <p:cNvSpPr/>
          <p:nvPr/>
        </p:nvSpPr>
        <p:spPr>
          <a:xfrm rot="10800000">
            <a:off x="0" y="6477000"/>
            <a:ext cx="9144000" cy="3810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15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30" name="Rectangle 2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2" name="Rectangle 31"/>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graphicFrame>
        <p:nvGraphicFramePr>
          <p:cNvPr id="16" name="Diagram 15"/>
          <p:cNvGraphicFramePr/>
          <p:nvPr/>
        </p:nvGraphicFramePr>
        <p:xfrm>
          <a:off x="228600" y="1447800"/>
          <a:ext cx="8610600" cy="477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Same Side Corner Rectangle 2"/>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a:t>
            </a:r>
            <a:r>
              <a:rPr lang="sr-Latn-CS" b="1" dirty="0" smtClean="0">
                <a:solidFill>
                  <a:schemeClr val="accent2">
                    <a:lumMod val="20000"/>
                    <a:lumOff val="80000"/>
                  </a:schemeClr>
                </a:solidFill>
                <a:latin typeface="Cambria" pitchFamily="18" charset="0"/>
              </a:rPr>
              <a:t>: </a:t>
            </a:r>
            <a:r>
              <a:rPr lang="sr-Latn-CS" b="1" i="1" dirty="0" smtClean="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p:txBody>
      </p:sp>
      <p:grpSp>
        <p:nvGrpSpPr>
          <p:cNvPr id="4" name="Group 21"/>
          <p:cNvGrpSpPr>
            <a:grpSpLocks/>
          </p:cNvGrpSpPr>
          <p:nvPr/>
        </p:nvGrpSpPr>
        <p:grpSpPr bwMode="auto">
          <a:xfrm>
            <a:off x="7885113" y="-4763"/>
            <a:ext cx="1211262" cy="385763"/>
            <a:chOff x="7814716" y="-5258"/>
            <a:chExt cx="1210767" cy="460280"/>
          </a:xfrm>
        </p:grpSpPr>
        <p:sp>
          <p:nvSpPr>
            <p:cNvPr id="5" name="5-Point Star 4"/>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5-Point Star 5"/>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5-Point Star 6"/>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7" name="Round Same Side Corner Rectangle 26"/>
          <p:cNvSpPr/>
          <p:nvPr/>
        </p:nvSpPr>
        <p:spPr>
          <a:xfrm rot="10800000">
            <a:off x="0" y="6477000"/>
            <a:ext cx="9144000" cy="3810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15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30" name="Rectangle 2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2" name="Rectangle 31"/>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sp>
        <p:nvSpPr>
          <p:cNvPr id="53" name="Rectangle 52"/>
          <p:cNvSpPr/>
          <p:nvPr/>
        </p:nvSpPr>
        <p:spPr>
          <a:xfrm>
            <a:off x="457200" y="2743200"/>
            <a:ext cx="762001"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400" dirty="0" smtClean="0">
                <a:solidFill>
                  <a:schemeClr val="tx1"/>
                </a:solidFill>
                <a:latin typeface="Arial" charset="0"/>
                <a:cs typeface="Arial" charset="0"/>
              </a:rPr>
              <a:t>IT</a:t>
            </a:r>
            <a:endParaRPr lang="en-US" sz="1400" dirty="0">
              <a:solidFill>
                <a:schemeClr val="tx1"/>
              </a:solidFill>
              <a:latin typeface="Arial" charset="0"/>
              <a:cs typeface="Arial" charset="0"/>
            </a:endParaRPr>
          </a:p>
        </p:txBody>
      </p:sp>
      <p:sp>
        <p:nvSpPr>
          <p:cNvPr id="54" name="Rectangle 53"/>
          <p:cNvSpPr/>
          <p:nvPr/>
        </p:nvSpPr>
        <p:spPr>
          <a:xfrm>
            <a:off x="1114425" y="3490913"/>
            <a:ext cx="1857375" cy="857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400" dirty="0" smtClean="0">
                <a:solidFill>
                  <a:schemeClr val="tx1"/>
                </a:solidFill>
                <a:latin typeface="Arial" charset="0"/>
                <a:cs typeface="Arial" charset="0"/>
              </a:rPr>
              <a:t>Analytical Department</a:t>
            </a:r>
            <a:endParaRPr lang="en-US" sz="1400" dirty="0">
              <a:solidFill>
                <a:schemeClr val="tx1"/>
              </a:solidFill>
              <a:latin typeface="Arial" charset="0"/>
              <a:cs typeface="Arial" charset="0"/>
            </a:endParaRPr>
          </a:p>
        </p:txBody>
      </p:sp>
      <p:sp>
        <p:nvSpPr>
          <p:cNvPr id="55" name="Rectangle 54"/>
          <p:cNvSpPr/>
          <p:nvPr/>
        </p:nvSpPr>
        <p:spPr>
          <a:xfrm>
            <a:off x="3203848" y="2133600"/>
            <a:ext cx="1672952"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400" dirty="0" smtClean="0">
                <a:solidFill>
                  <a:schemeClr val="tx1"/>
                </a:solidFill>
              </a:rPr>
              <a:t>Department for the control of obligors</a:t>
            </a:r>
            <a:endParaRPr lang="en-US" sz="1400" dirty="0">
              <a:solidFill>
                <a:schemeClr val="tx1"/>
              </a:solidFill>
            </a:endParaRPr>
          </a:p>
        </p:txBody>
      </p:sp>
      <p:sp>
        <p:nvSpPr>
          <p:cNvPr id="56" name="Rectangle 55"/>
          <p:cNvSpPr/>
          <p:nvPr/>
        </p:nvSpPr>
        <p:spPr>
          <a:xfrm>
            <a:off x="4757738" y="3562350"/>
            <a:ext cx="1385887" cy="742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400" dirty="0" smtClean="0">
                <a:solidFill>
                  <a:schemeClr val="tx1"/>
                </a:solidFill>
                <a:latin typeface="Arial" charset="0"/>
                <a:cs typeface="Arial" charset="0"/>
              </a:rPr>
              <a:t>Department for suspicious transactions</a:t>
            </a:r>
            <a:endParaRPr lang="en-US" sz="1400" dirty="0">
              <a:solidFill>
                <a:schemeClr val="tx1"/>
              </a:solidFill>
              <a:latin typeface="Arial" charset="0"/>
              <a:cs typeface="Arial" charset="0"/>
            </a:endParaRPr>
          </a:p>
        </p:txBody>
      </p:sp>
      <p:sp>
        <p:nvSpPr>
          <p:cNvPr id="57" name="Rectangle 56"/>
          <p:cNvSpPr/>
          <p:nvPr/>
        </p:nvSpPr>
        <p:spPr>
          <a:xfrm>
            <a:off x="2743200" y="5257800"/>
            <a:ext cx="1981200" cy="1000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400" dirty="0" smtClean="0">
                <a:solidFill>
                  <a:schemeClr val="tx1"/>
                </a:solidFill>
                <a:latin typeface="Arial" charset="0"/>
                <a:cs typeface="Arial" charset="0"/>
              </a:rPr>
              <a:t>Department for international and internal cooperation</a:t>
            </a:r>
            <a:endParaRPr lang="en-US" sz="1400" dirty="0">
              <a:solidFill>
                <a:schemeClr val="tx1"/>
              </a:solidFill>
              <a:latin typeface="Arial" charset="0"/>
              <a:cs typeface="Arial" charset="0"/>
            </a:endParaRPr>
          </a:p>
        </p:txBody>
      </p:sp>
      <p:cxnSp>
        <p:nvCxnSpPr>
          <p:cNvPr id="58" name="Straight Arrow Connector 57"/>
          <p:cNvCxnSpPr/>
          <p:nvPr/>
        </p:nvCxnSpPr>
        <p:spPr>
          <a:xfrm rot="16200000" flipH="1">
            <a:off x="471488" y="2347913"/>
            <a:ext cx="42862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TextBox 12"/>
          <p:cNvSpPr txBox="1">
            <a:spLocks noChangeArrowheads="1"/>
          </p:cNvSpPr>
          <p:nvPr/>
        </p:nvSpPr>
        <p:spPr bwMode="auto">
          <a:xfrm>
            <a:off x="228600" y="1524000"/>
            <a:ext cx="1600200" cy="523220"/>
          </a:xfrm>
          <a:prstGeom prst="rect">
            <a:avLst/>
          </a:prstGeom>
          <a:noFill/>
          <a:ln w="9525">
            <a:noFill/>
            <a:miter lim="800000"/>
            <a:headEnd/>
            <a:tailEnd/>
          </a:ln>
        </p:spPr>
        <p:txBody>
          <a:bodyPr wrap="square">
            <a:spAutoFit/>
          </a:bodyPr>
          <a:lstStyle/>
          <a:p>
            <a:r>
              <a:rPr lang="sr-Latn-CS" sz="1400" dirty="0" smtClean="0"/>
              <a:t>Data import into </a:t>
            </a:r>
          </a:p>
          <a:p>
            <a:r>
              <a:rPr lang="sr-Latn-CS" sz="1400" dirty="0" smtClean="0"/>
              <a:t>the APMLTF base</a:t>
            </a:r>
            <a:endParaRPr lang="en-US" sz="1400" dirty="0"/>
          </a:p>
        </p:txBody>
      </p:sp>
      <p:sp>
        <p:nvSpPr>
          <p:cNvPr id="60" name="Oval 59"/>
          <p:cNvSpPr>
            <a:spLocks noChangeArrowheads="1"/>
          </p:cNvSpPr>
          <p:nvPr/>
        </p:nvSpPr>
        <p:spPr bwMode="auto">
          <a:xfrm>
            <a:off x="0" y="533400"/>
            <a:ext cx="1447800" cy="500063"/>
          </a:xfrm>
          <a:prstGeom prst="ellipse">
            <a:avLst/>
          </a:prstGeom>
          <a:solidFill>
            <a:srgbClr val="FF5050"/>
          </a:solidFill>
          <a:ln w="25400" algn="ctr">
            <a:solidFill>
              <a:srgbClr val="78846A"/>
            </a:solidFill>
            <a:round/>
            <a:headEnd/>
            <a:tailEnd/>
          </a:ln>
        </p:spPr>
        <p:txBody>
          <a:bodyPr anchor="ctr"/>
          <a:lstStyle/>
          <a:p>
            <a:pPr algn="ctr">
              <a:defRPr/>
            </a:pPr>
            <a:r>
              <a:rPr lang="sr-Latn-CS" sz="1400" dirty="0" smtClean="0">
                <a:latin typeface="+mn-lt"/>
              </a:rPr>
              <a:t>Reporting entities</a:t>
            </a:r>
            <a:endParaRPr lang="en-US" sz="1400" dirty="0">
              <a:latin typeface="+mn-lt"/>
            </a:endParaRPr>
          </a:p>
        </p:txBody>
      </p:sp>
      <p:cxnSp>
        <p:nvCxnSpPr>
          <p:cNvPr id="61" name="Straight Arrow Connector 60"/>
          <p:cNvCxnSpPr/>
          <p:nvPr/>
        </p:nvCxnSpPr>
        <p:spPr>
          <a:xfrm rot="5400000">
            <a:off x="543719" y="1285081"/>
            <a:ext cx="28575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 name="TextBox 23"/>
          <p:cNvSpPr txBox="1">
            <a:spLocks noChangeArrowheads="1"/>
          </p:cNvSpPr>
          <p:nvPr/>
        </p:nvSpPr>
        <p:spPr bwMode="auto">
          <a:xfrm>
            <a:off x="304800" y="4800600"/>
            <a:ext cx="2613216" cy="738664"/>
          </a:xfrm>
          <a:prstGeom prst="rect">
            <a:avLst/>
          </a:prstGeom>
          <a:noFill/>
          <a:ln w="9525">
            <a:noFill/>
            <a:miter lim="800000"/>
            <a:headEnd/>
            <a:tailEnd/>
          </a:ln>
        </p:spPr>
        <p:txBody>
          <a:bodyPr wrap="none">
            <a:spAutoFit/>
          </a:bodyPr>
          <a:lstStyle/>
          <a:p>
            <a:r>
              <a:rPr lang="sr-Latn-CS" sz="1400" dirty="0" smtClean="0"/>
              <a:t>Analysis and data processing, </a:t>
            </a:r>
            <a:endParaRPr lang="sr-Latn-CS" sz="1400" dirty="0"/>
          </a:p>
          <a:p>
            <a:r>
              <a:rPr lang="sr-Latn-CS" sz="1400" dirty="0" smtClean="0"/>
              <a:t>Initiation of opening and </a:t>
            </a:r>
          </a:p>
          <a:p>
            <a:r>
              <a:rPr lang="sr-Latn-CS" sz="1400" dirty="0" smtClean="0"/>
              <a:t>processing of cases</a:t>
            </a:r>
            <a:endParaRPr lang="en-US" sz="1400" dirty="0"/>
          </a:p>
        </p:txBody>
      </p:sp>
      <p:sp>
        <p:nvSpPr>
          <p:cNvPr id="63" name="TextBox 28"/>
          <p:cNvSpPr txBox="1">
            <a:spLocks noChangeArrowheads="1"/>
          </p:cNvSpPr>
          <p:nvPr/>
        </p:nvSpPr>
        <p:spPr bwMode="auto">
          <a:xfrm>
            <a:off x="3124200" y="3657600"/>
            <a:ext cx="1128835" cy="523220"/>
          </a:xfrm>
          <a:prstGeom prst="rect">
            <a:avLst/>
          </a:prstGeom>
          <a:noFill/>
          <a:ln w="9525">
            <a:noFill/>
            <a:miter lim="800000"/>
            <a:headEnd/>
            <a:tailEnd/>
          </a:ln>
        </p:spPr>
        <p:txBody>
          <a:bodyPr wrap="none">
            <a:spAutoFit/>
          </a:bodyPr>
          <a:lstStyle/>
          <a:p>
            <a:r>
              <a:rPr lang="sr-Latn-CS" sz="1400" dirty="0" smtClean="0"/>
              <a:t>Forwarding </a:t>
            </a:r>
            <a:endParaRPr lang="sr-Latn-CS" sz="1400" dirty="0"/>
          </a:p>
          <a:p>
            <a:r>
              <a:rPr lang="sr-Latn-CS" sz="1400" dirty="0"/>
              <a:t> </a:t>
            </a:r>
            <a:r>
              <a:rPr lang="sr-Latn-CS" sz="1400" dirty="0" smtClean="0"/>
              <a:t>of cases</a:t>
            </a:r>
            <a:endParaRPr lang="en-US" sz="1400" dirty="0"/>
          </a:p>
        </p:txBody>
      </p:sp>
      <p:sp>
        <p:nvSpPr>
          <p:cNvPr id="64" name="Oval 63"/>
          <p:cNvSpPr>
            <a:spLocks noChangeArrowheads="1"/>
          </p:cNvSpPr>
          <p:nvPr/>
        </p:nvSpPr>
        <p:spPr bwMode="auto">
          <a:xfrm>
            <a:off x="7391400" y="2895600"/>
            <a:ext cx="1571625" cy="571500"/>
          </a:xfrm>
          <a:prstGeom prst="ellipse">
            <a:avLst/>
          </a:prstGeom>
          <a:solidFill>
            <a:srgbClr val="99CCFF"/>
          </a:solidFill>
          <a:ln w="25400" algn="ctr">
            <a:solidFill>
              <a:srgbClr val="78846A"/>
            </a:solidFill>
            <a:round/>
            <a:headEnd/>
            <a:tailEnd/>
          </a:ln>
        </p:spPr>
        <p:txBody>
          <a:bodyPr anchor="ctr"/>
          <a:lstStyle/>
          <a:p>
            <a:pPr algn="ctr">
              <a:defRPr/>
            </a:pPr>
            <a:r>
              <a:rPr lang="sr-Latn-CS" dirty="0" smtClean="0">
                <a:latin typeface="+mn-lt"/>
              </a:rPr>
              <a:t>Police</a:t>
            </a:r>
            <a:endParaRPr lang="en-US" dirty="0">
              <a:latin typeface="+mn-lt"/>
            </a:endParaRPr>
          </a:p>
        </p:txBody>
      </p:sp>
      <p:sp>
        <p:nvSpPr>
          <p:cNvPr id="65" name="Oval 64"/>
          <p:cNvSpPr>
            <a:spLocks noChangeArrowheads="1"/>
          </p:cNvSpPr>
          <p:nvPr/>
        </p:nvSpPr>
        <p:spPr bwMode="auto">
          <a:xfrm>
            <a:off x="7236296" y="4267200"/>
            <a:ext cx="1907704" cy="571500"/>
          </a:xfrm>
          <a:prstGeom prst="ellipse">
            <a:avLst/>
          </a:prstGeom>
          <a:solidFill>
            <a:srgbClr val="99CCFF"/>
          </a:solidFill>
          <a:ln w="25400" algn="ctr">
            <a:solidFill>
              <a:srgbClr val="78846A"/>
            </a:solidFill>
            <a:round/>
            <a:headEnd/>
            <a:tailEnd/>
          </a:ln>
        </p:spPr>
        <p:txBody>
          <a:bodyPr anchor="ctr"/>
          <a:lstStyle/>
          <a:p>
            <a:pPr algn="ctr">
              <a:defRPr/>
            </a:pPr>
            <a:r>
              <a:rPr lang="sr-Latn-CS" dirty="0" smtClean="0">
                <a:latin typeface="+mn-lt"/>
              </a:rPr>
              <a:t>Prosecution</a:t>
            </a:r>
            <a:endParaRPr lang="en-US" dirty="0">
              <a:latin typeface="+mn-lt"/>
            </a:endParaRPr>
          </a:p>
        </p:txBody>
      </p:sp>
      <p:cxnSp>
        <p:nvCxnSpPr>
          <p:cNvPr id="66" name="Straight Arrow Connector 65"/>
          <p:cNvCxnSpPr/>
          <p:nvPr/>
        </p:nvCxnSpPr>
        <p:spPr>
          <a:xfrm flipV="1">
            <a:off x="6271617" y="3276600"/>
            <a:ext cx="967383" cy="42520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a:off x="6271617" y="4208140"/>
            <a:ext cx="857250" cy="2857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TextBox 40"/>
          <p:cNvSpPr txBox="1">
            <a:spLocks noChangeArrowheads="1"/>
          </p:cNvSpPr>
          <p:nvPr/>
        </p:nvSpPr>
        <p:spPr bwMode="auto">
          <a:xfrm>
            <a:off x="6477000" y="3733800"/>
            <a:ext cx="2212465" cy="307777"/>
          </a:xfrm>
          <a:prstGeom prst="rect">
            <a:avLst/>
          </a:prstGeom>
          <a:noFill/>
          <a:ln w="9525">
            <a:noFill/>
            <a:miter lim="800000"/>
            <a:headEnd/>
            <a:tailEnd/>
          </a:ln>
        </p:spPr>
        <p:txBody>
          <a:bodyPr wrap="none">
            <a:spAutoFit/>
          </a:bodyPr>
          <a:lstStyle/>
          <a:p>
            <a:r>
              <a:rPr lang="sr-Latn-CS" sz="1400" dirty="0" smtClean="0"/>
              <a:t>Forwarding of information</a:t>
            </a:r>
            <a:endParaRPr lang="en-US" sz="1400" dirty="0"/>
          </a:p>
        </p:txBody>
      </p:sp>
      <p:sp>
        <p:nvSpPr>
          <p:cNvPr id="69" name="Oval 68"/>
          <p:cNvSpPr>
            <a:spLocks noChangeArrowheads="1"/>
          </p:cNvSpPr>
          <p:nvPr/>
        </p:nvSpPr>
        <p:spPr bwMode="auto">
          <a:xfrm>
            <a:off x="5943600" y="5486400"/>
            <a:ext cx="1785937" cy="571500"/>
          </a:xfrm>
          <a:prstGeom prst="ellipse">
            <a:avLst/>
          </a:prstGeom>
          <a:solidFill>
            <a:srgbClr val="FF5050"/>
          </a:solidFill>
          <a:ln w="25400" algn="ctr">
            <a:solidFill>
              <a:srgbClr val="78846A"/>
            </a:solidFill>
            <a:round/>
            <a:headEnd/>
            <a:tailEnd/>
          </a:ln>
        </p:spPr>
        <p:txBody>
          <a:bodyPr anchor="ctr"/>
          <a:lstStyle/>
          <a:p>
            <a:pPr algn="ctr">
              <a:defRPr/>
            </a:pPr>
            <a:r>
              <a:rPr lang="sr-Latn-CS" dirty="0" smtClean="0">
                <a:latin typeface="+mn-lt"/>
              </a:rPr>
              <a:t>Foreign FIU</a:t>
            </a:r>
            <a:endParaRPr lang="en-US" dirty="0">
              <a:latin typeface="+mn-lt"/>
            </a:endParaRPr>
          </a:p>
        </p:txBody>
      </p:sp>
      <p:cxnSp>
        <p:nvCxnSpPr>
          <p:cNvPr id="70" name="Straight Arrow Connector 69"/>
          <p:cNvCxnSpPr/>
          <p:nvPr/>
        </p:nvCxnSpPr>
        <p:spPr>
          <a:xfrm flipV="1">
            <a:off x="2643189" y="2873896"/>
            <a:ext cx="776685" cy="57891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4572000" y="2819400"/>
            <a:ext cx="357188" cy="3238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54" idx="3"/>
          </p:cNvCxnSpPr>
          <p:nvPr/>
        </p:nvCxnSpPr>
        <p:spPr>
          <a:xfrm>
            <a:off x="2971800" y="3919538"/>
            <a:ext cx="1714500"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364331" y="3598069"/>
            <a:ext cx="6429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endCxn id="54" idx="1"/>
          </p:cNvCxnSpPr>
          <p:nvPr/>
        </p:nvCxnSpPr>
        <p:spPr>
          <a:xfrm>
            <a:off x="685800" y="3919538"/>
            <a:ext cx="428625"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5" name="TextBox 29"/>
          <p:cNvSpPr txBox="1">
            <a:spLocks noChangeArrowheads="1"/>
          </p:cNvSpPr>
          <p:nvPr/>
        </p:nvSpPr>
        <p:spPr bwMode="auto">
          <a:xfrm>
            <a:off x="4688557" y="4352156"/>
            <a:ext cx="1885453" cy="523220"/>
          </a:xfrm>
          <a:prstGeom prst="rect">
            <a:avLst/>
          </a:prstGeom>
          <a:noFill/>
          <a:ln w="9525">
            <a:noFill/>
            <a:miter lim="800000"/>
            <a:headEnd/>
            <a:tailEnd/>
          </a:ln>
        </p:spPr>
        <p:txBody>
          <a:bodyPr wrap="none">
            <a:spAutoFit/>
          </a:bodyPr>
          <a:lstStyle/>
          <a:p>
            <a:r>
              <a:rPr lang="sr-Latn-CS" sz="1400" dirty="0" smtClean="0"/>
              <a:t>Data processing and</a:t>
            </a:r>
          </a:p>
          <a:p>
            <a:r>
              <a:rPr lang="sr-Latn-CS" sz="1400" dirty="0" smtClean="0"/>
              <a:t>writing of information</a:t>
            </a:r>
            <a:r>
              <a:rPr lang="en-US" sz="1400" dirty="0" smtClean="0"/>
              <a:t> </a:t>
            </a:r>
            <a:endParaRPr lang="en-US" sz="1400" dirty="0"/>
          </a:p>
        </p:txBody>
      </p:sp>
      <p:cxnSp>
        <p:nvCxnSpPr>
          <p:cNvPr id="76" name="Straight Connector 75"/>
          <p:cNvCxnSpPr/>
          <p:nvPr/>
        </p:nvCxnSpPr>
        <p:spPr>
          <a:xfrm>
            <a:off x="1447800" y="838200"/>
            <a:ext cx="4038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16200000" flipH="1">
            <a:off x="4218448" y="2084848"/>
            <a:ext cx="2529034" cy="687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rot="10800000" flipV="1">
            <a:off x="2673718" y="483337"/>
            <a:ext cx="3622384" cy="338554"/>
          </a:xfrm>
          <a:prstGeom prst="rect">
            <a:avLst/>
          </a:prstGeom>
          <a:noFill/>
        </p:spPr>
        <p:txBody>
          <a:bodyPr wrap="square" rtlCol="0">
            <a:spAutoFit/>
          </a:bodyPr>
          <a:lstStyle/>
          <a:p>
            <a:r>
              <a:rPr lang="sr-Latn-CS" sz="1600" dirty="0" smtClean="0"/>
              <a:t>Reporting of suspicious trasactions</a:t>
            </a:r>
            <a:endParaRPr lang="en-US" sz="1600" dirty="0"/>
          </a:p>
        </p:txBody>
      </p:sp>
      <p:cxnSp>
        <p:nvCxnSpPr>
          <p:cNvPr id="79" name="Straight Arrow Connector 78"/>
          <p:cNvCxnSpPr/>
          <p:nvPr/>
        </p:nvCxnSpPr>
        <p:spPr>
          <a:xfrm rot="10800000">
            <a:off x="1464374" y="950706"/>
            <a:ext cx="1667466" cy="113110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rot="2070927">
            <a:off x="2027715" y="1341223"/>
            <a:ext cx="1132041" cy="338554"/>
          </a:xfrm>
          <a:prstGeom prst="rect">
            <a:avLst/>
          </a:prstGeom>
          <a:noFill/>
        </p:spPr>
        <p:txBody>
          <a:bodyPr wrap="none" rtlCol="0">
            <a:spAutoFit/>
          </a:bodyPr>
          <a:lstStyle/>
          <a:p>
            <a:r>
              <a:rPr lang="sr-Latn-CS" sz="1600" dirty="0" smtClean="0"/>
              <a:t>Inspectors</a:t>
            </a:r>
            <a:endParaRPr lang="en-US" sz="1600" dirty="0"/>
          </a:p>
        </p:txBody>
      </p:sp>
      <p:cxnSp>
        <p:nvCxnSpPr>
          <p:cNvPr id="81" name="Straight Arrow Connector 80"/>
          <p:cNvCxnSpPr/>
          <p:nvPr/>
        </p:nvCxnSpPr>
        <p:spPr>
          <a:xfrm rot="5400000" flipH="1" flipV="1">
            <a:off x="4060502" y="4406454"/>
            <a:ext cx="753244" cy="644649"/>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rot="16200000" flipV="1">
            <a:off x="2483768" y="4437112"/>
            <a:ext cx="720080" cy="57606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a:off x="4876800" y="5791200"/>
            <a:ext cx="9144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9144000" cy="685800"/>
          </a:xfrm>
        </p:spPr>
        <p:txBody>
          <a:bodyPr/>
          <a:lstStyle/>
          <a:p>
            <a:pPr>
              <a:defRPr/>
            </a:pPr>
            <a:r>
              <a:rPr lang="x-none" sz="1800" b="1" smtClean="0">
                <a:solidFill>
                  <a:schemeClr val="accent2">
                    <a:lumMod val="50000"/>
                  </a:schemeClr>
                </a:solidFill>
                <a:effectLst>
                  <a:outerShdw blurRad="38100" dist="38100" dir="2700000" algn="tl">
                    <a:srgbClr val="000000">
                      <a:alpha val="43137"/>
                    </a:srgbClr>
                  </a:outerShdw>
                </a:effectLst>
                <a:latin typeface="Cambria" pitchFamily="18" charset="0"/>
              </a:rPr>
              <a:t>1.</a:t>
            </a:r>
            <a:r>
              <a:rPr lang="en-US" sz="1800" b="1" dirty="0" smtClean="0">
                <a:solidFill>
                  <a:schemeClr val="accent2">
                    <a:lumMod val="50000"/>
                  </a:schemeClr>
                </a:solidFill>
                <a:effectLst>
                  <a:outerShdw blurRad="38100" dist="38100" dir="2700000" algn="tl">
                    <a:srgbClr val="000000">
                      <a:alpha val="43137"/>
                    </a:srgbClr>
                  </a:outerShdw>
                </a:effectLst>
                <a:latin typeface="Cambria" pitchFamily="18" charset="0"/>
              </a:rPr>
              <a:t> INSTITUTIONAL FRAMEWORK</a:t>
            </a:r>
            <a:r>
              <a:rPr lang="sr-Latn-CS" sz="1800" b="1" dirty="0" smtClean="0">
                <a:solidFill>
                  <a:schemeClr val="accent2">
                    <a:lumMod val="50000"/>
                  </a:schemeClr>
                </a:solidFill>
                <a:effectLst>
                  <a:outerShdw blurRad="38100" dist="38100" dir="2700000" algn="tl">
                    <a:srgbClr val="000000">
                      <a:alpha val="43137"/>
                    </a:srgbClr>
                  </a:outerShdw>
                </a:effectLst>
                <a:latin typeface="Cambria" pitchFamily="18" charset="0"/>
              </a:rPr>
              <a:t> – PROCEDURE OF OPENING</a:t>
            </a:r>
            <a:br>
              <a:rPr lang="sr-Latn-CS" sz="1800" b="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sr-Latn-CS" sz="1800" b="1" dirty="0" smtClean="0">
                <a:solidFill>
                  <a:schemeClr val="accent2">
                    <a:lumMod val="50000"/>
                  </a:schemeClr>
                </a:solidFill>
                <a:effectLst>
                  <a:outerShdw blurRad="38100" dist="38100" dir="2700000" algn="tl">
                    <a:srgbClr val="000000">
                      <a:alpha val="43137"/>
                    </a:srgbClr>
                  </a:outerShdw>
                </a:effectLst>
                <a:latin typeface="Cambria" pitchFamily="18" charset="0"/>
              </a:rPr>
              <a:t> AND PROCESSING OF CASES IN THE APMLTF</a:t>
            </a:r>
            <a:endParaRPr lang="en-US" sz="1400" b="1" dirty="0">
              <a:solidFill>
                <a:schemeClr val="accent2">
                  <a:lumMod val="50000"/>
                </a:schemeClr>
              </a:solidFill>
              <a:effectLst>
                <a:outerShdw blurRad="38100" dist="38100" dir="2700000" algn="tl">
                  <a:srgbClr val="000000">
                    <a:alpha val="43137"/>
                  </a:srgbClr>
                </a:outerShdw>
              </a:effectLst>
            </a:endParaRPr>
          </a:p>
        </p:txBody>
      </p:sp>
      <p:sp>
        <p:nvSpPr>
          <p:cNvPr id="3" name="Round Same Side Corner Rectangle 2"/>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a:t>
            </a:r>
            <a:r>
              <a:rPr lang="sr-Latn-CS" b="1" dirty="0" smtClean="0">
                <a:solidFill>
                  <a:schemeClr val="accent2">
                    <a:lumMod val="20000"/>
                    <a:lumOff val="80000"/>
                  </a:schemeClr>
                </a:solidFill>
                <a:latin typeface="Cambria" pitchFamily="18" charset="0"/>
              </a:rPr>
              <a:t>: </a:t>
            </a:r>
            <a:r>
              <a:rPr lang="sr-Latn-CS" b="1" i="1" dirty="0" smtClean="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p:txBody>
      </p:sp>
      <p:grpSp>
        <p:nvGrpSpPr>
          <p:cNvPr id="4" name="Group 21"/>
          <p:cNvGrpSpPr>
            <a:grpSpLocks/>
          </p:cNvGrpSpPr>
          <p:nvPr/>
        </p:nvGrpSpPr>
        <p:grpSpPr bwMode="auto">
          <a:xfrm>
            <a:off x="7885113" y="-4763"/>
            <a:ext cx="1211262" cy="385763"/>
            <a:chOff x="7814716" y="-5258"/>
            <a:chExt cx="1210767" cy="460280"/>
          </a:xfrm>
        </p:grpSpPr>
        <p:sp>
          <p:nvSpPr>
            <p:cNvPr id="5" name="5-Point Star 4"/>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5-Point Star 5"/>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5-Point Star 6"/>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7" name="Round Same Side Corner Rectangle 26"/>
          <p:cNvSpPr/>
          <p:nvPr/>
        </p:nvSpPr>
        <p:spPr>
          <a:xfrm rot="10800000">
            <a:off x="0" y="6477000"/>
            <a:ext cx="9144000" cy="3810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15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30" name="Rectangle 2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2" name="Rectangle 31"/>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sp>
        <p:nvSpPr>
          <p:cNvPr id="16" name="Rectangle 15"/>
          <p:cNvSpPr/>
          <p:nvPr/>
        </p:nvSpPr>
        <p:spPr>
          <a:xfrm>
            <a:off x="914400" y="1981200"/>
            <a:ext cx="7391400" cy="3554819"/>
          </a:xfrm>
          <a:prstGeom prst="rect">
            <a:avLst/>
          </a:prstGeom>
        </p:spPr>
        <p:txBody>
          <a:bodyPr wrap="square">
            <a:spAutoFit/>
          </a:bodyPr>
          <a:lstStyle/>
          <a:p>
            <a:r>
              <a:rPr lang="sl-SI" sz="2500" b="1" dirty="0" smtClean="0">
                <a:solidFill>
                  <a:srgbClr val="C00000"/>
                </a:solidFill>
                <a:latin typeface="Cambria" pitchFamily="18" charset="0"/>
              </a:rPr>
              <a:t>Initiative:</a:t>
            </a:r>
            <a:endParaRPr lang="hr-HR" sz="2500" b="1" dirty="0" smtClean="0">
              <a:solidFill>
                <a:srgbClr val="C00000"/>
              </a:solidFill>
              <a:latin typeface="Cambria" pitchFamily="18" charset="0"/>
            </a:endParaRPr>
          </a:p>
          <a:p>
            <a:endParaRPr lang="sl-SI" sz="2500" dirty="0" smtClean="0">
              <a:solidFill>
                <a:srgbClr val="C00000"/>
              </a:solidFill>
              <a:latin typeface="Cambria" pitchFamily="18" charset="0"/>
              <a:sym typeface="Wingdings" pitchFamily="2" charset="2"/>
            </a:endParaRPr>
          </a:p>
          <a:p>
            <a:pPr eaLnBrk="1" hangingPunct="1">
              <a:buFontTx/>
              <a:buChar char="-"/>
            </a:pPr>
            <a:r>
              <a:rPr lang="sl-SI" sz="2500" dirty="0" smtClean="0">
                <a:solidFill>
                  <a:srgbClr val="C00000"/>
                </a:solidFill>
                <a:latin typeface="Cambria" pitchFamily="18" charset="0"/>
                <a:sym typeface="Wingdings" pitchFamily="2" charset="2"/>
              </a:rPr>
              <a:t> From reporting entities</a:t>
            </a:r>
          </a:p>
          <a:p>
            <a:pPr eaLnBrk="1" hangingPunct="1"/>
            <a:endParaRPr lang="sl-SI" sz="2500" dirty="0" smtClean="0">
              <a:solidFill>
                <a:srgbClr val="C00000"/>
              </a:solidFill>
              <a:latin typeface="Cambria" pitchFamily="18" charset="0"/>
              <a:sym typeface="Wingdings" pitchFamily="2" charset="2"/>
            </a:endParaRPr>
          </a:p>
          <a:p>
            <a:pPr eaLnBrk="1" hangingPunct="1">
              <a:buFontTx/>
              <a:buChar char="-"/>
            </a:pPr>
            <a:r>
              <a:rPr lang="sl-SI" sz="2500" dirty="0" smtClean="0">
                <a:solidFill>
                  <a:srgbClr val="C00000"/>
                </a:solidFill>
                <a:latin typeface="Cambria" pitchFamily="18" charset="0"/>
              </a:rPr>
              <a:t> Analysis of our bases</a:t>
            </a:r>
          </a:p>
          <a:p>
            <a:pPr eaLnBrk="1" hangingPunct="1"/>
            <a:endParaRPr lang="sl-SI" sz="2500" dirty="0" smtClean="0">
              <a:solidFill>
                <a:srgbClr val="C00000"/>
              </a:solidFill>
              <a:latin typeface="Cambria" pitchFamily="18" charset="0"/>
            </a:endParaRPr>
          </a:p>
          <a:p>
            <a:pPr eaLnBrk="1" hangingPunct="1"/>
            <a:r>
              <a:rPr lang="sl-SI" sz="2500" dirty="0" smtClean="0">
                <a:solidFill>
                  <a:srgbClr val="C00000"/>
                </a:solidFill>
                <a:latin typeface="Cambria" pitchFamily="18" charset="0"/>
                <a:sym typeface="Wingdings" pitchFamily="2" charset="2"/>
              </a:rPr>
              <a:t>-</a:t>
            </a:r>
            <a:r>
              <a:rPr lang="sl-SI" sz="2500" dirty="0" smtClean="0">
                <a:solidFill>
                  <a:srgbClr val="C00000"/>
                </a:solidFill>
                <a:latin typeface="Cambria" pitchFamily="18" charset="0"/>
              </a:rPr>
              <a:t> Intitiative of other state authority</a:t>
            </a:r>
          </a:p>
          <a:p>
            <a:pPr eaLnBrk="1" hangingPunct="1"/>
            <a:endParaRPr lang="sl-SI" sz="2500" dirty="0" smtClean="0">
              <a:solidFill>
                <a:srgbClr val="C00000"/>
              </a:solidFill>
              <a:latin typeface="Cambria" pitchFamily="18" charset="0"/>
              <a:sym typeface="Wingdings" pitchFamily="2" charset="2"/>
            </a:endParaRPr>
          </a:p>
          <a:p>
            <a:pPr eaLnBrk="1" hangingPunct="1"/>
            <a:r>
              <a:rPr lang="sl-SI" sz="2500" dirty="0" smtClean="0">
                <a:solidFill>
                  <a:srgbClr val="C00000"/>
                </a:solidFill>
                <a:latin typeface="Cambria" pitchFamily="18" charset="0"/>
                <a:sym typeface="Wingdings" pitchFamily="2" charset="2"/>
              </a:rPr>
              <a:t>-</a:t>
            </a:r>
            <a:r>
              <a:rPr lang="sl-SI" sz="2500" dirty="0" smtClean="0">
                <a:solidFill>
                  <a:srgbClr val="C00000"/>
                </a:solidFill>
                <a:latin typeface="Cambria" pitchFamily="18" charset="0"/>
              </a:rPr>
              <a:t> Initiative of foreign FIU</a:t>
            </a:r>
            <a:endParaRPr lang="hr-HR" sz="2500" dirty="0">
              <a:solidFill>
                <a:srgbClr val="C00000"/>
              </a:solidFill>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9144000" cy="685800"/>
          </a:xfrm>
        </p:spPr>
        <p:txBody>
          <a:bodyPr/>
          <a:lstStyle/>
          <a:p>
            <a:pPr>
              <a:defRPr/>
            </a:pPr>
            <a:r>
              <a:rPr lang="x-none" sz="1800" b="1" smtClean="0">
                <a:solidFill>
                  <a:schemeClr val="accent2">
                    <a:lumMod val="50000"/>
                  </a:schemeClr>
                </a:solidFill>
                <a:effectLst>
                  <a:outerShdw blurRad="38100" dist="38100" dir="2700000" algn="tl">
                    <a:srgbClr val="000000">
                      <a:alpha val="43137"/>
                    </a:srgbClr>
                  </a:outerShdw>
                </a:effectLst>
                <a:latin typeface="Cambria" pitchFamily="18" charset="0"/>
              </a:rPr>
              <a:t>1.</a:t>
            </a:r>
            <a:r>
              <a:rPr lang="en-US" sz="1800" b="1" dirty="0" smtClean="0">
                <a:solidFill>
                  <a:schemeClr val="accent2">
                    <a:lumMod val="50000"/>
                  </a:schemeClr>
                </a:solidFill>
                <a:effectLst>
                  <a:outerShdw blurRad="38100" dist="38100" dir="2700000" algn="tl">
                    <a:srgbClr val="000000">
                      <a:alpha val="43137"/>
                    </a:srgbClr>
                  </a:outerShdw>
                </a:effectLst>
                <a:latin typeface="Cambria" pitchFamily="18" charset="0"/>
              </a:rPr>
              <a:t> INSTITUTIONAL FRAMEWORK</a:t>
            </a:r>
            <a:r>
              <a:rPr lang="sr-Latn-CS" sz="1800" b="1" dirty="0" smtClean="0">
                <a:solidFill>
                  <a:schemeClr val="accent2">
                    <a:lumMod val="50000"/>
                  </a:schemeClr>
                </a:solidFill>
                <a:effectLst>
                  <a:outerShdw blurRad="38100" dist="38100" dir="2700000" algn="tl">
                    <a:srgbClr val="000000">
                      <a:alpha val="43137"/>
                    </a:srgbClr>
                  </a:outerShdw>
                </a:effectLst>
                <a:latin typeface="Cambria" pitchFamily="18" charset="0"/>
              </a:rPr>
              <a:t> – DATA BASES USED BY APMLTF</a:t>
            </a:r>
            <a:endParaRPr lang="en-US" sz="1400" b="1" dirty="0">
              <a:solidFill>
                <a:schemeClr val="accent2">
                  <a:lumMod val="50000"/>
                </a:schemeClr>
              </a:solidFill>
              <a:effectLst>
                <a:outerShdw blurRad="38100" dist="38100" dir="2700000" algn="tl">
                  <a:srgbClr val="000000">
                    <a:alpha val="43137"/>
                  </a:srgbClr>
                </a:outerShdw>
              </a:effectLst>
            </a:endParaRPr>
          </a:p>
        </p:txBody>
      </p:sp>
      <p:sp>
        <p:nvSpPr>
          <p:cNvPr id="3" name="Round Same Side Corner Rectangle 2"/>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a:t>
            </a:r>
            <a:r>
              <a:rPr lang="sr-Latn-CS" b="1" dirty="0" smtClean="0">
                <a:solidFill>
                  <a:schemeClr val="accent2">
                    <a:lumMod val="20000"/>
                    <a:lumOff val="80000"/>
                  </a:schemeClr>
                </a:solidFill>
                <a:latin typeface="Cambria" pitchFamily="18" charset="0"/>
              </a:rPr>
              <a:t>: </a:t>
            </a:r>
            <a:r>
              <a:rPr lang="sr-Latn-CS" b="1" i="1" dirty="0" smtClean="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p:txBody>
      </p:sp>
      <p:grpSp>
        <p:nvGrpSpPr>
          <p:cNvPr id="4" name="Group 21"/>
          <p:cNvGrpSpPr>
            <a:grpSpLocks/>
          </p:cNvGrpSpPr>
          <p:nvPr/>
        </p:nvGrpSpPr>
        <p:grpSpPr bwMode="auto">
          <a:xfrm>
            <a:off x="7885113" y="-4763"/>
            <a:ext cx="1211262" cy="385763"/>
            <a:chOff x="7814716" y="-5258"/>
            <a:chExt cx="1210767" cy="460280"/>
          </a:xfrm>
        </p:grpSpPr>
        <p:sp>
          <p:nvSpPr>
            <p:cNvPr id="5" name="5-Point Star 4"/>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5-Point Star 5"/>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5-Point Star 6"/>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7" name="Round Same Side Corner Rectangle 26"/>
          <p:cNvSpPr/>
          <p:nvPr/>
        </p:nvSpPr>
        <p:spPr>
          <a:xfrm rot="10800000">
            <a:off x="0" y="6477000"/>
            <a:ext cx="9144000" cy="3810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15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30" name="Rectangle 2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2" name="Rectangle 31"/>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sp>
        <p:nvSpPr>
          <p:cNvPr id="16" name="Rectangle 15"/>
          <p:cNvSpPr/>
          <p:nvPr/>
        </p:nvSpPr>
        <p:spPr>
          <a:xfrm>
            <a:off x="914400" y="1981200"/>
            <a:ext cx="7391400" cy="477054"/>
          </a:xfrm>
          <a:prstGeom prst="rect">
            <a:avLst/>
          </a:prstGeom>
        </p:spPr>
        <p:txBody>
          <a:bodyPr wrap="square">
            <a:spAutoFit/>
          </a:bodyPr>
          <a:lstStyle/>
          <a:p>
            <a:endParaRPr lang="hr-HR" sz="2500" dirty="0">
              <a:solidFill>
                <a:srgbClr val="C00000"/>
              </a:solidFill>
              <a:latin typeface="Cambria" pitchFamily="18" charset="0"/>
            </a:endParaRPr>
          </a:p>
        </p:txBody>
      </p:sp>
      <p:graphicFrame>
        <p:nvGraphicFramePr>
          <p:cNvPr id="17" name="Diagram 16"/>
          <p:cNvGraphicFramePr/>
          <p:nvPr/>
        </p:nvGraphicFramePr>
        <p:xfrm>
          <a:off x="533400" y="1397000"/>
          <a:ext cx="7924800" cy="4546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196"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8198"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130"/>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 </a:t>
            </a:r>
            <a:r>
              <a:rPr lang="sr-Latn-CS" b="1" i="1" dirty="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8200"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381000" y="533400"/>
            <a:ext cx="8534400" cy="10433625"/>
          </a:xfrm>
          <a:prstGeom prst="rect">
            <a:avLst/>
          </a:prstGeom>
          <a:noFill/>
          <a:ln w="9525">
            <a:noFill/>
            <a:miter lim="800000"/>
            <a:headEnd/>
            <a:tailEnd/>
          </a:ln>
        </p:spPr>
        <p:txBody>
          <a:bodyPr>
            <a:spAutoFit/>
          </a:bodyPr>
          <a:lstStyle/>
          <a:p>
            <a:pPr marL="514350" indent="-514350" algn="ctr">
              <a:lnSpc>
                <a:spcPct val="200000"/>
              </a:lnSpc>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2. </a:t>
            </a:r>
            <a:r>
              <a:rPr lang="en-U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LEGISLATI</a:t>
            </a:r>
            <a:r>
              <a:rPr lang="bs-Latn-BA"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VE</a:t>
            </a:r>
            <a:r>
              <a:rPr lang="en-U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en-US" sz="2400" b="1" u="sng" dirty="0">
                <a:solidFill>
                  <a:schemeClr val="accent2">
                    <a:lumMod val="50000"/>
                  </a:schemeClr>
                </a:solidFill>
                <a:effectLst>
                  <a:outerShdw blurRad="38100" dist="38100" dir="2700000" algn="tl">
                    <a:srgbClr val="000000">
                      <a:alpha val="43137"/>
                    </a:srgbClr>
                  </a:outerShdw>
                </a:effectLst>
                <a:latin typeface="Cambria" pitchFamily="18" charset="0"/>
              </a:rPr>
              <a:t>FRAMEWORK </a:t>
            </a:r>
            <a:r>
              <a:rPr lang="sr-Latn-C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OF THE EU</a:t>
            </a:r>
          </a:p>
          <a:p>
            <a:pPr marL="514350" indent="-514350" algn="ctr">
              <a:lnSpc>
                <a:spcPct val="200000"/>
              </a:lnSpc>
              <a:defRPr/>
            </a:pPr>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514350" indent="-514350" algn="just">
              <a:lnSpc>
                <a:spcPct val="200000"/>
              </a:lnSpc>
              <a:buFont typeface="Arial" pitchFamily="34" charset="0"/>
              <a:buChar char="•"/>
              <a:defRPr/>
            </a:pP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Directive 2005/60 EC (the “Third AMLD”);</a:t>
            </a:r>
          </a:p>
          <a:p>
            <a:pPr marL="514350" indent="-514350" algn="just">
              <a:buFont typeface="Arial" pitchFamily="34" charset="0"/>
              <a:buChar char="•"/>
              <a:defRPr/>
            </a:pP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Directive 2006/70 EC (the “implementing Directive”) lays down implementing measures for Directive 2005/60/EC;</a:t>
            </a:r>
          </a:p>
          <a:p>
            <a:pPr marL="514350" indent="-514350" algn="just">
              <a:buFont typeface="Arial" pitchFamily="34" charset="0"/>
              <a:buChar char="•"/>
              <a:defRPr/>
            </a:pP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Regulation 1781/2006 on information on the payer accompanying transfers of funds;</a:t>
            </a:r>
          </a:p>
          <a:p>
            <a:pPr marL="514350" indent="-514350" algn="just">
              <a:lnSpc>
                <a:spcPct val="200000"/>
              </a:lnSpc>
              <a:defRPr/>
            </a:pPr>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514350" indent="-514350" algn="ctr">
              <a:lnSpc>
                <a:spcPct val="200000"/>
              </a:lnSpc>
              <a:defRPr/>
            </a:pPr>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514350" indent="-514350" algn="ctr">
              <a:lnSpc>
                <a:spcPct val="200000"/>
              </a:lnSpc>
              <a:defRPr/>
            </a:pPr>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514350" indent="-514350" algn="ctr">
              <a:lnSpc>
                <a:spcPct val="200000"/>
              </a:lnSpc>
              <a:defRPr/>
            </a:pPr>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514350" indent="-514350" algn="ctr">
              <a:lnSpc>
                <a:spcPct val="200000"/>
              </a:lnSpc>
              <a:defRPr/>
            </a:pPr>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514350" indent="-514350" algn="ctr">
              <a:lnSpc>
                <a:spcPct val="200000"/>
              </a:lnSpc>
              <a:defRPr/>
            </a:pPr>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514350" indent="-514350" algn="ctr">
              <a:lnSpc>
                <a:spcPct val="200000"/>
              </a:lnSpc>
              <a:defRPr/>
            </a:pPr>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514350" indent="-514350" algn="ctr">
              <a:lnSpc>
                <a:spcPct val="200000"/>
              </a:lnSpc>
              <a:defRPr/>
            </a:pPr>
            <a:r>
              <a:rPr lang="en-U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endParaRPr lang="x-none"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8203"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295400"/>
            <a:ext cx="8610600" cy="2031325"/>
          </a:xfrm>
          <a:prstGeom prst="rect">
            <a:avLst/>
          </a:prstGeom>
        </p:spPr>
        <p:txBody>
          <a:bodyPr>
            <a:spAutoFit/>
          </a:bodyPr>
          <a:lstStyle/>
          <a:p>
            <a:pPr>
              <a:defRPr/>
            </a:pPr>
            <a:r>
              <a:rPr lang="en-US" sz="1400" b="1" dirty="0" smtClean="0">
                <a:solidFill>
                  <a:schemeClr val="accent2">
                    <a:lumMod val="50000"/>
                  </a:schemeClr>
                </a:solidFill>
                <a:latin typeface="Cambria" pitchFamily="18" charset="0"/>
              </a:rPr>
              <a:t> </a:t>
            </a:r>
            <a:endParaRPr lang="en-US" sz="1400" dirty="0">
              <a:latin typeface="Cambria" pitchFamily="18" charset="0"/>
            </a:endParaRPr>
          </a:p>
          <a:p>
            <a:pPr algn="just">
              <a:defRPr/>
            </a:pPr>
            <a:endParaRPr lang="en-US" sz="1400" b="1" dirty="0">
              <a:solidFill>
                <a:schemeClr val="accent2">
                  <a:lumMod val="50000"/>
                </a:schemeClr>
              </a:solidFill>
              <a:latin typeface="Cambria" pitchFamily="18" charset="0"/>
            </a:endParaRPr>
          </a:p>
          <a:p>
            <a:pPr algn="just">
              <a:defRPr/>
            </a:pPr>
            <a:endParaRPr lang="en-US" sz="1400" b="1" dirty="0">
              <a:solidFill>
                <a:schemeClr val="accent2">
                  <a:lumMod val="50000"/>
                </a:schemeClr>
              </a:solidFill>
              <a:latin typeface="Cambria" pitchFamily="18" charset="0"/>
            </a:endParaRPr>
          </a:p>
          <a:p>
            <a:pPr>
              <a:defRPr/>
            </a:pPr>
            <a:endParaRPr lang="en-US" sz="1400" b="1" dirty="0">
              <a:solidFill>
                <a:schemeClr val="accent2">
                  <a:lumMod val="50000"/>
                </a:schemeClr>
              </a:solidFill>
              <a:latin typeface="Cambria" pitchFamily="18" charset="0"/>
            </a:endParaRPr>
          </a:p>
          <a:p>
            <a:pPr>
              <a:defRPr/>
            </a:pPr>
            <a:endParaRPr lang="en-US" sz="1400" b="1" dirty="0">
              <a:solidFill>
                <a:schemeClr val="accent2">
                  <a:lumMod val="50000"/>
                </a:schemeClr>
              </a:solidFill>
              <a:latin typeface="Cambria" pitchFamily="18" charset="0"/>
            </a:endParaRPr>
          </a:p>
          <a:p>
            <a:pPr>
              <a:defRPr/>
            </a:pPr>
            <a:endParaRPr lang="en-US" sz="1400" b="1" dirty="0">
              <a:solidFill>
                <a:schemeClr val="accent2">
                  <a:lumMod val="50000"/>
                </a:schemeClr>
              </a:solidFill>
              <a:latin typeface="Cambria" pitchFamily="18" charset="0"/>
            </a:endParaRPr>
          </a:p>
          <a:p>
            <a:pPr>
              <a:defRPr/>
            </a:pPr>
            <a:endParaRPr lang="en-US" sz="1400" b="1" dirty="0">
              <a:solidFill>
                <a:schemeClr val="accent2">
                  <a:lumMod val="50000"/>
                </a:schemeClr>
              </a:solidFill>
              <a:latin typeface="Cambria" pitchFamily="18" charset="0"/>
            </a:endParaRPr>
          </a:p>
          <a:p>
            <a:pPr>
              <a:defRPr/>
            </a:pPr>
            <a:endParaRPr lang="en-US" sz="1400" b="1" dirty="0">
              <a:solidFill>
                <a:schemeClr val="accent2">
                  <a:lumMod val="50000"/>
                </a:schemeClr>
              </a:solidFill>
              <a:latin typeface="Cambria" pitchFamily="18" charset="0"/>
            </a:endParaRPr>
          </a:p>
          <a:p>
            <a:pPr>
              <a:defRPr/>
            </a:pPr>
            <a:endParaRPr lang="en-US" sz="1400" dirty="0">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172"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717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7175"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 </a:t>
            </a:r>
            <a:r>
              <a:rPr lang="sr-Latn-CS" b="1" i="1" dirty="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717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381000" y="533400"/>
            <a:ext cx="8534400" cy="830997"/>
          </a:xfrm>
          <a:prstGeom prst="rect">
            <a:avLst/>
          </a:prstGeom>
          <a:noFill/>
          <a:ln w="9525">
            <a:noFill/>
            <a:miter lim="800000"/>
            <a:headEnd/>
            <a:tailEnd/>
          </a:ln>
        </p:spPr>
        <p:txBody>
          <a:bodyPr>
            <a:spAutoFit/>
          </a:bodyPr>
          <a:lstStyle/>
          <a:p>
            <a:pPr marL="514350" indent="-514350" algn="ctr">
              <a:lnSpc>
                <a:spcPct val="200000"/>
              </a:lnSpc>
              <a:defRPr/>
            </a:pPr>
            <a:r>
              <a:rPr lang="en-U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LEGISLATI</a:t>
            </a:r>
            <a:r>
              <a:rPr lang="bs-Latn-BA"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VE</a:t>
            </a:r>
            <a:r>
              <a:rPr lang="en-U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en-U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FRAMEWORK</a:t>
            </a:r>
            <a:r>
              <a:rPr lang="sr-Latn-C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 OF MONTENEGRO </a:t>
            </a:r>
            <a:r>
              <a:rPr lang="en-U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sr-Latn-C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en-U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endParaRPr lang="x-none" sz="2400" b="1" u="sng"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7180"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143000"/>
            <a:ext cx="8610600" cy="8987076"/>
          </a:xfrm>
          <a:prstGeom prst="rect">
            <a:avLst/>
          </a:prstGeom>
        </p:spPr>
        <p:txBody>
          <a:bodyPr>
            <a:spAutoFit/>
          </a:bodyPr>
          <a:lstStyle/>
          <a:p>
            <a:pPr algn="just">
              <a:buFont typeface="Arial" pitchFamily="34" charset="0"/>
              <a:buChar char="•"/>
              <a:defRPr/>
            </a:pPr>
            <a:r>
              <a:rPr lang="sr-Latn-CS" sz="2200" b="1" dirty="0" smtClean="0">
                <a:solidFill>
                  <a:srgbClr val="6A1414"/>
                </a:solidFill>
                <a:latin typeface="Cambria" pitchFamily="18" charset="0"/>
              </a:rPr>
              <a:t>The Law on prevention of money laundering and terrorist financing</a:t>
            </a:r>
            <a:r>
              <a:rPr lang="en-US" sz="2200" b="1" dirty="0" smtClean="0">
                <a:solidFill>
                  <a:srgbClr val="6A1414"/>
                </a:solidFill>
                <a:latin typeface="Cambria" pitchFamily="18" charset="0"/>
              </a:rPr>
              <a:t> </a:t>
            </a:r>
            <a:r>
              <a:rPr lang="sr-Latn-CS" sz="2200" b="1" dirty="0" smtClean="0">
                <a:solidFill>
                  <a:srgbClr val="6A1414"/>
                </a:solidFill>
                <a:latin typeface="Cambria" pitchFamily="18" charset="0"/>
              </a:rPr>
              <a:t>(O</a:t>
            </a:r>
            <a:r>
              <a:rPr lang="en-US" sz="2200" b="1" dirty="0" smtClean="0">
                <a:solidFill>
                  <a:srgbClr val="6A1414"/>
                </a:solidFill>
                <a:latin typeface="Cambria" pitchFamily="18" charset="0"/>
              </a:rPr>
              <a:t>G</a:t>
            </a:r>
            <a:r>
              <a:rPr lang="sr-Latn-CS" sz="2200" b="1" dirty="0" smtClean="0">
                <a:solidFill>
                  <a:srgbClr val="6A1414"/>
                </a:solidFill>
                <a:latin typeface="Cambria" pitchFamily="18" charset="0"/>
              </a:rPr>
              <a:t>M 14/12)</a:t>
            </a:r>
            <a:endParaRPr lang="en-US" sz="2200" b="1" dirty="0" smtClean="0">
              <a:solidFill>
                <a:srgbClr val="6A1414"/>
              </a:solidFill>
              <a:latin typeface="Cambria" pitchFamily="18" charset="0"/>
            </a:endParaRPr>
          </a:p>
          <a:p>
            <a:pPr algn="just">
              <a:defRPr/>
            </a:pPr>
            <a:endParaRPr lang="sr-Latn-CS" sz="2400" b="1" dirty="0" smtClean="0">
              <a:solidFill>
                <a:srgbClr val="6A1414"/>
              </a:solidFill>
              <a:latin typeface="Cambria" pitchFamily="18" charset="0"/>
            </a:endParaRPr>
          </a:p>
          <a:p>
            <a:pPr algn="just">
              <a:buFont typeface="Arial" pitchFamily="34" charset="0"/>
              <a:buChar char="•"/>
              <a:defRPr/>
            </a:pPr>
            <a:r>
              <a:rPr lang="sr-Latn-CS" sz="2000" b="1" dirty="0" smtClean="0">
                <a:solidFill>
                  <a:srgbClr val="6A1414"/>
                </a:solidFill>
                <a:latin typeface="Cambria" pitchFamily="18" charset="0"/>
              </a:rPr>
              <a:t>The implementing </a:t>
            </a:r>
            <a:r>
              <a:rPr lang="en-US" sz="2000" b="1" dirty="0" smtClean="0">
                <a:solidFill>
                  <a:srgbClr val="6A1414"/>
                </a:solidFill>
                <a:latin typeface="Cambria" pitchFamily="18" charset="0"/>
              </a:rPr>
              <a:t>regulations:</a:t>
            </a:r>
            <a:endParaRPr lang="en-US" sz="2000" dirty="0" smtClean="0">
              <a:solidFill>
                <a:srgbClr val="6A1414"/>
              </a:solidFill>
              <a:latin typeface="Cambria" pitchFamily="18" charset="0"/>
            </a:endParaRPr>
          </a:p>
          <a:p>
            <a:pPr algn="just">
              <a:buFont typeface="Arial" pitchFamily="34" charset="0"/>
              <a:buChar char="•"/>
            </a:pPr>
            <a:r>
              <a:rPr lang="en-US" sz="1600" dirty="0" smtClean="0">
                <a:solidFill>
                  <a:srgbClr val="6A1414"/>
                </a:solidFill>
                <a:latin typeface="Cambria" pitchFamily="18" charset="0"/>
              </a:rPr>
              <a:t>The Rulebook on content and type of sender’s date accompanying electronic funds transfer;</a:t>
            </a:r>
          </a:p>
          <a:p>
            <a:pPr algn="just">
              <a:buFont typeface="Arial" pitchFamily="34" charset="0"/>
              <a:buChar char="•"/>
            </a:pPr>
            <a:r>
              <a:rPr lang="en-US" sz="1600" dirty="0" smtClean="0">
                <a:solidFill>
                  <a:srgbClr val="6A1414"/>
                </a:solidFill>
                <a:latin typeface="Cambria" pitchFamily="18" charset="0"/>
              </a:rPr>
              <a:t>The Rulebook on Indicators for recognizing suspicious customers and transactions(OGM 26/12)</a:t>
            </a:r>
          </a:p>
          <a:p>
            <a:pPr algn="just">
              <a:buFont typeface="Arial" pitchFamily="34" charset="0"/>
              <a:buChar char="•"/>
            </a:pPr>
            <a:r>
              <a:rPr lang="en-US" sz="1600" dirty="0" smtClean="0">
                <a:solidFill>
                  <a:srgbClr val="6A1414"/>
                </a:solidFill>
                <a:latin typeface="Cambria" pitchFamily="18" charset="0"/>
              </a:rPr>
              <a:t>The Rulebook of procedure of the authorized person, the manner of conducting the internal control procedure, data keeping and security, the manner of records keeping, and professional training of employees (OGM 80/08):</a:t>
            </a:r>
          </a:p>
          <a:p>
            <a:pPr algn="just">
              <a:buFont typeface="Arial" pitchFamily="34" charset="0"/>
              <a:buChar char="•"/>
            </a:pPr>
            <a:r>
              <a:rPr lang="en-US" sz="1600" dirty="0" smtClean="0">
                <a:solidFill>
                  <a:srgbClr val="6A1414"/>
                </a:solidFill>
                <a:latin typeface="Cambria" pitchFamily="18" charset="0"/>
              </a:rPr>
              <a:t>The Rulebook on the submitting of information on cash transactions to the amount and exceeding 15,000 € and suspicious transactions to the Administration for the Prevention of Money Laundering and Terrorism Financing (OGM 79/08);</a:t>
            </a:r>
          </a:p>
          <a:p>
            <a:pPr algn="just">
              <a:buFont typeface="Arial" pitchFamily="34" charset="0"/>
              <a:buChar char="•"/>
            </a:pPr>
            <a:r>
              <a:rPr lang="en-US" sz="1600" dirty="0" smtClean="0">
                <a:solidFill>
                  <a:srgbClr val="6A1414"/>
                </a:solidFill>
                <a:latin typeface="Cambria" pitchFamily="18" charset="0"/>
              </a:rPr>
              <a:t>The Rulebook on drafting guidelines on risk analysis aimed at preventing money laundering and terrorism financing of the Ministry of Finance (OGM 20/09);</a:t>
            </a:r>
          </a:p>
          <a:p>
            <a:pPr algn="just">
              <a:buFont typeface="Arial" pitchFamily="34" charset="0"/>
              <a:buChar char="•"/>
            </a:pPr>
            <a:r>
              <a:rPr lang="en-US" sz="1600" dirty="0" smtClean="0">
                <a:solidFill>
                  <a:srgbClr val="6A1414"/>
                </a:solidFill>
                <a:latin typeface="Cambria" pitchFamily="18" charset="0"/>
              </a:rPr>
              <a:t>The Guidelines on risk analysis aimed at preventing money laundering and terrorism financing of the Games of Chance Administration;</a:t>
            </a:r>
          </a:p>
          <a:p>
            <a:pPr algn="just">
              <a:buFont typeface="Arial" pitchFamily="34" charset="0"/>
              <a:buChar char="•"/>
            </a:pPr>
            <a:r>
              <a:rPr lang="en-US" sz="1600" dirty="0" smtClean="0">
                <a:solidFill>
                  <a:srgbClr val="6A1414"/>
                </a:solidFill>
                <a:latin typeface="Cambria" pitchFamily="18" charset="0"/>
              </a:rPr>
              <a:t>The Guidelines on risk analysis aimed at preventing money laundering and terrorism financing of the Administration of the prevention of money laundering and terrorism financing;</a:t>
            </a:r>
          </a:p>
          <a:p>
            <a:pPr algn="just">
              <a:buFont typeface="Arial" pitchFamily="34" charset="0"/>
              <a:buChar char="•"/>
            </a:pPr>
            <a:r>
              <a:rPr lang="en-US" sz="1600" dirty="0" smtClean="0">
                <a:solidFill>
                  <a:srgbClr val="6A1414"/>
                </a:solidFill>
                <a:latin typeface="Cambria" pitchFamily="18" charset="0"/>
              </a:rPr>
              <a:t>The Guidelines on bank risk analysis aimed at preventing money laundering and terrorism financing;</a:t>
            </a:r>
          </a:p>
          <a:p>
            <a:r>
              <a:rPr lang="en-GB" b="1" dirty="0" smtClean="0">
                <a:solidFill>
                  <a:srgbClr val="6A1414"/>
                </a:solidFill>
                <a:latin typeface="Cambria" pitchFamily="18" charset="0"/>
              </a:rPr>
              <a:t> </a:t>
            </a:r>
            <a:endParaRPr lang="en-US" dirty="0" smtClean="0">
              <a:solidFill>
                <a:srgbClr val="6A1414"/>
              </a:solidFill>
              <a:latin typeface="Cambria" pitchFamily="18" charset="0"/>
            </a:endParaRPr>
          </a:p>
          <a:p>
            <a:endParaRPr lang="en-GB" b="1" i="1" dirty="0" smtClean="0">
              <a:latin typeface="Cambria" pitchFamily="18" charset="0"/>
            </a:endParaRPr>
          </a:p>
          <a:p>
            <a:endParaRPr lang="en-US" dirty="0" smtClean="0">
              <a:latin typeface="Cambria" pitchFamily="18" charset="0"/>
            </a:endParaRPr>
          </a:p>
          <a:p>
            <a:r>
              <a:rPr lang="en-GB" b="1" i="1" dirty="0" smtClean="0">
                <a:latin typeface="Cambria" pitchFamily="18" charset="0"/>
              </a:rPr>
              <a:t> </a:t>
            </a:r>
            <a:endParaRPr lang="en-US" dirty="0" smtClean="0">
              <a:latin typeface="Cambria" pitchFamily="18" charset="0"/>
            </a:endParaRPr>
          </a:p>
          <a:p>
            <a:pPr>
              <a:defRPr/>
            </a:pPr>
            <a:endParaRPr lang="en-US" dirty="0">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ransition>
    <p:split orient="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22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922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922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 </a:t>
            </a:r>
            <a:r>
              <a:rPr lang="sr-Latn-CS" b="1" i="1" dirty="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922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smtClean="0">
              <a:solidFill>
                <a:schemeClr val="accent2">
                  <a:lumMod val="75000"/>
                </a:schemeClr>
              </a:solidFill>
              <a:latin typeface="Cambria" pitchFamily="18" charset="0"/>
            </a:endParaRPr>
          </a:p>
          <a:p>
            <a:pPr algn="ctr">
              <a:defRPr/>
            </a:pPr>
            <a:endParaRPr lang="sr-Latn-C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1371600" y="685800"/>
            <a:ext cx="7620000" cy="830997"/>
          </a:xfrm>
          <a:prstGeom prst="rect">
            <a:avLst/>
          </a:prstGeom>
          <a:noFill/>
          <a:ln w="9525">
            <a:noFill/>
            <a:miter lim="800000"/>
            <a:headEnd/>
            <a:tailEnd/>
          </a:ln>
        </p:spPr>
        <p:txBody>
          <a:bodyPr wrap="square">
            <a:spAutoFit/>
          </a:bodyPr>
          <a:lstStyle/>
          <a:p>
            <a:pPr algn="ctr">
              <a:defRPr/>
            </a:pPr>
            <a:r>
              <a:rPr lang="en-U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IDE</a:t>
            </a:r>
            <a:r>
              <a:rPr lang="bs-Latn-BA"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N</a:t>
            </a:r>
            <a:r>
              <a:rPr lang="en-U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TIFICATION </a:t>
            </a:r>
            <a:r>
              <a:rPr lang="en-U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OF CUSTOMER AND THE </a:t>
            </a: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a:t>
            </a:r>
            <a:r>
              <a:rPr lang="sr-Latn-C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BENEFICIAL </a:t>
            </a:r>
            <a:r>
              <a:rPr lang="en-U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OWNER</a:t>
            </a:r>
            <a:r>
              <a:rPr lang="sr-Latn-C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922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295400"/>
            <a:ext cx="8610600" cy="7525137"/>
          </a:xfrm>
          <a:prstGeom prst="rect">
            <a:avLst/>
          </a:prstGeom>
        </p:spPr>
        <p:txBody>
          <a:bodyPr wrap="square">
            <a:spAutoFit/>
          </a:bodyPr>
          <a:lstStyle/>
          <a:p>
            <a:pPr>
              <a:defRPr/>
            </a:pPr>
            <a:endParaRPr lang="en-US"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buFont typeface="Arial" pitchFamily="34" charset="0"/>
              <a:buChar char="•"/>
              <a:defRPr/>
            </a:pPr>
            <a:r>
              <a:rPr lang="en-US" b="1" dirty="0">
                <a:solidFill>
                  <a:schemeClr val="accent2">
                    <a:lumMod val="50000"/>
                  </a:schemeClr>
                </a:solidFill>
                <a:effectLst>
                  <a:outerShdw blurRad="38100" dist="38100" dir="2700000" algn="tl">
                    <a:srgbClr val="000000">
                      <a:alpha val="43137"/>
                    </a:srgbClr>
                  </a:outerShdw>
                </a:effectLst>
                <a:latin typeface="Cambria" pitchFamily="18" charset="0"/>
              </a:rPr>
              <a:t> </a:t>
            </a:r>
            <a:r>
              <a:rPr lang="sr-Latn-CS" b="1" dirty="0" smtClean="0">
                <a:solidFill>
                  <a:srgbClr val="6A1414"/>
                </a:solidFill>
                <a:latin typeface="Cambria" pitchFamily="18" charset="0"/>
              </a:rPr>
              <a:t>Law on prevention of money laundering and terrorist financing</a:t>
            </a:r>
          </a:p>
          <a:p>
            <a:pPr algn="just">
              <a:buFont typeface="Arial" pitchFamily="34" charset="0"/>
              <a:buChar char="•"/>
              <a:defRPr/>
            </a:pPr>
            <a:endParaRPr lang="en-US" sz="1300" b="1" dirty="0">
              <a:solidFill>
                <a:schemeClr val="accent2">
                  <a:lumMod val="50000"/>
                </a:schemeClr>
              </a:solidFill>
              <a:latin typeface="Cambria" pitchFamily="18" charset="0"/>
            </a:endParaRPr>
          </a:p>
          <a:p>
            <a:r>
              <a:rPr lang="en-US" sz="1300" b="1" u="sng" dirty="0" smtClean="0">
                <a:solidFill>
                  <a:srgbClr val="6A1414"/>
                </a:solidFill>
                <a:latin typeface="Cambria" pitchFamily="18" charset="0"/>
              </a:rPr>
              <a:t>Article 5</a:t>
            </a:r>
            <a:endParaRPr lang="sr-Latn-CS" sz="1300" b="1" u="sng" dirty="0" smtClean="0">
              <a:solidFill>
                <a:srgbClr val="6A1414"/>
              </a:solidFill>
              <a:latin typeface="Cambria" pitchFamily="18" charset="0"/>
            </a:endParaRPr>
          </a:p>
          <a:p>
            <a:r>
              <a:rPr lang="en-US" sz="1300" dirty="0" smtClean="0">
                <a:solidFill>
                  <a:srgbClr val="6A1414"/>
                </a:solidFill>
                <a:latin typeface="Cambria" pitchFamily="18" charset="0"/>
              </a:rPr>
              <a:t>Customer identification'' shall be a procedure including:</a:t>
            </a:r>
            <a:r>
              <a:rPr lang="sr-Latn-CS" sz="1300" dirty="0" smtClean="0">
                <a:solidFill>
                  <a:srgbClr val="6A1414"/>
                </a:solidFill>
                <a:latin typeface="Cambria" pitchFamily="18" charset="0"/>
              </a:rPr>
              <a:t> </a:t>
            </a:r>
            <a:r>
              <a:rPr lang="en-US" sz="1300" dirty="0" smtClean="0">
                <a:solidFill>
                  <a:srgbClr val="6A1414"/>
                </a:solidFill>
                <a:latin typeface="Cambria" pitchFamily="18" charset="0"/>
              </a:rPr>
              <a:t>establishment of the identity of a customer, or if the identity has previously established, verification of the identity on the basis of reliable, independent and objective sources, and gathering data on a customer, or if data have been gathered, verifying the gathered data on the basis of reliable, independent and objective sources.</a:t>
            </a:r>
            <a:endParaRPr lang="sr-Latn-CS" sz="1300" dirty="0" smtClean="0">
              <a:solidFill>
                <a:srgbClr val="6A1414"/>
              </a:solidFill>
              <a:latin typeface="Cambria" pitchFamily="18" charset="0"/>
            </a:endParaRPr>
          </a:p>
          <a:p>
            <a:pPr algn="just"/>
            <a:endParaRPr lang="sr-Latn-CS" sz="1300" dirty="0" smtClean="0">
              <a:solidFill>
                <a:srgbClr val="6A1414"/>
              </a:solidFill>
              <a:latin typeface="Cambria" pitchFamily="18" charset="0"/>
            </a:endParaRPr>
          </a:p>
          <a:p>
            <a:r>
              <a:rPr lang="en-US" sz="1300" b="1" u="sng" dirty="0" smtClean="0">
                <a:solidFill>
                  <a:srgbClr val="6A1414"/>
                </a:solidFill>
                <a:latin typeface="Cambria" pitchFamily="18" charset="0"/>
              </a:rPr>
              <a:t>Article 9</a:t>
            </a:r>
            <a:endParaRPr lang="en-US" sz="1300" u="sng" dirty="0" smtClean="0">
              <a:solidFill>
                <a:srgbClr val="6A1414"/>
              </a:solidFill>
              <a:latin typeface="Cambria" pitchFamily="18" charset="0"/>
            </a:endParaRPr>
          </a:p>
          <a:p>
            <a:r>
              <a:rPr lang="en-US" sz="1300" dirty="0" smtClean="0">
                <a:solidFill>
                  <a:srgbClr val="6A1414"/>
                </a:solidFill>
                <a:latin typeface="Cambria" pitchFamily="18" charset="0"/>
              </a:rPr>
              <a:t>A reporting entity shall conduct the appropriate </a:t>
            </a:r>
            <a:r>
              <a:rPr lang="sr-Latn-CS" sz="1300" dirty="0" smtClean="0">
                <a:solidFill>
                  <a:srgbClr val="6A1414"/>
                </a:solidFill>
                <a:latin typeface="Cambria" pitchFamily="18" charset="0"/>
              </a:rPr>
              <a:t>CDD </a:t>
            </a:r>
            <a:r>
              <a:rPr lang="en-US" sz="1300" dirty="0" smtClean="0">
                <a:solidFill>
                  <a:srgbClr val="6A1414"/>
                </a:solidFill>
                <a:latin typeface="Cambria" pitchFamily="18" charset="0"/>
              </a:rPr>
              <a:t>measures in the following cases:</a:t>
            </a:r>
          </a:p>
          <a:p>
            <a:r>
              <a:rPr lang="en-US" sz="1300" dirty="0" smtClean="0">
                <a:solidFill>
                  <a:srgbClr val="6A1414"/>
                </a:solidFill>
                <a:latin typeface="Cambria" pitchFamily="18" charset="0"/>
              </a:rPr>
              <a:t> </a:t>
            </a:r>
          </a:p>
          <a:p>
            <a:pPr lvl="0"/>
            <a:r>
              <a:rPr lang="en-US" sz="1300" dirty="0" smtClean="0">
                <a:solidFill>
                  <a:srgbClr val="6A1414"/>
                </a:solidFill>
                <a:latin typeface="Cambria" pitchFamily="18" charset="0"/>
              </a:rPr>
              <a:t>1. when establishing a business relationship with a client;</a:t>
            </a:r>
          </a:p>
          <a:p>
            <a:pPr lvl="0"/>
            <a:r>
              <a:rPr lang="en-US" sz="1300" dirty="0" smtClean="0">
                <a:solidFill>
                  <a:srgbClr val="6A1414"/>
                </a:solidFill>
                <a:latin typeface="Cambria" pitchFamily="18" charset="0"/>
              </a:rPr>
              <a:t>2. of one or more linked transactions amounting to €15, 000 or more;</a:t>
            </a:r>
          </a:p>
          <a:p>
            <a:pPr lvl="0"/>
            <a:r>
              <a:rPr lang="en-US" sz="1300" dirty="0" smtClean="0">
                <a:solidFill>
                  <a:srgbClr val="6A1414"/>
                </a:solidFill>
                <a:latin typeface="Cambria" pitchFamily="18" charset="0"/>
              </a:rPr>
              <a:t>3. when there is a suspicion about the accuracy or veracity of the obtained client identification data, and</a:t>
            </a:r>
          </a:p>
          <a:p>
            <a:pPr lvl="0"/>
            <a:r>
              <a:rPr lang="en-US" sz="1300" dirty="0" smtClean="0">
                <a:solidFill>
                  <a:srgbClr val="6A1414"/>
                </a:solidFill>
                <a:latin typeface="Cambria" pitchFamily="18" charset="0"/>
              </a:rPr>
              <a:t>4. when there are reasonable grounds for suspicion of money laundering or terrorist financing related to the transaction or client.</a:t>
            </a:r>
          </a:p>
          <a:p>
            <a:r>
              <a:rPr lang="en-US" sz="1300" dirty="0" smtClean="0">
                <a:solidFill>
                  <a:srgbClr val="6A1414"/>
                </a:solidFill>
                <a:latin typeface="Cambria" pitchFamily="18" charset="0"/>
              </a:rPr>
              <a:t> </a:t>
            </a:r>
          </a:p>
          <a:p>
            <a:r>
              <a:rPr lang="en-US" sz="1300" dirty="0" smtClean="0">
                <a:solidFill>
                  <a:srgbClr val="6A1414"/>
                </a:solidFill>
                <a:latin typeface="Cambria" pitchFamily="18" charset="0"/>
              </a:rPr>
              <a:t>If the transactions from paragraph 1 items 2 and 4 of this Article are based on an already established  business relationship, a reporting entity shall:</a:t>
            </a:r>
          </a:p>
          <a:p>
            <a:pPr lvl="0"/>
            <a:r>
              <a:rPr lang="en-US" sz="1300" dirty="0" smtClean="0">
                <a:solidFill>
                  <a:srgbClr val="6A1414"/>
                </a:solidFill>
                <a:latin typeface="Cambria" pitchFamily="18" charset="0"/>
              </a:rPr>
              <a:t>1. verify the identity of the client that carries out the transaction and gather additional data, pursuant to this Law;</a:t>
            </a:r>
          </a:p>
          <a:p>
            <a:pPr lvl="0"/>
            <a:r>
              <a:rPr lang="en-US" sz="1300" dirty="0" smtClean="0">
                <a:solidFill>
                  <a:srgbClr val="6A1414"/>
                </a:solidFill>
                <a:latin typeface="Cambria" pitchFamily="18" charset="0"/>
              </a:rPr>
              <a:t>2. obtain evidence on the source of funds and check the consistence of the sources of funds with the business activity of the client, if the client is a legal person, or with the profession of the client if the client is a natural person. </a:t>
            </a:r>
          </a:p>
          <a:p>
            <a:pPr algn="just"/>
            <a:endParaRPr lang="en-US" sz="1200" dirty="0" smtClean="0"/>
          </a:p>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ransition>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2292"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229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2295"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130"/>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 </a:t>
            </a:r>
            <a:r>
              <a:rPr lang="sr-Latn-CS" b="1" i="1" dirty="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229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705600" y="6400800"/>
            <a:ext cx="2438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pic>
        <p:nvPicPr>
          <p:cNvPr id="1229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152400" y="609600"/>
            <a:ext cx="8686800" cy="7325082"/>
          </a:xfrm>
          <a:prstGeom prst="rect">
            <a:avLst/>
          </a:prstGeom>
        </p:spPr>
        <p:txBody>
          <a:bodyPr>
            <a:spAutoFit/>
          </a:bodyPr>
          <a:lstStyle/>
          <a:p>
            <a:pPr algn="ctr">
              <a:defRPr/>
            </a:pPr>
            <a:endParaRPr lang="x-none"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a:defRPr/>
            </a:pPr>
            <a:r>
              <a:rPr lang="sr-Latn-C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TIMING OF THE VERIFICATION</a:t>
            </a:r>
            <a:endParaRPr lang="en-US" sz="2400" b="1" u="sng"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en-US" sz="1400" b="1" dirty="0">
              <a:solidFill>
                <a:schemeClr val="accent2">
                  <a:lumMod val="50000"/>
                </a:schemeClr>
              </a:solidFill>
              <a:latin typeface="Cambria" pitchFamily="18" charset="0"/>
            </a:endParaRPr>
          </a:p>
          <a:p>
            <a:pPr algn="just">
              <a:defRPr/>
            </a:pPr>
            <a:endParaRPr lang="sr-Latn-CS" b="1" dirty="0" smtClean="0">
              <a:solidFill>
                <a:srgbClr val="6A1414"/>
              </a:solidFill>
              <a:latin typeface="Cambria" pitchFamily="18" charset="0"/>
            </a:endParaRPr>
          </a:p>
          <a:p>
            <a:pPr algn="just">
              <a:defRPr/>
            </a:pPr>
            <a:endParaRPr lang="sr-Latn-CS" b="1" dirty="0" smtClean="0">
              <a:solidFill>
                <a:srgbClr val="6A1414"/>
              </a:solidFill>
              <a:latin typeface="Cambria" pitchFamily="18" charset="0"/>
            </a:endParaRPr>
          </a:p>
          <a:p>
            <a:pPr algn="just">
              <a:defRPr/>
            </a:pPr>
            <a:endParaRPr lang="sr-Latn-CS" b="1" dirty="0" smtClean="0">
              <a:solidFill>
                <a:srgbClr val="6A1414"/>
              </a:solidFill>
              <a:latin typeface="Cambria" pitchFamily="18" charset="0"/>
            </a:endParaRPr>
          </a:p>
          <a:p>
            <a:pPr algn="just">
              <a:defRPr/>
            </a:pPr>
            <a:r>
              <a:rPr lang="sr-Latn-CS" b="1" dirty="0" smtClean="0">
                <a:solidFill>
                  <a:srgbClr val="6A1414"/>
                </a:solidFill>
                <a:latin typeface="Cambria" pitchFamily="18" charset="0"/>
              </a:rPr>
              <a:t>Article </a:t>
            </a:r>
            <a:r>
              <a:rPr lang="sr-Latn-CS" b="1" dirty="0" smtClean="0">
                <a:solidFill>
                  <a:srgbClr val="6A1414"/>
                </a:solidFill>
                <a:latin typeface="Cambria" pitchFamily="18" charset="0"/>
              </a:rPr>
              <a:t>11</a:t>
            </a:r>
          </a:p>
          <a:p>
            <a:pPr algn="just">
              <a:defRPr/>
            </a:pPr>
            <a:r>
              <a:rPr lang="en-US" dirty="0" smtClean="0">
                <a:solidFill>
                  <a:srgbClr val="6A1414"/>
                </a:solidFill>
                <a:latin typeface="Cambria" pitchFamily="18" charset="0"/>
              </a:rPr>
              <a:t>A reporting entity shall apply the </a:t>
            </a:r>
            <a:r>
              <a:rPr lang="sr-Latn-CS" dirty="0" smtClean="0">
                <a:solidFill>
                  <a:srgbClr val="6A1414"/>
                </a:solidFill>
                <a:latin typeface="Cambria" pitchFamily="18" charset="0"/>
              </a:rPr>
              <a:t>CDD </a:t>
            </a:r>
            <a:r>
              <a:rPr lang="en-US" dirty="0" smtClean="0">
                <a:solidFill>
                  <a:srgbClr val="6A1414"/>
                </a:solidFill>
                <a:latin typeface="Cambria" pitchFamily="18" charset="0"/>
              </a:rPr>
              <a:t>measures  prior to establishing a business relationship</a:t>
            </a:r>
            <a:r>
              <a:rPr lang="sr-Latn-CS" dirty="0" smtClean="0">
                <a:solidFill>
                  <a:srgbClr val="6A1414"/>
                </a:solidFill>
                <a:latin typeface="Cambria" pitchFamily="18" charset="0"/>
              </a:rPr>
              <a:t>.</a:t>
            </a:r>
          </a:p>
          <a:p>
            <a:pPr algn="just">
              <a:defRPr/>
            </a:pPr>
            <a:endParaRPr lang="sr-Latn-CS" dirty="0" smtClean="0">
              <a:solidFill>
                <a:srgbClr val="6A1414"/>
              </a:solidFill>
              <a:latin typeface="Cambria" pitchFamily="18" charset="0"/>
            </a:endParaRPr>
          </a:p>
          <a:p>
            <a:pPr algn="just">
              <a:defRPr/>
            </a:pPr>
            <a:r>
              <a:rPr lang="sr-Latn-CS" b="1" dirty="0" smtClean="0">
                <a:solidFill>
                  <a:srgbClr val="6A1414"/>
                </a:solidFill>
                <a:latin typeface="Cambria" pitchFamily="18" charset="0"/>
              </a:rPr>
              <a:t>Article 12</a:t>
            </a:r>
          </a:p>
          <a:p>
            <a:pPr algn="just"/>
            <a:r>
              <a:rPr lang="sr-Latn-CS" dirty="0" smtClean="0">
                <a:solidFill>
                  <a:srgbClr val="6A1414"/>
                </a:solidFill>
                <a:latin typeface="Cambria" pitchFamily="18" charset="0"/>
              </a:rPr>
              <a:t>The </a:t>
            </a:r>
            <a:r>
              <a:rPr lang="en-US" dirty="0" smtClean="0">
                <a:solidFill>
                  <a:srgbClr val="6A1414"/>
                </a:solidFill>
                <a:latin typeface="Cambria" pitchFamily="18" charset="0"/>
              </a:rPr>
              <a:t>reporting entity shall apply the </a:t>
            </a:r>
            <a:r>
              <a:rPr lang="sr-Latn-CS" dirty="0" smtClean="0">
                <a:solidFill>
                  <a:srgbClr val="6A1414"/>
                </a:solidFill>
                <a:latin typeface="Cambria" pitchFamily="18" charset="0"/>
              </a:rPr>
              <a:t>CDD </a:t>
            </a:r>
            <a:r>
              <a:rPr lang="en-US" dirty="0" smtClean="0">
                <a:solidFill>
                  <a:srgbClr val="6A1414"/>
                </a:solidFill>
                <a:latin typeface="Cambria" pitchFamily="18" charset="0"/>
              </a:rPr>
              <a:t>measures before executing the transaction. </a:t>
            </a:r>
            <a:r>
              <a:rPr lang="sr-Latn-CS" dirty="0" smtClean="0">
                <a:solidFill>
                  <a:srgbClr val="6A1414"/>
                </a:solidFill>
                <a:latin typeface="Cambria" pitchFamily="18" charset="0"/>
              </a:rPr>
              <a:t>If</a:t>
            </a:r>
            <a:r>
              <a:rPr lang="en-US" dirty="0" smtClean="0">
                <a:solidFill>
                  <a:srgbClr val="6A1414"/>
                </a:solidFill>
                <a:latin typeface="Cambria" pitchFamily="18" charset="0"/>
              </a:rPr>
              <a:t> the evidence on the client’s identity cannot be</a:t>
            </a:r>
            <a:r>
              <a:rPr lang="sr-Latn-CS" dirty="0" smtClean="0">
                <a:solidFill>
                  <a:srgbClr val="6A1414"/>
                </a:solidFill>
                <a:latin typeface="Cambria" pitchFamily="18" charset="0"/>
              </a:rPr>
              <a:t> </a:t>
            </a:r>
            <a:r>
              <a:rPr lang="en-US" dirty="0" smtClean="0">
                <a:solidFill>
                  <a:srgbClr val="6A1414"/>
                </a:solidFill>
                <a:latin typeface="Cambria" pitchFamily="18" charset="0"/>
              </a:rPr>
              <a:t>obtained the business relationship shall not be</a:t>
            </a:r>
            <a:r>
              <a:rPr lang="sr-Latn-CS" dirty="0" smtClean="0">
                <a:solidFill>
                  <a:srgbClr val="6A1414"/>
                </a:solidFill>
                <a:latin typeface="Cambria" pitchFamily="18" charset="0"/>
              </a:rPr>
              <a:t> </a:t>
            </a:r>
            <a:r>
              <a:rPr lang="en-US" dirty="0" smtClean="0">
                <a:solidFill>
                  <a:srgbClr val="6A1414"/>
                </a:solidFill>
                <a:latin typeface="Cambria" pitchFamily="18" charset="0"/>
              </a:rPr>
              <a:t>established and transactions shall not be executed</a:t>
            </a:r>
            <a:r>
              <a:rPr lang="sr-Latn-CS" dirty="0" smtClean="0">
                <a:solidFill>
                  <a:srgbClr val="6A1414"/>
                </a:solidFill>
                <a:latin typeface="Cambria" pitchFamily="18" charset="0"/>
              </a:rPr>
              <a:t>.</a:t>
            </a:r>
          </a:p>
          <a:p>
            <a:pPr algn="just"/>
            <a:endParaRPr lang="sr-Latn-CS" dirty="0" smtClean="0">
              <a:solidFill>
                <a:srgbClr val="6A1414"/>
              </a:solidFill>
              <a:latin typeface="Cambria" pitchFamily="18" charset="0"/>
            </a:endParaRPr>
          </a:p>
          <a:p>
            <a:pPr algn="just"/>
            <a:r>
              <a:rPr lang="sr-Latn-CS" b="1" dirty="0" smtClean="0">
                <a:solidFill>
                  <a:srgbClr val="6A1414"/>
                </a:solidFill>
                <a:latin typeface="Cambria" pitchFamily="18" charset="0"/>
              </a:rPr>
              <a:t>Exception:</a:t>
            </a:r>
          </a:p>
          <a:p>
            <a:pPr algn="just"/>
            <a:r>
              <a:rPr lang="sr-Latn-CS" b="1" dirty="0" smtClean="0">
                <a:solidFill>
                  <a:srgbClr val="6A1414"/>
                </a:solidFill>
                <a:latin typeface="Cambria" pitchFamily="18" charset="0"/>
              </a:rPr>
              <a:t>Article 13 </a:t>
            </a:r>
            <a:r>
              <a:rPr lang="sr-Latn-CS" dirty="0" smtClean="0">
                <a:solidFill>
                  <a:srgbClr val="6A1414"/>
                </a:solidFill>
                <a:latin typeface="Cambria" pitchFamily="18" charset="0"/>
              </a:rPr>
              <a:t>– </a:t>
            </a:r>
            <a:r>
              <a:rPr lang="en-US" dirty="0" smtClean="0">
                <a:solidFill>
                  <a:srgbClr val="6A1414"/>
                </a:solidFill>
                <a:latin typeface="Cambria" pitchFamily="18" charset="0"/>
              </a:rPr>
              <a:t>life</a:t>
            </a:r>
            <a:r>
              <a:rPr lang="sr-Latn-CS" dirty="0" smtClean="0">
                <a:solidFill>
                  <a:srgbClr val="6A1414"/>
                </a:solidFill>
                <a:latin typeface="Cambria" pitchFamily="18" charset="0"/>
              </a:rPr>
              <a:t> and </a:t>
            </a:r>
            <a:r>
              <a:rPr lang="en-US" dirty="0" smtClean="0">
                <a:solidFill>
                  <a:srgbClr val="6A1414"/>
                </a:solidFill>
                <a:latin typeface="Cambria" pitchFamily="18" charset="0"/>
              </a:rPr>
              <a:t>pension insurance</a:t>
            </a:r>
            <a:r>
              <a:rPr lang="sr-Latn-CS" dirty="0" smtClean="0">
                <a:solidFill>
                  <a:srgbClr val="6A1414"/>
                </a:solidFill>
                <a:latin typeface="Cambria" pitchFamily="18" charset="0"/>
              </a:rPr>
              <a:t>, </a:t>
            </a:r>
            <a:r>
              <a:rPr lang="en-US" dirty="0" smtClean="0">
                <a:solidFill>
                  <a:srgbClr val="6A1414"/>
                </a:solidFill>
                <a:latin typeface="Cambria" pitchFamily="18" charset="0"/>
              </a:rPr>
              <a:t>electronic money</a:t>
            </a:r>
            <a:r>
              <a:rPr lang="sr-Latn-CS" dirty="0" smtClean="0">
                <a:solidFill>
                  <a:srgbClr val="6A1414"/>
                </a:solidFill>
                <a:latin typeface="Cambria" pitchFamily="18" charset="0"/>
              </a:rPr>
              <a:t>.</a:t>
            </a:r>
            <a:endParaRPr lang="en-US" dirty="0" smtClean="0">
              <a:solidFill>
                <a:srgbClr val="6A1414"/>
              </a:solidFill>
              <a:latin typeface="Cambria" pitchFamily="18" charset="0"/>
            </a:endParaRPr>
          </a:p>
          <a:p>
            <a:pPr>
              <a:buFont typeface="Arial" pitchFamily="34" charset="0"/>
              <a:buChar char="•"/>
              <a:defRPr/>
            </a:pPr>
            <a:endParaRPr lang="en-US" b="1" dirty="0">
              <a:solidFill>
                <a:schemeClr val="accent2">
                  <a:lumMod val="50000"/>
                </a:schemeClr>
              </a:solidFill>
              <a:latin typeface="Cambria" pitchFamily="18" charset="0"/>
            </a:endParaRPr>
          </a:p>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ransition>
    <p:split orient="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31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331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331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 </a:t>
            </a:r>
            <a:r>
              <a:rPr lang="sr-Latn-CS" b="1" i="1" dirty="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332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pic>
        <p:nvPicPr>
          <p:cNvPr id="13323"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2301" name="Rectangle 18"/>
          <p:cNvSpPr>
            <a:spLocks noChangeArrowheads="1"/>
          </p:cNvSpPr>
          <p:nvPr/>
        </p:nvSpPr>
        <p:spPr bwMode="auto">
          <a:xfrm>
            <a:off x="381000" y="685800"/>
            <a:ext cx="8382000" cy="5693866"/>
          </a:xfrm>
          <a:prstGeom prst="rect">
            <a:avLst/>
          </a:prstGeom>
          <a:noFill/>
          <a:ln w="9525">
            <a:noFill/>
            <a:miter lim="800000"/>
            <a:headEnd/>
            <a:tailEnd/>
          </a:ln>
        </p:spPr>
        <p:txBody>
          <a:bodyPr>
            <a:spAutoFit/>
          </a:bodyPr>
          <a:lstStyle/>
          <a:p>
            <a:pPr algn="just">
              <a:defRPr/>
            </a:pPr>
            <a:r>
              <a:rPr lang="sr-Latn-CS" sz="2400" b="1" dirty="0" smtClean="0">
                <a:solidFill>
                  <a:srgbClr val="632523"/>
                </a:solidFill>
                <a:effectLst>
                  <a:outerShdw blurRad="38100" dist="38100" dir="2700000" algn="tl">
                    <a:srgbClr val="000000">
                      <a:alpha val="43137"/>
                    </a:srgbClr>
                  </a:outerShdw>
                </a:effectLst>
                <a:latin typeface="Cambria" pitchFamily="18" charset="0"/>
              </a:rPr>
              <a:t>                                     </a:t>
            </a:r>
            <a:r>
              <a:rPr lang="sr-Latn-CS" sz="2400" b="1" u="sng" dirty="0" smtClean="0">
                <a:solidFill>
                  <a:srgbClr val="632523"/>
                </a:solidFill>
                <a:effectLst>
                  <a:outerShdw blurRad="38100" dist="38100" dir="2700000" algn="tl">
                    <a:srgbClr val="000000">
                      <a:alpha val="43137"/>
                    </a:srgbClr>
                  </a:outerShdw>
                </a:effectLst>
                <a:latin typeface="Cambria" pitchFamily="18" charset="0"/>
              </a:rPr>
              <a:t>THE “BENEFICIAL OWNER”</a:t>
            </a:r>
          </a:p>
          <a:p>
            <a:pPr algn="just">
              <a:defRPr/>
            </a:pPr>
            <a:r>
              <a:rPr lang="sr-Latn-CS" sz="2000" b="1" dirty="0" smtClean="0">
                <a:solidFill>
                  <a:srgbClr val="632523"/>
                </a:solidFill>
                <a:effectLst>
                  <a:outerShdw blurRad="38100" dist="38100" dir="2700000" algn="tl">
                    <a:srgbClr val="000000">
                      <a:alpha val="43137"/>
                    </a:srgbClr>
                  </a:outerShdw>
                </a:effectLst>
                <a:latin typeface="Cambria" pitchFamily="18" charset="0"/>
              </a:rPr>
              <a:t>                </a:t>
            </a:r>
          </a:p>
          <a:p>
            <a:pPr algn="just">
              <a:defRPr/>
            </a:pPr>
            <a:r>
              <a:rPr lang="sr-Latn-CS" sz="1600" b="1" u="sng" dirty="0" smtClean="0">
                <a:solidFill>
                  <a:srgbClr val="632523"/>
                </a:solidFill>
                <a:effectLst>
                  <a:outerShdw blurRad="38100" dist="38100" dir="2700000" algn="tl">
                    <a:srgbClr val="000000">
                      <a:alpha val="43137"/>
                    </a:srgbClr>
                  </a:outerShdw>
                </a:effectLst>
                <a:latin typeface="Cambria" pitchFamily="18" charset="0"/>
              </a:rPr>
              <a:t>Article 19</a:t>
            </a:r>
          </a:p>
          <a:p>
            <a:pPr algn="just"/>
            <a:r>
              <a:rPr lang="en-US" sz="1600" dirty="0" smtClean="0">
                <a:solidFill>
                  <a:srgbClr val="6A1414"/>
                </a:solidFill>
                <a:latin typeface="Cambria" pitchFamily="18" charset="0"/>
              </a:rPr>
              <a:t>Beneficial owner is the natural person who ultimately owns or controls the client and/or the natural person on whose behalf a transaction is being conducted, and as well as the person that ultimately exercises control over a legal entity or legal arrangement.</a:t>
            </a:r>
          </a:p>
          <a:p>
            <a:pPr algn="just"/>
            <a:r>
              <a:rPr lang="en-US" sz="1600" dirty="0" smtClean="0">
                <a:solidFill>
                  <a:srgbClr val="6A1414"/>
                </a:solidFill>
                <a:latin typeface="Cambria" pitchFamily="18" charset="0"/>
              </a:rPr>
              <a:t>A beneficial owner of a business organization, i.e. legal person, in the context of this Law, shall be: </a:t>
            </a:r>
          </a:p>
          <a:p>
            <a:pPr algn="just"/>
            <a:r>
              <a:rPr lang="en-US" sz="1600" dirty="0" smtClean="0">
                <a:solidFill>
                  <a:srgbClr val="6A1414"/>
                </a:solidFill>
                <a:latin typeface="Cambria" pitchFamily="18" charset="0"/>
              </a:rPr>
              <a:t> 1.  a natural person who indirectly or directly owns at least 25% of the shares, voting rights and other rights, on the basis of which he/she participates in the management, or owns at least 25% share of the capital or has a dominating influence in the assets management of the business organization</a:t>
            </a:r>
          </a:p>
          <a:p>
            <a:pPr algn="just"/>
            <a:r>
              <a:rPr lang="en-US" sz="1600" dirty="0" smtClean="0">
                <a:solidFill>
                  <a:srgbClr val="6A1414"/>
                </a:solidFill>
                <a:latin typeface="Cambria" pitchFamily="18" charset="0"/>
              </a:rPr>
              <a:t> 2.   a natural person that indirectly ensures or is ensuring funds to a business organization or legal entity  and on that basis has the right to influence significantly the decision making process of the managing body of the business organization or legal entity  when decisions concerning financing and business are made.</a:t>
            </a:r>
          </a:p>
          <a:p>
            <a:pPr algn="just"/>
            <a:r>
              <a:rPr lang="en-US" sz="1600" dirty="0" smtClean="0">
                <a:solidFill>
                  <a:srgbClr val="6A1414"/>
                </a:solidFill>
                <a:latin typeface="Cambria" pitchFamily="18" charset="0"/>
              </a:rPr>
              <a:t>As a beneficial owner of a foreign legal entity (trust, fund and the like) that receives, manages or allocates assets for certain purposes, in the context of this Law, shall be considered</a:t>
            </a:r>
            <a:r>
              <a:rPr lang="sr-Latn-CS" sz="1600" dirty="0" smtClean="0">
                <a:solidFill>
                  <a:srgbClr val="6A1414"/>
                </a:solidFill>
                <a:latin typeface="Cambria" pitchFamily="18" charset="0"/>
              </a:rPr>
              <a:t>:</a:t>
            </a:r>
            <a:endParaRPr lang="en-US" sz="1600" dirty="0" smtClean="0">
              <a:solidFill>
                <a:srgbClr val="6A1414"/>
              </a:solidFill>
              <a:latin typeface="Cambria" pitchFamily="18" charset="0"/>
            </a:endParaRPr>
          </a:p>
          <a:p>
            <a:pPr lvl="0" algn="just"/>
            <a:r>
              <a:rPr lang="sr-Latn-CS" sz="1600" dirty="0" smtClean="0">
                <a:solidFill>
                  <a:srgbClr val="6A1414"/>
                </a:solidFill>
                <a:latin typeface="Cambria" pitchFamily="18" charset="0"/>
              </a:rPr>
              <a:t>1. </a:t>
            </a:r>
            <a:r>
              <a:rPr lang="en-US" sz="1600" dirty="0" smtClean="0">
                <a:solidFill>
                  <a:srgbClr val="6A1414"/>
                </a:solidFill>
                <a:latin typeface="Cambria" pitchFamily="18" charset="0"/>
              </a:rPr>
              <a:t>a natural person, that indirectly or directly controls at least 25% of a legal person’s asset or of a similar foreign legal entity , </a:t>
            </a:r>
          </a:p>
          <a:p>
            <a:pPr algn="just"/>
            <a:r>
              <a:rPr lang="en-US" sz="1600" dirty="0" smtClean="0">
                <a:solidFill>
                  <a:srgbClr val="6A1414"/>
                </a:solidFill>
                <a:latin typeface="Cambria" pitchFamily="18" charset="0"/>
              </a:rPr>
              <a:t> </a:t>
            </a:r>
            <a:r>
              <a:rPr lang="sr-Latn-CS" sz="1600" dirty="0" smtClean="0">
                <a:solidFill>
                  <a:srgbClr val="6A1414"/>
                </a:solidFill>
                <a:latin typeface="Cambria" pitchFamily="18" charset="0"/>
              </a:rPr>
              <a:t>2. </a:t>
            </a:r>
            <a:r>
              <a:rPr lang="en-US" sz="1600" dirty="0" smtClean="0">
                <a:solidFill>
                  <a:srgbClr val="6A1414"/>
                </a:solidFill>
                <a:latin typeface="Cambria" pitchFamily="18" charset="0"/>
              </a:rPr>
              <a:t>a natural person, determined or determinable as a beneficiary of at least 25%   of the income from property that is being managed.</a:t>
            </a:r>
            <a:endParaRPr lang="en-US" sz="1600" b="1" dirty="0">
              <a:solidFill>
                <a:srgbClr val="6A1414"/>
              </a:solidFill>
              <a:latin typeface="Cambria" pitchFamily="18" charset="0"/>
            </a:endParaRPr>
          </a:p>
        </p:txBody>
      </p:sp>
      <p:sp>
        <p:nvSpPr>
          <p:cNvPr id="20" name="Rectangle 19"/>
          <p:cNvSpPr/>
          <p:nvPr/>
        </p:nvSpPr>
        <p:spPr>
          <a:xfrm>
            <a:off x="228600" y="1295400"/>
            <a:ext cx="8610600" cy="2832100"/>
          </a:xfrm>
          <a:prstGeom prst="rect">
            <a:avLst/>
          </a:prstGeom>
        </p:spPr>
        <p:txBody>
          <a:bodyPr>
            <a:spAutoFit/>
          </a:bodyPr>
          <a:lstStyle/>
          <a:p>
            <a:pPr>
              <a:defRPr/>
            </a:pPr>
            <a:r>
              <a:rPr lang="en-US" sz="1600" dirty="0"/>
              <a:t> </a:t>
            </a:r>
            <a:endParaRPr lang="en-US" b="1" dirty="0">
              <a:solidFill>
                <a:schemeClr val="accent2">
                  <a:lumMod val="50000"/>
                </a:schemeClr>
              </a:solidFill>
              <a:latin typeface="Cambria" pitchFamily="18" charset="0"/>
            </a:endParaRPr>
          </a:p>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ransition>
    <p:split orient="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3246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 </a:t>
            </a:r>
            <a:r>
              <a:rPr lang="sr-Latn-CS" b="1" i="1" dirty="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434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400800" y="6400800"/>
            <a:ext cx="27432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1905000" y="762000"/>
            <a:ext cx="6400800" cy="830997"/>
          </a:xfrm>
          <a:prstGeom prst="rect">
            <a:avLst/>
          </a:prstGeom>
          <a:noFill/>
          <a:ln w="9525">
            <a:noFill/>
            <a:miter lim="800000"/>
            <a:headEnd/>
            <a:tailEnd/>
          </a:ln>
        </p:spPr>
        <p:txBody>
          <a:bodyPr>
            <a:spAutoFit/>
          </a:bodyPr>
          <a:lstStyle/>
          <a:p>
            <a:pPr algn="ctr">
              <a:defRPr/>
            </a:pPr>
            <a:r>
              <a:rPr lang="sr-Latn-C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CDD MEASURES FOR THE “BENEFICIAL OWNER”</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152400" y="1600200"/>
            <a:ext cx="8610600" cy="5447645"/>
          </a:xfrm>
          <a:prstGeom prst="rect">
            <a:avLst/>
          </a:prstGeom>
        </p:spPr>
        <p:txBody>
          <a:bodyPr>
            <a:spAutoFit/>
          </a:bodyPr>
          <a:lstStyle/>
          <a:p>
            <a:pPr>
              <a:defRPr/>
            </a:pPr>
            <a:r>
              <a:rPr lang="sr-Latn-CS" sz="16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Article 20</a:t>
            </a:r>
            <a:endParaRPr lang="en-US" sz="1600" b="1" u="sng"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r>
              <a:rPr lang="en-US" dirty="0" smtClean="0">
                <a:solidFill>
                  <a:srgbClr val="6A1414"/>
                </a:solidFill>
                <a:latin typeface="Cambria" pitchFamily="18" charset="0"/>
              </a:rPr>
              <a:t>A reporting entity shall be bound to establish the beneficial owner of a legal person or foreign legal person by obtaining data from Article 71 item 15 of this Law.</a:t>
            </a:r>
          </a:p>
          <a:p>
            <a:pPr algn="just"/>
            <a:r>
              <a:rPr lang="en-US" dirty="0" smtClean="0">
                <a:solidFill>
                  <a:srgbClr val="6A1414"/>
                </a:solidFill>
                <a:latin typeface="Cambria" pitchFamily="18" charset="0"/>
              </a:rPr>
              <a:t>A reporting entity shall obtain the data from paragraph 1 of this Article by checking the original or certified copy of the documentation from the CBR or other appropriate public register that may not be older than three months of its issue date or obtain them on the basis of the CBR or other public register in accordance with Article 14 paragraphs 3 and 5 of this Law.</a:t>
            </a:r>
            <a:endParaRPr lang="sr-Latn-CS" dirty="0" smtClean="0">
              <a:solidFill>
                <a:srgbClr val="6A1414"/>
              </a:solidFill>
              <a:latin typeface="Cambria" pitchFamily="18" charset="0"/>
            </a:endParaRPr>
          </a:p>
          <a:p>
            <a:pPr algn="just"/>
            <a:endParaRPr lang="en-US" dirty="0" smtClean="0">
              <a:solidFill>
                <a:srgbClr val="6A1414"/>
              </a:solidFill>
              <a:latin typeface="Cambria" pitchFamily="18" charset="0"/>
            </a:endParaRPr>
          </a:p>
          <a:p>
            <a:pPr algn="just"/>
            <a:r>
              <a:rPr lang="en-US" dirty="0" smtClean="0">
                <a:solidFill>
                  <a:srgbClr val="6A1414"/>
                </a:solidFill>
                <a:latin typeface="Cambria" pitchFamily="18" charset="0"/>
              </a:rPr>
              <a:t>If the required data cannot be obtained in the manner determined in paragraphs 1 and 2 of this Article, a reporting entity shall obtain the missing data from a written statement of an agent or authorized person.</a:t>
            </a:r>
          </a:p>
          <a:p>
            <a:pPr algn="just"/>
            <a:r>
              <a:rPr lang="en-US" dirty="0" smtClean="0">
                <a:solidFill>
                  <a:srgbClr val="6A1414"/>
                </a:solidFill>
                <a:latin typeface="Cambria" pitchFamily="18" charset="0"/>
              </a:rPr>
              <a:t>Data on beneficial owners of a legal person or similar foreign legal entity shall be verified to the extent that ensures complete and clear insight into the beneficial ownership and managing authority of a customer respecting risk-degree assessment.</a:t>
            </a: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dirty="0"/>
          </a:p>
        </p:txBody>
      </p:sp>
    </p:spTree>
  </p:cSld>
  <p:clrMapOvr>
    <a:masterClrMapping/>
  </p:clrMapOvr>
  <p:transition>
    <p:split orient="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5364"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536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5367" name="Text Box 121"/>
          <p:cNvSpPr txBox="1">
            <a:spLocks noChangeArrowheads="1"/>
          </p:cNvSpPr>
          <p:nvPr/>
        </p:nvSpPr>
        <p:spPr bwMode="auto">
          <a:xfrm>
            <a:off x="304800"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130"/>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 </a:t>
            </a:r>
            <a:r>
              <a:rPr lang="sr-Latn-CS" b="1" i="1" dirty="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defRPr/>
            </a:pPr>
            <a:endParaRPr lang="en-US" b="1" dirty="0">
              <a:solidFill>
                <a:schemeClr val="accent2">
                  <a:lumMod val="20000"/>
                  <a:lumOff val="80000"/>
                </a:schemeClr>
              </a:solidFill>
              <a:latin typeface="Cambria" pitchFamily="18" charset="0"/>
              <a:cs typeface="+mn-cs"/>
            </a:endParaRPr>
          </a:p>
        </p:txBody>
      </p:sp>
      <p:grpSp>
        <p:nvGrpSpPr>
          <p:cNvPr id="1536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1447800" y="762000"/>
            <a:ext cx="7467600" cy="461963"/>
          </a:xfrm>
          <a:prstGeom prst="rect">
            <a:avLst/>
          </a:prstGeom>
          <a:noFill/>
          <a:ln w="9525">
            <a:noFill/>
            <a:miter lim="800000"/>
            <a:headEnd/>
            <a:tailEnd/>
          </a:ln>
        </p:spPr>
        <p:txBody>
          <a:bodyPr wrap="square">
            <a:spAutoFit/>
          </a:bodyPr>
          <a:lstStyle/>
          <a:p>
            <a:pPr>
              <a:defRPr/>
            </a:pP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en-U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SIMPLIFIED CDD</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15372"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16399" name="Rectangle 20"/>
          <p:cNvSpPr>
            <a:spLocks noChangeArrowheads="1"/>
          </p:cNvSpPr>
          <p:nvPr/>
        </p:nvSpPr>
        <p:spPr bwMode="auto">
          <a:xfrm rot="10800000" flipV="1">
            <a:off x="457200" y="78198"/>
            <a:ext cx="8077200" cy="6463308"/>
          </a:xfrm>
          <a:prstGeom prst="rect">
            <a:avLst/>
          </a:prstGeom>
          <a:noFill/>
          <a:ln w="9525">
            <a:noFill/>
            <a:miter lim="800000"/>
            <a:headEnd/>
            <a:tailEnd/>
          </a:ln>
        </p:spPr>
        <p:txBody>
          <a:bodyPr>
            <a:spAutoFit/>
          </a:bodyPr>
          <a:lstStyle/>
          <a:p>
            <a:pPr algn="just">
              <a:defRPr/>
            </a:pPr>
            <a:endParaRPr lang="en-US" sz="1600" b="1" dirty="0" smtClean="0">
              <a:solidFill>
                <a:srgbClr val="6A1414"/>
              </a:solidFill>
              <a:effectLst>
                <a:outerShdw blurRad="38100" dist="38100" dir="2700000" algn="tl">
                  <a:srgbClr val="000000">
                    <a:alpha val="43137"/>
                  </a:srgbClr>
                </a:outerShdw>
              </a:effectLst>
              <a:latin typeface="Cambria" pitchFamily="18" charset="0"/>
            </a:endParaRPr>
          </a:p>
          <a:p>
            <a:pPr algn="just">
              <a:defRPr/>
            </a:pPr>
            <a:endParaRPr lang="sr-Latn-CS" sz="1600" b="1" dirty="0" smtClean="0">
              <a:solidFill>
                <a:srgbClr val="6A1414"/>
              </a:solidFill>
              <a:effectLst>
                <a:outerShdw blurRad="38100" dist="38100" dir="2700000" algn="tl">
                  <a:srgbClr val="000000">
                    <a:alpha val="43137"/>
                  </a:srgbClr>
                </a:outerShdw>
              </a:effectLst>
              <a:latin typeface="Cambria" pitchFamily="18" charset="0"/>
            </a:endParaRPr>
          </a:p>
          <a:p>
            <a:pPr algn="just">
              <a:defRPr/>
            </a:pPr>
            <a:endParaRPr lang="sr-Latn-CS" sz="1600" b="1" dirty="0" smtClean="0">
              <a:solidFill>
                <a:srgbClr val="6A1414"/>
              </a:solidFill>
              <a:effectLst>
                <a:outerShdw blurRad="38100" dist="38100" dir="2700000" algn="tl">
                  <a:srgbClr val="000000">
                    <a:alpha val="43137"/>
                  </a:srgbClr>
                </a:outerShdw>
              </a:effectLst>
              <a:latin typeface="Cambria" pitchFamily="18" charset="0"/>
            </a:endParaRPr>
          </a:p>
          <a:p>
            <a:pPr algn="just">
              <a:defRPr/>
            </a:pPr>
            <a:endParaRPr lang="sr-Latn-CS" sz="1600" b="1" dirty="0" smtClean="0">
              <a:solidFill>
                <a:srgbClr val="6A1414"/>
              </a:solidFill>
              <a:effectLst>
                <a:outerShdw blurRad="38100" dist="38100" dir="2700000" algn="tl">
                  <a:srgbClr val="000000">
                    <a:alpha val="43137"/>
                  </a:srgbClr>
                </a:outerShdw>
              </a:effectLst>
              <a:latin typeface="Cambria" pitchFamily="18" charset="0"/>
            </a:endParaRPr>
          </a:p>
          <a:p>
            <a:pPr algn="just">
              <a:defRPr/>
            </a:pPr>
            <a:endParaRPr lang="sr-Latn-CS" sz="1600" b="1" dirty="0" smtClean="0">
              <a:solidFill>
                <a:srgbClr val="6A1414"/>
              </a:solidFill>
              <a:effectLst>
                <a:outerShdw blurRad="38100" dist="38100" dir="2700000" algn="tl">
                  <a:srgbClr val="000000">
                    <a:alpha val="43137"/>
                  </a:srgbClr>
                </a:outerShdw>
              </a:effectLst>
              <a:latin typeface="Cambria" pitchFamily="18" charset="0"/>
            </a:endParaRPr>
          </a:p>
          <a:p>
            <a:pPr algn="just">
              <a:defRPr/>
            </a:pPr>
            <a:r>
              <a:rPr lang="en-US" sz="1600" b="1" u="sng" dirty="0" smtClean="0">
                <a:solidFill>
                  <a:srgbClr val="6A1414"/>
                </a:solidFill>
                <a:effectLst>
                  <a:outerShdw blurRad="38100" dist="38100" dir="2700000" algn="tl">
                    <a:srgbClr val="000000">
                      <a:alpha val="43137"/>
                    </a:srgbClr>
                  </a:outerShdw>
                </a:effectLst>
                <a:latin typeface="Cambria" pitchFamily="18" charset="0"/>
              </a:rPr>
              <a:t>Article 29</a:t>
            </a:r>
            <a:endParaRPr lang="en-US" sz="1600" b="1" u="sng" dirty="0">
              <a:solidFill>
                <a:srgbClr val="6A1414"/>
              </a:solidFill>
              <a:effectLst>
                <a:outerShdw blurRad="38100" dist="38100" dir="2700000" algn="tl">
                  <a:srgbClr val="000000">
                    <a:alpha val="43137"/>
                  </a:srgbClr>
                </a:outerShdw>
              </a:effectLst>
              <a:latin typeface="Cambria" pitchFamily="18" charset="0"/>
            </a:endParaRPr>
          </a:p>
          <a:p>
            <a:pPr algn="just"/>
            <a:r>
              <a:rPr lang="en-GB" sz="1600" dirty="0" smtClean="0">
                <a:solidFill>
                  <a:srgbClr val="6A1414"/>
                </a:solidFill>
                <a:latin typeface="Cambria" pitchFamily="18" charset="0"/>
              </a:rPr>
              <a:t>Unless there are reasonable grounds for suspicion of money laundering or terrorist financing in relation to a customer or transaction from Article 9 paragraph 1 items 1 and 2 of this Law, a reporting entity can conduct simplified  customer due diligence of a customer that is</a:t>
            </a:r>
            <a:endParaRPr lang="en-US" sz="1600" dirty="0" smtClean="0">
              <a:solidFill>
                <a:srgbClr val="6A1414"/>
              </a:solidFill>
              <a:latin typeface="Cambria" pitchFamily="18" charset="0"/>
            </a:endParaRPr>
          </a:p>
          <a:p>
            <a:pPr algn="just"/>
            <a:r>
              <a:rPr lang="en-GB" sz="1600" dirty="0" smtClean="0">
                <a:solidFill>
                  <a:srgbClr val="6A1414"/>
                </a:solidFill>
                <a:latin typeface="Cambria" pitchFamily="18" charset="0"/>
              </a:rPr>
              <a:t>1.the reporting entity from Article 4 paragraph 2 items 1, 2, 4, 5, 6, 8 and 9 of this Law or other appropriate institution that has a registered office in the EU or in a state from the list of countries applying the international AML/CFT standards that are at the same level as the EU standards or higher;</a:t>
            </a:r>
            <a:endParaRPr lang="en-US" sz="1600" dirty="0" smtClean="0">
              <a:solidFill>
                <a:srgbClr val="6A1414"/>
              </a:solidFill>
              <a:latin typeface="Cambria" pitchFamily="18" charset="0"/>
            </a:endParaRPr>
          </a:p>
          <a:p>
            <a:pPr algn="just"/>
            <a:r>
              <a:rPr lang="en-GB" sz="1600" dirty="0" smtClean="0">
                <a:solidFill>
                  <a:srgbClr val="6A1414"/>
                </a:solidFill>
                <a:latin typeface="Cambria" pitchFamily="18" charset="0"/>
              </a:rPr>
              <a:t>2.state body or local governance body and other legal persons exercising public powers;</a:t>
            </a:r>
            <a:endParaRPr lang="en-US" sz="1600" dirty="0" smtClean="0">
              <a:solidFill>
                <a:srgbClr val="6A1414"/>
              </a:solidFill>
              <a:latin typeface="Cambria" pitchFamily="18" charset="0"/>
            </a:endParaRPr>
          </a:p>
          <a:p>
            <a:pPr algn="just"/>
            <a:r>
              <a:rPr lang="en-GB" sz="1600" dirty="0" smtClean="0">
                <a:solidFill>
                  <a:srgbClr val="6A1414"/>
                </a:solidFill>
                <a:latin typeface="Cambria" pitchFamily="18" charset="0"/>
              </a:rPr>
              <a:t>3.an organization whose securities are included in the trade on the organized market or stock exchange market in the EU member states or other states where the international standards that are at the same level of European Union standards or higher  are applied .</a:t>
            </a:r>
            <a:endParaRPr lang="en-US" sz="1600" dirty="0" smtClean="0">
              <a:solidFill>
                <a:srgbClr val="6A1414"/>
              </a:solidFill>
              <a:latin typeface="Cambria" pitchFamily="18" charset="0"/>
            </a:endParaRPr>
          </a:p>
          <a:p>
            <a:pPr algn="just"/>
            <a:r>
              <a:rPr lang="en-GB" sz="1600" b="1" i="1" dirty="0" smtClean="0">
                <a:solidFill>
                  <a:srgbClr val="6A1414"/>
                </a:solidFill>
                <a:latin typeface="Cambria" pitchFamily="18" charset="0"/>
              </a:rPr>
              <a:t> </a:t>
            </a:r>
            <a:r>
              <a:rPr lang="sr-Latn-CS" sz="1600" dirty="0" smtClean="0">
                <a:solidFill>
                  <a:srgbClr val="6A1414"/>
                </a:solidFill>
                <a:latin typeface="Cambria" pitchFamily="18" charset="0"/>
              </a:rPr>
              <a:t>        </a:t>
            </a:r>
            <a:r>
              <a:rPr lang="en-GB" sz="1600" dirty="0" smtClean="0">
                <a:solidFill>
                  <a:srgbClr val="6A1414"/>
                </a:solidFill>
                <a:latin typeface="Cambria" pitchFamily="18" charset="0"/>
              </a:rPr>
              <a:t>The list of states from paragraph 1 of this Article shall be published on the website of the competent administration body.</a:t>
            </a:r>
            <a:endParaRPr lang="sr-Latn-CS" sz="1600" dirty="0" smtClean="0">
              <a:solidFill>
                <a:srgbClr val="6A1414"/>
              </a:solidFill>
              <a:latin typeface="Cambria" pitchFamily="18" charset="0"/>
            </a:endParaRPr>
          </a:p>
          <a:p>
            <a:pPr algn="just"/>
            <a:endParaRPr lang="en-GB" sz="1600" dirty="0" smtClean="0">
              <a:solidFill>
                <a:srgbClr val="6A1414"/>
              </a:solidFill>
              <a:latin typeface="Cambria" pitchFamily="18" charset="0"/>
            </a:endParaRPr>
          </a:p>
          <a:p>
            <a:pPr algn="just"/>
            <a:r>
              <a:rPr lang="en-GB" sz="1600" b="1" u="sng" dirty="0" smtClean="0">
                <a:solidFill>
                  <a:srgbClr val="6A1414"/>
                </a:solidFill>
                <a:latin typeface="Cambria" pitchFamily="18" charset="0"/>
              </a:rPr>
              <a:t>Exception</a:t>
            </a:r>
            <a:r>
              <a:rPr lang="sr-Latn-CS" sz="1600" b="1" u="sng" dirty="0" smtClean="0">
                <a:solidFill>
                  <a:srgbClr val="6A1414"/>
                </a:solidFill>
                <a:latin typeface="Cambria" pitchFamily="18" charset="0"/>
              </a:rPr>
              <a:t>:</a:t>
            </a:r>
            <a:endParaRPr lang="en-GB" sz="1600" b="1" u="sng" dirty="0" smtClean="0">
              <a:solidFill>
                <a:srgbClr val="6A1414"/>
              </a:solidFill>
              <a:latin typeface="Cambria" pitchFamily="18" charset="0"/>
            </a:endParaRPr>
          </a:p>
          <a:p>
            <a:pPr algn="just"/>
            <a:r>
              <a:rPr lang="sr-Latn-CS" sz="1600" dirty="0" smtClean="0">
                <a:solidFill>
                  <a:srgbClr val="6A1414"/>
                </a:solidFill>
                <a:latin typeface="Cambria" pitchFamily="18" charset="0"/>
              </a:rPr>
              <a:t>-</a:t>
            </a:r>
            <a:r>
              <a:rPr lang="en-GB" sz="1600" dirty="0" smtClean="0">
                <a:solidFill>
                  <a:srgbClr val="6A1414"/>
                </a:solidFill>
                <a:latin typeface="Cambria" pitchFamily="18" charset="0"/>
              </a:rPr>
              <a:t>Life insurance policies</a:t>
            </a:r>
            <a:r>
              <a:rPr lang="sr-Latn-CS" sz="1600" dirty="0" smtClean="0">
                <a:solidFill>
                  <a:srgbClr val="6A1414"/>
                </a:solidFill>
                <a:latin typeface="Cambria" pitchFamily="18" charset="0"/>
              </a:rPr>
              <a:t>;</a:t>
            </a:r>
            <a:r>
              <a:rPr lang="en-GB" sz="1600" dirty="0" smtClean="0">
                <a:solidFill>
                  <a:srgbClr val="6A1414"/>
                </a:solidFill>
                <a:latin typeface="Cambria" pitchFamily="18" charset="0"/>
              </a:rPr>
              <a:t> </a:t>
            </a:r>
          </a:p>
          <a:p>
            <a:pPr algn="just"/>
            <a:r>
              <a:rPr lang="sr-Latn-CS" sz="1600" dirty="0" smtClean="0">
                <a:solidFill>
                  <a:srgbClr val="6A1414"/>
                </a:solidFill>
                <a:latin typeface="Cambria" pitchFamily="18" charset="0"/>
              </a:rPr>
              <a:t>-</a:t>
            </a:r>
            <a:r>
              <a:rPr lang="en-GB" sz="1600" dirty="0" smtClean="0">
                <a:solidFill>
                  <a:srgbClr val="6A1414"/>
                </a:solidFill>
                <a:latin typeface="Cambria" pitchFamily="18" charset="0"/>
              </a:rPr>
              <a:t>Insurance policies for pension schemes</a:t>
            </a:r>
            <a:r>
              <a:rPr lang="sr-Latn-CS" sz="1600" dirty="0" smtClean="0">
                <a:solidFill>
                  <a:srgbClr val="6A1414"/>
                </a:solidFill>
                <a:latin typeface="Cambria" pitchFamily="18" charset="0"/>
              </a:rPr>
              <a:t>;</a:t>
            </a:r>
            <a:endParaRPr lang="en-GB" sz="1600" dirty="0" smtClean="0">
              <a:solidFill>
                <a:srgbClr val="6A1414"/>
              </a:solidFill>
              <a:latin typeface="Cambria" pitchFamily="18" charset="0"/>
            </a:endParaRPr>
          </a:p>
          <a:p>
            <a:pPr algn="just"/>
            <a:r>
              <a:rPr lang="sr-Latn-CS" sz="1600" dirty="0" smtClean="0">
                <a:solidFill>
                  <a:srgbClr val="6A1414"/>
                </a:solidFill>
                <a:latin typeface="Cambria" pitchFamily="18" charset="0"/>
              </a:rPr>
              <a:t>-</a:t>
            </a:r>
            <a:r>
              <a:rPr lang="en-GB" sz="1600" dirty="0" smtClean="0">
                <a:solidFill>
                  <a:srgbClr val="6A1414"/>
                </a:solidFill>
                <a:latin typeface="Cambria" pitchFamily="18" charset="0"/>
              </a:rPr>
              <a:t>Electronic money </a:t>
            </a:r>
            <a:r>
              <a:rPr lang="sr-Latn-CS" sz="1600" dirty="0" smtClean="0">
                <a:solidFill>
                  <a:srgbClr val="6A1414"/>
                </a:solidFill>
                <a:latin typeface="Cambria" pitchFamily="18" charset="0"/>
              </a:rPr>
              <a:t>(with limitations).</a:t>
            </a:r>
            <a:endParaRPr lang="en-US" sz="1600" dirty="0">
              <a:solidFill>
                <a:srgbClr val="6A1414"/>
              </a:solidFill>
              <a:latin typeface="Cambria" pitchFamily="18" charset="0"/>
            </a:endParaRPr>
          </a:p>
          <a:p>
            <a:pPr>
              <a:defRPr/>
            </a:pPr>
            <a:endParaRPr lang="en-US" sz="1400" b="1" dirty="0">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6388"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639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667875"/>
          </a:xfrm>
          <a:prstGeom prst="rect">
            <a:avLst/>
          </a:prstGeom>
        </p:spPr>
        <p:txBody>
          <a:bodyPr>
            <a:spAutoFit/>
          </a:bodyPr>
          <a:lstStyle/>
          <a:p>
            <a:pPr marL="14288" indent="-14288" fontAlgn="auto">
              <a:spcBef>
                <a:spcPts val="0"/>
              </a:spcBef>
              <a:spcAft>
                <a:spcPct val="40000"/>
              </a:spcAft>
              <a:buClr>
                <a:srgbClr val="FF0000"/>
              </a:buClr>
              <a:defRPr/>
            </a:pPr>
            <a:r>
              <a:rPr lang="en-US" sz="1600" b="1" dirty="0">
                <a:solidFill>
                  <a:schemeClr val="accent2">
                    <a:lumMod val="20000"/>
                    <a:lumOff val="80000"/>
                  </a:schemeClr>
                </a:solidFill>
                <a:latin typeface="Cambria" pitchFamily="18" charset="0"/>
              </a:rPr>
              <a:t>C</a:t>
            </a:r>
            <a:r>
              <a:rPr lang="sr-Latn-CS" sz="1600" b="1" dirty="0">
                <a:solidFill>
                  <a:schemeClr val="accent2">
                    <a:lumMod val="20000"/>
                    <a:lumOff val="80000"/>
                  </a:schemeClr>
                </a:solidFill>
                <a:latin typeface="Cambria" pitchFamily="18" charset="0"/>
              </a:rPr>
              <a:t>hapter 4: </a:t>
            </a:r>
            <a:r>
              <a:rPr lang="sr-Latn-CS" sz="1600" b="1" i="1" dirty="0">
                <a:solidFill>
                  <a:schemeClr val="accent2">
                    <a:lumMod val="40000"/>
                    <a:lumOff val="60000"/>
                  </a:schemeClr>
                </a:solidFill>
                <a:latin typeface="Cambria" pitchFamily="18" charset="0"/>
              </a:rPr>
              <a:t>Free Movement of Capital</a:t>
            </a:r>
            <a:endParaRPr lang="en-US" sz="1600"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sz="1500" b="1" dirty="0">
              <a:solidFill>
                <a:schemeClr val="accent2">
                  <a:lumMod val="20000"/>
                  <a:lumOff val="80000"/>
                </a:schemeClr>
              </a:solidFill>
              <a:latin typeface="Cambria" pitchFamily="18" charset="0"/>
              <a:cs typeface="+mn-cs"/>
            </a:endParaRPr>
          </a:p>
        </p:txBody>
      </p:sp>
      <p:grpSp>
        <p:nvGrpSpPr>
          <p:cNvPr id="1639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smtClean="0">
              <a:solidFill>
                <a:schemeClr val="accent2">
                  <a:lumMod val="75000"/>
                </a:schemeClr>
              </a:solidFill>
              <a:latin typeface="Cambria" pitchFamily="18" charset="0"/>
            </a:endParaRPr>
          </a:p>
        </p:txBody>
      </p:sp>
      <p:pic>
        <p:nvPicPr>
          <p:cNvPr id="1639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16399" name="Rectangle 20"/>
          <p:cNvSpPr>
            <a:spLocks noChangeArrowheads="1"/>
          </p:cNvSpPr>
          <p:nvPr/>
        </p:nvSpPr>
        <p:spPr bwMode="auto">
          <a:xfrm rot="10800000" flipV="1">
            <a:off x="457200" y="-1978836"/>
            <a:ext cx="8229600" cy="9941183"/>
          </a:xfrm>
          <a:prstGeom prst="rect">
            <a:avLst/>
          </a:prstGeom>
          <a:noFill/>
          <a:ln w="9525">
            <a:noFill/>
            <a:miter lim="800000"/>
            <a:headEnd/>
            <a:tailEnd/>
          </a:ln>
        </p:spPr>
        <p:txBody>
          <a:bodyPr wrap="square">
            <a:spAutoFit/>
          </a:bodyPr>
          <a:lstStyle/>
          <a:p>
            <a:pPr algn="ctr">
              <a:defRPr/>
            </a:pPr>
            <a:r>
              <a:rPr lang="en-US" sz="1400" b="1" dirty="0" smtClean="0">
                <a:latin typeface="Cambria" pitchFamily="18" charset="0"/>
              </a:rPr>
              <a:t>                              </a:t>
            </a:r>
          </a:p>
          <a:p>
            <a:pPr algn="ctr">
              <a:defRPr/>
            </a:pPr>
            <a:endParaRPr lang="en-US" sz="1400" b="1" dirty="0" smtClean="0">
              <a:latin typeface="Cambria" pitchFamily="18" charset="0"/>
            </a:endParaRPr>
          </a:p>
          <a:p>
            <a:pPr algn="ctr">
              <a:defRPr/>
            </a:pPr>
            <a:endParaRPr lang="en-US" sz="1400" b="1" dirty="0" smtClean="0">
              <a:latin typeface="Cambria" pitchFamily="18" charset="0"/>
            </a:endParaRPr>
          </a:p>
          <a:p>
            <a:pPr algn="ctr">
              <a:defRPr/>
            </a:pPr>
            <a:endParaRPr lang="en-US" sz="1400" b="1" dirty="0" smtClean="0">
              <a:latin typeface="Cambria" pitchFamily="18" charset="0"/>
            </a:endParaRPr>
          </a:p>
          <a:p>
            <a:pPr algn="ctr">
              <a:defRPr/>
            </a:pPr>
            <a:endParaRPr lang="en-US" sz="1400" b="1" dirty="0" smtClean="0">
              <a:latin typeface="Cambria" pitchFamily="18" charset="0"/>
            </a:endParaRPr>
          </a:p>
          <a:p>
            <a:pPr algn="ctr">
              <a:defRPr/>
            </a:pPr>
            <a:endParaRPr lang="en-US" sz="1400" b="1" dirty="0" smtClean="0">
              <a:latin typeface="Cambria" pitchFamily="18" charset="0"/>
            </a:endParaRPr>
          </a:p>
          <a:p>
            <a:pPr algn="ctr">
              <a:defRPr/>
            </a:pPr>
            <a:endParaRPr lang="en-US" sz="2000" b="1" dirty="0" smtClean="0">
              <a:latin typeface="Cambria" pitchFamily="18" charset="0"/>
            </a:endParaRPr>
          </a:p>
          <a:p>
            <a:pPr algn="ctr">
              <a:defRPr/>
            </a:pPr>
            <a:endParaRPr lang="en-US" sz="2000" b="1" dirty="0" smtClean="0">
              <a:latin typeface="Cambria" pitchFamily="18" charset="0"/>
            </a:endParaRPr>
          </a:p>
          <a:p>
            <a:pPr algn="ctr">
              <a:defRPr/>
            </a:pPr>
            <a:endParaRPr lang="en-US" sz="2000" b="1" dirty="0" smtClean="0">
              <a:latin typeface="Cambria" pitchFamily="18" charset="0"/>
            </a:endParaRPr>
          </a:p>
          <a:p>
            <a:pPr algn="ctr">
              <a:defRPr/>
            </a:pPr>
            <a:endParaRPr lang="en-US" sz="2000" b="1" dirty="0" smtClean="0">
              <a:latin typeface="Cambria" pitchFamily="18" charset="0"/>
            </a:endParaRPr>
          </a:p>
          <a:p>
            <a:pPr algn="ctr">
              <a:defRPr/>
            </a:pPr>
            <a:r>
              <a:rPr lang="en-US" sz="2000" b="1" u="sng" dirty="0" smtClean="0">
                <a:solidFill>
                  <a:srgbClr val="6A1414"/>
                </a:solidFill>
                <a:latin typeface="Cambria" pitchFamily="18" charset="0"/>
              </a:rPr>
              <a:t>OBTAING AND VERIFYING CUSTOMER DATA</a:t>
            </a:r>
            <a:r>
              <a:rPr lang="en-US" sz="1400" b="1" u="sng" dirty="0" smtClean="0">
                <a:solidFill>
                  <a:srgbClr val="6A1414"/>
                </a:solidFill>
                <a:effectLst>
                  <a:outerShdw blurRad="38100" dist="38100" dir="2700000" algn="tl">
                    <a:srgbClr val="000000">
                      <a:alpha val="43137"/>
                    </a:srgbClr>
                  </a:outerShdw>
                </a:effectLst>
                <a:latin typeface="Cambria" pitchFamily="18" charset="0"/>
              </a:rPr>
              <a:t> </a:t>
            </a:r>
          </a:p>
          <a:p>
            <a:pPr algn="ctr">
              <a:defRPr/>
            </a:pPr>
            <a:endParaRPr lang="en-US" sz="1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r>
              <a:rPr lang="en-US" sz="1400" b="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en-US" sz="1600" b="1" u="sng" dirty="0" smtClean="0">
                <a:solidFill>
                  <a:schemeClr val="accent2">
                    <a:lumMod val="50000"/>
                  </a:schemeClr>
                </a:solidFill>
                <a:latin typeface="Cambria" pitchFamily="18" charset="0"/>
              </a:rPr>
              <a:t>Article 30</a:t>
            </a:r>
            <a:endParaRPr lang="en-US" sz="1600" b="1" u="sng" dirty="0">
              <a:solidFill>
                <a:schemeClr val="accent2">
                  <a:lumMod val="50000"/>
                </a:schemeClr>
              </a:solidFill>
              <a:latin typeface="Cambria" pitchFamily="18" charset="0"/>
            </a:endParaRPr>
          </a:p>
          <a:p>
            <a:pPr algn="just"/>
            <a:r>
              <a:rPr lang="en-GB" sz="1400" dirty="0" smtClean="0">
                <a:solidFill>
                  <a:srgbClr val="6A1414"/>
                </a:solidFill>
                <a:latin typeface="Cambria" pitchFamily="18" charset="0"/>
              </a:rPr>
              <a:t>Simplified customer due diligence and monitoring from Article 29 of this Law shall include obtaining data when:</a:t>
            </a:r>
            <a:endParaRPr lang="en-US" sz="1400" dirty="0" smtClean="0">
              <a:solidFill>
                <a:srgbClr val="6A1414"/>
              </a:solidFill>
              <a:latin typeface="Cambria" pitchFamily="18" charset="0"/>
            </a:endParaRPr>
          </a:p>
          <a:p>
            <a:pPr algn="just"/>
            <a:r>
              <a:rPr lang="en-GB" sz="1400" dirty="0" smtClean="0">
                <a:solidFill>
                  <a:srgbClr val="6A1414"/>
                </a:solidFill>
                <a:latin typeface="Cambria" pitchFamily="18" charset="0"/>
              </a:rPr>
              <a:t>1. establishing a business relationship, the data on:</a:t>
            </a:r>
            <a:endParaRPr lang="en-US" sz="1400" dirty="0" smtClean="0">
              <a:solidFill>
                <a:srgbClr val="6A1414"/>
              </a:solidFill>
              <a:latin typeface="Cambria" pitchFamily="18" charset="0"/>
            </a:endParaRPr>
          </a:p>
          <a:p>
            <a:pPr algn="just"/>
            <a:r>
              <a:rPr lang="en-GB" sz="1400" dirty="0" smtClean="0">
                <a:solidFill>
                  <a:srgbClr val="6A1414"/>
                </a:solidFill>
                <a:latin typeface="Cambria" pitchFamily="18" charset="0"/>
              </a:rPr>
              <a:t>-  a company and the registered office of a legal person that establishes, or on whose behalf and for whose account a business relationship is being established;</a:t>
            </a:r>
            <a:endParaRPr lang="en-US" sz="1400" dirty="0" smtClean="0">
              <a:solidFill>
                <a:srgbClr val="6A1414"/>
              </a:solidFill>
              <a:latin typeface="Cambria" pitchFamily="18" charset="0"/>
            </a:endParaRPr>
          </a:p>
          <a:p>
            <a:pPr algn="just"/>
            <a:r>
              <a:rPr lang="en-GB" sz="1400" dirty="0" smtClean="0">
                <a:solidFill>
                  <a:srgbClr val="6A1414"/>
                </a:solidFill>
                <a:latin typeface="Cambria" pitchFamily="18" charset="0"/>
              </a:rPr>
              <a:t>-  the personal name of an agent or authorized person that establishes a business relationship for a legal person, and</a:t>
            </a:r>
            <a:endParaRPr lang="en-US" sz="1400" dirty="0" smtClean="0">
              <a:solidFill>
                <a:srgbClr val="6A1414"/>
              </a:solidFill>
              <a:latin typeface="Cambria" pitchFamily="18" charset="0"/>
            </a:endParaRPr>
          </a:p>
          <a:p>
            <a:pPr algn="just"/>
            <a:r>
              <a:rPr lang="en-GB" sz="1400" dirty="0" smtClean="0">
                <a:solidFill>
                  <a:srgbClr val="6A1414"/>
                </a:solidFill>
                <a:latin typeface="Cambria" pitchFamily="18" charset="0"/>
              </a:rPr>
              <a:t>- the purpose, nature and date of establishing a business relationship;</a:t>
            </a:r>
            <a:endParaRPr lang="en-US" sz="1400" dirty="0" smtClean="0">
              <a:solidFill>
                <a:srgbClr val="6A1414"/>
              </a:solidFill>
              <a:latin typeface="Cambria" pitchFamily="18" charset="0"/>
            </a:endParaRPr>
          </a:p>
          <a:p>
            <a:pPr algn="just"/>
            <a:r>
              <a:rPr lang="en-GB" sz="1400" dirty="0" smtClean="0">
                <a:solidFill>
                  <a:srgbClr val="6A1414"/>
                </a:solidFill>
                <a:latin typeface="Cambria" pitchFamily="18" charset="0"/>
              </a:rPr>
              <a:t>2. executing transactions from Article 9 paragraph 1 item 2 of this Law:</a:t>
            </a:r>
            <a:endParaRPr lang="en-US" sz="1400" dirty="0" smtClean="0">
              <a:solidFill>
                <a:srgbClr val="6A1414"/>
              </a:solidFill>
              <a:latin typeface="Cambria" pitchFamily="18" charset="0"/>
            </a:endParaRPr>
          </a:p>
          <a:p>
            <a:pPr algn="just"/>
            <a:r>
              <a:rPr lang="en-GB" sz="1400" dirty="0" smtClean="0">
                <a:solidFill>
                  <a:srgbClr val="6A1414"/>
                </a:solidFill>
                <a:latin typeface="Cambria" pitchFamily="18" charset="0"/>
              </a:rPr>
              <a:t>-  company and the registered office of a legal person, on whose behalf and for whose account a transaction is being conducted;</a:t>
            </a:r>
            <a:endParaRPr lang="en-US" sz="1400" dirty="0" smtClean="0">
              <a:solidFill>
                <a:srgbClr val="6A1414"/>
              </a:solidFill>
              <a:latin typeface="Cambria" pitchFamily="18" charset="0"/>
            </a:endParaRPr>
          </a:p>
          <a:p>
            <a:pPr algn="just"/>
            <a:r>
              <a:rPr lang="en-GB" sz="1400" dirty="0" smtClean="0">
                <a:solidFill>
                  <a:srgbClr val="6A1414"/>
                </a:solidFill>
                <a:latin typeface="Cambria" pitchFamily="18" charset="0"/>
              </a:rPr>
              <a:t>-  the personal name of an agent or authorized person conducting a transaction for a legal person;</a:t>
            </a:r>
            <a:endParaRPr lang="en-US" sz="1400" dirty="0" smtClean="0">
              <a:solidFill>
                <a:srgbClr val="6A1414"/>
              </a:solidFill>
              <a:latin typeface="Cambria" pitchFamily="18" charset="0"/>
            </a:endParaRPr>
          </a:p>
          <a:p>
            <a:pPr algn="just"/>
            <a:r>
              <a:rPr lang="en-GB" sz="1400" dirty="0" smtClean="0">
                <a:solidFill>
                  <a:srgbClr val="6A1414"/>
                </a:solidFill>
                <a:latin typeface="Cambria" pitchFamily="18" charset="0"/>
              </a:rPr>
              <a:t>-  date and time of executing a transaction;</a:t>
            </a:r>
            <a:endParaRPr lang="en-US" sz="1400" dirty="0" smtClean="0">
              <a:solidFill>
                <a:srgbClr val="6A1414"/>
              </a:solidFill>
              <a:latin typeface="Cambria" pitchFamily="18" charset="0"/>
            </a:endParaRPr>
          </a:p>
          <a:p>
            <a:pPr algn="just"/>
            <a:r>
              <a:rPr lang="en-GB" sz="1400" dirty="0" smtClean="0">
                <a:solidFill>
                  <a:srgbClr val="6A1414"/>
                </a:solidFill>
                <a:latin typeface="Cambria" pitchFamily="18" charset="0"/>
              </a:rPr>
              <a:t>-  the amount of a transaction, currency and the manner of executing a transaction, and</a:t>
            </a:r>
            <a:endParaRPr lang="en-US" sz="1400" dirty="0" smtClean="0">
              <a:solidFill>
                <a:srgbClr val="6A1414"/>
              </a:solidFill>
              <a:latin typeface="Cambria" pitchFamily="18" charset="0"/>
            </a:endParaRPr>
          </a:p>
          <a:p>
            <a:pPr algn="just"/>
            <a:r>
              <a:rPr lang="en-GB" sz="1400" dirty="0" smtClean="0">
                <a:solidFill>
                  <a:srgbClr val="6A1414"/>
                </a:solidFill>
                <a:latin typeface="Cambria" pitchFamily="18" charset="0"/>
              </a:rPr>
              <a:t>-  the purpose of a transaction, personal name and permanent residence, or a company and registered office of a legal person whom the transaction is intended to.</a:t>
            </a:r>
            <a:endParaRPr lang="en-US" sz="1400" dirty="0" smtClean="0">
              <a:solidFill>
                <a:srgbClr val="6A1414"/>
              </a:solidFill>
              <a:latin typeface="Cambria" pitchFamily="18" charset="0"/>
            </a:endParaRPr>
          </a:p>
          <a:p>
            <a:pPr algn="just"/>
            <a:r>
              <a:rPr lang="en-GB" sz="1400" dirty="0" smtClean="0">
                <a:solidFill>
                  <a:srgbClr val="6A1414"/>
                </a:solidFill>
                <a:latin typeface="Cambria" pitchFamily="18" charset="0"/>
              </a:rPr>
              <a:t>A reporting entity shall obtain data from paragraph 1 of this Article by checking the originals or certified copies of the documentation from CBR or other appropriate public register submitted by a customer or by direct check.</a:t>
            </a:r>
            <a:endParaRPr lang="en-US" sz="1400" dirty="0" smtClean="0">
              <a:solidFill>
                <a:srgbClr val="6A1414"/>
              </a:solidFill>
              <a:latin typeface="Cambria" pitchFamily="18" charset="0"/>
            </a:endParaRPr>
          </a:p>
          <a:p>
            <a:pPr algn="just"/>
            <a:r>
              <a:rPr lang="en-GB" sz="1400" dirty="0" smtClean="0">
                <a:solidFill>
                  <a:srgbClr val="6A1414"/>
                </a:solidFill>
                <a:latin typeface="Cambria" pitchFamily="18" charset="0"/>
              </a:rPr>
              <a:t>If the required data cannot be obtained in the manner from paragraph 2 of this Article, the missing data shall be obtained from the originals or certified copies of identification documents and other business files submitted by a customer, or from the written statement of an agent or authorized person.</a:t>
            </a:r>
            <a:endParaRPr lang="en-US" sz="1400" dirty="0" smtClean="0">
              <a:solidFill>
                <a:srgbClr val="6A1414"/>
              </a:solidFill>
              <a:latin typeface="Cambria" pitchFamily="18" charset="0"/>
            </a:endParaRPr>
          </a:p>
          <a:p>
            <a:pPr algn="just"/>
            <a:r>
              <a:rPr lang="en-GB" sz="1400" dirty="0" smtClean="0">
                <a:solidFill>
                  <a:srgbClr val="6A1414"/>
                </a:solidFill>
                <a:latin typeface="Cambria" pitchFamily="18" charset="0"/>
              </a:rPr>
              <a:t>Documentation from paragraphs 1, 2 and 3 of this Article may not be older than three months of its issue date.</a:t>
            </a:r>
            <a:endParaRPr lang="en-US" sz="1400" dirty="0" smtClean="0">
              <a:solidFill>
                <a:srgbClr val="6A1414"/>
              </a:solidFill>
              <a:latin typeface="Cambria" pitchFamily="18" charset="0"/>
            </a:endParaRPr>
          </a:p>
          <a:p>
            <a:pPr marL="228600" indent="-228600" algn="r">
              <a:defRPr/>
            </a:pPr>
            <a:r>
              <a:rPr lang="en-GB" sz="1400" b="1" i="1" dirty="0" smtClean="0">
                <a:solidFill>
                  <a:schemeClr val="accent2">
                    <a:lumMod val="75000"/>
                  </a:schemeClr>
                </a:solidFill>
                <a:latin typeface="Cambria" pitchFamily="18" charset="0"/>
              </a:rPr>
              <a:t> </a:t>
            </a:r>
            <a:endParaRPr lang="en-US" sz="1400" dirty="0" smtClean="0">
              <a:solidFill>
                <a:schemeClr val="accent2">
                  <a:lumMod val="50000"/>
                </a:schemeClr>
              </a:solidFill>
              <a:latin typeface="Cambria" pitchFamily="18" charset="0"/>
            </a:endParaRPr>
          </a:p>
          <a:p>
            <a:pPr marL="228600" indent="-228600" algn="just">
              <a:defRPr/>
            </a:pPr>
            <a:endParaRPr lang="en-US" sz="1400" dirty="0" smtClean="0">
              <a:solidFill>
                <a:schemeClr val="accent2">
                  <a:lumMod val="50000"/>
                </a:schemeClr>
              </a:solidFill>
              <a:latin typeface="Cambria" pitchFamily="18" charset="0"/>
            </a:endParaRPr>
          </a:p>
          <a:p>
            <a:pPr marL="228600" indent="-228600" algn="just">
              <a:buFont typeface="+mj-lt"/>
              <a:buAutoNum type="arabicPeriod"/>
              <a:defRPr/>
            </a:pPr>
            <a:endParaRPr lang="en-US" sz="1400" dirty="0" smtClean="0">
              <a:solidFill>
                <a:schemeClr val="accent2">
                  <a:lumMod val="50000"/>
                </a:schemeClr>
              </a:solidFill>
              <a:latin typeface="Cambria" pitchFamily="18" charset="0"/>
            </a:endParaRPr>
          </a:p>
          <a:p>
            <a:pPr marL="228600" indent="-228600" algn="just">
              <a:buFont typeface="+mj-lt"/>
              <a:buAutoNum type="arabicPeriod"/>
              <a:defRPr/>
            </a:pPr>
            <a:endParaRPr lang="x-none" sz="1400" smtClean="0">
              <a:solidFill>
                <a:schemeClr val="accent2">
                  <a:lumMod val="50000"/>
                </a:schemeClr>
              </a:solidFill>
              <a:latin typeface="Cambria" pitchFamily="18" charset="0"/>
            </a:endParaRPr>
          </a:p>
          <a:p>
            <a:pPr>
              <a:defRPr/>
            </a:pPr>
            <a:endParaRPr lang="x-none" sz="1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7412"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741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7415"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 </a:t>
            </a:r>
            <a:r>
              <a:rPr lang="sr-Latn-CS" b="1" i="1" dirty="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741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pic>
        <p:nvPicPr>
          <p:cNvPr id="1741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17423" name="Rectangle 20"/>
          <p:cNvSpPr>
            <a:spLocks noChangeArrowheads="1"/>
          </p:cNvSpPr>
          <p:nvPr/>
        </p:nvSpPr>
        <p:spPr bwMode="auto">
          <a:xfrm rot="10800000" flipV="1">
            <a:off x="457200" y="228361"/>
            <a:ext cx="8229600" cy="5755422"/>
          </a:xfrm>
          <a:prstGeom prst="rect">
            <a:avLst/>
          </a:prstGeom>
          <a:noFill/>
          <a:ln w="9525">
            <a:noFill/>
            <a:miter lim="800000"/>
            <a:headEnd/>
            <a:tailEnd/>
          </a:ln>
        </p:spPr>
        <p:txBody>
          <a:bodyPr wrap="square">
            <a:spAutoFit/>
          </a:bodyPr>
          <a:lstStyle/>
          <a:p>
            <a:pPr algn="ctr"/>
            <a:endParaRPr lang="en-US" sz="2000" b="1" u="sng" dirty="0" smtClean="0">
              <a:solidFill>
                <a:srgbClr val="6A1414"/>
              </a:solidFill>
              <a:latin typeface="Cambria" pitchFamily="18" charset="0"/>
            </a:endParaRPr>
          </a:p>
          <a:p>
            <a:pPr algn="ctr"/>
            <a:r>
              <a:rPr lang="en-US" sz="2000" b="1" u="sng" dirty="0" smtClean="0">
                <a:solidFill>
                  <a:srgbClr val="6A1414"/>
                </a:solidFill>
                <a:latin typeface="Cambria" pitchFamily="18" charset="0"/>
              </a:rPr>
              <a:t>HIGH RISK SITUATIONS</a:t>
            </a:r>
          </a:p>
          <a:p>
            <a:pPr algn="ctr"/>
            <a:r>
              <a:rPr lang="en-US" sz="2000" b="1" u="sng" dirty="0" smtClean="0">
                <a:solidFill>
                  <a:srgbClr val="6A1414"/>
                </a:solidFill>
                <a:latin typeface="Cambria" pitchFamily="18" charset="0"/>
              </a:rPr>
              <a:t>ENHACED CDD</a:t>
            </a:r>
          </a:p>
          <a:p>
            <a:pPr algn="ctr"/>
            <a:endParaRPr lang="en-US" sz="2000" b="1" u="sng" dirty="0" smtClean="0">
              <a:solidFill>
                <a:srgbClr val="6A1414"/>
              </a:solidFill>
              <a:latin typeface="Cambria" pitchFamily="18" charset="0"/>
            </a:endParaRPr>
          </a:p>
          <a:p>
            <a:pPr algn="just"/>
            <a:r>
              <a:rPr lang="en-US" sz="1600" b="1" u="sng" dirty="0" smtClean="0">
                <a:solidFill>
                  <a:srgbClr val="6A1414"/>
                </a:solidFill>
                <a:latin typeface="Cambria" pitchFamily="18" charset="0"/>
              </a:rPr>
              <a:t>Article 25</a:t>
            </a:r>
          </a:p>
          <a:p>
            <a:pPr algn="just"/>
            <a:endParaRPr lang="en-US" sz="1600" b="1" u="sng" dirty="0" smtClean="0">
              <a:solidFill>
                <a:srgbClr val="6A1414"/>
              </a:solidFill>
              <a:latin typeface="Cambria" pitchFamily="18" charset="0"/>
            </a:endParaRPr>
          </a:p>
          <a:p>
            <a:pPr algn="just"/>
            <a:r>
              <a:rPr lang="en-US" sz="1600" dirty="0" smtClean="0">
                <a:solidFill>
                  <a:srgbClr val="6A1414"/>
                </a:solidFill>
                <a:latin typeface="Cambria" pitchFamily="18" charset="0"/>
              </a:rPr>
              <a:t> A reporting entity shall conduct enhanced customer due diligence in cases when a reporting entity estimates that there is high risk on money laundering or terrorist financing. </a:t>
            </a:r>
          </a:p>
          <a:p>
            <a:pPr algn="just"/>
            <a:r>
              <a:rPr lang="en-US" sz="1600" dirty="0" smtClean="0">
                <a:solidFill>
                  <a:srgbClr val="6A1414"/>
                </a:solidFill>
                <a:latin typeface="Cambria" pitchFamily="18" charset="0"/>
              </a:rPr>
              <a:t>Reporting entity shall conduct enhanced CDD measures in the following cases as well:</a:t>
            </a:r>
          </a:p>
          <a:p>
            <a:pPr lvl="0" algn="just"/>
            <a:r>
              <a:rPr lang="en-US" sz="1600" dirty="0" smtClean="0">
                <a:solidFill>
                  <a:srgbClr val="6A1414"/>
                </a:solidFill>
                <a:latin typeface="Cambria" pitchFamily="18" charset="0"/>
              </a:rPr>
              <a:t>- on entering into open account relationship with a bank or other similar credit institution, with registered office outside the EU or outside the states from the list;</a:t>
            </a:r>
          </a:p>
          <a:p>
            <a:pPr lvl="0" algn="just"/>
            <a:r>
              <a:rPr lang="en-US" sz="1600" dirty="0" smtClean="0">
                <a:solidFill>
                  <a:srgbClr val="6A1414"/>
                </a:solidFill>
                <a:latin typeface="Cambria" pitchFamily="18" charset="0"/>
              </a:rPr>
              <a:t>- on entering into business relationship or executing transaction from Article 9 paragraph 1 item 2 of this Law with a customer that is a politically exposed person from Article 27 of this Law,</a:t>
            </a:r>
          </a:p>
          <a:p>
            <a:pPr lvl="0" algn="just"/>
            <a:r>
              <a:rPr lang="en-US" sz="1600" dirty="0" smtClean="0">
                <a:solidFill>
                  <a:srgbClr val="6A1414"/>
                </a:solidFill>
                <a:latin typeface="Cambria" pitchFamily="18" charset="0"/>
              </a:rPr>
              <a:t>- when a customer is not present during the verification process of establishing and verifying the identity.</a:t>
            </a:r>
          </a:p>
          <a:p>
            <a:pPr lvl="0" algn="just"/>
            <a:r>
              <a:rPr lang="en-US" sz="1600" dirty="0" smtClean="0">
                <a:solidFill>
                  <a:srgbClr val="6A1414"/>
                </a:solidFill>
                <a:latin typeface="Cambria" pitchFamily="18" charset="0"/>
              </a:rPr>
              <a:t> </a:t>
            </a:r>
          </a:p>
          <a:p>
            <a:pPr algn="just"/>
            <a:r>
              <a:rPr lang="en-US" sz="1600" dirty="0" smtClean="0">
                <a:solidFill>
                  <a:srgbClr val="6A1414"/>
                </a:solidFill>
                <a:latin typeface="Cambria" pitchFamily="18" charset="0"/>
              </a:rPr>
              <a:t>A reporting entity shall apply enhanced customer due diligence measures in cases when, in accordance with the Article 8 of this Law, a reporting entity estimates that regarding the nature of a business relationship, the form and manner of executing a transaction, business profile of the client or other circumstances related to the client, there is or there could be a high risk of money laundering or terrorist financing.</a:t>
            </a:r>
            <a:endParaRPr lang="en-US" sz="1400" dirty="0">
              <a:solidFill>
                <a:srgbClr val="6A1414"/>
              </a:solidFill>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843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843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843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 </a:t>
            </a:r>
            <a:r>
              <a:rPr lang="sr-Latn-CS" b="1" i="1" dirty="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844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pic>
        <p:nvPicPr>
          <p:cNvPr id="18443"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18447" name="Rectangle 20"/>
          <p:cNvSpPr>
            <a:spLocks noChangeArrowheads="1"/>
          </p:cNvSpPr>
          <p:nvPr/>
        </p:nvSpPr>
        <p:spPr bwMode="auto">
          <a:xfrm rot="10800000" flipV="1">
            <a:off x="457200" y="130361"/>
            <a:ext cx="8077200" cy="6340197"/>
          </a:xfrm>
          <a:prstGeom prst="rect">
            <a:avLst/>
          </a:prstGeom>
          <a:noFill/>
          <a:ln w="9525">
            <a:noFill/>
            <a:miter lim="800000"/>
            <a:headEnd/>
            <a:tailEnd/>
          </a:ln>
        </p:spPr>
        <p:txBody>
          <a:bodyPr wrap="square">
            <a:spAutoFit/>
          </a:bodyPr>
          <a:lstStyle/>
          <a:p>
            <a:pPr fontAlgn="t">
              <a:defRPr/>
            </a:pPr>
            <a:r>
              <a:rPr lang="en-US" sz="1600" b="1" dirty="0" smtClean="0">
                <a:solidFill>
                  <a:schemeClr val="accent2">
                    <a:lumMod val="50000"/>
                  </a:schemeClr>
                </a:solidFill>
                <a:effectLst>
                  <a:outerShdw blurRad="38100" dist="38100" dir="2700000" algn="tl">
                    <a:srgbClr val="000000">
                      <a:alpha val="43137"/>
                    </a:srgbClr>
                  </a:outerShdw>
                </a:effectLst>
                <a:latin typeface="Cambria" pitchFamily="18" charset="0"/>
              </a:rPr>
              <a:t>                       THE POLITICALLY EXPOSED PERSONS</a:t>
            </a:r>
          </a:p>
          <a:p>
            <a:pPr fontAlgn="t">
              <a:defRPr/>
            </a:pPr>
            <a:endParaRPr lang="sr-Latn-CS" sz="10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fontAlgn="t">
              <a:defRPr/>
            </a:pPr>
            <a:r>
              <a:rPr lang="sr-Latn-CS" sz="1000" b="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sr-Latn-CS" sz="24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THE “POLITICAL EXPOSED PERSONS”</a:t>
            </a:r>
          </a:p>
          <a:p>
            <a:pPr fontAlgn="t">
              <a:defRPr/>
            </a:pPr>
            <a:endParaRPr lang="sr-Latn-CS" sz="10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fontAlgn="t">
              <a:defRPr/>
            </a:pPr>
            <a:endParaRPr lang="sr-Latn-CS" sz="10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fontAlgn="t">
              <a:defRPr/>
            </a:pPr>
            <a:endParaRPr lang="sr-Latn-CS" sz="16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fontAlgn="t">
              <a:buFont typeface="Arial" pitchFamily="34" charset="0"/>
              <a:buChar char="•"/>
              <a:defRPr/>
            </a:pPr>
            <a:r>
              <a:rPr lang="en-US" sz="1600" b="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en-US" sz="16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Article 27  </a:t>
            </a:r>
          </a:p>
          <a:p>
            <a:pPr algn="just"/>
            <a:r>
              <a:rPr lang="sr-Latn-CS" sz="1600" b="1" dirty="0" smtClean="0">
                <a:solidFill>
                  <a:srgbClr val="6A1414"/>
                </a:solidFill>
                <a:latin typeface="Cambria" pitchFamily="18" charset="0"/>
              </a:rPr>
              <a:t>Who is a “PEP”?</a:t>
            </a:r>
          </a:p>
          <a:p>
            <a:pPr algn="just"/>
            <a:r>
              <a:rPr lang="en-US" sz="1600" dirty="0" smtClean="0">
                <a:solidFill>
                  <a:srgbClr val="6A1414"/>
                </a:solidFill>
                <a:latin typeface="Cambria" pitchFamily="18" charset="0"/>
              </a:rPr>
              <a:t>A natural person that is acting or has been acting in the last year on a distinguished public position in Montenegro or in another country or on the international </a:t>
            </a:r>
            <a:r>
              <a:rPr lang="en-US" sz="1600" dirty="0" err="1" smtClean="0">
                <a:solidFill>
                  <a:srgbClr val="6A1414"/>
                </a:solidFill>
                <a:latin typeface="Cambria" pitchFamily="18" charset="0"/>
              </a:rPr>
              <a:t>leve</a:t>
            </a:r>
            <a:r>
              <a:rPr lang="en-US" sz="1600" dirty="0" smtClean="0">
                <a:solidFill>
                  <a:srgbClr val="6A1414"/>
                </a:solidFill>
                <a:latin typeface="Cambria" pitchFamily="18" charset="0"/>
              </a:rPr>
              <a:t>, including his/her immediate family members and close associates, shall, in the context of this Law, be considered politically exposed person, as follows:</a:t>
            </a:r>
            <a:r>
              <a:rPr lang="sr-Latn-CS" sz="1600" dirty="0" smtClean="0">
                <a:solidFill>
                  <a:srgbClr val="6A1414"/>
                </a:solidFill>
                <a:latin typeface="Cambria" pitchFamily="18" charset="0"/>
              </a:rPr>
              <a:t>..................</a:t>
            </a:r>
            <a:endParaRPr lang="en-US" sz="1600" dirty="0" smtClean="0">
              <a:solidFill>
                <a:srgbClr val="6A1414"/>
              </a:solidFill>
              <a:latin typeface="Cambria" pitchFamily="18" charset="0"/>
            </a:endParaRPr>
          </a:p>
          <a:p>
            <a:pPr algn="just" fontAlgn="t">
              <a:defRPr/>
            </a:pPr>
            <a:endParaRPr lang="x-none" sz="1600" b="1" smtClean="0">
              <a:solidFill>
                <a:srgbClr val="6A1414"/>
              </a:solidFill>
              <a:effectLst>
                <a:outerShdw blurRad="38100" dist="38100" dir="2700000" algn="tl">
                  <a:srgbClr val="000000">
                    <a:alpha val="43137"/>
                  </a:srgbClr>
                </a:outerShdw>
              </a:effectLst>
              <a:latin typeface="Cambria" pitchFamily="18" charset="0"/>
            </a:endParaRPr>
          </a:p>
          <a:p>
            <a:pPr algn="just"/>
            <a:r>
              <a:rPr lang="en-US" sz="1600" dirty="0" smtClean="0">
                <a:solidFill>
                  <a:srgbClr val="6A1414"/>
                </a:solidFill>
                <a:latin typeface="Cambria" pitchFamily="18" charset="0"/>
              </a:rPr>
              <a:t>Marital or extra-marital partner and children born in a marital or extra-marital relationship and their marital or extra-marital partners, parents, brothers and sisters shall be deemed immediate family members of the person from paragraph 1 of this Article.</a:t>
            </a:r>
            <a:endParaRPr lang="sr-Latn-CS" sz="1600" dirty="0" smtClean="0">
              <a:solidFill>
                <a:srgbClr val="6A1414"/>
              </a:solidFill>
              <a:latin typeface="Cambria" pitchFamily="18" charset="0"/>
            </a:endParaRPr>
          </a:p>
          <a:p>
            <a:pPr algn="just"/>
            <a:endParaRPr lang="en-US" sz="1600" dirty="0" smtClean="0">
              <a:solidFill>
                <a:srgbClr val="6A1414"/>
              </a:solidFill>
              <a:latin typeface="Cambria" pitchFamily="18" charset="0"/>
            </a:endParaRPr>
          </a:p>
          <a:p>
            <a:pPr algn="just"/>
            <a:r>
              <a:rPr lang="en-US" sz="1600" b="1" u="sng" dirty="0" smtClean="0">
                <a:solidFill>
                  <a:srgbClr val="6A1414"/>
                </a:solidFill>
                <a:latin typeface="Cambria" pitchFamily="18" charset="0"/>
              </a:rPr>
              <a:t>Close associates of the person </a:t>
            </a:r>
            <a:r>
              <a:rPr lang="en-US" sz="1600" dirty="0" smtClean="0">
                <a:solidFill>
                  <a:srgbClr val="6A1414"/>
                </a:solidFill>
                <a:latin typeface="Cambria" pitchFamily="18" charset="0"/>
              </a:rPr>
              <a:t>shall be deemed the following:</a:t>
            </a:r>
          </a:p>
          <a:p>
            <a:pPr algn="just"/>
            <a:r>
              <a:rPr lang="en-US" sz="1600" dirty="0" smtClean="0">
                <a:solidFill>
                  <a:srgbClr val="6A1414"/>
                </a:solidFill>
                <a:latin typeface="Cambria" pitchFamily="18" charset="0"/>
              </a:rPr>
              <a:t>1. any natural person who is known to have joint beneficial ownership of legal entities or legal arrangements, or any other close business relations, with a politically exposed person;</a:t>
            </a:r>
          </a:p>
          <a:p>
            <a:pPr algn="just"/>
            <a:r>
              <a:rPr lang="en-US" sz="1600" dirty="0" smtClean="0">
                <a:solidFill>
                  <a:srgbClr val="6A1414"/>
                </a:solidFill>
                <a:latin typeface="Cambria" pitchFamily="18" charset="0"/>
              </a:rPr>
              <a:t>2. any natural person who has sole beneficial ownership of a legal entity or has established  business relations for the benefit of the politically exposed person.</a:t>
            </a:r>
          </a:p>
          <a:p>
            <a:pPr algn="just" fontAlgn="t">
              <a:defRPr/>
            </a:pPr>
            <a:endParaRPr lang="en-US" sz="1600" b="1" dirty="0" smtClean="0">
              <a:solidFill>
                <a:srgbClr val="6A1414"/>
              </a:solidFill>
              <a:latin typeface="Cambria" pitchFamily="18" charset="0"/>
            </a:endParaRPr>
          </a:p>
          <a:p>
            <a:pPr algn="just" fontAlgn="t">
              <a:defRPr/>
            </a:pPr>
            <a:r>
              <a:rPr lang="en-US" sz="1600" dirty="0">
                <a:solidFill>
                  <a:schemeClr val="accent2">
                    <a:lumMod val="50000"/>
                  </a:schemeClr>
                </a:solidFill>
                <a:latin typeface="Cambria" pitchFamily="18" charset="0"/>
              </a:rPr>
              <a:t/>
            </a:r>
            <a:br>
              <a:rPr lang="en-US" sz="1600" dirty="0">
                <a:solidFill>
                  <a:schemeClr val="accent2">
                    <a:lumMod val="50000"/>
                  </a:schemeClr>
                </a:solidFill>
                <a:latin typeface="Cambria" pitchFamily="18" charset="0"/>
              </a:rPr>
            </a:br>
            <a:endParaRPr lang="x-none" sz="16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946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946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 </a:t>
            </a:r>
            <a:r>
              <a:rPr lang="sr-Latn-CS" b="1" i="1" dirty="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946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pic>
        <p:nvPicPr>
          <p:cNvPr id="1946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21519" name="Rectangle 20"/>
          <p:cNvSpPr>
            <a:spLocks noChangeArrowheads="1"/>
          </p:cNvSpPr>
          <p:nvPr/>
        </p:nvSpPr>
        <p:spPr bwMode="auto">
          <a:xfrm rot="10800000" flipV="1">
            <a:off x="304800" y="908859"/>
            <a:ext cx="8077200" cy="4893647"/>
          </a:xfrm>
          <a:prstGeom prst="rect">
            <a:avLst/>
          </a:prstGeom>
          <a:noFill/>
          <a:ln w="9525">
            <a:noFill/>
            <a:miter lim="800000"/>
            <a:headEnd/>
            <a:tailEnd/>
          </a:ln>
        </p:spPr>
        <p:txBody>
          <a:bodyPr wrap="square">
            <a:spAutoFit/>
          </a:bodyPr>
          <a:lstStyle/>
          <a:p>
            <a:pPr algn="ctr">
              <a:defRPr/>
            </a:pPr>
            <a:r>
              <a:rPr lang="sr-Latn-CS" sz="1600" b="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sr-Latn-CS" sz="20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CDD MEASURES FOR “PEP”</a:t>
            </a:r>
          </a:p>
          <a:p>
            <a:pPr algn="ctr">
              <a:defRPr/>
            </a:pPr>
            <a:endParaRPr lang="en-US" sz="2000" b="1" u="sng" dirty="0">
              <a:solidFill>
                <a:schemeClr val="accent2">
                  <a:lumMod val="50000"/>
                </a:schemeClr>
              </a:solidFill>
              <a:latin typeface="Cambria" pitchFamily="18" charset="0"/>
            </a:endParaRPr>
          </a:p>
          <a:p>
            <a:pPr algn="just"/>
            <a:r>
              <a:rPr lang="sr-Latn-CS" sz="1600" dirty="0" smtClean="0"/>
              <a:t>       </a:t>
            </a:r>
            <a:r>
              <a:rPr lang="en-US" sz="1600" dirty="0" smtClean="0">
                <a:solidFill>
                  <a:srgbClr val="6A1414"/>
                </a:solidFill>
                <a:latin typeface="Cambria" pitchFamily="18" charset="0"/>
              </a:rPr>
              <a:t>Within enhanced customer verification, in addition to </a:t>
            </a:r>
            <a:r>
              <a:rPr lang="sr-Latn-CS" sz="1600" dirty="0" smtClean="0">
                <a:solidFill>
                  <a:srgbClr val="6A1414"/>
                </a:solidFill>
                <a:latin typeface="Cambria" pitchFamily="18" charset="0"/>
              </a:rPr>
              <a:t>normal CDD</a:t>
            </a:r>
            <a:r>
              <a:rPr lang="en-US" sz="1600" dirty="0" smtClean="0">
                <a:solidFill>
                  <a:srgbClr val="6A1414"/>
                </a:solidFill>
                <a:latin typeface="Cambria" pitchFamily="18" charset="0"/>
              </a:rPr>
              <a:t>, a reporting entity shall:</a:t>
            </a:r>
          </a:p>
          <a:p>
            <a:pPr lvl="0" algn="just"/>
            <a:r>
              <a:rPr lang="en-US" sz="1600" dirty="0" smtClean="0">
                <a:solidFill>
                  <a:srgbClr val="6A1414"/>
                </a:solidFill>
                <a:latin typeface="Cambria" pitchFamily="18" charset="0"/>
              </a:rPr>
              <a:t>1.obtain data on funds and asset sources, that are the subject of a business  relationship or transaction, from personal or other documents submitted by  a customer, and if the prescribed data cannot be obtained from the </a:t>
            </a:r>
          </a:p>
          <a:p>
            <a:pPr lvl="0" algn="just"/>
            <a:r>
              <a:rPr lang="en-US" sz="1600" dirty="0" smtClean="0">
                <a:solidFill>
                  <a:srgbClr val="6A1414"/>
                </a:solidFill>
                <a:latin typeface="Cambria" pitchFamily="18" charset="0"/>
              </a:rPr>
              <a:t>submitted documents, the data shall be obtained directly from a customer’s written statement;</a:t>
            </a:r>
          </a:p>
          <a:p>
            <a:pPr lvl="0" algn="just"/>
            <a:r>
              <a:rPr lang="en-US" sz="1600" dirty="0" smtClean="0">
                <a:solidFill>
                  <a:srgbClr val="6A1414"/>
                </a:solidFill>
                <a:latin typeface="Cambria" pitchFamily="18" charset="0"/>
              </a:rPr>
              <a:t>2. obtain a written consent of the person in charge before establishing  business relationship with a customer, and</a:t>
            </a:r>
          </a:p>
          <a:p>
            <a:pPr lvl="0" algn="just"/>
            <a:r>
              <a:rPr lang="en-US" sz="1600" dirty="0" smtClean="0">
                <a:solidFill>
                  <a:srgbClr val="6A1414"/>
                </a:solidFill>
                <a:latin typeface="Cambria" pitchFamily="18" charset="0"/>
              </a:rPr>
              <a:t>3. after establishing a business relationship, monitor with special attention transactions and other business activities carried out with an institution by a </a:t>
            </a:r>
          </a:p>
          <a:p>
            <a:pPr lvl="0" algn="just"/>
            <a:r>
              <a:rPr lang="en-US" sz="1600" dirty="0" smtClean="0">
                <a:solidFill>
                  <a:srgbClr val="6A1414"/>
                </a:solidFill>
                <a:latin typeface="Cambria" pitchFamily="18" charset="0"/>
              </a:rPr>
              <a:t>politically exposed person.</a:t>
            </a:r>
          </a:p>
          <a:p>
            <a:pPr algn="just"/>
            <a:r>
              <a:rPr lang="en-US" sz="1600" dirty="0" smtClean="0">
                <a:solidFill>
                  <a:srgbClr val="6A1414"/>
                </a:solidFill>
                <a:latin typeface="Cambria" pitchFamily="18" charset="0"/>
              </a:rPr>
              <a:t>A reporting entity shall by an internal enactment, in accordance with the guidelines of a competent supervisory authority, determine the procedure of identifying a politically exposed person.   </a:t>
            </a:r>
          </a:p>
          <a:p>
            <a:pPr algn="just"/>
            <a:r>
              <a:rPr lang="sr-Latn-CS" sz="1600" dirty="0" smtClean="0">
                <a:solidFill>
                  <a:srgbClr val="6A1414"/>
                </a:solidFill>
                <a:latin typeface="Cambria" pitchFamily="18" charset="0"/>
              </a:rPr>
              <a:t>       </a:t>
            </a:r>
            <a:r>
              <a:rPr lang="en-US" sz="1600" b="1" u="sng" dirty="0" smtClean="0">
                <a:solidFill>
                  <a:srgbClr val="6A1414"/>
                </a:solidFill>
                <a:latin typeface="Cambria" pitchFamily="18" charset="0"/>
              </a:rPr>
              <a:t>The list of politically exposed persons  shall be published on the website of the competent administration body.</a:t>
            </a:r>
            <a:endParaRPr lang="en-US" sz="1600" b="1" u="sng" dirty="0">
              <a:solidFill>
                <a:srgbClr val="6A1414"/>
              </a:solidFill>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 </a:t>
            </a:r>
            <a:r>
              <a:rPr lang="sr-Latn-CS" b="1" i="1" dirty="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0484"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048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487"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20488"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400800" y="6400800"/>
            <a:ext cx="27432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chemeClr val="accent2">
                  <a:lumMod val="75000"/>
                </a:schemeClr>
              </a:solidFill>
              <a:latin typeface="Cambria" pitchFamily="18" charset="0"/>
            </a:endParaRPr>
          </a:p>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smtClean="0">
              <a:solidFill>
                <a:schemeClr val="accent2">
                  <a:lumMod val="75000"/>
                </a:schemeClr>
              </a:solidFill>
              <a:latin typeface="Cambria" pitchFamily="18" charset="0"/>
            </a:endParaRPr>
          </a:p>
          <a:p>
            <a:pPr algn="ctr">
              <a:defRPr/>
            </a:pPr>
            <a:endParaRPr lang="en-US" sz="1100" b="1" dirty="0">
              <a:solidFill>
                <a:schemeClr val="accent2">
                  <a:lumMod val="75000"/>
                </a:schemeClr>
              </a:solidFill>
              <a:latin typeface="Cambria" pitchFamily="18" charset="0"/>
            </a:endParaRPr>
          </a:p>
        </p:txBody>
      </p:sp>
      <p:pic>
        <p:nvPicPr>
          <p:cNvPr id="20490"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22543" name="Rectangle 20"/>
          <p:cNvSpPr>
            <a:spLocks noChangeArrowheads="1"/>
          </p:cNvSpPr>
          <p:nvPr/>
        </p:nvSpPr>
        <p:spPr bwMode="auto">
          <a:xfrm rot="10800000" flipV="1">
            <a:off x="457200" y="23854"/>
            <a:ext cx="8077200" cy="6263253"/>
          </a:xfrm>
          <a:prstGeom prst="rect">
            <a:avLst/>
          </a:prstGeom>
          <a:noFill/>
          <a:ln w="9525">
            <a:noFill/>
            <a:miter lim="800000"/>
            <a:headEnd/>
            <a:tailEnd/>
          </a:ln>
        </p:spPr>
        <p:txBody>
          <a:bodyPr wrap="square">
            <a:spAutoFit/>
          </a:bodyPr>
          <a:lstStyle/>
          <a:p>
            <a:pPr algn="ctr">
              <a:defRPr/>
            </a:pPr>
            <a:endParaRPr lang="sr-Latn-CS" sz="20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a:defRPr/>
            </a:pPr>
            <a:endParaRPr lang="sr-Latn-CS" sz="20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a:defRPr/>
            </a:pPr>
            <a:r>
              <a:rPr lang="sr-Latn-CS" sz="20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REPORTING OBLIGATION</a:t>
            </a:r>
          </a:p>
          <a:p>
            <a:pPr algn="ctr">
              <a:defRPr/>
            </a:pPr>
            <a:endParaRPr lang="sr-Latn-CS" sz="20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a:defRPr/>
            </a:pPr>
            <a:r>
              <a:rPr lang="sr-Latn-CS" sz="2000" b="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endParaRPr lang="en-US" sz="20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buFont typeface="Arial" pitchFamily="34" charset="0"/>
              <a:buChar char="•"/>
              <a:defRPr/>
            </a:pPr>
            <a:r>
              <a:rPr lang="en-US" sz="1500" b="1" dirty="0">
                <a:solidFill>
                  <a:schemeClr val="accent2">
                    <a:lumMod val="50000"/>
                  </a:schemeClr>
                </a:solidFill>
                <a:effectLst>
                  <a:outerShdw blurRad="38100" dist="38100" dir="2700000" algn="tl">
                    <a:srgbClr val="000000">
                      <a:alpha val="43137"/>
                    </a:srgbClr>
                  </a:outerShdw>
                </a:effectLst>
                <a:latin typeface="Cambria" pitchFamily="18" charset="0"/>
              </a:rPr>
              <a:t> </a:t>
            </a:r>
            <a:r>
              <a:rPr lang="sr-Latn-CS" sz="1600" b="1" dirty="0" smtClean="0">
                <a:solidFill>
                  <a:srgbClr val="6A1414"/>
                </a:solidFill>
                <a:effectLst>
                  <a:outerShdw blurRad="38100" dist="38100" dir="2700000" algn="tl">
                    <a:srgbClr val="000000">
                      <a:alpha val="43137"/>
                    </a:srgbClr>
                  </a:outerShdw>
                </a:effectLst>
                <a:latin typeface="Cambria" pitchFamily="18" charset="0"/>
              </a:rPr>
              <a:t>The reporting entity shall be obligated to report ST in the next situations:</a:t>
            </a:r>
            <a:endParaRPr lang="en-US" sz="1600" dirty="0">
              <a:solidFill>
                <a:srgbClr val="6A1414"/>
              </a:solidFill>
              <a:latin typeface="Cambria" pitchFamily="18" charset="0"/>
            </a:endParaRPr>
          </a:p>
          <a:p>
            <a:pPr marL="342900" indent="-342900" algn="just">
              <a:buFont typeface="+mj-lt"/>
              <a:buAutoNum type="arabicPeriod"/>
              <a:defRPr/>
            </a:pPr>
            <a:r>
              <a:rPr lang="sr-Latn-CS" sz="1600" dirty="0" smtClean="0">
                <a:solidFill>
                  <a:srgbClr val="6A1414"/>
                </a:solidFill>
                <a:latin typeface="Cambria" pitchFamily="18" charset="0"/>
              </a:rPr>
              <a:t>when</a:t>
            </a:r>
            <a:r>
              <a:rPr lang="en-US" sz="1600" dirty="0" smtClean="0">
                <a:solidFill>
                  <a:srgbClr val="6A1414"/>
                </a:solidFill>
                <a:latin typeface="Cambria" pitchFamily="18" charset="0"/>
              </a:rPr>
              <a:t> transaction executed in cash in the amount of at least € 15,000, immediately after, and not later than three working days since the day of execution of the transaction.</a:t>
            </a:r>
            <a:endParaRPr lang="en-US" sz="1600" dirty="0">
              <a:solidFill>
                <a:srgbClr val="6A1414"/>
              </a:solidFill>
              <a:latin typeface="Cambria" pitchFamily="18" charset="0"/>
            </a:endParaRPr>
          </a:p>
          <a:p>
            <a:pPr marL="342900" indent="-342900" algn="just">
              <a:buAutoNum type="arabicPeriod"/>
              <a:defRPr/>
            </a:pPr>
            <a:r>
              <a:rPr lang="en-US" sz="1600" dirty="0" smtClean="0">
                <a:solidFill>
                  <a:srgbClr val="6A1414"/>
                </a:solidFill>
                <a:latin typeface="Cambria" pitchFamily="18" charset="0"/>
              </a:rPr>
              <a:t>when there are reasonable grounds for suspicion of money laundering or terrorist financing related to the transaction (regardless of the amount and type) or customer, before the execution of the transaction, and state the deadline within which the transaction is to be executed.</a:t>
            </a:r>
            <a:endParaRPr lang="sr-Latn-CS" sz="1600" dirty="0" smtClean="0">
              <a:solidFill>
                <a:srgbClr val="6A1414"/>
              </a:solidFill>
              <a:latin typeface="Cambria" pitchFamily="18" charset="0"/>
            </a:endParaRPr>
          </a:p>
          <a:p>
            <a:pPr marL="342900" indent="-342900" algn="just">
              <a:buFont typeface="+mj-lt"/>
              <a:buAutoNum type="arabicPeriod"/>
              <a:defRPr/>
            </a:pPr>
            <a:r>
              <a:rPr lang="en-US" sz="1600" dirty="0" smtClean="0">
                <a:solidFill>
                  <a:srgbClr val="6A1414"/>
                </a:solidFill>
                <a:latin typeface="Cambria" pitchFamily="18" charset="0"/>
              </a:rPr>
              <a:t>when there is suspicion of money laundering or terrorist financing related to the transaction (regardless of the amount or type) or client</a:t>
            </a:r>
            <a:endParaRPr lang="sr-Latn-CS" sz="1600" dirty="0" smtClean="0">
              <a:solidFill>
                <a:srgbClr val="6A1414"/>
              </a:solidFill>
              <a:latin typeface="Cambria" pitchFamily="18" charset="0"/>
            </a:endParaRPr>
          </a:p>
          <a:p>
            <a:pPr marL="342900" indent="-342900" algn="just">
              <a:buFont typeface="+mj-lt"/>
              <a:buAutoNum type="arabicPeriod"/>
              <a:defRPr/>
            </a:pPr>
            <a:r>
              <a:rPr lang="sr-Latn-CS" sz="1600" dirty="0" smtClean="0">
                <a:solidFill>
                  <a:srgbClr val="6A1414"/>
                </a:solidFill>
                <a:latin typeface="Cambria" pitchFamily="18" charset="0"/>
              </a:rPr>
              <a:t>w</a:t>
            </a:r>
            <a:r>
              <a:rPr lang="en-US" sz="1600" dirty="0" smtClean="0">
                <a:solidFill>
                  <a:srgbClr val="6A1414"/>
                </a:solidFill>
                <a:latin typeface="Cambria" pitchFamily="18" charset="0"/>
              </a:rPr>
              <a:t>he</a:t>
            </a:r>
            <a:r>
              <a:rPr lang="sr-Latn-CS" sz="1600" dirty="0" smtClean="0">
                <a:solidFill>
                  <a:srgbClr val="6A1414"/>
                </a:solidFill>
                <a:latin typeface="Cambria" pitchFamily="18" charset="0"/>
              </a:rPr>
              <a:t>n</a:t>
            </a:r>
            <a:r>
              <a:rPr lang="en-US" sz="1600" dirty="0" smtClean="0">
                <a:solidFill>
                  <a:srgbClr val="6A1414"/>
                </a:solidFill>
                <a:latin typeface="Cambria" pitchFamily="18" charset="0"/>
              </a:rPr>
              <a:t> a transaction is considered to represent money laundering or terrorist financing and when it is not possible to suspend such transaction, or when there is probability that the efforts of monitoring a client engaged into activities suspected to be related to money laundering or terrorist financing could be frustrated, reporting entities shall notify the competent administration body immediately afterwards. </a:t>
            </a:r>
          </a:p>
          <a:p>
            <a:pPr algn="just">
              <a:defRPr/>
            </a:pPr>
            <a:endParaRPr lang="sr-Latn-CS" sz="1600" b="1" dirty="0" smtClean="0">
              <a:solidFill>
                <a:srgbClr val="6A1414"/>
              </a:solidFill>
              <a:effectLst>
                <a:outerShdw blurRad="38100" dist="38100" dir="2700000" algn="tl">
                  <a:srgbClr val="000000">
                    <a:alpha val="43137"/>
                  </a:srgbClr>
                </a:outerShdw>
              </a:effectLst>
              <a:latin typeface="Cambria" pitchFamily="18" charset="0"/>
            </a:endParaRPr>
          </a:p>
          <a:p>
            <a:pPr algn="just">
              <a:defRPr/>
            </a:pPr>
            <a:r>
              <a:rPr lang="en-US" sz="1600" dirty="0" smtClean="0">
                <a:solidFill>
                  <a:srgbClr val="6A1414"/>
                </a:solidFill>
                <a:latin typeface="Cambria" pitchFamily="18" charset="0"/>
              </a:rPr>
              <a:t>The obligation from paragraph 2 of this Article shall refer to the reported transaction as well, regardless of whether it is executed later or not.</a:t>
            </a:r>
          </a:p>
          <a:p>
            <a:pPr algn="just">
              <a:defRPr/>
            </a:pPr>
            <a:endParaRPr lang="x-none" sz="1500" b="1" dirty="0">
              <a:solidFill>
                <a:srgbClr val="6A1414"/>
              </a:solidFill>
              <a:effectLst>
                <a:outerShdw blurRad="38100" dist="38100" dir="2700000" algn="tl">
                  <a:srgbClr val="000000">
                    <a:alpha val="43137"/>
                  </a:srgbClr>
                </a:outerShdw>
              </a:effectLst>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 </a:t>
            </a:r>
            <a:r>
              <a:rPr lang="sr-Latn-CS" b="1" i="1" dirty="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0484"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048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487"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400800" y="6400800"/>
            <a:ext cx="27432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chemeClr val="accent2">
                  <a:lumMod val="75000"/>
                </a:schemeClr>
              </a:solidFill>
              <a:latin typeface="Cambria" pitchFamily="18" charset="0"/>
            </a:endParaRPr>
          </a:p>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smtClean="0">
              <a:solidFill>
                <a:schemeClr val="accent2">
                  <a:lumMod val="75000"/>
                </a:schemeClr>
              </a:solidFill>
              <a:latin typeface="Cambria" pitchFamily="18" charset="0"/>
            </a:endParaRPr>
          </a:p>
          <a:p>
            <a:pPr algn="ctr">
              <a:defRPr/>
            </a:pPr>
            <a:endParaRPr lang="en-US" sz="1100" b="1" dirty="0">
              <a:solidFill>
                <a:schemeClr val="accent2">
                  <a:lumMod val="75000"/>
                </a:schemeClr>
              </a:solidFill>
              <a:latin typeface="Cambria" pitchFamily="18" charset="0"/>
            </a:endParaRPr>
          </a:p>
        </p:txBody>
      </p:sp>
      <p:pic>
        <p:nvPicPr>
          <p:cNvPr id="20490"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22543" name="Rectangle 20"/>
          <p:cNvSpPr>
            <a:spLocks noChangeArrowheads="1"/>
          </p:cNvSpPr>
          <p:nvPr/>
        </p:nvSpPr>
        <p:spPr bwMode="auto">
          <a:xfrm rot="10800000" flipV="1">
            <a:off x="457200" y="-1483386"/>
            <a:ext cx="8077200" cy="8879354"/>
          </a:xfrm>
          <a:prstGeom prst="rect">
            <a:avLst/>
          </a:prstGeom>
          <a:noFill/>
          <a:ln w="9525">
            <a:noFill/>
            <a:miter lim="800000"/>
            <a:headEnd/>
            <a:tailEnd/>
          </a:ln>
        </p:spPr>
        <p:txBody>
          <a:bodyPr wrap="square">
            <a:spAutoFit/>
          </a:bodyPr>
          <a:lstStyle/>
          <a:p>
            <a:r>
              <a:rPr lang="sr-Latn-CS" sz="2000" b="1" dirty="0" smtClean="0">
                <a:latin typeface="Cambria" pitchFamily="18" charset="0"/>
              </a:rPr>
              <a:t>                                </a:t>
            </a:r>
            <a:endParaRPr lang="sr-Latn-CS" sz="2000" b="1" dirty="0" smtClean="0">
              <a:latin typeface="Cambria" pitchFamily="18" charset="0"/>
            </a:endParaRPr>
          </a:p>
          <a:p>
            <a:endParaRPr lang="sr-Latn-CS" sz="2000" b="1" dirty="0" smtClean="0">
              <a:latin typeface="Cambria" pitchFamily="18" charset="0"/>
            </a:endParaRPr>
          </a:p>
          <a:p>
            <a:endParaRPr lang="sr-Latn-CS" sz="2000" b="1" dirty="0" smtClean="0">
              <a:latin typeface="Cambria" pitchFamily="18" charset="0"/>
            </a:endParaRPr>
          </a:p>
          <a:p>
            <a:r>
              <a:rPr lang="sr-Latn-CS" sz="2000" b="1" dirty="0" smtClean="0">
                <a:latin typeface="Cambria" pitchFamily="18" charset="0"/>
              </a:rPr>
              <a:t>	</a:t>
            </a:r>
            <a:r>
              <a:rPr lang="sr-Latn-CS" sz="2000" b="1" dirty="0" smtClean="0">
                <a:latin typeface="Cambria" pitchFamily="18" charset="0"/>
              </a:rPr>
              <a:t>	</a:t>
            </a:r>
          </a:p>
          <a:p>
            <a:endParaRPr lang="sr-Latn-CS" sz="2000" b="1" dirty="0" smtClean="0">
              <a:latin typeface="Cambria" pitchFamily="18" charset="0"/>
            </a:endParaRPr>
          </a:p>
          <a:p>
            <a:endParaRPr lang="sr-Latn-CS" sz="2000" b="1" dirty="0" smtClean="0">
              <a:latin typeface="Cambria" pitchFamily="18" charset="0"/>
            </a:endParaRPr>
          </a:p>
          <a:p>
            <a:endParaRPr lang="sr-Latn-CS" sz="2000" b="1" dirty="0" smtClean="0">
              <a:latin typeface="Cambria" pitchFamily="18" charset="0"/>
            </a:endParaRPr>
          </a:p>
          <a:p>
            <a:endParaRPr lang="sr-Latn-CS" sz="2000" b="1" u="sng" dirty="0" smtClean="0">
              <a:solidFill>
                <a:srgbClr val="6A1414"/>
              </a:solidFill>
              <a:latin typeface="Cambria" pitchFamily="18" charset="0"/>
            </a:endParaRPr>
          </a:p>
          <a:p>
            <a:r>
              <a:rPr lang="sr-Latn-CS" sz="2000" b="1" dirty="0" smtClean="0">
                <a:solidFill>
                  <a:srgbClr val="6A1414"/>
                </a:solidFill>
                <a:latin typeface="Cambria" pitchFamily="18" charset="0"/>
              </a:rPr>
              <a:t>		</a:t>
            </a:r>
            <a:r>
              <a:rPr lang="en-US" sz="2000" b="1" u="sng" dirty="0" smtClean="0">
                <a:solidFill>
                  <a:srgbClr val="6A1414"/>
                </a:solidFill>
                <a:latin typeface="Cambria" pitchFamily="18" charset="0"/>
              </a:rPr>
              <a:t>COMPETENCIES</a:t>
            </a:r>
            <a:r>
              <a:rPr lang="sr-Latn-CS" sz="2000" b="1" u="sng" dirty="0" smtClean="0">
                <a:solidFill>
                  <a:srgbClr val="6A1414"/>
                </a:solidFill>
                <a:latin typeface="Cambria" pitchFamily="18" charset="0"/>
              </a:rPr>
              <a:t> </a:t>
            </a:r>
            <a:r>
              <a:rPr lang="sr-Latn-CS" sz="2000" b="1" u="sng" dirty="0" smtClean="0">
                <a:solidFill>
                  <a:srgbClr val="6A1414"/>
                </a:solidFill>
                <a:latin typeface="Cambria" pitchFamily="18" charset="0"/>
              </a:rPr>
              <a:t>OF THE APMLTF</a:t>
            </a:r>
            <a:endParaRPr lang="en-US" sz="2000" b="1" u="sng" dirty="0" smtClean="0">
              <a:solidFill>
                <a:srgbClr val="6A1414"/>
              </a:solidFill>
              <a:latin typeface="Cambria" pitchFamily="18" charset="0"/>
            </a:endParaRPr>
          </a:p>
          <a:p>
            <a:pPr algn="ctr">
              <a:defRPr/>
            </a:pPr>
            <a:r>
              <a:rPr lang="sr-Latn-CS" sz="2000" b="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endParaRPr lang="bs-Latn-BA" sz="15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buFont typeface="Arial" pitchFamily="34" charset="0"/>
              <a:buChar char="•"/>
              <a:defRPr/>
            </a:pPr>
            <a:r>
              <a:rPr lang="en-US" sz="1600" b="1" dirty="0" smtClean="0">
                <a:solidFill>
                  <a:srgbClr val="6A1414"/>
                </a:solidFill>
                <a:latin typeface="Cambria" pitchFamily="18" charset="0"/>
              </a:rPr>
              <a:t>Data </a:t>
            </a:r>
            <a:r>
              <a:rPr lang="en-US" sz="1600" b="1" dirty="0" smtClean="0">
                <a:solidFill>
                  <a:srgbClr val="6A1414"/>
                </a:solidFill>
                <a:latin typeface="Cambria" pitchFamily="18" charset="0"/>
              </a:rPr>
              <a:t>provision upon </a:t>
            </a:r>
            <a:r>
              <a:rPr lang="en-US" sz="1600" b="1" dirty="0" smtClean="0">
                <a:solidFill>
                  <a:srgbClr val="6A1414"/>
                </a:solidFill>
                <a:latin typeface="Cambria" pitchFamily="18" charset="0"/>
              </a:rPr>
              <a:t>request</a:t>
            </a:r>
            <a:endParaRPr lang="bs-Latn-BA" sz="1600" b="1" dirty="0" smtClean="0">
              <a:solidFill>
                <a:srgbClr val="6A1414"/>
              </a:solidFill>
              <a:latin typeface="Cambria" pitchFamily="18" charset="0"/>
            </a:endParaRPr>
          </a:p>
          <a:p>
            <a:pPr algn="just">
              <a:defRPr/>
            </a:pPr>
            <a:endParaRPr lang="en-US" sz="1600" dirty="0" smtClean="0">
              <a:solidFill>
                <a:srgbClr val="6A1414"/>
              </a:solidFill>
              <a:latin typeface="Cambria" pitchFamily="18" charset="0"/>
            </a:endParaRPr>
          </a:p>
          <a:p>
            <a:pPr algn="just">
              <a:buFont typeface="Arial" pitchFamily="34" charset="0"/>
              <a:buChar char="•"/>
              <a:defRPr/>
            </a:pPr>
            <a:r>
              <a:rPr lang="en-US" sz="1600" b="1" dirty="0" smtClean="0">
                <a:solidFill>
                  <a:srgbClr val="6A1414"/>
                </a:solidFill>
                <a:latin typeface="Cambria" pitchFamily="18" charset="0"/>
              </a:rPr>
              <a:t>Request to a lawyer or notary for submitting data on suspicious transactions or </a:t>
            </a:r>
            <a:r>
              <a:rPr lang="en-US" sz="1600" b="1" dirty="0" smtClean="0">
                <a:solidFill>
                  <a:srgbClr val="6A1414"/>
                </a:solidFill>
                <a:latin typeface="Cambria" pitchFamily="18" charset="0"/>
              </a:rPr>
              <a:t>persons</a:t>
            </a:r>
            <a:endParaRPr lang="bs-Latn-BA" sz="1600" b="1" dirty="0" smtClean="0">
              <a:solidFill>
                <a:srgbClr val="6A1414"/>
              </a:solidFill>
              <a:latin typeface="Cambria" pitchFamily="18" charset="0"/>
            </a:endParaRPr>
          </a:p>
          <a:p>
            <a:pPr algn="just">
              <a:defRPr/>
            </a:pPr>
            <a:endParaRPr lang="sr-Latn-CS" sz="1600" b="1" dirty="0" smtClean="0">
              <a:solidFill>
                <a:srgbClr val="6A1414"/>
              </a:solidFill>
              <a:latin typeface="Cambria" pitchFamily="18" charset="0"/>
            </a:endParaRPr>
          </a:p>
          <a:p>
            <a:pPr algn="just">
              <a:buFont typeface="Arial" pitchFamily="34" charset="0"/>
              <a:buChar char="•"/>
              <a:defRPr/>
            </a:pPr>
            <a:r>
              <a:rPr lang="en-US" sz="1600" b="1" dirty="0" smtClean="0">
                <a:solidFill>
                  <a:srgbClr val="6A1414"/>
                </a:solidFill>
                <a:latin typeface="Cambria" pitchFamily="18" charset="0"/>
              </a:rPr>
              <a:t>Request to a state authority or public powers holder  for submitting data on suspicious transactions or </a:t>
            </a:r>
            <a:r>
              <a:rPr lang="en-US" sz="1600" b="1" dirty="0" smtClean="0">
                <a:solidFill>
                  <a:srgbClr val="6A1414"/>
                </a:solidFill>
                <a:latin typeface="Cambria" pitchFamily="18" charset="0"/>
              </a:rPr>
              <a:t>persons</a:t>
            </a:r>
            <a:endParaRPr lang="bs-Latn-BA" sz="1600" b="1" dirty="0" smtClean="0">
              <a:solidFill>
                <a:srgbClr val="6A1414"/>
              </a:solidFill>
              <a:latin typeface="Cambria" pitchFamily="18" charset="0"/>
            </a:endParaRPr>
          </a:p>
          <a:p>
            <a:pPr algn="just">
              <a:defRPr/>
            </a:pPr>
            <a:endParaRPr lang="en-US" sz="1600" dirty="0" smtClean="0">
              <a:solidFill>
                <a:srgbClr val="6A1414"/>
              </a:solidFill>
              <a:latin typeface="Cambria" pitchFamily="18" charset="0"/>
            </a:endParaRPr>
          </a:p>
          <a:p>
            <a:pPr algn="just">
              <a:buFont typeface="Arial" pitchFamily="34" charset="0"/>
              <a:buChar char="•"/>
              <a:defRPr/>
            </a:pPr>
            <a:r>
              <a:rPr lang="en-US" sz="1600" b="1" dirty="0" smtClean="0">
                <a:solidFill>
                  <a:srgbClr val="6A1414"/>
                </a:solidFill>
                <a:latin typeface="Cambria" pitchFamily="18" charset="0"/>
              </a:rPr>
              <a:t>An order on temporary suspension of transaction </a:t>
            </a:r>
            <a:endParaRPr lang="bs-Latn-BA" sz="1600" b="1" dirty="0" smtClean="0">
              <a:solidFill>
                <a:srgbClr val="6A1414"/>
              </a:solidFill>
              <a:latin typeface="Cambria" pitchFamily="18" charset="0"/>
            </a:endParaRPr>
          </a:p>
          <a:p>
            <a:pPr algn="just">
              <a:defRPr/>
            </a:pPr>
            <a:endParaRPr lang="en-US" sz="1600" dirty="0" smtClean="0">
              <a:solidFill>
                <a:srgbClr val="6A1414"/>
              </a:solidFill>
              <a:latin typeface="Cambria" pitchFamily="18" charset="0"/>
            </a:endParaRPr>
          </a:p>
          <a:p>
            <a:pPr algn="just">
              <a:buFont typeface="Arial" pitchFamily="34" charset="0"/>
              <a:buChar char="•"/>
              <a:defRPr/>
            </a:pPr>
            <a:r>
              <a:rPr lang="en-US" sz="1600" b="1" dirty="0" smtClean="0">
                <a:solidFill>
                  <a:srgbClr val="6A1414"/>
                </a:solidFill>
                <a:latin typeface="Cambria" pitchFamily="18" charset="0"/>
              </a:rPr>
              <a:t>Termination of the measures for temporary suspension of </a:t>
            </a:r>
            <a:r>
              <a:rPr lang="en-US" sz="1600" b="1" dirty="0" smtClean="0">
                <a:solidFill>
                  <a:srgbClr val="6A1414"/>
                </a:solidFill>
                <a:latin typeface="Cambria" pitchFamily="18" charset="0"/>
              </a:rPr>
              <a:t>transaction</a:t>
            </a:r>
            <a:endParaRPr lang="bs-Latn-BA" sz="1600" b="1" dirty="0" smtClean="0">
              <a:solidFill>
                <a:srgbClr val="6A1414"/>
              </a:solidFill>
              <a:latin typeface="Cambria" pitchFamily="18" charset="0"/>
            </a:endParaRPr>
          </a:p>
          <a:p>
            <a:pPr algn="just">
              <a:defRPr/>
            </a:pPr>
            <a:endParaRPr lang="en-US" sz="1600" dirty="0" smtClean="0">
              <a:solidFill>
                <a:srgbClr val="6A1414"/>
              </a:solidFill>
              <a:latin typeface="Cambria" pitchFamily="18" charset="0"/>
            </a:endParaRPr>
          </a:p>
          <a:p>
            <a:pPr algn="just">
              <a:buFont typeface="Arial" pitchFamily="34" charset="0"/>
              <a:buChar char="•"/>
              <a:defRPr/>
            </a:pPr>
            <a:r>
              <a:rPr lang="en-US" sz="1600" b="1" dirty="0" smtClean="0">
                <a:solidFill>
                  <a:srgbClr val="6A1414"/>
                </a:solidFill>
                <a:latin typeface="Cambria" pitchFamily="18" charset="0"/>
              </a:rPr>
              <a:t>Request for ongoing monitoring of customer’s financial </a:t>
            </a:r>
            <a:r>
              <a:rPr lang="en-US" sz="1600" b="1" dirty="0" smtClean="0">
                <a:solidFill>
                  <a:srgbClr val="6A1414"/>
                </a:solidFill>
                <a:latin typeface="Cambria" pitchFamily="18" charset="0"/>
              </a:rPr>
              <a:t>operations</a:t>
            </a:r>
            <a:endParaRPr lang="bs-Latn-BA" sz="1600" b="1" dirty="0" smtClean="0">
              <a:solidFill>
                <a:srgbClr val="6A1414"/>
              </a:solidFill>
              <a:latin typeface="Cambria" pitchFamily="18" charset="0"/>
            </a:endParaRPr>
          </a:p>
          <a:p>
            <a:pPr algn="just">
              <a:defRPr/>
            </a:pPr>
            <a:endParaRPr lang="en-US" sz="1600" dirty="0" smtClean="0">
              <a:solidFill>
                <a:srgbClr val="6A1414"/>
              </a:solidFill>
              <a:latin typeface="Cambria" pitchFamily="18" charset="0"/>
            </a:endParaRPr>
          </a:p>
          <a:p>
            <a:pPr algn="just">
              <a:buFont typeface="Arial" pitchFamily="34" charset="0"/>
              <a:buChar char="•"/>
              <a:defRPr/>
            </a:pPr>
            <a:r>
              <a:rPr lang="en-US" sz="1600" b="1" dirty="0" smtClean="0">
                <a:solidFill>
                  <a:srgbClr val="6A1414"/>
                </a:solidFill>
                <a:latin typeface="Cambria" pitchFamily="18" charset="0"/>
              </a:rPr>
              <a:t>Collecting data upon the </a:t>
            </a:r>
            <a:r>
              <a:rPr lang="en-US" sz="1600" b="1" dirty="0" smtClean="0">
                <a:solidFill>
                  <a:srgbClr val="6A1414"/>
                </a:solidFill>
                <a:latin typeface="Cambria" pitchFamily="18" charset="0"/>
              </a:rPr>
              <a:t>initiative</a:t>
            </a:r>
            <a:endParaRPr lang="bs-Latn-BA" sz="1600" b="1" dirty="0" smtClean="0">
              <a:solidFill>
                <a:srgbClr val="6A1414"/>
              </a:solidFill>
              <a:latin typeface="Cambria" pitchFamily="18" charset="0"/>
            </a:endParaRPr>
          </a:p>
          <a:p>
            <a:pPr algn="just">
              <a:defRPr/>
            </a:pPr>
            <a:endParaRPr lang="en-US" sz="1600" dirty="0" smtClean="0">
              <a:solidFill>
                <a:srgbClr val="6A1414"/>
              </a:solidFill>
              <a:latin typeface="Cambria" pitchFamily="18" charset="0"/>
            </a:endParaRPr>
          </a:p>
          <a:p>
            <a:pPr algn="just">
              <a:buFont typeface="Arial" pitchFamily="34" charset="0"/>
              <a:buChar char="•"/>
              <a:defRPr/>
            </a:pPr>
            <a:r>
              <a:rPr lang="en-US" sz="1600" b="1" dirty="0" smtClean="0">
                <a:solidFill>
                  <a:srgbClr val="6A1414"/>
                </a:solidFill>
                <a:latin typeface="Cambria" pitchFamily="18" charset="0"/>
              </a:rPr>
              <a:t>Notifying on suspicious </a:t>
            </a:r>
            <a:r>
              <a:rPr lang="en-US" sz="1600" b="1" dirty="0" smtClean="0">
                <a:solidFill>
                  <a:srgbClr val="6A1414"/>
                </a:solidFill>
                <a:latin typeface="Cambria" pitchFamily="18" charset="0"/>
              </a:rPr>
              <a:t>transactions</a:t>
            </a:r>
            <a:endParaRPr lang="bs-Latn-BA" sz="1600" b="1" dirty="0" smtClean="0">
              <a:solidFill>
                <a:srgbClr val="6A1414"/>
              </a:solidFill>
              <a:latin typeface="Cambria" pitchFamily="18" charset="0"/>
            </a:endParaRPr>
          </a:p>
          <a:p>
            <a:pPr algn="just">
              <a:defRPr/>
            </a:pPr>
            <a:endParaRPr lang="sr-Latn-CS" sz="1600" b="1" dirty="0" smtClean="0">
              <a:solidFill>
                <a:srgbClr val="6A1414"/>
              </a:solidFill>
              <a:latin typeface="Cambria" pitchFamily="18" charset="0"/>
            </a:endParaRPr>
          </a:p>
          <a:p>
            <a:pPr algn="just">
              <a:buFont typeface="Arial" pitchFamily="34" charset="0"/>
              <a:buChar char="•"/>
              <a:defRPr/>
            </a:pPr>
            <a:r>
              <a:rPr lang="en-US" sz="1600" b="1" dirty="0" smtClean="0">
                <a:solidFill>
                  <a:srgbClr val="6A1414"/>
                </a:solidFill>
                <a:latin typeface="Cambria" pitchFamily="18" charset="0"/>
              </a:rPr>
              <a:t>International cooperation</a:t>
            </a:r>
            <a:endParaRPr lang="en-US" sz="1600" dirty="0" smtClean="0">
              <a:solidFill>
                <a:srgbClr val="6A1414"/>
              </a:solidFill>
              <a:latin typeface="Cambria" pitchFamily="18" charset="0"/>
            </a:endParaRPr>
          </a:p>
          <a:p>
            <a:pPr algn="just">
              <a:buFont typeface="Arial" pitchFamily="34" charset="0"/>
              <a:buChar char="•"/>
              <a:defRPr/>
            </a:pPr>
            <a:endParaRPr lang="en-US" sz="1600" dirty="0" smtClean="0"/>
          </a:p>
          <a:p>
            <a:pPr algn="just">
              <a:buFont typeface="Arial" pitchFamily="34" charset="0"/>
              <a:buChar char="•"/>
              <a:defRPr/>
            </a:pPr>
            <a:endParaRPr lang="en-US" sz="1600" dirty="0" smtClean="0">
              <a:solidFill>
                <a:srgbClr val="6A1414"/>
              </a:solidFill>
              <a:latin typeface="Cambria" pitchFamily="18" charset="0"/>
            </a:endParaRPr>
          </a:p>
          <a:p>
            <a:pPr algn="just">
              <a:defRPr/>
            </a:pPr>
            <a:endParaRPr lang="x-none" sz="1500" b="1" dirty="0">
              <a:solidFill>
                <a:srgbClr val="6A1414"/>
              </a:solidFill>
              <a:effectLst>
                <a:outerShdw blurRad="38100" dist="38100" dir="2700000" algn="tl">
                  <a:srgbClr val="000000">
                    <a:alpha val="43137"/>
                  </a:srgbClr>
                </a:outerShdw>
              </a:effectLst>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1508"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151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1511" name="Text Box 121"/>
          <p:cNvSpPr txBox="1">
            <a:spLocks noChangeArrowheads="1"/>
          </p:cNvSpPr>
          <p:nvPr/>
        </p:nvSpPr>
        <p:spPr bwMode="auto">
          <a:xfrm>
            <a:off x="179388" y="25908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 </a:t>
            </a:r>
            <a:r>
              <a:rPr lang="sr-Latn-CS" b="1" i="1" dirty="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pic>
        <p:nvPicPr>
          <p:cNvPr id="21515"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23567" name="Rectangle 20"/>
          <p:cNvSpPr>
            <a:spLocks noChangeArrowheads="1"/>
          </p:cNvSpPr>
          <p:nvPr/>
        </p:nvSpPr>
        <p:spPr bwMode="auto">
          <a:xfrm rot="10800000" flipV="1">
            <a:off x="457200" y="601400"/>
            <a:ext cx="8077200" cy="6063198"/>
          </a:xfrm>
          <a:prstGeom prst="rect">
            <a:avLst/>
          </a:prstGeom>
          <a:noFill/>
          <a:ln w="9525">
            <a:noFill/>
            <a:miter lim="800000"/>
            <a:headEnd/>
            <a:tailEnd/>
          </a:ln>
        </p:spPr>
        <p:txBody>
          <a:bodyPr>
            <a:spAutoFit/>
          </a:bodyPr>
          <a:lstStyle/>
          <a:p>
            <a:pPr>
              <a:defRPr/>
            </a:pPr>
            <a:endPar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defRPr/>
            </a:pPr>
            <a:r>
              <a:rPr lang="sr-Latn-CS" sz="1600" b="1" u="sng" dirty="0" smtClean="0">
                <a:solidFill>
                  <a:srgbClr val="6A1414"/>
                </a:solidFill>
                <a:effectLst>
                  <a:outerShdw blurRad="38100" dist="38100" dir="2700000" algn="tl">
                    <a:srgbClr val="000000">
                      <a:alpha val="43137"/>
                    </a:srgbClr>
                  </a:outerShdw>
                </a:effectLst>
                <a:latin typeface="Cambria" pitchFamily="18" charset="0"/>
              </a:rPr>
              <a:t>KEEPING RECORDS</a:t>
            </a:r>
            <a:endParaRPr lang="en-US" sz="1600" b="1" u="sng" dirty="0">
              <a:solidFill>
                <a:srgbClr val="6A1414"/>
              </a:solidFill>
              <a:effectLst>
                <a:outerShdw blurRad="38100" dist="38100" dir="2700000" algn="tl">
                  <a:srgbClr val="000000">
                    <a:alpha val="43137"/>
                  </a:srgbClr>
                </a:outerShdw>
              </a:effectLst>
              <a:latin typeface="Cambria" pitchFamily="18" charset="0"/>
            </a:endParaRPr>
          </a:p>
          <a:p>
            <a:pPr algn="just">
              <a:buFont typeface="Arial" pitchFamily="34" charset="0"/>
              <a:buChar char="•"/>
              <a:defRPr/>
            </a:pPr>
            <a:r>
              <a:rPr lang="en-US" sz="1600" b="1" dirty="0">
                <a:solidFill>
                  <a:srgbClr val="6A1414"/>
                </a:solidFill>
                <a:effectLst>
                  <a:outerShdw blurRad="38100" dist="38100" dir="2700000" algn="tl">
                    <a:srgbClr val="000000">
                      <a:alpha val="43137"/>
                    </a:srgbClr>
                  </a:outerShdw>
                </a:effectLst>
                <a:latin typeface="Cambria" pitchFamily="18" charset="0"/>
              </a:rPr>
              <a:t> </a:t>
            </a:r>
            <a:r>
              <a:rPr lang="en-GB" sz="1600" dirty="0" smtClean="0">
                <a:solidFill>
                  <a:srgbClr val="6A1414"/>
                </a:solidFill>
                <a:latin typeface="Cambria" pitchFamily="18" charset="0"/>
              </a:rPr>
              <a:t>Reporting entity shall keep records provided on the basis of Articles 9,14,15,16,17,18,19,20,21,22,23,26,27 and 30 of this Law and related documentation  ten years after the termination of business relationship, executed transaction, entrance of the customer into room where special games on chance are organized or access to the safe deposit box.</a:t>
            </a:r>
            <a:endParaRPr lang="en-US" sz="1600" dirty="0" smtClean="0">
              <a:solidFill>
                <a:srgbClr val="6A1414"/>
              </a:solidFill>
              <a:latin typeface="Cambria" pitchFamily="18" charset="0"/>
            </a:endParaRPr>
          </a:p>
          <a:p>
            <a:pPr algn="just">
              <a:buFont typeface="Arial" pitchFamily="34" charset="0"/>
              <a:buChar char="•"/>
              <a:defRPr/>
            </a:pPr>
            <a:r>
              <a:rPr lang="sr-Latn-CS" sz="1600" b="1" u="sng" dirty="0" smtClean="0">
                <a:solidFill>
                  <a:srgbClr val="6A1414"/>
                </a:solidFill>
                <a:latin typeface="Cambria" pitchFamily="18" charset="0"/>
              </a:rPr>
              <a:t>SUPERVISOR BODIES</a:t>
            </a:r>
          </a:p>
          <a:p>
            <a:pPr algn="just">
              <a:buFont typeface="Arial" pitchFamily="34" charset="0"/>
              <a:buChar char="•"/>
              <a:defRPr/>
            </a:pPr>
            <a:r>
              <a:rPr lang="en-US" sz="1600" dirty="0" smtClean="0">
                <a:solidFill>
                  <a:srgbClr val="6A1414"/>
                </a:solidFill>
                <a:latin typeface="Cambria" pitchFamily="18" charset="0"/>
              </a:rPr>
              <a:t>The Central bank of Montenegro </a:t>
            </a:r>
            <a:endParaRPr lang="sr-Latn-CS" sz="1600" dirty="0" smtClean="0">
              <a:solidFill>
                <a:srgbClr val="6A1414"/>
              </a:solidFill>
              <a:latin typeface="Cambria" pitchFamily="18" charset="0"/>
            </a:endParaRPr>
          </a:p>
          <a:p>
            <a:pPr algn="just">
              <a:buFont typeface="Arial" pitchFamily="34" charset="0"/>
              <a:buChar char="•"/>
              <a:defRPr/>
            </a:pPr>
            <a:r>
              <a:rPr lang="en-US" sz="1600" dirty="0" smtClean="0">
                <a:solidFill>
                  <a:srgbClr val="6A1414"/>
                </a:solidFill>
                <a:latin typeface="Cambria" pitchFamily="18" charset="0"/>
              </a:rPr>
              <a:t>The Agency for Telecommunication and Postal Services </a:t>
            </a:r>
            <a:endParaRPr lang="sr-Latn-CS" sz="1600" dirty="0" smtClean="0">
              <a:solidFill>
                <a:srgbClr val="6A1414"/>
              </a:solidFill>
              <a:latin typeface="Cambria" pitchFamily="18" charset="0"/>
            </a:endParaRPr>
          </a:p>
          <a:p>
            <a:pPr algn="just">
              <a:buFont typeface="Arial" pitchFamily="34" charset="0"/>
              <a:buChar char="•"/>
              <a:defRPr/>
            </a:pPr>
            <a:r>
              <a:rPr lang="en-US" sz="1600" dirty="0" smtClean="0">
                <a:solidFill>
                  <a:srgbClr val="6A1414"/>
                </a:solidFill>
                <a:latin typeface="Cambria" pitchFamily="18" charset="0"/>
              </a:rPr>
              <a:t>The Securities Commission </a:t>
            </a:r>
            <a:endParaRPr lang="sr-Latn-CS" sz="1600" dirty="0" smtClean="0">
              <a:solidFill>
                <a:srgbClr val="6A1414"/>
              </a:solidFill>
              <a:latin typeface="Cambria" pitchFamily="18" charset="0"/>
            </a:endParaRPr>
          </a:p>
          <a:p>
            <a:pPr algn="just">
              <a:buFont typeface="Arial" pitchFamily="34" charset="0"/>
              <a:buChar char="•"/>
              <a:defRPr/>
            </a:pPr>
            <a:r>
              <a:rPr lang="en-US" sz="1600" dirty="0" smtClean="0">
                <a:solidFill>
                  <a:srgbClr val="6A1414"/>
                </a:solidFill>
                <a:latin typeface="Cambria" pitchFamily="18" charset="0"/>
              </a:rPr>
              <a:t>The  Insurance Supervision Agency </a:t>
            </a:r>
            <a:endParaRPr lang="sr-Latn-CS" sz="1600" dirty="0" smtClean="0">
              <a:solidFill>
                <a:srgbClr val="6A1414"/>
              </a:solidFill>
              <a:latin typeface="Cambria" pitchFamily="18" charset="0"/>
            </a:endParaRPr>
          </a:p>
          <a:p>
            <a:pPr algn="just">
              <a:buFont typeface="Arial" pitchFamily="34" charset="0"/>
              <a:buChar char="•"/>
              <a:defRPr/>
            </a:pPr>
            <a:r>
              <a:rPr lang="en-US" sz="1600" dirty="0" smtClean="0">
                <a:solidFill>
                  <a:srgbClr val="6A1414"/>
                </a:solidFill>
                <a:latin typeface="Cambria" pitchFamily="18" charset="0"/>
              </a:rPr>
              <a:t>The administration body competent for game of chance</a:t>
            </a:r>
            <a:endParaRPr lang="sr-Latn-CS" sz="1600" dirty="0" smtClean="0">
              <a:solidFill>
                <a:srgbClr val="6A1414"/>
              </a:solidFill>
              <a:latin typeface="Cambria" pitchFamily="18" charset="0"/>
            </a:endParaRPr>
          </a:p>
          <a:p>
            <a:pPr algn="just">
              <a:buFont typeface="Arial" pitchFamily="34" charset="0"/>
              <a:buChar char="•"/>
              <a:defRPr/>
            </a:pPr>
            <a:r>
              <a:rPr lang="en-US" sz="1600" dirty="0" smtClean="0">
                <a:solidFill>
                  <a:srgbClr val="6A1414"/>
                </a:solidFill>
                <a:latin typeface="Cambria" pitchFamily="18" charset="0"/>
              </a:rPr>
              <a:t>The Tax authority </a:t>
            </a:r>
            <a:endParaRPr lang="sr-Latn-CS" sz="1600" dirty="0" smtClean="0">
              <a:solidFill>
                <a:srgbClr val="6A1414"/>
              </a:solidFill>
              <a:latin typeface="Cambria" pitchFamily="18" charset="0"/>
            </a:endParaRPr>
          </a:p>
          <a:p>
            <a:pPr algn="just">
              <a:buFont typeface="Arial" pitchFamily="34" charset="0"/>
              <a:buChar char="•"/>
              <a:defRPr/>
            </a:pPr>
            <a:r>
              <a:rPr lang="en-US" sz="1600" dirty="0" smtClean="0">
                <a:solidFill>
                  <a:srgbClr val="6A1414"/>
                </a:solidFill>
                <a:latin typeface="Cambria" pitchFamily="18" charset="0"/>
              </a:rPr>
              <a:t>The Ministry competent for financial affairs </a:t>
            </a:r>
            <a:endParaRPr lang="sr-Latn-CS" sz="1600" dirty="0" smtClean="0">
              <a:solidFill>
                <a:srgbClr val="6A1414"/>
              </a:solidFill>
              <a:latin typeface="Cambria" pitchFamily="18" charset="0"/>
            </a:endParaRPr>
          </a:p>
          <a:p>
            <a:pPr algn="just">
              <a:buFont typeface="Arial" pitchFamily="34" charset="0"/>
              <a:buChar char="•"/>
              <a:defRPr/>
            </a:pPr>
            <a:r>
              <a:rPr lang="en-US" sz="1600" dirty="0" smtClean="0">
                <a:solidFill>
                  <a:srgbClr val="6A1414"/>
                </a:solidFill>
                <a:latin typeface="Cambria" pitchFamily="18" charset="0"/>
              </a:rPr>
              <a:t>Bar Association</a:t>
            </a:r>
            <a:endParaRPr lang="sr-Latn-CS" sz="1600" dirty="0" smtClean="0">
              <a:solidFill>
                <a:srgbClr val="6A1414"/>
              </a:solidFill>
              <a:latin typeface="Cambria" pitchFamily="18" charset="0"/>
            </a:endParaRPr>
          </a:p>
          <a:p>
            <a:pPr algn="just">
              <a:buFont typeface="Arial" pitchFamily="34" charset="0"/>
              <a:buChar char="•"/>
              <a:defRPr/>
            </a:pPr>
            <a:r>
              <a:rPr lang="en-US" sz="1600" dirty="0" smtClean="0">
                <a:solidFill>
                  <a:srgbClr val="6A1414"/>
                </a:solidFill>
                <a:latin typeface="Cambria" pitchFamily="18" charset="0"/>
              </a:rPr>
              <a:t>Notary Chamber </a:t>
            </a:r>
            <a:endParaRPr lang="sr-Latn-CS" sz="1600" dirty="0" smtClean="0">
              <a:solidFill>
                <a:srgbClr val="6A1414"/>
              </a:solidFill>
              <a:latin typeface="Cambria" pitchFamily="18" charset="0"/>
            </a:endParaRPr>
          </a:p>
          <a:p>
            <a:pPr algn="just">
              <a:buFont typeface="Arial" pitchFamily="34" charset="0"/>
              <a:buChar char="•"/>
              <a:defRPr/>
            </a:pPr>
            <a:r>
              <a:rPr lang="sr-Latn-CS" sz="1600" dirty="0" smtClean="0">
                <a:solidFill>
                  <a:srgbClr val="6A1414"/>
                </a:solidFill>
                <a:effectLst>
                  <a:outerShdw blurRad="38100" dist="38100" dir="2700000" algn="tl">
                    <a:srgbClr val="000000">
                      <a:alpha val="43137"/>
                    </a:srgbClr>
                  </a:outerShdw>
                </a:effectLst>
                <a:latin typeface="Cambria" pitchFamily="18" charset="0"/>
              </a:rPr>
              <a:t>The APMLTF</a:t>
            </a:r>
          </a:p>
          <a:p>
            <a:pPr algn="just">
              <a:defRPr/>
            </a:pPr>
            <a:r>
              <a:rPr lang="en-US" sz="1600" b="1" u="sng" dirty="0" smtClean="0">
                <a:solidFill>
                  <a:srgbClr val="6A1414"/>
                </a:solidFill>
                <a:latin typeface="Cambria" pitchFamily="18" charset="0"/>
              </a:rPr>
              <a:t>The </a:t>
            </a:r>
            <a:r>
              <a:rPr lang="sr-Latn-CS" sz="1600" b="1" u="sng" dirty="0" smtClean="0">
                <a:solidFill>
                  <a:srgbClr val="6A1414"/>
                </a:solidFill>
                <a:latin typeface="Cambria" pitchFamily="18" charset="0"/>
              </a:rPr>
              <a:t>supervisor bodies</a:t>
            </a:r>
            <a:r>
              <a:rPr lang="en-US" sz="1600" b="1" u="sng" dirty="0" smtClean="0">
                <a:solidFill>
                  <a:srgbClr val="6A1414"/>
                </a:solidFill>
                <a:latin typeface="Cambria" pitchFamily="18" charset="0"/>
              </a:rPr>
              <a:t>  shall, prior to conducting the inspection,  inform and consult with the competent administration body on activities of supervision they plan to carry out and, if necessary,  to coordinate and harmonize its activities in performing  supervision over the implementation of this Law.</a:t>
            </a:r>
          </a:p>
          <a:p>
            <a:pPr algn="just">
              <a:buFont typeface="Arial" pitchFamily="34" charset="0"/>
              <a:buChar char="•"/>
              <a:defRPr/>
            </a:pPr>
            <a:endParaRPr lang="x-none" sz="1600" b="1">
              <a:solidFill>
                <a:srgbClr val="6A1414"/>
              </a:solidFill>
              <a:effectLst>
                <a:outerShdw blurRad="38100" dist="38100" dir="2700000" algn="tl">
                  <a:srgbClr val="000000">
                    <a:alpha val="43137"/>
                  </a:srgbClr>
                </a:outerShdw>
              </a:effectLst>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1508"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151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151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 </a:t>
            </a:r>
            <a:r>
              <a:rPr lang="sr-Latn-CS" b="1" i="1" dirty="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pic>
        <p:nvPicPr>
          <p:cNvPr id="21515"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23567" name="Rectangle 20"/>
          <p:cNvSpPr>
            <a:spLocks noChangeArrowheads="1"/>
          </p:cNvSpPr>
          <p:nvPr/>
        </p:nvSpPr>
        <p:spPr bwMode="auto">
          <a:xfrm rot="10800000" flipV="1">
            <a:off x="457200" y="533400"/>
            <a:ext cx="8077200" cy="6093976"/>
          </a:xfrm>
          <a:prstGeom prst="rect">
            <a:avLst/>
          </a:prstGeom>
          <a:noFill/>
          <a:ln w="9525">
            <a:noFill/>
            <a:miter lim="800000"/>
            <a:headEnd/>
            <a:tailEnd/>
          </a:ln>
        </p:spPr>
        <p:txBody>
          <a:bodyPr>
            <a:spAutoFit/>
          </a:bodyPr>
          <a:lstStyle/>
          <a:p>
            <a:pPr>
              <a:defRPr/>
            </a:pPr>
            <a:endPar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r>
              <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sr-Latn-CS" sz="2000" b="1" u="sng" dirty="0" smtClean="0">
                <a:solidFill>
                  <a:schemeClr val="accent2">
                    <a:lumMod val="50000"/>
                  </a:schemeClr>
                </a:solidFill>
                <a:effectLst>
                  <a:outerShdw blurRad="38100" dist="38100" dir="2700000" algn="tl">
                    <a:srgbClr val="000000">
                      <a:alpha val="43137"/>
                    </a:srgbClr>
                  </a:outerShdw>
                </a:effectLst>
                <a:latin typeface="Cambria" pitchFamily="18" charset="0"/>
              </a:rPr>
              <a:t>WIRE TRANSFER</a:t>
            </a:r>
          </a:p>
          <a:p>
            <a:endParaRPr lang="sr-Latn-CS" sz="1600" dirty="0" smtClean="0"/>
          </a:p>
          <a:p>
            <a:pPr algn="just"/>
            <a:r>
              <a:rPr lang="en-US" sz="1600" dirty="0" smtClean="0">
                <a:solidFill>
                  <a:srgbClr val="6A1414"/>
                </a:solidFill>
                <a:latin typeface="Cambria" pitchFamily="18" charset="0"/>
              </a:rPr>
              <a:t>A reporting entity engaged in payment operations services or money transfer services shall obtain accurate and complete information on the originator and enter them into the form or message related to wire transfers of funds sent or received in any currency that is the subject of the wire transfer. </a:t>
            </a:r>
          </a:p>
          <a:p>
            <a:pPr algn="just"/>
            <a:r>
              <a:rPr lang="en-US" sz="1600" dirty="0" smtClean="0">
                <a:solidFill>
                  <a:srgbClr val="6A1414"/>
                </a:solidFill>
                <a:latin typeface="Cambria" pitchFamily="18" charset="0"/>
              </a:rPr>
              <a:t> </a:t>
            </a:r>
          </a:p>
          <a:p>
            <a:pPr algn="just"/>
            <a:r>
              <a:rPr lang="en-US" sz="1600" dirty="0" smtClean="0">
                <a:solidFill>
                  <a:srgbClr val="6A1414"/>
                </a:solidFill>
                <a:latin typeface="Cambria" pitchFamily="18" charset="0"/>
              </a:rPr>
              <a:t>The data  shall accompany the funds transfer through the payment chain.  </a:t>
            </a:r>
          </a:p>
          <a:p>
            <a:pPr algn="just"/>
            <a:r>
              <a:rPr lang="en-US" sz="1600" dirty="0" smtClean="0">
                <a:solidFill>
                  <a:srgbClr val="6A1414"/>
                </a:solidFill>
                <a:latin typeface="Cambria" pitchFamily="18" charset="0"/>
              </a:rPr>
              <a:t> </a:t>
            </a:r>
          </a:p>
          <a:p>
            <a:pPr algn="just"/>
            <a:r>
              <a:rPr lang="en-US" sz="1600" dirty="0" smtClean="0">
                <a:solidFill>
                  <a:srgbClr val="6A1414"/>
                </a:solidFill>
                <a:latin typeface="Cambria" pitchFamily="18" charset="0"/>
              </a:rPr>
              <a:t>A provider of payment operations or money transfer services, that is an intermediary or beneficiary person of the funds, shall refuse to transfer the funds unless the originator’s data are complete or shall require the originator’s data to be completed within the shortest time possible.  </a:t>
            </a:r>
          </a:p>
          <a:p>
            <a:pPr algn="just"/>
            <a:r>
              <a:rPr lang="en-US" sz="1600" dirty="0" smtClean="0">
                <a:solidFill>
                  <a:srgbClr val="6A1414"/>
                </a:solidFill>
                <a:latin typeface="Cambria" pitchFamily="18" charset="0"/>
              </a:rPr>
              <a:t> </a:t>
            </a:r>
          </a:p>
          <a:p>
            <a:pPr algn="just"/>
            <a:r>
              <a:rPr lang="en-US" sz="1600" dirty="0" smtClean="0">
                <a:solidFill>
                  <a:srgbClr val="6A1414"/>
                </a:solidFill>
                <a:latin typeface="Cambria" pitchFamily="18" charset="0"/>
              </a:rPr>
              <a:t>In the process of gathering the data, providers of payment operations or money transfer services shall identify the originator by checking a personal identification document issued by a competent authority.  </a:t>
            </a:r>
          </a:p>
          <a:p>
            <a:pPr algn="just"/>
            <a:r>
              <a:rPr lang="en-US" sz="1600" dirty="0" smtClean="0">
                <a:solidFill>
                  <a:srgbClr val="6A1414"/>
                </a:solidFill>
                <a:latin typeface="Cambria" pitchFamily="18" charset="0"/>
              </a:rPr>
              <a:t> </a:t>
            </a:r>
          </a:p>
          <a:p>
            <a:pPr algn="just"/>
            <a:r>
              <a:rPr lang="en-US" sz="1600" dirty="0" smtClean="0">
                <a:solidFill>
                  <a:srgbClr val="6A1414"/>
                </a:solidFill>
                <a:latin typeface="Cambria" pitchFamily="18" charset="0"/>
              </a:rPr>
              <a:t>The content and type of the data and other obligations of the providers of payment operations or money transfer services, as well as the exceptions from data gathering requirement when transferring funds that present insignificant risk of money laundering and terrorist financing, shall be more specifically regulated by a regulation of the Ministry.</a:t>
            </a:r>
          </a:p>
          <a:p>
            <a:pPr algn="just">
              <a:buFont typeface="Arial" pitchFamily="34" charset="0"/>
              <a:buChar char="•"/>
              <a:defRPr/>
            </a:pPr>
            <a:endParaRPr lang="x-none" sz="1600" b="1">
              <a:solidFill>
                <a:srgbClr val="6A1414"/>
              </a:solidFill>
              <a:effectLst>
                <a:outerShdw blurRad="38100" dist="38100" dir="2700000" algn="tl">
                  <a:srgbClr val="000000">
                    <a:alpha val="43137"/>
                  </a:srgbClr>
                </a:outerShdw>
              </a:effectLst>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1508"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151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151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369332"/>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 </a:t>
            </a:r>
            <a:r>
              <a:rPr lang="sr-Latn-CS" b="1" i="1" dirty="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smtClean="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smtClean="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pic>
        <p:nvPicPr>
          <p:cNvPr id="21515"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23567" name="Rectangle 20"/>
          <p:cNvSpPr>
            <a:spLocks noChangeArrowheads="1"/>
          </p:cNvSpPr>
          <p:nvPr/>
        </p:nvSpPr>
        <p:spPr bwMode="auto">
          <a:xfrm rot="10800000" flipV="1">
            <a:off x="457200" y="-1245842"/>
            <a:ext cx="8077200" cy="6494085"/>
          </a:xfrm>
          <a:prstGeom prst="rect">
            <a:avLst/>
          </a:prstGeom>
          <a:noFill/>
          <a:ln w="9525">
            <a:noFill/>
            <a:miter lim="800000"/>
            <a:headEnd/>
            <a:tailEnd/>
          </a:ln>
        </p:spPr>
        <p:txBody>
          <a:bodyPr wrap="square">
            <a:spAutoFit/>
          </a:bodyPr>
          <a:lstStyle/>
          <a:p>
            <a:pPr>
              <a:defRPr/>
            </a:pPr>
            <a:endPar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0" lvl="1" algn="ctr">
              <a:defRPr/>
            </a:pPr>
            <a:r>
              <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p>
          <a:p>
            <a:pPr marL="0" lvl="1" algn="ctr">
              <a:defRPr/>
            </a:pPr>
            <a:endParaRPr lang="bs-Latn-BA" sz="2000" b="1" u="sng" dirty="0" smtClean="0">
              <a:solidFill>
                <a:srgbClr val="6A1414"/>
              </a:solidFill>
              <a:latin typeface="Cambria" pitchFamily="18" charset="0"/>
            </a:endParaRPr>
          </a:p>
          <a:p>
            <a:pPr marL="0" lvl="1" algn="ctr">
              <a:defRPr/>
            </a:pPr>
            <a:endParaRPr lang="bs-Latn-BA" sz="2000" b="1" u="sng" dirty="0" smtClean="0">
              <a:solidFill>
                <a:srgbClr val="6A1414"/>
              </a:solidFill>
              <a:latin typeface="Cambria" pitchFamily="18" charset="0"/>
            </a:endParaRPr>
          </a:p>
          <a:p>
            <a:pPr marL="0" lvl="1" algn="ctr">
              <a:defRPr/>
            </a:pPr>
            <a:endParaRPr lang="bs-Latn-BA" sz="2000" b="1" u="sng" dirty="0" smtClean="0">
              <a:solidFill>
                <a:srgbClr val="6A1414"/>
              </a:solidFill>
              <a:latin typeface="Cambria" pitchFamily="18" charset="0"/>
            </a:endParaRPr>
          </a:p>
          <a:p>
            <a:pPr marL="0" lvl="1" algn="ctr">
              <a:defRPr/>
            </a:pPr>
            <a:endParaRPr lang="bs-Latn-BA" sz="2000" b="1" u="sng" dirty="0" smtClean="0">
              <a:solidFill>
                <a:srgbClr val="6A1414"/>
              </a:solidFill>
              <a:latin typeface="Cambria" pitchFamily="18" charset="0"/>
            </a:endParaRPr>
          </a:p>
          <a:p>
            <a:pPr marL="0" lvl="1" algn="ctr">
              <a:defRPr/>
            </a:pPr>
            <a:endParaRPr lang="bs-Latn-BA" sz="2000" b="1" u="sng" dirty="0" smtClean="0">
              <a:solidFill>
                <a:srgbClr val="6A1414"/>
              </a:solidFill>
              <a:latin typeface="Cambria" pitchFamily="18" charset="0"/>
            </a:endParaRPr>
          </a:p>
          <a:p>
            <a:pPr marL="0" lvl="1" algn="ctr">
              <a:defRPr/>
            </a:pPr>
            <a:endParaRPr lang="bs-Latn-BA" sz="2000" b="1" u="sng" dirty="0" smtClean="0">
              <a:solidFill>
                <a:srgbClr val="6A1414"/>
              </a:solidFill>
              <a:latin typeface="Cambria" pitchFamily="18" charset="0"/>
            </a:endParaRPr>
          </a:p>
          <a:p>
            <a:pPr marL="0" lvl="1" algn="ctr">
              <a:defRPr/>
            </a:pPr>
            <a:r>
              <a:rPr lang="en-US" sz="2000" b="1" u="sng" dirty="0" smtClean="0">
                <a:solidFill>
                  <a:srgbClr val="6A1414"/>
                </a:solidFill>
                <a:latin typeface="Cambria" pitchFamily="18" charset="0"/>
              </a:rPr>
              <a:t>RULEBOOK </a:t>
            </a:r>
            <a:r>
              <a:rPr lang="en-US" sz="2000" b="1" u="sng" dirty="0" smtClean="0">
                <a:solidFill>
                  <a:srgbClr val="6A1414"/>
                </a:solidFill>
                <a:latin typeface="Cambria" pitchFamily="18" charset="0"/>
              </a:rPr>
              <a:t>ON CONTENT AND TYPE OF SENDER’S DATA ACCOMPANYING ELECTRONIC FUNDS TRANSFER</a:t>
            </a:r>
          </a:p>
          <a:p>
            <a:pPr>
              <a:defRPr/>
            </a:pPr>
            <a:endParaRPr lang="sr-Latn-CS" sz="2000" b="1" u="sng"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sr-Latn-CS" sz="2000" b="1" u="sng"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sr-Latn-CS" sz="2000" b="1" u="sng"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buFont typeface="Arial" pitchFamily="34" charset="0"/>
              <a:buChar char="•"/>
            </a:pPr>
            <a:r>
              <a:rPr lang="en-GB" sz="2000" b="1" dirty="0" smtClean="0">
                <a:solidFill>
                  <a:srgbClr val="6A1414"/>
                </a:solidFill>
                <a:latin typeface="Cambria" pitchFamily="18" charset="0"/>
              </a:rPr>
              <a:t>Content and type of sender’s </a:t>
            </a:r>
            <a:r>
              <a:rPr lang="en-GB" sz="2000" b="1" dirty="0" smtClean="0">
                <a:solidFill>
                  <a:srgbClr val="6A1414"/>
                </a:solidFill>
                <a:latin typeface="Cambria" pitchFamily="18" charset="0"/>
              </a:rPr>
              <a:t>data</a:t>
            </a:r>
            <a:r>
              <a:rPr lang="bs-Latn-BA" sz="2000" b="1" dirty="0" smtClean="0">
                <a:solidFill>
                  <a:srgbClr val="6A1414"/>
                </a:solidFill>
                <a:latin typeface="Cambria" pitchFamily="18" charset="0"/>
              </a:rPr>
              <a:t>;</a:t>
            </a:r>
            <a:endParaRPr lang="sr-Latn-CS" sz="2000" b="1" dirty="0" smtClean="0">
              <a:solidFill>
                <a:srgbClr val="6A1414"/>
              </a:solidFill>
              <a:latin typeface="Cambria" pitchFamily="18" charset="0"/>
            </a:endParaRPr>
          </a:p>
          <a:p>
            <a:pPr algn="just"/>
            <a:endParaRPr lang="en-US" sz="2000" dirty="0" smtClean="0">
              <a:solidFill>
                <a:srgbClr val="6A1414"/>
              </a:solidFill>
              <a:latin typeface="Cambria" pitchFamily="18" charset="0"/>
            </a:endParaRPr>
          </a:p>
          <a:p>
            <a:pPr algn="just">
              <a:buFont typeface="Arial" pitchFamily="34" charset="0"/>
              <a:buChar char="•"/>
            </a:pPr>
            <a:r>
              <a:rPr lang="en-GB" sz="2000" b="1" dirty="0" smtClean="0">
                <a:solidFill>
                  <a:srgbClr val="6A1414"/>
                </a:solidFill>
                <a:latin typeface="Cambria" pitchFamily="18" charset="0"/>
              </a:rPr>
              <a:t>Other activities of sender’s service </a:t>
            </a:r>
            <a:r>
              <a:rPr lang="en-GB" sz="2000" b="1" dirty="0" smtClean="0">
                <a:solidFill>
                  <a:srgbClr val="6A1414"/>
                </a:solidFill>
                <a:latin typeface="Cambria" pitchFamily="18" charset="0"/>
              </a:rPr>
              <a:t>provider</a:t>
            </a:r>
            <a:r>
              <a:rPr lang="bs-Latn-BA" sz="2000" b="1" dirty="0" smtClean="0">
                <a:solidFill>
                  <a:srgbClr val="6A1414"/>
                </a:solidFill>
                <a:latin typeface="Cambria" pitchFamily="18" charset="0"/>
              </a:rPr>
              <a:t>;</a:t>
            </a:r>
            <a:endParaRPr lang="sr-Latn-CS" sz="2000" b="1" dirty="0" smtClean="0">
              <a:solidFill>
                <a:srgbClr val="6A1414"/>
              </a:solidFill>
              <a:latin typeface="Cambria" pitchFamily="18" charset="0"/>
            </a:endParaRPr>
          </a:p>
          <a:p>
            <a:pPr algn="just"/>
            <a:endParaRPr lang="en-US" sz="2000" dirty="0" smtClean="0">
              <a:solidFill>
                <a:srgbClr val="6A1414"/>
              </a:solidFill>
              <a:latin typeface="Cambria" pitchFamily="18" charset="0"/>
            </a:endParaRPr>
          </a:p>
          <a:p>
            <a:pPr algn="just">
              <a:buFont typeface="Arial" pitchFamily="34" charset="0"/>
              <a:buChar char="•"/>
            </a:pPr>
            <a:r>
              <a:rPr lang="en-GB" sz="2000" b="1" dirty="0" smtClean="0">
                <a:solidFill>
                  <a:srgbClr val="6A1414"/>
                </a:solidFill>
                <a:latin typeface="Cambria" pitchFamily="18" charset="0"/>
              </a:rPr>
              <a:t>Other activities of recipient’s service </a:t>
            </a:r>
            <a:r>
              <a:rPr lang="en-GB" sz="2000" b="1" dirty="0" smtClean="0">
                <a:solidFill>
                  <a:srgbClr val="6A1414"/>
                </a:solidFill>
                <a:latin typeface="Cambria" pitchFamily="18" charset="0"/>
              </a:rPr>
              <a:t>provider</a:t>
            </a:r>
            <a:r>
              <a:rPr lang="bs-Latn-BA" sz="2000" b="1" dirty="0" smtClean="0">
                <a:solidFill>
                  <a:srgbClr val="6A1414"/>
                </a:solidFill>
                <a:latin typeface="Cambria" pitchFamily="18" charset="0"/>
              </a:rPr>
              <a:t>;</a:t>
            </a:r>
            <a:endParaRPr lang="sr-Latn-CS" sz="2000" b="1" dirty="0" smtClean="0">
              <a:solidFill>
                <a:srgbClr val="6A1414"/>
              </a:solidFill>
              <a:latin typeface="Cambria" pitchFamily="18" charset="0"/>
            </a:endParaRPr>
          </a:p>
          <a:p>
            <a:pPr algn="just"/>
            <a:endParaRPr lang="en-US" sz="2000" dirty="0" smtClean="0">
              <a:solidFill>
                <a:srgbClr val="6A1414"/>
              </a:solidFill>
              <a:latin typeface="Cambria" pitchFamily="18" charset="0"/>
            </a:endParaRPr>
          </a:p>
          <a:p>
            <a:pPr algn="just">
              <a:buFont typeface="Arial" pitchFamily="34" charset="0"/>
              <a:buChar char="•"/>
            </a:pPr>
            <a:r>
              <a:rPr lang="en-GB" sz="2000" b="1" dirty="0" smtClean="0">
                <a:solidFill>
                  <a:srgbClr val="6A1414"/>
                </a:solidFill>
                <a:latin typeface="Cambria" pitchFamily="18" charset="0"/>
              </a:rPr>
              <a:t>Exception from collecting sender’s data in the process of electronic funds </a:t>
            </a:r>
            <a:r>
              <a:rPr lang="en-GB" sz="2000" b="1" dirty="0" smtClean="0">
                <a:solidFill>
                  <a:srgbClr val="6A1414"/>
                </a:solidFill>
                <a:latin typeface="Cambria" pitchFamily="18" charset="0"/>
              </a:rPr>
              <a:t>transfer</a:t>
            </a:r>
            <a:r>
              <a:rPr lang="bs-Latn-BA" sz="2000" b="1" dirty="0" smtClean="0">
                <a:solidFill>
                  <a:srgbClr val="6A1414"/>
                </a:solidFill>
                <a:latin typeface="Cambria" pitchFamily="18" charset="0"/>
              </a:rPr>
              <a:t>.</a:t>
            </a:r>
            <a:endParaRPr lang="sr-Latn-CS" sz="2000" dirty="0" smtClean="0">
              <a:solidFill>
                <a:srgbClr val="6A1414"/>
              </a:solidFill>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355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355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3559" name="Text Box 121"/>
          <p:cNvSpPr txBox="1">
            <a:spLocks noChangeArrowheads="1"/>
          </p:cNvSpPr>
          <p:nvPr/>
        </p:nvSpPr>
        <p:spPr bwMode="auto">
          <a:xfrm>
            <a:off x="152400" y="6096000"/>
            <a:ext cx="8569325" cy="2286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0" y="228600"/>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sr-Latn-CS" b="1" dirty="0" smtClean="0">
                <a:solidFill>
                  <a:schemeClr val="accent2">
                    <a:lumMod val="20000"/>
                    <a:lumOff val="80000"/>
                  </a:schemeClr>
                </a:solidFill>
                <a:latin typeface="Cambria" pitchFamily="18" charset="0"/>
              </a:rPr>
              <a:t>4: </a:t>
            </a:r>
            <a:r>
              <a:rPr lang="sr-Latn-CS" b="1" i="1" dirty="0" smtClean="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356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228600" y="5867400"/>
            <a:ext cx="8001000" cy="215444"/>
          </a:xfrm>
          <a:prstGeom prst="rect">
            <a:avLst/>
          </a:prstGeom>
          <a:noFill/>
          <a:ln w="9525">
            <a:noFill/>
            <a:miter lim="800000"/>
            <a:headEnd/>
            <a:tailEnd/>
          </a:ln>
        </p:spPr>
        <p:txBody>
          <a:bodyPr wrap="square">
            <a:spAutoFit/>
          </a:bodyPr>
          <a:lstStyle/>
          <a:p>
            <a:pPr algn="r"/>
            <a:r>
              <a:rPr lang="sr-Latn-CS" sz="800" b="1" dirty="0" smtClean="0">
                <a:solidFill>
                  <a:schemeClr val="accent2">
                    <a:lumMod val="50000"/>
                  </a:schemeClr>
                </a:solidFill>
                <a:effectLst>
                  <a:outerShdw blurRad="38100" dist="38100" dir="2700000" algn="tl">
                    <a:srgbClr val="000000">
                      <a:alpha val="43137"/>
                    </a:srgbClr>
                  </a:outerShdw>
                </a:effectLst>
                <a:latin typeface="Cambria" pitchFamily="18" charset="0"/>
              </a:rPr>
              <a:t>* ANS – Agency for national security</a:t>
            </a:r>
            <a:endParaRPr lang="en-US" sz="8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2356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228600" y="1752600"/>
            <a:ext cx="8610600" cy="1200329"/>
          </a:xfrm>
          <a:prstGeom prst="rect">
            <a:avLst/>
          </a:prstGeom>
        </p:spPr>
        <p:txBody>
          <a:bodyPr wrap="square">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22" name="Rectangle 21"/>
          <p:cNvSpPr/>
          <p:nvPr/>
        </p:nvSpPr>
        <p:spPr>
          <a:xfrm>
            <a:off x="304800" y="1295400"/>
            <a:ext cx="8458200" cy="1200329"/>
          </a:xfrm>
          <a:prstGeom prst="rect">
            <a:avLst/>
          </a:prstGeom>
        </p:spPr>
        <p:txBody>
          <a:bodyPr>
            <a:spAutoFit/>
          </a:bodyPr>
          <a:lstStyle/>
          <a:p>
            <a:pPr algn="just">
              <a:defRPr/>
            </a:pPr>
            <a:endParaRPr lang="en-GB" b="1" dirty="0">
              <a:solidFill>
                <a:schemeClr val="accent2">
                  <a:lumMod val="50000"/>
                </a:schemeClr>
              </a:solidFill>
              <a:latin typeface="Cambria" pitchFamily="18" charset="0"/>
            </a:endParaRPr>
          </a:p>
          <a:p>
            <a:pPr marL="228600" lvl="1" indent="-228600" algn="just">
              <a:defRPr/>
            </a:pPr>
            <a:endParaRPr lang="en-US" dirty="0">
              <a:latin typeface="Cambria" pitchFamily="18" charset="0"/>
            </a:endParaRPr>
          </a:p>
          <a:p>
            <a:pPr marL="228600" indent="-228600" algn="just">
              <a:defRPr/>
            </a:pPr>
            <a:endParaRPr lang="en-US" b="1" u="sng" dirty="0">
              <a:solidFill>
                <a:schemeClr val="accent2">
                  <a:lumMod val="50000"/>
                </a:schemeClr>
              </a:solidFill>
              <a:latin typeface="Cambria" pitchFamily="18" charset="0"/>
            </a:endParaRPr>
          </a:p>
          <a:p>
            <a:pPr marL="228600" indent="-228600" algn="just">
              <a:defRPr/>
            </a:pPr>
            <a:endParaRPr lang="en-US" b="1" u="sng" dirty="0">
              <a:solidFill>
                <a:schemeClr val="accent2">
                  <a:lumMod val="50000"/>
                </a:schemeClr>
              </a:solidFill>
              <a:latin typeface="Cambria" pitchFamily="18" charset="0"/>
            </a:endParaRPr>
          </a:p>
        </p:txBody>
      </p:sp>
      <p:graphicFrame>
        <p:nvGraphicFramePr>
          <p:cNvPr id="21" name="Table 20"/>
          <p:cNvGraphicFramePr>
            <a:graphicFrameLocks noGrp="1"/>
          </p:cNvGraphicFramePr>
          <p:nvPr/>
        </p:nvGraphicFramePr>
        <p:xfrm>
          <a:off x="457203" y="1945957"/>
          <a:ext cx="7473168" cy="3786108"/>
        </p:xfrm>
        <a:graphic>
          <a:graphicData uri="http://schemas.openxmlformats.org/drawingml/2006/table">
            <a:tbl>
              <a:tblPr/>
              <a:tblGrid>
                <a:gridCol w="1268115"/>
                <a:gridCol w="822560"/>
                <a:gridCol w="822560"/>
                <a:gridCol w="445135"/>
                <a:gridCol w="824558"/>
                <a:gridCol w="822560"/>
                <a:gridCol w="822560"/>
                <a:gridCol w="822560"/>
                <a:gridCol w="822560"/>
              </a:tblGrid>
              <a:tr h="455379">
                <a:tc>
                  <a:txBody>
                    <a:bodyPr/>
                    <a:lstStyle/>
                    <a:p>
                      <a:pPr>
                        <a:spcAft>
                          <a:spcPts val="0"/>
                        </a:spcAft>
                      </a:pP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a:spcAft>
                          <a:spcPts val="0"/>
                        </a:spcAft>
                      </a:pPr>
                      <a:r>
                        <a:rPr lang="sr-Latn-CS" sz="1200" dirty="0" smtClean="0">
                          <a:solidFill>
                            <a:srgbClr val="000000"/>
                          </a:solidFill>
                          <a:latin typeface="Calibri"/>
                          <a:ea typeface="Times New Roman"/>
                          <a:cs typeface="Times New Roman"/>
                        </a:rPr>
                        <a:t>High state prosecutor</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a:spcAft>
                          <a:spcPts val="0"/>
                        </a:spcAft>
                      </a:pPr>
                      <a:r>
                        <a:rPr lang="sr-Latn-CS" sz="1200" dirty="0" smtClean="0">
                          <a:solidFill>
                            <a:srgbClr val="000000"/>
                          </a:solidFill>
                          <a:latin typeface="Calibri"/>
                          <a:ea typeface="Times New Roman"/>
                          <a:cs typeface="Times New Roman"/>
                        </a:rPr>
                        <a:t>Police</a:t>
                      </a:r>
                      <a:r>
                        <a:rPr lang="sr-Latn-CS" sz="1200" baseline="0" dirty="0" smtClean="0">
                          <a:solidFill>
                            <a:srgbClr val="000000"/>
                          </a:solidFill>
                          <a:latin typeface="Calibri"/>
                          <a:ea typeface="Times New Roman"/>
                          <a:cs typeface="Times New Roman"/>
                        </a:rPr>
                        <a:t> administration</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a:spcAft>
                          <a:spcPts val="0"/>
                        </a:spcAft>
                      </a:pPr>
                      <a:r>
                        <a:rPr lang="en-US" sz="1200" dirty="0" smtClean="0">
                          <a:solidFill>
                            <a:srgbClr val="000000"/>
                          </a:solidFill>
                          <a:latin typeface="Calibri"/>
                          <a:ea typeface="Times New Roman"/>
                          <a:cs typeface="Times New Roman"/>
                        </a:rPr>
                        <a:t>AN</a:t>
                      </a:r>
                      <a:r>
                        <a:rPr lang="sr-Latn-CS" sz="1200" dirty="0" smtClean="0">
                          <a:solidFill>
                            <a:srgbClr val="000000"/>
                          </a:solidFill>
                          <a:latin typeface="Calibri"/>
                          <a:ea typeface="Times New Roman"/>
                          <a:cs typeface="Times New Roman"/>
                        </a:rPr>
                        <a:t>S</a:t>
                      </a:r>
                      <a:r>
                        <a:rPr lang="sr-Latn-CS" sz="800" dirty="0" smtClean="0">
                          <a:solidFill>
                            <a:srgbClr val="000000"/>
                          </a:solidFill>
                          <a:latin typeface="Calibri"/>
                          <a:ea typeface="Times New Roman"/>
                          <a:cs typeface="Times New Roman"/>
                        </a:rPr>
                        <a:t>*</a:t>
                      </a:r>
                      <a:endParaRPr lang="en-US" sz="8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a:spcAft>
                          <a:spcPts val="0"/>
                        </a:spcAft>
                      </a:pPr>
                      <a:r>
                        <a:rPr lang="sr-Latn-CS" sz="1200" dirty="0" smtClean="0">
                          <a:solidFill>
                            <a:srgbClr val="000000"/>
                          </a:solidFill>
                          <a:latin typeface="Calibri"/>
                          <a:ea typeface="Times New Roman"/>
                          <a:cs typeface="Times New Roman"/>
                        </a:rPr>
                        <a:t>Reporting entities</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a:spcAft>
                          <a:spcPts val="0"/>
                        </a:spcAft>
                      </a:pPr>
                      <a:r>
                        <a:rPr lang="sr-Latn-CS" sz="1200" dirty="0" smtClean="0">
                          <a:solidFill>
                            <a:srgbClr val="000000"/>
                          </a:solidFill>
                          <a:latin typeface="Calibri"/>
                          <a:ea typeface="Times New Roman"/>
                          <a:cs typeface="Times New Roman"/>
                        </a:rPr>
                        <a:t>Customs</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a:spcAft>
                          <a:spcPts val="0"/>
                        </a:spcAft>
                      </a:pPr>
                      <a:r>
                        <a:rPr lang="sr-Latn-CS" sz="1200" dirty="0" smtClean="0">
                          <a:solidFill>
                            <a:srgbClr val="000000"/>
                          </a:solidFill>
                          <a:latin typeface="Calibri"/>
                          <a:ea typeface="Times New Roman"/>
                          <a:cs typeface="Times New Roman"/>
                        </a:rPr>
                        <a:t>FIU</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a:spcAft>
                          <a:spcPts val="0"/>
                        </a:spcAft>
                      </a:pPr>
                      <a:r>
                        <a:rPr lang="sr-Latn-CS" sz="1200" dirty="0" smtClean="0">
                          <a:solidFill>
                            <a:srgbClr val="000000"/>
                          </a:solidFill>
                          <a:latin typeface="Calibri"/>
                          <a:ea typeface="Times New Roman"/>
                          <a:cs typeface="Times New Roman"/>
                        </a:rPr>
                        <a:t>APMLTF</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a:spcAft>
                          <a:spcPts val="0"/>
                        </a:spcAft>
                      </a:pPr>
                      <a:r>
                        <a:rPr lang="sr-Latn-CS" sz="1200" b="1" dirty="0" smtClean="0">
                          <a:solidFill>
                            <a:srgbClr val="000000"/>
                          </a:solidFill>
                          <a:latin typeface="Calibri"/>
                          <a:ea typeface="Times New Roman"/>
                          <a:cs typeface="Times New Roman"/>
                        </a:rPr>
                        <a:t>Total</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249036">
                <a:tc>
                  <a:txBody>
                    <a:bodyPr/>
                    <a:lstStyle/>
                    <a:p>
                      <a:pPr>
                        <a:spcAft>
                          <a:spcPts val="0"/>
                        </a:spcAft>
                      </a:pPr>
                      <a:r>
                        <a:rPr lang="sr-Latn-CS" sz="1200" dirty="0" smtClean="0">
                          <a:solidFill>
                            <a:srgbClr val="000000"/>
                          </a:solidFill>
                          <a:latin typeface="Calibri"/>
                          <a:ea typeface="Times New Roman"/>
                          <a:cs typeface="Times New Roman"/>
                        </a:rPr>
                        <a:t>J</a:t>
                      </a:r>
                      <a:r>
                        <a:rPr lang="en-US" sz="1200" dirty="0" err="1" smtClean="0">
                          <a:solidFill>
                            <a:srgbClr val="000000"/>
                          </a:solidFill>
                          <a:latin typeface="Calibri"/>
                          <a:ea typeface="Times New Roman"/>
                          <a:cs typeface="Times New Roman"/>
                        </a:rPr>
                        <a:t>anuar</a:t>
                      </a:r>
                      <a:r>
                        <a:rPr lang="sr-Latn-CS" sz="1200" dirty="0" smtClean="0">
                          <a:solidFill>
                            <a:srgbClr val="000000"/>
                          </a:solidFill>
                          <a:latin typeface="Calibri"/>
                          <a:ea typeface="Times New Roman"/>
                          <a:cs typeface="Times New Roman"/>
                        </a:rPr>
                        <a:t>y</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3</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5</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5</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2</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3</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19</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249036">
                <a:tc>
                  <a:txBody>
                    <a:bodyPr/>
                    <a:lstStyle/>
                    <a:p>
                      <a:pPr>
                        <a:spcAft>
                          <a:spcPts val="0"/>
                        </a:spcAft>
                      </a:pPr>
                      <a:r>
                        <a:rPr lang="en-US" sz="1200" dirty="0" err="1" smtClean="0">
                          <a:solidFill>
                            <a:srgbClr val="000000"/>
                          </a:solidFill>
                          <a:latin typeface="Calibri"/>
                          <a:ea typeface="Times New Roman"/>
                          <a:cs typeface="Times New Roman"/>
                        </a:rPr>
                        <a:t>Februar</a:t>
                      </a:r>
                      <a:r>
                        <a:rPr lang="sr-Latn-CS" sz="1200" dirty="0" smtClean="0">
                          <a:solidFill>
                            <a:srgbClr val="000000"/>
                          </a:solidFill>
                          <a:latin typeface="Calibri"/>
                          <a:ea typeface="Times New Roman"/>
                          <a:cs typeface="Times New Roman"/>
                        </a:rPr>
                        <a:t>y </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2</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3</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2</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9</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249036">
                <a:tc>
                  <a:txBody>
                    <a:bodyPr/>
                    <a:lstStyle/>
                    <a:p>
                      <a:pPr>
                        <a:spcAft>
                          <a:spcPts val="0"/>
                        </a:spcAft>
                      </a:pPr>
                      <a:r>
                        <a:rPr lang="sr-Latn-CS" sz="1200" dirty="0" smtClean="0">
                          <a:solidFill>
                            <a:srgbClr val="000000"/>
                          </a:solidFill>
                          <a:latin typeface="Calibri"/>
                          <a:ea typeface="Times New Roman"/>
                          <a:cs typeface="Times New Roman"/>
                        </a:rPr>
                        <a:t>M</a:t>
                      </a:r>
                      <a:r>
                        <a:rPr lang="en-US" sz="1200" dirty="0" err="1" smtClean="0">
                          <a:solidFill>
                            <a:srgbClr val="000000"/>
                          </a:solidFill>
                          <a:latin typeface="Calibri"/>
                          <a:ea typeface="Times New Roman"/>
                          <a:cs typeface="Times New Roman"/>
                        </a:rPr>
                        <a:t>ar</a:t>
                      </a:r>
                      <a:r>
                        <a:rPr lang="sr-Latn-CS" sz="1200" dirty="0" smtClean="0">
                          <a:solidFill>
                            <a:srgbClr val="000000"/>
                          </a:solidFill>
                          <a:latin typeface="Calibri"/>
                          <a:ea typeface="Times New Roman"/>
                          <a:cs typeface="Times New Roman"/>
                        </a:rPr>
                        <a:t>ch</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5</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9</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2</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3</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21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249036">
                <a:tc>
                  <a:txBody>
                    <a:bodyPr/>
                    <a:lstStyle/>
                    <a:p>
                      <a:pPr>
                        <a:spcAft>
                          <a:spcPts val="0"/>
                        </a:spcAft>
                      </a:pPr>
                      <a:r>
                        <a:rPr lang="sr-Latn-CS" sz="1200" dirty="0" smtClean="0">
                          <a:solidFill>
                            <a:srgbClr val="000000"/>
                          </a:solidFill>
                          <a:latin typeface="Calibri"/>
                          <a:ea typeface="Times New Roman"/>
                          <a:cs typeface="Times New Roman"/>
                        </a:rPr>
                        <a:t>A</a:t>
                      </a:r>
                      <a:r>
                        <a:rPr lang="en-US" sz="1200" dirty="0" err="1" smtClean="0">
                          <a:solidFill>
                            <a:srgbClr val="000000"/>
                          </a:solidFill>
                          <a:latin typeface="Calibri"/>
                          <a:ea typeface="Times New Roman"/>
                          <a:cs typeface="Times New Roman"/>
                        </a:rPr>
                        <a:t>pril</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8</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2</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5</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19</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249036">
                <a:tc>
                  <a:txBody>
                    <a:bodyPr/>
                    <a:lstStyle/>
                    <a:p>
                      <a:pPr>
                        <a:spcAft>
                          <a:spcPts val="0"/>
                        </a:spcAft>
                      </a:pPr>
                      <a:r>
                        <a:rPr lang="sr-Latn-CS" sz="1200" dirty="0" smtClean="0">
                          <a:solidFill>
                            <a:srgbClr val="000000"/>
                          </a:solidFill>
                          <a:latin typeface="Calibri"/>
                          <a:ea typeface="Times New Roman"/>
                          <a:cs typeface="Times New Roman"/>
                        </a:rPr>
                        <a:t>M</a:t>
                      </a:r>
                      <a:r>
                        <a:rPr lang="en-US" sz="1200" dirty="0" err="1" smtClean="0">
                          <a:solidFill>
                            <a:srgbClr val="000000"/>
                          </a:solidFill>
                          <a:latin typeface="Calibri"/>
                          <a:ea typeface="Times New Roman"/>
                          <a:cs typeface="Times New Roman"/>
                        </a:rPr>
                        <a:t>aj</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4</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4</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3</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13</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249036">
                <a:tc>
                  <a:txBody>
                    <a:bodyPr/>
                    <a:lstStyle/>
                    <a:p>
                      <a:pPr>
                        <a:spcAft>
                          <a:spcPts val="0"/>
                        </a:spcAft>
                      </a:pPr>
                      <a:r>
                        <a:rPr lang="sr-Latn-CS" sz="1200" dirty="0" smtClean="0">
                          <a:solidFill>
                            <a:srgbClr val="000000"/>
                          </a:solidFill>
                          <a:latin typeface="Calibri"/>
                          <a:ea typeface="Times New Roman"/>
                          <a:cs typeface="Times New Roman"/>
                        </a:rPr>
                        <a:t>J</a:t>
                      </a:r>
                      <a:r>
                        <a:rPr lang="en-US" sz="1200" dirty="0" smtClean="0">
                          <a:solidFill>
                            <a:srgbClr val="000000"/>
                          </a:solidFill>
                          <a:latin typeface="Calibri"/>
                          <a:ea typeface="Times New Roman"/>
                          <a:cs typeface="Times New Roman"/>
                        </a:rPr>
                        <a:t>un</a:t>
                      </a:r>
                      <a:r>
                        <a:rPr lang="sr-Latn-CS" sz="1200" dirty="0" smtClean="0">
                          <a:solidFill>
                            <a:srgbClr val="000000"/>
                          </a:solidFill>
                          <a:latin typeface="Calibri"/>
                          <a:ea typeface="Times New Roman"/>
                          <a:cs typeface="Times New Roman"/>
                        </a:rPr>
                        <a:t>e</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5</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2</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7</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3</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19</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249036">
                <a:tc>
                  <a:txBody>
                    <a:bodyPr/>
                    <a:lstStyle/>
                    <a:p>
                      <a:pPr>
                        <a:spcAft>
                          <a:spcPts val="0"/>
                        </a:spcAft>
                      </a:pPr>
                      <a:r>
                        <a:rPr lang="sr-Latn-CS" sz="1200" dirty="0" smtClean="0">
                          <a:solidFill>
                            <a:srgbClr val="000000"/>
                          </a:solidFill>
                          <a:latin typeface="Calibri"/>
                          <a:ea typeface="Times New Roman"/>
                          <a:cs typeface="Times New Roman"/>
                        </a:rPr>
                        <a:t>J</a:t>
                      </a:r>
                      <a:r>
                        <a:rPr lang="en-US" sz="1200" dirty="0" err="1" smtClean="0">
                          <a:solidFill>
                            <a:srgbClr val="000000"/>
                          </a:solidFill>
                          <a:latin typeface="Calibri"/>
                          <a:ea typeface="Times New Roman"/>
                          <a:cs typeface="Times New Roman"/>
                        </a:rPr>
                        <a:t>ul</a:t>
                      </a:r>
                      <a:r>
                        <a:rPr lang="sr-Latn-CS" sz="1200" dirty="0" smtClean="0">
                          <a:solidFill>
                            <a:srgbClr val="000000"/>
                          </a:solidFill>
                          <a:latin typeface="Calibri"/>
                          <a:ea typeface="Times New Roman"/>
                          <a:cs typeface="Times New Roman"/>
                        </a:rPr>
                        <a:t>y</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3</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13</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2</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6</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25</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249036">
                <a:tc>
                  <a:txBody>
                    <a:bodyPr/>
                    <a:lstStyle/>
                    <a:p>
                      <a:pPr>
                        <a:spcAft>
                          <a:spcPts val="0"/>
                        </a:spcAft>
                      </a:pPr>
                      <a:r>
                        <a:rPr lang="sr-Latn-CS" sz="1200" dirty="0" smtClean="0">
                          <a:solidFill>
                            <a:srgbClr val="000000"/>
                          </a:solidFill>
                          <a:latin typeface="Calibri"/>
                          <a:ea typeface="Times New Roman"/>
                          <a:cs typeface="Times New Roman"/>
                        </a:rPr>
                        <a:t>Au</a:t>
                      </a:r>
                      <a:r>
                        <a:rPr lang="en-US" sz="1200" dirty="0" smtClean="0">
                          <a:solidFill>
                            <a:srgbClr val="000000"/>
                          </a:solidFill>
                          <a:latin typeface="Calibri"/>
                          <a:ea typeface="Times New Roman"/>
                          <a:cs typeface="Times New Roman"/>
                        </a:rPr>
                        <a:t>gust</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7</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10</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2</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3</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22</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249036">
                <a:tc>
                  <a:txBody>
                    <a:bodyPr/>
                    <a:lstStyle/>
                    <a:p>
                      <a:pPr>
                        <a:spcAft>
                          <a:spcPts val="0"/>
                        </a:spcAft>
                      </a:pPr>
                      <a:r>
                        <a:rPr lang="sr-Latn-CS" sz="1200" dirty="0" smtClean="0">
                          <a:solidFill>
                            <a:srgbClr val="000000"/>
                          </a:solidFill>
                          <a:latin typeface="Calibri"/>
                          <a:ea typeface="Times New Roman"/>
                          <a:cs typeface="Times New Roman"/>
                        </a:rPr>
                        <a:t>S</a:t>
                      </a:r>
                      <a:r>
                        <a:rPr lang="en-US" sz="1200" dirty="0" err="1" smtClean="0">
                          <a:solidFill>
                            <a:srgbClr val="000000"/>
                          </a:solidFill>
                          <a:latin typeface="Calibri"/>
                          <a:ea typeface="Times New Roman"/>
                          <a:cs typeface="Times New Roman"/>
                        </a:rPr>
                        <a:t>eptemb</a:t>
                      </a:r>
                      <a:r>
                        <a:rPr lang="sr-Latn-CS" sz="1200" dirty="0" smtClean="0">
                          <a:solidFill>
                            <a:srgbClr val="000000"/>
                          </a:solidFill>
                          <a:latin typeface="Calibri"/>
                          <a:ea typeface="Times New Roman"/>
                          <a:cs typeface="Times New Roman"/>
                        </a:rPr>
                        <a:t>er</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2</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8</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3</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9</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23</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249036">
                <a:tc>
                  <a:txBody>
                    <a:bodyPr/>
                    <a:lstStyle/>
                    <a:p>
                      <a:pPr>
                        <a:spcAft>
                          <a:spcPts val="0"/>
                        </a:spcAft>
                      </a:pPr>
                      <a:r>
                        <a:rPr lang="sr-Latn-CS" sz="1200" dirty="0" smtClean="0">
                          <a:solidFill>
                            <a:srgbClr val="000000"/>
                          </a:solidFill>
                          <a:latin typeface="Calibri"/>
                          <a:ea typeface="Times New Roman"/>
                          <a:cs typeface="Times New Roman"/>
                        </a:rPr>
                        <a:t>October</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5</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19</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0</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6</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30</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249036">
                <a:tc>
                  <a:txBody>
                    <a:bodyPr/>
                    <a:lstStyle/>
                    <a:p>
                      <a:pPr>
                        <a:spcAft>
                          <a:spcPts val="0"/>
                        </a:spcAft>
                      </a:pPr>
                      <a:r>
                        <a:rPr lang="sr-Latn-CS" sz="1200" dirty="0" smtClean="0">
                          <a:solidFill>
                            <a:srgbClr val="000000"/>
                          </a:solidFill>
                          <a:latin typeface="Calibri"/>
                          <a:ea typeface="Times New Roman"/>
                          <a:cs typeface="Times New Roman"/>
                        </a:rPr>
                        <a:t>N</a:t>
                      </a:r>
                      <a:r>
                        <a:rPr lang="en-US" sz="1200" dirty="0" err="1" smtClean="0">
                          <a:solidFill>
                            <a:srgbClr val="000000"/>
                          </a:solidFill>
                          <a:latin typeface="Calibri"/>
                          <a:ea typeface="Times New Roman"/>
                          <a:cs typeface="Times New Roman"/>
                        </a:rPr>
                        <a:t>ovemb</a:t>
                      </a:r>
                      <a:r>
                        <a:rPr lang="sr-Latn-CS" sz="1200" dirty="0" smtClean="0">
                          <a:solidFill>
                            <a:srgbClr val="000000"/>
                          </a:solidFill>
                          <a:latin typeface="Calibri"/>
                          <a:ea typeface="Times New Roman"/>
                          <a:cs typeface="Times New Roman"/>
                        </a:rPr>
                        <a:t>e</a:t>
                      </a:r>
                      <a:r>
                        <a:rPr lang="en-US" sz="1200" dirty="0" smtClean="0">
                          <a:solidFill>
                            <a:srgbClr val="000000"/>
                          </a:solidFill>
                          <a:latin typeface="Calibri"/>
                          <a:ea typeface="Times New Roman"/>
                          <a:cs typeface="Times New Roman"/>
                        </a:rPr>
                        <a:t>r</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6</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8</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dirty="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2</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7</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23</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249036">
                <a:tc>
                  <a:txBody>
                    <a:bodyPr/>
                    <a:lstStyle/>
                    <a:p>
                      <a:pPr>
                        <a:spcAft>
                          <a:spcPts val="0"/>
                        </a:spcAft>
                      </a:pPr>
                      <a:r>
                        <a:rPr lang="sr-Latn-CS" sz="1200" dirty="0" smtClean="0">
                          <a:solidFill>
                            <a:srgbClr val="000000"/>
                          </a:solidFill>
                          <a:latin typeface="Calibri"/>
                          <a:ea typeface="Times New Roman"/>
                          <a:cs typeface="Times New Roman"/>
                        </a:rPr>
                        <a:t>D</a:t>
                      </a:r>
                      <a:r>
                        <a:rPr lang="en-US" sz="1200" dirty="0" err="1" smtClean="0">
                          <a:solidFill>
                            <a:srgbClr val="000000"/>
                          </a:solidFill>
                          <a:latin typeface="Calibri"/>
                          <a:ea typeface="Times New Roman"/>
                          <a:cs typeface="Times New Roman"/>
                        </a:rPr>
                        <a:t>ecemb</a:t>
                      </a:r>
                      <a:r>
                        <a:rPr lang="sr-Latn-CS" sz="1200" dirty="0" smtClean="0">
                          <a:solidFill>
                            <a:srgbClr val="000000"/>
                          </a:solidFill>
                          <a:latin typeface="Calibri"/>
                          <a:ea typeface="Times New Roman"/>
                          <a:cs typeface="Times New Roman"/>
                        </a:rPr>
                        <a:t>e</a:t>
                      </a:r>
                      <a:r>
                        <a:rPr lang="en-US" sz="1200" dirty="0" smtClean="0">
                          <a:solidFill>
                            <a:srgbClr val="000000"/>
                          </a:solidFill>
                          <a:latin typeface="Calibri"/>
                          <a:ea typeface="Times New Roman"/>
                          <a:cs typeface="Times New Roman"/>
                        </a:rPr>
                        <a:t>r</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5</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12</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endParaRPr lang="en-US" sz="1200">
                        <a:solidFill>
                          <a:srgbClr val="000000"/>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3</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a:solidFill>
                            <a:srgbClr val="000000"/>
                          </a:solidFill>
                          <a:latin typeface="Calibri"/>
                          <a:ea typeface="Times New Roman"/>
                          <a:cs typeface="Times New Roman"/>
                        </a:rPr>
                        <a:t>2</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dirty="0">
                          <a:solidFill>
                            <a:srgbClr val="000000"/>
                          </a:solidFill>
                          <a:latin typeface="Calibri"/>
                          <a:ea typeface="Times New Roman"/>
                          <a:cs typeface="Times New Roman"/>
                        </a:rPr>
                        <a:t>23</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249036">
                <a:tc>
                  <a:txBody>
                    <a:bodyPr/>
                    <a:lstStyle/>
                    <a:p>
                      <a:pPr>
                        <a:spcAft>
                          <a:spcPts val="0"/>
                        </a:spcAft>
                      </a:pPr>
                      <a:r>
                        <a:rPr lang="sr-Latn-CS" sz="1200" b="1" dirty="0" smtClean="0">
                          <a:solidFill>
                            <a:srgbClr val="000000"/>
                          </a:solidFill>
                          <a:latin typeface="Calibri"/>
                          <a:ea typeface="Times New Roman"/>
                          <a:cs typeface="Times New Roman"/>
                        </a:rPr>
                        <a:t>TOTAL</a:t>
                      </a:r>
                      <a:r>
                        <a:rPr lang="en-US" sz="1200" b="1" dirty="0" smtClean="0">
                          <a:solidFill>
                            <a:srgbClr val="000000"/>
                          </a:solidFill>
                          <a:latin typeface="Calibri"/>
                          <a:ea typeface="Times New Roman"/>
                          <a:cs typeface="Times New Roman"/>
                        </a:rPr>
                        <a:t>:</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dirty="0">
                          <a:solidFill>
                            <a:srgbClr val="000000"/>
                          </a:solidFill>
                          <a:latin typeface="Calibri"/>
                          <a:ea typeface="Times New Roman"/>
                          <a:cs typeface="Times New Roman"/>
                        </a:rPr>
                        <a:t>9</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51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4</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dirty="0">
                          <a:solidFill>
                            <a:srgbClr val="000000"/>
                          </a:solidFill>
                          <a:latin typeface="Calibri"/>
                          <a:ea typeface="Times New Roman"/>
                          <a:cs typeface="Times New Roman"/>
                        </a:rPr>
                        <a:t>104</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5</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22</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a:solidFill>
                            <a:srgbClr val="000000"/>
                          </a:solidFill>
                          <a:latin typeface="Calibri"/>
                          <a:ea typeface="Times New Roman"/>
                          <a:cs typeface="Times New Roman"/>
                        </a:rPr>
                        <a:t>51</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r">
                        <a:spcAft>
                          <a:spcPts val="0"/>
                        </a:spcAft>
                      </a:pPr>
                      <a:r>
                        <a:rPr lang="en-US" sz="1200" b="1" dirty="0">
                          <a:solidFill>
                            <a:srgbClr val="000000"/>
                          </a:solidFill>
                          <a:latin typeface="Calibri"/>
                          <a:ea typeface="Times New Roman"/>
                          <a:cs typeface="Times New Roman"/>
                        </a:rPr>
                        <a:t>246</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
        <p:nvSpPr>
          <p:cNvPr id="29" name="Rectangle 18"/>
          <p:cNvSpPr>
            <a:spLocks noChangeArrowheads="1"/>
          </p:cNvSpPr>
          <p:nvPr/>
        </p:nvSpPr>
        <p:spPr bwMode="auto">
          <a:xfrm>
            <a:off x="2133600" y="914400"/>
            <a:ext cx="6934200" cy="461665"/>
          </a:xfrm>
          <a:prstGeom prst="rect">
            <a:avLst/>
          </a:prstGeom>
          <a:noFill/>
          <a:ln w="9525">
            <a:noFill/>
            <a:miter lim="800000"/>
            <a:headEnd/>
            <a:tailEnd/>
          </a:ln>
        </p:spPr>
        <p:txBody>
          <a:bodyPr>
            <a:spAutoFit/>
          </a:bodyPr>
          <a:lstStyle/>
          <a:p>
            <a:pPr>
              <a:defRPr/>
            </a:pP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                 3. IMPLEMENTATION</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30" name="Rectangle 18"/>
          <p:cNvSpPr>
            <a:spLocks noChangeArrowheads="1"/>
          </p:cNvSpPr>
          <p:nvPr/>
        </p:nvSpPr>
        <p:spPr bwMode="auto">
          <a:xfrm>
            <a:off x="533400" y="1600200"/>
            <a:ext cx="8001000" cy="307777"/>
          </a:xfrm>
          <a:prstGeom prst="rect">
            <a:avLst/>
          </a:prstGeom>
          <a:noFill/>
          <a:ln w="9525">
            <a:noFill/>
            <a:miter lim="800000"/>
            <a:headEnd/>
            <a:tailEnd/>
          </a:ln>
        </p:spPr>
        <p:txBody>
          <a:bodyPr wrap="square">
            <a:spAutoFit/>
          </a:bodyPr>
          <a:lstStyle/>
          <a:p>
            <a:r>
              <a:rPr lang="sr-Latn-CS" sz="1400" b="1" dirty="0" smtClean="0">
                <a:solidFill>
                  <a:schemeClr val="accent2">
                    <a:lumMod val="50000"/>
                  </a:schemeClr>
                </a:solidFill>
                <a:effectLst>
                  <a:outerShdw blurRad="38100" dist="38100" dir="2700000" algn="tl">
                    <a:srgbClr val="000000">
                      <a:alpha val="43137"/>
                    </a:srgbClr>
                  </a:outerShdw>
                </a:effectLst>
                <a:latin typeface="Cambria" pitchFamily="18" charset="0"/>
              </a:rPr>
              <a:t>Number of open cases in the Sector for import, processing and data analysis (2012)</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355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355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3559" name="Text Box 121"/>
          <p:cNvSpPr txBox="1">
            <a:spLocks noChangeArrowheads="1"/>
          </p:cNvSpPr>
          <p:nvPr/>
        </p:nvSpPr>
        <p:spPr bwMode="auto">
          <a:xfrm>
            <a:off x="152400" y="6096000"/>
            <a:ext cx="8569325" cy="2286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0" y="228600"/>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sr-Latn-CS" b="1" dirty="0" smtClean="0">
                <a:solidFill>
                  <a:schemeClr val="accent2">
                    <a:lumMod val="20000"/>
                    <a:lumOff val="80000"/>
                  </a:schemeClr>
                </a:solidFill>
                <a:latin typeface="Cambria" pitchFamily="18" charset="0"/>
              </a:rPr>
              <a:t>4: </a:t>
            </a:r>
            <a:r>
              <a:rPr lang="sr-Latn-CS" b="1" i="1" dirty="0" smtClean="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152400" y="4114800"/>
            <a:ext cx="8001000" cy="553998"/>
          </a:xfrm>
          <a:prstGeom prst="rect">
            <a:avLst/>
          </a:prstGeom>
          <a:noFill/>
          <a:ln w="9525">
            <a:noFill/>
            <a:miter lim="800000"/>
            <a:headEnd/>
            <a:tailEnd/>
          </a:ln>
        </p:spPr>
        <p:txBody>
          <a:bodyPr wrap="square">
            <a:spAutoFit/>
          </a:bodyPr>
          <a:lstStyle/>
          <a:p>
            <a:pPr algn="r">
              <a:buFont typeface="Arial" pitchFamily="34" charset="0"/>
              <a:buChar char="•"/>
            </a:pPr>
            <a:r>
              <a:rPr lang="sr-Latn-CS" sz="800" b="1" dirty="0" smtClean="0">
                <a:solidFill>
                  <a:schemeClr val="accent2">
                    <a:lumMod val="50000"/>
                  </a:schemeClr>
                </a:solidFill>
                <a:effectLst>
                  <a:outerShdw blurRad="38100" dist="38100" dir="2700000" algn="tl">
                    <a:srgbClr val="000000">
                      <a:alpha val="43137"/>
                    </a:srgbClr>
                  </a:outerShdw>
                </a:effectLst>
                <a:latin typeface="Cambria" pitchFamily="18" charset="0"/>
              </a:rPr>
              <a:t>ANS – Agency for national security</a:t>
            </a:r>
          </a:p>
          <a:p>
            <a:pPr algn="r">
              <a:buFont typeface="Arial" pitchFamily="34" charset="0"/>
              <a:buChar char="•"/>
            </a:pPr>
            <a:endParaRPr lang="sr-Latn-CS" sz="8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r>
              <a:rPr lang="sr-Latn-CS" sz="1400" b="1" dirty="0" smtClean="0">
                <a:solidFill>
                  <a:schemeClr val="accent2">
                    <a:lumMod val="50000"/>
                  </a:schemeClr>
                </a:solidFill>
                <a:effectLst>
                  <a:outerShdw blurRad="38100" dist="38100" dir="2700000" algn="tl">
                    <a:srgbClr val="000000">
                      <a:alpha val="43137"/>
                    </a:srgbClr>
                  </a:outerShdw>
                </a:effectLst>
                <a:latin typeface="Cambria" pitchFamily="18" charset="0"/>
              </a:rPr>
              <a:t>Total  number of persons in information</a:t>
            </a:r>
            <a:endParaRPr lang="en-US" sz="1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2356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228600" y="1752600"/>
            <a:ext cx="8610600" cy="1200329"/>
          </a:xfrm>
          <a:prstGeom prst="rect">
            <a:avLst/>
          </a:prstGeom>
        </p:spPr>
        <p:txBody>
          <a:bodyPr wrap="square">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22" name="Rectangle 21"/>
          <p:cNvSpPr/>
          <p:nvPr/>
        </p:nvSpPr>
        <p:spPr>
          <a:xfrm>
            <a:off x="304800" y="1295400"/>
            <a:ext cx="8458200" cy="1200329"/>
          </a:xfrm>
          <a:prstGeom prst="rect">
            <a:avLst/>
          </a:prstGeom>
        </p:spPr>
        <p:txBody>
          <a:bodyPr>
            <a:spAutoFit/>
          </a:bodyPr>
          <a:lstStyle/>
          <a:p>
            <a:pPr algn="just">
              <a:defRPr/>
            </a:pPr>
            <a:endParaRPr lang="en-GB" b="1" dirty="0">
              <a:solidFill>
                <a:schemeClr val="accent2">
                  <a:lumMod val="50000"/>
                </a:schemeClr>
              </a:solidFill>
              <a:latin typeface="Cambria" pitchFamily="18" charset="0"/>
            </a:endParaRPr>
          </a:p>
          <a:p>
            <a:pPr marL="228600" lvl="1" indent="-228600" algn="just">
              <a:defRPr/>
            </a:pPr>
            <a:endParaRPr lang="en-US" dirty="0">
              <a:latin typeface="Cambria" pitchFamily="18" charset="0"/>
            </a:endParaRPr>
          </a:p>
          <a:p>
            <a:pPr marL="228600" indent="-228600" algn="just">
              <a:defRPr/>
            </a:pPr>
            <a:endParaRPr lang="en-US" b="1" u="sng" dirty="0">
              <a:solidFill>
                <a:schemeClr val="accent2">
                  <a:lumMod val="50000"/>
                </a:schemeClr>
              </a:solidFill>
              <a:latin typeface="Cambria" pitchFamily="18" charset="0"/>
            </a:endParaRPr>
          </a:p>
          <a:p>
            <a:pPr marL="228600" indent="-228600" algn="just">
              <a:defRPr/>
            </a:pPr>
            <a:endParaRPr lang="en-US" b="1" u="sng" dirty="0">
              <a:solidFill>
                <a:schemeClr val="accent2">
                  <a:lumMod val="50000"/>
                </a:schemeClr>
              </a:solidFill>
              <a:latin typeface="Cambria" pitchFamily="18" charset="0"/>
            </a:endParaRPr>
          </a:p>
        </p:txBody>
      </p:sp>
      <p:sp>
        <p:nvSpPr>
          <p:cNvPr id="29" name="Rectangle 18"/>
          <p:cNvSpPr>
            <a:spLocks noChangeArrowheads="1"/>
          </p:cNvSpPr>
          <p:nvPr/>
        </p:nvSpPr>
        <p:spPr bwMode="auto">
          <a:xfrm>
            <a:off x="2133600" y="914400"/>
            <a:ext cx="6934200" cy="461665"/>
          </a:xfrm>
          <a:prstGeom prst="rect">
            <a:avLst/>
          </a:prstGeom>
          <a:noFill/>
          <a:ln w="9525">
            <a:noFill/>
            <a:miter lim="800000"/>
            <a:headEnd/>
            <a:tailEnd/>
          </a:ln>
        </p:spPr>
        <p:txBody>
          <a:bodyPr>
            <a:spAutoFit/>
          </a:bodyPr>
          <a:lstStyle/>
          <a:p>
            <a:pPr>
              <a:defRPr/>
            </a:pP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                 3. IMPLEMENTATION</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30" name="Rectangle 18"/>
          <p:cNvSpPr>
            <a:spLocks noChangeArrowheads="1"/>
          </p:cNvSpPr>
          <p:nvPr/>
        </p:nvSpPr>
        <p:spPr bwMode="auto">
          <a:xfrm>
            <a:off x="533400" y="1600200"/>
            <a:ext cx="8001000" cy="307777"/>
          </a:xfrm>
          <a:prstGeom prst="rect">
            <a:avLst/>
          </a:prstGeom>
          <a:noFill/>
          <a:ln w="9525">
            <a:noFill/>
            <a:miter lim="800000"/>
            <a:headEnd/>
            <a:tailEnd/>
          </a:ln>
        </p:spPr>
        <p:txBody>
          <a:bodyPr wrap="square">
            <a:spAutoFit/>
          </a:bodyPr>
          <a:lstStyle/>
          <a:p>
            <a:r>
              <a:rPr lang="sr-Latn-CS" sz="1400" b="1" dirty="0" smtClean="0">
                <a:solidFill>
                  <a:schemeClr val="accent2">
                    <a:lumMod val="50000"/>
                  </a:schemeClr>
                </a:solidFill>
                <a:effectLst>
                  <a:outerShdw blurRad="38100" dist="38100" dir="2700000" algn="tl">
                    <a:srgbClr val="000000">
                      <a:alpha val="43137"/>
                    </a:srgbClr>
                  </a:outerShdw>
                </a:effectLst>
                <a:latin typeface="Cambria" pitchFamily="18" charset="0"/>
              </a:rPr>
              <a:t>Total number of sent information to the competent state authorities (2012)</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graphicFrame>
        <p:nvGraphicFramePr>
          <p:cNvPr id="31" name="Table 30"/>
          <p:cNvGraphicFramePr>
            <a:graphicFrameLocks noGrp="1"/>
          </p:cNvGraphicFramePr>
          <p:nvPr/>
        </p:nvGraphicFramePr>
        <p:xfrm>
          <a:off x="761999" y="2209802"/>
          <a:ext cx="6858001" cy="1849287"/>
        </p:xfrm>
        <a:graphic>
          <a:graphicData uri="http://schemas.openxmlformats.org/drawingml/2006/table">
            <a:tbl>
              <a:tblPr/>
              <a:tblGrid>
                <a:gridCol w="2011298"/>
                <a:gridCol w="1029966"/>
                <a:gridCol w="1514303"/>
                <a:gridCol w="1151217"/>
                <a:gridCol w="1151217"/>
              </a:tblGrid>
              <a:tr h="358039">
                <a:tc>
                  <a:txBody>
                    <a:bodyPr/>
                    <a:lstStyle/>
                    <a:p>
                      <a:pPr algn="just">
                        <a:spcAft>
                          <a:spcPts val="0"/>
                        </a:spcAft>
                      </a:pPr>
                      <a:r>
                        <a:rPr lang="sr-Latn-CS" sz="1300" b="1" dirty="0" smtClean="0">
                          <a:latin typeface="Arial Narrow"/>
                          <a:ea typeface="Times New Roman"/>
                          <a:cs typeface="Arial"/>
                        </a:rPr>
                        <a:t>Information</a:t>
                      </a:r>
                      <a:endParaRPr lang="en-US" sz="1100" dirty="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sr-Latn-CS" sz="1100" b="1" dirty="0" smtClean="0">
                          <a:latin typeface="Arial Narrow"/>
                          <a:ea typeface="Times New Roman"/>
                          <a:cs typeface="Arial"/>
                        </a:rPr>
                        <a:t>Prosecution</a:t>
                      </a:r>
                      <a:endParaRPr lang="en-US" sz="1100" dirty="0">
                        <a:latin typeface="Times New Roman"/>
                        <a:ea typeface="Times New Roman"/>
                      </a:endParaRPr>
                    </a:p>
                  </a:txBody>
                  <a:tcPr marL="63956" marR="63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sr-Latn-CS" sz="1100" b="1" dirty="0" smtClean="0">
                          <a:latin typeface="Arial Narrow"/>
                          <a:ea typeface="Times New Roman"/>
                          <a:cs typeface="Arial"/>
                        </a:rPr>
                        <a:t>Police administration</a:t>
                      </a:r>
                      <a:endParaRPr lang="en-US" sz="1100" dirty="0">
                        <a:latin typeface="Times New Roman"/>
                        <a:ea typeface="Times New Roman"/>
                      </a:endParaRPr>
                    </a:p>
                  </a:txBody>
                  <a:tcPr marL="63956" marR="63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sr-Latn-CS" sz="1100" b="1" dirty="0" smtClean="0">
                          <a:latin typeface="Arial Narrow"/>
                          <a:ea typeface="Times New Roman"/>
                          <a:cs typeface="Arial"/>
                        </a:rPr>
                        <a:t>ANS</a:t>
                      </a:r>
                      <a:endParaRPr lang="en-US" sz="1100" dirty="0">
                        <a:latin typeface="Times New Roman"/>
                        <a:ea typeface="Times New Roman"/>
                      </a:endParaRPr>
                    </a:p>
                  </a:txBody>
                  <a:tcPr marL="63956" marR="63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endParaRPr lang="sr-Latn-CS" sz="1100" b="1" dirty="0" smtClean="0">
                        <a:latin typeface="Arial Narrow"/>
                        <a:ea typeface="Times New Roman"/>
                        <a:cs typeface="Arial"/>
                      </a:endParaRPr>
                    </a:p>
                    <a:p>
                      <a:pPr algn="ctr">
                        <a:spcAft>
                          <a:spcPts val="0"/>
                        </a:spcAft>
                      </a:pPr>
                      <a:r>
                        <a:rPr lang="sr-Latn-CS" sz="1100" b="1" dirty="0" smtClean="0">
                          <a:latin typeface="Arial Narrow"/>
                          <a:ea typeface="Times New Roman"/>
                          <a:cs typeface="Arial"/>
                        </a:rPr>
                        <a:t>Total</a:t>
                      </a:r>
                      <a:endParaRPr lang="en-US" sz="1100" dirty="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372812">
                <a:tc>
                  <a:txBody>
                    <a:bodyPr/>
                    <a:lstStyle/>
                    <a:p>
                      <a:pPr algn="just">
                        <a:spcAft>
                          <a:spcPts val="0"/>
                        </a:spcAft>
                      </a:pPr>
                      <a:r>
                        <a:rPr lang="sr-Latn-CS" sz="1300" dirty="0" smtClean="0">
                          <a:latin typeface="Arial Narrow"/>
                          <a:ea typeface="Times New Roman"/>
                          <a:cs typeface="Arial"/>
                        </a:rPr>
                        <a:t>On our initiative</a:t>
                      </a:r>
                      <a:endParaRPr lang="en-US" sz="1100" dirty="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sr-Latn-CS" sz="1100">
                          <a:latin typeface="Arial Narrow"/>
                          <a:ea typeface="Times New Roman"/>
                          <a:cs typeface="Arial"/>
                        </a:rPr>
                        <a:t>17</a:t>
                      </a:r>
                      <a:endParaRPr lang="en-US" sz="110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sr-Latn-CS" sz="1100" dirty="0">
                          <a:latin typeface="Arial Narrow"/>
                          <a:ea typeface="Times New Roman"/>
                          <a:cs typeface="Arial"/>
                        </a:rPr>
                        <a:t>17</a:t>
                      </a:r>
                      <a:endParaRPr lang="en-US" sz="1100" dirty="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sr-Latn-CS" sz="1100" dirty="0">
                          <a:latin typeface="Arial Narrow"/>
                          <a:ea typeface="Times New Roman"/>
                          <a:cs typeface="Arial"/>
                        </a:rPr>
                        <a:t>7</a:t>
                      </a:r>
                      <a:endParaRPr lang="en-US" sz="1100" dirty="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sr-Latn-CS" sz="1100" b="1" dirty="0">
                          <a:latin typeface="Arial Narrow"/>
                          <a:ea typeface="Times New Roman"/>
                          <a:cs typeface="Arial"/>
                        </a:rPr>
                        <a:t>41</a:t>
                      </a:r>
                      <a:endParaRPr lang="en-US" sz="1100" dirty="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2812">
                <a:tc>
                  <a:txBody>
                    <a:bodyPr/>
                    <a:lstStyle/>
                    <a:p>
                      <a:pPr algn="just">
                        <a:spcAft>
                          <a:spcPts val="0"/>
                        </a:spcAft>
                      </a:pPr>
                      <a:r>
                        <a:rPr lang="sr-Latn-CS" sz="1300" dirty="0" smtClean="0">
                          <a:latin typeface="Arial Narrow"/>
                          <a:ea typeface="Times New Roman"/>
                          <a:cs typeface="Arial"/>
                        </a:rPr>
                        <a:t>Answers</a:t>
                      </a:r>
                      <a:r>
                        <a:rPr lang="sr-Latn-CS" sz="1300" baseline="0" dirty="0" smtClean="0">
                          <a:latin typeface="Arial Narrow"/>
                          <a:ea typeface="Times New Roman"/>
                          <a:cs typeface="Arial"/>
                        </a:rPr>
                        <a:t> on their requests</a:t>
                      </a:r>
                      <a:endParaRPr lang="en-US" sz="1100" dirty="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sr-Latn-CS" sz="1100">
                          <a:latin typeface="Arial Narrow"/>
                          <a:ea typeface="Times New Roman"/>
                          <a:cs typeface="Arial"/>
                        </a:rPr>
                        <a:t>11</a:t>
                      </a:r>
                      <a:endParaRPr lang="en-US" sz="110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sr-Latn-CS" sz="1100">
                          <a:latin typeface="Arial Narrow"/>
                          <a:ea typeface="Times New Roman"/>
                          <a:cs typeface="Arial"/>
                        </a:rPr>
                        <a:t>37</a:t>
                      </a:r>
                      <a:endParaRPr lang="en-US" sz="110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sr-Latn-CS" sz="1100">
                          <a:latin typeface="Arial Narrow"/>
                          <a:ea typeface="Times New Roman"/>
                          <a:cs typeface="Arial"/>
                        </a:rPr>
                        <a:t>5</a:t>
                      </a:r>
                      <a:endParaRPr lang="en-US" sz="110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sr-Latn-CS" sz="1100" b="1">
                          <a:latin typeface="Arial Narrow"/>
                          <a:ea typeface="Times New Roman"/>
                          <a:cs typeface="Arial"/>
                        </a:rPr>
                        <a:t>53</a:t>
                      </a:r>
                      <a:endParaRPr lang="en-US" sz="110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2812">
                <a:tc>
                  <a:txBody>
                    <a:bodyPr/>
                    <a:lstStyle/>
                    <a:p>
                      <a:pPr algn="just">
                        <a:spcAft>
                          <a:spcPts val="0"/>
                        </a:spcAft>
                      </a:pPr>
                      <a:r>
                        <a:rPr lang="sr-Latn-CS" sz="1300" dirty="0" smtClean="0">
                          <a:latin typeface="Arial Narrow"/>
                          <a:ea typeface="Times New Roman"/>
                          <a:cs typeface="Arial"/>
                        </a:rPr>
                        <a:t>Additional information </a:t>
                      </a:r>
                      <a:endParaRPr lang="en-US" sz="1100" dirty="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sr-Latn-CS" sz="1100">
                          <a:latin typeface="Arial Narrow"/>
                          <a:ea typeface="Times New Roman"/>
                          <a:cs typeface="Arial"/>
                        </a:rPr>
                        <a:t>38</a:t>
                      </a:r>
                      <a:endParaRPr lang="en-US" sz="1100">
                        <a:latin typeface="Times New Roman"/>
                        <a:ea typeface="Times New Roman"/>
                      </a:endParaRPr>
                    </a:p>
                  </a:txBody>
                  <a:tcPr marL="63956" marR="63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sr-Latn-CS" sz="1100">
                          <a:latin typeface="Arial Narrow"/>
                          <a:ea typeface="Times New Roman"/>
                          <a:cs typeface="Arial"/>
                        </a:rPr>
                        <a:t>15</a:t>
                      </a:r>
                      <a:endParaRPr lang="en-US" sz="1100">
                        <a:latin typeface="Times New Roman"/>
                        <a:ea typeface="Times New Roman"/>
                      </a:endParaRPr>
                    </a:p>
                  </a:txBody>
                  <a:tcPr marL="63956" marR="63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sr-Latn-CS" sz="1100">
                          <a:latin typeface="Arial Narrow"/>
                          <a:ea typeface="Times New Roman"/>
                          <a:cs typeface="Arial"/>
                        </a:rPr>
                        <a:t>7</a:t>
                      </a:r>
                      <a:endParaRPr lang="en-US" sz="1100">
                        <a:latin typeface="Times New Roman"/>
                        <a:ea typeface="Times New Roman"/>
                      </a:endParaRPr>
                    </a:p>
                  </a:txBody>
                  <a:tcPr marL="63956" marR="63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sr-Latn-CS" sz="1100" b="1">
                          <a:latin typeface="Arial Narrow"/>
                          <a:ea typeface="Times New Roman"/>
                          <a:cs typeface="Arial"/>
                        </a:rPr>
                        <a:t>60</a:t>
                      </a:r>
                      <a:endParaRPr lang="en-US" sz="110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2812">
                <a:tc>
                  <a:txBody>
                    <a:bodyPr/>
                    <a:lstStyle/>
                    <a:p>
                      <a:pPr>
                        <a:spcAft>
                          <a:spcPts val="0"/>
                        </a:spcAft>
                      </a:pPr>
                      <a:r>
                        <a:rPr lang="sr-Latn-CS" sz="1300" i="1" dirty="0" smtClean="0">
                          <a:latin typeface="Arial Narrow"/>
                          <a:ea typeface="Times New Roman"/>
                          <a:cs typeface="Arial"/>
                        </a:rPr>
                        <a:t>Total</a:t>
                      </a:r>
                      <a:endParaRPr lang="en-US" sz="1100" dirty="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sr-Latn-CS" sz="1300" b="1">
                          <a:latin typeface="Arial Narrow"/>
                          <a:ea typeface="Times New Roman"/>
                          <a:cs typeface="Arial"/>
                        </a:rPr>
                        <a:t>66</a:t>
                      </a:r>
                      <a:endParaRPr lang="en-US" sz="1100">
                        <a:latin typeface="Times New Roman"/>
                        <a:ea typeface="Times New Roman"/>
                      </a:endParaRPr>
                    </a:p>
                  </a:txBody>
                  <a:tcPr marL="63956" marR="63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sr-Latn-CS" sz="1300" b="1">
                          <a:latin typeface="Arial Narrow"/>
                          <a:ea typeface="Times New Roman"/>
                          <a:cs typeface="Arial"/>
                        </a:rPr>
                        <a:t>69</a:t>
                      </a:r>
                      <a:endParaRPr lang="en-US" sz="1100">
                        <a:latin typeface="Times New Roman"/>
                        <a:ea typeface="Times New Roman"/>
                      </a:endParaRPr>
                    </a:p>
                  </a:txBody>
                  <a:tcPr marL="63956" marR="63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sr-Latn-CS" sz="1300" b="1" dirty="0">
                          <a:latin typeface="Arial Narrow"/>
                          <a:ea typeface="Times New Roman"/>
                          <a:cs typeface="Arial"/>
                        </a:rPr>
                        <a:t>19</a:t>
                      </a:r>
                      <a:endParaRPr lang="en-US" sz="1100" dirty="0">
                        <a:latin typeface="Times New Roman"/>
                        <a:ea typeface="Times New Roman"/>
                      </a:endParaRPr>
                    </a:p>
                  </a:txBody>
                  <a:tcPr marL="63956" marR="63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spcAft>
                          <a:spcPts val="0"/>
                        </a:spcAft>
                      </a:pPr>
                      <a:r>
                        <a:rPr lang="sr-Latn-CS" sz="1300" b="1" baseline="0" dirty="0" smtClean="0">
                          <a:latin typeface="Arial Narrow"/>
                          <a:ea typeface="Times New Roman"/>
                          <a:cs typeface="Arial"/>
                        </a:rPr>
                        <a:t>  </a:t>
                      </a:r>
                      <a:r>
                        <a:rPr lang="sr-Latn-CS" sz="1300" b="1" dirty="0" smtClean="0">
                          <a:latin typeface="Arial Narrow"/>
                          <a:ea typeface="Times New Roman"/>
                          <a:cs typeface="Arial"/>
                        </a:rPr>
                        <a:t>154</a:t>
                      </a:r>
                      <a:endParaRPr lang="en-US" sz="1100" dirty="0">
                        <a:latin typeface="Times New Roman"/>
                        <a:ea typeface="Times New Roman"/>
                      </a:endParaRPr>
                    </a:p>
                  </a:txBody>
                  <a:tcPr marL="63956" marR="639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bl>
          </a:graphicData>
        </a:graphic>
      </p:graphicFrame>
      <p:graphicFrame>
        <p:nvGraphicFramePr>
          <p:cNvPr id="33" name="Table 32"/>
          <p:cNvGraphicFramePr>
            <a:graphicFrameLocks noGrp="1"/>
          </p:cNvGraphicFramePr>
          <p:nvPr/>
        </p:nvGraphicFramePr>
        <p:xfrm>
          <a:off x="762001" y="5105400"/>
          <a:ext cx="6857997" cy="914400"/>
        </p:xfrm>
        <a:graphic>
          <a:graphicData uri="http://schemas.openxmlformats.org/drawingml/2006/table">
            <a:tbl>
              <a:tblPr/>
              <a:tblGrid>
                <a:gridCol w="1584970"/>
                <a:gridCol w="1171917"/>
                <a:gridCol w="1171917"/>
                <a:gridCol w="1690634"/>
                <a:gridCol w="1238559"/>
              </a:tblGrid>
              <a:tr h="446049">
                <a:tc>
                  <a:txBody>
                    <a:bodyPr/>
                    <a:lstStyle/>
                    <a:p>
                      <a:pPr>
                        <a:spcAft>
                          <a:spcPts val="0"/>
                        </a:spcAft>
                      </a:pPr>
                      <a:r>
                        <a:rPr lang="en-US" sz="1100" dirty="0">
                          <a:solidFill>
                            <a:srgbClr val="000000"/>
                          </a:solidFill>
                          <a:latin typeface="Calibri"/>
                          <a:ea typeface="Times New Roman"/>
                          <a:cs typeface="Times New Roman"/>
                        </a:rPr>
                        <a:t> </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spcAft>
                          <a:spcPts val="0"/>
                        </a:spcAft>
                      </a:pPr>
                      <a:r>
                        <a:rPr lang="sr-Latn-CS" sz="1100" dirty="0" smtClean="0">
                          <a:solidFill>
                            <a:srgbClr val="000000"/>
                          </a:solidFill>
                          <a:latin typeface="Calibri"/>
                          <a:ea typeface="Times New Roman"/>
                          <a:cs typeface="Times New Roman"/>
                        </a:rPr>
                        <a:t>Natural resident persons </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spcAft>
                          <a:spcPts val="0"/>
                        </a:spcAft>
                      </a:pPr>
                      <a:r>
                        <a:rPr lang="sr-Latn-CS" sz="1200" dirty="0" smtClean="0">
                          <a:solidFill>
                            <a:srgbClr val="000000"/>
                          </a:solidFill>
                          <a:latin typeface="+mn-lt"/>
                          <a:ea typeface="Times New Roman"/>
                          <a:cs typeface="Times New Roman"/>
                        </a:rPr>
                        <a:t>Natural non resident persons </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spcAft>
                          <a:spcPts val="0"/>
                        </a:spcAft>
                      </a:pPr>
                      <a:r>
                        <a:rPr lang="sr-Latn-CS" sz="1100" dirty="0" smtClean="0">
                          <a:solidFill>
                            <a:srgbClr val="000000"/>
                          </a:solidFill>
                          <a:latin typeface="+mn-lt"/>
                          <a:ea typeface="Times New Roman"/>
                          <a:cs typeface="Times New Roman"/>
                        </a:rPr>
                        <a:t>Legal resident persons</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r-Latn-CS" sz="1100" dirty="0" smtClean="0">
                          <a:solidFill>
                            <a:srgbClr val="000000"/>
                          </a:solidFill>
                          <a:latin typeface="+mn-lt"/>
                          <a:ea typeface="Times New Roman"/>
                          <a:cs typeface="Times New Roman"/>
                        </a:rPr>
                        <a:t>Legal non resident persons</a:t>
                      </a:r>
                      <a:endParaRPr lang="en-US" sz="1200" dirty="0" smtClean="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r>
              <a:tr h="468351">
                <a:tc>
                  <a:txBody>
                    <a:bodyPr/>
                    <a:lstStyle/>
                    <a:p>
                      <a:pPr>
                        <a:spcAft>
                          <a:spcPts val="0"/>
                        </a:spcAft>
                      </a:pPr>
                      <a:r>
                        <a:rPr lang="sr-Latn-CS" sz="1100" dirty="0" smtClean="0">
                          <a:solidFill>
                            <a:srgbClr val="000000"/>
                          </a:solidFill>
                          <a:latin typeface="Calibri"/>
                          <a:ea typeface="Times New Roman"/>
                          <a:cs typeface="Times New Roman"/>
                        </a:rPr>
                        <a:t>Total</a:t>
                      </a:r>
                      <a:r>
                        <a:rPr lang="en-US" sz="1100" dirty="0" smtClean="0">
                          <a:solidFill>
                            <a:srgbClr val="000000"/>
                          </a:solidFill>
                          <a:latin typeface="Calibri"/>
                          <a:ea typeface="Times New Roman"/>
                          <a:cs typeface="Times New Roman"/>
                        </a:rPr>
                        <a:t>:</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spcAft>
                          <a:spcPts val="0"/>
                        </a:spcAft>
                      </a:pPr>
                      <a:r>
                        <a:rPr lang="en-US" sz="1100" dirty="0">
                          <a:solidFill>
                            <a:srgbClr val="000000"/>
                          </a:solidFill>
                          <a:latin typeface="Calibri"/>
                          <a:ea typeface="Times New Roman"/>
                          <a:cs typeface="Times New Roman"/>
                        </a:rPr>
                        <a:t>186</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spcAft>
                          <a:spcPts val="0"/>
                        </a:spcAft>
                      </a:pPr>
                      <a:r>
                        <a:rPr lang="en-US" sz="1100">
                          <a:solidFill>
                            <a:srgbClr val="000000"/>
                          </a:solidFill>
                          <a:latin typeface="Calibri"/>
                          <a:ea typeface="Times New Roman"/>
                          <a:cs typeface="Times New Roman"/>
                        </a:rPr>
                        <a:t>115</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spcAft>
                          <a:spcPts val="0"/>
                        </a:spcAft>
                      </a:pPr>
                      <a:r>
                        <a:rPr lang="en-US" sz="1100">
                          <a:solidFill>
                            <a:srgbClr val="000000"/>
                          </a:solidFill>
                          <a:latin typeface="Calibri"/>
                          <a:ea typeface="Times New Roman"/>
                          <a:cs typeface="Times New Roman"/>
                        </a:rPr>
                        <a:t>109</a:t>
                      </a:r>
                      <a:endParaRPr lang="en-US" sz="12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spcAft>
                          <a:spcPts val="0"/>
                        </a:spcAft>
                      </a:pPr>
                      <a:r>
                        <a:rPr lang="en-US" sz="1100" dirty="0">
                          <a:solidFill>
                            <a:srgbClr val="000000"/>
                          </a:solidFill>
                          <a:latin typeface="Calibri"/>
                          <a:ea typeface="Times New Roman"/>
                          <a:cs typeface="Times New Roman"/>
                        </a:rPr>
                        <a:t>89</a:t>
                      </a:r>
                      <a:endParaRPr lang="en-US" sz="12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r>
            </a:tbl>
          </a:graphicData>
        </a:graphic>
      </p:graphicFrame>
      <p:sp>
        <p:nvSpPr>
          <p:cNvPr id="44034" name="Rectangle 2"/>
          <p:cNvSpPr>
            <a:spLocks noChangeArrowheads="1"/>
          </p:cNvSpPr>
          <p:nvPr/>
        </p:nvSpPr>
        <p:spPr bwMode="auto">
          <a:xfrm>
            <a:off x="0" y="0"/>
            <a:ext cx="184731" cy="5078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476375" algn="l"/>
              </a:tabLst>
            </a:pPr>
            <a:endParaRPr kumimoji="0" lang="en-US"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476375" algn="l"/>
              </a:tabLst>
            </a:pPr>
            <a:endParaRPr kumimoji="0" lang="en-US"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xmlns="" val="3852364774"/>
      </p:ext>
    </p:extLst>
  </p:cSld>
  <p:clrMapOvr>
    <a:masterClrMapping/>
  </p:clrMapOvr>
  <p:transition>
    <p:split orient="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355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355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3559" name="Text Box 121"/>
          <p:cNvSpPr txBox="1">
            <a:spLocks noChangeArrowheads="1"/>
          </p:cNvSpPr>
          <p:nvPr/>
        </p:nvSpPr>
        <p:spPr bwMode="auto">
          <a:xfrm>
            <a:off x="152400" y="6096000"/>
            <a:ext cx="8569325" cy="2286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0" y="228600"/>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sr-Latn-CS" b="1" dirty="0" smtClean="0">
                <a:solidFill>
                  <a:schemeClr val="accent2">
                    <a:lumMod val="20000"/>
                    <a:lumOff val="80000"/>
                  </a:schemeClr>
                </a:solidFill>
                <a:latin typeface="Cambria" pitchFamily="18" charset="0"/>
              </a:rPr>
              <a:t>4: </a:t>
            </a:r>
            <a:r>
              <a:rPr lang="sr-Latn-CS" b="1" i="1" dirty="0" smtClean="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pic>
        <p:nvPicPr>
          <p:cNvPr id="2356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228600" y="1752600"/>
            <a:ext cx="8610600" cy="1200329"/>
          </a:xfrm>
          <a:prstGeom prst="rect">
            <a:avLst/>
          </a:prstGeom>
        </p:spPr>
        <p:txBody>
          <a:bodyPr wrap="square">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22" name="Rectangle 21"/>
          <p:cNvSpPr/>
          <p:nvPr/>
        </p:nvSpPr>
        <p:spPr>
          <a:xfrm>
            <a:off x="304800" y="1295400"/>
            <a:ext cx="8458200" cy="1200329"/>
          </a:xfrm>
          <a:prstGeom prst="rect">
            <a:avLst/>
          </a:prstGeom>
        </p:spPr>
        <p:txBody>
          <a:bodyPr>
            <a:spAutoFit/>
          </a:bodyPr>
          <a:lstStyle/>
          <a:p>
            <a:pPr algn="just">
              <a:defRPr/>
            </a:pPr>
            <a:endParaRPr lang="en-GB" b="1" dirty="0">
              <a:solidFill>
                <a:schemeClr val="accent2">
                  <a:lumMod val="50000"/>
                </a:schemeClr>
              </a:solidFill>
              <a:latin typeface="Cambria" pitchFamily="18" charset="0"/>
            </a:endParaRPr>
          </a:p>
          <a:p>
            <a:pPr marL="228600" lvl="1" indent="-228600" algn="just">
              <a:defRPr/>
            </a:pPr>
            <a:endParaRPr lang="en-US" dirty="0">
              <a:latin typeface="Cambria" pitchFamily="18" charset="0"/>
            </a:endParaRPr>
          </a:p>
          <a:p>
            <a:pPr marL="228600" indent="-228600" algn="just">
              <a:defRPr/>
            </a:pPr>
            <a:endParaRPr lang="en-US" b="1" u="sng" dirty="0">
              <a:solidFill>
                <a:schemeClr val="accent2">
                  <a:lumMod val="50000"/>
                </a:schemeClr>
              </a:solidFill>
              <a:latin typeface="Cambria" pitchFamily="18" charset="0"/>
            </a:endParaRPr>
          </a:p>
          <a:p>
            <a:pPr marL="228600" indent="-228600" algn="just">
              <a:defRPr/>
            </a:pPr>
            <a:endParaRPr lang="en-US" b="1" u="sng" dirty="0">
              <a:solidFill>
                <a:schemeClr val="accent2">
                  <a:lumMod val="50000"/>
                </a:schemeClr>
              </a:solidFill>
              <a:latin typeface="Cambria" pitchFamily="18" charset="0"/>
            </a:endParaRPr>
          </a:p>
        </p:txBody>
      </p:sp>
      <p:sp>
        <p:nvSpPr>
          <p:cNvPr id="29" name="Rectangle 18"/>
          <p:cNvSpPr>
            <a:spLocks noChangeArrowheads="1"/>
          </p:cNvSpPr>
          <p:nvPr/>
        </p:nvSpPr>
        <p:spPr bwMode="auto">
          <a:xfrm>
            <a:off x="2133600" y="914400"/>
            <a:ext cx="6934200" cy="461665"/>
          </a:xfrm>
          <a:prstGeom prst="rect">
            <a:avLst/>
          </a:prstGeom>
          <a:noFill/>
          <a:ln w="9525">
            <a:noFill/>
            <a:miter lim="800000"/>
            <a:headEnd/>
            <a:tailEnd/>
          </a:ln>
        </p:spPr>
        <p:txBody>
          <a:bodyPr>
            <a:spAutoFit/>
          </a:bodyPr>
          <a:lstStyle/>
          <a:p>
            <a:pPr>
              <a:defRPr/>
            </a:pP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                 3. IMPLEMENTATION</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30" name="Rectangle 18"/>
          <p:cNvSpPr>
            <a:spLocks noChangeArrowheads="1"/>
          </p:cNvSpPr>
          <p:nvPr/>
        </p:nvSpPr>
        <p:spPr bwMode="auto">
          <a:xfrm>
            <a:off x="533400" y="1600200"/>
            <a:ext cx="8001000" cy="307777"/>
          </a:xfrm>
          <a:prstGeom prst="rect">
            <a:avLst/>
          </a:prstGeom>
          <a:noFill/>
          <a:ln w="9525">
            <a:noFill/>
            <a:miter lim="800000"/>
            <a:headEnd/>
            <a:tailEnd/>
          </a:ln>
        </p:spPr>
        <p:txBody>
          <a:bodyPr wrap="square">
            <a:spAutoFit/>
          </a:bodyPr>
          <a:lstStyle/>
          <a:p>
            <a:r>
              <a:rPr lang="sr-Latn-CS" sz="1400" b="1" dirty="0" smtClean="0">
                <a:solidFill>
                  <a:schemeClr val="accent2">
                    <a:lumMod val="50000"/>
                  </a:schemeClr>
                </a:solidFill>
                <a:effectLst>
                  <a:outerShdw blurRad="38100" dist="38100" dir="2700000" algn="tl">
                    <a:srgbClr val="000000">
                      <a:alpha val="43137"/>
                    </a:srgbClr>
                  </a:outerShdw>
                </a:effectLst>
                <a:latin typeface="Cambria" pitchFamily="18" charset="0"/>
              </a:rPr>
              <a:t>Structure of received suspicious transactions, clients and business reports (2012)</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graphicFrame>
        <p:nvGraphicFramePr>
          <p:cNvPr id="32" name="Table 31"/>
          <p:cNvGraphicFramePr>
            <a:graphicFrameLocks noGrp="1"/>
          </p:cNvGraphicFramePr>
          <p:nvPr>
            <p:extLst>
              <p:ext uri="{D42A27DB-BD31-4B8C-83A1-F6EECF244321}">
                <p14:modId xmlns:p14="http://schemas.microsoft.com/office/powerpoint/2010/main" xmlns="" val="1995884487"/>
              </p:ext>
            </p:extLst>
          </p:nvPr>
        </p:nvGraphicFramePr>
        <p:xfrm>
          <a:off x="609599" y="2057399"/>
          <a:ext cx="8153401" cy="3810000"/>
        </p:xfrm>
        <a:graphic>
          <a:graphicData uri="http://schemas.openxmlformats.org/drawingml/2006/table">
            <a:tbl>
              <a:tblPr/>
              <a:tblGrid>
                <a:gridCol w="1857163"/>
                <a:gridCol w="411154"/>
                <a:gridCol w="424396"/>
                <a:gridCol w="517775"/>
                <a:gridCol w="448786"/>
                <a:gridCol w="489901"/>
                <a:gridCol w="432758"/>
                <a:gridCol w="350526"/>
                <a:gridCol w="489901"/>
                <a:gridCol w="573526"/>
                <a:gridCol w="424396"/>
                <a:gridCol w="493385"/>
                <a:gridCol w="480145"/>
                <a:gridCol w="759589"/>
              </a:tblGrid>
              <a:tr h="536425">
                <a:tc>
                  <a:txBody>
                    <a:bodyPr/>
                    <a:lstStyle/>
                    <a:p>
                      <a:pPr algn="ctr">
                        <a:spcAft>
                          <a:spcPts val="0"/>
                        </a:spcAft>
                      </a:pPr>
                      <a:r>
                        <a:rPr lang="en-US" sz="1000" b="1" i="1" dirty="0">
                          <a:latin typeface="Arial"/>
                          <a:ea typeface="Times New Roman"/>
                        </a:rPr>
                        <a:t> </a:t>
                      </a:r>
                      <a:endParaRPr lang="en-US" sz="1000" dirty="0">
                        <a:latin typeface="Times New Roman"/>
                        <a:ea typeface="Times New Roman"/>
                      </a:endParaRPr>
                    </a:p>
                  </a:txBody>
                  <a:tcPr marL="56271" marR="56271" marT="0" marB="0" anchor="b">
                    <a:lnL>
                      <a:noFill/>
                    </a:lnL>
                    <a:lnR w="28575" cap="flat" cmpd="dbl"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FF9900"/>
                    </a:solidFill>
                  </a:tcPr>
                </a:tc>
                <a:tc>
                  <a:txBody>
                    <a:bodyPr/>
                    <a:lstStyle/>
                    <a:p>
                      <a:pPr algn="ctr">
                        <a:spcAft>
                          <a:spcPts val="0"/>
                        </a:spcAft>
                      </a:pPr>
                      <a:r>
                        <a:rPr lang="en-US" sz="1000" b="1">
                          <a:latin typeface="Arial"/>
                          <a:ea typeface="Times New Roman"/>
                        </a:rPr>
                        <a:t>jan</a:t>
                      </a:r>
                      <a:endParaRPr lang="en-US" sz="1000">
                        <a:latin typeface="Times New Roman"/>
                        <a:ea typeface="Times New Roman"/>
                      </a:endParaRPr>
                    </a:p>
                  </a:txBody>
                  <a:tcPr marL="56271" marR="56271"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FF9900"/>
                    </a:solidFill>
                  </a:tcPr>
                </a:tc>
                <a:tc>
                  <a:txBody>
                    <a:bodyPr/>
                    <a:lstStyle/>
                    <a:p>
                      <a:pPr algn="ctr">
                        <a:spcAft>
                          <a:spcPts val="0"/>
                        </a:spcAft>
                      </a:pPr>
                      <a:r>
                        <a:rPr lang="en-US" sz="1000" b="1">
                          <a:latin typeface="Arial"/>
                          <a:ea typeface="Times New Roman"/>
                        </a:rPr>
                        <a:t>feb</a:t>
                      </a:r>
                      <a:endParaRPr lang="en-US" sz="1000">
                        <a:latin typeface="Times New Roman"/>
                        <a:ea typeface="Times New Roman"/>
                      </a:endParaRPr>
                    </a:p>
                  </a:txBody>
                  <a:tcPr marL="56271" marR="56271"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FF9900"/>
                    </a:solidFill>
                  </a:tcPr>
                </a:tc>
                <a:tc>
                  <a:txBody>
                    <a:bodyPr/>
                    <a:lstStyle/>
                    <a:p>
                      <a:pPr algn="ctr">
                        <a:spcAft>
                          <a:spcPts val="0"/>
                        </a:spcAft>
                      </a:pPr>
                      <a:r>
                        <a:rPr lang="en-US" sz="1000" b="1">
                          <a:latin typeface="Arial"/>
                          <a:ea typeface="Times New Roman"/>
                        </a:rPr>
                        <a:t>mar</a:t>
                      </a:r>
                      <a:endParaRPr lang="en-US" sz="1000">
                        <a:latin typeface="Times New Roman"/>
                        <a:ea typeface="Times New Roman"/>
                      </a:endParaRPr>
                    </a:p>
                  </a:txBody>
                  <a:tcPr marL="56271" marR="56271"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FF9900"/>
                    </a:solidFill>
                  </a:tcPr>
                </a:tc>
                <a:tc>
                  <a:txBody>
                    <a:bodyPr/>
                    <a:lstStyle/>
                    <a:p>
                      <a:pPr algn="ctr">
                        <a:spcAft>
                          <a:spcPts val="0"/>
                        </a:spcAft>
                      </a:pPr>
                      <a:r>
                        <a:rPr lang="en-US" sz="1000" b="1">
                          <a:latin typeface="Arial"/>
                          <a:ea typeface="Times New Roman"/>
                        </a:rPr>
                        <a:t>apr</a:t>
                      </a:r>
                      <a:endParaRPr lang="en-US" sz="1000">
                        <a:latin typeface="Times New Roman"/>
                        <a:ea typeface="Times New Roman"/>
                      </a:endParaRPr>
                    </a:p>
                  </a:txBody>
                  <a:tcPr marL="56271" marR="56271"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FF9900"/>
                    </a:solidFill>
                  </a:tcPr>
                </a:tc>
                <a:tc>
                  <a:txBody>
                    <a:bodyPr/>
                    <a:lstStyle/>
                    <a:p>
                      <a:pPr algn="ctr">
                        <a:spcAft>
                          <a:spcPts val="0"/>
                        </a:spcAft>
                      </a:pPr>
                      <a:r>
                        <a:rPr lang="en-US" sz="1000" b="1" dirty="0" smtClean="0">
                          <a:latin typeface="Arial"/>
                          <a:ea typeface="Times New Roman"/>
                        </a:rPr>
                        <a:t>ma</a:t>
                      </a:r>
                      <a:r>
                        <a:rPr lang="sr-Latn-CS" sz="1000" b="1" dirty="0" smtClean="0">
                          <a:latin typeface="Arial"/>
                          <a:ea typeface="Times New Roman"/>
                        </a:rPr>
                        <a:t>y</a:t>
                      </a:r>
                      <a:endParaRPr lang="en-US" sz="1000" dirty="0">
                        <a:latin typeface="Times New Roman"/>
                        <a:ea typeface="Times New Roman"/>
                      </a:endParaRPr>
                    </a:p>
                  </a:txBody>
                  <a:tcPr marL="56271" marR="56271"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FF9900"/>
                    </a:solidFill>
                  </a:tcPr>
                </a:tc>
                <a:tc>
                  <a:txBody>
                    <a:bodyPr/>
                    <a:lstStyle/>
                    <a:p>
                      <a:pPr algn="ctr">
                        <a:spcAft>
                          <a:spcPts val="0"/>
                        </a:spcAft>
                      </a:pPr>
                      <a:r>
                        <a:rPr lang="en-US" sz="1000" b="1" dirty="0" err="1">
                          <a:latin typeface="Arial"/>
                          <a:ea typeface="Times New Roman"/>
                        </a:rPr>
                        <a:t>jun</a:t>
                      </a:r>
                      <a:endParaRPr lang="en-US" sz="1000" dirty="0">
                        <a:latin typeface="Times New Roman"/>
                        <a:ea typeface="Times New Roman"/>
                      </a:endParaRPr>
                    </a:p>
                  </a:txBody>
                  <a:tcPr marL="56271" marR="56271"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FF9900"/>
                    </a:solidFill>
                  </a:tcPr>
                </a:tc>
                <a:tc>
                  <a:txBody>
                    <a:bodyPr/>
                    <a:lstStyle/>
                    <a:p>
                      <a:pPr algn="ctr">
                        <a:spcAft>
                          <a:spcPts val="0"/>
                        </a:spcAft>
                      </a:pPr>
                      <a:r>
                        <a:rPr lang="en-US" sz="1000" b="1" dirty="0" err="1">
                          <a:latin typeface="Arial"/>
                          <a:ea typeface="Times New Roman"/>
                        </a:rPr>
                        <a:t>jul</a:t>
                      </a:r>
                      <a:endParaRPr lang="en-US" sz="1000" dirty="0">
                        <a:latin typeface="Times New Roman"/>
                        <a:ea typeface="Times New Roman"/>
                      </a:endParaRPr>
                    </a:p>
                  </a:txBody>
                  <a:tcPr marL="56271" marR="56271"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FF9900"/>
                    </a:solidFill>
                  </a:tcPr>
                </a:tc>
                <a:tc>
                  <a:txBody>
                    <a:bodyPr/>
                    <a:lstStyle/>
                    <a:p>
                      <a:pPr algn="ctr">
                        <a:spcAft>
                          <a:spcPts val="0"/>
                        </a:spcAft>
                      </a:pPr>
                      <a:r>
                        <a:rPr lang="en-US" sz="1000" b="1" dirty="0" smtClean="0">
                          <a:latin typeface="Arial"/>
                          <a:ea typeface="Times New Roman"/>
                        </a:rPr>
                        <a:t>a</a:t>
                      </a:r>
                      <a:r>
                        <a:rPr lang="sr-Latn-CS" sz="1000" b="1" dirty="0" smtClean="0">
                          <a:latin typeface="Arial"/>
                          <a:ea typeface="Times New Roman"/>
                        </a:rPr>
                        <a:t>u</a:t>
                      </a:r>
                      <a:r>
                        <a:rPr lang="en-US" sz="1000" b="1" dirty="0" smtClean="0">
                          <a:latin typeface="Arial"/>
                          <a:ea typeface="Times New Roman"/>
                        </a:rPr>
                        <a:t>g</a:t>
                      </a:r>
                      <a:endParaRPr lang="en-US" sz="1000" dirty="0">
                        <a:latin typeface="Times New Roman"/>
                        <a:ea typeface="Times New Roman"/>
                      </a:endParaRPr>
                    </a:p>
                  </a:txBody>
                  <a:tcPr marL="56271" marR="56271"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FF9900"/>
                    </a:solidFill>
                  </a:tcPr>
                </a:tc>
                <a:tc>
                  <a:txBody>
                    <a:bodyPr/>
                    <a:lstStyle/>
                    <a:p>
                      <a:pPr algn="ctr">
                        <a:spcAft>
                          <a:spcPts val="0"/>
                        </a:spcAft>
                      </a:pPr>
                      <a:r>
                        <a:rPr lang="en-US" sz="1000" b="1" dirty="0" err="1">
                          <a:latin typeface="Arial"/>
                          <a:ea typeface="Times New Roman"/>
                        </a:rPr>
                        <a:t>sept</a:t>
                      </a:r>
                      <a:endParaRPr lang="en-US" sz="1000" dirty="0">
                        <a:latin typeface="Times New Roman"/>
                        <a:ea typeface="Times New Roman"/>
                      </a:endParaRPr>
                    </a:p>
                  </a:txBody>
                  <a:tcPr marL="56271" marR="56271"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FF9900"/>
                    </a:solidFill>
                  </a:tcPr>
                </a:tc>
                <a:tc>
                  <a:txBody>
                    <a:bodyPr/>
                    <a:lstStyle/>
                    <a:p>
                      <a:pPr algn="ctr">
                        <a:spcAft>
                          <a:spcPts val="0"/>
                        </a:spcAft>
                      </a:pPr>
                      <a:r>
                        <a:rPr lang="en-US" sz="1000" b="1" dirty="0" err="1">
                          <a:latin typeface="Arial"/>
                          <a:ea typeface="Times New Roman"/>
                        </a:rPr>
                        <a:t>okt</a:t>
                      </a:r>
                      <a:endParaRPr lang="en-US" sz="1000" dirty="0">
                        <a:latin typeface="Times New Roman"/>
                        <a:ea typeface="Times New Roman"/>
                      </a:endParaRPr>
                    </a:p>
                  </a:txBody>
                  <a:tcPr marL="56271" marR="56271"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FF9900"/>
                    </a:solidFill>
                  </a:tcPr>
                </a:tc>
                <a:tc>
                  <a:txBody>
                    <a:bodyPr/>
                    <a:lstStyle/>
                    <a:p>
                      <a:pPr algn="ctr">
                        <a:spcAft>
                          <a:spcPts val="0"/>
                        </a:spcAft>
                      </a:pPr>
                      <a:r>
                        <a:rPr lang="en-US" sz="1000" b="1" dirty="0" err="1">
                          <a:latin typeface="Arial"/>
                          <a:ea typeface="Times New Roman"/>
                        </a:rPr>
                        <a:t>nov</a:t>
                      </a:r>
                      <a:endParaRPr lang="en-US" sz="1000" dirty="0">
                        <a:latin typeface="Times New Roman"/>
                        <a:ea typeface="Times New Roman"/>
                      </a:endParaRPr>
                    </a:p>
                  </a:txBody>
                  <a:tcPr marL="56271" marR="56271"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FF9900"/>
                    </a:solidFill>
                  </a:tcPr>
                </a:tc>
                <a:tc>
                  <a:txBody>
                    <a:bodyPr/>
                    <a:lstStyle/>
                    <a:p>
                      <a:pPr algn="ctr">
                        <a:spcAft>
                          <a:spcPts val="0"/>
                        </a:spcAft>
                      </a:pPr>
                      <a:r>
                        <a:rPr lang="en-US" sz="1000" b="1" dirty="0" err="1">
                          <a:latin typeface="Arial"/>
                          <a:ea typeface="Times New Roman"/>
                        </a:rPr>
                        <a:t>dec</a:t>
                      </a:r>
                      <a:endParaRPr lang="en-US" sz="1000" dirty="0">
                        <a:latin typeface="Times New Roman"/>
                        <a:ea typeface="Times New Roman"/>
                      </a:endParaRPr>
                    </a:p>
                  </a:txBody>
                  <a:tcPr marL="56271" marR="56271"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FF9900"/>
                    </a:solidFill>
                  </a:tcPr>
                </a:tc>
                <a:tc>
                  <a:txBody>
                    <a:bodyPr/>
                    <a:lstStyle/>
                    <a:p>
                      <a:pPr>
                        <a:spcAft>
                          <a:spcPts val="0"/>
                        </a:spcAft>
                      </a:pPr>
                      <a:r>
                        <a:rPr lang="sr-Latn-CS" sz="1000" b="1" dirty="0" smtClean="0">
                          <a:latin typeface="Arial"/>
                          <a:ea typeface="Times New Roman"/>
                        </a:rPr>
                        <a:t>Total</a:t>
                      </a:r>
                      <a:endParaRPr lang="en-US" sz="1000" dirty="0">
                        <a:latin typeface="Times New Roman"/>
                        <a:ea typeface="Times New Roman"/>
                      </a:endParaRPr>
                    </a:p>
                  </a:txBody>
                  <a:tcPr marL="56271" marR="56271"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FF9900"/>
                    </a:solidFill>
                  </a:tcPr>
                </a:tc>
              </a:tr>
              <a:tr h="330108">
                <a:tc>
                  <a:txBody>
                    <a:bodyPr/>
                    <a:lstStyle/>
                    <a:p>
                      <a:pPr>
                        <a:spcAft>
                          <a:spcPts val="0"/>
                        </a:spcAft>
                      </a:pPr>
                      <a:r>
                        <a:rPr lang="sr-Latn-CS" sz="1000" b="1" dirty="0" smtClean="0">
                          <a:solidFill>
                            <a:srgbClr val="17375D"/>
                          </a:solidFill>
                          <a:latin typeface="Calibri"/>
                          <a:ea typeface="Times New Roman"/>
                        </a:rPr>
                        <a:t>TOTAL</a:t>
                      </a:r>
                      <a:r>
                        <a:rPr lang="en-US" sz="1000" b="1" dirty="0" smtClean="0">
                          <a:solidFill>
                            <a:srgbClr val="17375D"/>
                          </a:solidFill>
                          <a:latin typeface="Calibri"/>
                          <a:ea typeface="Times New Roman"/>
                        </a:rPr>
                        <a:t> BANK</a:t>
                      </a:r>
                      <a:r>
                        <a:rPr lang="sr-Latn-CS" sz="1000" b="1" dirty="0" smtClean="0">
                          <a:solidFill>
                            <a:srgbClr val="17375D"/>
                          </a:solidFill>
                          <a:latin typeface="Calibri"/>
                          <a:ea typeface="Times New Roman"/>
                        </a:rPr>
                        <a:t>S</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a:solidFill>
                            <a:srgbClr val="17375D"/>
                          </a:solidFill>
                          <a:latin typeface="Calibri"/>
                          <a:ea typeface="Times New Roman"/>
                        </a:rPr>
                        <a:t>4</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a:solidFill>
                            <a:srgbClr val="17375D"/>
                          </a:solidFill>
                          <a:latin typeface="Calibri"/>
                          <a:ea typeface="Times New Roman"/>
                        </a:rPr>
                        <a:t>2</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a:solidFill>
                            <a:srgbClr val="17375D"/>
                          </a:solidFill>
                          <a:latin typeface="Calibri"/>
                          <a:ea typeface="Times New Roman"/>
                        </a:rPr>
                        <a:t>8</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a:solidFill>
                            <a:srgbClr val="17375D"/>
                          </a:solidFill>
                          <a:latin typeface="Calibri"/>
                          <a:ea typeface="Times New Roman"/>
                        </a:rPr>
                        <a:t>8</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a:solidFill>
                            <a:srgbClr val="17375D"/>
                          </a:solidFill>
                          <a:latin typeface="Calibri"/>
                          <a:ea typeface="Times New Roman"/>
                        </a:rPr>
                        <a:t>4</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a:solidFill>
                            <a:srgbClr val="17375D"/>
                          </a:solidFill>
                          <a:latin typeface="Calibri"/>
                          <a:ea typeface="Times New Roman"/>
                        </a:rPr>
                        <a:t>9</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a:solidFill>
                            <a:srgbClr val="17375D"/>
                          </a:solidFill>
                          <a:latin typeface="Calibri"/>
                          <a:ea typeface="Times New Roman"/>
                        </a:rPr>
                        <a:t>11</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a:solidFill>
                            <a:srgbClr val="17375D"/>
                          </a:solidFill>
                          <a:latin typeface="Calibri"/>
                          <a:ea typeface="Times New Roman"/>
                        </a:rPr>
                        <a:t>11</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a:solidFill>
                            <a:srgbClr val="17375D"/>
                          </a:solidFill>
                          <a:latin typeface="Calibri"/>
                          <a:ea typeface="Times New Roman"/>
                        </a:rPr>
                        <a:t>7</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a:solidFill>
                            <a:srgbClr val="17375D"/>
                          </a:solidFill>
                          <a:latin typeface="Calibri"/>
                          <a:ea typeface="Times New Roman"/>
                        </a:rPr>
                        <a:t>19</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a:solidFill>
                            <a:srgbClr val="17375D"/>
                          </a:solidFill>
                          <a:latin typeface="Calibri"/>
                          <a:ea typeface="Times New Roman"/>
                        </a:rPr>
                        <a:t>7</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a:solidFill>
                            <a:srgbClr val="17375D"/>
                          </a:solidFill>
                          <a:latin typeface="Calibri"/>
                          <a:ea typeface="Times New Roman"/>
                        </a:rPr>
                        <a:t>10</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dirty="0">
                          <a:solidFill>
                            <a:srgbClr val="17375D"/>
                          </a:solidFill>
                          <a:latin typeface="Calibri"/>
                          <a:ea typeface="Times New Roman"/>
                        </a:rPr>
                        <a:t>103</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r>
              <a:tr h="288844">
                <a:tc>
                  <a:txBody>
                    <a:bodyPr/>
                    <a:lstStyle/>
                    <a:p>
                      <a:pP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spcAft>
                          <a:spcPts val="0"/>
                        </a:spcAft>
                      </a:pPr>
                      <a:r>
                        <a:rPr lang="en-US" sz="1000" b="1">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6B9B8"/>
                    </a:solidFill>
                  </a:tcPr>
                </a:tc>
              </a:tr>
              <a:tr h="275091">
                <a:tc>
                  <a:txBody>
                    <a:bodyPr/>
                    <a:lstStyle/>
                    <a:p>
                      <a:pPr>
                        <a:spcAft>
                          <a:spcPts val="0"/>
                        </a:spcAft>
                      </a:pPr>
                      <a:r>
                        <a:rPr lang="sr-Latn-CS" sz="1000" b="1" dirty="0" smtClean="0">
                          <a:solidFill>
                            <a:srgbClr val="FA7D00"/>
                          </a:solidFill>
                          <a:latin typeface="Calibri"/>
                          <a:ea typeface="Times New Roman"/>
                        </a:rPr>
                        <a:t>Insurance companies</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00B050"/>
                          </a:solidFill>
                          <a:latin typeface="Calibri"/>
                          <a:ea typeface="Times New Roman"/>
                        </a:rPr>
                        <a:t>0</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r">
                        <a:spcAft>
                          <a:spcPts val="0"/>
                        </a:spcAft>
                      </a:pPr>
                      <a:r>
                        <a:rPr lang="en-US" sz="1000" b="1">
                          <a:latin typeface="Calibri"/>
                          <a:ea typeface="Times New Roman"/>
                        </a:rPr>
                        <a:t>0</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6B9B8"/>
                    </a:solidFill>
                  </a:tcPr>
                </a:tc>
              </a:tr>
              <a:tr h="275091">
                <a:tc>
                  <a:txBody>
                    <a:bodyPr/>
                    <a:lstStyle/>
                    <a:p>
                      <a:pPr>
                        <a:spcAft>
                          <a:spcPts val="0"/>
                        </a:spcAft>
                      </a:pPr>
                      <a:r>
                        <a:rPr lang="sr-Latn-CS" sz="1000" b="1" dirty="0" smtClean="0">
                          <a:solidFill>
                            <a:srgbClr val="FA7D00"/>
                          </a:solidFill>
                          <a:latin typeface="Calibri"/>
                          <a:ea typeface="Times New Roman"/>
                        </a:rPr>
                        <a:t>Lawyers</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00B050"/>
                          </a:solidFill>
                          <a:latin typeface="Calibri"/>
                          <a:ea typeface="Times New Roman"/>
                        </a:rPr>
                        <a:t>1</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dirty="0">
                          <a:solidFill>
                            <a:srgbClr val="FA7D00"/>
                          </a:solidFill>
                          <a:latin typeface="Calibri"/>
                          <a:ea typeface="Times New Roman"/>
                        </a:rPr>
                        <a:t> </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r">
                        <a:spcAft>
                          <a:spcPts val="0"/>
                        </a:spcAft>
                      </a:pPr>
                      <a:r>
                        <a:rPr lang="en-US" sz="1000" b="1">
                          <a:latin typeface="Calibri"/>
                          <a:ea typeface="Times New Roman"/>
                        </a:rPr>
                        <a:t>1</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6B9B8"/>
                    </a:solidFill>
                  </a:tcPr>
                </a:tc>
              </a:tr>
              <a:tr h="275091">
                <a:tc>
                  <a:txBody>
                    <a:bodyPr/>
                    <a:lstStyle/>
                    <a:p>
                      <a:pPr>
                        <a:spcAft>
                          <a:spcPts val="0"/>
                        </a:spcAft>
                      </a:pPr>
                      <a:r>
                        <a:rPr lang="sr-Latn-CS" sz="1000" b="1" dirty="0" smtClean="0">
                          <a:solidFill>
                            <a:srgbClr val="FA7D00"/>
                          </a:solidFill>
                          <a:latin typeface="Calibri"/>
                          <a:ea typeface="Times New Roman"/>
                        </a:rPr>
                        <a:t>Securities</a:t>
                      </a:r>
                      <a:r>
                        <a:rPr lang="sr-Latn-CS" sz="1000" b="1" baseline="0" dirty="0" smtClean="0">
                          <a:solidFill>
                            <a:srgbClr val="FA7D00"/>
                          </a:solidFill>
                          <a:latin typeface="Calibri"/>
                          <a:ea typeface="Times New Roman"/>
                        </a:rPr>
                        <a:t> commission</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00B050"/>
                          </a:solidFill>
                          <a:latin typeface="Calibri"/>
                          <a:ea typeface="Times New Roman"/>
                        </a:rPr>
                        <a:t>1</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r">
                        <a:spcAft>
                          <a:spcPts val="0"/>
                        </a:spcAft>
                      </a:pPr>
                      <a:r>
                        <a:rPr lang="en-US" sz="1000" b="1" dirty="0">
                          <a:latin typeface="Calibri"/>
                          <a:ea typeface="Times New Roman"/>
                        </a:rPr>
                        <a:t>1</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6B9B8"/>
                    </a:solidFill>
                  </a:tcPr>
                </a:tc>
              </a:tr>
              <a:tr h="275091">
                <a:tc>
                  <a:txBody>
                    <a:bodyPr/>
                    <a:lstStyle/>
                    <a:p>
                      <a:pPr>
                        <a:spcAft>
                          <a:spcPts val="0"/>
                        </a:spcAft>
                      </a:pPr>
                      <a:r>
                        <a:rPr lang="en-US" sz="1000" b="1" dirty="0" smtClean="0">
                          <a:solidFill>
                            <a:srgbClr val="FA7D00"/>
                          </a:solidFill>
                          <a:latin typeface="Calibri"/>
                          <a:ea typeface="Times New Roman"/>
                        </a:rPr>
                        <a:t>Broker</a:t>
                      </a:r>
                      <a:r>
                        <a:rPr lang="sr-Latn-CS" sz="1000" b="1" dirty="0" smtClean="0">
                          <a:solidFill>
                            <a:srgbClr val="FA7D00"/>
                          </a:solidFill>
                          <a:latin typeface="Calibri"/>
                          <a:ea typeface="Times New Roman"/>
                        </a:rPr>
                        <a:t>s</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00B050"/>
                          </a:solidFill>
                          <a:latin typeface="Calibri"/>
                          <a:ea typeface="Times New Roman"/>
                        </a:rPr>
                        <a:t>0</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r">
                        <a:spcAft>
                          <a:spcPts val="0"/>
                        </a:spcAft>
                      </a:pPr>
                      <a:r>
                        <a:rPr lang="en-US" sz="1000" b="1">
                          <a:latin typeface="Calibri"/>
                          <a:ea typeface="Times New Roman"/>
                        </a:rPr>
                        <a:t>0</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6B9B8"/>
                    </a:solidFill>
                  </a:tcPr>
                </a:tc>
              </a:tr>
              <a:tr h="275091">
                <a:tc>
                  <a:txBody>
                    <a:bodyPr/>
                    <a:lstStyle/>
                    <a:p>
                      <a:pPr>
                        <a:spcAft>
                          <a:spcPts val="0"/>
                        </a:spcAft>
                      </a:pPr>
                      <a:r>
                        <a:rPr lang="sr-Latn-CS" sz="1000" b="1" dirty="0" smtClean="0">
                          <a:solidFill>
                            <a:srgbClr val="FA7D00"/>
                          </a:solidFill>
                          <a:latin typeface="Calibri"/>
                          <a:ea typeface="Times New Roman"/>
                        </a:rPr>
                        <a:t>Customs</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00B050"/>
                          </a:solidFill>
                          <a:latin typeface="Calibri"/>
                          <a:ea typeface="Times New Roman"/>
                        </a:rPr>
                        <a:t>1</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00B050"/>
                          </a:solidFill>
                          <a:latin typeface="Calibri"/>
                          <a:ea typeface="Times New Roman"/>
                        </a:rPr>
                        <a:t>1</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00B050"/>
                          </a:solidFill>
                          <a:latin typeface="Calibri"/>
                          <a:ea typeface="Times New Roman"/>
                        </a:rPr>
                        <a:t>1</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00B050"/>
                          </a:solidFill>
                          <a:latin typeface="Calibri"/>
                          <a:ea typeface="Times New Roman"/>
                        </a:rPr>
                        <a:t>1</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00B050"/>
                          </a:solidFill>
                          <a:latin typeface="Calibri"/>
                          <a:ea typeface="Times New Roman"/>
                        </a:rPr>
                        <a:t>1</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r">
                        <a:spcAft>
                          <a:spcPts val="0"/>
                        </a:spcAft>
                      </a:pPr>
                      <a:r>
                        <a:rPr lang="en-US" sz="1000" b="1">
                          <a:latin typeface="Calibri"/>
                          <a:ea typeface="Times New Roman"/>
                        </a:rPr>
                        <a:t>5</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6B9B8"/>
                    </a:solidFill>
                  </a:tcPr>
                </a:tc>
              </a:tr>
              <a:tr h="275091">
                <a:tc>
                  <a:txBody>
                    <a:bodyPr/>
                    <a:lstStyle/>
                    <a:p>
                      <a:pPr>
                        <a:spcAft>
                          <a:spcPts val="0"/>
                        </a:spcAft>
                      </a:pPr>
                      <a:r>
                        <a:rPr lang="sr-Latn-CS" sz="1000" b="1" dirty="0" smtClean="0">
                          <a:solidFill>
                            <a:srgbClr val="FA7D00"/>
                          </a:solidFill>
                          <a:latin typeface="Calibri"/>
                          <a:ea typeface="Times New Roman"/>
                        </a:rPr>
                        <a:t>Tax administration</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spcAft>
                          <a:spcPts val="0"/>
                        </a:spcAft>
                      </a:pPr>
                      <a:r>
                        <a:rPr lang="en-US" sz="1000" b="1">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6B9B8"/>
                    </a:solidFill>
                  </a:tcPr>
                </a:tc>
              </a:tr>
              <a:tr h="412635">
                <a:tc>
                  <a:txBody>
                    <a:bodyPr/>
                    <a:lstStyle/>
                    <a:p>
                      <a:pPr>
                        <a:spcAft>
                          <a:spcPts val="0"/>
                        </a:spcAft>
                      </a:pPr>
                      <a:r>
                        <a:rPr lang="sr-Latn-CS" sz="1000" b="1" dirty="0" smtClean="0">
                          <a:solidFill>
                            <a:srgbClr val="17375D"/>
                          </a:solidFill>
                          <a:latin typeface="Calibri"/>
                          <a:ea typeface="Times New Roman"/>
                        </a:rPr>
                        <a:t>Total others</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dirty="0">
                          <a:solidFill>
                            <a:srgbClr val="17375D"/>
                          </a:solidFill>
                          <a:latin typeface="Calibri"/>
                          <a:ea typeface="Times New Roman"/>
                        </a:rPr>
                        <a:t>2</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dirty="0">
                          <a:solidFill>
                            <a:srgbClr val="17375D"/>
                          </a:solidFill>
                          <a:latin typeface="Calibri"/>
                          <a:ea typeface="Times New Roman"/>
                        </a:rPr>
                        <a:t> </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dirty="0">
                          <a:solidFill>
                            <a:srgbClr val="17375D"/>
                          </a:solidFill>
                          <a:latin typeface="Calibri"/>
                          <a:ea typeface="Times New Roman"/>
                        </a:rPr>
                        <a:t> </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dirty="0">
                          <a:solidFill>
                            <a:srgbClr val="17375D"/>
                          </a:solidFill>
                          <a:latin typeface="Calibri"/>
                          <a:ea typeface="Times New Roman"/>
                        </a:rPr>
                        <a:t>1</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dirty="0">
                          <a:solidFill>
                            <a:srgbClr val="17375D"/>
                          </a:solidFill>
                          <a:latin typeface="Calibri"/>
                          <a:ea typeface="Times New Roman"/>
                        </a:rPr>
                        <a:t>1</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dirty="0">
                          <a:solidFill>
                            <a:srgbClr val="17375D"/>
                          </a:solidFill>
                          <a:latin typeface="Calibri"/>
                          <a:ea typeface="Times New Roman"/>
                        </a:rPr>
                        <a:t>1</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a:solidFill>
                            <a:srgbClr val="17375D"/>
                          </a:solidFill>
                          <a:latin typeface="Calibri"/>
                          <a:ea typeface="Times New Roman"/>
                        </a:rPr>
                        <a:t>1</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a:solidFill>
                            <a:srgbClr val="17375D"/>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a:solidFill>
                            <a:srgbClr val="17375D"/>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dirty="0">
                          <a:solidFill>
                            <a:srgbClr val="17375D"/>
                          </a:solidFill>
                          <a:latin typeface="Calibri"/>
                          <a:ea typeface="Times New Roman"/>
                        </a:rPr>
                        <a:t>1</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dirty="0">
                          <a:solidFill>
                            <a:srgbClr val="17375D"/>
                          </a:solidFill>
                          <a:latin typeface="Calibri"/>
                          <a:ea typeface="Times New Roman"/>
                        </a:rPr>
                        <a:t> </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dirty="0">
                          <a:solidFill>
                            <a:srgbClr val="17375D"/>
                          </a:solidFill>
                          <a:latin typeface="Calibri"/>
                          <a:ea typeface="Times New Roman"/>
                        </a:rPr>
                        <a:t> </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c>
                  <a:txBody>
                    <a:bodyPr/>
                    <a:lstStyle/>
                    <a:p>
                      <a:pPr algn="ctr">
                        <a:spcAft>
                          <a:spcPts val="0"/>
                        </a:spcAft>
                      </a:pPr>
                      <a:r>
                        <a:rPr lang="en-US" sz="1000" b="1" dirty="0">
                          <a:solidFill>
                            <a:srgbClr val="17375D"/>
                          </a:solidFill>
                          <a:latin typeface="Calibri"/>
                          <a:ea typeface="Times New Roman"/>
                        </a:rPr>
                        <a:t>7</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3">
                        <a:lumMod val="75000"/>
                      </a:schemeClr>
                    </a:solidFill>
                  </a:tcPr>
                </a:tc>
              </a:tr>
              <a:tr h="302598">
                <a:tc>
                  <a:txBody>
                    <a:bodyPr/>
                    <a:lstStyle/>
                    <a:p>
                      <a:pP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F00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F00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F00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F00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F00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en-US" sz="1000" b="1" dirty="0">
                          <a:solidFill>
                            <a:srgbClr val="FF0000"/>
                          </a:solidFill>
                          <a:latin typeface="Calibri"/>
                          <a:ea typeface="Times New Roman"/>
                        </a:rPr>
                        <a:t> </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en-US" sz="1000" b="1" dirty="0">
                          <a:solidFill>
                            <a:srgbClr val="FF0000"/>
                          </a:solidFill>
                          <a:latin typeface="Calibri"/>
                          <a:ea typeface="Times New Roman"/>
                        </a:rPr>
                        <a:t> </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en-US" sz="1000" b="1" dirty="0">
                          <a:solidFill>
                            <a:srgbClr val="FF0000"/>
                          </a:solidFill>
                          <a:latin typeface="Calibri"/>
                          <a:ea typeface="Times New Roman"/>
                        </a:rPr>
                        <a:t> </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en-US" sz="1000" b="1" dirty="0">
                          <a:solidFill>
                            <a:srgbClr val="FF0000"/>
                          </a:solidFill>
                          <a:latin typeface="Calibri"/>
                          <a:ea typeface="Times New Roman"/>
                        </a:rPr>
                        <a:t> </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en-US" sz="1000" b="1" dirty="0">
                          <a:solidFill>
                            <a:srgbClr val="FF0000"/>
                          </a:solidFill>
                          <a:latin typeface="Calibri"/>
                          <a:ea typeface="Times New Roman"/>
                        </a:rPr>
                        <a:t> </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F00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A7D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en-US" sz="1000" b="1">
                          <a:solidFill>
                            <a:srgbClr val="FF0000"/>
                          </a:solidFill>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r>
              <a:tr h="288844">
                <a:tc>
                  <a:txBody>
                    <a:bodyPr/>
                    <a:lstStyle/>
                    <a:p>
                      <a:pPr algn="ctr">
                        <a:spcAft>
                          <a:spcPts val="0"/>
                        </a:spcAft>
                      </a:pPr>
                      <a:r>
                        <a:rPr lang="sr-Latn-CS" sz="1000" b="1" dirty="0" smtClean="0">
                          <a:latin typeface="Calibri"/>
                          <a:ea typeface="Times New Roman"/>
                        </a:rPr>
                        <a:t>Total</a:t>
                      </a:r>
                      <a:r>
                        <a:rPr lang="en-US" sz="1000" b="1" dirty="0" smtClean="0">
                          <a:latin typeface="Calibri"/>
                          <a:ea typeface="Times New Roman"/>
                        </a:rPr>
                        <a:t>:</a:t>
                      </a:r>
                      <a:endParaRPr lang="en-US" sz="1000" dirty="0">
                        <a:latin typeface="Times New Roman"/>
                        <a:ea typeface="Times New Roman"/>
                      </a:endParaRPr>
                    </a:p>
                  </a:txBody>
                  <a:tcPr marL="56271" marR="56271" marT="0" marB="0" anchor="b">
                    <a:lnL w="12700" cap="flat" cmpd="sng" algn="ctr">
                      <a:solidFill>
                        <a:srgbClr val="000000"/>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a:spcAft>
                          <a:spcPts val="0"/>
                        </a:spcAft>
                      </a:pPr>
                      <a:r>
                        <a:rPr lang="en-US" sz="1000" b="1">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a:spcAft>
                          <a:spcPts val="0"/>
                        </a:spcAft>
                      </a:pPr>
                      <a:r>
                        <a:rPr lang="en-US" sz="1000" b="1">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a:spcAft>
                          <a:spcPts val="0"/>
                        </a:spcAft>
                      </a:pPr>
                      <a:r>
                        <a:rPr lang="en-US" sz="1000" b="1">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a:spcAft>
                          <a:spcPts val="0"/>
                        </a:spcAft>
                      </a:pPr>
                      <a:r>
                        <a:rPr lang="en-US" sz="1000" b="1">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a:spcAft>
                          <a:spcPts val="0"/>
                        </a:spcAft>
                      </a:pPr>
                      <a:r>
                        <a:rPr lang="en-US" sz="1000" b="1">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a:spcAft>
                          <a:spcPts val="0"/>
                        </a:spcAft>
                      </a:pPr>
                      <a:r>
                        <a:rPr lang="en-US" sz="1000" b="1">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a:spcAft>
                          <a:spcPts val="0"/>
                        </a:spcAft>
                      </a:pPr>
                      <a:r>
                        <a:rPr lang="en-US" sz="1000" b="1">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a:spcAft>
                          <a:spcPts val="0"/>
                        </a:spcAft>
                      </a:pPr>
                      <a:r>
                        <a:rPr lang="en-US" sz="1000" b="1">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a:spcAft>
                          <a:spcPts val="0"/>
                        </a:spcAft>
                      </a:pPr>
                      <a:r>
                        <a:rPr lang="en-US" sz="1000" b="1">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a:spcAft>
                          <a:spcPts val="0"/>
                        </a:spcAft>
                      </a:pPr>
                      <a:r>
                        <a:rPr lang="en-US" sz="1000" b="1">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a:spcAft>
                          <a:spcPts val="0"/>
                        </a:spcAft>
                      </a:pPr>
                      <a:r>
                        <a:rPr lang="en-US" sz="1000" b="1">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a:spcAft>
                          <a:spcPts val="0"/>
                        </a:spcAft>
                      </a:pPr>
                      <a:r>
                        <a:rPr lang="en-US" sz="1000" b="1">
                          <a:latin typeface="Calibri"/>
                          <a:ea typeface="Times New Roman"/>
                        </a:rPr>
                        <a:t> </a:t>
                      </a:r>
                      <a:endParaRPr lang="en-US" sz="100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gn="ctr">
                        <a:spcAft>
                          <a:spcPts val="0"/>
                        </a:spcAft>
                      </a:pPr>
                      <a:r>
                        <a:rPr lang="en-US" sz="1000" b="1" dirty="0">
                          <a:latin typeface="Calibri"/>
                          <a:ea typeface="Times New Roman"/>
                        </a:rPr>
                        <a:t>110</a:t>
                      </a:r>
                      <a:endParaRPr lang="en-US" sz="1000" dirty="0">
                        <a:latin typeface="Times New Roman"/>
                        <a:ea typeface="Times New Roman"/>
                      </a:endParaRPr>
                    </a:p>
                  </a:txBody>
                  <a:tcPr marL="56271" marR="56271" marT="0" marB="0" anchor="b">
                    <a:lnL w="12700" cap="flat" cmpd="sng" algn="ctr">
                      <a:solidFill>
                        <a:srgbClr val="7F7F7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Tree>
  </p:cSld>
  <p:clrMapOvr>
    <a:masterClrMapping/>
  </p:clrMapOvr>
  <p:transition>
    <p:split orient="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355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355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3559" name="Text Box 121"/>
          <p:cNvSpPr txBox="1">
            <a:spLocks noChangeArrowheads="1"/>
          </p:cNvSpPr>
          <p:nvPr/>
        </p:nvSpPr>
        <p:spPr bwMode="auto">
          <a:xfrm>
            <a:off x="152400" y="6096000"/>
            <a:ext cx="8569325" cy="2286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0" y="228600"/>
            <a:ext cx="7829550" cy="830997"/>
          </a:xfrm>
          <a:prstGeom prst="rect">
            <a:avLst/>
          </a:prstGeom>
        </p:spPr>
        <p:txBody>
          <a:bodyPr>
            <a:spAutoFit/>
          </a:bodyPr>
          <a:lstStyle/>
          <a:p>
            <a:pPr marL="14288" indent="-14288" fontAlgn="auto">
              <a:spcBef>
                <a:spcPts val="0"/>
              </a:spcBef>
              <a:spcAft>
                <a:spcPct val="40000"/>
              </a:spcAft>
              <a:buClr>
                <a:srgbClr val="FF0000"/>
              </a:buClr>
              <a:defRPr/>
            </a:pPr>
            <a:r>
              <a:rPr lang="en-US" sz="2000" b="1" dirty="0">
                <a:solidFill>
                  <a:schemeClr val="accent2">
                    <a:lumMod val="20000"/>
                    <a:lumOff val="80000"/>
                  </a:schemeClr>
                </a:solidFill>
                <a:latin typeface="Cambria" pitchFamily="18" charset="0"/>
              </a:rPr>
              <a:t>C</a:t>
            </a:r>
            <a:r>
              <a:rPr lang="sr-Latn-CS" sz="2000" b="1" dirty="0">
                <a:solidFill>
                  <a:schemeClr val="accent2">
                    <a:lumMod val="20000"/>
                    <a:lumOff val="80000"/>
                  </a:schemeClr>
                </a:solidFill>
                <a:latin typeface="Cambria" pitchFamily="18" charset="0"/>
              </a:rPr>
              <a:t>hapter </a:t>
            </a:r>
            <a:r>
              <a:rPr lang="sr-Latn-CS" sz="2000" b="1" dirty="0" smtClean="0">
                <a:solidFill>
                  <a:schemeClr val="accent2">
                    <a:lumMod val="20000"/>
                    <a:lumOff val="80000"/>
                  </a:schemeClr>
                </a:solidFill>
                <a:latin typeface="Cambria" pitchFamily="18" charset="0"/>
              </a:rPr>
              <a:t>4: </a:t>
            </a:r>
            <a:r>
              <a:rPr lang="sr-Latn-CS" sz="2000" b="1" i="1" dirty="0" smtClean="0">
                <a:solidFill>
                  <a:schemeClr val="accent2">
                    <a:lumMod val="40000"/>
                    <a:lumOff val="60000"/>
                  </a:schemeClr>
                </a:solidFill>
                <a:latin typeface="Cambria" pitchFamily="18" charset="0"/>
              </a:rPr>
              <a:t>Free Movement of Capital</a:t>
            </a:r>
            <a:endParaRPr lang="en-US" sz="2000"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sz="2000"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pic>
        <p:nvPicPr>
          <p:cNvPr id="2356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2" name="Rectangle 21"/>
          <p:cNvSpPr/>
          <p:nvPr/>
        </p:nvSpPr>
        <p:spPr>
          <a:xfrm>
            <a:off x="304800" y="1295400"/>
            <a:ext cx="8458200" cy="1200329"/>
          </a:xfrm>
          <a:prstGeom prst="rect">
            <a:avLst/>
          </a:prstGeom>
        </p:spPr>
        <p:txBody>
          <a:bodyPr>
            <a:spAutoFit/>
          </a:bodyPr>
          <a:lstStyle/>
          <a:p>
            <a:pPr algn="just">
              <a:defRPr/>
            </a:pPr>
            <a:endParaRPr lang="en-GB" b="1" dirty="0">
              <a:solidFill>
                <a:schemeClr val="accent2">
                  <a:lumMod val="50000"/>
                </a:schemeClr>
              </a:solidFill>
              <a:latin typeface="Cambria" pitchFamily="18" charset="0"/>
            </a:endParaRPr>
          </a:p>
          <a:p>
            <a:pPr marL="228600" lvl="1" indent="-228600" algn="just">
              <a:defRPr/>
            </a:pPr>
            <a:endParaRPr lang="en-US" dirty="0">
              <a:latin typeface="Cambria" pitchFamily="18" charset="0"/>
            </a:endParaRPr>
          </a:p>
          <a:p>
            <a:pPr marL="228600" indent="-228600" algn="just">
              <a:defRPr/>
            </a:pPr>
            <a:endParaRPr lang="en-US" b="1" u="sng" dirty="0">
              <a:solidFill>
                <a:schemeClr val="accent2">
                  <a:lumMod val="50000"/>
                </a:schemeClr>
              </a:solidFill>
              <a:latin typeface="Cambria" pitchFamily="18" charset="0"/>
            </a:endParaRPr>
          </a:p>
          <a:p>
            <a:pPr marL="228600" indent="-228600" algn="just">
              <a:defRPr/>
            </a:pPr>
            <a:endParaRPr lang="en-US" b="1" u="sng" dirty="0">
              <a:solidFill>
                <a:schemeClr val="accent2">
                  <a:lumMod val="50000"/>
                </a:schemeClr>
              </a:solidFill>
              <a:latin typeface="Cambria" pitchFamily="18" charset="0"/>
            </a:endParaRPr>
          </a:p>
        </p:txBody>
      </p:sp>
      <p:sp>
        <p:nvSpPr>
          <p:cNvPr id="29" name="Rectangle 18"/>
          <p:cNvSpPr>
            <a:spLocks noChangeArrowheads="1"/>
          </p:cNvSpPr>
          <p:nvPr/>
        </p:nvSpPr>
        <p:spPr bwMode="auto">
          <a:xfrm>
            <a:off x="2209800" y="609600"/>
            <a:ext cx="6934200" cy="461665"/>
          </a:xfrm>
          <a:prstGeom prst="rect">
            <a:avLst/>
          </a:prstGeom>
          <a:noFill/>
          <a:ln w="9525">
            <a:noFill/>
            <a:miter lim="800000"/>
            <a:headEnd/>
            <a:tailEnd/>
          </a:ln>
        </p:spPr>
        <p:txBody>
          <a:bodyPr>
            <a:spAutoFit/>
          </a:bodyPr>
          <a:lstStyle/>
          <a:p>
            <a:pPr>
              <a:defRPr/>
            </a:pP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                 3. IMPLEMENTATION</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31" name="Rectangle 30"/>
          <p:cNvSpPr/>
          <p:nvPr/>
        </p:nvSpPr>
        <p:spPr>
          <a:xfrm>
            <a:off x="228600" y="1752600"/>
            <a:ext cx="8610600" cy="1200329"/>
          </a:xfrm>
          <a:prstGeom prst="rect">
            <a:avLst/>
          </a:prstGeom>
        </p:spPr>
        <p:txBody>
          <a:bodyPr wrap="square">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41985" name="Rectangle 1"/>
          <p:cNvSpPr>
            <a:spLocks noChangeArrowheads="1"/>
          </p:cNvSpPr>
          <p:nvPr/>
        </p:nvSpPr>
        <p:spPr bwMode="auto">
          <a:xfrm>
            <a:off x="533400" y="1219200"/>
            <a:ext cx="8382000"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476375" algn="l"/>
              </a:tabLst>
            </a:pPr>
            <a:r>
              <a:rPr kumimoji="0" lang="sr-Latn-CS" sz="2000" b="1" i="0" u="sng" strike="noStrike" cap="none" normalizeH="0" baseline="0" dirty="0" smtClean="0">
                <a:ln>
                  <a:noFill/>
                </a:ln>
                <a:solidFill>
                  <a:srgbClr val="C00000"/>
                </a:solidFill>
                <a:effectLst/>
                <a:latin typeface="Cambria" pitchFamily="18" charset="0"/>
                <a:ea typeface="Times New Roman" pitchFamily="18" charset="0"/>
              </a:rPr>
              <a:t>Temporary suspension</a:t>
            </a:r>
            <a:r>
              <a:rPr kumimoji="0" lang="sr-Latn-CS" sz="2000" b="1" i="0" u="sng" strike="noStrike" cap="none" normalizeH="0" dirty="0" smtClean="0">
                <a:ln>
                  <a:noFill/>
                </a:ln>
                <a:solidFill>
                  <a:srgbClr val="C00000"/>
                </a:solidFill>
                <a:effectLst/>
                <a:latin typeface="Cambria" pitchFamily="18" charset="0"/>
                <a:ea typeface="Times New Roman" pitchFamily="18" charset="0"/>
              </a:rPr>
              <a:t> of transactions</a:t>
            </a:r>
          </a:p>
          <a:p>
            <a:pPr marL="0" marR="0" lvl="0" indent="0" algn="l" defTabSz="914400" rtl="0" eaLnBrk="1" fontAlgn="base" latinLnBrk="0" hangingPunct="1">
              <a:lnSpc>
                <a:spcPct val="100000"/>
              </a:lnSpc>
              <a:spcBef>
                <a:spcPct val="0"/>
              </a:spcBef>
              <a:spcAft>
                <a:spcPct val="0"/>
              </a:spcAft>
              <a:buClrTx/>
              <a:buSzTx/>
              <a:buFontTx/>
              <a:buNone/>
              <a:tabLst>
                <a:tab pos="1476375" algn="l"/>
              </a:tabLst>
            </a:pPr>
            <a:endParaRPr lang="sr-Latn-CS" sz="2000" b="1" u="sng" baseline="0" dirty="0" smtClean="0">
              <a:solidFill>
                <a:srgbClr val="C00000"/>
              </a:solidFill>
              <a:latin typeface="Cambria" pitchFamily="18"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Char char="-"/>
              <a:tabLst>
                <a:tab pos="1476375" algn="l"/>
              </a:tabLst>
            </a:pPr>
            <a:r>
              <a:rPr kumimoji="0" lang="en-US" sz="2000" i="0" u="none" strike="noStrike" cap="none" normalizeH="0" baseline="0" dirty="0" smtClean="0">
                <a:ln>
                  <a:noFill/>
                </a:ln>
                <a:solidFill>
                  <a:srgbClr val="C00000"/>
                </a:solidFill>
                <a:effectLst/>
                <a:latin typeface="Cambria" pitchFamily="18" charset="0"/>
                <a:ea typeface="Times New Roman" pitchFamily="18" charset="0"/>
              </a:rPr>
              <a:t>9 </a:t>
            </a:r>
            <a:r>
              <a:rPr kumimoji="0" lang="sr-Latn-CS" sz="2000" i="0" u="none" strike="noStrike" cap="none" normalizeH="0" baseline="0" dirty="0" smtClean="0">
                <a:ln>
                  <a:noFill/>
                </a:ln>
                <a:solidFill>
                  <a:srgbClr val="C00000"/>
                </a:solidFill>
                <a:effectLst/>
                <a:latin typeface="Cambria" pitchFamily="18" charset="0"/>
                <a:ea typeface="Times New Roman" pitchFamily="18" charset="0"/>
              </a:rPr>
              <a:t>suspensions</a:t>
            </a:r>
            <a:r>
              <a:rPr kumimoji="0" lang="en-US" sz="2000" i="0" u="none" strike="noStrike" cap="none" normalizeH="0" baseline="0" dirty="0" smtClean="0">
                <a:ln>
                  <a:noFill/>
                </a:ln>
                <a:solidFill>
                  <a:srgbClr val="C00000"/>
                </a:solidFill>
                <a:effectLst/>
                <a:latin typeface="Cambria" pitchFamily="18" charset="0"/>
                <a:ea typeface="Times New Roman" pitchFamily="18" charset="0"/>
              </a:rPr>
              <a:t> </a:t>
            </a:r>
            <a:r>
              <a:rPr kumimoji="0" lang="sr-Latn-CS" sz="2000" i="0" u="none" strike="noStrike" cap="none" normalizeH="0" baseline="0" dirty="0" smtClean="0">
                <a:ln>
                  <a:noFill/>
                </a:ln>
                <a:solidFill>
                  <a:srgbClr val="C00000"/>
                </a:solidFill>
                <a:effectLst/>
                <a:latin typeface="Cambria" pitchFamily="18" charset="0"/>
                <a:ea typeface="Times New Roman" pitchFamily="18" charset="0"/>
              </a:rPr>
              <a:t>in total amout of</a:t>
            </a:r>
            <a:r>
              <a:rPr kumimoji="0" lang="en-US" sz="2000" i="0" u="none" strike="noStrike" cap="none" normalizeH="0" baseline="0" dirty="0" smtClean="0">
                <a:ln>
                  <a:noFill/>
                </a:ln>
                <a:solidFill>
                  <a:srgbClr val="C00000"/>
                </a:solidFill>
                <a:effectLst/>
                <a:latin typeface="Cambria" pitchFamily="18" charset="0"/>
                <a:ea typeface="Times New Roman" pitchFamily="18" charset="0"/>
              </a:rPr>
              <a:t>:</a:t>
            </a:r>
            <a:r>
              <a:rPr lang="sr-Latn-CS" sz="2000" dirty="0" smtClean="0">
                <a:solidFill>
                  <a:srgbClr val="C00000"/>
                </a:solidFill>
                <a:latin typeface="Cambria" pitchFamily="18" charset="0"/>
                <a:ea typeface="Times New Roman" pitchFamily="18" charset="0"/>
              </a:rPr>
              <a:t> </a:t>
            </a:r>
            <a:r>
              <a:rPr kumimoji="0" lang="pl-PL" sz="2000" i="0" u="none" strike="noStrike" cap="none" normalizeH="0" baseline="0" dirty="0" smtClean="0">
                <a:ln>
                  <a:noFill/>
                </a:ln>
                <a:solidFill>
                  <a:srgbClr val="C00000"/>
                </a:solidFill>
                <a:effectLst/>
                <a:latin typeface="Cambria" pitchFamily="18" charset="0"/>
                <a:ea typeface="Times New Roman" pitchFamily="18" charset="0"/>
                <a:cs typeface="Arial" pitchFamily="34" charset="0"/>
              </a:rPr>
              <a:t>2.526.763 € </a:t>
            </a:r>
          </a:p>
          <a:p>
            <a:pPr marL="0" marR="0" lvl="0" indent="0" algn="l" defTabSz="914400" rtl="0" eaLnBrk="1" fontAlgn="base" latinLnBrk="0" hangingPunct="1">
              <a:lnSpc>
                <a:spcPct val="100000"/>
              </a:lnSpc>
              <a:spcBef>
                <a:spcPct val="0"/>
              </a:spcBef>
              <a:spcAft>
                <a:spcPct val="0"/>
              </a:spcAft>
              <a:buClrTx/>
              <a:buSzTx/>
              <a:tabLst>
                <a:tab pos="1476375" algn="l"/>
              </a:tabLst>
            </a:pPr>
            <a:r>
              <a:rPr lang="pl-PL" sz="2000" dirty="0" smtClean="0">
                <a:solidFill>
                  <a:srgbClr val="C00000"/>
                </a:solidFill>
                <a:latin typeface="Cambria" pitchFamily="18" charset="0"/>
                <a:ea typeface="Times New Roman" pitchFamily="18" charset="0"/>
                <a:cs typeface="Arial" pitchFamily="34" charset="0"/>
              </a:rPr>
              <a:t>                                                                 </a:t>
            </a:r>
            <a:r>
              <a:rPr kumimoji="0" lang="pl-PL" sz="2000" i="0" u="none" strike="noStrike" cap="none" normalizeH="0" baseline="0" dirty="0" smtClean="0">
                <a:ln>
                  <a:noFill/>
                </a:ln>
                <a:solidFill>
                  <a:srgbClr val="C00000"/>
                </a:solidFill>
                <a:effectLst/>
                <a:latin typeface="Cambria" pitchFamily="18" charset="0"/>
                <a:ea typeface="Times New Roman" pitchFamily="18" charset="0"/>
                <a:cs typeface="Arial" pitchFamily="34" charset="0"/>
              </a:rPr>
              <a:t>1.000.000 $ </a:t>
            </a:r>
          </a:p>
          <a:p>
            <a:pPr marL="0" marR="0" lvl="0" indent="0" algn="l" defTabSz="914400" rtl="0" eaLnBrk="1" fontAlgn="base" latinLnBrk="0" hangingPunct="1">
              <a:lnSpc>
                <a:spcPct val="100000"/>
              </a:lnSpc>
              <a:spcBef>
                <a:spcPct val="0"/>
              </a:spcBef>
              <a:spcAft>
                <a:spcPct val="0"/>
              </a:spcAft>
              <a:buClrTx/>
              <a:buSzTx/>
              <a:tabLst>
                <a:tab pos="1476375" algn="l"/>
              </a:tabLst>
            </a:pPr>
            <a:r>
              <a:rPr lang="pl-PL" sz="2000" dirty="0" smtClean="0">
                <a:solidFill>
                  <a:srgbClr val="C00000"/>
                </a:solidFill>
                <a:latin typeface="Cambria" pitchFamily="18" charset="0"/>
                <a:ea typeface="Times New Roman" pitchFamily="18" charset="0"/>
                <a:cs typeface="Arial" pitchFamily="34" charset="0"/>
              </a:rPr>
              <a:t>                                                                 </a:t>
            </a:r>
            <a:r>
              <a:rPr kumimoji="0" lang="pl-PL" sz="2000" i="0" u="none" strike="noStrike" cap="none" normalizeH="0" baseline="0" dirty="0" smtClean="0">
                <a:ln>
                  <a:noFill/>
                </a:ln>
                <a:solidFill>
                  <a:srgbClr val="C00000"/>
                </a:solidFill>
                <a:effectLst/>
                <a:latin typeface="Cambria" pitchFamily="18" charset="0"/>
                <a:ea typeface="Times New Roman" pitchFamily="18" charset="0"/>
                <a:cs typeface="Arial" pitchFamily="34" charset="0"/>
              </a:rPr>
              <a:t>488.200 CHF</a:t>
            </a:r>
            <a:endParaRPr kumimoji="0" lang="en-US" sz="2000" i="0" u="none" strike="noStrike" cap="none" normalizeH="0" baseline="0" dirty="0" smtClean="0">
              <a:ln>
                <a:noFill/>
              </a:ln>
              <a:solidFill>
                <a:srgbClr val="C00000"/>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476375" algn="l"/>
              </a:tabLst>
            </a:pPr>
            <a:endParaRPr kumimoji="0" lang="pl-PL" sz="2000" b="1" i="1" u="none" strike="noStrike" cap="none" normalizeH="0" baseline="0" dirty="0" smtClean="0">
              <a:ln>
                <a:noFill/>
              </a:ln>
              <a:solidFill>
                <a:srgbClr val="C00000"/>
              </a:solidFill>
              <a:effectLst/>
              <a:latin typeface="Cambria" pitchFamily="18"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476375" algn="l"/>
              </a:tabLst>
            </a:pPr>
            <a:r>
              <a:rPr lang="pl-PL" sz="2000" i="1" dirty="0" smtClean="0">
                <a:solidFill>
                  <a:srgbClr val="C00000"/>
                </a:solidFill>
                <a:latin typeface="Cambria" pitchFamily="18" charset="0"/>
                <a:ea typeface="Times New Roman" pitchFamily="18" charset="0"/>
                <a:cs typeface="Arial" pitchFamily="34" charset="0"/>
              </a:rPr>
              <a:t>- </a:t>
            </a:r>
            <a:r>
              <a:rPr kumimoji="0" lang="pl-PL" sz="2000" i="1" u="none" strike="noStrike" cap="none" normalizeH="0" baseline="0" dirty="0" smtClean="0">
                <a:ln>
                  <a:noFill/>
                </a:ln>
                <a:solidFill>
                  <a:srgbClr val="C00000"/>
                </a:solidFill>
                <a:effectLst/>
                <a:latin typeface="Cambria" pitchFamily="18" charset="0"/>
                <a:ea typeface="Times New Roman" pitchFamily="18" charset="0"/>
                <a:cs typeface="Arial" pitchFamily="34" charset="0"/>
              </a:rPr>
              <a:t>5 natural resident persons, 1 natural non resident person and 2 legal resident persons</a:t>
            </a:r>
          </a:p>
          <a:p>
            <a:pPr marL="0" marR="0" lvl="0" indent="0" algn="l" defTabSz="914400" rtl="0" eaLnBrk="0" fontAlgn="base" latinLnBrk="0" hangingPunct="0">
              <a:lnSpc>
                <a:spcPct val="100000"/>
              </a:lnSpc>
              <a:spcBef>
                <a:spcPct val="0"/>
              </a:spcBef>
              <a:spcAft>
                <a:spcPct val="0"/>
              </a:spcAft>
              <a:buClrTx/>
              <a:buSzTx/>
              <a:buFontTx/>
              <a:buNone/>
              <a:tabLst>
                <a:tab pos="1476375" algn="l"/>
              </a:tabLst>
            </a:pPr>
            <a:endParaRPr lang="pl-PL" sz="2000" b="1" i="1" dirty="0" smtClean="0">
              <a:solidFill>
                <a:srgbClr val="C00000"/>
              </a:solidFill>
              <a:latin typeface="Cambria" pitchFamily="18"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476375" algn="l"/>
              </a:tabLst>
            </a:pPr>
            <a:r>
              <a:rPr kumimoji="0" lang="pl-PL" sz="2000" b="1" i="0" u="sng" strike="noStrike" cap="none" normalizeH="0" baseline="0" dirty="0" smtClean="0">
                <a:ln>
                  <a:noFill/>
                </a:ln>
                <a:solidFill>
                  <a:srgbClr val="C00000"/>
                </a:solidFill>
                <a:effectLst/>
                <a:latin typeface="Cambria" pitchFamily="18" charset="0"/>
                <a:ea typeface="Times New Roman" pitchFamily="18" charset="0"/>
                <a:cs typeface="Arial" pitchFamily="34" charset="0"/>
              </a:rPr>
              <a:t>Ongoing monitoring</a:t>
            </a:r>
          </a:p>
          <a:p>
            <a:pPr marL="0" marR="0" lvl="0" indent="0" algn="l" defTabSz="914400" rtl="0" eaLnBrk="0" fontAlgn="base" latinLnBrk="0" hangingPunct="0">
              <a:lnSpc>
                <a:spcPct val="100000"/>
              </a:lnSpc>
              <a:spcBef>
                <a:spcPct val="0"/>
              </a:spcBef>
              <a:spcAft>
                <a:spcPct val="0"/>
              </a:spcAft>
              <a:buClrTx/>
              <a:buSzTx/>
              <a:buFontTx/>
              <a:buNone/>
              <a:tabLst>
                <a:tab pos="1476375" algn="l"/>
              </a:tabLst>
            </a:pPr>
            <a:endParaRPr lang="pl-PL" sz="2000" b="1" u="sng" dirty="0" smtClean="0">
              <a:solidFill>
                <a:srgbClr val="C00000"/>
              </a:solidFill>
              <a:latin typeface="Cambria" pitchFamily="18"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476375" algn="l"/>
              </a:tabLst>
            </a:pPr>
            <a:r>
              <a:rPr kumimoji="0" lang="pl-PL" sz="2000" b="0" i="0" u="none" strike="noStrike" cap="none" normalizeH="0" baseline="0" dirty="0" smtClean="0">
                <a:ln>
                  <a:noFill/>
                </a:ln>
                <a:solidFill>
                  <a:srgbClr val="C00000"/>
                </a:solidFill>
                <a:effectLst/>
                <a:latin typeface="Cambria" pitchFamily="18" charset="0"/>
                <a:ea typeface="Times New Roman" pitchFamily="18" charset="0"/>
                <a:cs typeface="Arial" pitchFamily="34" charset="0"/>
              </a:rPr>
              <a:t>- 16 requests: 4 </a:t>
            </a:r>
            <a:r>
              <a:rPr kumimoji="0" lang="sr-Latn-CS" sz="2000" b="0" i="0" u="none" strike="noStrike" cap="none" normalizeH="0" baseline="0" dirty="0" smtClean="0">
                <a:ln>
                  <a:noFill/>
                </a:ln>
                <a:solidFill>
                  <a:srgbClr val="C00000"/>
                </a:solidFill>
                <a:effectLst/>
                <a:latin typeface="Cambria" pitchFamily="18" charset="0"/>
                <a:ea typeface="Times New Roman" pitchFamily="18" charset="0"/>
                <a:cs typeface="Arial" pitchFamily="34" charset="0"/>
              </a:rPr>
              <a:t>natural resident persons</a:t>
            </a:r>
            <a:endParaRPr kumimoji="0" lang="en-US" sz="2000" b="0" i="0" u="none" strike="noStrike" cap="none" normalizeH="0" baseline="0" dirty="0" smtClean="0">
              <a:ln>
                <a:noFill/>
              </a:ln>
              <a:solidFill>
                <a:srgbClr val="C00000"/>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476375" algn="l"/>
              </a:tabLst>
            </a:pPr>
            <a:r>
              <a:rPr kumimoji="0" lang="pl-PL" sz="2000" b="0" i="0" u="none" strike="noStrike" cap="none" normalizeH="0" baseline="0" dirty="0" smtClean="0">
                <a:ln>
                  <a:noFill/>
                </a:ln>
                <a:solidFill>
                  <a:srgbClr val="C00000"/>
                </a:solidFill>
                <a:effectLst/>
                <a:latin typeface="Cambria" pitchFamily="18" charset="0"/>
                <a:ea typeface="Times New Roman" pitchFamily="18" charset="0"/>
                <a:cs typeface="Arial" pitchFamily="34" charset="0"/>
              </a:rPr>
              <a:t>                           4 natural non resident persons</a:t>
            </a:r>
            <a:endParaRPr kumimoji="0" lang="en-US" sz="2000" b="0" i="0" u="none" strike="noStrike" cap="none" normalizeH="0" baseline="0" dirty="0" smtClean="0">
              <a:ln>
                <a:noFill/>
              </a:ln>
              <a:solidFill>
                <a:srgbClr val="C00000"/>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476375" algn="l"/>
              </a:tabLst>
            </a:pPr>
            <a:r>
              <a:rPr kumimoji="0" lang="pl-PL" sz="2000" b="0" i="0" u="none" strike="noStrike" cap="none" normalizeH="0" baseline="0" dirty="0" smtClean="0">
                <a:ln>
                  <a:noFill/>
                </a:ln>
                <a:solidFill>
                  <a:srgbClr val="C00000"/>
                </a:solidFill>
                <a:effectLst/>
                <a:latin typeface="Cambria" pitchFamily="18" charset="0"/>
                <a:ea typeface="Times New Roman" pitchFamily="18" charset="0"/>
                <a:cs typeface="Arial" pitchFamily="34" charset="0"/>
              </a:rPr>
              <a:t>                           11 legal resident persons</a:t>
            </a:r>
            <a:endParaRPr kumimoji="0" lang="en-US" sz="2000" b="0" i="0" u="none" strike="noStrike" cap="none" normalizeH="0" baseline="0" dirty="0" smtClean="0">
              <a:ln>
                <a:noFill/>
              </a:ln>
              <a:solidFill>
                <a:srgbClr val="C00000"/>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476375" algn="l"/>
              </a:tabLst>
            </a:pPr>
            <a:r>
              <a:rPr kumimoji="0" lang="pl-PL" sz="2000" b="0" i="0" u="none" strike="noStrike" cap="none" normalizeH="0" baseline="0" dirty="0" smtClean="0">
                <a:ln>
                  <a:noFill/>
                </a:ln>
                <a:solidFill>
                  <a:srgbClr val="C00000"/>
                </a:solidFill>
                <a:effectLst/>
                <a:latin typeface="Cambria" pitchFamily="18" charset="0"/>
                <a:ea typeface="Times New Roman" pitchFamily="18" charset="0"/>
                <a:cs typeface="Arial" pitchFamily="34" charset="0"/>
              </a:rPr>
              <a:t>                           5 legal non resident</a:t>
            </a:r>
            <a:r>
              <a:rPr kumimoji="0" lang="pl-PL" sz="2000" b="0" i="0" u="none" strike="noStrike" cap="none" normalizeH="0" dirty="0" smtClean="0">
                <a:ln>
                  <a:noFill/>
                </a:ln>
                <a:solidFill>
                  <a:srgbClr val="C00000"/>
                </a:solidFill>
                <a:effectLst/>
                <a:latin typeface="Cambria" pitchFamily="18" charset="0"/>
                <a:ea typeface="Times New Roman" pitchFamily="18" charset="0"/>
                <a:cs typeface="Arial" pitchFamily="34" charset="0"/>
              </a:rPr>
              <a:t> persons</a:t>
            </a:r>
            <a:endParaRPr kumimoji="0" lang="pl-PL" sz="2000" b="0" i="0" u="none" strike="noStrike" cap="none" normalizeH="0" baseline="0" dirty="0" smtClean="0">
              <a:ln>
                <a:noFill/>
              </a:ln>
              <a:solidFill>
                <a:srgbClr val="C00000"/>
              </a:solidFill>
              <a:effectLst/>
              <a:latin typeface="Cambria" pitchFamily="18" charset="0"/>
              <a:ea typeface="Times New Roman" pitchFamily="18" charset="0"/>
              <a:cs typeface="Arial" pitchFamily="34" charset="0"/>
            </a:endParaRPr>
          </a:p>
        </p:txBody>
      </p:sp>
    </p:spTree>
  </p:cSld>
  <p:clrMapOvr>
    <a:masterClrMapping/>
  </p:clrMapOvr>
  <p:transition>
    <p:split orient="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355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355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3559" name="Text Box 121"/>
          <p:cNvSpPr txBox="1">
            <a:spLocks noChangeArrowheads="1"/>
          </p:cNvSpPr>
          <p:nvPr/>
        </p:nvSpPr>
        <p:spPr bwMode="auto">
          <a:xfrm>
            <a:off x="152400" y="6096000"/>
            <a:ext cx="8569325" cy="2286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0" y="228600"/>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sr-Latn-CS" b="1" dirty="0" smtClean="0">
                <a:solidFill>
                  <a:schemeClr val="accent2">
                    <a:lumMod val="20000"/>
                    <a:lumOff val="80000"/>
                  </a:schemeClr>
                </a:solidFill>
                <a:latin typeface="Cambria" pitchFamily="18" charset="0"/>
              </a:rPr>
              <a:t>4: </a:t>
            </a:r>
            <a:r>
              <a:rPr lang="sr-Latn-CS" b="1" i="1" dirty="0" smtClean="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pic>
        <p:nvPicPr>
          <p:cNvPr id="2356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228600" y="1752600"/>
            <a:ext cx="8610600" cy="1200329"/>
          </a:xfrm>
          <a:prstGeom prst="rect">
            <a:avLst/>
          </a:prstGeom>
        </p:spPr>
        <p:txBody>
          <a:bodyPr wrap="square">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22" name="Rectangle 21"/>
          <p:cNvSpPr/>
          <p:nvPr/>
        </p:nvSpPr>
        <p:spPr>
          <a:xfrm>
            <a:off x="304800" y="1295400"/>
            <a:ext cx="8458200" cy="1200329"/>
          </a:xfrm>
          <a:prstGeom prst="rect">
            <a:avLst/>
          </a:prstGeom>
        </p:spPr>
        <p:txBody>
          <a:bodyPr>
            <a:spAutoFit/>
          </a:bodyPr>
          <a:lstStyle/>
          <a:p>
            <a:pPr algn="just">
              <a:defRPr/>
            </a:pPr>
            <a:endParaRPr lang="en-GB" b="1" dirty="0">
              <a:solidFill>
                <a:schemeClr val="accent2">
                  <a:lumMod val="50000"/>
                </a:schemeClr>
              </a:solidFill>
              <a:latin typeface="Cambria" pitchFamily="18" charset="0"/>
            </a:endParaRPr>
          </a:p>
          <a:p>
            <a:pPr marL="228600" lvl="1" indent="-228600" algn="just">
              <a:defRPr/>
            </a:pPr>
            <a:endParaRPr lang="en-US" dirty="0">
              <a:latin typeface="Cambria" pitchFamily="18" charset="0"/>
            </a:endParaRPr>
          </a:p>
          <a:p>
            <a:pPr marL="228600" indent="-228600" algn="just">
              <a:defRPr/>
            </a:pPr>
            <a:endParaRPr lang="en-US" b="1" u="sng" dirty="0">
              <a:solidFill>
                <a:schemeClr val="accent2">
                  <a:lumMod val="50000"/>
                </a:schemeClr>
              </a:solidFill>
              <a:latin typeface="Cambria" pitchFamily="18" charset="0"/>
            </a:endParaRPr>
          </a:p>
          <a:p>
            <a:pPr marL="228600" indent="-228600" algn="just">
              <a:defRPr/>
            </a:pPr>
            <a:endParaRPr lang="en-US" b="1" u="sng" dirty="0">
              <a:solidFill>
                <a:schemeClr val="accent2">
                  <a:lumMod val="50000"/>
                </a:schemeClr>
              </a:solidFill>
              <a:latin typeface="Cambria" pitchFamily="18" charset="0"/>
            </a:endParaRPr>
          </a:p>
        </p:txBody>
      </p:sp>
      <p:sp>
        <p:nvSpPr>
          <p:cNvPr id="29" name="Rectangle 18"/>
          <p:cNvSpPr>
            <a:spLocks noChangeArrowheads="1"/>
          </p:cNvSpPr>
          <p:nvPr/>
        </p:nvSpPr>
        <p:spPr bwMode="auto">
          <a:xfrm>
            <a:off x="2133600" y="914400"/>
            <a:ext cx="6934200" cy="461665"/>
          </a:xfrm>
          <a:prstGeom prst="rect">
            <a:avLst/>
          </a:prstGeom>
          <a:noFill/>
          <a:ln w="9525">
            <a:noFill/>
            <a:miter lim="800000"/>
            <a:headEnd/>
            <a:tailEnd/>
          </a:ln>
        </p:spPr>
        <p:txBody>
          <a:bodyPr>
            <a:spAutoFit/>
          </a:bodyPr>
          <a:lstStyle/>
          <a:p>
            <a:pPr>
              <a:defRPr/>
            </a:pP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                 3. IMPLEMENTATION</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30" name="Rectangle 18"/>
          <p:cNvSpPr>
            <a:spLocks noChangeArrowheads="1"/>
          </p:cNvSpPr>
          <p:nvPr/>
        </p:nvSpPr>
        <p:spPr bwMode="auto">
          <a:xfrm>
            <a:off x="533400" y="1600200"/>
            <a:ext cx="8001000" cy="3477875"/>
          </a:xfrm>
          <a:prstGeom prst="rect">
            <a:avLst/>
          </a:prstGeom>
          <a:noFill/>
          <a:ln w="9525">
            <a:noFill/>
            <a:miter lim="800000"/>
            <a:headEnd/>
            <a:tailEnd/>
          </a:ln>
        </p:spPr>
        <p:txBody>
          <a:bodyPr wrap="square">
            <a:spAutoFit/>
          </a:bodyPr>
          <a:lstStyle/>
          <a:p>
            <a:endParaRPr lang="sr-Latn-CS" sz="1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sr-Latn-CS" sz="1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sr-Latn-CS" sz="1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r>
              <a:rPr lang="sr-Latn-CS" sz="1400" b="1" dirty="0" smtClean="0">
                <a:solidFill>
                  <a:schemeClr val="accent2">
                    <a:lumMod val="50000"/>
                  </a:schemeClr>
                </a:solidFill>
                <a:effectLst>
                  <a:outerShdw blurRad="38100" dist="38100" dir="2700000" algn="tl">
                    <a:srgbClr val="000000">
                      <a:alpha val="43137"/>
                    </a:srgbClr>
                  </a:outerShdw>
                </a:effectLst>
                <a:latin typeface="Cambria" pitchFamily="18" charset="0"/>
              </a:rPr>
              <a:t>INTERNATIONAL </a:t>
            </a:r>
            <a:r>
              <a:rPr lang="sr-Latn-CS" sz="1400" b="1" dirty="0">
                <a:solidFill>
                  <a:schemeClr val="accent2">
                    <a:lumMod val="50000"/>
                  </a:schemeClr>
                </a:solidFill>
                <a:effectLst>
                  <a:outerShdw blurRad="38100" dist="38100" dir="2700000" algn="tl">
                    <a:srgbClr val="000000">
                      <a:alpha val="43137"/>
                    </a:srgbClr>
                  </a:outerShdw>
                </a:effectLst>
                <a:latin typeface="Cambria" pitchFamily="18" charset="0"/>
              </a:rPr>
              <a:t>COOPERATION</a:t>
            </a:r>
          </a:p>
          <a:p>
            <a:endParaRPr lang="sr-Latn-CS" sz="1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sr-Latn-CS" sz="1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marL="285750" indent="-285750">
              <a:buFontTx/>
              <a:buChar char="-"/>
            </a:pPr>
            <a:r>
              <a:rPr lang="sr-Latn-CS" sz="1400" b="1" dirty="0">
                <a:solidFill>
                  <a:schemeClr val="accent2">
                    <a:lumMod val="50000"/>
                  </a:schemeClr>
                </a:solidFill>
                <a:effectLst>
                  <a:outerShdw blurRad="38100" dist="38100" dir="2700000" algn="tl">
                    <a:srgbClr val="000000">
                      <a:alpha val="43137"/>
                    </a:srgbClr>
                  </a:outerShdw>
                </a:effectLst>
                <a:latin typeface="Cambria" pitchFamily="18" charset="0"/>
              </a:rPr>
              <a:t>174 requests sent to the foreign FIU (money laundering, real estate contracts, criminal association, computer fraud, abuse of office, money transfer across the border, corruption, tax evasion</a:t>
            </a:r>
            <a:r>
              <a:rPr lang="sr-Latn-CS" sz="1400" b="1" dirty="0" smtClean="0">
                <a:solidFill>
                  <a:schemeClr val="accent2">
                    <a:lumMod val="50000"/>
                  </a:schemeClr>
                </a:solidFill>
                <a:effectLst>
                  <a:outerShdw blurRad="38100" dist="38100" dir="2700000" algn="tl">
                    <a:srgbClr val="000000">
                      <a:alpha val="43137"/>
                    </a:srgbClr>
                  </a:outerShdw>
                </a:effectLst>
                <a:latin typeface="Cambria" pitchFamily="18" charset="0"/>
              </a:rPr>
              <a:t>);</a:t>
            </a:r>
            <a:endParaRPr lang="sr-Latn-CS" sz="1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marL="285750" indent="-285750">
              <a:buFontTx/>
              <a:buChar char="-"/>
            </a:pPr>
            <a:endParaRPr lang="sr-Latn-CS" sz="1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marL="285750" indent="-285750">
              <a:buFontTx/>
              <a:buChar char="-"/>
            </a:pPr>
            <a:endParaRPr lang="sr-Latn-CS" sz="1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marL="285750" indent="-285750">
              <a:buFontTx/>
              <a:buChar char="-"/>
            </a:pPr>
            <a:r>
              <a:rPr lang="sr-Latn-CS" sz="1400" b="1" dirty="0">
                <a:solidFill>
                  <a:schemeClr val="accent2">
                    <a:lumMod val="50000"/>
                  </a:schemeClr>
                </a:solidFill>
                <a:effectLst>
                  <a:outerShdw blurRad="38100" dist="38100" dir="2700000" algn="tl">
                    <a:srgbClr val="000000">
                      <a:alpha val="43137"/>
                    </a:srgbClr>
                  </a:outerShdw>
                </a:effectLst>
                <a:latin typeface="Cambria" pitchFamily="18" charset="0"/>
              </a:rPr>
              <a:t>26 requests received from foreign FIU (money laundering, embezzlement of assets gained by bank credits, criminal association, cyber crime, terrorist financing, drug trafficking</a:t>
            </a:r>
            <a:r>
              <a:rPr lang="sr-Latn-CS" sz="1400" b="1" dirty="0" smtClean="0">
                <a:solidFill>
                  <a:schemeClr val="accent2">
                    <a:lumMod val="50000"/>
                  </a:schemeClr>
                </a:solidFill>
                <a:effectLst>
                  <a:outerShdw blurRad="38100" dist="38100" dir="2700000" algn="tl">
                    <a:srgbClr val="000000">
                      <a:alpha val="43137"/>
                    </a:srgbClr>
                  </a:outerShdw>
                </a:effectLst>
                <a:latin typeface="Cambria" pitchFamily="18" charset="0"/>
              </a:rPr>
              <a:t>).</a:t>
            </a:r>
            <a:endParaRPr lang="sr-Latn-CS" sz="1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sr-Latn-CS" sz="1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4581"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458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a:t>
            </a:r>
            <a:r>
              <a:rPr lang="sr-Latn-CS" b="1" dirty="0" smtClean="0">
                <a:solidFill>
                  <a:schemeClr val="accent2">
                    <a:lumMod val="20000"/>
                    <a:lumOff val="80000"/>
                  </a:schemeClr>
                </a:solidFill>
                <a:latin typeface="Cambria" pitchFamily="18" charset="0"/>
              </a:rPr>
              <a:t>: </a:t>
            </a:r>
            <a:r>
              <a:rPr lang="sr-Latn-CS" b="1" i="1" dirty="0" smtClean="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458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400800" y="6400800"/>
            <a:ext cx="27432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228600" y="685800"/>
            <a:ext cx="8077200" cy="5539978"/>
          </a:xfrm>
          <a:prstGeom prst="rect">
            <a:avLst/>
          </a:prstGeom>
          <a:noFill/>
          <a:ln w="9525">
            <a:noFill/>
            <a:miter lim="800000"/>
            <a:headEnd/>
            <a:tailEnd/>
          </a:ln>
        </p:spPr>
        <p:txBody>
          <a:bodyPr wrap="square">
            <a:spAutoFit/>
          </a:bodyPr>
          <a:lstStyle/>
          <a:p>
            <a:pPr algn="ctr">
              <a:defRPr/>
            </a:pP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3</a:t>
            </a:r>
            <a:r>
              <a:rPr lang="en-U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a:t>
            </a: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 IMPLEMENTATION</a:t>
            </a:r>
          </a:p>
          <a:p>
            <a:pPr algn="ctr">
              <a:defRPr/>
            </a:pPr>
            <a:endParaRPr lang="sr-Latn-C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r>
              <a:rPr lang="sr-Latn-CS" b="1" dirty="0">
                <a:solidFill>
                  <a:schemeClr val="accent2">
                    <a:lumMod val="50000"/>
                  </a:schemeClr>
                </a:solidFill>
                <a:effectLst>
                  <a:outerShdw blurRad="38100" dist="38100" dir="2700000" algn="tl">
                    <a:srgbClr val="000000">
                      <a:alpha val="43137"/>
                    </a:srgbClr>
                  </a:outerShdw>
                </a:effectLst>
                <a:latin typeface="Cambria" pitchFamily="18" charset="0"/>
              </a:rPr>
              <a:t>Control of reporting entities</a:t>
            </a:r>
          </a:p>
          <a:p>
            <a:endParaRPr lang="sr-Latn-C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a:r>
              <a:rPr lang="sr-Latn-CS" sz="1600" b="1" dirty="0" smtClean="0">
                <a:solidFill>
                  <a:schemeClr val="accent2">
                    <a:lumMod val="50000"/>
                  </a:schemeClr>
                </a:solidFill>
                <a:effectLst>
                  <a:outerShdw blurRad="38100" dist="38100" dir="2700000" algn="tl">
                    <a:srgbClr val="000000">
                      <a:alpha val="43137"/>
                    </a:srgbClr>
                  </a:outerShdw>
                </a:effectLst>
                <a:latin typeface="Cambria" pitchFamily="18" charset="0"/>
              </a:rPr>
              <a:t>Strcture </a:t>
            </a:r>
            <a:r>
              <a:rPr lang="sr-Latn-CS" sz="1600" b="1" dirty="0">
                <a:solidFill>
                  <a:schemeClr val="accent2">
                    <a:lumMod val="50000"/>
                  </a:schemeClr>
                </a:solidFill>
                <a:effectLst>
                  <a:outerShdw blurRad="38100" dist="38100" dir="2700000" algn="tl">
                    <a:srgbClr val="000000">
                      <a:alpha val="43137"/>
                    </a:srgbClr>
                  </a:outerShdw>
                </a:effectLst>
                <a:latin typeface="Cambria" pitchFamily="18" charset="0"/>
              </a:rPr>
              <a:t>of controlled subjects by type of bussiness</a:t>
            </a:r>
          </a:p>
          <a:p>
            <a:pPr algn="ctr"/>
            <a:endParaRPr lang="sr-Latn-C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a:endParaRPr lang="sr-Latn-C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sr-Latn-C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sr-Latn-C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endParaRPr lang="sr-Latn-C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r>
              <a:rPr lang="sr-Latn-CS" sz="1600" b="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sr-Latn-CS" sz="1600" b="1" dirty="0">
                <a:solidFill>
                  <a:schemeClr val="accent2">
                    <a:lumMod val="50000"/>
                  </a:schemeClr>
                </a:solidFill>
                <a:effectLst>
                  <a:outerShdw blurRad="38100" dist="38100" dir="2700000" algn="tl">
                    <a:srgbClr val="000000">
                      <a:alpha val="43137"/>
                    </a:srgbClr>
                  </a:outerShdw>
                </a:effectLst>
                <a:latin typeface="Cambria" pitchFamily="18" charset="0"/>
              </a:rPr>
              <a:t>64 requests for initiating misdemeanour </a:t>
            </a:r>
            <a:r>
              <a:rPr lang="sr-Latn-CS" sz="1600" b="1" dirty="0" smtClean="0">
                <a:solidFill>
                  <a:schemeClr val="accent2">
                    <a:lumMod val="50000"/>
                  </a:schemeClr>
                </a:solidFill>
                <a:effectLst>
                  <a:outerShdw blurRad="38100" dist="38100" dir="2700000" algn="tl">
                    <a:srgbClr val="000000">
                      <a:alpha val="43137"/>
                    </a:srgbClr>
                  </a:outerShdw>
                </a:effectLst>
                <a:latin typeface="Cambria" pitchFamily="18" charset="0"/>
              </a:rPr>
              <a:t>procedure;</a:t>
            </a:r>
            <a:endParaRPr lang="sr-Latn-CS" sz="1600" b="1" dirty="0">
              <a:solidFill>
                <a:schemeClr val="accent2">
                  <a:lumMod val="50000"/>
                </a:schemeClr>
              </a:solidFill>
              <a:effectLst>
                <a:outerShdw blurRad="38100" dist="38100" dir="2700000" algn="tl">
                  <a:srgbClr val="000000">
                    <a:alpha val="43137"/>
                  </a:srgbClr>
                </a:outerShdw>
              </a:effectLst>
              <a:latin typeface="Cambria" pitchFamily="18" charset="0"/>
            </a:endParaRPr>
          </a:p>
          <a:p>
            <a:r>
              <a:rPr lang="sr-Latn-CS" sz="1600" b="1" dirty="0">
                <a:solidFill>
                  <a:schemeClr val="accent2">
                    <a:lumMod val="50000"/>
                  </a:schemeClr>
                </a:solidFill>
                <a:effectLst>
                  <a:outerShdw blurRad="38100" dist="38100" dir="2700000" algn="tl">
                    <a:srgbClr val="000000">
                      <a:alpha val="43137"/>
                    </a:srgbClr>
                  </a:outerShdw>
                </a:effectLst>
                <a:latin typeface="Cambria" pitchFamily="18" charset="0"/>
              </a:rPr>
              <a:t>- 8 initiatives to other state </a:t>
            </a:r>
            <a:r>
              <a:rPr lang="sr-Latn-CS" sz="1600" b="1" dirty="0" smtClean="0">
                <a:solidFill>
                  <a:schemeClr val="accent2">
                    <a:lumMod val="50000"/>
                  </a:schemeClr>
                </a:solidFill>
                <a:effectLst>
                  <a:outerShdw blurRad="38100" dist="38100" dir="2700000" algn="tl">
                    <a:srgbClr val="000000">
                      <a:alpha val="43137"/>
                    </a:srgbClr>
                  </a:outerShdw>
                </a:effectLst>
                <a:latin typeface="Cambria" pitchFamily="18" charset="0"/>
              </a:rPr>
              <a:t>authorities.</a:t>
            </a:r>
            <a:endParaRPr lang="sr-Latn-CS" sz="16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xmlns="" val="299528411"/>
              </p:ext>
            </p:extLst>
          </p:nvPr>
        </p:nvGraphicFramePr>
        <p:xfrm>
          <a:off x="1524000" y="2514600"/>
          <a:ext cx="6096000" cy="270764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r>
                        <a:rPr lang="sr-Latn-BA" dirty="0" smtClean="0"/>
                        <a:t>Type of bussines</a:t>
                      </a:r>
                      <a:endParaRPr lang="en-US" dirty="0"/>
                    </a:p>
                  </a:txBody>
                  <a:tcPr/>
                </a:tc>
                <a:tc>
                  <a:txBody>
                    <a:bodyPr/>
                    <a:lstStyle/>
                    <a:p>
                      <a:pPr algn="ctr"/>
                      <a:r>
                        <a:rPr lang="sr-Latn-BA" dirty="0" smtClean="0"/>
                        <a:t>Conducted controls</a:t>
                      </a:r>
                      <a:endParaRPr lang="en-US" dirty="0"/>
                    </a:p>
                  </a:txBody>
                  <a:tcPr/>
                </a:tc>
              </a:tr>
              <a:tr h="370840">
                <a:tc>
                  <a:txBody>
                    <a:bodyPr/>
                    <a:lstStyle/>
                    <a:p>
                      <a:r>
                        <a:rPr lang="sr-Latn-BA" dirty="0" smtClean="0"/>
                        <a:t>Real estate</a:t>
                      </a:r>
                      <a:endParaRPr lang="en-US" dirty="0"/>
                    </a:p>
                  </a:txBody>
                  <a:tcPr/>
                </a:tc>
                <a:tc>
                  <a:txBody>
                    <a:bodyPr/>
                    <a:lstStyle/>
                    <a:p>
                      <a:pPr algn="ctr"/>
                      <a:r>
                        <a:rPr lang="sr-Latn-BA" dirty="0" smtClean="0"/>
                        <a:t>74              </a:t>
                      </a:r>
                      <a:endParaRPr lang="en-US" dirty="0"/>
                    </a:p>
                  </a:txBody>
                  <a:tcPr/>
                </a:tc>
              </a:tr>
              <a:tr h="370840">
                <a:tc>
                  <a:txBody>
                    <a:bodyPr/>
                    <a:lstStyle/>
                    <a:p>
                      <a:r>
                        <a:rPr lang="sr-Latn-BA" dirty="0" smtClean="0"/>
                        <a:t>Construction companies</a:t>
                      </a:r>
                      <a:endParaRPr lang="en-US" dirty="0"/>
                    </a:p>
                  </a:txBody>
                  <a:tcPr/>
                </a:tc>
                <a:tc>
                  <a:txBody>
                    <a:bodyPr/>
                    <a:lstStyle/>
                    <a:p>
                      <a:pPr algn="ctr"/>
                      <a:r>
                        <a:rPr lang="sr-Latn-BA" dirty="0" smtClean="0"/>
                        <a:t>58</a:t>
                      </a:r>
                    </a:p>
                  </a:txBody>
                  <a:tcPr/>
                </a:tc>
              </a:tr>
              <a:tr h="370840">
                <a:tc>
                  <a:txBody>
                    <a:bodyPr/>
                    <a:lstStyle/>
                    <a:p>
                      <a:r>
                        <a:rPr lang="sr-Latn-BA" dirty="0" smtClean="0"/>
                        <a:t>NGO</a:t>
                      </a:r>
                      <a:endParaRPr lang="en-US" dirty="0"/>
                    </a:p>
                  </a:txBody>
                  <a:tcPr/>
                </a:tc>
                <a:tc>
                  <a:txBody>
                    <a:bodyPr/>
                    <a:lstStyle/>
                    <a:p>
                      <a:pPr algn="ctr"/>
                      <a:r>
                        <a:rPr lang="sr-Latn-BA" dirty="0" smtClean="0"/>
                        <a:t>2</a:t>
                      </a:r>
                      <a:endParaRPr lang="en-US" dirty="0"/>
                    </a:p>
                  </a:txBody>
                  <a:tcPr/>
                </a:tc>
              </a:tr>
              <a:tr h="370840">
                <a:tc>
                  <a:txBody>
                    <a:bodyPr/>
                    <a:lstStyle/>
                    <a:p>
                      <a:r>
                        <a:rPr lang="sr-Latn-BA" dirty="0" smtClean="0"/>
                        <a:t>Other </a:t>
                      </a:r>
                      <a:r>
                        <a:rPr lang="sr-Latn-BA" sz="1600" dirty="0" smtClean="0"/>
                        <a:t>(travel agency, consulting companies, financial leasing, tourism, sales of vehicles)</a:t>
                      </a:r>
                      <a:endParaRPr lang="en-US" sz="1600" dirty="0"/>
                    </a:p>
                  </a:txBody>
                  <a:tcPr/>
                </a:tc>
                <a:tc>
                  <a:txBody>
                    <a:bodyPr/>
                    <a:lstStyle/>
                    <a:p>
                      <a:pPr algn="ctr"/>
                      <a:r>
                        <a:rPr lang="sr-Latn-BA" dirty="0" smtClean="0"/>
                        <a:t>19</a:t>
                      </a:r>
                      <a:endParaRPr lang="en-US" dirty="0"/>
                    </a:p>
                  </a:txBody>
                  <a:tcPr/>
                </a:tc>
              </a:tr>
              <a:tr h="370840">
                <a:tc>
                  <a:txBody>
                    <a:bodyPr/>
                    <a:lstStyle/>
                    <a:p>
                      <a:r>
                        <a:rPr lang="sr-Latn-BA" dirty="0" smtClean="0"/>
                        <a:t>Total</a:t>
                      </a:r>
                      <a:endParaRPr lang="en-US" dirty="0"/>
                    </a:p>
                  </a:txBody>
                  <a:tcPr>
                    <a:solidFill>
                      <a:schemeClr val="accent3">
                        <a:lumMod val="60000"/>
                        <a:lumOff val="40000"/>
                      </a:schemeClr>
                    </a:solidFill>
                  </a:tcPr>
                </a:tc>
                <a:tc>
                  <a:txBody>
                    <a:bodyPr/>
                    <a:lstStyle/>
                    <a:p>
                      <a:pPr algn="ctr"/>
                      <a:r>
                        <a:rPr lang="sr-Latn-BA" dirty="0" smtClean="0"/>
                        <a:t>153</a:t>
                      </a:r>
                      <a:endParaRPr lang="en-US" dirty="0"/>
                    </a:p>
                  </a:txBody>
                  <a:tcPr>
                    <a:solidFill>
                      <a:schemeClr val="accent3">
                        <a:lumMod val="60000"/>
                        <a:lumOff val="40000"/>
                      </a:schemeClr>
                    </a:solidFill>
                  </a:tcPr>
                </a:tc>
              </a:tr>
            </a:tbl>
          </a:graphicData>
        </a:graphic>
      </p:graphicFrame>
    </p:spTree>
  </p:cSld>
  <p:clrMapOvr>
    <a:masterClrMapping/>
  </p:clrMapOvr>
  <p:transition>
    <p:split orient="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4581"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458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4</a:t>
            </a:r>
            <a:r>
              <a:rPr lang="sr-Latn-CS" b="1" dirty="0" smtClean="0">
                <a:solidFill>
                  <a:schemeClr val="accent2">
                    <a:lumMod val="20000"/>
                    <a:lumOff val="80000"/>
                  </a:schemeClr>
                </a:solidFill>
                <a:latin typeface="Cambria" pitchFamily="18" charset="0"/>
              </a:rPr>
              <a:t>: </a:t>
            </a:r>
            <a:r>
              <a:rPr lang="sr-Latn-CS" b="1" i="1" dirty="0" smtClean="0">
                <a:solidFill>
                  <a:schemeClr val="accent2">
                    <a:lumMod val="40000"/>
                    <a:lumOff val="60000"/>
                  </a:schemeClr>
                </a:solidFill>
                <a:latin typeface="Cambria" pitchFamily="18" charset="0"/>
              </a:rPr>
              <a:t>Free Movement of Capital</a:t>
            </a:r>
            <a:endParaRPr lang="en-US" b="1" dirty="0">
              <a:solidFill>
                <a:schemeClr val="accent2">
                  <a:lumMod val="40000"/>
                  <a:lumOff val="6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458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400800" y="6400800"/>
            <a:ext cx="27432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sr-Latn-CS" sz="1100" b="1" dirty="0" smtClean="0">
                <a:solidFill>
                  <a:schemeClr val="accent2">
                    <a:lumMod val="75000"/>
                  </a:schemeClr>
                </a:solidFill>
                <a:latin typeface="Cambria" pitchFamily="18" charset="0"/>
              </a:rPr>
              <a:t>4</a:t>
            </a:r>
            <a:r>
              <a:rPr lang="en-US" sz="1100" b="1" dirty="0" smtClean="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sr-Latn-CS" sz="1100" b="1" i="1" dirty="0" smtClean="0">
                <a:solidFill>
                  <a:schemeClr val="accent2">
                    <a:lumMod val="75000"/>
                  </a:schemeClr>
                </a:solidFill>
                <a:latin typeface="Cambria" pitchFamily="18" charset="0"/>
              </a:rPr>
              <a:t>Free Movement of Capital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228600" y="685800"/>
            <a:ext cx="8682172" cy="6647974"/>
          </a:xfrm>
          <a:prstGeom prst="rect">
            <a:avLst/>
          </a:prstGeom>
          <a:noFill/>
          <a:ln w="9525">
            <a:noFill/>
            <a:miter lim="800000"/>
            <a:headEnd/>
            <a:tailEnd/>
          </a:ln>
        </p:spPr>
        <p:txBody>
          <a:bodyPr wrap="square">
            <a:spAutoFit/>
          </a:bodyPr>
          <a:lstStyle/>
          <a:p>
            <a:pPr algn="ctr">
              <a:defRPr/>
            </a:pP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4</a:t>
            </a:r>
            <a:r>
              <a:rPr lang="en-U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a:t>
            </a:r>
            <a:r>
              <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 FUTURE STEPS</a:t>
            </a:r>
          </a:p>
          <a:p>
            <a:pPr algn="ctr">
              <a:defRPr/>
            </a:pPr>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a:defRPr/>
            </a:pPr>
            <a:endParaRPr lang="sr-Latn-C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r>
              <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rPr>
              <a:t>- Strengthening administrative capacities of APMLTF and other stakeholders in the fight against money laundering and terrorism </a:t>
            </a:r>
            <a:r>
              <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rPr>
              <a:t>financing;</a:t>
            </a:r>
            <a:endPar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285750" indent="-285750">
              <a:buFontTx/>
              <a:buChar char="-"/>
              <a:defRPr/>
            </a:pPr>
            <a:endPar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sr-Latn-CS"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r>
              <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rPr>
              <a:t>- Preparation and implenetation of action </a:t>
            </a:r>
            <a:r>
              <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rPr>
              <a:t>plans;</a:t>
            </a:r>
            <a:endPar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sr-Latn-CS"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r>
              <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rPr>
              <a:t>- Development and implementation of IT Strategy and Strategy for development of </a:t>
            </a:r>
            <a:r>
              <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rPr>
              <a:t>APMLTF;</a:t>
            </a:r>
            <a:endPar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r>
              <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rPr>
              <a:t>- National risk </a:t>
            </a:r>
            <a:r>
              <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rPr>
              <a:t>assesment.</a:t>
            </a:r>
            <a:endPar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a:defRPr/>
            </a:pPr>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a:defRPr/>
            </a:pPr>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sr-Latn-C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a:defRPr/>
            </a:pPr>
            <a:endParaRPr lang="sr-Latn-CS" sz="2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a:defRPr/>
            </a:pPr>
            <a:endParaRPr lang="sr-Latn-C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Tree>
    <p:extLst>
      <p:ext uri="{BB962C8B-B14F-4D97-AF65-F5344CB8AC3E}">
        <p14:creationId xmlns:p14="http://schemas.microsoft.com/office/powerpoint/2010/main" xmlns="" val="1564208236"/>
      </p:ext>
    </p:extLst>
  </p:cSld>
  <p:clrMapOvr>
    <a:masterClrMapping/>
  </p:clrMapOvr>
  <p:transition>
    <p:split orient="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5605"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ransition>
    <p:split orient="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4451</TotalTime>
  <Words>4418</Words>
  <Application>Microsoft Office PowerPoint</Application>
  <PresentationFormat>On-screen Show (4:3)</PresentationFormat>
  <Paragraphs>994</Paragraphs>
  <Slides>33</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Office Theme</vt:lpstr>
      <vt:lpstr>Image</vt:lpstr>
      <vt:lpstr>Slide 1</vt:lpstr>
      <vt:lpstr>Slide 2</vt:lpstr>
      <vt:lpstr>Slide 3</vt:lpstr>
      <vt:lpstr>Slide 4</vt:lpstr>
      <vt:lpstr>1. INSTITUTIONAL FRAMEWORK</vt:lpstr>
      <vt:lpstr>1. INSTITUTIONAL FRAMEWORK – ADMINISTRATION FOR THE PREVENTION OF MONEY LAUNDERING AND TERRORIST FINANCIG</vt:lpstr>
      <vt:lpstr>Slide 7</vt:lpstr>
      <vt:lpstr>1. INSTITUTIONAL FRAMEWORK – PROCEDURE OF OPENING  AND PROCESSING OF CASES IN THE APMLTF</vt:lpstr>
      <vt:lpstr>1. INSTITUTIONAL FRAMEWORK – DATA BASES USED BY APMLTF</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milena.biro</cp:lastModifiedBy>
  <cp:revision>659</cp:revision>
  <dcterms:created xsi:type="dcterms:W3CDTF">2012-04-18T16:21:57Z</dcterms:created>
  <dcterms:modified xsi:type="dcterms:W3CDTF">2013-02-06T12:58:45Z</dcterms:modified>
</cp:coreProperties>
</file>