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8" r:id="rId2"/>
    <p:sldId id="274" r:id="rId3"/>
    <p:sldId id="273" r:id="rId4"/>
    <p:sldId id="287" r:id="rId5"/>
    <p:sldId id="276" r:id="rId6"/>
    <p:sldId id="270" r:id="rId7"/>
    <p:sldId id="283" r:id="rId8"/>
    <p:sldId id="284" r:id="rId9"/>
    <p:sldId id="281" r:id="rId10"/>
    <p:sldId id="285" r:id="rId11"/>
    <p:sldId id="279" r:id="rId12"/>
    <p:sldId id="280" r:id="rId13"/>
    <p:sldId id="272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516" y="8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9A9FF65-3112-48F4-A0DD-0951C9C2E4B1}" type="datetimeFigureOut">
              <a:rPr lang="en-US"/>
              <a:pPr>
                <a:defRPr/>
              </a:pPr>
              <a:t>10-Nov-12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9351098-5272-4D78-B131-94E631CD21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429482-2E2D-4872-B496-01F949D7889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C97943-551F-45AB-8534-3FFB0A74065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9C340B-9C39-4DA6-9912-A3582916793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C98043-8233-4EC5-950C-6EFE995DFF2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046226-C508-4D8A-97BF-6E36A163C16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347495-DFC9-4AB4-8768-5E3446912D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A446D5-0F52-4E80-BA89-13DB5DF75F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DD4128-F67D-4735-A544-0C448B593EB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CFDE07-44F5-47E8-AA09-B630764122A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01EF8F-C38B-4427-AFCA-0A978393101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59E754-8A29-440F-AAAA-8A594BB9640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5B98F5-5C74-42F5-9DCE-F7F195AB695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47783A1-2798-49B5-A0B6-27C7FC4D79C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BE654-C8A1-4D20-A4DF-B084458BE790}" type="datetimeFigureOut">
              <a:rPr lang="en-US"/>
              <a:pPr>
                <a:defRPr/>
              </a:pPr>
              <a:t>10-Nov-12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2AC50-A87E-4BC2-B47F-15312FE439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F1775-530F-4EEE-9279-24F80AC12BE7}" type="datetimeFigureOut">
              <a:rPr lang="en-US"/>
              <a:pPr>
                <a:defRPr/>
              </a:pPr>
              <a:t>10-Nov-12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017EA-A1AD-483C-AA8B-62860D8EEF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87198-6525-474A-BBF0-17EEB444BDDE}" type="datetimeFigureOut">
              <a:rPr lang="en-US"/>
              <a:pPr>
                <a:defRPr/>
              </a:pPr>
              <a:t>10-Nov-12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A75C7-DF9F-4CE8-AC3A-EE93E4D2A1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9FBC1-9555-478E-9E35-F6E330763A05}" type="datetimeFigureOut">
              <a:rPr lang="en-US"/>
              <a:pPr>
                <a:defRPr/>
              </a:pPr>
              <a:t>10-Nov-12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53A2D-C217-4D30-936F-23929CEBB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F41B9-1DD7-41E7-B2A2-56B30405B179}" type="datetimeFigureOut">
              <a:rPr lang="en-US"/>
              <a:pPr>
                <a:defRPr/>
              </a:pPr>
              <a:t>10-Nov-12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C20B5-B674-49B1-91C7-72D7CF4597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ABE44-CBC2-4C10-89F1-51F11FE13B10}" type="datetimeFigureOut">
              <a:rPr lang="en-US"/>
              <a:pPr>
                <a:defRPr/>
              </a:pPr>
              <a:t>10-Nov-12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69BFE-5E04-4800-9C61-9E9FF24387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C3146-F6D4-48D6-A8F7-4718220B6C04}" type="datetimeFigureOut">
              <a:rPr lang="en-US"/>
              <a:pPr>
                <a:defRPr/>
              </a:pPr>
              <a:t>10-Nov-12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DFFF1-0956-4B97-AD33-14279545D8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ACC9C-D3A6-4F0B-A806-F6CDDE123210}" type="datetimeFigureOut">
              <a:rPr lang="en-US"/>
              <a:pPr>
                <a:defRPr/>
              </a:pPr>
              <a:t>10-Nov-12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A683E-9D05-4ECD-80AC-59DA1237EA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E89CD-3E36-4C65-B2E0-F6F2A2589813}" type="datetimeFigureOut">
              <a:rPr lang="en-US"/>
              <a:pPr>
                <a:defRPr/>
              </a:pPr>
              <a:t>10-Nov-12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A2786-5D4C-4C24-94C1-9B3707820C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03741-F4CF-49F1-878B-26F8473AF4AE}" type="datetimeFigureOut">
              <a:rPr lang="en-US"/>
              <a:pPr>
                <a:defRPr/>
              </a:pPr>
              <a:t>10-Nov-12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D4C1F-8655-42E9-B6B7-0C6218DE04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AE8AA-559D-4683-A076-EEA16A92A17F}" type="datetimeFigureOut">
              <a:rPr lang="en-US"/>
              <a:pPr>
                <a:defRPr/>
              </a:pPr>
              <a:t>10-Nov-12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C94C1-D062-4FAE-92ED-24EA2E23E5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564831-0B58-4B7D-91C5-462B1BEA7D3D}" type="datetimeFigureOut">
              <a:rPr lang="en-US"/>
              <a:pPr>
                <a:defRPr/>
              </a:pPr>
              <a:t>10-Nov-12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78125CE-C3B7-4B99-B716-36816F5E40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mailto:smiljana.prelevic@mna.gov.m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27384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hr-HR" sz="1600" b="1" i="1">
                <a:solidFill>
                  <a:schemeClr val="bg1"/>
                </a:solidFill>
                <a:latin typeface="Cambria" pitchFamily="18" charset="0"/>
              </a:rPr>
              <a:t>5 – </a:t>
            </a:r>
            <a:r>
              <a:rPr lang="en-US" sz="1600" b="1" i="1">
                <a:solidFill>
                  <a:schemeClr val="bg1"/>
                </a:solidFill>
                <a:latin typeface="Cambria" pitchFamily="18" charset="0"/>
              </a:rPr>
              <a:t>Public Procurement</a:t>
            </a:r>
            <a:endParaRPr lang="en-US" sz="3600" b="1" i="1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Bilateral screening: Chapter </a:t>
            </a:r>
            <a:r>
              <a:rPr lang="sr-Latn-CS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5</a:t>
            </a:r>
            <a:endParaRPr lang="en-GB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PRESENTATION OF </a:t>
            </a: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MONTENEGRO</a:t>
            </a:r>
            <a:endParaRPr lang="hr-HR" sz="26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95575" y="6324600"/>
            <a:ext cx="3255963" cy="36988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Brussels, Novem</a:t>
            </a:r>
            <a:r>
              <a:rPr lang="sr-Latn-C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ber 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19, </a:t>
            </a:r>
            <a:r>
              <a:rPr lang="sr-Latn-C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2012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4792663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581025" y="57150"/>
            <a:ext cx="45640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1000" b="1">
                <a:solidFill>
                  <a:schemeClr val="bg1"/>
                </a:solidFill>
                <a:latin typeface="Cambria" pitchFamily="18" charset="0"/>
              </a:rPr>
              <a:t>M O N T E N E G R O</a:t>
            </a:r>
          </a:p>
          <a:p>
            <a:r>
              <a:rPr lang="en-GB" sz="1000" b="1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000" b="1">
                <a:solidFill>
                  <a:schemeClr val="bg1"/>
                </a:solidFill>
                <a:latin typeface="Cambria" pitchFamily="18" charset="0"/>
              </a:rPr>
              <a:t> Montenegro </a:t>
            </a:r>
            <a:r>
              <a:rPr lang="en-GB" sz="1000" b="1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r>
              <a:rPr lang="sr-Latn-CS" sz="1000" b="1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en-US" sz="100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05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0"/>
            <a:ext cx="533400" cy="528638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accent2">
                <a:lumMod val="75000"/>
                <a:alpha val="70000"/>
              </a:schemeClr>
            </a:outerShdw>
          </a:effectLst>
        </p:spPr>
      </p:pic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228600" y="1828800"/>
            <a:ext cx="8569325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pl-PL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Working Group for Chapter 5 –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Public Procurement</a:t>
            </a:r>
            <a:endParaRPr lang="pl-PL" sz="2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srgbClr val="000099"/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3079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2057400" y="2819400"/>
            <a:ext cx="5410200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r-HR" sz="20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r-HR" sz="20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Bilateral screening: Chapter 5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</a:br>
            <a:r>
              <a:rPr lang="x-none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Presentation of Montenegro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</a:br>
            <a:r>
              <a:rPr lang="hr-HR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Brussels,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Nov</a:t>
            </a:r>
            <a:r>
              <a:rPr lang="hr-HR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ember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19, </a:t>
            </a:r>
            <a:r>
              <a:rPr lang="hr-HR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2012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" y="4495800"/>
            <a:ext cx="83820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3082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Chapter 5: </a:t>
            </a:r>
            <a:endParaRPr lang="sr-Latn-CS" sz="1100" b="1" dirty="0">
              <a:solidFill>
                <a:srgbClr val="C00000"/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Public Procurement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410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0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642938" y="2428875"/>
            <a:ext cx="81121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 fontScale="92500"/>
          </a:bodyPr>
          <a:lstStyle/>
          <a:p>
            <a:pPr marL="285750" indent="-28575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SOCIAL, GREEN, SME, INNOVATION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Chapter 5: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Public Procurement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14375" y="5000625"/>
            <a:ext cx="792956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Bosiljka Vukovi</a:t>
            </a:r>
            <a:r>
              <a:rPr lang="sr-Latn-ME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ć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ME" sz="16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Head of the Division for the Support to the National Council for Sustainabile Development, </a:t>
            </a:r>
            <a:r>
              <a:rPr lang="sr-Latn-ME" sz="16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Ministr</a:t>
            </a:r>
            <a:r>
              <a:rPr lang="en-US" sz="1600" b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y </a:t>
            </a:r>
            <a:r>
              <a:rPr lang="sr-Latn-ME" sz="1600" b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of </a:t>
            </a:r>
            <a:r>
              <a:rPr lang="sr-Latn-ME" sz="16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Sustainable Development and Tourism</a:t>
            </a:r>
            <a:endParaRPr lang="en-US" sz="16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  <a:hlinkClick r:id="rId4"/>
              </a:rPr>
              <a:t>bosiljka.vukovic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  <a:hlinkClick r:id="rId4"/>
              </a:rPr>
              <a:t>@</a:t>
            </a:r>
            <a:r>
              <a:rPr lang="sr-Latn-ME" sz="2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  <a:hlinkClick r:id="rId4"/>
              </a:rPr>
              <a:t>kor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  <a:hlinkClick r:id="rId4"/>
              </a:rPr>
              <a:t>.gov.me</a:t>
            </a:r>
            <a:r>
              <a:rPr lang="sr-Latn-ME" sz="2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20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4107" name="Picture 18" descr="EU MN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Chapter 5: </a:t>
            </a:r>
            <a:endParaRPr lang="sr-Latn-CS" sz="1100" b="1" dirty="0">
              <a:solidFill>
                <a:srgbClr val="C00000"/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Public Procurement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512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126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642938" y="1214438"/>
            <a:ext cx="81121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85750" indent="-28575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OUTLINE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Chapter 5: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Public Procurement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85813" y="2357438"/>
            <a:ext cx="7929562" cy="31702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sr-Latn-ME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	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RELEVANT EU DOCUMENTS WITH HARMONIZATION LEVELS</a:t>
            </a:r>
            <a:endParaRPr lang="sr-Latn-ME" sz="20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514350" indent="-51435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sr-Latn-ME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II	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LEGAL FRAMEWORK </a:t>
            </a:r>
          </a:p>
          <a:p>
            <a:pPr marL="514350" indent="-51435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III     </a:t>
            </a:r>
            <a:r>
              <a:rPr lang="sr-Latn-ME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INSTITUTIONAL FRAMEWORK</a:t>
            </a:r>
          </a:p>
          <a:p>
            <a:pPr marL="514350" indent="-51435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sr-Latn-ME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V</a:t>
            </a:r>
            <a:r>
              <a:rPr lang="sr-Latn-ME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	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ADMINISTRATIVE CAPACITIES</a:t>
            </a:r>
            <a:endParaRPr lang="sr-Latn-ME" sz="20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514350" indent="-51435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sr-Latn-ME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V	PLANNED MID-TERM ACTIVITIES</a:t>
            </a:r>
          </a:p>
        </p:txBody>
      </p:sp>
      <p:pic>
        <p:nvPicPr>
          <p:cNvPr id="5131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Chapter 5: </a:t>
            </a:r>
            <a:endParaRPr lang="sr-Latn-CS" sz="1100" b="1" dirty="0">
              <a:solidFill>
                <a:srgbClr val="C00000"/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Public Procurement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614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6151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428625" y="714375"/>
            <a:ext cx="8229600" cy="562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85750" indent="-28575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 </a:t>
            </a:r>
            <a:r>
              <a:rPr lang="sr-Latn-ME" sz="2000" b="1" u="sng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Relevant EU documents with harmonization levels</a:t>
            </a:r>
          </a:p>
          <a:p>
            <a:pPr marL="285750" indent="-28575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endParaRPr lang="sr-Latn-ME" sz="20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285750" indent="-28575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6154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Chapter 5: </a:t>
            </a:r>
            <a:endParaRPr lang="sr-Latn-CS" sz="1100" b="1" dirty="0">
              <a:solidFill>
                <a:srgbClr val="C00000"/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Public Procurement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Chapter 5: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Public Procurement</a:t>
            </a:r>
          </a:p>
        </p:txBody>
      </p:sp>
      <p:pic>
        <p:nvPicPr>
          <p:cNvPr id="6157" name="Picture 19" descr="Harmonizatio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5650" y="1052513"/>
            <a:ext cx="7848600" cy="533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7173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4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7175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428625" y="714375"/>
            <a:ext cx="8229600" cy="562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85750" indent="-28575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sr-Latn-ME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</a:t>
            </a:r>
            <a:r>
              <a:rPr lang="sr-Latn-ME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ME" sz="2800" b="1" u="sng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Legal framework</a:t>
            </a:r>
            <a:endParaRPr lang="sl-SI" sz="2800" b="1" u="sng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Font typeface="Arial" charset="0"/>
              <a:buNone/>
              <a:defRPr/>
            </a:pPr>
            <a:endParaRPr lang="en-US" sz="3200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14313" y="2286000"/>
            <a:ext cx="8501062" cy="27384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sr-Latn-ME" sz="20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Law on </a:t>
            </a:r>
            <a:r>
              <a:rPr lang="sr-Latn-ME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Public Procurement </a:t>
            </a:r>
            <a:r>
              <a:rPr lang="en-US" sz="1600" b="1" i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(Official Gazette of Montenegro, n</a:t>
            </a:r>
            <a:r>
              <a:rPr lang="sr-Latn-ME" sz="1600" b="1" i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o</a:t>
            </a:r>
            <a:r>
              <a:rPr lang="en-US" sz="1600" b="1" i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ME" sz="1600" b="1" i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42</a:t>
            </a:r>
            <a:r>
              <a:rPr lang="en-US" sz="1600" b="1" i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/1</a:t>
            </a:r>
            <a:r>
              <a:rPr lang="sr-Latn-ME" sz="1600" b="1" i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1</a:t>
            </a:r>
            <a:r>
              <a:rPr lang="en-US" sz="1600" b="1" i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)</a:t>
            </a:r>
          </a:p>
          <a:p>
            <a:pPr marL="1271588" lvl="1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b="1" i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Articles 4-8,  19, 23 – 25,  41 -43, 49 -51, 58, 62, 64 -67, 68-71, 77, 79, 82, 85,  92-95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ME" sz="2000" b="1" i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lvl="1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Rulebook on methodology of expressing  subcriteria into an appropriate number of points, manner of evaluation and comparison of bids </a:t>
            </a:r>
            <a:r>
              <a:rPr lang="en-US" sz="1600" b="1" i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(Official Gazette of Montenegro, 63/11), </a:t>
            </a:r>
            <a:endParaRPr lang="en-US" b="1" i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lvl="1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7179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Chapter 5: </a:t>
            </a:r>
            <a:endParaRPr lang="sr-Latn-CS" sz="1100" b="1" dirty="0">
              <a:solidFill>
                <a:srgbClr val="C00000"/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Public Procurement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Chapter 5: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Public Procurement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8197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Text Box 121"/>
          <p:cNvSpPr txBox="1">
            <a:spLocks noChangeArrowheads="1"/>
          </p:cNvSpPr>
          <p:nvPr/>
        </p:nvSpPr>
        <p:spPr bwMode="auto">
          <a:xfrm>
            <a:off x="179388" y="1785938"/>
            <a:ext cx="8569325" cy="42338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8199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428625" y="7143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85750" indent="-28575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</a:t>
            </a:r>
            <a:r>
              <a:rPr lang="sr-Latn-ME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 Legal framework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285750" indent="-28575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1. </a:t>
            </a:r>
            <a:r>
              <a:rPr lang="en-US" sz="2800" b="1" u="sng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Incorporated EU Principles (part 1)</a:t>
            </a:r>
            <a:endParaRPr lang="sl-SI" sz="2800" b="1" u="sng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Font typeface="Arial" charset="0"/>
              <a:buNone/>
              <a:defRPr/>
            </a:pPr>
            <a:endParaRPr lang="en-US" sz="3200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14313" y="2357438"/>
            <a:ext cx="8715375" cy="35163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fontAlgn="auto">
              <a:spcBef>
                <a:spcPts val="3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BASIC PRECONDITIONS FOR S&amp;G PP</a:t>
            </a:r>
          </a:p>
          <a:p>
            <a:pPr marL="1271588" lvl="2" indent="-450850" fontAlgn="auto">
              <a:spcBef>
                <a:spcPts val="3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Lowest price Vs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MEAT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 (most economically advantageous tender)</a:t>
            </a:r>
          </a:p>
          <a:p>
            <a:pPr marL="1271588" lvl="2" indent="-450850" algn="just" fontAlgn="auto">
              <a:spcBef>
                <a:spcPts val="300"/>
              </a:spcBef>
              <a:spcAft>
                <a:spcPts val="240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Fixed technical specifications Vs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performance and functional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 characteristics (social, green, innovation)</a:t>
            </a:r>
          </a:p>
          <a:p>
            <a:pPr marL="814388" lvl="1" indent="-450850" fontAlgn="auto">
              <a:spcBef>
                <a:spcPts val="300"/>
              </a:spcBef>
              <a:spcAft>
                <a:spcPts val="240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Use of Variants</a:t>
            </a:r>
          </a:p>
          <a:p>
            <a:pPr marL="814388" lvl="1" indent="-450850" fontAlgn="auto">
              <a:spcBef>
                <a:spcPts val="300"/>
              </a:spcBef>
              <a:spcAft>
                <a:spcPts val="240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Accessibility criteria for people w/ disabilities</a:t>
            </a:r>
          </a:p>
          <a:p>
            <a:pPr marL="814388" lvl="1" indent="-450850" fontAlgn="auto">
              <a:spcBef>
                <a:spcPts val="300"/>
              </a:spcBef>
              <a:spcAft>
                <a:spcPts val="240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Proof of Quality – principle of equivalence</a:t>
            </a:r>
            <a:endParaRPr lang="en-US" sz="2000" b="1" dirty="0">
              <a:solidFill>
                <a:srgbClr val="FF0000"/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8203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Chapter 5: </a:t>
            </a:r>
            <a:endParaRPr lang="sr-Latn-CS" sz="1100" b="1" dirty="0">
              <a:solidFill>
                <a:srgbClr val="C00000"/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Public Procurement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Chapter 5: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Public Procurement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922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 Box 121"/>
          <p:cNvSpPr txBox="1">
            <a:spLocks noChangeArrowheads="1"/>
          </p:cNvSpPr>
          <p:nvPr/>
        </p:nvSpPr>
        <p:spPr bwMode="auto">
          <a:xfrm>
            <a:off x="179388" y="1785938"/>
            <a:ext cx="8569325" cy="42338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9223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428625" y="5715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85750" indent="-28575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sr-Latn-ME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 Legal framework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285750" indent="-28575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1. </a:t>
            </a:r>
            <a:r>
              <a:rPr lang="en-US" sz="2800" b="1" u="sng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Incorporated EU Principles (part 2)</a:t>
            </a:r>
            <a:endParaRPr lang="sl-SI" sz="2800" b="1" u="sng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Font typeface="Arial" charset="0"/>
              <a:buNone/>
              <a:defRPr/>
            </a:pPr>
            <a:endParaRPr lang="en-US" sz="3200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14313" y="2214563"/>
            <a:ext cx="8715375" cy="37211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fontAlgn="auto">
              <a:spcBef>
                <a:spcPts val="3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Including Social/Green/EE criteria in:</a:t>
            </a:r>
          </a:p>
          <a:p>
            <a:pPr marL="1277938" lvl="1" indent="-457200" fontAlgn="auto">
              <a:spcBef>
                <a:spcPts val="300"/>
              </a:spcBef>
              <a:spcAft>
                <a:spcPts val="1200"/>
              </a:spcAft>
              <a:buFont typeface="Wingdings" pitchFamily="2" charset="2"/>
              <a:buChar char="q"/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technical specification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(Social, Green, EE)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,</a:t>
            </a:r>
          </a:p>
          <a:p>
            <a:pPr marL="1277938" lvl="1" indent="-457200" fontAlgn="auto">
              <a:spcBef>
                <a:spcPts val="300"/>
              </a:spcBef>
              <a:spcAft>
                <a:spcPts val="1200"/>
              </a:spcAft>
              <a:buFont typeface="Wingdings" pitchFamily="2" charset="2"/>
              <a:buChar char="q"/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Selection criteria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– environmental/social technical capacity</a:t>
            </a:r>
          </a:p>
          <a:p>
            <a:pPr marL="1277938" lvl="1" indent="-457200" fontAlgn="auto">
              <a:spcBef>
                <a:spcPts val="300"/>
              </a:spcBef>
              <a:spcAft>
                <a:spcPts val="1200"/>
              </a:spcAft>
              <a:buFont typeface="Wingdings" pitchFamily="2" charset="2"/>
              <a:buChar char="q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Award criteria for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MEAT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 (Green, EE)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1277938" lvl="1" indent="-457200" fontAlgn="auto">
              <a:spcBef>
                <a:spcPts val="300"/>
              </a:spcBef>
              <a:spcAft>
                <a:spcPts val="1600"/>
              </a:spcAft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		 BUT </a:t>
            </a:r>
            <a:r>
              <a:rPr lang="en-US" sz="2000" b="1" u="sng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ONLY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IF THE CRITERIA ARE:</a:t>
            </a:r>
          </a:p>
          <a:p>
            <a:pPr marL="1257300" indent="-457200" algn="just" fontAlgn="auto">
              <a:spcBef>
                <a:spcPts val="3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LINKED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to the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subject matter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of the contract,</a:t>
            </a:r>
          </a:p>
          <a:p>
            <a:pPr marL="1257300" indent="-457200" algn="just" fontAlgn="auto">
              <a:spcBef>
                <a:spcPts val="3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Precisely MENTIONED in the tender documents,</a:t>
            </a:r>
          </a:p>
          <a:p>
            <a:pPr marL="1257300" indent="-457200" algn="just" fontAlgn="auto">
              <a:spcBef>
                <a:spcPts val="3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NOT discriminatory, NOT reducing competition, transparent.</a:t>
            </a:r>
          </a:p>
        </p:txBody>
      </p:sp>
      <p:pic>
        <p:nvPicPr>
          <p:cNvPr id="9227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Chapter 5: </a:t>
            </a:r>
            <a:endParaRPr lang="sr-Latn-CS" sz="1100" b="1" dirty="0">
              <a:solidFill>
                <a:srgbClr val="C00000"/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Public Procurement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Chapter 5: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Public Procurement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024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Text Box 121"/>
          <p:cNvSpPr txBox="1">
            <a:spLocks noChangeArrowheads="1"/>
          </p:cNvSpPr>
          <p:nvPr/>
        </p:nvSpPr>
        <p:spPr bwMode="auto">
          <a:xfrm>
            <a:off x="179388" y="1785938"/>
            <a:ext cx="8569325" cy="42338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0247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428625" y="7143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85750" indent="-28575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sr-Latn-ME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 Legal framework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285750" indent="-28575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1. </a:t>
            </a:r>
            <a:r>
              <a:rPr lang="en-US" sz="2800" b="1" u="sng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Incorporated EU Principles – Social/Green</a:t>
            </a:r>
            <a:endParaRPr lang="sl-SI" sz="2800" b="1" u="sng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Font typeface="Arial" charset="0"/>
              <a:buNone/>
              <a:defRPr/>
            </a:pPr>
            <a:endParaRPr lang="en-US" sz="3200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14313" y="2143125"/>
            <a:ext cx="8501062" cy="40941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Optional conditions –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expert-technical and educational-professional qualifications for public works, services and goods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Exclusion from the tender procedures for:</a:t>
            </a:r>
          </a:p>
          <a:p>
            <a:pPr marL="1271588" lvl="1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not fulfilling obligations relating to the payment of social security contributions,</a:t>
            </a:r>
          </a:p>
          <a:p>
            <a:pPr marL="1271588" lvl="1" indent="-4508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not fulfilling obligations relating to the payment of taxes in accordance.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Abnormally low tenders:</a:t>
            </a:r>
          </a:p>
          <a:p>
            <a:pPr marL="1271588" lvl="1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compliance with the provisions relating to employment protection and working conditions in force at the place where the work, service or supply is to be performed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10251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Chapter 5: </a:t>
            </a:r>
            <a:endParaRPr lang="sr-Latn-CS" sz="1100" b="1" dirty="0">
              <a:solidFill>
                <a:srgbClr val="C00000"/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Public Procurement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Chapter 5: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Public Procurement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126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121"/>
          <p:cNvSpPr txBox="1">
            <a:spLocks noChangeArrowheads="1"/>
          </p:cNvSpPr>
          <p:nvPr/>
        </p:nvSpPr>
        <p:spPr bwMode="auto">
          <a:xfrm>
            <a:off x="179388" y="1785938"/>
            <a:ext cx="8569325" cy="42338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1271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428625" y="7143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85750" indent="-28575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sr-Latn-ME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 Legal framework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285750" indent="-28575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1. </a:t>
            </a:r>
            <a:r>
              <a:rPr lang="en-US" sz="2800" b="1" u="sng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Incorporated EU Principles – SMEs</a:t>
            </a:r>
            <a:endParaRPr lang="en-US" sz="3200" u="sng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85750" y="2214563"/>
            <a:ext cx="8501063" cy="32924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BE" sz="2400" b="1" dirty="0" err="1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Overcoming</a:t>
            </a:r>
            <a:r>
              <a:rPr lang="fr-BE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 difficulties relating to the size of the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contracts</a:t>
            </a:r>
            <a:r>
              <a:rPr lang="fr-BE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:</a:t>
            </a:r>
          </a:p>
          <a:p>
            <a:pPr marL="1277938" lvl="1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Allowing joint bids and </a:t>
            </a:r>
          </a:p>
          <a:p>
            <a:pPr marL="1277938" lvl="1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Submitting offers per specific parts of the tender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Ensuring access to relevant information</a:t>
            </a:r>
          </a:p>
          <a:p>
            <a:pPr marL="1254125" lvl="1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Free information</a:t>
            </a:r>
          </a:p>
          <a:p>
            <a:pPr marL="1254125" lvl="1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E-info</a:t>
            </a:r>
          </a:p>
          <a:p>
            <a:pPr marL="1254125" lvl="1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Help desks planned</a:t>
            </a:r>
          </a:p>
        </p:txBody>
      </p:sp>
      <p:pic>
        <p:nvPicPr>
          <p:cNvPr id="11275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Chapter 5: </a:t>
            </a:r>
            <a:endParaRPr lang="sr-Latn-CS" sz="1100" b="1" dirty="0">
              <a:solidFill>
                <a:srgbClr val="C00000"/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Public Procurement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Chapter 5: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Public Procurement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2293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2295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428625" y="714375"/>
            <a:ext cx="8229600" cy="562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85750" indent="-28575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sr-Latn-ME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</a:t>
            </a:r>
            <a:r>
              <a:rPr lang="sr-Latn-ME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 </a:t>
            </a:r>
            <a:r>
              <a:rPr lang="sr-Latn-ME" sz="2800" b="1" u="sng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Institutional framework</a:t>
            </a:r>
            <a:r>
              <a:rPr lang="en-US" sz="2800" b="1" u="sng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 and </a:t>
            </a:r>
          </a:p>
          <a:p>
            <a:pPr marL="285750" indent="-28575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b="1" u="sng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Administrative  capacities</a:t>
            </a:r>
            <a:endParaRPr lang="sl-SI" sz="2800" b="1" u="sng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Font typeface="Arial" charset="0"/>
              <a:buNone/>
              <a:defRPr/>
            </a:pPr>
            <a:endParaRPr lang="en-US" sz="3200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14313" y="1928813"/>
            <a:ext cx="8501062" cy="40941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sr-Latn-ME" sz="20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r-Latn-ME" sz="2000" b="1" u="sng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Directorate for Public Procurement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sr-Latn-ME" sz="20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r-Latn-ME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Ministry of Sustainable Development and Tourism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(environment) </a:t>
            </a:r>
          </a:p>
          <a:p>
            <a:pPr marL="1271588" lvl="1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Division for the Support to the National Council for SD (strategic planning, training)</a:t>
            </a:r>
            <a:endParaRPr lang="sr-Latn-ME" sz="2000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sr-Latn-ME" sz="20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r-Latn-ME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Ministry of Economy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(EE, RES, innovation)</a:t>
            </a:r>
          </a:p>
          <a:p>
            <a:pPr marL="1271588" lvl="1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Directorate for Small and Medium Sized Enterprises (SMEs)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Ministry of Science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(innovation)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Ministry of Transport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(fuel efficiency)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12299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Chapter 5: </a:t>
            </a:r>
            <a:endParaRPr lang="sr-Latn-CS" sz="1100" b="1" dirty="0">
              <a:solidFill>
                <a:srgbClr val="C00000"/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Public Procurement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Chapter 5: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Public Procurement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3317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3319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428625" y="714375"/>
            <a:ext cx="8229600" cy="562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85750" indent="-28575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285750" indent="-28575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sr-Latn-ME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V </a:t>
            </a:r>
            <a:r>
              <a:rPr lang="en-US" sz="2800" b="1" u="sng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Further activities</a:t>
            </a:r>
            <a:endParaRPr lang="sl-SI" sz="2800" b="1" u="sng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Font typeface="Arial" charset="0"/>
              <a:buNone/>
              <a:defRPr/>
            </a:pPr>
            <a:endParaRPr lang="en-US" sz="3200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14313" y="2000250"/>
            <a:ext cx="8715375" cy="2154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622300" indent="-447675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sr-Latn-ME" sz="20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+mn-cs"/>
            </a:endParaRPr>
          </a:p>
          <a:p>
            <a:pPr marL="622300" indent="-447675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622300" indent="-447675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Analysis of state of the affairs on SPP in EU and development of systematic model for implementation of SPP in MNE system</a:t>
            </a:r>
          </a:p>
          <a:p>
            <a:pPr marL="622300" indent="-447675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622300" indent="-447675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622300" indent="-447675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EU EXPERT&amp;TECHNICAL ASSISTANCE NEEDED</a:t>
            </a:r>
          </a:p>
        </p:txBody>
      </p:sp>
      <p:pic>
        <p:nvPicPr>
          <p:cNvPr id="13323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Chapter 5: </a:t>
            </a:r>
            <a:endParaRPr lang="sr-Latn-CS" sz="1100" b="1" dirty="0">
              <a:solidFill>
                <a:srgbClr val="C00000"/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C00000"/>
                </a:solidFill>
                <a:latin typeface="Cambria" pitchFamily="18" charset="0"/>
              </a:rPr>
              <a:t>Public Procurement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Chapter 5: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Public Procurement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4341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+mn-cs"/>
              </a:rPr>
              <a:t>Thank you for your attention!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1851</TotalTime>
  <Words>841</Words>
  <Application>Microsoft Office PowerPoint</Application>
  <PresentationFormat>On-screen Show (4:3)</PresentationFormat>
  <Paragraphs>156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jelena.saranovic</dc:creator>
  <cp:lastModifiedBy>user</cp:lastModifiedBy>
  <cp:revision>348</cp:revision>
  <dcterms:created xsi:type="dcterms:W3CDTF">2012-09-06T08:06:56Z</dcterms:created>
  <dcterms:modified xsi:type="dcterms:W3CDTF">2012-11-10T11:37:33Z</dcterms:modified>
</cp:coreProperties>
</file>