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7" r:id="rId2"/>
    <p:sldId id="358" r:id="rId3"/>
    <p:sldId id="293" r:id="rId4"/>
    <p:sldId id="366" r:id="rId5"/>
    <p:sldId id="364" r:id="rId6"/>
    <p:sldId id="360" r:id="rId7"/>
    <p:sldId id="363" r:id="rId8"/>
    <p:sldId id="347" r:id="rId9"/>
    <p:sldId id="365" r:id="rId10"/>
    <p:sldId id="265" r:id="rId11"/>
  </p:sldIdLst>
  <p:sldSz cx="9144000" cy="6858000" type="screen4x3"/>
  <p:notesSz cx="6797675" cy="9926638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clrMru>
    <a:srgbClr val="973735"/>
    <a:srgbClr val="CC0000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591" autoAdjust="0"/>
    <p:restoredTop sz="93548" autoAdjust="0"/>
  </p:normalViewPr>
  <p:slideViewPr>
    <p:cSldViewPr>
      <p:cViewPr>
        <p:scale>
          <a:sx n="70" d="100"/>
          <a:sy n="70" d="100"/>
        </p:scale>
        <p:origin x="-516" y="41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93D2DFCB-85DD-4FCC-B2D1-BC1D4BA2C9BC}" type="datetimeFigureOut">
              <a:rPr lang="en-US"/>
              <a:pPr>
                <a:defRPr/>
              </a:pPr>
              <a:t>10-Nov-12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450" y="4714875"/>
            <a:ext cx="5438775" cy="44672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C1AE9C9D-6EAF-466C-8116-8043887713E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3315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4339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363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387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971192-5C58-4EE5-A8CC-E9D35D6978B8}" type="datetimeFigureOut">
              <a:rPr lang="en-US"/>
              <a:pPr>
                <a:defRPr/>
              </a:pPr>
              <a:t>10-Nov-12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603B35-4244-4D8F-9FC9-C9699FCD8F6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4AA41C-2F43-402E-9BF2-7B976F133F4E}" type="datetimeFigureOut">
              <a:rPr lang="en-US"/>
              <a:pPr>
                <a:defRPr/>
              </a:pPr>
              <a:t>10-Nov-12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415DD6-10CE-45D8-891D-24CF2788F5A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C7D9CD-0D3E-4E20-9061-C0144CB90ECF}" type="datetimeFigureOut">
              <a:rPr lang="en-US"/>
              <a:pPr>
                <a:defRPr/>
              </a:pPr>
              <a:t>10-Nov-12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34AEEB-69AE-4C60-9435-C8D273ECBC5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044154-DD73-4FF9-91C4-F8B827271D40}" type="datetimeFigureOut">
              <a:rPr lang="en-US"/>
              <a:pPr>
                <a:defRPr/>
              </a:pPr>
              <a:t>10-Nov-12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81AC8A-FB0C-4980-8C78-9D4CEDD6136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655892-0B27-415B-AD3C-4895E1624385}" type="datetimeFigureOut">
              <a:rPr lang="en-US"/>
              <a:pPr>
                <a:defRPr/>
              </a:pPr>
              <a:t>10-Nov-12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9274F8-8862-416F-8B7D-1272A284C9D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4BA5D3-FDE5-4555-B5EE-0DA2473A3B7B}" type="datetimeFigureOut">
              <a:rPr lang="en-US"/>
              <a:pPr>
                <a:defRPr/>
              </a:pPr>
              <a:t>10-Nov-12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AFE19F-5FCD-4C99-A39C-6FE65D668B2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7DCCC2-E716-4015-A5CD-E6327E388039}" type="datetimeFigureOut">
              <a:rPr lang="en-US"/>
              <a:pPr>
                <a:defRPr/>
              </a:pPr>
              <a:t>10-Nov-12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64AE61-1F6A-4392-A214-BF9E18D8528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418AB1-E3D0-4A26-96D4-D89BCE7E3000}" type="datetimeFigureOut">
              <a:rPr lang="en-US"/>
              <a:pPr>
                <a:defRPr/>
              </a:pPr>
              <a:t>10-Nov-12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1CA8A4-793D-4601-8465-06EB8CC6163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7AD75A-489E-4499-875D-0A5A15F142CE}" type="datetimeFigureOut">
              <a:rPr lang="en-US"/>
              <a:pPr>
                <a:defRPr/>
              </a:pPr>
              <a:t>10-Nov-12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332E4E-BA29-491D-B1FF-F0FFB6E0F1E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A142DC-98ED-4B65-A550-8B3EFF5AB057}" type="datetimeFigureOut">
              <a:rPr lang="en-US"/>
              <a:pPr>
                <a:defRPr/>
              </a:pPr>
              <a:t>10-Nov-12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8C8140-2806-4B92-88FE-4B11353C8AA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9008DB-3A05-4321-A670-915FAFCC8204}" type="datetimeFigureOut">
              <a:rPr lang="en-US"/>
              <a:pPr>
                <a:defRPr/>
              </a:pPr>
              <a:t>10-Nov-12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32CEBD-5E5D-4585-A841-6894A55DDFE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476B0C70-7CD3-4999-AFE1-61073F3656B2}" type="datetimeFigureOut">
              <a:rPr lang="en-US"/>
              <a:pPr>
                <a:defRPr/>
              </a:pPr>
              <a:t>10-Nov-12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898989"/>
                </a:solidFill>
                <a:latin typeface="Calibri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D1090A93-9210-4200-B571-A2F27DD3E31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eg"/><Relationship Id="rId4" Type="http://schemas.openxmlformats.org/officeDocument/2006/relationships/image" Target="../media/image1.wmf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jpeg"/><Relationship Id="rId4" Type="http://schemas.openxmlformats.org/officeDocument/2006/relationships/image" Target="../media/image1.w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jpeg"/><Relationship Id="rId4" Type="http://schemas.openxmlformats.org/officeDocument/2006/relationships/image" Target="../media/image1.w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60000"/>
                  <a:lumOff val="40000"/>
                </a:schemeClr>
              </a:gs>
              <a:gs pos="50000">
                <a:schemeClr val="accent2">
                  <a:lumMod val="50000"/>
                  <a:shade val="67500"/>
                  <a:satMod val="115000"/>
                </a:schemeClr>
              </a:gs>
              <a:gs pos="100000">
                <a:schemeClr val="accent2">
                  <a:lumMod val="50000"/>
                  <a:shade val="100000"/>
                  <a:satMod val="115000"/>
                </a:schemeClr>
              </a:gs>
            </a:gsLst>
            <a:path path="circle">
              <a:fillToRect r="100000" b="100000"/>
            </a:path>
            <a:tileRect l="-100000" t="-10000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053" name="Text Box 3"/>
          <p:cNvSpPr txBox="1">
            <a:spLocks noChangeArrowheads="1"/>
          </p:cNvSpPr>
          <p:nvPr/>
        </p:nvSpPr>
        <p:spPr bwMode="auto">
          <a:xfrm>
            <a:off x="304800" y="1676400"/>
            <a:ext cx="8458200" cy="825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sr-Latn-CS" sz="1600" b="1">
                <a:solidFill>
                  <a:schemeClr val="bg1"/>
                </a:solidFill>
                <a:latin typeface="Cambria" pitchFamily="18" charset="0"/>
              </a:rPr>
              <a:t> M O N T E N E G R O </a:t>
            </a:r>
          </a:p>
          <a:p>
            <a:pPr algn="ctr"/>
            <a:r>
              <a:rPr lang="en-GB" sz="1600" b="1">
                <a:solidFill>
                  <a:schemeClr val="bg1"/>
                </a:solidFill>
                <a:latin typeface="Cambria" pitchFamily="18" charset="0"/>
              </a:rPr>
              <a:t>Negotiating Team for the Accession of </a:t>
            </a:r>
            <a:r>
              <a:rPr lang="sr-Latn-CS" sz="1600" b="1">
                <a:solidFill>
                  <a:schemeClr val="bg1"/>
                </a:solidFill>
                <a:latin typeface="Cambria" pitchFamily="18" charset="0"/>
              </a:rPr>
              <a:t>Montenegro </a:t>
            </a:r>
            <a:r>
              <a:rPr lang="en-GB" sz="1600" b="1">
                <a:solidFill>
                  <a:schemeClr val="bg1"/>
                </a:solidFill>
                <a:latin typeface="Cambria" pitchFamily="18" charset="0"/>
              </a:rPr>
              <a:t>to the European Union</a:t>
            </a:r>
            <a:br>
              <a:rPr lang="en-GB" sz="1600" b="1">
                <a:solidFill>
                  <a:schemeClr val="bg1"/>
                </a:solidFill>
                <a:latin typeface="Cambria" pitchFamily="18" charset="0"/>
              </a:rPr>
            </a:br>
            <a:r>
              <a:rPr lang="en-GB" sz="1600" b="1" i="1">
                <a:solidFill>
                  <a:schemeClr val="bg1"/>
                </a:solidFill>
                <a:latin typeface="Cambria" pitchFamily="18" charset="0"/>
              </a:rPr>
              <a:t>Working Group for Chapter </a:t>
            </a:r>
            <a:r>
              <a:rPr lang="hr-HR" sz="1600" b="1" i="1">
                <a:solidFill>
                  <a:schemeClr val="bg1"/>
                </a:solidFill>
                <a:latin typeface="Cambria" pitchFamily="18" charset="0"/>
              </a:rPr>
              <a:t>5 – </a:t>
            </a:r>
            <a:r>
              <a:rPr lang="en-US" sz="1600" b="1" i="1">
                <a:solidFill>
                  <a:schemeClr val="bg1"/>
                </a:solidFill>
                <a:latin typeface="Cambria" pitchFamily="18" charset="0"/>
              </a:rPr>
              <a:t>Public Procurement</a:t>
            </a:r>
            <a:endParaRPr lang="en-US" sz="3600" b="1" i="1">
              <a:solidFill>
                <a:schemeClr val="bg1"/>
              </a:solidFill>
              <a:latin typeface="Cambria" pitchFamily="18" charset="0"/>
            </a:endParaRPr>
          </a:p>
        </p:txBody>
      </p:sp>
      <p:pic>
        <p:nvPicPr>
          <p:cNvPr id="11" name="Picture 4" descr="C:\Documents and Settings\alen.nikezic\Desktop\MUPIJU-Stari komp\Press clipping\montenegro grb.wm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657600" y="76200"/>
            <a:ext cx="1612900" cy="159702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2055" name="Rectangle 3"/>
          <p:cNvSpPr>
            <a:spLocks noChangeArrowheads="1"/>
          </p:cNvSpPr>
          <p:nvPr/>
        </p:nvSpPr>
        <p:spPr bwMode="auto">
          <a:xfrm>
            <a:off x="1447800" y="3276600"/>
            <a:ext cx="632460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GB" sz="2600">
                <a:solidFill>
                  <a:srgbClr val="F2DCDB"/>
                </a:solidFill>
                <a:latin typeface="Cambria" pitchFamily="18" charset="0"/>
              </a:rPr>
              <a:t>Bilateral screening: Chapter </a:t>
            </a:r>
            <a:r>
              <a:rPr lang="sr-Latn-CS" sz="2600">
                <a:solidFill>
                  <a:srgbClr val="F2DCDB"/>
                </a:solidFill>
                <a:latin typeface="Cambria" pitchFamily="18" charset="0"/>
              </a:rPr>
              <a:t>5</a:t>
            </a:r>
            <a:endParaRPr lang="en-GB" sz="2600">
              <a:solidFill>
                <a:srgbClr val="F2DCDB"/>
              </a:solidFill>
              <a:latin typeface="Cambria" pitchFamily="18" charset="0"/>
            </a:endParaRPr>
          </a:p>
          <a:p>
            <a:pPr algn="ctr"/>
            <a:r>
              <a:rPr lang="en-GB" sz="2600" b="1">
                <a:solidFill>
                  <a:srgbClr val="F2DCDB"/>
                </a:solidFill>
                <a:latin typeface="Cambria" pitchFamily="18" charset="0"/>
              </a:rPr>
              <a:t>PRESENTATION OF </a:t>
            </a:r>
            <a:r>
              <a:rPr lang="sr-Latn-CS" sz="2600" b="1">
                <a:solidFill>
                  <a:srgbClr val="F2DCDB"/>
                </a:solidFill>
                <a:latin typeface="Cambria" pitchFamily="18" charset="0"/>
              </a:rPr>
              <a:t>MONTENEGRO</a:t>
            </a:r>
            <a:endParaRPr lang="hr-HR" sz="2600" b="1">
              <a:solidFill>
                <a:srgbClr val="F2DCDB"/>
              </a:solidFill>
              <a:latin typeface="Calibri" pitchFamily="34" charset="0"/>
            </a:endParaRPr>
          </a:p>
        </p:txBody>
      </p:sp>
      <p:sp>
        <p:nvSpPr>
          <p:cNvPr id="2056" name="Rectangle 12"/>
          <p:cNvSpPr>
            <a:spLocks noChangeArrowheads="1"/>
          </p:cNvSpPr>
          <p:nvPr/>
        </p:nvSpPr>
        <p:spPr bwMode="auto">
          <a:xfrm>
            <a:off x="2954338" y="6326188"/>
            <a:ext cx="323532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/>
            <a:r>
              <a:rPr lang="en-US" b="1">
                <a:solidFill>
                  <a:srgbClr val="D99694"/>
                </a:solidFill>
                <a:latin typeface="Cambria" pitchFamily="18" charset="0"/>
              </a:rPr>
              <a:t>Brussels, 19 November 2012 </a:t>
            </a:r>
            <a:endParaRPr lang="en-US">
              <a:solidFill>
                <a:srgbClr val="D99694"/>
              </a:solidFill>
              <a:latin typeface="Calibri" pitchFamily="34" charset="0"/>
            </a:endParaRPr>
          </a:p>
        </p:txBody>
      </p:sp>
      <p:grpSp>
        <p:nvGrpSpPr>
          <p:cNvPr id="2057" name="Group 22"/>
          <p:cNvGrpSpPr>
            <a:grpSpLocks/>
          </p:cNvGrpSpPr>
          <p:nvPr/>
        </p:nvGrpSpPr>
        <p:grpSpPr bwMode="auto">
          <a:xfrm rot="165688">
            <a:off x="-77788" y="5162550"/>
            <a:ext cx="1020763" cy="1752600"/>
            <a:chOff x="-28875" y="5105400"/>
            <a:chExt cx="1019475" cy="1752600"/>
          </a:xfrm>
        </p:grpSpPr>
        <p:sp>
          <p:nvSpPr>
            <p:cNvPr id="16" name="5-Point Star 15"/>
            <p:cNvSpPr/>
            <p:nvPr/>
          </p:nvSpPr>
          <p:spPr>
            <a:xfrm>
              <a:off x="0" y="6400800"/>
              <a:ext cx="457200" cy="45720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7" name="5-Point Star 16"/>
            <p:cNvSpPr/>
            <p:nvPr/>
          </p:nvSpPr>
          <p:spPr>
            <a:xfrm>
              <a:off x="304800" y="6248400"/>
              <a:ext cx="457200" cy="45720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8" name="5-Point Star 17"/>
            <p:cNvSpPr/>
            <p:nvPr/>
          </p:nvSpPr>
          <p:spPr>
            <a:xfrm>
              <a:off x="533400" y="5943600"/>
              <a:ext cx="457200" cy="45720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9" name="5-Point Star 18"/>
            <p:cNvSpPr/>
            <p:nvPr/>
          </p:nvSpPr>
          <p:spPr>
            <a:xfrm>
              <a:off x="533400" y="5562600"/>
              <a:ext cx="457200" cy="45720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0" name="5-Point Star 19"/>
            <p:cNvSpPr/>
            <p:nvPr/>
          </p:nvSpPr>
          <p:spPr>
            <a:xfrm>
              <a:off x="304800" y="5257800"/>
              <a:ext cx="457200" cy="45720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1" name="5-Point Star 20"/>
            <p:cNvSpPr/>
            <p:nvPr/>
          </p:nvSpPr>
          <p:spPr>
            <a:xfrm>
              <a:off x="-28875" y="5105400"/>
              <a:ext cx="457200" cy="45720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pic>
        <p:nvPicPr>
          <p:cNvPr id="2058" name="Picture 28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71875" y="4792663"/>
            <a:ext cx="2076450" cy="1171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 Same Side Corner Rectangle 14"/>
          <p:cNvSpPr/>
          <p:nvPr/>
        </p:nvSpPr>
        <p:spPr>
          <a:xfrm rot="10800000">
            <a:off x="0" y="6397625"/>
            <a:ext cx="9140825" cy="457200"/>
          </a:xfrm>
          <a:prstGeom prst="round2SameRect">
            <a:avLst>
              <a:gd name="adj1" fmla="val 31543"/>
              <a:gd name="adj2" fmla="val 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50800" dist="38100" dir="16200000" rotWithShape="0">
              <a:schemeClr val="accent2">
                <a:lumMod val="60000"/>
                <a:lumOff val="40000"/>
                <a:alpha val="6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4" name="Round Same Side Corner Rectangle 13"/>
          <p:cNvSpPr/>
          <p:nvPr/>
        </p:nvSpPr>
        <p:spPr>
          <a:xfrm>
            <a:off x="0" y="0"/>
            <a:ext cx="9144000" cy="533400"/>
          </a:xfrm>
          <a:prstGeom prst="round2SameRect">
            <a:avLst>
              <a:gd name="adj1" fmla="val 18309"/>
              <a:gd name="adj2" fmla="val 0"/>
            </a:avLst>
          </a:prstGeom>
          <a:solidFill>
            <a:schemeClr val="accent2">
              <a:lumMod val="50000"/>
            </a:schemeClr>
          </a:solidFill>
          <a:ln>
            <a:noFill/>
          </a:ln>
          <a:effectLst>
            <a:outerShdw blurRad="50800" dist="38100" dir="5400000" algn="t" rotWithShape="0">
              <a:schemeClr val="accent2">
                <a:lumMod val="60000"/>
                <a:lumOff val="40000"/>
                <a:alpha val="6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076" name="Rectangle 8"/>
          <p:cNvSpPr>
            <a:spLocks noChangeArrowheads="1"/>
          </p:cNvSpPr>
          <p:nvPr/>
        </p:nvSpPr>
        <p:spPr bwMode="auto">
          <a:xfrm>
            <a:off x="581025" y="57150"/>
            <a:ext cx="4564063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sr-Latn-CS" sz="1000" b="1">
                <a:solidFill>
                  <a:schemeClr val="bg1"/>
                </a:solidFill>
                <a:latin typeface="Cambria" pitchFamily="18" charset="0"/>
              </a:rPr>
              <a:t>M O N T E N E G R O</a:t>
            </a:r>
          </a:p>
          <a:p>
            <a:r>
              <a:rPr lang="en-GB" sz="1000" b="1">
                <a:solidFill>
                  <a:schemeClr val="bg1"/>
                </a:solidFill>
                <a:latin typeface="Cambria" pitchFamily="18" charset="0"/>
              </a:rPr>
              <a:t>Negotiating Team for the Accession of </a:t>
            </a:r>
            <a:r>
              <a:rPr lang="sr-Latn-CS" sz="1000" b="1">
                <a:solidFill>
                  <a:schemeClr val="bg1"/>
                </a:solidFill>
                <a:latin typeface="Cambria" pitchFamily="18" charset="0"/>
              </a:rPr>
              <a:t> Montenegro </a:t>
            </a:r>
            <a:r>
              <a:rPr lang="en-GB" sz="1000" b="1">
                <a:solidFill>
                  <a:schemeClr val="bg1"/>
                </a:solidFill>
                <a:latin typeface="Cambria" pitchFamily="18" charset="0"/>
              </a:rPr>
              <a:t>to the European Union</a:t>
            </a:r>
            <a:r>
              <a:rPr lang="sr-Latn-CS" sz="1000" b="1">
                <a:solidFill>
                  <a:schemeClr val="bg1"/>
                </a:solidFill>
                <a:latin typeface="Cambria" pitchFamily="18" charset="0"/>
              </a:rPr>
              <a:t> </a:t>
            </a:r>
            <a:endParaRPr lang="en-US" sz="1000">
              <a:solidFill>
                <a:schemeClr val="bg1"/>
              </a:solidFill>
              <a:latin typeface="Calibri" pitchFamily="34" charset="0"/>
            </a:endParaRPr>
          </a:p>
        </p:txBody>
      </p:sp>
      <p:pic>
        <p:nvPicPr>
          <p:cNvPr id="2052" name="Picture 4" descr="C:\Documents and Settings\alen.nikezic\Desktop\MUPIJU-Stari komp\Press clipping\montenegro grb.wm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6200" y="0"/>
            <a:ext cx="533400" cy="528638"/>
          </a:xfrm>
          <a:prstGeom prst="rect">
            <a:avLst/>
          </a:prstGeom>
          <a:ln>
            <a:noFill/>
          </a:ln>
          <a:effectLst>
            <a:outerShdw blurRad="190500" algn="tl" rotWithShape="0">
              <a:schemeClr val="accent2">
                <a:lumMod val="75000"/>
                <a:alpha val="70000"/>
              </a:schemeClr>
            </a:outerShdw>
          </a:effectLst>
        </p:spPr>
      </p:pic>
      <p:sp>
        <p:nvSpPr>
          <p:cNvPr id="3078" name="Text Box 121"/>
          <p:cNvSpPr txBox="1">
            <a:spLocks noChangeArrowheads="1"/>
          </p:cNvSpPr>
          <p:nvPr/>
        </p:nvSpPr>
        <p:spPr bwMode="auto">
          <a:xfrm>
            <a:off x="228600" y="1828800"/>
            <a:ext cx="8569325" cy="6096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/>
          <a:lstStyle/>
          <a:p>
            <a:pPr marL="14288" indent="-14288" algn="ctr">
              <a:spcAft>
                <a:spcPct val="40000"/>
              </a:spcAft>
              <a:buClr>
                <a:srgbClr val="FF0000"/>
              </a:buClr>
              <a:buFont typeface="Wingdings" pitchFamily="2" charset="2"/>
              <a:buNone/>
            </a:pPr>
            <a:r>
              <a:rPr lang="pl-PL" sz="2400" b="1">
                <a:solidFill>
                  <a:srgbClr val="632523"/>
                </a:solidFill>
                <a:latin typeface="Cambria" pitchFamily="18" charset="0"/>
              </a:rPr>
              <a:t>Working Group for Chapter 5 – </a:t>
            </a:r>
            <a:r>
              <a:rPr lang="en-US" sz="2400" b="1">
                <a:solidFill>
                  <a:srgbClr val="632523"/>
                </a:solidFill>
                <a:latin typeface="Cambria" pitchFamily="18" charset="0"/>
              </a:rPr>
              <a:t>Public Procurement</a:t>
            </a:r>
            <a:endParaRPr lang="pl-PL" sz="2400" b="1">
              <a:solidFill>
                <a:srgbClr val="632523"/>
              </a:solidFill>
              <a:latin typeface="Cambria" pitchFamily="18" charset="0"/>
            </a:endParaRPr>
          </a:p>
          <a:p>
            <a:pPr marL="14288" indent="-14288" algn="ctr"/>
            <a:endParaRPr lang="en-US" sz="1400" b="1">
              <a:solidFill>
                <a:srgbClr val="000099"/>
              </a:solidFill>
              <a:latin typeface="Cambria" pitchFamily="18" charset="0"/>
            </a:endParaRPr>
          </a:p>
        </p:txBody>
      </p:sp>
      <p:grpSp>
        <p:nvGrpSpPr>
          <p:cNvPr id="3079" name="Group 34"/>
          <p:cNvGrpSpPr>
            <a:grpSpLocks/>
          </p:cNvGrpSpPr>
          <p:nvPr/>
        </p:nvGrpSpPr>
        <p:grpSpPr bwMode="auto">
          <a:xfrm>
            <a:off x="7904163" y="-4763"/>
            <a:ext cx="1211262" cy="385763"/>
            <a:chOff x="7814716" y="-5258"/>
            <a:chExt cx="1210767" cy="460280"/>
          </a:xfrm>
        </p:grpSpPr>
        <p:sp>
          <p:nvSpPr>
            <p:cNvPr id="24" name="5-Point Star 23"/>
            <p:cNvSpPr/>
            <p:nvPr/>
          </p:nvSpPr>
          <p:spPr>
            <a:xfrm rot="165688">
              <a:off x="7814716" y="-5258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30" name="5-Point Star 29"/>
            <p:cNvSpPr/>
            <p:nvPr/>
          </p:nvSpPr>
          <p:spPr>
            <a:xfrm rot="165688">
              <a:off x="7996034" y="175717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31" name="5-Point Star 30"/>
            <p:cNvSpPr/>
            <p:nvPr/>
          </p:nvSpPr>
          <p:spPr>
            <a:xfrm rot="165688">
              <a:off x="8224634" y="261442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32" name="5-Point Star 31"/>
            <p:cNvSpPr/>
            <p:nvPr/>
          </p:nvSpPr>
          <p:spPr>
            <a:xfrm rot="165688">
              <a:off x="8462757" y="26144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33" name="5-Point Star 32"/>
            <p:cNvSpPr/>
            <p:nvPr/>
          </p:nvSpPr>
          <p:spPr>
            <a:xfrm rot="165688">
              <a:off x="8843757" y="4266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34" name="5-Point Star 33"/>
            <p:cNvSpPr/>
            <p:nvPr/>
          </p:nvSpPr>
          <p:spPr>
            <a:xfrm rot="165688">
              <a:off x="8672308" y="16619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sp>
        <p:nvSpPr>
          <p:cNvPr id="16" name="Rectangle 15"/>
          <p:cNvSpPr/>
          <p:nvPr/>
        </p:nvSpPr>
        <p:spPr>
          <a:xfrm>
            <a:off x="7772400" y="6400800"/>
            <a:ext cx="1371600" cy="4572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sr-Latn-CS" sz="1100" b="1" dirty="0">
                <a:solidFill>
                  <a:srgbClr val="C00000"/>
                </a:solidFill>
              </a:rPr>
              <a:t>Poglavlje 25 </a:t>
            </a:r>
          </a:p>
          <a:p>
            <a:pPr algn="ctr">
              <a:defRPr/>
            </a:pPr>
            <a:r>
              <a:rPr lang="sr-Latn-CS" sz="1100" b="1" dirty="0">
                <a:solidFill>
                  <a:srgbClr val="C00000"/>
                </a:solidFill>
              </a:rPr>
              <a:t> Nauka i istraživanje</a:t>
            </a:r>
            <a:endParaRPr lang="en-US" sz="1100" b="1" dirty="0">
              <a:solidFill>
                <a:srgbClr val="C00000"/>
              </a:solidFill>
            </a:endParaRPr>
          </a:p>
        </p:txBody>
      </p:sp>
      <p:sp>
        <p:nvSpPr>
          <p:cNvPr id="3081" name="Rectangle 16"/>
          <p:cNvSpPr>
            <a:spLocks noChangeArrowheads="1"/>
          </p:cNvSpPr>
          <p:nvPr/>
        </p:nvSpPr>
        <p:spPr bwMode="auto">
          <a:xfrm>
            <a:off x="2057400" y="2819400"/>
            <a:ext cx="5410200" cy="1616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endParaRPr lang="hr-HR" sz="2000" b="1">
              <a:solidFill>
                <a:srgbClr val="632523"/>
              </a:solidFill>
              <a:latin typeface="Cambria" pitchFamily="18" charset="0"/>
            </a:endParaRPr>
          </a:p>
          <a:p>
            <a:pPr algn="ctr"/>
            <a:endParaRPr lang="hr-HR" sz="2000" b="1">
              <a:solidFill>
                <a:srgbClr val="632523"/>
              </a:solidFill>
              <a:latin typeface="Cambria" pitchFamily="18" charset="0"/>
            </a:endParaRPr>
          </a:p>
          <a:p>
            <a:pPr algn="ctr"/>
            <a:r>
              <a:rPr lang="hr-HR" sz="2000" b="1">
                <a:solidFill>
                  <a:srgbClr val="632523"/>
                </a:solidFill>
                <a:latin typeface="Cambria" pitchFamily="18" charset="0"/>
              </a:rPr>
              <a:t>Bilateral screening: Chapter 5 </a:t>
            </a:r>
            <a:r>
              <a:rPr lang="en-US" sz="2000" b="1">
                <a:solidFill>
                  <a:srgbClr val="632523"/>
                </a:solidFill>
                <a:latin typeface="Cambria" pitchFamily="18" charset="0"/>
              </a:rPr>
              <a:t/>
            </a:r>
            <a:br>
              <a:rPr lang="en-US" sz="2000" b="1">
                <a:solidFill>
                  <a:srgbClr val="632523"/>
                </a:solidFill>
                <a:latin typeface="Cambria" pitchFamily="18" charset="0"/>
              </a:rPr>
            </a:br>
            <a:r>
              <a:rPr lang="en-US" sz="2000" b="1">
                <a:solidFill>
                  <a:srgbClr val="632523"/>
                </a:solidFill>
                <a:latin typeface="Cambria" pitchFamily="18" charset="0"/>
              </a:rPr>
              <a:t>Presentation of Montenegro</a:t>
            </a:r>
            <a:br>
              <a:rPr lang="en-US" sz="2000" b="1">
                <a:solidFill>
                  <a:srgbClr val="632523"/>
                </a:solidFill>
                <a:latin typeface="Cambria" pitchFamily="18" charset="0"/>
              </a:rPr>
            </a:br>
            <a:r>
              <a:rPr lang="hr-HR" sz="2000" b="1">
                <a:solidFill>
                  <a:srgbClr val="632523"/>
                </a:solidFill>
                <a:latin typeface="Cambria" pitchFamily="18" charset="0"/>
              </a:rPr>
              <a:t>Brussels, </a:t>
            </a:r>
            <a:r>
              <a:rPr lang="en-US" sz="2000" b="1">
                <a:solidFill>
                  <a:srgbClr val="632523"/>
                </a:solidFill>
                <a:latin typeface="Cambria" pitchFamily="18" charset="0"/>
              </a:rPr>
              <a:t>19</a:t>
            </a:r>
            <a:r>
              <a:rPr lang="hr-HR" sz="2000" b="1">
                <a:solidFill>
                  <a:srgbClr val="632523"/>
                </a:solidFill>
                <a:latin typeface="Cambria" pitchFamily="18" charset="0"/>
              </a:rPr>
              <a:t> </a:t>
            </a:r>
            <a:r>
              <a:rPr lang="en-US" sz="2000" b="1">
                <a:solidFill>
                  <a:srgbClr val="632523"/>
                </a:solidFill>
                <a:latin typeface="Cambria" pitchFamily="18" charset="0"/>
              </a:rPr>
              <a:t>Novembe</a:t>
            </a:r>
            <a:r>
              <a:rPr lang="hr-HR" sz="2000" b="1">
                <a:solidFill>
                  <a:srgbClr val="632523"/>
                </a:solidFill>
                <a:latin typeface="Cambria" pitchFamily="18" charset="0"/>
              </a:rPr>
              <a:t>r 2012</a:t>
            </a:r>
            <a:endParaRPr lang="en-US" sz="2000">
              <a:solidFill>
                <a:srgbClr val="632523"/>
              </a:solidFill>
              <a:latin typeface="Cambria" pitchFamily="18" charset="0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7620000" y="6400800"/>
            <a:ext cx="1524000" cy="4572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100" b="1">
                <a:solidFill>
                  <a:srgbClr val="C00000"/>
                </a:solidFill>
              </a:rPr>
              <a:t>Chapter 5: </a:t>
            </a:r>
            <a:endParaRPr lang="sr-Latn-CS" sz="1100" b="1">
              <a:solidFill>
                <a:srgbClr val="C00000"/>
              </a:solidFill>
            </a:endParaRPr>
          </a:p>
          <a:p>
            <a:pPr algn="ctr">
              <a:defRPr/>
            </a:pPr>
            <a:r>
              <a:rPr lang="en-US" sz="1100" b="1">
                <a:solidFill>
                  <a:srgbClr val="C00000"/>
                </a:solidFill>
              </a:rPr>
              <a:t>Public Procurement</a:t>
            </a:r>
          </a:p>
        </p:txBody>
      </p:sp>
      <p:sp>
        <p:nvSpPr>
          <p:cNvPr id="18" name="Rectangle 17"/>
          <p:cNvSpPr/>
          <p:nvPr/>
        </p:nvSpPr>
        <p:spPr>
          <a:xfrm>
            <a:off x="381000" y="4495800"/>
            <a:ext cx="8382000" cy="369888"/>
          </a:xfrm>
          <a:prstGeom prst="rect">
            <a:avLst/>
          </a:prstGeom>
        </p:spPr>
        <p:txBody>
          <a:bodyPr>
            <a:spAutoFit/>
          </a:bodyPr>
          <a:lstStyle/>
          <a:p>
            <a:pPr marL="814388" indent="-450850"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b="1" dirty="0">
              <a:solidFill>
                <a:schemeClr val="accent2">
                  <a:lumMod val="75000"/>
                </a:schemeClr>
              </a:solidFill>
              <a:latin typeface="Cambria" pitchFamily="18" charset="0"/>
            </a:endParaRPr>
          </a:p>
        </p:txBody>
      </p:sp>
      <p:pic>
        <p:nvPicPr>
          <p:cNvPr id="3084" name="Picture 18" descr="EU MN logo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52400" y="609600"/>
            <a:ext cx="12192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ound Same Side Corner Rectangle 10"/>
          <p:cNvSpPr/>
          <p:nvPr/>
        </p:nvSpPr>
        <p:spPr>
          <a:xfrm>
            <a:off x="0" y="0"/>
            <a:ext cx="9140825" cy="530225"/>
          </a:xfrm>
          <a:prstGeom prst="round2SameRect">
            <a:avLst>
              <a:gd name="adj1" fmla="val 21211"/>
              <a:gd name="adj2" fmla="val 0"/>
            </a:avLst>
          </a:prstGeom>
          <a:solidFill>
            <a:schemeClr val="accent2">
              <a:lumMod val="50000"/>
            </a:schemeClr>
          </a:solidFill>
          <a:ln>
            <a:noFill/>
          </a:ln>
          <a:effectLst>
            <a:outerShdw blurRad="50800" dist="38100" dir="5400000" algn="t" rotWithShape="0">
              <a:schemeClr val="accent2">
                <a:lumMod val="60000"/>
                <a:lumOff val="40000"/>
                <a:alpha val="6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2" name="Round Same Side Corner Rectangle 11"/>
          <p:cNvSpPr/>
          <p:nvPr/>
        </p:nvSpPr>
        <p:spPr>
          <a:xfrm rot="10800000">
            <a:off x="0" y="6397625"/>
            <a:ext cx="9140825" cy="457200"/>
          </a:xfrm>
          <a:prstGeom prst="round2SameRect">
            <a:avLst>
              <a:gd name="adj1" fmla="val 30139"/>
              <a:gd name="adj2" fmla="val 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50800" dist="38100" dir="16200000" rotWithShape="0">
              <a:schemeClr val="accent2">
                <a:lumMod val="60000"/>
                <a:lumOff val="40000"/>
                <a:alpha val="6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4100" name="Picture 3" descr="C:\Documents and Settings\alen.nikezic\Desktop\Picture3.png"/>
          <p:cNvPicPr>
            <a:picLocks noChangeAspect="1" noChangeArrowheads="1"/>
          </p:cNvPicPr>
          <p:nvPr/>
        </p:nvPicPr>
        <p:blipFill>
          <a:blip r:embed="rId3"/>
          <a:srcRect l="14655" t="27274" r="14732"/>
          <a:stretch>
            <a:fillRect/>
          </a:stretch>
        </p:blipFill>
        <p:spPr bwMode="auto">
          <a:xfrm>
            <a:off x="7848600" y="6383338"/>
            <a:ext cx="1200150" cy="436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ectangle 8"/>
          <p:cNvSpPr/>
          <p:nvPr/>
        </p:nvSpPr>
        <p:spPr>
          <a:xfrm>
            <a:off x="498475" y="6415088"/>
            <a:ext cx="4535488" cy="4000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M O N T E N E G R O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Negotiating Team for the Accession of </a:t>
            </a:r>
            <a:r>
              <a:rPr lang="x-none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 </a:t>
            </a: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Montenegro </a:t>
            </a:r>
            <a:r>
              <a:rPr lang="en-GB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to the European Union</a:t>
            </a: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 </a:t>
            </a:r>
            <a:endParaRPr lang="en-US" sz="1000" dirty="0">
              <a:solidFill>
                <a:schemeClr val="accent2">
                  <a:lumMod val="75000"/>
                </a:schemeClr>
              </a:solidFill>
              <a:latin typeface="+mn-lt"/>
            </a:endParaRPr>
          </a:p>
        </p:txBody>
      </p:sp>
      <p:pic>
        <p:nvPicPr>
          <p:cNvPr id="4102" name="Picture 4" descr="C:\Documents and Settings\alen.nikezic\Desktop\MUPIJU-Stari komp\Press clipping\montenegro grb.wmf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6675" y="6362700"/>
            <a:ext cx="508000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03" name="Text Box 121"/>
          <p:cNvSpPr txBox="1">
            <a:spLocks noChangeArrowheads="1"/>
          </p:cNvSpPr>
          <p:nvPr/>
        </p:nvSpPr>
        <p:spPr bwMode="auto">
          <a:xfrm>
            <a:off x="574675" y="2743200"/>
            <a:ext cx="8569325" cy="3505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/>
          <a:lstStyle/>
          <a:p>
            <a:pPr marL="814388" indent="-450850" algn="ctr"/>
            <a:endParaRPr lang="en-US" sz="1400" b="1">
              <a:solidFill>
                <a:srgbClr val="000099"/>
              </a:solidFill>
              <a:latin typeface="Cambria" pitchFamily="18" charset="0"/>
            </a:endParaRPr>
          </a:p>
          <a:p>
            <a:pPr marL="814388" indent="-450850" algn="ctr">
              <a:spcAft>
                <a:spcPct val="40000"/>
              </a:spcAft>
              <a:buClr>
                <a:srgbClr val="FF0000"/>
              </a:buClr>
              <a:buFont typeface="Wingdings" pitchFamily="2" charset="2"/>
              <a:buNone/>
            </a:pPr>
            <a:endParaRPr lang="en-US" b="1">
              <a:latin typeface="Cambria" pitchFamily="18" charset="0"/>
            </a:endParaRPr>
          </a:p>
        </p:txBody>
      </p:sp>
      <p:sp>
        <p:nvSpPr>
          <p:cNvPr id="4104" name="Rectangle 7"/>
          <p:cNvSpPr>
            <a:spLocks noChangeArrowheads="1"/>
          </p:cNvSpPr>
          <p:nvPr/>
        </p:nvSpPr>
        <p:spPr bwMode="auto">
          <a:xfrm>
            <a:off x="95250" y="104775"/>
            <a:ext cx="37909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4288" indent="-14288">
              <a:spcAft>
                <a:spcPct val="40000"/>
              </a:spcAft>
              <a:buClr>
                <a:srgbClr val="FF0000"/>
              </a:buClr>
              <a:buFont typeface="Wingdings" pitchFamily="2" charset="2"/>
              <a:buNone/>
            </a:pPr>
            <a:r>
              <a:rPr lang="sr-Latn-CS" b="1">
                <a:solidFill>
                  <a:srgbClr val="F2DCDB"/>
                </a:solidFill>
                <a:latin typeface="Cambria" pitchFamily="18" charset="0"/>
              </a:rPr>
              <a:t>Chapter 5: Public Procurement</a:t>
            </a:r>
            <a:endParaRPr lang="en-US" b="1">
              <a:solidFill>
                <a:srgbClr val="F2DCDB"/>
              </a:solidFill>
              <a:latin typeface="Cambria" pitchFamily="18" charset="0"/>
            </a:endParaRPr>
          </a:p>
        </p:txBody>
      </p:sp>
      <p:grpSp>
        <p:nvGrpSpPr>
          <p:cNvPr id="4105" name="Group 21"/>
          <p:cNvGrpSpPr>
            <a:grpSpLocks/>
          </p:cNvGrpSpPr>
          <p:nvPr/>
        </p:nvGrpSpPr>
        <p:grpSpPr bwMode="auto">
          <a:xfrm>
            <a:off x="7885113" y="-4763"/>
            <a:ext cx="1211262" cy="385763"/>
            <a:chOff x="7814716" y="-5258"/>
            <a:chExt cx="1210767" cy="460280"/>
          </a:xfrm>
        </p:grpSpPr>
        <p:sp>
          <p:nvSpPr>
            <p:cNvPr id="23" name="5-Point Star 22"/>
            <p:cNvSpPr/>
            <p:nvPr/>
          </p:nvSpPr>
          <p:spPr>
            <a:xfrm rot="165688">
              <a:off x="7814716" y="-5258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4" name="5-Point Star 23"/>
            <p:cNvSpPr/>
            <p:nvPr/>
          </p:nvSpPr>
          <p:spPr>
            <a:xfrm rot="165688">
              <a:off x="7996034" y="175717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5" name="5-Point Star 24"/>
            <p:cNvSpPr/>
            <p:nvPr/>
          </p:nvSpPr>
          <p:spPr>
            <a:xfrm rot="165688">
              <a:off x="8224634" y="261442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6" name="5-Point Star 25"/>
            <p:cNvSpPr/>
            <p:nvPr/>
          </p:nvSpPr>
          <p:spPr>
            <a:xfrm rot="165688">
              <a:off x="8462757" y="26144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7" name="5-Point Star 26"/>
            <p:cNvSpPr/>
            <p:nvPr/>
          </p:nvSpPr>
          <p:spPr>
            <a:xfrm rot="165688">
              <a:off x="8843757" y="4266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8" name="5-Point Star 27"/>
            <p:cNvSpPr/>
            <p:nvPr/>
          </p:nvSpPr>
          <p:spPr>
            <a:xfrm rot="165688">
              <a:off x="8672308" y="16619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sp>
        <p:nvSpPr>
          <p:cNvPr id="18" name="Rectangle 17"/>
          <p:cNvSpPr/>
          <p:nvPr/>
        </p:nvSpPr>
        <p:spPr>
          <a:xfrm>
            <a:off x="7620000" y="6400800"/>
            <a:ext cx="1524000" cy="4572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100" b="1">
                <a:solidFill>
                  <a:srgbClr val="C00000"/>
                </a:solidFill>
              </a:rPr>
              <a:t>Chapter 5: </a:t>
            </a:r>
            <a:endParaRPr lang="sr-Latn-CS" sz="1100" b="1">
              <a:solidFill>
                <a:srgbClr val="C00000"/>
              </a:solidFill>
            </a:endParaRPr>
          </a:p>
          <a:p>
            <a:pPr algn="ctr">
              <a:defRPr/>
            </a:pPr>
            <a:r>
              <a:rPr lang="sr-Latn-CS" sz="1100" b="1">
                <a:solidFill>
                  <a:srgbClr val="C00000"/>
                </a:solidFill>
              </a:rPr>
              <a:t>Public Procurement</a:t>
            </a:r>
            <a:endParaRPr lang="en-US" sz="1100" b="1">
              <a:solidFill>
                <a:srgbClr val="C00000"/>
              </a:solidFill>
            </a:endParaRPr>
          </a:p>
        </p:txBody>
      </p:sp>
      <p:sp>
        <p:nvSpPr>
          <p:cNvPr id="4107" name="Rectangle 18"/>
          <p:cNvSpPr>
            <a:spLocks noChangeArrowheads="1"/>
          </p:cNvSpPr>
          <p:nvPr/>
        </p:nvSpPr>
        <p:spPr bwMode="auto">
          <a:xfrm>
            <a:off x="533400" y="2209800"/>
            <a:ext cx="8229600" cy="769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4400" b="1">
                <a:solidFill>
                  <a:srgbClr val="973735"/>
                </a:solidFill>
                <a:latin typeface="Cambria" pitchFamily="18" charset="0"/>
              </a:rPr>
              <a:t>CONCESSIONS  AND PPP</a:t>
            </a:r>
          </a:p>
        </p:txBody>
      </p:sp>
      <p:sp>
        <p:nvSpPr>
          <p:cNvPr id="4108" name="Rectangle 19"/>
          <p:cNvSpPr>
            <a:spLocks noChangeArrowheads="1"/>
          </p:cNvSpPr>
          <p:nvPr/>
        </p:nvSpPr>
        <p:spPr bwMode="auto">
          <a:xfrm>
            <a:off x="381000" y="4495800"/>
            <a:ext cx="8382000" cy="1938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814388" indent="-450850" algn="ctr"/>
            <a:r>
              <a:rPr lang="en-US" sz="2000" b="1">
                <a:solidFill>
                  <a:srgbClr val="632523"/>
                </a:solidFill>
                <a:latin typeface="Cambria" pitchFamily="18" charset="0"/>
              </a:rPr>
              <a:t>Goran Jovetic, M.Sc.</a:t>
            </a:r>
          </a:p>
          <a:p>
            <a:pPr marL="814388" indent="-450850" algn="ctr"/>
            <a:r>
              <a:rPr lang="en-US" b="1" i="1">
                <a:solidFill>
                  <a:srgbClr val="632523"/>
                </a:solidFill>
              </a:rPr>
              <a:t>Advisor to Deputy Prime Minister</a:t>
            </a:r>
            <a:endParaRPr lang="en-US" sz="2000" b="1" i="1">
              <a:solidFill>
                <a:srgbClr val="632523"/>
              </a:solidFill>
              <a:latin typeface="Cambria" pitchFamily="18" charset="0"/>
            </a:endParaRPr>
          </a:p>
          <a:p>
            <a:pPr marL="814388" indent="-450850" algn="ctr"/>
            <a:r>
              <a:rPr lang="en-US" sz="2000" b="1" i="1">
                <a:solidFill>
                  <a:srgbClr val="632523"/>
                </a:solidFill>
              </a:rPr>
              <a:t>Cabinet of Deputy Prime Minister For Economic Policy and Financial System</a:t>
            </a:r>
          </a:p>
          <a:p>
            <a:pPr marL="814388" indent="-450850" algn="ctr"/>
            <a:r>
              <a:rPr lang="en-US" sz="2000" b="1" i="1">
                <a:solidFill>
                  <a:srgbClr val="632523"/>
                </a:solidFill>
                <a:latin typeface="Cambria" pitchFamily="18" charset="0"/>
              </a:rPr>
              <a:t>goran.jovetic</a:t>
            </a:r>
            <a:r>
              <a:rPr lang="en-US" sz="2000" b="1">
                <a:solidFill>
                  <a:srgbClr val="632523"/>
                </a:solidFill>
                <a:latin typeface="Cambria" pitchFamily="18" charset="0"/>
              </a:rPr>
              <a:t>@gsv.gov.me</a:t>
            </a:r>
            <a:endParaRPr lang="sr-Latn-CS" sz="2000" b="1">
              <a:solidFill>
                <a:srgbClr val="632523"/>
              </a:solidFill>
              <a:latin typeface="Cambria" pitchFamily="18" charset="0"/>
            </a:endParaRPr>
          </a:p>
          <a:p>
            <a:pPr marL="814388" indent="-450850" algn="ctr"/>
            <a:r>
              <a:rPr lang="en-US" sz="2000" b="1">
                <a:solidFill>
                  <a:srgbClr val="632523"/>
                </a:solidFill>
                <a:latin typeface="Cambria" pitchFamily="18" charset="0"/>
              </a:rPr>
              <a:t>       </a:t>
            </a:r>
            <a:endParaRPr lang="sr-Latn-CS" sz="2000" b="1">
              <a:solidFill>
                <a:srgbClr val="632523"/>
              </a:solidFill>
              <a:latin typeface="Cambria" pitchFamily="18" charset="0"/>
            </a:endParaRPr>
          </a:p>
        </p:txBody>
      </p:sp>
      <p:pic>
        <p:nvPicPr>
          <p:cNvPr id="4109" name="Picture 18" descr="EU MN logo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52400" y="609600"/>
            <a:ext cx="12192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randomBa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1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41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410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410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410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smtClean="0">
                <a:solidFill>
                  <a:srgbClr val="973735"/>
                </a:solidFill>
                <a:latin typeface="Cambria" pitchFamily="18" charset="0"/>
              </a:rPr>
              <a:t>Relevant Acquis</a:t>
            </a:r>
            <a:br>
              <a:rPr lang="en-US" b="1" smtClean="0">
                <a:solidFill>
                  <a:srgbClr val="973735"/>
                </a:solidFill>
                <a:latin typeface="Cambria" pitchFamily="18" charset="0"/>
              </a:rPr>
            </a:br>
            <a:r>
              <a:rPr lang="en-US" sz="1800" b="1" smtClean="0">
                <a:solidFill>
                  <a:srgbClr val="973735"/>
                </a:solidFill>
                <a:latin typeface="Cambria" pitchFamily="18" charset="0"/>
              </a:rPr>
              <a:t>(partially harmonized)</a:t>
            </a:r>
            <a:endParaRPr lang="en-US" b="1" smtClean="0">
              <a:solidFill>
                <a:srgbClr val="973735"/>
              </a:solidFill>
              <a:latin typeface="Cambria" pitchFamily="18" charset="0"/>
            </a:endParaRPr>
          </a:p>
        </p:txBody>
      </p:sp>
      <p:sp>
        <p:nvSpPr>
          <p:cNvPr id="512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>
              <a:buFont typeface="Arial" charset="0"/>
              <a:buChar char="•"/>
            </a:pPr>
            <a:r>
              <a:rPr lang="en-US" sz="1200" b="1" smtClean="0">
                <a:solidFill>
                  <a:srgbClr val="973735"/>
                </a:solidFill>
                <a:latin typeface="Cambria" pitchFamily="18" charset="0"/>
              </a:rPr>
              <a:t>Directive 2004/18/EC of the European Parliament and of the Council of 31 March 2004 on the coordination of procedures for the award of public works contracts, public supply contracts and public service contracts</a:t>
            </a:r>
          </a:p>
          <a:p>
            <a:pPr lvl="1">
              <a:buFont typeface="Arial" charset="0"/>
              <a:buChar char="•"/>
            </a:pPr>
            <a:r>
              <a:rPr lang="en-US" sz="1200" b="1" smtClean="0">
                <a:solidFill>
                  <a:srgbClr val="973735"/>
                </a:solidFill>
                <a:latin typeface="Cambria" pitchFamily="18" charset="0"/>
              </a:rPr>
              <a:t>Declaration by the Representatives of the Governments of the Member States, meeting in the Council, concerning procedures to be followed in the field of public works concessions</a:t>
            </a:r>
            <a:br>
              <a:rPr lang="en-US" sz="1200" b="1" smtClean="0">
                <a:solidFill>
                  <a:srgbClr val="973735"/>
                </a:solidFill>
                <a:latin typeface="Cambria" pitchFamily="18" charset="0"/>
              </a:rPr>
            </a:br>
            <a:r>
              <a:rPr lang="en-US" sz="1200" b="1" i="1" smtClean="0">
                <a:solidFill>
                  <a:srgbClr val="973735"/>
                </a:solidFill>
                <a:latin typeface="Cambria" pitchFamily="18" charset="0"/>
              </a:rPr>
              <a:t>(OJ C 082, 16.08.1971 p. 13-14)</a:t>
            </a:r>
            <a:r>
              <a:rPr lang="en-US" sz="1200" b="1" smtClean="0">
                <a:solidFill>
                  <a:srgbClr val="973735"/>
                </a:solidFill>
                <a:latin typeface="Cambria" pitchFamily="18" charset="0"/>
              </a:rPr>
              <a:t> </a:t>
            </a:r>
          </a:p>
          <a:p>
            <a:pPr lvl="1">
              <a:buFont typeface="Arial" charset="0"/>
              <a:buChar char="•"/>
            </a:pPr>
            <a:r>
              <a:rPr lang="en-GB" sz="1200" b="1" smtClean="0">
                <a:solidFill>
                  <a:srgbClr val="973735"/>
                </a:solidFill>
                <a:latin typeface="Cambria" pitchFamily="18" charset="0"/>
              </a:rPr>
              <a:t>Commission interpretative communication on concessions under Community law</a:t>
            </a:r>
            <a:r>
              <a:rPr lang="en-GB" sz="1200" b="1" i="1" smtClean="0">
                <a:solidFill>
                  <a:srgbClr val="973735"/>
                </a:solidFill>
                <a:latin typeface="Cambria" pitchFamily="18" charset="0"/>
              </a:rPr>
              <a:t/>
            </a:r>
            <a:br>
              <a:rPr lang="en-GB" sz="1200" b="1" i="1" smtClean="0">
                <a:solidFill>
                  <a:srgbClr val="973735"/>
                </a:solidFill>
                <a:latin typeface="Cambria" pitchFamily="18" charset="0"/>
              </a:rPr>
            </a:br>
            <a:r>
              <a:rPr lang="en-GB" sz="1200" b="1" i="1" smtClean="0">
                <a:solidFill>
                  <a:srgbClr val="973735"/>
                </a:solidFill>
                <a:latin typeface="Cambria" pitchFamily="18" charset="0"/>
              </a:rPr>
              <a:t>(OJ C 121 , 29.04.2000  p. 2-13)</a:t>
            </a:r>
            <a:endParaRPr lang="en-US" sz="1200" b="1" smtClean="0">
              <a:solidFill>
                <a:srgbClr val="973735"/>
              </a:solidFill>
              <a:latin typeface="Cambria" pitchFamily="18" charset="0"/>
            </a:endParaRPr>
          </a:p>
          <a:p>
            <a:pPr lvl="1">
              <a:buFont typeface="Arial" charset="0"/>
              <a:buChar char="•"/>
            </a:pPr>
            <a:r>
              <a:rPr lang="en-GB" sz="1200" b="1" smtClean="0">
                <a:solidFill>
                  <a:srgbClr val="973735"/>
                </a:solidFill>
                <a:latin typeface="Cambria" pitchFamily="18" charset="0"/>
              </a:rPr>
              <a:t>Green Paper on Public-Private Partnerships and Community Law on Public Contracts and Concessions (30.04.2004)</a:t>
            </a:r>
            <a:endParaRPr lang="en-US" sz="1200" b="1" smtClean="0">
              <a:solidFill>
                <a:srgbClr val="973735"/>
              </a:solidFill>
              <a:latin typeface="Cambria" pitchFamily="18" charset="0"/>
            </a:endParaRPr>
          </a:p>
          <a:p>
            <a:pPr lvl="1">
              <a:buFont typeface="Arial" charset="0"/>
              <a:buChar char="•"/>
            </a:pPr>
            <a:r>
              <a:rPr lang="en-GB" sz="1200" b="1" smtClean="0">
                <a:solidFill>
                  <a:srgbClr val="973735"/>
                </a:solidFill>
                <a:latin typeface="Cambria" pitchFamily="18" charset="0"/>
              </a:rPr>
              <a:t>Commission staff working paper - Report on the public consultation on the green paper on Public-Private Partnerships and Community Law on Public Contracts and Concessions (SEC (2005) 629, 03.05.2005)</a:t>
            </a:r>
            <a:endParaRPr lang="en-US" sz="1200" b="1" smtClean="0">
              <a:solidFill>
                <a:srgbClr val="973735"/>
              </a:solidFill>
              <a:latin typeface="Cambria" pitchFamily="18" charset="0"/>
            </a:endParaRPr>
          </a:p>
          <a:p>
            <a:pPr lvl="1">
              <a:buFont typeface="Arial" charset="0"/>
              <a:buChar char="•"/>
            </a:pPr>
            <a:r>
              <a:rPr lang="en-US" sz="1200" b="1" smtClean="0">
                <a:solidFill>
                  <a:srgbClr val="973735"/>
                </a:solidFill>
                <a:latin typeface="Cambria" pitchFamily="18" charset="0"/>
              </a:rPr>
              <a:t>Communication from the Commission to the European Parliament, the Council, the European Economic and Social Committee and the Committee of the Regions on Public-Private Partnerships and Community Law on Public Procurement and Concessions (COM(2005) 569 final, 15.11.2005)</a:t>
            </a:r>
          </a:p>
          <a:p>
            <a:pPr lvl="1">
              <a:buFont typeface="Arial" charset="0"/>
              <a:buChar char="•"/>
            </a:pPr>
            <a:r>
              <a:rPr lang="en-US" sz="1200" b="1" smtClean="0">
                <a:solidFill>
                  <a:srgbClr val="973735"/>
                </a:solidFill>
                <a:latin typeface="Cambria" pitchFamily="18" charset="0"/>
              </a:rPr>
              <a:t>European Parliament resolution on public-private partnerships and Community law on public procurement and concessions (2006/2043(INI))</a:t>
            </a:r>
          </a:p>
          <a:p>
            <a:pPr lvl="1">
              <a:buFont typeface="Arial" charset="0"/>
              <a:buChar char="•"/>
            </a:pPr>
            <a:r>
              <a:rPr lang="en-US" sz="1200" b="1" smtClean="0">
                <a:solidFill>
                  <a:srgbClr val="973735"/>
                </a:solidFill>
                <a:latin typeface="Cambria" pitchFamily="18" charset="0"/>
              </a:rPr>
              <a:t>Commission interpretative communication on the application of Community law on Public Procurement and Concessions to Institutionalised Public-Private Partnerships (IPPP) C(2007)6661</a:t>
            </a:r>
          </a:p>
          <a:p>
            <a:pPr lvl="1">
              <a:buFont typeface="Arial" charset="0"/>
              <a:buChar char="•"/>
            </a:pPr>
            <a:r>
              <a:rPr lang="en-US" sz="1200" b="1" smtClean="0">
                <a:solidFill>
                  <a:srgbClr val="973735"/>
                </a:solidFill>
                <a:latin typeface="Cambria" pitchFamily="18" charset="0"/>
              </a:rPr>
              <a:t>Commission staff working paper concerning the application of EU public procurement law to relations between contracting authorities ('public-public cooperation') SEC(2011) 1169 final, 4.10.2011</a:t>
            </a:r>
          </a:p>
          <a:p>
            <a:pPr>
              <a:buFont typeface="Arial" charset="0"/>
              <a:buNone/>
            </a:pPr>
            <a:endParaRPr lang="en-US" sz="1200" b="1" smtClean="0">
              <a:solidFill>
                <a:srgbClr val="973735"/>
              </a:solidFill>
              <a:latin typeface="Cambria" pitchFamily="18" charset="0"/>
            </a:endParaRPr>
          </a:p>
        </p:txBody>
      </p:sp>
      <p:pic>
        <p:nvPicPr>
          <p:cNvPr id="5124" name="Picture 18" descr="EU MN logo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400" y="609600"/>
            <a:ext cx="12192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b="1" smtClean="0">
                <a:solidFill>
                  <a:srgbClr val="973735"/>
                </a:solidFill>
                <a:latin typeface="Cambria" pitchFamily="18" charset="0"/>
              </a:rPr>
              <a:t>GENERAL OVERVIEW</a:t>
            </a:r>
          </a:p>
        </p:txBody>
      </p:sp>
      <p:sp>
        <p:nvSpPr>
          <p:cNvPr id="614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b="1" smtClean="0">
                <a:solidFill>
                  <a:srgbClr val="973735"/>
                </a:solidFill>
                <a:latin typeface="Cambria" pitchFamily="18" charset="0"/>
              </a:rPr>
              <a:t>Concessions are being granted since 2003.</a:t>
            </a:r>
          </a:p>
          <a:p>
            <a:r>
              <a:rPr lang="en-US" sz="2400" b="1" smtClean="0">
                <a:solidFill>
                  <a:srgbClr val="973735"/>
                </a:solidFill>
                <a:latin typeface="Cambria" pitchFamily="18" charset="0"/>
              </a:rPr>
              <a:t>180 contracts have been concluded.</a:t>
            </a:r>
          </a:p>
          <a:p>
            <a:r>
              <a:rPr lang="en-US" sz="2400" b="1" smtClean="0">
                <a:solidFill>
                  <a:srgbClr val="973735"/>
                </a:solidFill>
                <a:latin typeface="Cambria" pitchFamily="18" charset="0"/>
              </a:rPr>
              <a:t>Companies have equal treatment provided for participation in projects. Projects are realized through  public tender.</a:t>
            </a:r>
          </a:p>
          <a:p>
            <a:r>
              <a:rPr lang="en-US" sz="2400" b="1" smtClean="0">
                <a:solidFill>
                  <a:srgbClr val="973735"/>
                </a:solidFill>
                <a:latin typeface="Cambria" pitchFamily="18" charset="0"/>
              </a:rPr>
              <a:t>PPP is still a novelty, although there are several projects that are implemented using this model.</a:t>
            </a:r>
          </a:p>
          <a:p>
            <a:r>
              <a:rPr lang="en-US" sz="2400" b="1" smtClean="0">
                <a:solidFill>
                  <a:srgbClr val="973735"/>
                </a:solidFill>
                <a:latin typeface="Cambria" pitchFamily="18" charset="0"/>
              </a:rPr>
              <a:t>Government of Montenegro strategically has been focused on steadily expanding the application of concession and other PPP models.</a:t>
            </a:r>
          </a:p>
          <a:p>
            <a:endParaRPr lang="en-US" sz="2400" smtClean="0"/>
          </a:p>
        </p:txBody>
      </p:sp>
      <p:pic>
        <p:nvPicPr>
          <p:cNvPr id="6148" name="Picture 18" descr="EU MN logo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400" y="609600"/>
            <a:ext cx="12192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ound Same Side Corner Rectangle 10"/>
          <p:cNvSpPr/>
          <p:nvPr/>
        </p:nvSpPr>
        <p:spPr>
          <a:xfrm>
            <a:off x="0" y="0"/>
            <a:ext cx="9140825" cy="530225"/>
          </a:xfrm>
          <a:prstGeom prst="round2SameRect">
            <a:avLst>
              <a:gd name="adj1" fmla="val 21211"/>
              <a:gd name="adj2" fmla="val 0"/>
            </a:avLst>
          </a:prstGeom>
          <a:solidFill>
            <a:schemeClr val="accent2">
              <a:lumMod val="50000"/>
            </a:schemeClr>
          </a:solidFill>
          <a:ln>
            <a:noFill/>
          </a:ln>
          <a:effectLst>
            <a:outerShdw blurRad="50800" dist="38100" dir="5400000" algn="t" rotWithShape="0">
              <a:schemeClr val="accent2">
                <a:lumMod val="60000"/>
                <a:lumOff val="40000"/>
                <a:alpha val="6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2" name="Round Same Side Corner Rectangle 11"/>
          <p:cNvSpPr/>
          <p:nvPr/>
        </p:nvSpPr>
        <p:spPr>
          <a:xfrm rot="10800000">
            <a:off x="0" y="6397625"/>
            <a:ext cx="9140825" cy="457200"/>
          </a:xfrm>
          <a:prstGeom prst="round2SameRect">
            <a:avLst>
              <a:gd name="adj1" fmla="val 30139"/>
              <a:gd name="adj2" fmla="val 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50800" dist="38100" dir="16200000" rotWithShape="0">
              <a:schemeClr val="accent2">
                <a:lumMod val="60000"/>
                <a:lumOff val="40000"/>
                <a:alpha val="6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7172" name="Picture 3" descr="C:\Documents and Settings\alen.nikezic\Desktop\Picture3.png"/>
          <p:cNvPicPr>
            <a:picLocks noChangeAspect="1" noChangeArrowheads="1"/>
          </p:cNvPicPr>
          <p:nvPr/>
        </p:nvPicPr>
        <p:blipFill>
          <a:blip r:embed="rId3"/>
          <a:srcRect l="14655" t="27274" r="14732"/>
          <a:stretch>
            <a:fillRect/>
          </a:stretch>
        </p:blipFill>
        <p:spPr bwMode="auto">
          <a:xfrm>
            <a:off x="7848600" y="6383338"/>
            <a:ext cx="1200150" cy="436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ectangle 8"/>
          <p:cNvSpPr/>
          <p:nvPr/>
        </p:nvSpPr>
        <p:spPr>
          <a:xfrm>
            <a:off x="498475" y="6415088"/>
            <a:ext cx="4535488" cy="4000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M O N T E N E G R O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Negotiating Team for the Accession of </a:t>
            </a:r>
            <a:r>
              <a:rPr lang="x-none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 </a:t>
            </a: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Montenegro </a:t>
            </a:r>
            <a:r>
              <a:rPr lang="en-GB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to the European Union</a:t>
            </a: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 </a:t>
            </a:r>
            <a:endParaRPr lang="en-US" sz="1000" dirty="0">
              <a:solidFill>
                <a:schemeClr val="accent2">
                  <a:lumMod val="75000"/>
                </a:schemeClr>
              </a:solidFill>
              <a:latin typeface="+mn-lt"/>
            </a:endParaRPr>
          </a:p>
        </p:txBody>
      </p:sp>
      <p:pic>
        <p:nvPicPr>
          <p:cNvPr id="7174" name="Picture 4" descr="C:\Documents and Settings\alen.nikezic\Desktop\MUPIJU-Stari komp\Press clipping\montenegro grb.wmf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6675" y="6362700"/>
            <a:ext cx="508000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75" name="Text Box 121"/>
          <p:cNvSpPr txBox="1">
            <a:spLocks noChangeArrowheads="1"/>
          </p:cNvSpPr>
          <p:nvPr/>
        </p:nvSpPr>
        <p:spPr bwMode="auto">
          <a:xfrm>
            <a:off x="574675" y="2743200"/>
            <a:ext cx="8569325" cy="3505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/>
          <a:lstStyle/>
          <a:p>
            <a:pPr marL="814388" indent="-450850" algn="ctr"/>
            <a:endParaRPr lang="en-US" sz="1400" b="1">
              <a:solidFill>
                <a:srgbClr val="000099"/>
              </a:solidFill>
              <a:latin typeface="Cambria" pitchFamily="18" charset="0"/>
            </a:endParaRPr>
          </a:p>
          <a:p>
            <a:pPr marL="814388" indent="-450850" algn="ctr">
              <a:spcAft>
                <a:spcPct val="40000"/>
              </a:spcAft>
              <a:buClr>
                <a:srgbClr val="FF0000"/>
              </a:buClr>
              <a:buFont typeface="Wingdings" pitchFamily="2" charset="2"/>
              <a:buNone/>
            </a:pPr>
            <a:endParaRPr lang="en-US" b="1">
              <a:latin typeface="Cambria" pitchFamily="18" charset="0"/>
            </a:endParaRPr>
          </a:p>
        </p:txBody>
      </p:sp>
      <p:sp>
        <p:nvSpPr>
          <p:cNvPr id="7176" name="Rectangle 7"/>
          <p:cNvSpPr>
            <a:spLocks noChangeArrowheads="1"/>
          </p:cNvSpPr>
          <p:nvPr/>
        </p:nvSpPr>
        <p:spPr bwMode="auto">
          <a:xfrm>
            <a:off x="95250" y="104775"/>
            <a:ext cx="37909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4288" indent="-14288">
              <a:spcAft>
                <a:spcPct val="40000"/>
              </a:spcAft>
              <a:buClr>
                <a:srgbClr val="FF0000"/>
              </a:buClr>
              <a:buFont typeface="Wingdings" pitchFamily="2" charset="2"/>
              <a:buNone/>
            </a:pPr>
            <a:r>
              <a:rPr lang="sr-Latn-CS" b="1">
                <a:solidFill>
                  <a:srgbClr val="F2DCDB"/>
                </a:solidFill>
                <a:latin typeface="Cambria" pitchFamily="18" charset="0"/>
              </a:rPr>
              <a:t>Chapter 5: Public Procurement</a:t>
            </a:r>
            <a:endParaRPr lang="en-US" b="1">
              <a:solidFill>
                <a:srgbClr val="F2DCDB"/>
              </a:solidFill>
              <a:latin typeface="Cambria" pitchFamily="18" charset="0"/>
            </a:endParaRPr>
          </a:p>
        </p:txBody>
      </p:sp>
      <p:grpSp>
        <p:nvGrpSpPr>
          <p:cNvPr id="7177" name="Group 21"/>
          <p:cNvGrpSpPr>
            <a:grpSpLocks/>
          </p:cNvGrpSpPr>
          <p:nvPr/>
        </p:nvGrpSpPr>
        <p:grpSpPr bwMode="auto">
          <a:xfrm>
            <a:off x="7885113" y="-4763"/>
            <a:ext cx="1211262" cy="385763"/>
            <a:chOff x="7814716" y="-5258"/>
            <a:chExt cx="1210767" cy="460280"/>
          </a:xfrm>
        </p:grpSpPr>
        <p:sp>
          <p:nvSpPr>
            <p:cNvPr id="23" name="5-Point Star 22"/>
            <p:cNvSpPr/>
            <p:nvPr/>
          </p:nvSpPr>
          <p:spPr>
            <a:xfrm rot="165688">
              <a:off x="7814716" y="-5258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4" name="5-Point Star 23"/>
            <p:cNvSpPr/>
            <p:nvPr/>
          </p:nvSpPr>
          <p:spPr>
            <a:xfrm rot="165688">
              <a:off x="7996034" y="175717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5" name="5-Point Star 24"/>
            <p:cNvSpPr/>
            <p:nvPr/>
          </p:nvSpPr>
          <p:spPr>
            <a:xfrm rot="165688">
              <a:off x="8224634" y="261442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6" name="5-Point Star 25"/>
            <p:cNvSpPr/>
            <p:nvPr/>
          </p:nvSpPr>
          <p:spPr>
            <a:xfrm rot="165688">
              <a:off x="8462757" y="26144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7" name="5-Point Star 26"/>
            <p:cNvSpPr/>
            <p:nvPr/>
          </p:nvSpPr>
          <p:spPr>
            <a:xfrm rot="165688">
              <a:off x="8843757" y="4266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8" name="5-Point Star 27"/>
            <p:cNvSpPr/>
            <p:nvPr/>
          </p:nvSpPr>
          <p:spPr>
            <a:xfrm rot="165688">
              <a:off x="8672308" y="16619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sp>
        <p:nvSpPr>
          <p:cNvPr id="18" name="Rectangle 17"/>
          <p:cNvSpPr/>
          <p:nvPr/>
        </p:nvSpPr>
        <p:spPr>
          <a:xfrm>
            <a:off x="7620000" y="6400800"/>
            <a:ext cx="1524000" cy="4572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100" b="1">
                <a:solidFill>
                  <a:srgbClr val="C00000"/>
                </a:solidFill>
              </a:rPr>
              <a:t>Chapter 5: </a:t>
            </a:r>
            <a:endParaRPr lang="sr-Latn-CS" sz="1100" b="1">
              <a:solidFill>
                <a:srgbClr val="C00000"/>
              </a:solidFill>
            </a:endParaRPr>
          </a:p>
          <a:p>
            <a:pPr algn="ctr">
              <a:defRPr/>
            </a:pPr>
            <a:r>
              <a:rPr lang="sr-Latn-CS" sz="1100" b="1">
                <a:solidFill>
                  <a:srgbClr val="C00000"/>
                </a:solidFill>
              </a:rPr>
              <a:t>Public Procurement</a:t>
            </a:r>
            <a:endParaRPr lang="en-US" sz="1100" b="1">
              <a:solidFill>
                <a:srgbClr val="C00000"/>
              </a:solidFill>
            </a:endParaRPr>
          </a:p>
        </p:txBody>
      </p:sp>
      <p:pic>
        <p:nvPicPr>
          <p:cNvPr id="7179" name="Picture 18" descr="EU MN logo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52400" y="609600"/>
            <a:ext cx="12192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80" name="Rectangle 20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/>
          <a:lstStyle/>
          <a:p>
            <a:r>
              <a:rPr lang="en-US" sz="3200" b="1" smtClean="0">
                <a:solidFill>
                  <a:srgbClr val="632523"/>
                </a:solidFill>
                <a:latin typeface="Cambria" pitchFamily="18" charset="0"/>
              </a:rPr>
              <a:t>      The Legal framework and compliance</a:t>
            </a:r>
          </a:p>
        </p:txBody>
      </p:sp>
      <p:sp>
        <p:nvSpPr>
          <p:cNvPr id="7181" name="Rectangle 21"/>
          <p:cNvSpPr>
            <a:spLocks noGrp="1"/>
          </p:cNvSpPr>
          <p:nvPr>
            <p:ph type="body" idx="1"/>
          </p:nvPr>
        </p:nvSpPr>
        <p:spPr>
          <a:xfrm>
            <a:off x="457200" y="1066800"/>
            <a:ext cx="8229600" cy="5059363"/>
          </a:xfrm>
        </p:spPr>
        <p:txBody>
          <a:bodyPr/>
          <a:lstStyle/>
          <a:p>
            <a:pPr lvl="1">
              <a:lnSpc>
                <a:spcPct val="80000"/>
              </a:lnSpc>
              <a:buFont typeface="Arial" charset="0"/>
              <a:buNone/>
            </a:pPr>
            <a:endParaRPr lang="en-US" sz="1100" b="1" i="1" smtClean="0">
              <a:solidFill>
                <a:srgbClr val="973735"/>
              </a:solidFill>
              <a:latin typeface="Cambria" pitchFamily="18" charset="0"/>
            </a:endParaRPr>
          </a:p>
          <a:p>
            <a:pPr lvl="1">
              <a:lnSpc>
                <a:spcPct val="80000"/>
              </a:lnSpc>
              <a:buFont typeface="Arial" charset="0"/>
              <a:buNone/>
            </a:pPr>
            <a:endParaRPr lang="en-US" sz="1100" b="1" i="1" smtClean="0">
              <a:solidFill>
                <a:srgbClr val="C00000"/>
              </a:solidFill>
              <a:latin typeface="Cambria" pitchFamily="18" charset="0"/>
            </a:endParaRPr>
          </a:p>
          <a:p>
            <a:pPr lvl="1">
              <a:lnSpc>
                <a:spcPct val="80000"/>
              </a:lnSpc>
            </a:pPr>
            <a:endParaRPr lang="sr-Latn-CS" sz="1100" b="1" smtClean="0">
              <a:solidFill>
                <a:srgbClr val="C00000"/>
              </a:solidFill>
              <a:latin typeface="Cambria" pitchFamily="18" charset="0"/>
            </a:endParaRPr>
          </a:p>
          <a:p>
            <a:pPr lvl="1">
              <a:lnSpc>
                <a:spcPct val="80000"/>
              </a:lnSpc>
              <a:buFont typeface="Arial" charset="0"/>
              <a:buNone/>
            </a:pPr>
            <a:endParaRPr lang="hr-HR" sz="1100" i="1" smtClean="0">
              <a:solidFill>
                <a:srgbClr val="C00000"/>
              </a:solidFill>
              <a:latin typeface="Cambria" pitchFamily="18" charset="0"/>
            </a:endParaRPr>
          </a:p>
          <a:p>
            <a:r>
              <a:rPr lang="en-US" sz="1600" b="1" smtClean="0">
                <a:solidFill>
                  <a:srgbClr val="973735"/>
                </a:solidFill>
                <a:latin typeface="Cambria" pitchFamily="18" charset="0"/>
              </a:rPr>
              <a:t>Law on Concessions ( “</a:t>
            </a:r>
            <a:r>
              <a:rPr lang="en-US" sz="1600" smtClean="0">
                <a:solidFill>
                  <a:srgbClr val="973735"/>
                </a:solidFill>
                <a:latin typeface="Cambria" pitchFamily="18" charset="0"/>
              </a:rPr>
              <a:t>Official Gazette of Montenegro” no 08/09 of 4 February 2009</a:t>
            </a:r>
            <a:r>
              <a:rPr lang="en-US" sz="1600" b="1" smtClean="0">
                <a:solidFill>
                  <a:srgbClr val="973735"/>
                </a:solidFill>
                <a:latin typeface="Cambria" pitchFamily="18" charset="0"/>
              </a:rPr>
              <a:t>)</a:t>
            </a:r>
          </a:p>
          <a:p>
            <a:r>
              <a:rPr lang="en-US" sz="1600" b="1" smtClean="0">
                <a:solidFill>
                  <a:srgbClr val="973735"/>
                </a:solidFill>
                <a:latin typeface="Cambria" pitchFamily="18" charset="0"/>
              </a:rPr>
              <a:t>Concession shall mean the right: </a:t>
            </a:r>
          </a:p>
          <a:p>
            <a:pPr>
              <a:buFont typeface="Arial" charset="0"/>
              <a:buNone/>
            </a:pPr>
            <a:r>
              <a:rPr lang="en-US" sz="1600" b="1" smtClean="0">
                <a:solidFill>
                  <a:srgbClr val="973735"/>
                </a:solidFill>
                <a:latin typeface="Cambria" pitchFamily="18" charset="0"/>
              </a:rPr>
              <a:t>- to use the state owned natural wealth, goods in general use and other goods of the general interest; or to perform activities of the public interest, subject to the payment of a concession fee by a concessionaire, or the delivery of a financial compensation or other support to a concessionaire for achieving relevant public interest, </a:t>
            </a:r>
          </a:p>
          <a:p>
            <a:pPr>
              <a:buFont typeface="Arial" charset="0"/>
              <a:buNone/>
            </a:pPr>
            <a:r>
              <a:rPr lang="en-US" sz="1600" b="1" smtClean="0">
                <a:solidFill>
                  <a:srgbClr val="973735"/>
                </a:solidFill>
                <a:latin typeface="Cambria" pitchFamily="18" charset="0"/>
              </a:rPr>
              <a:t>- to fund, explore, design, construct or reconstruct, use, maintain, recover or sell structures, facilities or plants owned by a grantor within a contracted period, including also other similar forms thereof. </a:t>
            </a:r>
          </a:p>
          <a:p>
            <a:r>
              <a:rPr lang="en-US" sz="1600" b="1" smtClean="0">
                <a:solidFill>
                  <a:srgbClr val="973735"/>
                </a:solidFill>
                <a:latin typeface="Cambria" pitchFamily="18" charset="0"/>
              </a:rPr>
              <a:t>There in no special law for PPP.</a:t>
            </a:r>
          </a:p>
          <a:p>
            <a:r>
              <a:rPr lang="en-US" sz="1600" b="1" smtClean="0">
                <a:solidFill>
                  <a:srgbClr val="973735"/>
                </a:solidFill>
                <a:latin typeface="Cambria" pitchFamily="18" charset="0"/>
              </a:rPr>
              <a:t>Definition and procedure for awarding concessions as well as other issues currently are not identical to the Acquis.</a:t>
            </a:r>
          </a:p>
          <a:p>
            <a:r>
              <a:rPr lang="en-US" sz="1600" b="1" smtClean="0">
                <a:solidFill>
                  <a:srgbClr val="973735"/>
                </a:solidFill>
                <a:latin typeface="Cambria" pitchFamily="18" charset="0"/>
              </a:rPr>
              <a:t>Are applied to: transport, maritime, tourism, education, mining, forestry and watersupply.</a:t>
            </a:r>
          </a:p>
          <a:p>
            <a:pPr lvl="1">
              <a:lnSpc>
                <a:spcPct val="80000"/>
              </a:lnSpc>
            </a:pPr>
            <a:endParaRPr lang="en-US" sz="1600" i="1" smtClean="0">
              <a:solidFill>
                <a:srgbClr val="C00000"/>
              </a:solidFill>
              <a:latin typeface="Cambria" pitchFamily="18" charset="0"/>
            </a:endParaRPr>
          </a:p>
          <a:p>
            <a:pPr lvl="1">
              <a:lnSpc>
                <a:spcPct val="80000"/>
              </a:lnSpc>
              <a:buFont typeface="Arial" charset="0"/>
              <a:buNone/>
            </a:pPr>
            <a:endParaRPr lang="en-US" sz="1600" b="1" i="1" smtClean="0">
              <a:solidFill>
                <a:srgbClr val="C00000"/>
              </a:solidFill>
              <a:latin typeface="Cambria" pitchFamily="18" charset="0"/>
            </a:endParaRPr>
          </a:p>
        </p:txBody>
      </p:sp>
    </p:spTree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ound Same Side Corner Rectangle 10"/>
          <p:cNvSpPr/>
          <p:nvPr/>
        </p:nvSpPr>
        <p:spPr>
          <a:xfrm>
            <a:off x="0" y="0"/>
            <a:ext cx="9140825" cy="530225"/>
          </a:xfrm>
          <a:prstGeom prst="round2SameRect">
            <a:avLst>
              <a:gd name="adj1" fmla="val 21211"/>
              <a:gd name="adj2" fmla="val 0"/>
            </a:avLst>
          </a:prstGeom>
          <a:solidFill>
            <a:schemeClr val="accent2">
              <a:lumMod val="50000"/>
            </a:schemeClr>
          </a:solidFill>
          <a:ln>
            <a:noFill/>
          </a:ln>
          <a:effectLst>
            <a:outerShdw blurRad="50800" dist="38100" dir="5400000" algn="t" rotWithShape="0">
              <a:schemeClr val="accent2">
                <a:lumMod val="60000"/>
                <a:lumOff val="40000"/>
                <a:alpha val="6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2" name="Round Same Side Corner Rectangle 11"/>
          <p:cNvSpPr/>
          <p:nvPr/>
        </p:nvSpPr>
        <p:spPr>
          <a:xfrm rot="10800000">
            <a:off x="0" y="6397625"/>
            <a:ext cx="9140825" cy="457200"/>
          </a:xfrm>
          <a:prstGeom prst="round2SameRect">
            <a:avLst>
              <a:gd name="adj1" fmla="val 30139"/>
              <a:gd name="adj2" fmla="val 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50800" dist="38100" dir="16200000" rotWithShape="0">
              <a:schemeClr val="accent2">
                <a:lumMod val="60000"/>
                <a:lumOff val="40000"/>
                <a:alpha val="6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8196" name="Picture 3" descr="C:\Documents and Settings\alen.nikezic\Desktop\Picture3.png"/>
          <p:cNvPicPr>
            <a:picLocks noChangeAspect="1" noChangeArrowheads="1"/>
          </p:cNvPicPr>
          <p:nvPr/>
        </p:nvPicPr>
        <p:blipFill>
          <a:blip r:embed="rId3"/>
          <a:srcRect l="14655" t="27274" r="14732"/>
          <a:stretch>
            <a:fillRect/>
          </a:stretch>
        </p:blipFill>
        <p:spPr bwMode="auto">
          <a:xfrm>
            <a:off x="7848600" y="6383338"/>
            <a:ext cx="1200150" cy="436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ectangle 8"/>
          <p:cNvSpPr/>
          <p:nvPr/>
        </p:nvSpPr>
        <p:spPr>
          <a:xfrm>
            <a:off x="498475" y="6415088"/>
            <a:ext cx="4535488" cy="4000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M O N T E N E G R O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Negotiating Team for the Accession of </a:t>
            </a:r>
            <a:r>
              <a:rPr lang="x-none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 </a:t>
            </a: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Montenegro </a:t>
            </a:r>
            <a:r>
              <a:rPr lang="en-GB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to the European Union</a:t>
            </a: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 </a:t>
            </a:r>
            <a:endParaRPr lang="en-US" sz="1000" dirty="0">
              <a:solidFill>
                <a:schemeClr val="accent2">
                  <a:lumMod val="75000"/>
                </a:schemeClr>
              </a:solidFill>
              <a:latin typeface="+mn-lt"/>
            </a:endParaRPr>
          </a:p>
        </p:txBody>
      </p:sp>
      <p:pic>
        <p:nvPicPr>
          <p:cNvPr id="8198" name="Picture 4" descr="C:\Documents and Settings\alen.nikezic\Desktop\MUPIJU-Stari komp\Press clipping\montenegro grb.wmf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6675" y="6362700"/>
            <a:ext cx="508000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199" name="Text Box 121"/>
          <p:cNvSpPr txBox="1">
            <a:spLocks noChangeArrowheads="1"/>
          </p:cNvSpPr>
          <p:nvPr/>
        </p:nvSpPr>
        <p:spPr bwMode="auto">
          <a:xfrm>
            <a:off x="574675" y="2743200"/>
            <a:ext cx="8569325" cy="3505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/>
          <a:lstStyle/>
          <a:p>
            <a:pPr marL="814388" indent="-450850" algn="ctr"/>
            <a:endParaRPr lang="en-US" sz="1400" b="1">
              <a:solidFill>
                <a:srgbClr val="000099"/>
              </a:solidFill>
              <a:latin typeface="Cambria" pitchFamily="18" charset="0"/>
            </a:endParaRPr>
          </a:p>
          <a:p>
            <a:pPr marL="814388" indent="-450850" algn="ctr">
              <a:spcAft>
                <a:spcPct val="40000"/>
              </a:spcAft>
              <a:buClr>
                <a:srgbClr val="FF0000"/>
              </a:buClr>
              <a:buFont typeface="Wingdings" pitchFamily="2" charset="2"/>
              <a:buNone/>
            </a:pPr>
            <a:endParaRPr lang="en-US" b="1">
              <a:latin typeface="Cambria" pitchFamily="18" charset="0"/>
            </a:endParaRPr>
          </a:p>
        </p:txBody>
      </p:sp>
      <p:sp>
        <p:nvSpPr>
          <p:cNvPr id="8200" name="Rectangle 7"/>
          <p:cNvSpPr>
            <a:spLocks noChangeArrowheads="1"/>
          </p:cNvSpPr>
          <p:nvPr/>
        </p:nvSpPr>
        <p:spPr bwMode="auto">
          <a:xfrm>
            <a:off x="95250" y="104775"/>
            <a:ext cx="37909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4288" indent="-14288">
              <a:spcAft>
                <a:spcPct val="40000"/>
              </a:spcAft>
              <a:buClr>
                <a:srgbClr val="FF0000"/>
              </a:buClr>
              <a:buFont typeface="Wingdings" pitchFamily="2" charset="2"/>
              <a:buNone/>
            </a:pPr>
            <a:r>
              <a:rPr lang="sr-Latn-CS" b="1">
                <a:solidFill>
                  <a:srgbClr val="F2DCDB"/>
                </a:solidFill>
                <a:latin typeface="Cambria" pitchFamily="18" charset="0"/>
              </a:rPr>
              <a:t>Chapter 5: Public Procurement</a:t>
            </a:r>
            <a:endParaRPr lang="en-US" b="1">
              <a:solidFill>
                <a:srgbClr val="F2DCDB"/>
              </a:solidFill>
              <a:latin typeface="Cambria" pitchFamily="18" charset="0"/>
            </a:endParaRPr>
          </a:p>
        </p:txBody>
      </p:sp>
      <p:grpSp>
        <p:nvGrpSpPr>
          <p:cNvPr id="8201" name="Group 21"/>
          <p:cNvGrpSpPr>
            <a:grpSpLocks/>
          </p:cNvGrpSpPr>
          <p:nvPr/>
        </p:nvGrpSpPr>
        <p:grpSpPr bwMode="auto">
          <a:xfrm>
            <a:off x="7885113" y="-4763"/>
            <a:ext cx="1211262" cy="385763"/>
            <a:chOff x="7814716" y="-5258"/>
            <a:chExt cx="1210767" cy="460280"/>
          </a:xfrm>
        </p:grpSpPr>
        <p:sp>
          <p:nvSpPr>
            <p:cNvPr id="23" name="5-Point Star 22"/>
            <p:cNvSpPr/>
            <p:nvPr/>
          </p:nvSpPr>
          <p:spPr>
            <a:xfrm rot="165688">
              <a:off x="7814716" y="-5258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4" name="5-Point Star 23"/>
            <p:cNvSpPr/>
            <p:nvPr/>
          </p:nvSpPr>
          <p:spPr>
            <a:xfrm rot="165688">
              <a:off x="7996034" y="175717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5" name="5-Point Star 24"/>
            <p:cNvSpPr/>
            <p:nvPr/>
          </p:nvSpPr>
          <p:spPr>
            <a:xfrm rot="165688">
              <a:off x="8224634" y="261442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6" name="5-Point Star 25"/>
            <p:cNvSpPr/>
            <p:nvPr/>
          </p:nvSpPr>
          <p:spPr>
            <a:xfrm rot="165688">
              <a:off x="8462757" y="26144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7" name="5-Point Star 26"/>
            <p:cNvSpPr/>
            <p:nvPr/>
          </p:nvSpPr>
          <p:spPr>
            <a:xfrm rot="165688">
              <a:off x="8843757" y="4266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8" name="5-Point Star 27"/>
            <p:cNvSpPr/>
            <p:nvPr/>
          </p:nvSpPr>
          <p:spPr>
            <a:xfrm rot="165688">
              <a:off x="8672308" y="16619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sp>
        <p:nvSpPr>
          <p:cNvPr id="18" name="Rectangle 17"/>
          <p:cNvSpPr/>
          <p:nvPr/>
        </p:nvSpPr>
        <p:spPr>
          <a:xfrm>
            <a:off x="7620000" y="6400800"/>
            <a:ext cx="1524000" cy="4572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100" b="1">
                <a:solidFill>
                  <a:srgbClr val="C00000"/>
                </a:solidFill>
              </a:rPr>
              <a:t>Chapter 5: </a:t>
            </a:r>
            <a:endParaRPr lang="sr-Latn-CS" sz="1100" b="1">
              <a:solidFill>
                <a:srgbClr val="C00000"/>
              </a:solidFill>
            </a:endParaRPr>
          </a:p>
          <a:p>
            <a:pPr algn="ctr">
              <a:defRPr/>
            </a:pPr>
            <a:r>
              <a:rPr lang="sr-Latn-CS" sz="1100" b="1">
                <a:solidFill>
                  <a:srgbClr val="C00000"/>
                </a:solidFill>
              </a:rPr>
              <a:t>Public Procurement</a:t>
            </a:r>
            <a:endParaRPr lang="en-US" sz="1100" b="1">
              <a:solidFill>
                <a:srgbClr val="C00000"/>
              </a:solidFill>
            </a:endParaRPr>
          </a:p>
        </p:txBody>
      </p:sp>
      <p:pic>
        <p:nvPicPr>
          <p:cNvPr id="8203" name="Picture 18" descr="EU MN logo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52400" y="609600"/>
            <a:ext cx="12192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204" name="Rectangle 20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sz="3200" b="1" smtClean="0"/>
              <a:t/>
            </a:r>
            <a:br>
              <a:rPr lang="en-US" sz="3200" b="1" smtClean="0"/>
            </a:br>
            <a:r>
              <a:rPr lang="en-US" sz="3200" b="1" smtClean="0">
                <a:solidFill>
                  <a:srgbClr val="973735"/>
                </a:solidFill>
                <a:latin typeface="Cambria" pitchFamily="18" charset="0"/>
              </a:rPr>
              <a:t>Institutional Structure</a:t>
            </a:r>
            <a:r>
              <a:rPr lang="en-US" sz="3600" smtClean="0">
                <a:solidFill>
                  <a:srgbClr val="973735"/>
                </a:solidFill>
                <a:latin typeface="Cambria" pitchFamily="18" charset="0"/>
              </a:rPr>
              <a:t/>
            </a:r>
            <a:br>
              <a:rPr lang="en-US" sz="3600" smtClean="0">
                <a:solidFill>
                  <a:srgbClr val="973735"/>
                </a:solidFill>
                <a:latin typeface="Cambria" pitchFamily="18" charset="0"/>
              </a:rPr>
            </a:br>
            <a:r>
              <a:rPr lang="en-US" sz="3200" b="1" smtClean="0">
                <a:solidFill>
                  <a:srgbClr val="632523"/>
                </a:solidFill>
                <a:latin typeface="Cambria" pitchFamily="18" charset="0"/>
              </a:rPr>
              <a:t>      </a:t>
            </a:r>
          </a:p>
        </p:txBody>
      </p:sp>
      <p:sp>
        <p:nvSpPr>
          <p:cNvPr id="36883" name="Rectangle 21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pPr lvl="1">
              <a:buFont typeface="Arial" charset="0"/>
              <a:buNone/>
              <a:defRPr/>
            </a:pPr>
            <a:endParaRPr lang="sr-Latn-CS" sz="1400" b="1" dirty="0" smtClean="0">
              <a:solidFill>
                <a:srgbClr val="C00000"/>
              </a:solidFill>
              <a:latin typeface="Cambria" pitchFamily="18" charset="0"/>
            </a:endParaRPr>
          </a:p>
          <a:p>
            <a:pPr>
              <a:defRPr/>
            </a:pPr>
            <a:r>
              <a:rPr lang="en-US" sz="2000" b="1" dirty="0" smtClean="0">
                <a:solidFill>
                  <a:srgbClr val="973735"/>
                </a:solidFill>
                <a:latin typeface="Cambria" pitchFamily="18" charset="0"/>
              </a:rPr>
              <a:t>Providers of concessions are competent authorities (governing authority or a local government authority)</a:t>
            </a:r>
            <a:r>
              <a:rPr lang="sr-Latn-RS" sz="2000" b="1" dirty="0" smtClean="0">
                <a:solidFill>
                  <a:srgbClr val="973735"/>
                </a:solidFill>
                <a:latin typeface="Cambria" pitchFamily="18" charset="0"/>
              </a:rPr>
              <a:t>.</a:t>
            </a:r>
            <a:endParaRPr lang="en-US" sz="2000" b="1" dirty="0" smtClean="0">
              <a:solidFill>
                <a:srgbClr val="973735"/>
              </a:solidFill>
              <a:latin typeface="Cambria" pitchFamily="18" charset="0"/>
            </a:endParaRPr>
          </a:p>
          <a:p>
            <a:pPr>
              <a:defRPr/>
            </a:pPr>
            <a:r>
              <a:rPr lang="en-US" sz="2000" b="1" dirty="0" smtClean="0">
                <a:solidFill>
                  <a:srgbClr val="973735"/>
                </a:solidFill>
                <a:latin typeface="Cambria" pitchFamily="18" charset="0"/>
              </a:rPr>
              <a:t>They implement procedures under the concession through public announcement</a:t>
            </a:r>
            <a:r>
              <a:rPr lang="sr-Latn-RS" sz="2000" b="1" dirty="0" smtClean="0">
                <a:solidFill>
                  <a:srgbClr val="973735"/>
                </a:solidFill>
                <a:latin typeface="Cambria" pitchFamily="18" charset="0"/>
              </a:rPr>
              <a:t>.</a:t>
            </a:r>
            <a:r>
              <a:rPr lang="en-US" sz="2000" b="1" dirty="0" smtClean="0">
                <a:solidFill>
                  <a:srgbClr val="973735"/>
                </a:solidFill>
                <a:latin typeface="Cambria" pitchFamily="18" charset="0"/>
              </a:rPr>
              <a:t> </a:t>
            </a:r>
          </a:p>
          <a:p>
            <a:pPr>
              <a:defRPr/>
            </a:pPr>
            <a:r>
              <a:rPr lang="en-US" sz="2000" b="1" dirty="0" smtClean="0">
                <a:solidFill>
                  <a:srgbClr val="973735"/>
                </a:solidFill>
                <a:latin typeface="Cambria" pitchFamily="18" charset="0"/>
              </a:rPr>
              <a:t>The Concession Commission has been established by the Law</a:t>
            </a:r>
          </a:p>
          <a:p>
            <a:pPr>
              <a:defRPr/>
            </a:pPr>
            <a:r>
              <a:rPr lang="en-US" sz="2000" b="1" dirty="0" smtClean="0">
                <a:solidFill>
                  <a:srgbClr val="973735"/>
                </a:solidFill>
                <a:latin typeface="Cambria" pitchFamily="18" charset="0"/>
              </a:rPr>
              <a:t>The institutional framework is subject to revision and changes that will occur in the legal framework.</a:t>
            </a:r>
          </a:p>
          <a:p>
            <a:pPr>
              <a:defRPr/>
            </a:pPr>
            <a:r>
              <a:rPr lang="en-US" sz="2000" b="1" dirty="0" smtClean="0">
                <a:solidFill>
                  <a:srgbClr val="973735"/>
                </a:solidFill>
                <a:latin typeface="Cambria" pitchFamily="18" charset="0"/>
              </a:rPr>
              <a:t>The goal is to provide leadership body for concession and PPP as well as close coordination with other stakeholders in public-private system.</a:t>
            </a:r>
          </a:p>
          <a:p>
            <a:pPr lvl="1">
              <a:buFont typeface="Arial" charset="0"/>
              <a:buNone/>
              <a:defRPr/>
            </a:pPr>
            <a:endParaRPr lang="hr-HR" sz="2400" i="1" dirty="0" smtClean="0">
              <a:solidFill>
                <a:srgbClr val="973735"/>
              </a:solidFill>
              <a:latin typeface="+mj-lt"/>
            </a:endParaRPr>
          </a:p>
          <a:p>
            <a:pPr lvl="1">
              <a:defRPr/>
            </a:pPr>
            <a:endParaRPr lang="en-US" sz="2400" i="1" dirty="0" smtClean="0">
              <a:solidFill>
                <a:srgbClr val="973735"/>
              </a:solidFill>
              <a:latin typeface="+mj-lt"/>
            </a:endParaRPr>
          </a:p>
          <a:p>
            <a:pPr lvl="1">
              <a:buFont typeface="Arial" charset="0"/>
              <a:buNone/>
              <a:defRPr/>
            </a:pPr>
            <a:endParaRPr lang="en-US" sz="2400" b="1" i="1" dirty="0" smtClean="0">
              <a:solidFill>
                <a:srgbClr val="973735"/>
              </a:solidFill>
              <a:latin typeface="+mj-lt"/>
            </a:endParaRPr>
          </a:p>
        </p:txBody>
      </p:sp>
    </p:spTree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ound Same Side Corner Rectangle 10"/>
          <p:cNvSpPr/>
          <p:nvPr/>
        </p:nvSpPr>
        <p:spPr>
          <a:xfrm>
            <a:off x="0" y="0"/>
            <a:ext cx="9144000" cy="533400"/>
          </a:xfrm>
          <a:prstGeom prst="round2SameRect">
            <a:avLst>
              <a:gd name="adj1" fmla="val 21211"/>
              <a:gd name="adj2" fmla="val 0"/>
            </a:avLst>
          </a:prstGeom>
          <a:solidFill>
            <a:schemeClr val="accent2">
              <a:lumMod val="50000"/>
            </a:schemeClr>
          </a:solidFill>
          <a:ln>
            <a:noFill/>
          </a:ln>
          <a:effectLst>
            <a:outerShdw blurRad="50800" dist="38100" dir="5400000" algn="t" rotWithShape="0">
              <a:schemeClr val="accent2">
                <a:lumMod val="60000"/>
                <a:lumOff val="40000"/>
                <a:alpha val="6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2" name="Round Same Side Corner Rectangle 11"/>
          <p:cNvSpPr/>
          <p:nvPr/>
        </p:nvSpPr>
        <p:spPr>
          <a:xfrm rot="10800000">
            <a:off x="0" y="6400800"/>
            <a:ext cx="9144000" cy="457200"/>
          </a:xfrm>
          <a:prstGeom prst="round2SameRect">
            <a:avLst>
              <a:gd name="adj1" fmla="val 30139"/>
              <a:gd name="adj2" fmla="val 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50800" dist="38100" dir="16200000" rotWithShape="0">
              <a:schemeClr val="accent2">
                <a:lumMod val="60000"/>
                <a:lumOff val="40000"/>
                <a:alpha val="6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9220" name="Picture 3" descr="C:\Documents and Settings\alen.nikezic\Desktop\Picture3.png"/>
          <p:cNvPicPr>
            <a:picLocks noChangeAspect="1" noChangeArrowheads="1"/>
          </p:cNvPicPr>
          <p:nvPr/>
        </p:nvPicPr>
        <p:blipFill>
          <a:blip r:embed="rId2"/>
          <a:srcRect l="14655" t="27274" r="14732"/>
          <a:stretch>
            <a:fillRect/>
          </a:stretch>
        </p:blipFill>
        <p:spPr bwMode="auto">
          <a:xfrm>
            <a:off x="7848600" y="6383338"/>
            <a:ext cx="1200150" cy="436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ectangle 8"/>
          <p:cNvSpPr/>
          <p:nvPr/>
        </p:nvSpPr>
        <p:spPr>
          <a:xfrm>
            <a:off x="498475" y="6415088"/>
            <a:ext cx="4564063" cy="4000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M O N T E N E G R O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Negotiating Team for the Accession of  </a:t>
            </a: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Montenegro </a:t>
            </a:r>
            <a:r>
              <a:rPr lang="en-GB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to the European Union</a:t>
            </a: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 </a:t>
            </a:r>
            <a:endParaRPr lang="en-US" sz="1000" dirty="0">
              <a:solidFill>
                <a:schemeClr val="accent2">
                  <a:lumMod val="75000"/>
                </a:schemeClr>
              </a:solidFill>
              <a:latin typeface="+mn-lt"/>
            </a:endParaRPr>
          </a:p>
        </p:txBody>
      </p:sp>
      <p:pic>
        <p:nvPicPr>
          <p:cNvPr id="9222" name="Picture 4" descr="C:\Documents and Settings\alen.nikezic\Desktop\MUPIJU-Stari komp\Press clipping\montenegro grb.wm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6675" y="6362700"/>
            <a:ext cx="508000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23" name="Text Box 121"/>
          <p:cNvSpPr txBox="1">
            <a:spLocks noChangeArrowheads="1"/>
          </p:cNvSpPr>
          <p:nvPr/>
        </p:nvSpPr>
        <p:spPr bwMode="auto">
          <a:xfrm>
            <a:off x="609600" y="1447800"/>
            <a:ext cx="7848600" cy="45720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/>
          <a:lstStyle/>
          <a:p>
            <a:pPr marL="814388" indent="-450850" algn="ctr">
              <a:buFont typeface="Arial" charset="0"/>
              <a:buChar char="•"/>
            </a:pPr>
            <a:endParaRPr lang="en-US" sz="1400" b="1">
              <a:solidFill>
                <a:srgbClr val="000099"/>
              </a:solidFill>
              <a:latin typeface="Cambria" pitchFamily="18" charset="0"/>
            </a:endParaRPr>
          </a:p>
          <a:p>
            <a:pPr marL="814388" indent="-450850" algn="ctr">
              <a:spcAft>
                <a:spcPct val="40000"/>
              </a:spcAft>
              <a:buClr>
                <a:srgbClr val="FF0000"/>
              </a:buClr>
              <a:buFont typeface="Arial" charset="0"/>
              <a:buChar char="•"/>
            </a:pPr>
            <a:endParaRPr lang="en-US" b="1">
              <a:latin typeface="Cambria" pitchFamily="18" charset="0"/>
            </a:endParaRPr>
          </a:p>
        </p:txBody>
      </p:sp>
      <p:grpSp>
        <p:nvGrpSpPr>
          <p:cNvPr id="9224" name="Group 21"/>
          <p:cNvGrpSpPr>
            <a:grpSpLocks/>
          </p:cNvGrpSpPr>
          <p:nvPr/>
        </p:nvGrpSpPr>
        <p:grpSpPr bwMode="auto">
          <a:xfrm>
            <a:off x="7885113" y="-4763"/>
            <a:ext cx="1211262" cy="385763"/>
            <a:chOff x="7814716" y="-5258"/>
            <a:chExt cx="1210767" cy="460280"/>
          </a:xfrm>
        </p:grpSpPr>
        <p:sp>
          <p:nvSpPr>
            <p:cNvPr id="23" name="5-Point Star 22"/>
            <p:cNvSpPr/>
            <p:nvPr/>
          </p:nvSpPr>
          <p:spPr>
            <a:xfrm rot="165688">
              <a:off x="7814716" y="-5258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4" name="5-Point Star 23"/>
            <p:cNvSpPr/>
            <p:nvPr/>
          </p:nvSpPr>
          <p:spPr>
            <a:xfrm rot="165688">
              <a:off x="7996034" y="175717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5" name="5-Point Star 24"/>
            <p:cNvSpPr/>
            <p:nvPr/>
          </p:nvSpPr>
          <p:spPr>
            <a:xfrm rot="165688">
              <a:off x="8224634" y="261442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6" name="5-Point Star 25"/>
            <p:cNvSpPr/>
            <p:nvPr/>
          </p:nvSpPr>
          <p:spPr>
            <a:xfrm rot="165688">
              <a:off x="8462757" y="26144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7" name="5-Point Star 26"/>
            <p:cNvSpPr/>
            <p:nvPr/>
          </p:nvSpPr>
          <p:spPr>
            <a:xfrm rot="165688">
              <a:off x="8843757" y="4266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8" name="5-Point Star 27"/>
            <p:cNvSpPr/>
            <p:nvPr/>
          </p:nvSpPr>
          <p:spPr>
            <a:xfrm rot="165688">
              <a:off x="8672308" y="16619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sp>
        <p:nvSpPr>
          <p:cNvPr id="18" name="Rectangle 17"/>
          <p:cNvSpPr/>
          <p:nvPr/>
        </p:nvSpPr>
        <p:spPr>
          <a:xfrm>
            <a:off x="7772400" y="6400800"/>
            <a:ext cx="1371600" cy="4572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sr-Latn-CS" sz="1100" b="1" dirty="0">
                <a:solidFill>
                  <a:srgbClr val="C00000"/>
                </a:solidFill>
              </a:rPr>
              <a:t>Poglavlje 25 </a:t>
            </a:r>
          </a:p>
          <a:p>
            <a:pPr algn="ctr">
              <a:defRPr/>
            </a:pPr>
            <a:r>
              <a:rPr lang="sr-Latn-CS" sz="1100" b="1" dirty="0">
                <a:solidFill>
                  <a:srgbClr val="C00000"/>
                </a:solidFill>
              </a:rPr>
              <a:t> Nauka i istraživanje</a:t>
            </a:r>
            <a:endParaRPr lang="en-US" sz="1100" b="1" dirty="0">
              <a:solidFill>
                <a:srgbClr val="C00000"/>
              </a:solidFill>
            </a:endParaRPr>
          </a:p>
        </p:txBody>
      </p:sp>
      <p:sp>
        <p:nvSpPr>
          <p:cNvPr id="17" name="Title 1"/>
          <p:cNvSpPr txBox="1">
            <a:spLocks/>
          </p:cNvSpPr>
          <p:nvPr/>
        </p:nvSpPr>
        <p:spPr bwMode="auto">
          <a:xfrm>
            <a:off x="457200" y="533400"/>
            <a:ext cx="74676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0" hangingPunct="0">
              <a:defRPr/>
            </a:pPr>
            <a:r>
              <a:rPr lang="en-US" sz="2800" b="1">
                <a:solidFill>
                  <a:schemeClr val="accent2">
                    <a:lumMod val="50000"/>
                  </a:schemeClr>
                </a:solidFill>
                <a:latin typeface="+mn-lt"/>
              </a:rPr>
              <a:t>            </a:t>
            </a:r>
            <a:endParaRPr lang="en-US" sz="2800" b="1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 algn="ctr" eaLnBrk="0" hangingPunct="0">
              <a:defRPr/>
            </a:pPr>
            <a:r>
              <a:rPr lang="hr-HR" sz="2800" b="1" dirty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	</a:t>
            </a:r>
            <a:endParaRPr lang="en-US" sz="2800" dirty="0">
              <a:solidFill>
                <a:schemeClr val="accent2">
                  <a:lumMod val="50000"/>
                </a:schemeClr>
              </a:solidFill>
              <a:latin typeface="Cambria" pitchFamily="18" charset="0"/>
              <a:ea typeface="+mj-ea"/>
              <a:cs typeface="+mj-cs"/>
            </a:endParaRPr>
          </a:p>
        </p:txBody>
      </p:sp>
      <p:sp>
        <p:nvSpPr>
          <p:cNvPr id="19" name="Content Placeholder 2"/>
          <p:cNvSpPr txBox="1">
            <a:spLocks/>
          </p:cNvSpPr>
          <p:nvPr/>
        </p:nvSpPr>
        <p:spPr bwMode="auto">
          <a:xfrm>
            <a:off x="228600" y="1524000"/>
            <a:ext cx="8382000" cy="472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eaLnBrk="0" hangingPunct="0">
              <a:spcBef>
                <a:spcPct val="20000"/>
              </a:spcBef>
              <a:buFont typeface="Arial" charset="0"/>
              <a:buNone/>
              <a:defRPr/>
            </a:pPr>
            <a:r>
              <a:rPr lang="hr-HR" sz="1600" b="1" dirty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					</a:t>
            </a:r>
            <a:r>
              <a:rPr lang="hr-HR" sz="1600" b="1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         </a:t>
            </a:r>
            <a:endParaRPr lang="en-US" sz="1600" b="1" dirty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</p:txBody>
      </p:sp>
      <p:sp>
        <p:nvSpPr>
          <p:cNvPr id="9228" name="Rectangle 19"/>
          <p:cNvSpPr>
            <a:spLocks noChangeArrowheads="1"/>
          </p:cNvSpPr>
          <p:nvPr/>
        </p:nvSpPr>
        <p:spPr bwMode="auto">
          <a:xfrm>
            <a:off x="95250" y="104775"/>
            <a:ext cx="379095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4288" indent="-14288">
              <a:spcAft>
                <a:spcPct val="40000"/>
              </a:spcAft>
              <a:buClr>
                <a:srgbClr val="FF0000"/>
              </a:buClr>
              <a:buFont typeface="Wingdings" pitchFamily="2" charset="2"/>
              <a:buNone/>
            </a:pPr>
            <a:r>
              <a:rPr lang="sr-Latn-CS" b="1">
                <a:solidFill>
                  <a:srgbClr val="F2DCDB"/>
                </a:solidFill>
                <a:latin typeface="Cambria" pitchFamily="18" charset="0"/>
              </a:rPr>
              <a:t>Chapter 5: Public Procurement</a:t>
            </a:r>
            <a:endParaRPr lang="en-US" b="1">
              <a:solidFill>
                <a:srgbClr val="F2DCDB"/>
              </a:solidFill>
              <a:latin typeface="Cambria" pitchFamily="18" charset="0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7620000" y="6400800"/>
            <a:ext cx="1524000" cy="4572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100" b="1" dirty="0">
                <a:solidFill>
                  <a:srgbClr val="C00000"/>
                </a:solidFill>
              </a:rPr>
              <a:t>Chapter 5: </a:t>
            </a:r>
            <a:endParaRPr lang="sr-Latn-CS" sz="1100" b="1" dirty="0">
              <a:solidFill>
                <a:srgbClr val="C00000"/>
              </a:solidFill>
            </a:endParaRPr>
          </a:p>
          <a:p>
            <a:pPr algn="ctr">
              <a:defRPr/>
            </a:pPr>
            <a:r>
              <a:rPr lang="sr-Latn-CS" sz="1100" b="1" dirty="0">
                <a:solidFill>
                  <a:srgbClr val="C00000"/>
                </a:solidFill>
              </a:rPr>
              <a:t>Public Procurement</a:t>
            </a:r>
            <a:endParaRPr lang="en-US" sz="1100" b="1" dirty="0">
              <a:solidFill>
                <a:srgbClr val="C00000"/>
              </a:solidFill>
            </a:endParaRPr>
          </a:p>
        </p:txBody>
      </p:sp>
      <p:sp>
        <p:nvSpPr>
          <p:cNvPr id="9230" name="Rectangle 28"/>
          <p:cNvSpPr>
            <a:spLocks noChangeArrowheads="1"/>
          </p:cNvSpPr>
          <p:nvPr/>
        </p:nvSpPr>
        <p:spPr bwMode="auto">
          <a:xfrm>
            <a:off x="533400" y="838200"/>
            <a:ext cx="7924800" cy="209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0" lvl="3" algn="just"/>
            <a:endParaRPr lang="hr-HR" sz="1600" b="1">
              <a:solidFill>
                <a:srgbClr val="632523"/>
              </a:solidFill>
              <a:latin typeface="Cambria" pitchFamily="18" charset="0"/>
            </a:endParaRPr>
          </a:p>
          <a:p>
            <a:pPr marL="0" lvl="3" algn="just">
              <a:buFont typeface="Arial" charset="0"/>
              <a:buChar char="•"/>
            </a:pPr>
            <a:endParaRPr lang="hr-HR" sz="1600" b="1">
              <a:solidFill>
                <a:srgbClr val="632523"/>
              </a:solidFill>
              <a:latin typeface="Cambria" pitchFamily="18" charset="0"/>
            </a:endParaRPr>
          </a:p>
          <a:p>
            <a:pPr marL="0" lvl="3" algn="just">
              <a:buFont typeface="Arial" charset="0"/>
              <a:buChar char="•"/>
            </a:pPr>
            <a:endParaRPr lang="hr-HR" sz="1600" b="1">
              <a:solidFill>
                <a:srgbClr val="632523"/>
              </a:solidFill>
              <a:latin typeface="Cambria" pitchFamily="18" charset="0"/>
            </a:endParaRPr>
          </a:p>
          <a:p>
            <a:pPr marL="0" lvl="3" algn="just">
              <a:buFont typeface="Arial" charset="0"/>
              <a:buChar char="•"/>
            </a:pPr>
            <a:endParaRPr lang="en-US" b="1">
              <a:solidFill>
                <a:srgbClr val="632523"/>
              </a:solidFill>
              <a:latin typeface="Cambria" pitchFamily="18" charset="0"/>
            </a:endParaRPr>
          </a:p>
          <a:p>
            <a:pPr algn="just"/>
            <a:endParaRPr lang="en-US" sz="1600" b="1">
              <a:solidFill>
                <a:srgbClr val="973735"/>
              </a:solidFill>
              <a:latin typeface="Cambria" pitchFamily="18" charset="0"/>
            </a:endParaRPr>
          </a:p>
          <a:p>
            <a:pPr algn="just"/>
            <a:endParaRPr lang="en-US" sz="1600" b="1">
              <a:solidFill>
                <a:srgbClr val="632523"/>
              </a:solidFill>
              <a:latin typeface="Cambria" pitchFamily="18" charset="0"/>
            </a:endParaRPr>
          </a:p>
          <a:p>
            <a:pPr algn="just"/>
            <a:endParaRPr lang="en-US" sz="1600" b="1">
              <a:solidFill>
                <a:srgbClr val="632523"/>
              </a:solidFill>
              <a:latin typeface="Cambria" pitchFamily="18" charset="0"/>
            </a:endParaRPr>
          </a:p>
          <a:p>
            <a:pPr algn="just">
              <a:buFont typeface="Arial" charset="0"/>
              <a:buChar char="•"/>
            </a:pPr>
            <a:endParaRPr lang="en-US" sz="1600" b="1">
              <a:solidFill>
                <a:srgbClr val="632523"/>
              </a:solidFill>
              <a:latin typeface="Cambria" pitchFamily="18" charset="0"/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381000" y="1412875"/>
            <a:ext cx="7620000" cy="2701925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indent="-285750" eaLnBrk="0" hangingPunct="0">
              <a:spcBef>
                <a:spcPct val="20000"/>
              </a:spcBef>
              <a:defRPr/>
            </a:pPr>
            <a:endParaRPr lang="hr-HR" sz="1600" b="1" dirty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 marL="342900" indent="-285750" eaLnBrk="0" hangingPunct="0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hr-HR" sz="1600" b="1" dirty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 marL="342900" indent="-285750" eaLnBrk="0" hangingPunct="0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hr-HR" sz="1600" b="1" dirty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 marL="342900" indent="-285750" eaLnBrk="0" hangingPunct="0">
              <a:spcBef>
                <a:spcPct val="20000"/>
              </a:spcBef>
              <a:defRPr/>
            </a:pPr>
            <a:endParaRPr lang="hr-HR" sz="1600" b="1" dirty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 marL="342900" indent="-285750" eaLnBrk="0" hangingPunct="0">
              <a:spcBef>
                <a:spcPct val="20000"/>
              </a:spcBef>
              <a:defRPr/>
            </a:pPr>
            <a:endParaRPr lang="hr-HR" sz="1600" b="1" dirty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 marL="342900" indent="-285750" eaLnBrk="0" hangingPunct="0">
              <a:spcBef>
                <a:spcPct val="20000"/>
              </a:spcBef>
              <a:buFont typeface="Wingdings" pitchFamily="2" charset="2"/>
              <a:buChar char="Ø"/>
              <a:defRPr/>
            </a:pPr>
            <a:endParaRPr lang="hr-HR" sz="1600" b="1" dirty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 marL="342900" indent="-285750" eaLnBrk="0" hangingPunct="0">
              <a:spcBef>
                <a:spcPct val="20000"/>
              </a:spcBef>
              <a:buFont typeface="Wingdings" pitchFamily="2" charset="2"/>
              <a:buChar char="Ø"/>
              <a:defRPr/>
            </a:pPr>
            <a:endParaRPr lang="hr-HR" sz="1600" b="1" dirty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 marL="342900" indent="-285750" eaLnBrk="0" hangingPunct="0">
              <a:spcBef>
                <a:spcPct val="20000"/>
              </a:spcBef>
              <a:buFont typeface="Wingdings" pitchFamily="2" charset="2"/>
              <a:buChar char="Ø"/>
              <a:defRPr/>
            </a:pPr>
            <a:endParaRPr lang="hr-HR" sz="1600" b="1" dirty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 marL="342900" indent="-285750" eaLnBrk="0" hangingPunct="0">
              <a:spcBef>
                <a:spcPct val="20000"/>
              </a:spcBef>
              <a:buFont typeface="Wingdings" pitchFamily="2" charset="2"/>
              <a:buChar char="Ø"/>
              <a:defRPr/>
            </a:pPr>
            <a:endParaRPr lang="sr-Latn-CS" sz="1600" b="1" dirty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</p:txBody>
      </p:sp>
      <p:pic>
        <p:nvPicPr>
          <p:cNvPr id="9232" name="Picture 18" descr="EU MN logo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52400" y="609600"/>
            <a:ext cx="12192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33" name="Rectangle 25"/>
          <p:cNvSpPr>
            <a:spLocks noChangeArrowheads="1"/>
          </p:cNvSpPr>
          <p:nvPr/>
        </p:nvSpPr>
        <p:spPr bwMode="auto">
          <a:xfrm>
            <a:off x="838200" y="609600"/>
            <a:ext cx="8001000" cy="5140325"/>
          </a:xfrm>
          <a:prstGeom prst="rect">
            <a:avLst/>
          </a:prstGeom>
          <a:noFill/>
          <a:ln w="25400" cap="flat" cmpd="sng">
            <a:noFill/>
            <a:prstDash val="solid"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ctr" eaLnBrk="0" hangingPunct="0">
              <a:defRPr/>
            </a:pPr>
            <a:r>
              <a:rPr lang="en-US" sz="3600" b="1" dirty="0">
                <a:solidFill>
                  <a:srgbClr val="973735"/>
                </a:solidFill>
                <a:latin typeface="Cambria" pitchFamily="18" charset="0"/>
                <a:ea typeface="Calibri" pitchFamily="34" charset="0"/>
                <a:cs typeface="Times New Roman" pitchFamily="18" charset="0"/>
              </a:rPr>
              <a:t>Legal protection</a:t>
            </a:r>
            <a:endParaRPr lang="sr-Latn-RS" sz="3600" b="1" dirty="0">
              <a:solidFill>
                <a:srgbClr val="973735"/>
              </a:solidFill>
              <a:latin typeface="Cambria" pitchFamily="18" charset="0"/>
              <a:ea typeface="Calibri" pitchFamily="34" charset="0"/>
              <a:cs typeface="Times New Roman" pitchFamily="18" charset="0"/>
            </a:endParaRPr>
          </a:p>
          <a:p>
            <a:pPr algn="ctr" eaLnBrk="0" hangingPunct="0">
              <a:defRPr/>
            </a:pPr>
            <a:endParaRPr lang="en-US" sz="2800" b="1" dirty="0">
              <a:solidFill>
                <a:srgbClr val="973735"/>
              </a:solidFill>
              <a:latin typeface="+mj-lt"/>
            </a:endParaRPr>
          </a:p>
          <a:p>
            <a:pPr eaLnBrk="0" hangingPunct="0">
              <a:buFontTx/>
              <a:buChar char="•"/>
              <a:defRPr/>
            </a:pPr>
            <a:r>
              <a:rPr lang="en-US" sz="2400" b="1" dirty="0">
                <a:solidFill>
                  <a:srgbClr val="973735"/>
                </a:solidFill>
                <a:latin typeface="Cambria" pitchFamily="18" charset="0"/>
                <a:ea typeface="Calibri" pitchFamily="34" charset="0"/>
                <a:cs typeface="Times New Roman" pitchFamily="18" charset="0"/>
              </a:rPr>
              <a:t>The bidder has the right to appeal to bid evaluation and ranking of bidders to the Commission for the concession.</a:t>
            </a:r>
            <a:endParaRPr lang="sr-Latn-ME" sz="2400" b="1" dirty="0">
              <a:solidFill>
                <a:srgbClr val="973735"/>
              </a:solidFill>
              <a:latin typeface="Cambria" pitchFamily="18" charset="0"/>
              <a:ea typeface="Calibri" pitchFamily="34" charset="0"/>
              <a:cs typeface="Times New Roman" pitchFamily="18" charset="0"/>
            </a:endParaRPr>
          </a:p>
          <a:p>
            <a:pPr eaLnBrk="0" hangingPunct="0">
              <a:buFontTx/>
              <a:buChar char="•"/>
              <a:defRPr/>
            </a:pPr>
            <a:endParaRPr lang="en-US" sz="2400" b="1" dirty="0">
              <a:solidFill>
                <a:srgbClr val="973735"/>
              </a:solidFill>
              <a:latin typeface="Cambria" pitchFamily="18" charset="0"/>
            </a:endParaRPr>
          </a:p>
          <a:p>
            <a:pPr eaLnBrk="0" hangingPunct="0">
              <a:buFontTx/>
              <a:buChar char="•"/>
              <a:defRPr/>
            </a:pPr>
            <a:r>
              <a:rPr lang="en-US" sz="2400" b="1" dirty="0">
                <a:solidFill>
                  <a:srgbClr val="973735"/>
                </a:solidFill>
                <a:latin typeface="Cambria" pitchFamily="18" charset="0"/>
                <a:ea typeface="Calibri" pitchFamily="34" charset="0"/>
                <a:cs typeface="Times New Roman" pitchFamily="18" charset="0"/>
              </a:rPr>
              <a:t>The Commission is independent in  performance of its duties.</a:t>
            </a:r>
            <a:endParaRPr lang="sr-Latn-ME" sz="2400" b="1" dirty="0">
              <a:solidFill>
                <a:srgbClr val="973735"/>
              </a:solidFill>
              <a:latin typeface="Cambria" pitchFamily="18" charset="0"/>
              <a:ea typeface="Calibri" pitchFamily="34" charset="0"/>
              <a:cs typeface="Times New Roman" pitchFamily="18" charset="0"/>
            </a:endParaRPr>
          </a:p>
          <a:p>
            <a:pPr eaLnBrk="0" hangingPunct="0">
              <a:buFontTx/>
              <a:buChar char="•"/>
              <a:defRPr/>
            </a:pPr>
            <a:endParaRPr lang="en-US" sz="2400" b="1" dirty="0">
              <a:solidFill>
                <a:srgbClr val="973735"/>
              </a:solidFill>
              <a:latin typeface="Cambria" pitchFamily="18" charset="0"/>
            </a:endParaRPr>
          </a:p>
          <a:p>
            <a:pPr eaLnBrk="0" hangingPunct="0">
              <a:buFontTx/>
              <a:buChar char="•"/>
              <a:defRPr/>
            </a:pPr>
            <a:r>
              <a:rPr lang="en-US" sz="2400" b="1" dirty="0">
                <a:solidFill>
                  <a:srgbClr val="973735"/>
                </a:solidFill>
                <a:latin typeface="Cambria" pitchFamily="18" charset="0"/>
                <a:ea typeface="Calibri" pitchFamily="34" charset="0"/>
                <a:cs typeface="Times New Roman" pitchFamily="18" charset="0"/>
              </a:rPr>
              <a:t>There have been </a:t>
            </a:r>
            <a:r>
              <a:rPr lang="sr-Latn-RS" sz="2400" b="1" dirty="0">
                <a:solidFill>
                  <a:srgbClr val="973735"/>
                </a:solidFill>
                <a:latin typeface="Cambria" pitchFamily="18" charset="0"/>
                <a:ea typeface="Calibri" pitchFamily="34" charset="0"/>
                <a:cs typeface="Times New Roman" pitchFamily="18" charset="0"/>
              </a:rPr>
              <a:t>12</a:t>
            </a:r>
            <a:r>
              <a:rPr lang="en-US" sz="2400" b="1" dirty="0">
                <a:solidFill>
                  <a:srgbClr val="973735"/>
                </a:solidFill>
                <a:latin typeface="Cambria" pitchFamily="18" charset="0"/>
                <a:ea typeface="Calibri" pitchFamily="34" charset="0"/>
                <a:cs typeface="Times New Roman" pitchFamily="18" charset="0"/>
              </a:rPr>
              <a:t> objections so far.</a:t>
            </a:r>
            <a:endParaRPr lang="sr-Latn-ME" sz="2400" b="1">
              <a:solidFill>
                <a:srgbClr val="973735"/>
              </a:solidFill>
              <a:latin typeface="Cambria" pitchFamily="18" charset="0"/>
              <a:ea typeface="Calibri" pitchFamily="34" charset="0"/>
              <a:cs typeface="Times New Roman" pitchFamily="18" charset="0"/>
            </a:endParaRPr>
          </a:p>
          <a:p>
            <a:pPr eaLnBrk="0" hangingPunct="0">
              <a:buFontTx/>
              <a:buChar char="•"/>
              <a:defRPr/>
            </a:pPr>
            <a:endParaRPr lang="en-US" sz="2400" b="1" dirty="0">
              <a:solidFill>
                <a:srgbClr val="973735"/>
              </a:solidFill>
              <a:latin typeface="Cambria" pitchFamily="18" charset="0"/>
            </a:endParaRPr>
          </a:p>
          <a:p>
            <a:pPr eaLnBrk="0" hangingPunct="0">
              <a:buFontTx/>
              <a:buChar char="•"/>
              <a:defRPr/>
            </a:pPr>
            <a:r>
              <a:rPr lang="en-US" sz="2400" b="1" dirty="0">
                <a:solidFill>
                  <a:srgbClr val="973735"/>
                </a:solidFill>
                <a:latin typeface="Cambria" pitchFamily="18" charset="0"/>
                <a:ea typeface="Calibri" pitchFamily="34" charset="0"/>
                <a:cs typeface="Times New Roman" pitchFamily="18" charset="0"/>
              </a:rPr>
              <a:t>Bidder can initiate administrative dispute against the decisions on granting concessions</a:t>
            </a:r>
            <a:r>
              <a:rPr lang="sr-Latn-RS" sz="2400" b="1" dirty="0">
                <a:solidFill>
                  <a:srgbClr val="973735"/>
                </a:solidFill>
                <a:latin typeface="Cambria" pitchFamily="18" charset="0"/>
                <a:ea typeface="Calibri" pitchFamily="34" charset="0"/>
                <a:cs typeface="Times New Roman" pitchFamily="18" charset="0"/>
              </a:rPr>
              <a:t>.</a:t>
            </a:r>
            <a:endParaRPr lang="en-US" sz="2400" b="1" dirty="0">
              <a:solidFill>
                <a:srgbClr val="973735"/>
              </a:solidFill>
              <a:latin typeface="Cambr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/>
          <p:cNvSpPr>
            <a:spLocks noGrp="1"/>
          </p:cNvSpPr>
          <p:nvPr>
            <p:ph type="title"/>
          </p:nvPr>
        </p:nvSpPr>
        <p:spPr>
          <a:xfrm>
            <a:off x="457200" y="609600"/>
            <a:ext cx="8229600" cy="457200"/>
          </a:xfrm>
        </p:spPr>
        <p:txBody>
          <a:bodyPr/>
          <a:lstStyle/>
          <a:p>
            <a:r>
              <a:rPr lang="en-US" sz="3600" b="1" smtClean="0">
                <a:solidFill>
                  <a:srgbClr val="973735"/>
                </a:solidFill>
                <a:latin typeface="Cambria" pitchFamily="18" charset="0"/>
              </a:rPr>
              <a:t>Steps to be taken</a:t>
            </a:r>
            <a:r>
              <a:rPr lang="en-US" sz="3600" smtClean="0">
                <a:solidFill>
                  <a:srgbClr val="973735"/>
                </a:solidFill>
                <a:latin typeface="Cambria" pitchFamily="18" charset="0"/>
              </a:rPr>
              <a:t/>
            </a:r>
            <a:br>
              <a:rPr lang="en-US" sz="3600" smtClean="0">
                <a:solidFill>
                  <a:srgbClr val="973735"/>
                </a:solidFill>
                <a:latin typeface="Cambria" pitchFamily="18" charset="0"/>
              </a:rPr>
            </a:br>
            <a:endParaRPr lang="en-US" sz="3600" smtClean="0">
              <a:solidFill>
                <a:srgbClr val="973735"/>
              </a:solidFill>
              <a:latin typeface="Cambria" pitchFamily="18" charset="0"/>
            </a:endParaRPr>
          </a:p>
        </p:txBody>
      </p:sp>
      <p:sp>
        <p:nvSpPr>
          <p:cNvPr id="1024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b="1" smtClean="0">
                <a:solidFill>
                  <a:srgbClr val="973735"/>
                </a:solidFill>
                <a:latin typeface="Cambria" pitchFamily="18" charset="0"/>
              </a:rPr>
              <a:t>New law on concessions and PPP is in procedure with a view to adopting the EU acquis.</a:t>
            </a:r>
          </a:p>
          <a:p>
            <a:r>
              <a:rPr lang="en-US" sz="2000" b="1" smtClean="0">
                <a:solidFill>
                  <a:srgbClr val="973735"/>
                </a:solidFill>
                <a:latin typeface="Cambria" pitchFamily="18" charset="0"/>
              </a:rPr>
              <a:t>The experiences of EU member states and the acquis  are being analyzed and systematized options for legislative structure and the exact contents are being developed.</a:t>
            </a:r>
          </a:p>
          <a:p>
            <a:r>
              <a:rPr lang="en-US" sz="2000" b="1" smtClean="0">
                <a:solidFill>
                  <a:srgbClr val="973735"/>
                </a:solidFill>
                <a:latin typeface="Cambria" pitchFamily="18" charset="0"/>
              </a:rPr>
              <a:t>The goal is to achieve one piece of legislation for concessions and PPP.</a:t>
            </a:r>
          </a:p>
          <a:p>
            <a:r>
              <a:rPr lang="en-US" sz="2000" b="1" smtClean="0">
                <a:solidFill>
                  <a:srgbClr val="973735"/>
                </a:solidFill>
                <a:latin typeface="Cambria" pitchFamily="18" charset="0"/>
              </a:rPr>
              <a:t>The status of the proposed new directive on concessions is being considered.</a:t>
            </a:r>
          </a:p>
          <a:p>
            <a:r>
              <a:rPr lang="en-US" sz="2000" b="1" smtClean="0">
                <a:solidFill>
                  <a:srgbClr val="973735"/>
                </a:solidFill>
                <a:latin typeface="Cambria" pitchFamily="18" charset="0"/>
              </a:rPr>
              <a:t>Communication about manner of dealing with the fact that the directive is in the procedure, is welcome. </a:t>
            </a:r>
          </a:p>
          <a:p>
            <a:pPr>
              <a:buFont typeface="Arial" charset="0"/>
              <a:buNone/>
            </a:pPr>
            <a:endParaRPr lang="en-US" sz="2000" smtClean="0"/>
          </a:p>
          <a:p>
            <a:pPr>
              <a:buFont typeface="Arial" charset="0"/>
              <a:buNone/>
            </a:pPr>
            <a:endParaRPr lang="en-US" sz="2000" smtClean="0"/>
          </a:p>
        </p:txBody>
      </p:sp>
      <p:pic>
        <p:nvPicPr>
          <p:cNvPr id="10244" name="Picture 18" descr="EU MN logo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400" y="609600"/>
            <a:ext cx="12192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60000"/>
                  <a:lumOff val="40000"/>
                </a:schemeClr>
              </a:gs>
              <a:gs pos="50000">
                <a:schemeClr val="accent2">
                  <a:lumMod val="50000"/>
                  <a:shade val="67500"/>
                  <a:satMod val="115000"/>
                </a:schemeClr>
              </a:gs>
              <a:gs pos="100000">
                <a:schemeClr val="accent2">
                  <a:lumMod val="50000"/>
                  <a:shade val="100000"/>
                  <a:satMod val="115000"/>
                </a:schemeClr>
              </a:gs>
            </a:gsLst>
            <a:path path="circle">
              <a:fillToRect r="100000" b="100000"/>
            </a:path>
            <a:tileRect l="-100000" t="-10000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1269" name="Group 31"/>
          <p:cNvGrpSpPr>
            <a:grpSpLocks/>
          </p:cNvGrpSpPr>
          <p:nvPr/>
        </p:nvGrpSpPr>
        <p:grpSpPr bwMode="auto">
          <a:xfrm>
            <a:off x="0" y="0"/>
            <a:ext cx="4662488" cy="4081463"/>
            <a:chOff x="1364455" y="17002"/>
            <a:chExt cx="4662490" cy="4080796"/>
          </a:xfrm>
        </p:grpSpPr>
        <p:sp>
          <p:nvSpPr>
            <p:cNvPr id="16" name="5-Point Star 15"/>
            <p:cNvSpPr/>
            <p:nvPr/>
          </p:nvSpPr>
          <p:spPr>
            <a:xfrm rot="8520840">
              <a:off x="2888454" y="17002"/>
              <a:ext cx="808754" cy="750377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5" name="5-Point Star 14"/>
            <p:cNvSpPr/>
            <p:nvPr/>
          </p:nvSpPr>
          <p:spPr>
            <a:xfrm rot="8520840">
              <a:off x="1974053" y="321803"/>
              <a:ext cx="808754" cy="750377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2" name="5-Point Star 21"/>
            <p:cNvSpPr/>
            <p:nvPr/>
          </p:nvSpPr>
          <p:spPr>
            <a:xfrm rot="8520840">
              <a:off x="1364455" y="1083802"/>
              <a:ext cx="808754" cy="750377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3" name="5-Point Star 22"/>
            <p:cNvSpPr/>
            <p:nvPr/>
          </p:nvSpPr>
          <p:spPr>
            <a:xfrm rot="8520840">
              <a:off x="1440653" y="1998202"/>
              <a:ext cx="808754" cy="750377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4" name="5-Point Star 23"/>
            <p:cNvSpPr/>
            <p:nvPr/>
          </p:nvSpPr>
          <p:spPr>
            <a:xfrm rot="8520840">
              <a:off x="1897855" y="2760201"/>
              <a:ext cx="808754" cy="750377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5" name="5-Point Star 24"/>
            <p:cNvSpPr/>
            <p:nvPr/>
          </p:nvSpPr>
          <p:spPr>
            <a:xfrm rot="8520840">
              <a:off x="2507455" y="3217402"/>
              <a:ext cx="808754" cy="750377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6" name="5-Point Star 25"/>
            <p:cNvSpPr/>
            <p:nvPr/>
          </p:nvSpPr>
          <p:spPr>
            <a:xfrm rot="8520840">
              <a:off x="3498055" y="3347421"/>
              <a:ext cx="808754" cy="750377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7" name="5-Point Star 26"/>
            <p:cNvSpPr/>
            <p:nvPr/>
          </p:nvSpPr>
          <p:spPr>
            <a:xfrm rot="8520840">
              <a:off x="4412455" y="3065002"/>
              <a:ext cx="808754" cy="750377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8" name="5-Point Star 27"/>
            <p:cNvSpPr/>
            <p:nvPr/>
          </p:nvSpPr>
          <p:spPr>
            <a:xfrm rot="8520840">
              <a:off x="4989591" y="2356821"/>
              <a:ext cx="808754" cy="750377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9" name="5-Point Star 28"/>
            <p:cNvSpPr/>
            <p:nvPr/>
          </p:nvSpPr>
          <p:spPr>
            <a:xfrm rot="8520840">
              <a:off x="5218191" y="1388602"/>
              <a:ext cx="808754" cy="750377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30" name="5-Point Star 29"/>
            <p:cNvSpPr/>
            <p:nvPr/>
          </p:nvSpPr>
          <p:spPr>
            <a:xfrm rot="8520840">
              <a:off x="4717254" y="626602"/>
              <a:ext cx="808754" cy="750377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31" name="5-Point Star 30"/>
            <p:cNvSpPr/>
            <p:nvPr/>
          </p:nvSpPr>
          <p:spPr>
            <a:xfrm rot="8520840">
              <a:off x="3955255" y="93202"/>
              <a:ext cx="808754" cy="750377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sp>
        <p:nvSpPr>
          <p:cNvPr id="12" name="Rectangle 3"/>
          <p:cNvSpPr>
            <a:spLocks noChangeArrowheads="1"/>
          </p:cNvSpPr>
          <p:nvPr/>
        </p:nvSpPr>
        <p:spPr bwMode="auto">
          <a:xfrm>
            <a:off x="3733800" y="4114800"/>
            <a:ext cx="5334000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r-Latn-CS" sz="3200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Thank you for your attention!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sr-Latn-CS" sz="3200" dirty="0">
              <a:solidFill>
                <a:schemeClr val="accent2">
                  <a:lumMod val="20000"/>
                  <a:lumOff val="80000"/>
                </a:schemeClr>
              </a:solidFill>
              <a:latin typeface="Cambria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r-Latn-CS" sz="40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QUESTIONS</a:t>
            </a:r>
            <a:endParaRPr lang="hr-HR" sz="4000" b="1" dirty="0">
              <a:solidFill>
                <a:schemeClr val="accent2">
                  <a:lumMod val="20000"/>
                  <a:lumOff val="80000"/>
                </a:schemeClr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2060</TotalTime>
  <Words>775</Words>
  <Application>Microsoft Office PowerPoint</Application>
  <PresentationFormat>On-screen Show (4:3)</PresentationFormat>
  <Paragraphs>113</Paragraphs>
  <Slides>10</Slides>
  <Notes>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Office Theme</vt:lpstr>
      <vt:lpstr>Slide 1</vt:lpstr>
      <vt:lpstr>Slide 2</vt:lpstr>
      <vt:lpstr>Slide 3</vt:lpstr>
      <vt:lpstr>Relevant Acquis (partially harmonized)</vt:lpstr>
      <vt:lpstr>GENERAL OVERVIEW</vt:lpstr>
      <vt:lpstr>      The Legal framework and compliance</vt:lpstr>
      <vt:lpstr> Institutional Structure       </vt:lpstr>
      <vt:lpstr>Slide 8</vt:lpstr>
      <vt:lpstr>Steps to be taken </vt:lpstr>
      <vt:lpstr>Slide 10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alen.nikezic</dc:creator>
  <cp:lastModifiedBy>user</cp:lastModifiedBy>
  <cp:revision>345</cp:revision>
  <dcterms:created xsi:type="dcterms:W3CDTF">2012-04-18T16:21:57Z</dcterms:created>
  <dcterms:modified xsi:type="dcterms:W3CDTF">2012-11-10T11:48:20Z</dcterms:modified>
</cp:coreProperties>
</file>