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361" r:id="rId4"/>
    <p:sldId id="333" r:id="rId5"/>
    <p:sldId id="372" r:id="rId6"/>
    <p:sldId id="379" r:id="rId7"/>
    <p:sldId id="368" r:id="rId8"/>
    <p:sldId id="374" r:id="rId9"/>
    <p:sldId id="375" r:id="rId10"/>
    <p:sldId id="377" r:id="rId11"/>
    <p:sldId id="382" r:id="rId12"/>
    <p:sldId id="383" r:id="rId13"/>
    <p:sldId id="387" r:id="rId14"/>
    <p:sldId id="391" r:id="rId15"/>
    <p:sldId id="393" r:id="rId16"/>
    <p:sldId id="384" r:id="rId17"/>
    <p:sldId id="394" r:id="rId18"/>
    <p:sldId id="265" r:id="rId19"/>
  </p:sldIdLst>
  <p:sldSz cx="9144000" cy="6858000" type="screen4x3"/>
  <p:notesSz cx="6811963" cy="99393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33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19" autoAdjust="0"/>
    <p:restoredTop sz="94660" autoAdjust="0"/>
  </p:normalViewPr>
  <p:slideViewPr>
    <p:cSldViewPr>
      <p:cViewPr>
        <p:scale>
          <a:sx n="100" d="100"/>
          <a:sy n="100" d="100"/>
        </p:scale>
        <p:origin x="-618" y="174"/>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AED4F89-36AB-4295-BA20-71A23FA690F2}" type="datetimeFigureOut">
              <a:rPr lang="en-US"/>
              <a:pPr>
                <a:defRPr/>
              </a:pPr>
              <a:t>12/3/2012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C58C4D-773B-49F2-BD95-D135EB3CFC0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E67870-419C-427D-8E7F-A7AE0E4CFA16}" type="datetimeFigureOut">
              <a:rPr lang="en-US"/>
              <a:pPr>
                <a:defRPr/>
              </a:pPr>
              <a:t>12/3/2012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74918C-55EC-4DC1-99FC-BBBFC8754CD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E15149B-D1FD-4FED-B709-ACAE1E63360E}" type="datetimeFigureOut">
              <a:rPr lang="en-US"/>
              <a:pPr>
                <a:defRPr/>
              </a:pPr>
              <a:t>12/3/2012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2E6BB1-C876-4B07-B2F8-057E5FE019D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6FB1D5E-F84F-4166-BDC6-FA18C45F50D7}" type="datetimeFigureOut">
              <a:rPr lang="en-US"/>
              <a:pPr>
                <a:defRPr/>
              </a:pPr>
              <a:t>12/3/2012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C633F6-0F69-4F29-92BE-5D760403174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A8133F6-7078-4E7C-97FA-741400DC8FBB}" type="datetimeFigureOut">
              <a:rPr lang="en-US"/>
              <a:pPr>
                <a:defRPr/>
              </a:pPr>
              <a:t>12/3/2012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54F9B2A-DE97-45F1-846E-C3C8D3FA70C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F42AEE0-26B9-43EF-B875-5DDD284051E2}" type="datetimeFigureOut">
              <a:rPr lang="en-US"/>
              <a:pPr>
                <a:defRPr/>
              </a:pPr>
              <a:t>12/3/2012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4B94656-A678-45B2-A4CE-A3D79A05A9E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3ED4FA-9FE5-4AEB-AF1F-6FD487CF90F8}" type="datetimeFigureOut">
              <a:rPr lang="en-US"/>
              <a:pPr>
                <a:defRPr/>
              </a:pPr>
              <a:t>12/3/2012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6397CDD-FEF4-4264-BE94-00F0812F3E8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39E0E7E-5C8B-4C46-B50B-E4A09FB17A9B}" type="datetimeFigureOut">
              <a:rPr lang="en-US"/>
              <a:pPr>
                <a:defRPr/>
              </a:pPr>
              <a:t>12/3/2012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DE48800-FD77-466E-9FE1-90A2BB0DAB0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9730E0E-E28F-4B8B-A8F8-832106CBA39F}" type="datetimeFigureOut">
              <a:rPr lang="en-US"/>
              <a:pPr>
                <a:defRPr/>
              </a:pPr>
              <a:t>12/3/2012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CEDBED-EE56-4119-AF6F-8485C8D936B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61E77F-51BD-427C-8C0D-5404E33A9565}" type="datetimeFigureOut">
              <a:rPr lang="en-US"/>
              <a:pPr>
                <a:defRPr/>
              </a:pPr>
              <a:t>12/3/2012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8F97F3-F1D1-4F85-8EFE-7E4744859EB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E001C4-4217-4710-8AC1-D5CA50D84A7C}" type="datetimeFigureOut">
              <a:rPr lang="en-US"/>
              <a:pPr>
                <a:defRPr/>
              </a:pPr>
              <a:t>12/3/2012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0A7AF9-9BBC-40BB-8977-868AA038BF2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0545F36-27CF-4DAA-980B-FE9744621429}" type="datetimeFigureOut">
              <a:rPr lang="en-US"/>
              <a:pPr>
                <a:defRPr/>
              </a:pPr>
              <a:t>12/3/2012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E3837FD-1408-4BE9-BB78-AD16DC90391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dzemil.kalac@mpr.gov.me" TargetMode="Externa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hr-HR" sz="1600" b="1" i="1" dirty="0" smtClean="0">
                <a:solidFill>
                  <a:schemeClr val="bg1"/>
                </a:solidFill>
                <a:latin typeface="Cambria" pitchFamily="18" charset="0"/>
              </a:rPr>
              <a:t>11 </a:t>
            </a:r>
            <a:r>
              <a:rPr lang="hr-HR" sz="1600" b="1" i="1" dirty="0">
                <a:solidFill>
                  <a:schemeClr val="bg1"/>
                </a:solidFill>
                <a:latin typeface="Cambria" pitchFamily="18" charset="0"/>
              </a:rPr>
              <a:t>– </a:t>
            </a:r>
            <a:r>
              <a:rPr lang="sr-Latn-CS" sz="1600" b="1" i="1" dirty="0" smtClean="0">
                <a:solidFill>
                  <a:schemeClr val="bg1"/>
                </a:solidFill>
                <a:latin typeface="Cambria" pitchFamily="18" charset="0"/>
              </a:rPr>
              <a:t>Agriculture and rural development</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hr-HR" sz="2600" dirty="0" smtClean="0">
                <a:solidFill>
                  <a:schemeClr val="accent2">
                    <a:lumMod val="20000"/>
                    <a:lumOff val="80000"/>
                  </a:schemeClr>
                </a:solidFill>
                <a:latin typeface="Cambria" pitchFamily="18" charset="0"/>
                <a:cs typeface="+mn-cs"/>
              </a:rPr>
              <a:t>11</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2695575" y="6324600"/>
            <a:ext cx="3661708" cy="369332"/>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a:t>
            </a:r>
            <a:r>
              <a:rPr lang="sr-Latn-ME" b="1" dirty="0" smtClean="0">
                <a:solidFill>
                  <a:schemeClr val="accent2">
                    <a:lumMod val="60000"/>
                    <a:lumOff val="40000"/>
                  </a:schemeClr>
                </a:solidFill>
                <a:latin typeface="Cambria" pitchFamily="18" charset="0"/>
                <a:cs typeface="+mn-cs"/>
              </a:rPr>
              <a:t>11</a:t>
            </a:r>
            <a:r>
              <a:rPr lang="en-US" b="1" dirty="0" smtClean="0">
                <a:solidFill>
                  <a:schemeClr val="accent2">
                    <a:lumMod val="60000"/>
                    <a:lumOff val="40000"/>
                  </a:schemeClr>
                </a:solidFill>
                <a:latin typeface="Cambria" pitchFamily="18" charset="0"/>
                <a:cs typeface="+mn-cs"/>
              </a:rPr>
              <a:t> </a:t>
            </a:r>
            <a:r>
              <a:rPr lang="en-US" b="1" dirty="0">
                <a:solidFill>
                  <a:schemeClr val="accent2">
                    <a:lumMod val="60000"/>
                    <a:lumOff val="40000"/>
                  </a:schemeClr>
                </a:solidFill>
                <a:latin typeface="Cambria" pitchFamily="18" charset="0"/>
                <a:cs typeface="+mn-cs"/>
              </a:rPr>
              <a:t>– </a:t>
            </a:r>
            <a:r>
              <a:rPr lang="sr-Latn-ME" b="1" dirty="0" smtClean="0">
                <a:solidFill>
                  <a:schemeClr val="accent2">
                    <a:lumMod val="60000"/>
                    <a:lumOff val="40000"/>
                  </a:schemeClr>
                </a:solidFill>
                <a:latin typeface="Cambria" pitchFamily="18" charset="0"/>
                <a:cs typeface="+mn-cs"/>
              </a:rPr>
              <a:t>13</a:t>
            </a:r>
            <a:r>
              <a:rPr lang="en-US" b="1" dirty="0" smtClean="0">
                <a:solidFill>
                  <a:schemeClr val="accent2">
                    <a:lumMod val="60000"/>
                    <a:lumOff val="40000"/>
                  </a:schemeClr>
                </a:solidFill>
                <a:latin typeface="Cambria" pitchFamily="18" charset="0"/>
                <a:cs typeface="+mn-cs"/>
              </a:rPr>
              <a:t> </a:t>
            </a:r>
            <a:r>
              <a:rPr lang="sr-Latn-CS" b="1" dirty="0" smtClean="0">
                <a:solidFill>
                  <a:schemeClr val="accent2">
                    <a:lumMod val="60000"/>
                    <a:lumOff val="40000"/>
                  </a:schemeClr>
                </a:solidFill>
                <a:latin typeface="Cambria" pitchFamily="18" charset="0"/>
                <a:cs typeface="+mn-cs"/>
              </a:rPr>
              <a:t>December </a:t>
            </a:r>
            <a:r>
              <a:rPr lang="sr-Latn-CS" b="1" dirty="0">
                <a:solidFill>
                  <a:schemeClr val="accent2">
                    <a:lumMod val="60000"/>
                    <a:lumOff val="40000"/>
                  </a:schemeClr>
                </a:solidFill>
                <a:latin typeface="Cambria" pitchFamily="18" charset="0"/>
                <a:cs typeface="+mn-cs"/>
              </a:rPr>
              <a:t>2012</a:t>
            </a:r>
            <a:endParaRPr lang="en-US" dirty="0">
              <a:solidFill>
                <a:schemeClr val="accent2">
                  <a:lumMod val="60000"/>
                  <a:lumOff val="40000"/>
                </a:schemeClr>
              </a:solidFill>
              <a:latin typeface="+mn-lt"/>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76" name="Rectangle 8"/>
          <p:cNvSpPr>
            <a:spLocks noChangeArrowheads="1"/>
          </p:cNvSpPr>
          <p:nvPr/>
        </p:nvSpPr>
        <p:spPr bwMode="auto">
          <a:xfrm>
            <a:off x="581025" y="57150"/>
            <a:ext cx="4564063" cy="400050"/>
          </a:xfrm>
          <a:prstGeom prst="rect">
            <a:avLst/>
          </a:prstGeom>
          <a:noFill/>
          <a:ln w="9525">
            <a:noFill/>
            <a:miter lim="800000"/>
            <a:headEnd/>
            <a:tailEnd/>
          </a:ln>
        </p:spPr>
        <p:txBody>
          <a:bodyPr wrap="none">
            <a:spAutoFit/>
          </a:bodyPr>
          <a:lstStyle/>
          <a:p>
            <a:r>
              <a:rPr lang="sr-Latn-CS" sz="1000" b="1">
                <a:solidFill>
                  <a:schemeClr val="bg1"/>
                </a:solidFill>
                <a:latin typeface="Cambria" pitchFamily="18" charset="0"/>
              </a:rPr>
              <a:t>M O N T E N E G R O</a:t>
            </a:r>
          </a:p>
          <a:p>
            <a:r>
              <a:rPr lang="en-GB" sz="1000" b="1">
                <a:solidFill>
                  <a:schemeClr val="bg1"/>
                </a:solidFill>
                <a:latin typeface="Cambria" pitchFamily="18" charset="0"/>
              </a:rPr>
              <a:t>Negotiating Team for the Accession of </a:t>
            </a:r>
            <a:r>
              <a:rPr lang="sr-Latn-CS" sz="1000" b="1">
                <a:solidFill>
                  <a:schemeClr val="bg1"/>
                </a:solidFill>
                <a:latin typeface="Cambria" pitchFamily="18" charset="0"/>
              </a:rPr>
              <a:t> Montenegro </a:t>
            </a:r>
            <a:r>
              <a:rPr lang="en-GB" sz="1000" b="1">
                <a:solidFill>
                  <a:schemeClr val="bg1"/>
                </a:solidFill>
                <a:latin typeface="Cambria" pitchFamily="18" charset="0"/>
              </a:rPr>
              <a:t>to the European Union</a:t>
            </a:r>
            <a:r>
              <a:rPr lang="sr-Latn-CS" sz="1000" b="1">
                <a:solidFill>
                  <a:schemeClr val="bg1"/>
                </a:solidFill>
                <a:latin typeface="Cambria" pitchFamily="18" charset="0"/>
              </a:rPr>
              <a:t> </a:t>
            </a:r>
            <a:endParaRPr lang="en-US" sz="1000">
              <a:solidFill>
                <a:schemeClr val="bg1"/>
              </a:solidFill>
              <a:latin typeface="Calibri" pitchFamily="34" charset="0"/>
            </a:endParaRPr>
          </a:p>
        </p:txBody>
      </p:sp>
      <p:pic>
        <p:nvPicPr>
          <p:cNvPr id="2052"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76200" y="0"/>
            <a:ext cx="533400" cy="528638"/>
          </a:xfrm>
          <a:prstGeom prst="rect">
            <a:avLst/>
          </a:prstGeom>
          <a:ln>
            <a:noFill/>
          </a:ln>
          <a:effectLst>
            <a:outerShdw blurRad="190500" algn="tl" rotWithShape="0">
              <a:schemeClr val="accent2">
                <a:lumMod val="75000"/>
                <a:alpha val="70000"/>
              </a:schemeClr>
            </a:outerShdw>
          </a:effectLst>
        </p:spPr>
      </p:pic>
      <p:sp>
        <p:nvSpPr>
          <p:cNvPr id="13" name="Text Box 121"/>
          <p:cNvSpPr txBox="1">
            <a:spLocks noChangeArrowheads="1"/>
          </p:cNvSpPr>
          <p:nvPr/>
        </p:nvSpPr>
        <p:spPr bwMode="auto">
          <a:xfrm>
            <a:off x="228600" y="1828800"/>
            <a:ext cx="8610600" cy="7620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pl-PL" sz="2400" b="1" dirty="0">
                <a:solidFill>
                  <a:schemeClr val="accent2">
                    <a:lumMod val="50000"/>
                  </a:schemeClr>
                </a:solidFill>
                <a:latin typeface="Cambria" pitchFamily="18" charset="0"/>
                <a:cs typeface="+mn-cs"/>
              </a:rPr>
              <a:t>Working Group for Chapter </a:t>
            </a:r>
            <a:r>
              <a:rPr lang="pl-PL" sz="2400" b="1" dirty="0" smtClean="0">
                <a:solidFill>
                  <a:schemeClr val="accent2">
                    <a:lumMod val="50000"/>
                  </a:schemeClr>
                </a:solidFill>
                <a:latin typeface="Cambria" pitchFamily="18" charset="0"/>
                <a:cs typeface="+mn-cs"/>
              </a:rPr>
              <a:t>11 </a:t>
            </a:r>
          </a:p>
          <a:p>
            <a:pPr marL="14288" indent="-14288" algn="ctr" fontAlgn="auto">
              <a:spcBef>
                <a:spcPts val="0"/>
              </a:spcBef>
              <a:spcAft>
                <a:spcPct val="40000"/>
              </a:spcAft>
              <a:buClr>
                <a:srgbClr val="FF0000"/>
              </a:buClr>
              <a:buFont typeface="Wingdings" pitchFamily="2" charset="2"/>
              <a:buNone/>
              <a:defRPr/>
            </a:pPr>
            <a:r>
              <a:rPr lang="pl-PL" sz="2400" b="1" dirty="0" smtClean="0">
                <a:solidFill>
                  <a:schemeClr val="accent2">
                    <a:lumMod val="50000"/>
                  </a:schemeClr>
                </a:solidFill>
                <a:latin typeface="Cambria" pitchFamily="18" charset="0"/>
                <a:cs typeface="+mn-cs"/>
              </a:rPr>
              <a:t> Agriculture and rural development</a:t>
            </a:r>
            <a:endParaRPr lang="pl-PL"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307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2057400" y="2819400"/>
            <a:ext cx="5410200" cy="1631216"/>
          </a:xfrm>
          <a:prstGeom prst="rect">
            <a:avLst/>
          </a:prstGeom>
        </p:spPr>
        <p:txBody>
          <a:bodyPr>
            <a:spAutoFit/>
          </a:bodyPr>
          <a:lstStyle/>
          <a:p>
            <a:pPr algn="ctr">
              <a:defRPr/>
            </a:pPr>
            <a:endParaRPr lang="hr-HR" sz="2000" b="1" dirty="0">
              <a:solidFill>
                <a:schemeClr val="accent2">
                  <a:lumMod val="50000"/>
                </a:schemeClr>
              </a:solidFill>
              <a:latin typeface="Cambria" pitchFamily="18" charset="0"/>
              <a:cs typeface="+mn-cs"/>
            </a:endParaRPr>
          </a:p>
          <a:p>
            <a:pPr algn="ctr">
              <a:defRPr/>
            </a:pPr>
            <a:endParaRPr lang="hr-HR" sz="2000" b="1" dirty="0">
              <a:solidFill>
                <a:schemeClr val="accent2">
                  <a:lumMod val="50000"/>
                </a:schemeClr>
              </a:solidFill>
              <a:latin typeface="Cambria" pitchFamily="18" charset="0"/>
              <a:cs typeface="+mn-cs"/>
            </a:endParaRPr>
          </a:p>
          <a:p>
            <a:pPr algn="ctr">
              <a:defRPr/>
            </a:pPr>
            <a:r>
              <a:rPr lang="hr-HR" sz="2000" b="1" dirty="0" smtClean="0">
                <a:solidFill>
                  <a:schemeClr val="accent2">
                    <a:lumMod val="50000"/>
                  </a:schemeClr>
                </a:solidFill>
                <a:latin typeface="Cambria" pitchFamily="18" charset="0"/>
                <a:cs typeface="+mn-cs"/>
              </a:rPr>
              <a:t>Bilateral </a:t>
            </a:r>
            <a:r>
              <a:rPr lang="hr-HR" sz="2000" b="1" dirty="0">
                <a:solidFill>
                  <a:schemeClr val="accent2">
                    <a:lumMod val="50000"/>
                  </a:schemeClr>
                </a:solidFill>
                <a:latin typeface="Cambria" pitchFamily="18" charset="0"/>
                <a:cs typeface="+mn-cs"/>
              </a:rPr>
              <a:t>screening: Chapter </a:t>
            </a:r>
            <a:r>
              <a:rPr lang="hr-HR" sz="2000" b="1" dirty="0" smtClean="0">
                <a:solidFill>
                  <a:schemeClr val="accent2">
                    <a:lumMod val="50000"/>
                  </a:schemeClr>
                </a:solidFill>
                <a:latin typeface="Cambria" pitchFamily="18" charset="0"/>
                <a:cs typeface="+mn-cs"/>
              </a:rPr>
              <a:t>11 </a:t>
            </a:r>
            <a:r>
              <a:rPr lang="en-US" sz="2000" b="1" dirty="0">
                <a:solidFill>
                  <a:schemeClr val="accent2">
                    <a:lumMod val="50000"/>
                  </a:schemeClr>
                </a:solidFill>
                <a:latin typeface="Cambria" pitchFamily="18" charset="0"/>
                <a:cs typeface="+mn-cs"/>
              </a:rPr>
              <a:t/>
            </a:r>
            <a:br>
              <a:rPr lang="en-US" sz="2000" b="1" dirty="0">
                <a:solidFill>
                  <a:schemeClr val="accent2">
                    <a:lumMod val="50000"/>
                  </a:schemeClr>
                </a:solidFill>
                <a:latin typeface="Cambria" pitchFamily="18" charset="0"/>
                <a:cs typeface="+mn-cs"/>
              </a:rPr>
            </a:br>
            <a:r>
              <a:rPr lang="x-none" sz="2000" b="1" dirty="0">
                <a:solidFill>
                  <a:schemeClr val="accent2">
                    <a:lumMod val="50000"/>
                  </a:schemeClr>
                </a:solidFill>
                <a:latin typeface="Cambria" pitchFamily="18" charset="0"/>
                <a:cs typeface="+mn-cs"/>
              </a:rPr>
              <a:t>Presentation of Montenegro</a:t>
            </a:r>
            <a:r>
              <a:rPr lang="en-US" sz="2000" b="1" dirty="0">
                <a:solidFill>
                  <a:schemeClr val="accent2">
                    <a:lumMod val="50000"/>
                  </a:schemeClr>
                </a:solidFill>
                <a:latin typeface="Cambria" pitchFamily="18" charset="0"/>
                <a:cs typeface="+mn-cs"/>
              </a:rPr>
              <a:t/>
            </a:r>
            <a:br>
              <a:rPr lang="en-US" sz="2000" b="1" dirty="0">
                <a:solidFill>
                  <a:schemeClr val="accent2">
                    <a:lumMod val="50000"/>
                  </a:schemeClr>
                </a:solidFill>
                <a:latin typeface="Cambria" pitchFamily="18" charset="0"/>
                <a:cs typeface="+mn-cs"/>
              </a:rPr>
            </a:br>
            <a:r>
              <a:rPr lang="hr-HR" sz="2000" b="1" dirty="0">
                <a:solidFill>
                  <a:schemeClr val="accent2">
                    <a:lumMod val="50000"/>
                  </a:schemeClr>
                </a:solidFill>
                <a:latin typeface="Cambria" pitchFamily="18" charset="0"/>
                <a:cs typeface="+mn-cs"/>
              </a:rPr>
              <a:t>Brussels, </a:t>
            </a:r>
            <a:r>
              <a:rPr lang="hr-HR" sz="2000" b="1" dirty="0" smtClean="0">
                <a:solidFill>
                  <a:schemeClr val="accent2">
                    <a:lumMod val="50000"/>
                  </a:schemeClr>
                </a:solidFill>
                <a:latin typeface="Cambria" pitchFamily="18" charset="0"/>
                <a:cs typeface="+mn-cs"/>
              </a:rPr>
              <a:t>11 </a:t>
            </a:r>
            <a:r>
              <a:rPr lang="hr-HR" sz="2000" b="1" dirty="0">
                <a:solidFill>
                  <a:schemeClr val="accent2">
                    <a:lumMod val="50000"/>
                  </a:schemeClr>
                </a:solidFill>
                <a:latin typeface="Cambria" pitchFamily="18" charset="0"/>
                <a:cs typeface="+mn-cs"/>
              </a:rPr>
              <a:t>- </a:t>
            </a:r>
            <a:r>
              <a:rPr lang="hr-HR" sz="2000" b="1" dirty="0" smtClean="0">
                <a:solidFill>
                  <a:schemeClr val="accent2">
                    <a:lumMod val="50000"/>
                  </a:schemeClr>
                </a:solidFill>
                <a:latin typeface="Cambria" pitchFamily="18" charset="0"/>
                <a:cs typeface="+mn-cs"/>
              </a:rPr>
              <a:t>13 December </a:t>
            </a:r>
            <a:r>
              <a:rPr lang="hr-HR" sz="2000" b="1" dirty="0">
                <a:solidFill>
                  <a:schemeClr val="accent2">
                    <a:lumMod val="50000"/>
                  </a:schemeClr>
                </a:solidFill>
                <a:latin typeface="Cambria" pitchFamily="18" charset="0"/>
                <a:cs typeface="+mn-cs"/>
              </a:rPr>
              <a:t>2012</a:t>
            </a:r>
            <a:endParaRPr lang="en-US" sz="2000" dirty="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308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0" name="Rectangle 8"/>
          <p:cNvSpPr>
            <a:spLocks noChangeArrowheads="1"/>
          </p:cNvSpPr>
          <p:nvPr/>
        </p:nvSpPr>
        <p:spPr bwMode="auto">
          <a:xfrm>
            <a:off x="152400" y="152400"/>
            <a:ext cx="56388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sr-Latn-CS" b="1" dirty="0" smtClean="0">
                <a:solidFill>
                  <a:schemeClr val="accent2">
                    <a:lumMod val="20000"/>
                    <a:lumOff val="80000"/>
                  </a:schemeClr>
                </a:solidFill>
                <a:latin typeface="Cambria" pitchFamily="18" charset="0"/>
              </a:rPr>
              <a:t>11: Agriculture and rural development</a:t>
            </a:r>
            <a:endParaRPr lang="en-US" b="1" dirty="0">
              <a:solidFill>
                <a:schemeClr val="accent2">
                  <a:lumMod val="20000"/>
                  <a:lumOff val="80000"/>
                </a:schemeClr>
              </a:solidFill>
              <a:latin typeface="Cambria" pitchFamily="18" charset="0"/>
            </a:endParaRPr>
          </a:p>
        </p:txBody>
      </p:sp>
      <p:sp>
        <p:nvSpPr>
          <p:cNvPr id="13" name="Text Box 121"/>
          <p:cNvSpPr txBox="1">
            <a:spLocks noChangeArrowheads="1"/>
          </p:cNvSpPr>
          <p:nvPr/>
        </p:nvSpPr>
        <p:spPr bwMode="auto">
          <a:xfrm>
            <a:off x="228600" y="1828800"/>
            <a:ext cx="8569325" cy="609600"/>
          </a:xfrm>
          <a:prstGeom prst="rect">
            <a:avLst/>
          </a:prstGeom>
          <a:noFill/>
          <a:ln w="9525" algn="ctr">
            <a:noFill/>
            <a:miter lim="800000"/>
            <a:headEnd/>
            <a:tailEnd/>
          </a:ln>
          <a:effectLst/>
        </p:spPr>
        <p:txBody>
          <a:bodyPr/>
          <a:lstStyle/>
          <a:p>
            <a:pPr algn="ctr">
              <a:defRPr/>
            </a:pPr>
            <a:r>
              <a:rPr lang="sr-Latn-ME" sz="4000" b="1" dirty="0" smtClean="0">
                <a:solidFill>
                  <a:schemeClr val="accent2">
                    <a:lumMod val="50000"/>
                  </a:schemeClr>
                </a:solidFill>
                <a:latin typeface="Cambria" pitchFamily="18" charset="0"/>
              </a:rPr>
              <a:t>State Aid</a:t>
            </a:r>
            <a:endParaRPr lang="en-US" sz="4000"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410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sp>
        <p:nvSpPr>
          <p:cNvPr id="18" name="Rectangle 17"/>
          <p:cNvSpPr/>
          <p:nvPr/>
        </p:nvSpPr>
        <p:spPr>
          <a:xfrm>
            <a:off x="381000" y="4495800"/>
            <a:ext cx="8382000" cy="1323439"/>
          </a:xfrm>
          <a:prstGeom prst="rect">
            <a:avLst/>
          </a:prstGeom>
        </p:spPr>
        <p:txBody>
          <a:bodyPr>
            <a:spAutoFit/>
          </a:bodyPr>
          <a:lstStyle/>
          <a:p>
            <a:pPr marL="814388" indent="-450850" algn="ctr" fontAlgn="auto">
              <a:spcBef>
                <a:spcPts val="0"/>
              </a:spcBef>
              <a:spcAft>
                <a:spcPts val="0"/>
              </a:spcAft>
              <a:defRPr/>
            </a:pPr>
            <a:r>
              <a:rPr lang="sr-Latn-CS" sz="2000" b="1" dirty="0" smtClean="0">
                <a:solidFill>
                  <a:schemeClr val="accent2">
                    <a:lumMod val="50000"/>
                  </a:schemeClr>
                </a:solidFill>
                <a:latin typeface="Cambria" pitchFamily="18" charset="0"/>
                <a:cs typeface="+mn-cs"/>
              </a:rPr>
              <a:t>Džemil Kalač</a:t>
            </a:r>
          </a:p>
          <a:p>
            <a:pPr marL="814388" indent="-450850" algn="ctr" fontAlgn="auto">
              <a:spcBef>
                <a:spcPts val="0"/>
              </a:spcBef>
              <a:spcAft>
                <a:spcPts val="0"/>
              </a:spcAft>
              <a:defRPr/>
            </a:pPr>
            <a:r>
              <a:rPr lang="en-US" sz="2000" b="1" dirty="0" smtClean="0">
                <a:solidFill>
                  <a:schemeClr val="accent2">
                    <a:lumMod val="50000"/>
                  </a:schemeClr>
                </a:solidFill>
                <a:latin typeface="Cambria" pitchFamily="18" charset="0"/>
                <a:cs typeface="+mn-cs"/>
              </a:rPr>
              <a:t>Advisor in the Sector for Payments of the </a:t>
            </a:r>
          </a:p>
          <a:p>
            <a:pPr marL="814388" indent="-450850" algn="ctr" fontAlgn="auto">
              <a:spcBef>
                <a:spcPts val="0"/>
              </a:spcBef>
              <a:spcAft>
                <a:spcPts val="0"/>
              </a:spcAft>
              <a:defRPr/>
            </a:pPr>
            <a:r>
              <a:rPr lang="en-US" sz="2000" b="1" dirty="0" smtClean="0">
                <a:solidFill>
                  <a:schemeClr val="accent2">
                    <a:lumMod val="50000"/>
                  </a:schemeClr>
                </a:solidFill>
                <a:latin typeface="Cambria" pitchFamily="18" charset="0"/>
                <a:cs typeface="+mn-cs"/>
              </a:rPr>
              <a:t>Ministry of Agriculture and Rural Development</a:t>
            </a:r>
            <a:endParaRPr lang="en-US" sz="20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r>
              <a:rPr lang="sr-Latn-CS" sz="2000" b="1" dirty="0">
                <a:solidFill>
                  <a:schemeClr val="accent2">
                    <a:lumMod val="75000"/>
                  </a:schemeClr>
                </a:solidFill>
                <a:latin typeface="Cambria" pitchFamily="18" charset="0"/>
                <a:cs typeface="+mn-cs"/>
                <a:hlinkClick r:id="rId2"/>
              </a:rPr>
              <a:t>d</a:t>
            </a:r>
            <a:r>
              <a:rPr lang="sr-Latn-CS" sz="2000" b="1" dirty="0" smtClean="0">
                <a:solidFill>
                  <a:schemeClr val="accent2">
                    <a:lumMod val="75000"/>
                  </a:schemeClr>
                </a:solidFill>
                <a:latin typeface="Cambria" pitchFamily="18" charset="0"/>
                <a:cs typeface="+mn-cs"/>
                <a:hlinkClick r:id="rId2"/>
              </a:rPr>
              <a:t>zemil.kalac</a:t>
            </a:r>
            <a:r>
              <a:rPr lang="en-US" sz="2000" b="1" dirty="0" smtClean="0">
                <a:solidFill>
                  <a:schemeClr val="accent2">
                    <a:lumMod val="75000"/>
                  </a:schemeClr>
                </a:solidFill>
                <a:latin typeface="Cambria" pitchFamily="18" charset="0"/>
                <a:cs typeface="+mn-cs"/>
                <a:hlinkClick r:id="rId2"/>
              </a:rPr>
              <a:t>@m</a:t>
            </a:r>
            <a:r>
              <a:rPr lang="sr-Latn-ME" sz="2000" b="1" dirty="0" smtClean="0">
                <a:solidFill>
                  <a:schemeClr val="accent2">
                    <a:lumMod val="75000"/>
                  </a:schemeClr>
                </a:solidFill>
                <a:latin typeface="Cambria" pitchFamily="18" charset="0"/>
                <a:cs typeface="+mn-cs"/>
                <a:hlinkClick r:id="rId2"/>
              </a:rPr>
              <a:t>pr</a:t>
            </a:r>
            <a:r>
              <a:rPr lang="en-US" sz="2000" b="1" dirty="0" smtClean="0">
                <a:solidFill>
                  <a:schemeClr val="accent2">
                    <a:lumMod val="75000"/>
                  </a:schemeClr>
                </a:solidFill>
                <a:latin typeface="Cambria" pitchFamily="18" charset="0"/>
                <a:cs typeface="+mn-cs"/>
                <a:hlinkClick r:id="rId2"/>
              </a:rPr>
              <a:t>.</a:t>
            </a:r>
            <a:r>
              <a:rPr lang="en-US" sz="2000" b="1" dirty="0" err="1" smtClean="0">
                <a:solidFill>
                  <a:schemeClr val="accent2">
                    <a:lumMod val="75000"/>
                  </a:schemeClr>
                </a:solidFill>
                <a:latin typeface="Cambria" pitchFamily="18" charset="0"/>
                <a:cs typeface="+mn-cs"/>
                <a:hlinkClick r:id="rId2"/>
              </a:rPr>
              <a:t>gov.me</a:t>
            </a:r>
            <a:r>
              <a:rPr lang="sr-Latn-ME" sz="2000" b="1" dirty="0" smtClean="0">
                <a:solidFill>
                  <a:schemeClr val="accent2">
                    <a:lumMod val="75000"/>
                  </a:schemeClr>
                </a:solidFill>
                <a:latin typeface="Cambria" pitchFamily="18" charset="0"/>
                <a:cs typeface="+mn-cs"/>
              </a:rPr>
              <a:t> </a:t>
            </a:r>
            <a:endParaRPr lang="en-US" sz="2000" b="1" dirty="0">
              <a:solidFill>
                <a:schemeClr val="accent2">
                  <a:lumMod val="75000"/>
                </a:schemeClr>
              </a:solidFill>
              <a:latin typeface="Cambria" pitchFamily="18" charset="0"/>
              <a:cs typeface="+mn-cs"/>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pic>
        <p:nvPicPr>
          <p:cNvPr id="4107"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pl-PL" sz="3200" b="1" dirty="0">
                <a:solidFill>
                  <a:schemeClr val="accent2">
                    <a:lumMod val="50000"/>
                  </a:schemeClr>
                </a:solidFill>
                <a:latin typeface="Cambria" pitchFamily="18" charset="0"/>
                <a:cs typeface="+mn-cs"/>
              </a:rPr>
              <a:t>OUTLINE</a:t>
            </a: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614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381000" y="2057400"/>
            <a:ext cx="8382000" cy="4893647"/>
          </a:xfrm>
          <a:prstGeom prst="rect">
            <a:avLst/>
          </a:prstGeom>
        </p:spPr>
        <p:txBody>
          <a:bodyPr>
            <a:spAutoFit/>
          </a:bodyPr>
          <a:lstStyle/>
          <a:p>
            <a:pPr marL="514350" indent="-514350">
              <a:defRPr/>
            </a:pPr>
            <a:endParaRPr lang="sr-Latn-ME" sz="2400" b="1" dirty="0" smtClean="0">
              <a:solidFill>
                <a:schemeClr val="accent2">
                  <a:lumMod val="50000"/>
                </a:schemeClr>
              </a:solidFill>
              <a:latin typeface="Cambria" pitchFamily="18" charset="0"/>
              <a:cs typeface="+mn-cs"/>
            </a:endParaRPr>
          </a:p>
          <a:p>
            <a:pPr marL="514350" indent="-514350">
              <a:defRPr/>
            </a:pPr>
            <a:r>
              <a:rPr lang="sr-Latn-ME" sz="2400" b="1" dirty="0" smtClean="0">
                <a:solidFill>
                  <a:schemeClr val="accent2">
                    <a:lumMod val="50000"/>
                  </a:schemeClr>
                </a:solidFill>
                <a:latin typeface="Cambria" pitchFamily="18" charset="0"/>
                <a:cs typeface="+mn-cs"/>
              </a:rPr>
              <a:t>CONCEPT OF STATE AID</a:t>
            </a:r>
            <a:endParaRPr lang="sr-Latn-ME" sz="2400" b="1" dirty="0">
              <a:solidFill>
                <a:schemeClr val="accent2">
                  <a:lumMod val="50000"/>
                </a:schemeClr>
              </a:solidFill>
              <a:latin typeface="Cambria" pitchFamily="18" charset="0"/>
              <a:cs typeface="+mn-cs"/>
            </a:endParaRPr>
          </a:p>
          <a:p>
            <a:pPr marL="514350" indent="-514350">
              <a:defRPr/>
            </a:pPr>
            <a:endParaRPr lang="sr-Latn-ME" sz="2400" b="1" dirty="0" smtClean="0">
              <a:solidFill>
                <a:schemeClr val="accent2">
                  <a:lumMod val="50000"/>
                </a:schemeClr>
              </a:solidFill>
              <a:latin typeface="Cambria" pitchFamily="18" charset="0"/>
              <a:cs typeface="+mn-cs"/>
            </a:endParaRPr>
          </a:p>
          <a:p>
            <a:pPr marL="514350" indent="-514350">
              <a:defRPr/>
            </a:pPr>
            <a:r>
              <a:rPr lang="sr-Latn-ME" sz="2400" b="1" dirty="0" smtClean="0">
                <a:solidFill>
                  <a:schemeClr val="accent2">
                    <a:lumMod val="50000"/>
                  </a:schemeClr>
                </a:solidFill>
                <a:latin typeface="Cambria" pitchFamily="18" charset="0"/>
                <a:cs typeface="+mn-cs"/>
              </a:rPr>
              <a:t>STATE AID RULES</a:t>
            </a:r>
          </a:p>
          <a:p>
            <a:pPr marL="514350" indent="-514350">
              <a:defRPr/>
            </a:pPr>
            <a:endParaRPr lang="sr-Latn-ME" sz="2400" b="1" dirty="0">
              <a:solidFill>
                <a:schemeClr val="accent2">
                  <a:lumMod val="50000"/>
                </a:schemeClr>
              </a:solidFill>
              <a:latin typeface="Cambria" pitchFamily="18" charset="0"/>
              <a:cs typeface="+mn-cs"/>
            </a:endParaRPr>
          </a:p>
          <a:p>
            <a:pPr marL="514350" indent="-514350">
              <a:defRPr/>
            </a:pPr>
            <a:r>
              <a:rPr lang="sr-Latn-ME" sz="2400" b="1" dirty="0" smtClean="0">
                <a:solidFill>
                  <a:schemeClr val="accent2">
                    <a:lumMod val="50000"/>
                  </a:schemeClr>
                </a:solidFill>
                <a:latin typeface="Cambria" pitchFamily="18" charset="0"/>
                <a:cs typeface="+mn-cs"/>
              </a:rPr>
              <a:t>SPECIFI</a:t>
            </a:r>
            <a:r>
              <a:rPr lang="en-US" sz="2400" b="1" dirty="0" smtClean="0">
                <a:solidFill>
                  <a:schemeClr val="accent2">
                    <a:lumMod val="50000"/>
                  </a:schemeClr>
                </a:solidFill>
                <a:latin typeface="Cambria" pitchFamily="18" charset="0"/>
                <a:cs typeface="+mn-cs"/>
              </a:rPr>
              <a:t>C FEATURES </a:t>
            </a:r>
            <a:r>
              <a:rPr lang="sr-Latn-ME" sz="2400" b="1" dirty="0" smtClean="0">
                <a:solidFill>
                  <a:schemeClr val="accent2">
                    <a:lumMod val="50000"/>
                  </a:schemeClr>
                </a:solidFill>
                <a:latin typeface="Cambria" pitchFamily="18" charset="0"/>
                <a:cs typeface="+mn-cs"/>
              </a:rPr>
              <a:t>OF STATE AID RULES FOR </a:t>
            </a:r>
          </a:p>
          <a:p>
            <a:pPr marL="514350" indent="-514350">
              <a:defRPr/>
            </a:pPr>
            <a:r>
              <a:rPr lang="sr-Latn-ME" sz="2400" b="1" dirty="0" smtClean="0">
                <a:solidFill>
                  <a:schemeClr val="accent2">
                    <a:lumMod val="50000"/>
                  </a:schemeClr>
                </a:solidFill>
                <a:latin typeface="Cambria" pitchFamily="18" charset="0"/>
                <a:cs typeface="+mn-cs"/>
              </a:rPr>
              <a:t>AGRICULTURE</a:t>
            </a:r>
            <a:r>
              <a:rPr lang="en-US" sz="2400" b="1" dirty="0" smtClean="0">
                <a:solidFill>
                  <a:schemeClr val="accent2">
                    <a:lumMod val="50000"/>
                  </a:schemeClr>
                </a:solidFill>
                <a:latin typeface="Cambria" pitchFamily="18" charset="0"/>
                <a:cs typeface="+mn-cs"/>
              </a:rPr>
              <a:t> </a:t>
            </a:r>
            <a:endParaRPr lang="sr-Latn-ME" sz="2400" b="1" dirty="0" smtClean="0">
              <a:solidFill>
                <a:schemeClr val="accent2">
                  <a:lumMod val="50000"/>
                </a:schemeClr>
              </a:solidFill>
              <a:latin typeface="Cambria" pitchFamily="18" charset="0"/>
              <a:cs typeface="+mn-cs"/>
            </a:endParaRPr>
          </a:p>
          <a:p>
            <a:pPr marL="514350" indent="-514350">
              <a:defRPr/>
            </a:pPr>
            <a:endParaRPr lang="sr-Latn-ME" sz="2400" b="1" dirty="0" smtClean="0">
              <a:solidFill>
                <a:schemeClr val="accent2">
                  <a:lumMod val="50000"/>
                </a:schemeClr>
              </a:solidFill>
              <a:latin typeface="Cambria" pitchFamily="18" charset="0"/>
              <a:cs typeface="+mn-cs"/>
            </a:endParaRPr>
          </a:p>
          <a:p>
            <a:pPr marL="514350" indent="-514350">
              <a:defRPr/>
            </a:pPr>
            <a:r>
              <a:rPr lang="en-US" sz="2400" b="1" dirty="0" smtClean="0">
                <a:solidFill>
                  <a:schemeClr val="accent2">
                    <a:lumMod val="50000"/>
                  </a:schemeClr>
                </a:solidFill>
                <a:latin typeface="Cambria" pitchFamily="18" charset="0"/>
                <a:cs typeface="+mn-cs"/>
              </a:rPr>
              <a:t>APPLICATION OF EU STATE AID RULES TO </a:t>
            </a:r>
            <a:r>
              <a:rPr lang="sr-Latn-ME" sz="2400" b="1" dirty="0" smtClean="0">
                <a:solidFill>
                  <a:schemeClr val="accent2">
                    <a:lumMod val="50000"/>
                  </a:schemeClr>
                </a:solidFill>
                <a:latin typeface="Cambria" pitchFamily="18" charset="0"/>
                <a:cs typeface="+mn-cs"/>
              </a:rPr>
              <a:t>MONTENEGRIN</a:t>
            </a:r>
            <a:endParaRPr lang="en-US" sz="2400" b="1" dirty="0" smtClean="0">
              <a:solidFill>
                <a:schemeClr val="accent2">
                  <a:lumMod val="50000"/>
                </a:schemeClr>
              </a:solidFill>
              <a:latin typeface="Cambria" pitchFamily="18" charset="0"/>
              <a:cs typeface="+mn-cs"/>
            </a:endParaRPr>
          </a:p>
          <a:p>
            <a:pPr marL="514350" indent="-514350">
              <a:defRPr/>
            </a:pPr>
            <a:r>
              <a:rPr lang="en-US" sz="2400" b="1" dirty="0" smtClean="0">
                <a:solidFill>
                  <a:schemeClr val="accent2">
                    <a:lumMod val="50000"/>
                  </a:schemeClr>
                </a:solidFill>
                <a:latin typeface="Cambria" pitchFamily="18" charset="0"/>
                <a:cs typeface="+mn-cs"/>
              </a:rPr>
              <a:t>AGRICULTURE</a:t>
            </a:r>
            <a:endParaRPr lang="sr-Latn-ME" sz="2400" b="1" dirty="0" smtClean="0">
              <a:solidFill>
                <a:schemeClr val="accent2">
                  <a:lumMod val="50000"/>
                </a:schemeClr>
              </a:solidFill>
              <a:latin typeface="Cambria" pitchFamily="18" charset="0"/>
              <a:cs typeface="+mn-cs"/>
            </a:endParaRPr>
          </a:p>
          <a:p>
            <a:pPr marL="514350" indent="-514350">
              <a:defRPr/>
            </a:pPr>
            <a:endParaRPr lang="sr-Latn-ME" sz="2400" b="1" dirty="0">
              <a:solidFill>
                <a:schemeClr val="accent2">
                  <a:lumMod val="50000"/>
                </a:schemeClr>
              </a:solidFill>
              <a:latin typeface="Cambria" pitchFamily="18" charset="0"/>
              <a:cs typeface="+mn-cs"/>
            </a:endParaRPr>
          </a:p>
          <a:p>
            <a:pPr marL="514350" indent="-514350">
              <a:lnSpc>
                <a:spcPct val="200000"/>
              </a:lnSpc>
              <a:defRPr/>
            </a:pPr>
            <a:endParaRPr lang="sr-Latn-ME" sz="2400" b="1" dirty="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2578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 Box 121"/>
          <p:cNvSpPr txBox="1">
            <a:spLocks noChangeArrowheads="1"/>
          </p:cNvSpPr>
          <p:nvPr/>
        </p:nvSpPr>
        <p:spPr bwMode="auto">
          <a:xfrm>
            <a:off x="228600" y="12954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sr-Latn-ME" sz="2800" b="1" dirty="0" smtClean="0">
                <a:solidFill>
                  <a:schemeClr val="accent2">
                    <a:lumMod val="50000"/>
                  </a:schemeClr>
                </a:solidFill>
                <a:latin typeface="Cambria" pitchFamily="18" charset="0"/>
                <a:cs typeface="+mn-cs"/>
              </a:rPr>
              <a:t>       </a:t>
            </a:r>
            <a:r>
              <a:rPr lang="en-US" sz="2800" b="1" dirty="0" smtClean="0">
                <a:solidFill>
                  <a:schemeClr val="accent2">
                    <a:lumMod val="50000"/>
                  </a:schemeClr>
                </a:solidFill>
                <a:latin typeface="Cambria" pitchFamily="18" charset="0"/>
                <a:cs typeface="+mn-cs"/>
              </a:rPr>
              <a:t>LEGAL FRAMEWORK</a:t>
            </a:r>
            <a:endParaRPr lang="pl-PL" sz="28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838200" y="2057400"/>
            <a:ext cx="7467600" cy="3970318"/>
          </a:xfrm>
          <a:prstGeom prst="rect">
            <a:avLst/>
          </a:prstGeom>
        </p:spPr>
        <p:txBody>
          <a:bodyPr wrap="square">
            <a:spAutoFit/>
          </a:bodyPr>
          <a:lstStyle/>
          <a:p>
            <a:pPr marL="514350" indent="-514350" algn="just">
              <a:lnSpc>
                <a:spcPct val="150000"/>
              </a:lnSpc>
              <a:buFont typeface="Wingdings" pitchFamily="2" charset="2"/>
              <a:buChar char="v"/>
              <a:defRPr/>
            </a:pPr>
            <a:r>
              <a:rPr lang="en-US" sz="1400" b="1" dirty="0" err="1" smtClean="0">
                <a:solidFill>
                  <a:schemeClr val="accent2">
                    <a:lumMod val="50000"/>
                  </a:schemeClr>
                </a:solidFill>
                <a:latin typeface="Cambria" pitchFamily="18" charset="0"/>
                <a:cs typeface="+mn-cs"/>
              </a:rPr>
              <a:t>Stabili</a:t>
            </a:r>
            <a:r>
              <a:rPr lang="sr-Latn-ME" sz="1400" b="1" dirty="0" smtClean="0">
                <a:solidFill>
                  <a:schemeClr val="accent2">
                    <a:lumMod val="50000"/>
                  </a:schemeClr>
                </a:solidFill>
                <a:latin typeface="Cambria" pitchFamily="18" charset="0"/>
                <a:cs typeface="+mn-cs"/>
              </a:rPr>
              <a:t>s</a:t>
            </a:r>
            <a:r>
              <a:rPr lang="en-US" sz="1400" b="1" dirty="0" err="1" smtClean="0">
                <a:solidFill>
                  <a:schemeClr val="accent2">
                    <a:lumMod val="50000"/>
                  </a:schemeClr>
                </a:solidFill>
                <a:latin typeface="Cambria" pitchFamily="18" charset="0"/>
                <a:cs typeface="+mn-cs"/>
              </a:rPr>
              <a:t>ation</a:t>
            </a:r>
            <a:r>
              <a:rPr lang="en-US" sz="1400" b="1" dirty="0" smtClean="0">
                <a:solidFill>
                  <a:schemeClr val="accent2">
                    <a:lumMod val="50000"/>
                  </a:schemeClr>
                </a:solidFill>
                <a:latin typeface="Cambria" pitchFamily="18" charset="0"/>
                <a:cs typeface="+mn-cs"/>
              </a:rPr>
              <a:t> and Association Agreement between the European Communities and their Member States of the one part, and the Republic of Montenegro, of the other part</a:t>
            </a:r>
            <a:r>
              <a:rPr lang="sr-Latn-ME" sz="1400" b="1" dirty="0" smtClean="0">
                <a:solidFill>
                  <a:schemeClr val="accent2">
                    <a:lumMod val="50000"/>
                  </a:schemeClr>
                </a:solidFill>
                <a:latin typeface="Cambria" pitchFamily="18" charset="0"/>
                <a:cs typeface="+mn-cs"/>
              </a:rPr>
              <a:t> </a:t>
            </a:r>
            <a:r>
              <a:rPr lang="en-US" sz="1400" b="1" dirty="0" smtClean="0">
                <a:solidFill>
                  <a:schemeClr val="accent2">
                    <a:lumMod val="50000"/>
                  </a:schemeClr>
                </a:solidFill>
                <a:latin typeface="Cambria" pitchFamily="18" charset="0"/>
                <a:cs typeface="+mn-cs"/>
              </a:rPr>
              <a:t> </a:t>
            </a:r>
            <a:r>
              <a:rPr lang="sr-Latn-RS" sz="1400" b="1" dirty="0" smtClean="0">
                <a:solidFill>
                  <a:schemeClr val="accent2">
                    <a:lumMod val="50000"/>
                  </a:schemeClr>
                </a:solidFill>
                <a:latin typeface="Cambria" pitchFamily="18" charset="0"/>
                <a:cs typeface="+mn-cs"/>
              </a:rPr>
              <a:t> </a:t>
            </a:r>
            <a:endParaRPr lang="sr-Latn-ME" sz="1400" b="1" dirty="0" smtClean="0">
              <a:solidFill>
                <a:schemeClr val="accent2">
                  <a:lumMod val="50000"/>
                </a:schemeClr>
              </a:solidFill>
              <a:latin typeface="Cambria" pitchFamily="18" charset="0"/>
              <a:cs typeface="+mn-cs"/>
            </a:endParaRPr>
          </a:p>
          <a:p>
            <a:pPr marL="514350" indent="-514350" algn="just">
              <a:lnSpc>
                <a:spcPct val="150000"/>
              </a:lnSpc>
              <a:buFont typeface="Wingdings" pitchFamily="2" charset="2"/>
              <a:buChar char="v"/>
              <a:defRPr/>
            </a:pPr>
            <a:r>
              <a:rPr lang="en-US" sz="1400" b="1" dirty="0" smtClean="0">
                <a:solidFill>
                  <a:schemeClr val="accent2">
                    <a:lumMod val="50000"/>
                  </a:schemeClr>
                </a:solidFill>
                <a:latin typeface="Cambria" pitchFamily="18" charset="0"/>
                <a:cs typeface="+mn-cs"/>
              </a:rPr>
              <a:t>Law on State Aid Control (“Official Gazette of Montenegro”, No. 74/09 from 13 Nov. 2009, 57/11 from 30 Nov. 2011)</a:t>
            </a:r>
            <a:endParaRPr lang="sr-Latn-ME" sz="1400" b="1" dirty="0" smtClean="0">
              <a:solidFill>
                <a:schemeClr val="accent2">
                  <a:lumMod val="50000"/>
                </a:schemeClr>
              </a:solidFill>
              <a:latin typeface="Cambria" pitchFamily="18" charset="0"/>
              <a:cs typeface="+mn-cs"/>
            </a:endParaRPr>
          </a:p>
          <a:p>
            <a:pPr marL="514350" indent="-514350" algn="just">
              <a:lnSpc>
                <a:spcPct val="150000"/>
              </a:lnSpc>
              <a:buFont typeface="Wingdings" pitchFamily="2" charset="2"/>
              <a:buChar char="v"/>
              <a:defRPr/>
            </a:pPr>
            <a:r>
              <a:rPr lang="en-US" sz="1400" b="1" dirty="0" smtClean="0">
                <a:solidFill>
                  <a:schemeClr val="accent2">
                    <a:lumMod val="50000"/>
                  </a:schemeClr>
                </a:solidFill>
                <a:latin typeface="Cambria" pitchFamily="18" charset="0"/>
                <a:cs typeface="+mn-cs"/>
              </a:rPr>
              <a:t>Law on Agriculture and Rural Development </a:t>
            </a:r>
            <a:r>
              <a:rPr lang="sr-Latn-ME" sz="1400" b="1" dirty="0" smtClean="0">
                <a:solidFill>
                  <a:schemeClr val="accent2">
                    <a:lumMod val="50000"/>
                  </a:schemeClr>
                </a:solidFill>
                <a:latin typeface="Cambria" pitchFamily="18" charset="0"/>
                <a:cs typeface="+mn-cs"/>
              </a:rPr>
              <a:t>(“</a:t>
            </a:r>
            <a:r>
              <a:rPr lang="en-US" sz="1400" b="1" dirty="0" smtClean="0">
                <a:solidFill>
                  <a:schemeClr val="accent2">
                    <a:lumMod val="50000"/>
                  </a:schemeClr>
                </a:solidFill>
                <a:latin typeface="Cambria" pitchFamily="18" charset="0"/>
                <a:cs typeface="+mn-cs"/>
              </a:rPr>
              <a:t>Official Gazette of Montenegro”, No. 56/09)</a:t>
            </a:r>
          </a:p>
          <a:p>
            <a:pPr marL="514350" indent="-514350" algn="just">
              <a:lnSpc>
                <a:spcPct val="150000"/>
              </a:lnSpc>
              <a:buFont typeface="Wingdings" pitchFamily="2" charset="2"/>
              <a:buChar char="v"/>
              <a:defRPr/>
            </a:pPr>
            <a:r>
              <a:rPr lang="en-US" sz="1400" b="1" dirty="0" smtClean="0">
                <a:solidFill>
                  <a:schemeClr val="accent2">
                    <a:lumMod val="50000"/>
                  </a:schemeClr>
                </a:solidFill>
                <a:latin typeface="Cambria" pitchFamily="18" charset="0"/>
                <a:cs typeface="+mn-cs"/>
              </a:rPr>
              <a:t>Law on Budget of Montenegro for 2012 (“Official Gazette of Montenegro”, No</a:t>
            </a:r>
            <a:r>
              <a:rPr lang="sr-Latn-ME" sz="1400" b="1" dirty="0" smtClean="0">
                <a:solidFill>
                  <a:schemeClr val="accent2">
                    <a:lumMod val="50000"/>
                  </a:schemeClr>
                </a:solidFill>
                <a:latin typeface="Cambria" pitchFamily="18" charset="0"/>
                <a:cs typeface="+mn-cs"/>
              </a:rPr>
              <a:t>.</a:t>
            </a:r>
            <a:r>
              <a:rPr lang="en-US" sz="1400" b="1" dirty="0" smtClean="0">
                <a:solidFill>
                  <a:schemeClr val="accent2">
                    <a:lumMod val="50000"/>
                  </a:schemeClr>
                </a:solidFill>
                <a:latin typeface="Cambria" pitchFamily="18" charset="0"/>
                <a:cs typeface="+mn-cs"/>
              </a:rPr>
              <a:t> </a:t>
            </a:r>
            <a:r>
              <a:rPr lang="sr-Latn-ME" sz="1400" b="1" dirty="0" smtClean="0">
                <a:solidFill>
                  <a:schemeClr val="accent2">
                    <a:lumMod val="50000"/>
                  </a:schemeClr>
                </a:solidFill>
                <a:latin typeface="Cambria" pitchFamily="18" charset="0"/>
                <a:cs typeface="+mn-cs"/>
              </a:rPr>
              <a:t>66/11)</a:t>
            </a:r>
          </a:p>
          <a:p>
            <a:pPr marL="514350" indent="-514350" algn="just">
              <a:lnSpc>
                <a:spcPct val="150000"/>
              </a:lnSpc>
              <a:buFont typeface="Wingdings" pitchFamily="2" charset="2"/>
              <a:buChar char="v"/>
              <a:defRPr/>
            </a:pPr>
            <a:r>
              <a:rPr lang="en-US" sz="1400" b="1" dirty="0" smtClean="0">
                <a:solidFill>
                  <a:schemeClr val="accent2">
                    <a:lumMod val="50000"/>
                  </a:schemeClr>
                </a:solidFill>
                <a:latin typeface="Cambria" pitchFamily="18" charset="0"/>
                <a:cs typeface="+mn-cs"/>
              </a:rPr>
              <a:t>Decree on conditions, method and the pace of implementation of measures of agricultural policy for 2012 – Agro-budget </a:t>
            </a:r>
            <a:r>
              <a:rPr lang="sr-Latn-ME" sz="1400" b="1" dirty="0" smtClean="0">
                <a:solidFill>
                  <a:schemeClr val="accent2">
                    <a:lumMod val="50000"/>
                  </a:schemeClr>
                </a:solidFill>
                <a:latin typeface="Cambria" pitchFamily="18" charset="0"/>
                <a:cs typeface="+mn-cs"/>
              </a:rPr>
              <a:t>(“</a:t>
            </a:r>
            <a:r>
              <a:rPr lang="en-US" sz="1400" b="1" dirty="0" smtClean="0">
                <a:solidFill>
                  <a:schemeClr val="accent2">
                    <a:lumMod val="50000"/>
                  </a:schemeClr>
                </a:solidFill>
                <a:latin typeface="Cambria" pitchFamily="18" charset="0"/>
                <a:cs typeface="+mn-cs"/>
              </a:rPr>
              <a:t>Official Gazette of Montenegro</a:t>
            </a:r>
            <a:r>
              <a:rPr lang="sr-Latn-ME" sz="1400" b="1" dirty="0" smtClean="0">
                <a:solidFill>
                  <a:schemeClr val="accent2">
                    <a:lumMod val="50000"/>
                  </a:schemeClr>
                </a:solidFill>
                <a:latin typeface="Cambria" pitchFamily="18" charset="0"/>
                <a:cs typeface="+mn-cs"/>
              </a:rPr>
              <a:t>”, </a:t>
            </a:r>
            <a:r>
              <a:rPr lang="en-US" sz="1400" b="1" dirty="0" smtClean="0">
                <a:solidFill>
                  <a:schemeClr val="accent2">
                    <a:lumMod val="50000"/>
                  </a:schemeClr>
                </a:solidFill>
                <a:latin typeface="Cambria" pitchFamily="18" charset="0"/>
                <a:cs typeface="+mn-cs"/>
              </a:rPr>
              <a:t>No</a:t>
            </a:r>
            <a:r>
              <a:rPr lang="sr-Latn-ME" sz="1400" b="1" dirty="0" smtClean="0">
                <a:solidFill>
                  <a:schemeClr val="accent2">
                    <a:lumMod val="50000"/>
                  </a:schemeClr>
                </a:solidFill>
                <a:latin typeface="Cambria" pitchFamily="18" charset="0"/>
                <a:cs typeface="+mn-cs"/>
              </a:rPr>
              <a:t>.</a:t>
            </a:r>
            <a:r>
              <a:rPr lang="en-US" sz="1400" b="1" dirty="0" smtClean="0">
                <a:solidFill>
                  <a:schemeClr val="accent2">
                    <a:lumMod val="50000"/>
                  </a:schemeClr>
                </a:solidFill>
                <a:latin typeface="Cambria" pitchFamily="18" charset="0"/>
                <a:cs typeface="+mn-cs"/>
              </a:rPr>
              <a:t> </a:t>
            </a:r>
            <a:r>
              <a:rPr lang="sr-Latn-ME" sz="1400" b="1" dirty="0" smtClean="0">
                <a:solidFill>
                  <a:schemeClr val="accent2">
                    <a:lumMod val="50000"/>
                  </a:schemeClr>
                </a:solidFill>
                <a:latin typeface="Cambria" pitchFamily="18" charset="0"/>
                <a:cs typeface="+mn-cs"/>
              </a:rPr>
              <a:t>36/12)</a:t>
            </a:r>
            <a:endParaRPr lang="sr-Latn-ME" sz="1400" b="1" dirty="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4864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sr-Latn-ME" sz="2800" b="1" dirty="0" smtClean="0">
                <a:solidFill>
                  <a:schemeClr val="accent2">
                    <a:lumMod val="50000"/>
                  </a:schemeClr>
                </a:solidFill>
                <a:latin typeface="Cambria" pitchFamily="18" charset="0"/>
              </a:rPr>
              <a:t>S</a:t>
            </a:r>
            <a:r>
              <a:rPr lang="en-US" sz="2800" b="1" dirty="0" err="1" smtClean="0">
                <a:solidFill>
                  <a:schemeClr val="accent2">
                    <a:lumMod val="50000"/>
                  </a:schemeClr>
                </a:solidFill>
                <a:latin typeface="Cambria" pitchFamily="18" charset="0"/>
              </a:rPr>
              <a:t>tabili</a:t>
            </a:r>
            <a:r>
              <a:rPr lang="sr-Latn-ME" sz="2800" b="1" dirty="0" smtClean="0">
                <a:solidFill>
                  <a:schemeClr val="accent2">
                    <a:lumMod val="50000"/>
                  </a:schemeClr>
                </a:solidFill>
                <a:latin typeface="Cambria" pitchFamily="18" charset="0"/>
              </a:rPr>
              <a:t>s</a:t>
            </a:r>
            <a:r>
              <a:rPr lang="en-US" sz="2800" b="1" dirty="0" err="1" smtClean="0">
                <a:solidFill>
                  <a:schemeClr val="accent2">
                    <a:lumMod val="50000"/>
                  </a:schemeClr>
                </a:solidFill>
                <a:latin typeface="Cambria" pitchFamily="18" charset="0"/>
              </a:rPr>
              <a:t>ation</a:t>
            </a:r>
            <a:r>
              <a:rPr lang="en-US" sz="2800" b="1" dirty="0" smtClean="0">
                <a:solidFill>
                  <a:schemeClr val="accent2">
                    <a:lumMod val="50000"/>
                  </a:schemeClr>
                </a:solidFill>
                <a:latin typeface="Cambria" pitchFamily="18" charset="0"/>
              </a:rPr>
              <a:t> and association agreement</a:t>
            </a:r>
            <a:endParaRPr lang="pl-PL" sz="28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smtClean="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914400" y="2057401"/>
            <a:ext cx="7620000" cy="7048083"/>
          </a:xfrm>
          <a:prstGeom prst="rect">
            <a:avLst/>
          </a:prstGeom>
        </p:spPr>
        <p:txBody>
          <a:bodyPr wrap="square">
            <a:spAutoFit/>
          </a:bodyPr>
          <a:lstStyle/>
          <a:p>
            <a:pPr marL="514350" indent="-514350">
              <a:buFont typeface="Arial" pitchFamily="34" charset="0"/>
              <a:buChar char="•"/>
              <a:defRPr/>
            </a:pPr>
            <a:endParaRPr lang="sr-Latn-ME" dirty="0" smtClean="0">
              <a:solidFill>
                <a:schemeClr val="accent2">
                  <a:lumMod val="50000"/>
                </a:schemeClr>
              </a:solidFill>
              <a:latin typeface="Cambria" pitchFamily="18" charset="0"/>
              <a:cs typeface="+mn-cs"/>
            </a:endParaRPr>
          </a:p>
          <a:p>
            <a:pPr marL="514350" indent="-514350">
              <a:buFont typeface="Arial" pitchFamily="34" charset="0"/>
              <a:buChar char="•"/>
              <a:defRPr/>
            </a:pPr>
            <a:r>
              <a:rPr lang="en-US" dirty="0" smtClean="0">
                <a:solidFill>
                  <a:schemeClr val="accent2">
                    <a:lumMod val="50000"/>
                  </a:schemeClr>
                </a:solidFill>
                <a:latin typeface="Cambria" pitchFamily="18" charset="0"/>
                <a:cs typeface="+mn-cs"/>
              </a:rPr>
              <a:t>Article </a:t>
            </a:r>
            <a:r>
              <a:rPr lang="sr-Latn-RS" dirty="0" smtClean="0">
                <a:solidFill>
                  <a:schemeClr val="accent2">
                    <a:lumMod val="50000"/>
                  </a:schemeClr>
                </a:solidFill>
                <a:latin typeface="Cambria" pitchFamily="18" charset="0"/>
                <a:cs typeface="+mn-cs"/>
              </a:rPr>
              <a:t>73 </a:t>
            </a:r>
            <a:r>
              <a:rPr lang="en-US" dirty="0" smtClean="0">
                <a:solidFill>
                  <a:schemeClr val="accent2">
                    <a:lumMod val="50000"/>
                  </a:schemeClr>
                </a:solidFill>
                <a:latin typeface="Cambria" pitchFamily="18" charset="0"/>
                <a:cs typeface="+mn-cs"/>
              </a:rPr>
              <a:t>paragraph 1, item iii of the Agreement</a:t>
            </a:r>
            <a:endParaRPr lang="sr-Latn-RS" dirty="0" smtClean="0">
              <a:solidFill>
                <a:srgbClr val="FF0000"/>
              </a:solidFill>
              <a:latin typeface="Cambria" pitchFamily="18" charset="0"/>
              <a:cs typeface="+mn-cs"/>
            </a:endParaRPr>
          </a:p>
          <a:p>
            <a:pPr marL="514350" indent="-514350">
              <a:defRPr/>
            </a:pPr>
            <a:endParaRPr lang="sr-Latn-RS" dirty="0" smtClean="0">
              <a:solidFill>
                <a:schemeClr val="accent2">
                  <a:lumMod val="50000"/>
                </a:schemeClr>
              </a:solidFill>
              <a:latin typeface="Cambria" pitchFamily="18" charset="0"/>
              <a:cs typeface="+mn-cs"/>
            </a:endParaRPr>
          </a:p>
          <a:p>
            <a:pPr marL="514350" indent="-514350" algn="just">
              <a:defRPr/>
            </a:pPr>
            <a:r>
              <a:rPr lang="en-US" dirty="0" smtClean="0">
                <a:solidFill>
                  <a:schemeClr val="accent2">
                    <a:lumMod val="50000"/>
                  </a:schemeClr>
                </a:solidFill>
                <a:latin typeface="Cambria" pitchFamily="18" charset="0"/>
                <a:cs typeface="+mn-cs"/>
              </a:rPr>
              <a:t>	The following are incompatible with the proper functioning of this Agreement, insofar as they may affect trade between the Community and Montenegro:</a:t>
            </a:r>
          </a:p>
          <a:p>
            <a:pPr marL="514350" indent="-514350" algn="just">
              <a:defRPr/>
            </a:pPr>
            <a:r>
              <a:rPr lang="en-US" dirty="0" smtClean="0">
                <a:solidFill>
                  <a:schemeClr val="accent2">
                    <a:lumMod val="50000"/>
                  </a:schemeClr>
                </a:solidFill>
                <a:latin typeface="Cambria" pitchFamily="18" charset="0"/>
                <a:cs typeface="+mn-cs"/>
              </a:rPr>
              <a:t>	“</a:t>
            </a:r>
            <a:r>
              <a:rPr lang="sr-Latn-ME" dirty="0" smtClean="0">
                <a:solidFill>
                  <a:schemeClr val="accent2">
                    <a:lumMod val="50000"/>
                  </a:schemeClr>
                </a:solidFill>
                <a:latin typeface="Cambria" pitchFamily="18" charset="0"/>
                <a:cs typeface="+mn-cs"/>
              </a:rPr>
              <a:t>...</a:t>
            </a:r>
            <a:r>
              <a:rPr lang="en-US" dirty="0" smtClean="0">
                <a:solidFill>
                  <a:schemeClr val="accent2">
                    <a:lumMod val="50000"/>
                  </a:schemeClr>
                </a:solidFill>
                <a:latin typeface="Cambria" pitchFamily="18" charset="0"/>
                <a:cs typeface="+mn-cs"/>
              </a:rPr>
              <a:t>any State aid which distorts or threatens to distort competition by </a:t>
            </a:r>
            <a:r>
              <a:rPr lang="en-US" dirty="0" err="1" smtClean="0">
                <a:solidFill>
                  <a:schemeClr val="accent2">
                    <a:lumMod val="50000"/>
                  </a:schemeClr>
                </a:solidFill>
                <a:latin typeface="Cambria" pitchFamily="18" charset="0"/>
                <a:cs typeface="+mn-cs"/>
              </a:rPr>
              <a:t>favouring</a:t>
            </a:r>
            <a:r>
              <a:rPr lang="en-US" dirty="0" smtClean="0">
                <a:solidFill>
                  <a:schemeClr val="accent2">
                    <a:lumMod val="50000"/>
                  </a:schemeClr>
                </a:solidFill>
                <a:latin typeface="Cambria" pitchFamily="18" charset="0"/>
                <a:cs typeface="+mn-cs"/>
              </a:rPr>
              <a:t> certain undertakings or certain products”.</a:t>
            </a:r>
            <a:endParaRPr lang="sr-Latn-ME" dirty="0" smtClean="0">
              <a:solidFill>
                <a:schemeClr val="accent2">
                  <a:lumMod val="50000"/>
                </a:schemeClr>
              </a:solidFill>
              <a:latin typeface="Cambria" pitchFamily="18" charset="0"/>
              <a:cs typeface="+mn-cs"/>
            </a:endParaRPr>
          </a:p>
          <a:p>
            <a:pPr marL="514350" indent="-514350" algn="just">
              <a:defRPr/>
            </a:pPr>
            <a:endParaRPr lang="sr-Latn-ME" b="1" dirty="0" smtClean="0">
              <a:solidFill>
                <a:schemeClr val="accent2">
                  <a:lumMod val="50000"/>
                </a:schemeClr>
              </a:solidFill>
              <a:latin typeface="Cambria" pitchFamily="18" charset="0"/>
              <a:cs typeface="+mn-cs"/>
            </a:endParaRPr>
          </a:p>
          <a:p>
            <a:pPr marL="514350" indent="-514350" algn="just">
              <a:defRPr/>
            </a:pPr>
            <a:endParaRPr lang="sr-Latn-ME" b="1" dirty="0" smtClean="0">
              <a:solidFill>
                <a:schemeClr val="accent2">
                  <a:lumMod val="50000"/>
                </a:schemeClr>
              </a:solidFill>
              <a:latin typeface="Cambria" pitchFamily="18" charset="0"/>
              <a:cs typeface="+mn-cs"/>
            </a:endParaRPr>
          </a:p>
          <a:p>
            <a:pPr marL="514350" indent="-514350" algn="just">
              <a:buFont typeface="Arial" pitchFamily="34" charset="0"/>
              <a:buChar char="•"/>
              <a:defRPr/>
            </a:pPr>
            <a:r>
              <a:rPr lang="en-US" b="1" dirty="0" smtClean="0">
                <a:solidFill>
                  <a:schemeClr val="accent2">
                    <a:lumMod val="50000"/>
                  </a:schemeClr>
                </a:solidFill>
                <a:latin typeface="Cambria" pitchFamily="18" charset="0"/>
                <a:cs typeface="+mn-cs"/>
              </a:rPr>
              <a:t>Paragraph 9 of the aforementioned Article mentions a derogation, i.e. paragraph 1 (iii) shall not apply for the products listed in Chapter II of Title IV (Agricultural and Fishery Products)</a:t>
            </a:r>
            <a:endParaRPr lang="sr-Latn-ME" b="1" dirty="0" smtClean="0">
              <a:solidFill>
                <a:srgbClr val="FF0000"/>
              </a:solidFill>
              <a:latin typeface="Cambria" pitchFamily="18" charset="0"/>
              <a:cs typeface="+mn-cs"/>
            </a:endParaRPr>
          </a:p>
          <a:p>
            <a:pPr marL="514350" indent="-514350" algn="just">
              <a:defRPr/>
            </a:pPr>
            <a:endParaRPr lang="en-US" b="1" dirty="0" smtClean="0">
              <a:solidFill>
                <a:schemeClr val="accent2">
                  <a:lumMod val="50000"/>
                </a:schemeClr>
              </a:solidFill>
              <a:latin typeface="Cambria" pitchFamily="18" charset="0"/>
              <a:cs typeface="+mn-cs"/>
            </a:endParaRPr>
          </a:p>
          <a:p>
            <a:pPr marL="514350" indent="-514350" algn="just">
              <a:defRPr/>
            </a:pPr>
            <a:endParaRPr lang="sr-Latn-ME" sz="2000" b="1" dirty="0" smtClean="0">
              <a:solidFill>
                <a:schemeClr val="accent2">
                  <a:lumMod val="50000"/>
                </a:schemeClr>
              </a:solidFill>
              <a:latin typeface="Cambria" pitchFamily="18" charset="0"/>
              <a:cs typeface="+mn-cs"/>
            </a:endParaRPr>
          </a:p>
          <a:p>
            <a:pPr marL="514350" indent="-514350" algn="just">
              <a:defRPr/>
            </a:pPr>
            <a:endParaRPr lang="vi-VN" sz="2000" b="1" dirty="0" smtClean="0">
              <a:solidFill>
                <a:schemeClr val="accent2">
                  <a:lumMod val="50000"/>
                </a:schemeClr>
              </a:solidFill>
              <a:latin typeface="Cambria" pitchFamily="18" charset="0"/>
              <a:cs typeface="+mn-cs"/>
            </a:endParaRPr>
          </a:p>
          <a:p>
            <a:pPr marL="514350" indent="-514350">
              <a:defRPr/>
            </a:pPr>
            <a:endParaRPr lang="sr-Latn-ME" sz="2000" b="1" dirty="0" smtClean="0">
              <a:solidFill>
                <a:schemeClr val="accent2">
                  <a:lumMod val="50000"/>
                </a:schemeClr>
              </a:solidFill>
              <a:latin typeface="Cambria" pitchFamily="18" charset="0"/>
              <a:cs typeface="+mn-cs"/>
            </a:endParaRPr>
          </a:p>
          <a:p>
            <a:pPr marL="514350" indent="-514350">
              <a:defRPr/>
            </a:pPr>
            <a:endParaRPr lang="vi-VN" sz="2000" b="1" dirty="0" smtClean="0">
              <a:solidFill>
                <a:schemeClr val="accent2">
                  <a:lumMod val="50000"/>
                </a:schemeClr>
              </a:solidFill>
              <a:latin typeface="Cambria" pitchFamily="18" charset="0"/>
              <a:cs typeface="+mn-cs"/>
            </a:endParaRPr>
          </a:p>
          <a:p>
            <a:pPr marL="514350" indent="-514350">
              <a:defRPr/>
            </a:pPr>
            <a:endParaRPr lang="sr-Latn-RS" sz="2400" b="1" dirty="0" smtClean="0">
              <a:solidFill>
                <a:schemeClr val="accent2">
                  <a:lumMod val="50000"/>
                </a:schemeClr>
              </a:solidFill>
              <a:latin typeface="Cambria" pitchFamily="18" charset="0"/>
              <a:cs typeface="+mn-cs"/>
            </a:endParaRPr>
          </a:p>
          <a:p>
            <a:pPr marL="514350" indent="-514350">
              <a:defRPr/>
            </a:pPr>
            <a:endParaRPr lang="sr-Latn-RS" sz="2400" b="1" dirty="0" smtClean="0">
              <a:solidFill>
                <a:schemeClr val="accent2">
                  <a:lumMod val="50000"/>
                </a:schemeClr>
              </a:solidFill>
              <a:latin typeface="Cambria" pitchFamily="18" charset="0"/>
              <a:cs typeface="+mn-cs"/>
            </a:endParaRPr>
          </a:p>
          <a:p>
            <a:pPr marL="514350" indent="-514350">
              <a:defRPr/>
            </a:pPr>
            <a:endParaRPr lang="sr-Latn-RS" sz="2400" b="1" dirty="0" smtClean="0">
              <a:solidFill>
                <a:schemeClr val="accent2">
                  <a:lumMod val="50000"/>
                </a:schemeClr>
              </a:solidFill>
              <a:latin typeface="Cambria" pitchFamily="18" charset="0"/>
              <a:cs typeface="+mn-cs"/>
            </a:endParaRPr>
          </a:p>
          <a:p>
            <a:pPr marL="514350" indent="-514350">
              <a:lnSpc>
                <a:spcPct val="200000"/>
              </a:lnSpc>
              <a:defRPr/>
            </a:pPr>
            <a:r>
              <a:rPr lang="sr-Latn-RS" sz="2400" b="1" dirty="0" smtClean="0">
                <a:solidFill>
                  <a:schemeClr val="accent2">
                    <a:lumMod val="50000"/>
                  </a:schemeClr>
                </a:solidFill>
                <a:latin typeface="Cambria" pitchFamily="18" charset="0"/>
                <a:cs typeface="+mn-cs"/>
              </a:rPr>
              <a:t> </a:t>
            </a:r>
            <a:endParaRPr lang="sr-Latn-ME" sz="24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562600" cy="757130"/>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defRPr/>
            </a:pPr>
            <a:r>
              <a:rPr lang="sr-Latn-CS" b="1" dirty="0" smtClean="0">
                <a:solidFill>
                  <a:schemeClr val="accent2">
                    <a:lumMod val="20000"/>
                    <a:lumOff val="80000"/>
                  </a:schemeClr>
                </a:solidFill>
                <a:latin typeface="Cambria" pitchFamily="18" charset="0"/>
              </a:rPr>
              <a:t>Chapter 11: Agriculture and rural development</a:t>
            </a:r>
            <a:endParaRPr lang="en-US" b="1" dirty="0" smtClean="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en-US" sz="2800" b="1" dirty="0" smtClean="0">
                <a:solidFill>
                  <a:schemeClr val="accent2">
                    <a:lumMod val="50000"/>
                  </a:schemeClr>
                </a:solidFill>
                <a:latin typeface="Cambria" pitchFamily="18" charset="0"/>
                <a:cs typeface="+mn-cs"/>
              </a:rPr>
              <a:t>Law on State Aid Control</a:t>
            </a: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914400" y="1905000"/>
            <a:ext cx="7848600" cy="7725192"/>
          </a:xfrm>
          <a:prstGeom prst="rect">
            <a:avLst/>
          </a:prstGeom>
        </p:spPr>
        <p:txBody>
          <a:bodyPr wrap="square">
            <a:spAutoFit/>
          </a:bodyPr>
          <a:lstStyle/>
          <a:p>
            <a:pPr marL="514350" indent="-514350">
              <a:defRPr/>
            </a:pPr>
            <a:endParaRPr lang="sr-Latn-ME" sz="1600" dirty="0" smtClean="0">
              <a:solidFill>
                <a:schemeClr val="accent2">
                  <a:lumMod val="50000"/>
                </a:schemeClr>
              </a:solidFill>
              <a:latin typeface="Cambria" pitchFamily="18" charset="0"/>
              <a:cs typeface="+mn-cs"/>
            </a:endParaRPr>
          </a:p>
          <a:p>
            <a:pPr marL="514350" indent="-514350">
              <a:buFont typeface="Arial" pitchFamily="34" charset="0"/>
              <a:buChar char="•"/>
              <a:defRPr/>
            </a:pPr>
            <a:r>
              <a:rPr lang="en-US" sz="1600" dirty="0" smtClean="0">
                <a:solidFill>
                  <a:schemeClr val="accent2">
                    <a:lumMod val="50000"/>
                  </a:schemeClr>
                </a:solidFill>
                <a:latin typeface="Cambria" pitchFamily="18" charset="0"/>
                <a:cs typeface="+mn-cs"/>
              </a:rPr>
              <a:t>Art</a:t>
            </a:r>
            <a:r>
              <a:rPr lang="sr-Latn-ME" sz="1600" dirty="0" smtClean="0">
                <a:solidFill>
                  <a:schemeClr val="accent2">
                    <a:lumMod val="50000"/>
                  </a:schemeClr>
                </a:solidFill>
                <a:latin typeface="Cambria" pitchFamily="18" charset="0"/>
                <a:cs typeface="+mn-cs"/>
              </a:rPr>
              <a:t>.</a:t>
            </a:r>
            <a:r>
              <a:rPr lang="en-US" sz="1600" dirty="0" smtClean="0">
                <a:solidFill>
                  <a:schemeClr val="accent2">
                    <a:lumMod val="50000"/>
                  </a:schemeClr>
                </a:solidFill>
                <a:latin typeface="Cambria" pitchFamily="18" charset="0"/>
                <a:cs typeface="+mn-cs"/>
              </a:rPr>
              <a:t> </a:t>
            </a:r>
            <a:r>
              <a:rPr lang="sr-Latn-ME" sz="1600" dirty="0" smtClean="0">
                <a:solidFill>
                  <a:schemeClr val="accent2">
                    <a:lumMod val="50000"/>
                  </a:schemeClr>
                </a:solidFill>
                <a:latin typeface="Cambria" pitchFamily="18" charset="0"/>
                <a:cs typeface="+mn-cs"/>
              </a:rPr>
              <a:t>2 </a:t>
            </a:r>
            <a:r>
              <a:rPr lang="en-US" sz="1600" dirty="0" smtClean="0">
                <a:solidFill>
                  <a:schemeClr val="accent2">
                    <a:lumMod val="50000"/>
                  </a:schemeClr>
                </a:solidFill>
                <a:latin typeface="Cambria" pitchFamily="18" charset="0"/>
                <a:cs typeface="+mn-cs"/>
              </a:rPr>
              <a:t>of the Law on State Aid Control (Law)</a:t>
            </a:r>
            <a:endParaRPr lang="sr-Latn-ME" sz="1600" dirty="0" smtClean="0">
              <a:solidFill>
                <a:schemeClr val="accent2">
                  <a:lumMod val="50000"/>
                </a:schemeClr>
              </a:solidFill>
              <a:latin typeface="Cambria" pitchFamily="18" charset="0"/>
              <a:cs typeface="+mn-cs"/>
            </a:endParaRPr>
          </a:p>
          <a:p>
            <a:pPr marL="514350" indent="-514350">
              <a:defRPr/>
            </a:pPr>
            <a:r>
              <a:rPr lang="sr-Latn-RS" sz="1600" dirty="0" smtClean="0">
                <a:solidFill>
                  <a:schemeClr val="accent2">
                    <a:lumMod val="50000"/>
                  </a:schemeClr>
                </a:solidFill>
                <a:latin typeface="Cambria" pitchFamily="18" charset="0"/>
                <a:cs typeface="+mn-cs"/>
              </a:rPr>
              <a:t> </a:t>
            </a:r>
          </a:p>
          <a:p>
            <a:pPr>
              <a:defRPr/>
            </a:pPr>
            <a:r>
              <a:rPr lang="sr-Latn-ME" sz="1600" dirty="0" smtClean="0">
                <a:solidFill>
                  <a:schemeClr val="accent2">
                    <a:lumMod val="50000"/>
                  </a:schemeClr>
                </a:solidFill>
                <a:latin typeface="Cambria" pitchFamily="18" charset="0"/>
                <a:cs typeface="+mn-cs"/>
              </a:rPr>
              <a:t>           </a:t>
            </a:r>
            <a:r>
              <a:rPr lang="en-GB" sz="1600" dirty="0" smtClean="0">
                <a:solidFill>
                  <a:schemeClr val="accent2">
                    <a:lumMod val="50000"/>
                  </a:schemeClr>
                </a:solidFill>
                <a:latin typeface="Cambria" pitchFamily="18" charset="0"/>
                <a:cs typeface="+mn-cs"/>
              </a:rPr>
              <a:t>State aid shall mean expenditures, reduced revenues or reducing assets of the State </a:t>
            </a:r>
            <a:r>
              <a:rPr lang="sr-Latn-ME" sz="1600" dirty="0" smtClean="0">
                <a:solidFill>
                  <a:schemeClr val="accent2">
                    <a:lumMod val="50000"/>
                  </a:schemeClr>
                </a:solidFill>
                <a:latin typeface="Cambria" pitchFamily="18" charset="0"/>
                <a:cs typeface="+mn-cs"/>
              </a:rPr>
              <a:t>  </a:t>
            </a:r>
          </a:p>
          <a:p>
            <a:pPr>
              <a:defRPr/>
            </a:pPr>
            <a:r>
              <a:rPr lang="sr-Latn-ME" sz="1600" dirty="0" smtClean="0">
                <a:solidFill>
                  <a:schemeClr val="accent2">
                    <a:lumMod val="50000"/>
                  </a:schemeClr>
                </a:solidFill>
                <a:latin typeface="Cambria" pitchFamily="18" charset="0"/>
                <a:cs typeface="+mn-cs"/>
              </a:rPr>
              <a:t>           </a:t>
            </a:r>
            <a:r>
              <a:rPr lang="en-GB" sz="1600" dirty="0" smtClean="0">
                <a:solidFill>
                  <a:schemeClr val="accent2">
                    <a:lumMod val="50000"/>
                  </a:schemeClr>
                </a:solidFill>
                <a:latin typeface="Cambria" pitchFamily="18" charset="0"/>
                <a:cs typeface="+mn-cs"/>
              </a:rPr>
              <a:t>or municipality that distort or may distort free competition in the market and that </a:t>
            </a:r>
            <a:endParaRPr lang="sr-Latn-ME" sz="1600" dirty="0" smtClean="0">
              <a:solidFill>
                <a:schemeClr val="accent2">
                  <a:lumMod val="50000"/>
                </a:schemeClr>
              </a:solidFill>
              <a:latin typeface="Cambria" pitchFamily="18" charset="0"/>
              <a:cs typeface="+mn-cs"/>
            </a:endParaRPr>
          </a:p>
          <a:p>
            <a:pPr>
              <a:defRPr/>
            </a:pPr>
            <a:r>
              <a:rPr lang="sr-Latn-ME" sz="1600" dirty="0" smtClean="0">
                <a:solidFill>
                  <a:schemeClr val="accent2">
                    <a:lumMod val="50000"/>
                  </a:schemeClr>
                </a:solidFill>
                <a:latin typeface="Cambria" pitchFamily="18" charset="0"/>
                <a:cs typeface="+mn-cs"/>
              </a:rPr>
              <a:t>           </a:t>
            </a:r>
            <a:r>
              <a:rPr lang="en-GB" sz="1600" dirty="0" smtClean="0">
                <a:solidFill>
                  <a:schemeClr val="accent2">
                    <a:lumMod val="50000"/>
                  </a:schemeClr>
                </a:solidFill>
                <a:latin typeface="Cambria" pitchFamily="18" charset="0"/>
                <a:cs typeface="+mn-cs"/>
              </a:rPr>
              <a:t>may affect the trade between Montenegro and the European Community or a </a:t>
            </a:r>
            <a:endParaRPr lang="sr-Latn-ME" sz="1600" dirty="0" smtClean="0">
              <a:solidFill>
                <a:schemeClr val="accent2">
                  <a:lumMod val="50000"/>
                </a:schemeClr>
              </a:solidFill>
              <a:latin typeface="Cambria" pitchFamily="18" charset="0"/>
              <a:cs typeface="+mn-cs"/>
            </a:endParaRPr>
          </a:p>
          <a:p>
            <a:pPr>
              <a:defRPr/>
            </a:pPr>
            <a:r>
              <a:rPr lang="sr-Latn-ME" sz="1600" dirty="0" smtClean="0">
                <a:solidFill>
                  <a:schemeClr val="accent2">
                    <a:lumMod val="50000"/>
                  </a:schemeClr>
                </a:solidFill>
                <a:latin typeface="Cambria" pitchFamily="18" charset="0"/>
                <a:cs typeface="+mn-cs"/>
              </a:rPr>
              <a:t>           </a:t>
            </a:r>
            <a:r>
              <a:rPr lang="en-GB" sz="1600" dirty="0" smtClean="0">
                <a:solidFill>
                  <a:schemeClr val="accent2">
                    <a:lumMod val="50000"/>
                  </a:schemeClr>
                </a:solidFill>
                <a:latin typeface="Cambria" pitchFamily="18" charset="0"/>
                <a:cs typeface="+mn-cs"/>
              </a:rPr>
              <a:t>member state of the Central European Free Trade Agreement (CEFTA) by </a:t>
            </a:r>
            <a:endParaRPr lang="sr-Latn-ME" sz="1600" dirty="0" smtClean="0">
              <a:solidFill>
                <a:schemeClr val="accent2">
                  <a:lumMod val="50000"/>
                </a:schemeClr>
              </a:solidFill>
              <a:latin typeface="Cambria" pitchFamily="18" charset="0"/>
              <a:cs typeface="+mn-cs"/>
            </a:endParaRPr>
          </a:p>
          <a:p>
            <a:pPr>
              <a:defRPr/>
            </a:pPr>
            <a:r>
              <a:rPr lang="sr-Latn-ME" sz="1600" dirty="0" smtClean="0">
                <a:solidFill>
                  <a:schemeClr val="accent2">
                    <a:lumMod val="50000"/>
                  </a:schemeClr>
                </a:solidFill>
                <a:latin typeface="Cambria" pitchFamily="18" charset="0"/>
                <a:cs typeface="+mn-cs"/>
              </a:rPr>
              <a:t>           </a:t>
            </a:r>
            <a:r>
              <a:rPr lang="en-GB" sz="1600" dirty="0" smtClean="0">
                <a:solidFill>
                  <a:schemeClr val="accent2">
                    <a:lumMod val="50000"/>
                  </a:schemeClr>
                </a:solidFill>
                <a:latin typeface="Cambria" pitchFamily="18" charset="0"/>
                <a:cs typeface="+mn-cs"/>
              </a:rPr>
              <a:t>conferring a more favourable market position on certain economic entities, </a:t>
            </a:r>
            <a:endParaRPr lang="sr-Latn-ME" sz="1600" dirty="0" smtClean="0">
              <a:solidFill>
                <a:schemeClr val="accent2">
                  <a:lumMod val="50000"/>
                </a:schemeClr>
              </a:solidFill>
              <a:latin typeface="Cambria" pitchFamily="18" charset="0"/>
              <a:cs typeface="+mn-cs"/>
            </a:endParaRPr>
          </a:p>
          <a:p>
            <a:pPr>
              <a:defRPr/>
            </a:pPr>
            <a:r>
              <a:rPr lang="sr-Latn-ME" sz="1600" dirty="0" smtClean="0">
                <a:solidFill>
                  <a:schemeClr val="accent2">
                    <a:lumMod val="50000"/>
                  </a:schemeClr>
                </a:solidFill>
                <a:latin typeface="Cambria" pitchFamily="18" charset="0"/>
                <a:cs typeface="+mn-cs"/>
              </a:rPr>
              <a:t>           </a:t>
            </a:r>
            <a:r>
              <a:rPr lang="en-GB" sz="1600" dirty="0" smtClean="0">
                <a:solidFill>
                  <a:schemeClr val="accent2">
                    <a:lumMod val="50000"/>
                  </a:schemeClr>
                </a:solidFill>
                <a:latin typeface="Cambria" pitchFamily="18" charset="0"/>
                <a:cs typeface="+mn-cs"/>
              </a:rPr>
              <a:t>products or services.</a:t>
            </a:r>
            <a:endParaRPr lang="sr-Latn-RS" sz="1600" dirty="0" smtClean="0">
              <a:solidFill>
                <a:schemeClr val="accent2">
                  <a:lumMod val="50000"/>
                </a:schemeClr>
              </a:solidFill>
              <a:latin typeface="Cambria" pitchFamily="18" charset="0"/>
              <a:cs typeface="+mn-cs"/>
            </a:endParaRPr>
          </a:p>
          <a:p>
            <a:pPr marL="514350" indent="-514350">
              <a:defRPr/>
            </a:pPr>
            <a:r>
              <a:rPr lang="vi-VN" sz="1600" b="1" dirty="0" smtClean="0">
                <a:solidFill>
                  <a:schemeClr val="accent2">
                    <a:lumMod val="50000"/>
                  </a:schemeClr>
                </a:solidFill>
                <a:latin typeface="Cambria" pitchFamily="18" charset="0"/>
                <a:cs typeface="+mn-cs"/>
              </a:rPr>
              <a:t> </a:t>
            </a: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endParaRPr>
          </a:p>
          <a:p>
            <a:pPr marL="514350" indent="-514350">
              <a:buFont typeface="Arial" pitchFamily="34" charset="0"/>
              <a:buChar char="•"/>
              <a:defRPr/>
            </a:pPr>
            <a:r>
              <a:rPr lang="en-US" sz="1600" b="1" dirty="0" smtClean="0">
                <a:solidFill>
                  <a:schemeClr val="accent2">
                    <a:lumMod val="50000"/>
                  </a:schemeClr>
                </a:solidFill>
                <a:latin typeface="Cambria" pitchFamily="18" charset="0"/>
              </a:rPr>
              <a:t>Article 1 paragraph 2 defines that </a:t>
            </a:r>
            <a:r>
              <a:rPr lang="en-GB" sz="1600" b="1" dirty="0" smtClean="0">
                <a:solidFill>
                  <a:schemeClr val="accent2">
                    <a:lumMod val="50000"/>
                  </a:schemeClr>
                </a:solidFill>
                <a:latin typeface="Cambria" pitchFamily="18" charset="0"/>
              </a:rPr>
              <a:t>this Law shall not apply to the purposes regarding the promotion of the agricultural and fishing development;</a:t>
            </a:r>
            <a:endParaRPr lang="sr-Latn-RS" sz="1600" b="1" dirty="0" smtClean="0">
              <a:solidFill>
                <a:schemeClr val="accent2">
                  <a:lumMod val="50000"/>
                </a:schemeClr>
              </a:solidFill>
              <a:latin typeface="Cambria" pitchFamily="18" charset="0"/>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r>
              <a:rPr lang="vi-VN" sz="1600" b="1" dirty="0" smtClean="0">
                <a:solidFill>
                  <a:schemeClr val="accent2">
                    <a:lumMod val="50000"/>
                  </a:schemeClr>
                </a:solidFill>
                <a:latin typeface="Cambria" pitchFamily="18" charset="0"/>
                <a:cs typeface="+mn-cs"/>
              </a:rPr>
              <a:t> </a:t>
            </a:r>
          </a:p>
          <a:p>
            <a:pPr marL="514350" indent="-514350">
              <a:defRPr/>
            </a:pPr>
            <a:endParaRPr lang="vi-VN" sz="1600" b="1" dirty="0" smtClean="0">
              <a:solidFill>
                <a:schemeClr val="accent2">
                  <a:lumMod val="50000"/>
                </a:schemeClr>
              </a:solidFill>
              <a:latin typeface="Cambria" pitchFamily="18" charset="0"/>
              <a:cs typeface="+mn-cs"/>
            </a:endParaRPr>
          </a:p>
          <a:p>
            <a:pPr marL="514350" indent="-514350">
              <a:defRPr/>
            </a:pPr>
            <a:r>
              <a:rPr lang="vi-VN" sz="1600" b="1" dirty="0" smtClean="0">
                <a:solidFill>
                  <a:schemeClr val="accent2">
                    <a:lumMod val="50000"/>
                  </a:schemeClr>
                </a:solidFill>
                <a:latin typeface="Cambria" pitchFamily="18" charset="0"/>
                <a:cs typeface="+mn-cs"/>
              </a:rPr>
              <a:t> </a:t>
            </a: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2578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en-US" sz="2800" b="1" dirty="0" smtClean="0">
                <a:solidFill>
                  <a:schemeClr val="accent2">
                    <a:lumMod val="50000"/>
                  </a:schemeClr>
                </a:solidFill>
                <a:latin typeface="Cambria" pitchFamily="18" charset="0"/>
                <a:cs typeface="+mn-cs"/>
              </a:rPr>
              <a:t>State aid in the agricultural sector</a:t>
            </a:r>
            <a:endParaRPr lang="pl-PL" sz="28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838200" y="2057400"/>
            <a:ext cx="7162800" cy="6001643"/>
          </a:xfrm>
          <a:prstGeom prst="rect">
            <a:avLst/>
          </a:prstGeom>
        </p:spPr>
        <p:txBody>
          <a:bodyPr wrap="square">
            <a:spAutoFit/>
          </a:bodyPr>
          <a:lstStyle/>
          <a:p>
            <a:endParaRPr lang="sr-Latn-ME" sz="1600" b="1" dirty="0" smtClean="0">
              <a:solidFill>
                <a:schemeClr val="accent2">
                  <a:lumMod val="50000"/>
                </a:schemeClr>
              </a:solidFill>
              <a:latin typeface="Cambria" pitchFamily="18" charset="0"/>
            </a:endParaRPr>
          </a:p>
          <a:p>
            <a:pPr algn="just"/>
            <a:r>
              <a:rPr lang="sr-Latn-ME" sz="1600" dirty="0" smtClean="0">
                <a:solidFill>
                  <a:schemeClr val="accent2">
                    <a:lumMod val="50000"/>
                  </a:schemeClr>
                </a:solidFill>
                <a:latin typeface="Cambria" pitchFamily="18" charset="0"/>
              </a:rPr>
              <a:t>U</a:t>
            </a:r>
            <a:r>
              <a:rPr lang="en-US" sz="1600" dirty="0" err="1" smtClean="0">
                <a:solidFill>
                  <a:schemeClr val="accent2">
                    <a:lumMod val="50000"/>
                  </a:schemeClr>
                </a:solidFill>
                <a:latin typeface="Cambria" pitchFamily="18" charset="0"/>
              </a:rPr>
              <a:t>pon</a:t>
            </a:r>
            <a:r>
              <a:rPr lang="en-US" sz="1600" dirty="0" smtClean="0">
                <a:solidFill>
                  <a:schemeClr val="accent2">
                    <a:lumMod val="50000"/>
                  </a:schemeClr>
                </a:solidFill>
                <a:latin typeface="Cambria" pitchFamily="18" charset="0"/>
              </a:rPr>
              <a:t> a proposal of the Ministry of Agriculture and Rural Development, the Government of Montenegro adopts</a:t>
            </a:r>
            <a:r>
              <a:rPr lang="sr-Latn-ME" sz="1600" dirty="0" smtClean="0">
                <a:solidFill>
                  <a:schemeClr val="accent2">
                    <a:lumMod val="50000"/>
                  </a:schemeClr>
                </a:solidFill>
                <a:latin typeface="Cambria" pitchFamily="18" charset="0"/>
              </a:rPr>
              <a:t> each year</a:t>
            </a:r>
            <a:r>
              <a:rPr lang="en-US" sz="1600" dirty="0" smtClean="0">
                <a:solidFill>
                  <a:schemeClr val="accent2">
                    <a:lumMod val="50000"/>
                  </a:schemeClr>
                </a:solidFill>
                <a:latin typeface="Cambria" pitchFamily="18" charset="0"/>
              </a:rPr>
              <a:t> the Decree on conditions, method and the pace of</a:t>
            </a:r>
            <a:r>
              <a:rPr lang="sr-Latn-ME" sz="1600" dirty="0" smtClean="0">
                <a:solidFill>
                  <a:schemeClr val="accent2">
                    <a:lumMod val="50000"/>
                  </a:schemeClr>
                </a:solidFill>
                <a:latin typeface="Cambria" pitchFamily="18" charset="0"/>
              </a:rPr>
              <a:t> </a:t>
            </a:r>
            <a:r>
              <a:rPr lang="en-US" sz="1600" dirty="0" smtClean="0">
                <a:solidFill>
                  <a:schemeClr val="accent2">
                    <a:lumMod val="50000"/>
                  </a:schemeClr>
                </a:solidFill>
                <a:latin typeface="Cambria" pitchFamily="18" charset="0"/>
              </a:rPr>
              <a:t>implementation of measures of agricultural policy for the current year </a:t>
            </a:r>
            <a:r>
              <a:rPr lang="en-US" sz="1600" b="1" dirty="0" smtClean="0">
                <a:solidFill>
                  <a:schemeClr val="accent2">
                    <a:lumMod val="50000"/>
                  </a:schemeClr>
                </a:solidFill>
                <a:latin typeface="Cambria" pitchFamily="18" charset="0"/>
              </a:rPr>
              <a:t>– Agro-budget.</a:t>
            </a:r>
            <a:endParaRPr lang="sr-Latn-ME" sz="1600" b="1" dirty="0" smtClean="0">
              <a:solidFill>
                <a:schemeClr val="accent2">
                  <a:lumMod val="50000"/>
                </a:schemeClr>
              </a:solidFill>
              <a:latin typeface="Cambria" pitchFamily="18" charset="0"/>
            </a:endParaRPr>
          </a:p>
          <a:p>
            <a:pPr algn="just"/>
            <a:endParaRPr lang="sr-Latn-ME" sz="1600" b="1" dirty="0" smtClean="0">
              <a:solidFill>
                <a:schemeClr val="accent2">
                  <a:lumMod val="50000"/>
                </a:schemeClr>
              </a:solidFill>
              <a:latin typeface="Cambria" pitchFamily="18" charset="0"/>
            </a:endParaRPr>
          </a:p>
          <a:p>
            <a:pPr algn="just"/>
            <a:endParaRPr lang="sr-Latn-ME" sz="1600" b="1" dirty="0" smtClean="0">
              <a:solidFill>
                <a:schemeClr val="accent2">
                  <a:lumMod val="50000"/>
                </a:schemeClr>
              </a:solidFill>
              <a:latin typeface="Cambria" pitchFamily="18" charset="0"/>
            </a:endParaRPr>
          </a:p>
          <a:p>
            <a:pPr algn="just"/>
            <a:r>
              <a:rPr lang="sr-Latn-ME" sz="1600" b="1" dirty="0" smtClean="0">
                <a:solidFill>
                  <a:schemeClr val="accent2">
                    <a:lumMod val="50000"/>
                  </a:schemeClr>
                </a:solidFill>
                <a:latin typeface="Cambria" pitchFamily="18" charset="0"/>
              </a:rPr>
              <a:t>Based on:</a:t>
            </a:r>
            <a:r>
              <a:rPr lang="en-US" sz="1600" b="1" dirty="0" smtClean="0">
                <a:solidFill>
                  <a:schemeClr val="accent2">
                    <a:lumMod val="50000"/>
                  </a:schemeClr>
                </a:solidFill>
                <a:latin typeface="Cambria" pitchFamily="18" charset="0"/>
              </a:rPr>
              <a:t> </a:t>
            </a:r>
            <a:endParaRPr lang="sr-Latn-ME" sz="1600" b="1" dirty="0" smtClean="0">
              <a:solidFill>
                <a:schemeClr val="accent2">
                  <a:lumMod val="50000"/>
                </a:schemeClr>
              </a:solidFill>
              <a:latin typeface="Cambria" pitchFamily="18" charset="0"/>
            </a:endParaRPr>
          </a:p>
          <a:p>
            <a:pPr algn="just"/>
            <a:endParaRPr lang="sr-Latn-ME" sz="1600" b="1" dirty="0" smtClean="0">
              <a:solidFill>
                <a:schemeClr val="accent2">
                  <a:lumMod val="50000"/>
                </a:schemeClr>
              </a:solidFill>
              <a:latin typeface="Cambria" pitchFamily="18" charset="0"/>
            </a:endParaRPr>
          </a:p>
          <a:p>
            <a:pPr algn="just">
              <a:buFontTx/>
              <a:buChar char="-"/>
            </a:pPr>
            <a:r>
              <a:rPr lang="sr-Latn-ME" sz="1600" b="1" dirty="0" smtClean="0">
                <a:solidFill>
                  <a:schemeClr val="accent2">
                    <a:lumMod val="50000"/>
                  </a:schemeClr>
                </a:solidFill>
                <a:latin typeface="Cambria" pitchFamily="18" charset="0"/>
              </a:rPr>
              <a:t> </a:t>
            </a:r>
            <a:r>
              <a:rPr lang="en-US" sz="1600" b="1" dirty="0" smtClean="0">
                <a:solidFill>
                  <a:schemeClr val="accent2">
                    <a:lumMod val="50000"/>
                  </a:schemeClr>
                </a:solidFill>
                <a:latin typeface="Cambria" pitchFamily="18" charset="0"/>
              </a:rPr>
              <a:t>Law on Agriculture and Rural Development </a:t>
            </a:r>
            <a:endParaRPr lang="sr-Latn-ME" sz="1600" b="1" dirty="0" smtClean="0">
              <a:solidFill>
                <a:schemeClr val="accent2">
                  <a:lumMod val="50000"/>
                </a:schemeClr>
              </a:solidFill>
              <a:latin typeface="Cambria" pitchFamily="18" charset="0"/>
            </a:endParaRPr>
          </a:p>
          <a:p>
            <a:pPr algn="just">
              <a:buFontTx/>
              <a:buChar char="-"/>
            </a:pPr>
            <a:r>
              <a:rPr lang="sr-Latn-ME" sz="1600" b="1" dirty="0" smtClean="0">
                <a:solidFill>
                  <a:schemeClr val="accent2">
                    <a:lumMod val="50000"/>
                  </a:schemeClr>
                </a:solidFill>
                <a:latin typeface="Cambria" pitchFamily="18" charset="0"/>
              </a:rPr>
              <a:t> </a:t>
            </a:r>
            <a:r>
              <a:rPr lang="en-US" sz="1600" b="1" dirty="0" smtClean="0">
                <a:solidFill>
                  <a:schemeClr val="accent2">
                    <a:lumMod val="50000"/>
                  </a:schemeClr>
                </a:solidFill>
                <a:latin typeface="Cambria" pitchFamily="18" charset="0"/>
              </a:rPr>
              <a:t>Law on Budget of Montenegro for the current year </a:t>
            </a:r>
            <a:endParaRPr lang="sr-Latn-ME" sz="1600" b="1" dirty="0" smtClean="0">
              <a:solidFill>
                <a:schemeClr val="accent2">
                  <a:lumMod val="50000"/>
                </a:schemeClr>
              </a:solidFill>
              <a:latin typeface="Cambria" pitchFamily="18" charset="0"/>
            </a:endParaRPr>
          </a:p>
          <a:p>
            <a:endParaRPr lang="sr-Latn-ME" sz="1600" b="1" dirty="0" smtClean="0">
              <a:solidFill>
                <a:schemeClr val="accent2">
                  <a:lumMod val="50000"/>
                </a:schemeClr>
              </a:solidFill>
              <a:latin typeface="Cambria" pitchFamily="18" charset="0"/>
            </a:endParaRPr>
          </a:p>
          <a:p>
            <a:r>
              <a:rPr lang="en-US" sz="1600" b="1" dirty="0" smtClean="0">
                <a:solidFill>
                  <a:schemeClr val="accent2">
                    <a:lumMod val="50000"/>
                  </a:schemeClr>
                </a:solidFill>
                <a:latin typeface="Cambria" pitchFamily="18" charset="0"/>
              </a:rPr>
              <a:t> </a:t>
            </a:r>
            <a:endParaRPr lang="sr-Latn-ME" sz="1600" b="1" dirty="0" smtClean="0">
              <a:solidFill>
                <a:schemeClr val="accent2">
                  <a:lumMod val="50000"/>
                </a:schemeClr>
              </a:solidFill>
              <a:latin typeface="Cambria" pitchFamily="18" charset="0"/>
              <a:cs typeface="+mn-cs"/>
            </a:endParaRPr>
          </a:p>
          <a:p>
            <a:endParaRPr lang="sr-Latn-ME" sz="1600" b="1" dirty="0" smtClean="0">
              <a:solidFill>
                <a:schemeClr val="accent2">
                  <a:lumMod val="50000"/>
                </a:schemeClr>
              </a:solidFill>
              <a:latin typeface="Cambria" pitchFamily="18" charset="0"/>
              <a:cs typeface="+mn-cs"/>
            </a:endParaRPr>
          </a:p>
          <a:p>
            <a:endParaRPr lang="sr-Latn-ME" sz="1600" b="1" dirty="0" smtClean="0">
              <a:solidFill>
                <a:schemeClr val="accent2">
                  <a:lumMod val="50000"/>
                </a:schemeClr>
              </a:solidFill>
              <a:latin typeface="Cambria" pitchFamily="18" charset="0"/>
              <a:cs typeface="+mn-cs"/>
            </a:endParaRPr>
          </a:p>
          <a:p>
            <a:endParaRPr lang="sr-Latn-ME" sz="1600" b="1" dirty="0" smtClean="0">
              <a:solidFill>
                <a:schemeClr val="accent2">
                  <a:lumMod val="50000"/>
                </a:schemeClr>
              </a:solidFill>
              <a:latin typeface="Cambria" pitchFamily="18" charset="0"/>
              <a:cs typeface="+mn-cs"/>
            </a:endParaRPr>
          </a:p>
          <a:p>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1816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en-US" sz="2000" b="1" dirty="0" smtClean="0">
                <a:solidFill>
                  <a:schemeClr val="accent2">
                    <a:lumMod val="50000"/>
                  </a:schemeClr>
                </a:solidFill>
                <a:latin typeface="Cambria" pitchFamily="18" charset="0"/>
                <a:cs typeface="+mn-cs"/>
              </a:rPr>
              <a:t>Agro-budget measures </a:t>
            </a:r>
            <a:r>
              <a:rPr lang="pl-PL" sz="2000" b="1" dirty="0" smtClean="0">
                <a:solidFill>
                  <a:schemeClr val="accent2">
                    <a:lumMod val="50000"/>
                  </a:schemeClr>
                </a:solidFill>
                <a:latin typeface="Cambria" pitchFamily="18" charset="0"/>
                <a:cs typeface="+mn-cs"/>
              </a:rPr>
              <a:t>– </a:t>
            </a:r>
            <a:r>
              <a:rPr lang="en-US" sz="2000" b="1" dirty="0" smtClean="0">
                <a:solidFill>
                  <a:schemeClr val="accent2">
                    <a:lumMod val="50000"/>
                  </a:schemeClr>
                </a:solidFill>
                <a:latin typeface="Cambria" pitchFamily="18" charset="0"/>
                <a:cs typeface="+mn-cs"/>
              </a:rPr>
              <a:t>state aid in the agricultural sector</a:t>
            </a:r>
            <a:endParaRPr lang="pl-PL" sz="2000" b="1" dirty="0" smtClean="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381000" y="2057400"/>
            <a:ext cx="8382000" cy="4170372"/>
          </a:xfrm>
          <a:prstGeom prst="rect">
            <a:avLst/>
          </a:prstGeom>
        </p:spPr>
        <p:txBody>
          <a:bodyPr>
            <a:spAutoFit/>
          </a:bodyPr>
          <a:lstStyle/>
          <a:p>
            <a:pPr marL="514350" indent="-514350">
              <a:buFont typeface="Arial" pitchFamily="34" charset="0"/>
              <a:buChar char="•"/>
              <a:defRPr/>
            </a:pPr>
            <a:endParaRPr lang="sr-Latn-ME" b="1" dirty="0" smtClean="0">
              <a:solidFill>
                <a:schemeClr val="accent2">
                  <a:lumMod val="50000"/>
                </a:schemeClr>
              </a:solidFill>
              <a:latin typeface="Cambria" pitchFamily="18" charset="0"/>
              <a:cs typeface="+mn-cs"/>
            </a:endParaRPr>
          </a:p>
          <a:p>
            <a:pPr marL="514350" indent="-514350">
              <a:lnSpc>
                <a:spcPct val="150000"/>
              </a:lnSpc>
              <a:buFont typeface="Arial" pitchFamily="34" charset="0"/>
              <a:buChar char="•"/>
              <a:defRPr/>
            </a:pPr>
            <a:r>
              <a:rPr lang="en-US" b="1" dirty="0" smtClean="0">
                <a:solidFill>
                  <a:schemeClr val="accent2">
                    <a:lumMod val="50000"/>
                  </a:schemeClr>
                </a:solidFill>
                <a:latin typeface="Cambria" pitchFamily="18" charset="0"/>
                <a:cs typeface="+mn-cs"/>
              </a:rPr>
              <a:t>Risk management in agriculture</a:t>
            </a:r>
            <a:endParaRPr lang="sr-Latn-ME" b="1" dirty="0" smtClean="0">
              <a:solidFill>
                <a:schemeClr val="accent2">
                  <a:lumMod val="50000"/>
                </a:schemeClr>
              </a:solidFill>
              <a:latin typeface="Cambria" pitchFamily="18" charset="0"/>
              <a:cs typeface="+mn-cs"/>
            </a:endParaRPr>
          </a:p>
          <a:p>
            <a:pPr marL="514350" indent="-514350">
              <a:buFont typeface="Arial" pitchFamily="34" charset="0"/>
              <a:buChar char="•"/>
              <a:defRPr/>
            </a:pPr>
            <a:r>
              <a:rPr lang="en-US" b="1" dirty="0" smtClean="0">
                <a:solidFill>
                  <a:schemeClr val="accent2">
                    <a:lumMod val="50000"/>
                  </a:schemeClr>
                </a:solidFill>
                <a:latin typeface="Cambria" pitchFamily="18" charset="0"/>
              </a:rPr>
              <a:t>Support to establishing producers’ </a:t>
            </a:r>
            <a:r>
              <a:rPr lang="en-US" b="1" dirty="0" err="1" smtClean="0">
                <a:solidFill>
                  <a:schemeClr val="accent2">
                    <a:lumMod val="50000"/>
                  </a:schemeClr>
                </a:solidFill>
                <a:latin typeface="Cambria" pitchFamily="18" charset="0"/>
              </a:rPr>
              <a:t>organisations</a:t>
            </a:r>
            <a:endParaRPr lang="sr-Latn-ME" b="1" dirty="0" smtClean="0">
              <a:solidFill>
                <a:schemeClr val="accent2">
                  <a:lumMod val="50000"/>
                </a:schemeClr>
              </a:solidFill>
              <a:latin typeface="Cambria" pitchFamily="18" charset="0"/>
            </a:endParaRPr>
          </a:p>
          <a:p>
            <a:pPr marL="514350" indent="-514350">
              <a:buFont typeface="Arial" pitchFamily="34" charset="0"/>
              <a:buChar char="•"/>
              <a:defRPr/>
            </a:pPr>
            <a:r>
              <a:rPr lang="en-US" b="1" dirty="0" smtClean="0">
                <a:solidFill>
                  <a:schemeClr val="accent2">
                    <a:lumMod val="50000"/>
                  </a:schemeClr>
                </a:solidFill>
                <a:latin typeface="Cambria" pitchFamily="18" charset="0"/>
              </a:rPr>
              <a:t>Promotion of agricultural products and agriculture</a:t>
            </a:r>
          </a:p>
          <a:p>
            <a:pPr marL="514350" indent="-514350">
              <a:buFont typeface="Arial" pitchFamily="34" charset="0"/>
              <a:buChar char="•"/>
              <a:defRPr/>
            </a:pPr>
            <a:r>
              <a:rPr lang="en-US" b="1" dirty="0" smtClean="0">
                <a:solidFill>
                  <a:schemeClr val="accent2">
                    <a:lumMod val="50000"/>
                  </a:schemeClr>
                </a:solidFill>
                <a:latin typeface="Cambria" pitchFamily="18" charset="0"/>
                <a:cs typeface="+mn-cs"/>
              </a:rPr>
              <a:t>Beekeeping improvement </a:t>
            </a:r>
            <a:r>
              <a:rPr lang="en-US" b="1" dirty="0" err="1" smtClean="0">
                <a:solidFill>
                  <a:schemeClr val="accent2">
                    <a:lumMod val="50000"/>
                  </a:schemeClr>
                </a:solidFill>
                <a:latin typeface="Cambria" pitchFamily="18" charset="0"/>
                <a:cs typeface="+mn-cs"/>
              </a:rPr>
              <a:t>programme</a:t>
            </a:r>
            <a:endParaRPr lang="sr-Latn-ME" b="1" dirty="0" smtClean="0">
              <a:solidFill>
                <a:schemeClr val="accent2">
                  <a:lumMod val="50000"/>
                </a:schemeClr>
              </a:solidFill>
              <a:latin typeface="Cambria" pitchFamily="18" charset="0"/>
              <a:cs typeface="+mn-cs"/>
            </a:endParaRPr>
          </a:p>
          <a:p>
            <a:pPr marL="514350" indent="-514350">
              <a:buFont typeface="Arial" pitchFamily="34" charset="0"/>
              <a:buChar char="•"/>
              <a:defRPr/>
            </a:pPr>
            <a:r>
              <a:rPr lang="en-US" b="1" dirty="0" smtClean="0">
                <a:solidFill>
                  <a:schemeClr val="accent2">
                    <a:lumMod val="50000"/>
                  </a:schemeClr>
                </a:solidFill>
                <a:latin typeface="Cambria" pitchFamily="18" charset="0"/>
                <a:cs typeface="+mn-cs"/>
              </a:rPr>
              <a:t>Fight against animal and plant diseases</a:t>
            </a:r>
            <a:endParaRPr lang="sr-Latn-ME" b="1" dirty="0" smtClean="0">
              <a:solidFill>
                <a:schemeClr val="accent2">
                  <a:lumMod val="50000"/>
                </a:schemeClr>
              </a:solidFill>
              <a:latin typeface="Cambria" pitchFamily="18" charset="0"/>
              <a:cs typeface="+mn-cs"/>
            </a:endParaRPr>
          </a:p>
          <a:p>
            <a:pPr marL="514350" indent="-514350">
              <a:buFont typeface="Arial" pitchFamily="34" charset="0"/>
              <a:buChar char="•"/>
              <a:defRPr/>
            </a:pPr>
            <a:r>
              <a:rPr lang="sr-Latn-ME" b="1" dirty="0" smtClean="0">
                <a:solidFill>
                  <a:schemeClr val="accent2">
                    <a:lumMod val="50000"/>
                  </a:schemeClr>
                </a:solidFill>
                <a:latin typeface="Cambria" pitchFamily="18" charset="0"/>
                <a:cs typeface="+mn-cs"/>
              </a:rPr>
              <a:t>S</a:t>
            </a:r>
            <a:r>
              <a:rPr lang="en-US" b="1" dirty="0" err="1" smtClean="0">
                <a:solidFill>
                  <a:schemeClr val="accent2">
                    <a:lumMod val="50000"/>
                  </a:schemeClr>
                </a:solidFill>
                <a:latin typeface="Cambria" pitchFamily="18" charset="0"/>
                <a:cs typeface="+mn-cs"/>
              </a:rPr>
              <a:t>ubsidizing</a:t>
            </a:r>
            <a:r>
              <a:rPr lang="en-US" b="1" dirty="0" smtClean="0">
                <a:solidFill>
                  <a:schemeClr val="accent2">
                    <a:lumMod val="50000"/>
                  </a:schemeClr>
                </a:solidFill>
                <a:latin typeface="Cambria" pitchFamily="18" charset="0"/>
                <a:cs typeface="+mn-cs"/>
              </a:rPr>
              <a:t> interest rates</a:t>
            </a:r>
            <a:endParaRPr lang="sr-Latn-ME" b="1" dirty="0" smtClean="0">
              <a:solidFill>
                <a:schemeClr val="accent2">
                  <a:lumMod val="50000"/>
                </a:schemeClr>
              </a:solidFill>
              <a:latin typeface="Cambria" pitchFamily="18" charset="0"/>
              <a:cs typeface="+mn-cs"/>
            </a:endParaRPr>
          </a:p>
          <a:p>
            <a:pPr marL="514350" indent="-514350">
              <a:buFont typeface="Arial" pitchFamily="34" charset="0"/>
              <a:buChar char="•"/>
              <a:defRPr/>
            </a:pPr>
            <a:endParaRPr lang="sr-Latn-ME" b="1" dirty="0" smtClean="0">
              <a:solidFill>
                <a:schemeClr val="accent2">
                  <a:lumMod val="50000"/>
                </a:schemeClr>
              </a:solidFill>
              <a:latin typeface="Cambria" pitchFamily="18" charset="0"/>
              <a:cs typeface="+mn-cs"/>
            </a:endParaRPr>
          </a:p>
          <a:p>
            <a:pPr marL="514350" indent="-514350">
              <a:buFont typeface="Arial" pitchFamily="34" charset="0"/>
              <a:buChar char="•"/>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3340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514350" indent="-514350" algn="ctr">
              <a:defRPr/>
            </a:pPr>
            <a:r>
              <a:rPr lang="en-US" sz="2000" b="1" dirty="0" smtClean="0">
                <a:solidFill>
                  <a:schemeClr val="accent2">
                    <a:lumMod val="50000"/>
                  </a:schemeClr>
                </a:solidFill>
                <a:latin typeface="Cambria" pitchFamily="18" charset="0"/>
              </a:rPr>
              <a:t>Risk management in agriculture</a:t>
            </a:r>
            <a:endParaRPr lang="sr-Latn-ME" sz="2000" b="1" dirty="0" smtClean="0">
              <a:solidFill>
                <a:schemeClr val="accent2">
                  <a:lumMod val="50000"/>
                </a:schemeClr>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685800" y="2057400"/>
            <a:ext cx="7162800" cy="7140416"/>
          </a:xfrm>
          <a:prstGeom prst="rect">
            <a:avLst/>
          </a:prstGeom>
        </p:spPr>
        <p:txBody>
          <a:bodyPr wrap="square">
            <a:spAutoFit/>
          </a:bodyPr>
          <a:lstStyle/>
          <a:p>
            <a:pPr marL="744538" indent="-234950" algn="just">
              <a:defRPr/>
            </a:pPr>
            <a:r>
              <a:rPr lang="sr-Latn-ME" sz="1400" dirty="0" smtClean="0">
                <a:solidFill>
                  <a:schemeClr val="accent2">
                    <a:lumMod val="50000"/>
                  </a:schemeClr>
                </a:solidFill>
                <a:latin typeface="Cambria" pitchFamily="18" charset="0"/>
                <a:cs typeface="+mn-cs"/>
              </a:rPr>
              <a:t>-</a:t>
            </a:r>
            <a:r>
              <a:rPr lang="sr-Latn-ME" sz="1400" b="1"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co-</a:t>
            </a:r>
            <a:r>
              <a:rPr lang="vi-VN" sz="1400" dirty="0" smtClean="0">
                <a:solidFill>
                  <a:schemeClr val="accent2">
                    <a:lumMod val="50000"/>
                  </a:schemeClr>
                </a:solidFill>
                <a:latin typeface="Cambria" pitchFamily="18" charset="0"/>
                <a:cs typeface="+mn-cs"/>
              </a:rPr>
              <a:t>finan</a:t>
            </a:r>
            <a:r>
              <a:rPr lang="en-US" sz="1400" dirty="0" err="1" smtClean="0">
                <a:solidFill>
                  <a:schemeClr val="accent2">
                    <a:lumMod val="50000"/>
                  </a:schemeClr>
                </a:solidFill>
                <a:latin typeface="Cambria" pitchFamily="18" charset="0"/>
                <a:cs typeface="+mn-cs"/>
              </a:rPr>
              <a:t>cing</a:t>
            </a:r>
            <a:r>
              <a:rPr lang="en-US" sz="1400" dirty="0" smtClean="0">
                <a:solidFill>
                  <a:schemeClr val="accent2">
                    <a:lumMod val="50000"/>
                  </a:schemeClr>
                </a:solidFill>
                <a:latin typeface="Cambria" pitchFamily="18" charset="0"/>
                <a:cs typeface="+mn-cs"/>
              </a:rPr>
              <a:t> of costs of insurance against crop and livestock damage (up to 50% of the total insurance amount)</a:t>
            </a:r>
          </a:p>
          <a:p>
            <a:pPr marL="744538" indent="-234950" algn="just">
              <a:buFontTx/>
              <a:buChar char="-"/>
              <a:defRPr/>
            </a:pPr>
            <a:r>
              <a:rPr lang="en-US" sz="1400" dirty="0" smtClean="0">
                <a:solidFill>
                  <a:schemeClr val="accent2">
                    <a:lumMod val="50000"/>
                  </a:schemeClr>
                </a:solidFill>
                <a:latin typeface="Cambria" pitchFamily="18" charset="0"/>
                <a:cs typeface="+mn-cs"/>
              </a:rPr>
              <a:t>reimbursement of a part of the damage caused by wild animals (depending on the type and amount of damage)</a:t>
            </a:r>
          </a:p>
          <a:p>
            <a:pPr marL="744538" indent="-234950" algn="just">
              <a:buFontTx/>
              <a:buChar char="-"/>
              <a:defRPr/>
            </a:pPr>
            <a:r>
              <a:rPr lang="en-US" sz="1400" dirty="0" smtClean="0">
                <a:solidFill>
                  <a:schemeClr val="accent2">
                    <a:lumMod val="50000"/>
                  </a:schemeClr>
                </a:solidFill>
                <a:latin typeface="Cambria" pitchFamily="18" charset="0"/>
                <a:cs typeface="+mn-cs"/>
              </a:rPr>
              <a:t>financial support in case of damage from weather elements and other significant damage (the amount of reimbursement can be a maximum of 20% of the damage caused)</a:t>
            </a:r>
          </a:p>
          <a:p>
            <a:endParaRPr lang="en-US" sz="1400" dirty="0" smtClean="0"/>
          </a:p>
          <a:p>
            <a:pPr marL="514350" lvl="0" indent="-514350" algn="just">
              <a:defRPr/>
            </a:pPr>
            <a:r>
              <a:rPr lang="sr-Latn-ME" sz="1400" dirty="0" smtClean="0">
                <a:solidFill>
                  <a:schemeClr val="accent2">
                    <a:lumMod val="50000"/>
                  </a:schemeClr>
                </a:solidFill>
                <a:latin typeface="Cambria" pitchFamily="18" charset="0"/>
                <a:cs typeface="+mn-cs"/>
              </a:rPr>
              <a:t>	</a:t>
            </a:r>
            <a:endParaRPr lang="en-US" sz="1400" dirty="0" smtClean="0">
              <a:solidFill>
                <a:schemeClr val="accent2">
                  <a:lumMod val="50000"/>
                </a:schemeClr>
              </a:solidFill>
              <a:latin typeface="Cambria" pitchFamily="18" charset="0"/>
              <a:cs typeface="+mn-cs"/>
            </a:endParaRPr>
          </a:p>
          <a:p>
            <a:pPr marL="509588">
              <a:buFont typeface="Arial" pitchFamily="34" charset="0"/>
              <a:buChar char="•"/>
            </a:pPr>
            <a:r>
              <a:rPr lang="sr-Latn-ME"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In exceptional situations, for individual damage of a larger extent</a:t>
            </a:r>
            <a:r>
              <a:rPr lang="sr-Latn-ME"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damage is reimbursed according to the level of the actual damage done</a:t>
            </a:r>
            <a:endParaRPr lang="sr-Latn-ME" sz="1400" dirty="0" smtClean="0">
              <a:solidFill>
                <a:schemeClr val="accent2">
                  <a:lumMod val="50000"/>
                </a:schemeClr>
              </a:solidFill>
              <a:latin typeface="Cambria" pitchFamily="18" charset="0"/>
              <a:cs typeface="+mn-cs"/>
            </a:endParaRPr>
          </a:p>
          <a:p>
            <a:pPr marL="509588"/>
            <a:endParaRPr lang="sr-Latn-ME" sz="1400" dirty="0" smtClean="0">
              <a:solidFill>
                <a:schemeClr val="accent2">
                  <a:lumMod val="50000"/>
                </a:schemeClr>
              </a:solidFill>
              <a:latin typeface="Cambria" pitchFamily="18" charset="0"/>
              <a:cs typeface="+mn-cs"/>
            </a:endParaRPr>
          </a:p>
          <a:p>
            <a:pPr marL="509588">
              <a:buFont typeface="Arial" pitchFamily="34" charset="0"/>
              <a:buChar char="•"/>
            </a:pPr>
            <a:r>
              <a:rPr lang="sr-Latn-ME"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In case of damage that a farmer could have been insured against in the regular insurance system, but failed to do so, the farmer can be reimbursed to a maximum of 10% of the damage caused</a:t>
            </a:r>
            <a:r>
              <a:rPr lang="en-US" sz="1400" dirty="0" smtClean="0"/>
              <a:t>	</a:t>
            </a:r>
          </a:p>
          <a:p>
            <a:pPr marL="514350" indent="-514350" algn="just">
              <a:defRPr/>
            </a:pPr>
            <a:endParaRPr lang="sr-Latn-ME" sz="1200" b="1" dirty="0" smtClean="0">
              <a:solidFill>
                <a:schemeClr val="accent2">
                  <a:lumMod val="50000"/>
                </a:schemeClr>
              </a:solidFill>
              <a:latin typeface="Cambria" pitchFamily="18" charset="0"/>
              <a:cs typeface="+mn-cs"/>
            </a:endParaRPr>
          </a:p>
          <a:p>
            <a:pPr marL="514350" indent="-514350" algn="just">
              <a:defRPr/>
            </a:pPr>
            <a:r>
              <a:rPr lang="sr-Latn-ME" sz="1200" b="1" dirty="0" smtClean="0">
                <a:solidFill>
                  <a:schemeClr val="accent2">
                    <a:lumMod val="50000"/>
                  </a:schemeClr>
                </a:solidFill>
                <a:latin typeface="Cambria" pitchFamily="18" charset="0"/>
                <a:cs typeface="+mn-cs"/>
              </a:rPr>
              <a:t>	</a:t>
            </a:r>
          </a:p>
          <a:p>
            <a:pPr marL="514350" indent="-514350" algn="just">
              <a:defRPr/>
            </a:pPr>
            <a:endParaRPr lang="vi-VN"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en-US"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1816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514350" indent="-514350" algn="ctr">
              <a:defRPr/>
            </a:pPr>
            <a:r>
              <a:rPr lang="en-US" sz="2000" b="1" dirty="0" smtClean="0">
                <a:solidFill>
                  <a:schemeClr val="accent2">
                    <a:lumMod val="50000"/>
                  </a:schemeClr>
                </a:solidFill>
                <a:latin typeface="Cambria" pitchFamily="18" charset="0"/>
              </a:rPr>
              <a:t>Support to establishing producers’ groups</a:t>
            </a:r>
            <a:endParaRPr lang="sr-Latn-ME" sz="2000" b="1" dirty="0" smtClean="0">
              <a:solidFill>
                <a:schemeClr val="accent2">
                  <a:lumMod val="50000"/>
                </a:schemeClr>
              </a:solidFill>
              <a:latin typeface="Cambria" pitchFamily="18" charset="0"/>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838200" y="2057400"/>
            <a:ext cx="7239000" cy="7263527"/>
          </a:xfrm>
          <a:prstGeom prst="rect">
            <a:avLst/>
          </a:prstGeom>
        </p:spPr>
        <p:txBody>
          <a:bodyPr wrap="square">
            <a:spAutoFit/>
          </a:bodyPr>
          <a:lstStyle/>
          <a:p>
            <a:pPr marL="514350" indent="-514350">
              <a:defRPr/>
            </a:pPr>
            <a:r>
              <a:rPr lang="sr-Latn-ME" sz="1600" b="1" dirty="0" smtClean="0">
                <a:solidFill>
                  <a:schemeClr val="accent2">
                    <a:lumMod val="50000"/>
                  </a:schemeClr>
                </a:solidFill>
                <a:latin typeface="Cambria" pitchFamily="18" charset="0"/>
                <a:cs typeface="+mn-cs"/>
              </a:rPr>
              <a:t>             </a:t>
            </a:r>
          </a:p>
          <a:p>
            <a:pPr marL="514350" indent="28575">
              <a:buFont typeface="Arial" pitchFamily="34" charset="0"/>
              <a:buChar char="•"/>
              <a:defRPr/>
            </a:pPr>
            <a:r>
              <a:rPr lang="sr-Latn-ME" sz="1600" b="1"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The support is given for the first 5 years from the day of establishing in the form of annual grants for:</a:t>
            </a:r>
            <a:r>
              <a:rPr lang="en-US" sz="1400" dirty="0" smtClean="0"/>
              <a:t> </a:t>
            </a:r>
            <a:endParaRPr lang="sr-Latn-ME" sz="1400" dirty="0" smtClean="0"/>
          </a:p>
          <a:p>
            <a:pPr marL="514350" indent="-514350">
              <a:defRPr/>
            </a:pPr>
            <a:r>
              <a:rPr lang="en-US" sz="1400" dirty="0" smtClean="0"/>
              <a:t>	</a:t>
            </a:r>
            <a:endParaRPr lang="en-US" sz="1400" dirty="0" smtClean="0">
              <a:solidFill>
                <a:schemeClr val="accent2">
                  <a:lumMod val="50000"/>
                </a:schemeClr>
              </a:solidFill>
              <a:latin typeface="Cambria" pitchFamily="18" charset="0"/>
              <a:cs typeface="+mn-cs"/>
            </a:endParaRPr>
          </a:p>
          <a:p>
            <a:pPr marL="514350" indent="-514350">
              <a:defRPr/>
            </a:pPr>
            <a:r>
              <a:rPr lang="sr-Latn-ME"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 covering costs of founding 	</a:t>
            </a:r>
          </a:p>
          <a:p>
            <a:pPr marL="514350" indent="-514350">
              <a:defRPr/>
            </a:pPr>
            <a:r>
              <a:rPr lang="sr-Latn-ME"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administrative expenses of a producers‘ </a:t>
            </a:r>
            <a:r>
              <a:rPr lang="en-US" sz="1400" dirty="0" err="1" smtClean="0">
                <a:solidFill>
                  <a:schemeClr val="accent2">
                    <a:lumMod val="50000"/>
                  </a:schemeClr>
                </a:solidFill>
                <a:latin typeface="Cambria" pitchFamily="18" charset="0"/>
                <a:cs typeface="+mn-cs"/>
              </a:rPr>
              <a:t>organisation</a:t>
            </a:r>
            <a:r>
              <a:rPr lang="en-US" sz="1400" dirty="0" smtClean="0">
                <a:solidFill>
                  <a:schemeClr val="accent2">
                    <a:lumMod val="50000"/>
                  </a:schemeClr>
                </a:solidFill>
                <a:latin typeface="Cambria" pitchFamily="18" charset="0"/>
                <a:cs typeface="+mn-cs"/>
              </a:rPr>
              <a:t> operation 	</a:t>
            </a:r>
          </a:p>
          <a:p>
            <a:pPr marL="514350" indent="-514350">
              <a:defRPr/>
            </a:pPr>
            <a:r>
              <a:rPr lang="en-US" sz="1400" dirty="0" smtClean="0"/>
              <a:t>. 	</a:t>
            </a:r>
            <a:r>
              <a:rPr lang="vi-VN" sz="1400" dirty="0" smtClean="0">
                <a:solidFill>
                  <a:schemeClr val="accent2">
                    <a:lumMod val="50000"/>
                  </a:schemeClr>
                </a:solidFill>
                <a:latin typeface="Cambria" pitchFamily="18" charset="0"/>
                <a:cs typeface="+mn-cs"/>
              </a:rPr>
              <a:t> </a:t>
            </a:r>
          </a:p>
          <a:p>
            <a:pPr marL="514350" indent="28575">
              <a:buFont typeface="Arial" pitchFamily="34" charset="0"/>
              <a:buChar char="•"/>
              <a:defRPr/>
            </a:pPr>
            <a:r>
              <a:rPr lang="sr-Latn-ME" sz="1400" dirty="0" smtClean="0">
                <a:solidFill>
                  <a:schemeClr val="accent2">
                    <a:lumMod val="50000"/>
                  </a:schemeClr>
                </a:solidFill>
                <a:latin typeface="Cambria" pitchFamily="18" charset="0"/>
                <a:cs typeface="+mn-cs"/>
              </a:rPr>
              <a:t>    T</a:t>
            </a:r>
            <a:r>
              <a:rPr lang="en-US" sz="1400" dirty="0" smtClean="0">
                <a:solidFill>
                  <a:schemeClr val="accent2">
                    <a:lumMod val="50000"/>
                  </a:schemeClr>
                </a:solidFill>
                <a:latin typeface="Cambria" pitchFamily="18" charset="0"/>
                <a:cs typeface="+mn-cs"/>
              </a:rPr>
              <a:t>he fixed expenses include </a:t>
            </a:r>
            <a:r>
              <a:rPr lang="sr-Latn-ME" sz="1400" dirty="0" smtClean="0">
                <a:solidFill>
                  <a:schemeClr val="accent2">
                    <a:lumMod val="50000"/>
                  </a:schemeClr>
                </a:solidFill>
                <a:latin typeface="Cambria" pitchFamily="18" charset="0"/>
                <a:cs typeface="+mn-cs"/>
              </a:rPr>
              <a:t>:</a:t>
            </a:r>
          </a:p>
          <a:p>
            <a:pPr marL="514350" indent="-514350">
              <a:defRPr/>
            </a:pPr>
            <a:r>
              <a:rPr lang="sr-Latn-ME"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costs of adaptation of its members production to market conditions</a:t>
            </a:r>
            <a:endParaRPr lang="sr-Latn-ME" sz="1400" dirty="0" smtClean="0">
              <a:solidFill>
                <a:schemeClr val="accent2">
                  <a:lumMod val="50000"/>
                </a:schemeClr>
              </a:solidFill>
              <a:latin typeface="Cambria" pitchFamily="18" charset="0"/>
              <a:cs typeface="+mn-cs"/>
            </a:endParaRPr>
          </a:p>
          <a:p>
            <a:pPr marL="514350" indent="-514350">
              <a:defRPr/>
            </a:pPr>
            <a:r>
              <a:rPr lang="sr-Latn-ME"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costs of marketing of products, which involves preparation and </a:t>
            </a:r>
            <a:r>
              <a:rPr lang="en-US" sz="1400" dirty="0" err="1" smtClean="0">
                <a:solidFill>
                  <a:schemeClr val="accent2">
                    <a:lumMod val="50000"/>
                  </a:schemeClr>
                </a:solidFill>
                <a:latin typeface="Cambria" pitchFamily="18" charset="0"/>
                <a:cs typeface="+mn-cs"/>
              </a:rPr>
              <a:t>organisation</a:t>
            </a:r>
            <a:r>
              <a:rPr lang="en-US" sz="1400" dirty="0" smtClean="0">
                <a:solidFill>
                  <a:schemeClr val="accent2">
                    <a:lumMod val="50000"/>
                  </a:schemeClr>
                </a:solidFill>
                <a:latin typeface="Cambria" pitchFamily="18" charset="0"/>
                <a:cs typeface="+mn-cs"/>
              </a:rPr>
              <a:t> of sale</a:t>
            </a:r>
          </a:p>
          <a:p>
            <a:pPr marL="514350" indent="-514350">
              <a:defRPr/>
            </a:pPr>
            <a:r>
              <a:rPr lang="en-US" sz="1400" dirty="0" smtClean="0">
                <a:solidFill>
                  <a:schemeClr val="accent2">
                    <a:lumMod val="50000"/>
                  </a:schemeClr>
                </a:solidFill>
                <a:latin typeface="Cambria" pitchFamily="18" charset="0"/>
                <a:cs typeface="+mn-cs"/>
              </a:rPr>
              <a:t>	- provision of common rules and information about production, quality and demand</a:t>
            </a:r>
          </a:p>
          <a:p>
            <a:pPr marL="514350" indent="-514350">
              <a:defRPr/>
            </a:pPr>
            <a:r>
              <a:rPr lang="vi-VN" sz="1400" dirty="0" smtClean="0">
                <a:solidFill>
                  <a:schemeClr val="accent2">
                    <a:lumMod val="50000"/>
                  </a:schemeClr>
                </a:solidFill>
                <a:latin typeface="Cambria" pitchFamily="18" charset="0"/>
                <a:cs typeface="+mn-cs"/>
              </a:rPr>
              <a:t> </a:t>
            </a:r>
          </a:p>
          <a:p>
            <a:pPr marL="514350" indent="-514350">
              <a:defRPr/>
            </a:pPr>
            <a:r>
              <a:rPr lang="sr-Latn-RS" sz="1400" dirty="0" smtClean="0">
                <a:solidFill>
                  <a:schemeClr val="accent2">
                    <a:lumMod val="50000"/>
                  </a:schemeClr>
                </a:solidFill>
                <a:latin typeface="Cambria" pitchFamily="18" charset="0"/>
                <a:cs typeface="+mn-cs"/>
              </a:rPr>
              <a:t>	</a:t>
            </a:r>
          </a:p>
          <a:p>
            <a:pPr marL="514350" indent="28575">
              <a:buFont typeface="Arial" pitchFamily="34" charset="0"/>
              <a:buChar char="•"/>
              <a:defRPr/>
            </a:pPr>
            <a:r>
              <a:rPr lang="sr-Latn-RS"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Operation of the Confederation of Cooperatives of Montenegro are supported</a:t>
            </a:r>
            <a:endParaRPr lang="sr-Latn-RS" sz="1400" dirty="0" smtClean="0">
              <a:solidFill>
                <a:schemeClr val="accent2">
                  <a:lumMod val="50000"/>
                </a:schemeClr>
              </a:solidFill>
              <a:latin typeface="Cambria" pitchFamily="18" charset="0"/>
              <a:cs typeface="+mn-cs"/>
            </a:endParaRPr>
          </a:p>
          <a:p>
            <a:pPr marL="514350" indent="-514350">
              <a:defRPr/>
            </a:pPr>
            <a:endParaRPr lang="sr-Latn-RS" sz="1400" dirty="0" smtClean="0">
              <a:solidFill>
                <a:schemeClr val="accent2">
                  <a:lumMod val="50000"/>
                </a:schemeClr>
              </a:solidFill>
              <a:latin typeface="Cambria" pitchFamily="18" charset="0"/>
              <a:cs typeface="+mn-cs"/>
            </a:endParaRPr>
          </a:p>
          <a:p>
            <a:pPr marL="514350" indent="-514350">
              <a:defRPr/>
            </a:pPr>
            <a:r>
              <a:rPr lang="sr-Latn-RS" sz="1400" dirty="0" smtClean="0">
                <a:solidFill>
                  <a:schemeClr val="accent2">
                    <a:lumMod val="50000"/>
                  </a:schemeClr>
                </a:solidFill>
                <a:latin typeface="Cambria" pitchFamily="18" charset="0"/>
                <a:cs typeface="+mn-cs"/>
              </a:rPr>
              <a:t>	</a:t>
            </a:r>
            <a:r>
              <a:rPr lang="en-US" sz="1400" dirty="0" smtClean="0"/>
              <a:t>	</a:t>
            </a:r>
          </a:p>
          <a:p>
            <a:pPr marL="514350" indent="-514350">
              <a:defRPr/>
            </a:pPr>
            <a:endParaRPr lang="vi-VN" sz="14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en-US"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1816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
        <p:nvSpPr>
          <p:cNvPr id="1026"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sr-Latn-C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sr-Latn-ME" sz="2000" b="1" dirty="0" smtClean="0">
                <a:solidFill>
                  <a:schemeClr val="accent2">
                    <a:lumMod val="50000"/>
                  </a:schemeClr>
                </a:solidFill>
                <a:latin typeface="Cambria" pitchFamily="18" charset="0"/>
              </a:rPr>
              <a:t>Prom</a:t>
            </a:r>
            <a:r>
              <a:rPr lang="en-US" sz="2000" b="1" dirty="0" err="1" smtClean="0">
                <a:solidFill>
                  <a:schemeClr val="accent2">
                    <a:lumMod val="50000"/>
                  </a:schemeClr>
                </a:solidFill>
                <a:latin typeface="Cambria" pitchFamily="18" charset="0"/>
              </a:rPr>
              <a:t>otion</a:t>
            </a:r>
            <a:r>
              <a:rPr lang="en-US" sz="2000" b="1" dirty="0" smtClean="0">
                <a:solidFill>
                  <a:schemeClr val="accent2">
                    <a:lumMod val="50000"/>
                  </a:schemeClr>
                </a:solidFill>
                <a:latin typeface="Cambria" pitchFamily="18" charset="0"/>
              </a:rPr>
              <a:t> of agricultural products and agriculture</a:t>
            </a: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762000" y="2057400"/>
            <a:ext cx="7162800" cy="6832640"/>
          </a:xfrm>
          <a:prstGeom prst="rect">
            <a:avLst/>
          </a:prstGeom>
        </p:spPr>
        <p:txBody>
          <a:bodyPr wrap="square">
            <a:spAutoFit/>
          </a:bodyPr>
          <a:lstStyle/>
          <a:p>
            <a:pPr marL="514350" indent="-514350" algn="just">
              <a:defRPr/>
            </a:pPr>
            <a:r>
              <a:rPr lang="sr-Latn-ME" sz="1600" b="1" dirty="0" smtClean="0">
                <a:solidFill>
                  <a:schemeClr val="accent2">
                    <a:lumMod val="50000"/>
                  </a:schemeClr>
                </a:solidFill>
                <a:latin typeface="Cambria" pitchFamily="18" charset="0"/>
                <a:cs typeface="+mn-cs"/>
              </a:rPr>
              <a:t>	</a:t>
            </a: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28575" algn="just">
              <a:buFont typeface="Arial" pitchFamily="34" charset="0"/>
              <a:buChar char="•"/>
              <a:defRPr/>
            </a:pPr>
            <a:r>
              <a:rPr lang="sr-Latn-ME"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The measure is implemented by </a:t>
            </a:r>
            <a:r>
              <a:rPr lang="en-US" sz="1400" dirty="0" err="1" smtClean="0">
                <a:solidFill>
                  <a:schemeClr val="accent2">
                    <a:lumMod val="50000"/>
                  </a:schemeClr>
                </a:solidFill>
                <a:latin typeface="Cambria" pitchFamily="18" charset="0"/>
                <a:cs typeface="+mn-cs"/>
              </a:rPr>
              <a:t>subsidising</a:t>
            </a:r>
            <a:r>
              <a:rPr lang="en-US" sz="1400" dirty="0" smtClean="0">
                <a:solidFill>
                  <a:schemeClr val="accent2">
                    <a:lumMod val="50000"/>
                  </a:schemeClr>
                </a:solidFill>
                <a:latin typeface="Cambria" pitchFamily="18" charset="0"/>
                <a:cs typeface="+mn-cs"/>
              </a:rPr>
              <a:t> different kinds of promotional campaigns</a:t>
            </a:r>
            <a:r>
              <a:rPr lang="vi-VN" sz="1400" dirty="0" smtClean="0">
                <a:solidFill>
                  <a:schemeClr val="accent2">
                    <a:lumMod val="50000"/>
                  </a:schemeClr>
                </a:solidFill>
                <a:latin typeface="Cambria" pitchFamily="18" charset="0"/>
                <a:cs typeface="+mn-cs"/>
              </a:rPr>
              <a:t>: </a:t>
            </a:r>
          </a:p>
          <a:p>
            <a:pPr marL="509588" algn="just"/>
            <a:r>
              <a:rPr lang="sr-Latn-RS" sz="1400" dirty="0" smtClean="0">
                <a:solidFill>
                  <a:schemeClr val="accent2">
                    <a:lumMod val="50000"/>
                  </a:schemeClr>
                </a:solidFill>
                <a:latin typeface="Cambria" pitchFamily="18" charset="0"/>
                <a:cs typeface="+mn-cs"/>
              </a:rPr>
              <a:t>- </a:t>
            </a:r>
            <a:r>
              <a:rPr lang="en-US" sz="1400" dirty="0" err="1" smtClean="0">
                <a:solidFill>
                  <a:schemeClr val="accent2">
                    <a:lumMod val="50000"/>
                  </a:schemeClr>
                </a:solidFill>
                <a:latin typeface="Cambria" pitchFamily="18" charset="0"/>
                <a:cs typeface="+mn-cs"/>
              </a:rPr>
              <a:t>organisation</a:t>
            </a:r>
            <a:r>
              <a:rPr lang="en-US" sz="1400" dirty="0" smtClean="0">
                <a:solidFill>
                  <a:schemeClr val="accent2">
                    <a:lumMod val="50000"/>
                  </a:schemeClr>
                </a:solidFill>
                <a:latin typeface="Cambria" pitchFamily="18" charset="0"/>
                <a:cs typeface="+mn-cs"/>
              </a:rPr>
              <a:t> of and participation in local and international fairs,</a:t>
            </a:r>
          </a:p>
          <a:p>
            <a:pPr marL="457200" algn="just"/>
            <a:r>
              <a:rPr lang="sr-Latn-ME"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exhibitions and other events </a:t>
            </a:r>
            <a:endParaRPr lang="sr-Latn-ME" sz="1400" dirty="0" smtClean="0">
              <a:solidFill>
                <a:schemeClr val="accent2">
                  <a:lumMod val="50000"/>
                </a:schemeClr>
              </a:solidFill>
              <a:latin typeface="Cambria" pitchFamily="18" charset="0"/>
              <a:cs typeface="+mn-cs"/>
            </a:endParaRPr>
          </a:p>
          <a:p>
            <a:pPr marL="514350" indent="-514350" algn="just">
              <a:defRPr/>
            </a:pPr>
            <a:r>
              <a:rPr lang="sr-Latn-ME"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advertising through different communication channels</a:t>
            </a:r>
            <a:endParaRPr lang="sr-Latn-ME" sz="1400" dirty="0" smtClean="0">
              <a:solidFill>
                <a:schemeClr val="accent2">
                  <a:lumMod val="50000"/>
                </a:schemeClr>
              </a:solidFill>
              <a:latin typeface="Cambria" pitchFamily="18" charset="0"/>
              <a:cs typeface="+mn-cs"/>
            </a:endParaRPr>
          </a:p>
          <a:p>
            <a:pPr marL="514350" indent="-514350" algn="just">
              <a:defRPr/>
            </a:pPr>
            <a:r>
              <a:rPr lang="sr-Latn-ME"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informative and educational activities aimed at consumers</a:t>
            </a:r>
          </a:p>
          <a:p>
            <a:pPr marL="514350" indent="-4763" algn="just">
              <a:defRPr/>
            </a:pPr>
            <a:endParaRPr lang="en-US" sz="1400" dirty="0" smtClean="0">
              <a:solidFill>
                <a:schemeClr val="accent2">
                  <a:lumMod val="50000"/>
                </a:schemeClr>
              </a:solidFill>
              <a:latin typeface="Cambria" pitchFamily="18" charset="0"/>
              <a:cs typeface="+mn-cs"/>
            </a:endParaRPr>
          </a:p>
          <a:p>
            <a:pPr marL="514350" indent="-4763" algn="just">
              <a:buFont typeface="Arial" pitchFamily="34" charset="0"/>
              <a:buChar char="•"/>
              <a:defRPr/>
            </a:pPr>
            <a:r>
              <a:rPr lang="sr-Latn-ME" sz="1400"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The advantage is given to promotional and informative activities under the registered quality schemes that highlight products‘ specific features with respect to their quality, production methodologies and their contribution to the reduction in harmful effects on the environment</a:t>
            </a:r>
          </a:p>
          <a:p>
            <a:pPr marL="514350" indent="-4763" algn="just">
              <a:defRPr/>
            </a:pPr>
            <a:endParaRPr lang="en-US" sz="1400" dirty="0" smtClean="0">
              <a:solidFill>
                <a:schemeClr val="accent2">
                  <a:lumMod val="50000"/>
                </a:schemeClr>
              </a:solidFill>
              <a:latin typeface="Cambria" pitchFamily="18" charset="0"/>
              <a:cs typeface="+mn-cs"/>
            </a:endParaRPr>
          </a:p>
          <a:p>
            <a:pPr marL="514350" indent="-4763" algn="just">
              <a:buFont typeface="Arial" pitchFamily="34" charset="0"/>
              <a:buChar char="•"/>
              <a:defRPr/>
            </a:pPr>
            <a:r>
              <a:rPr lang="sr-Latn-ME" sz="1400" dirty="0" smtClean="0">
                <a:solidFill>
                  <a:schemeClr val="accent2">
                    <a:lumMod val="50000"/>
                  </a:schemeClr>
                </a:solidFill>
                <a:latin typeface="Cambria" pitchFamily="18" charset="0"/>
                <a:cs typeface="+mn-cs"/>
              </a:rPr>
              <a:t>    C</a:t>
            </a:r>
            <a:r>
              <a:rPr lang="en-US" sz="1400" dirty="0" smtClean="0">
                <a:solidFill>
                  <a:schemeClr val="accent2">
                    <a:lumMod val="50000"/>
                  </a:schemeClr>
                </a:solidFill>
                <a:latin typeface="Cambria" pitchFamily="18" charset="0"/>
                <a:cs typeface="+mn-cs"/>
              </a:rPr>
              <a:t>o-financing on the basis of the submitted activity </a:t>
            </a:r>
            <a:r>
              <a:rPr lang="en-US" sz="1400" dirty="0" err="1" smtClean="0">
                <a:solidFill>
                  <a:schemeClr val="accent2">
                    <a:lumMod val="50000"/>
                  </a:schemeClr>
                </a:solidFill>
                <a:latin typeface="Cambria" pitchFamily="18" charset="0"/>
                <a:cs typeface="+mn-cs"/>
              </a:rPr>
              <a:t>programme</a:t>
            </a:r>
            <a:r>
              <a:rPr lang="en-US" sz="1400" dirty="0" smtClean="0">
                <a:solidFill>
                  <a:schemeClr val="accent2">
                    <a:lumMod val="50000"/>
                  </a:schemeClr>
                </a:solidFill>
                <a:latin typeface="Cambria" pitchFamily="18" charset="0"/>
                <a:cs typeface="+mn-cs"/>
              </a:rPr>
              <a:t>	</a:t>
            </a:r>
          </a:p>
          <a:p>
            <a:pPr marL="514350" indent="-514350" algn="just">
              <a:defRPr/>
            </a:pPr>
            <a:r>
              <a:rPr lang="en-US" sz="1400" dirty="0" smtClean="0">
                <a:solidFill>
                  <a:schemeClr val="accent2">
                    <a:lumMod val="50000"/>
                  </a:schemeClr>
                </a:solidFill>
                <a:latin typeface="Cambria" pitchFamily="18" charset="0"/>
                <a:cs typeface="+mn-cs"/>
              </a:rPr>
              <a:t>	</a:t>
            </a:r>
          </a:p>
          <a:p>
            <a:pPr marL="514350" indent="-514350" algn="just">
              <a:defRPr/>
            </a:pPr>
            <a:r>
              <a:rPr lang="en-US" sz="1400" dirty="0" smtClean="0">
                <a:solidFill>
                  <a:schemeClr val="accent2">
                    <a:lumMod val="50000"/>
                  </a:schemeClr>
                </a:solidFill>
                <a:latin typeface="Cambria" pitchFamily="18" charset="0"/>
                <a:cs typeface="+mn-cs"/>
              </a:rPr>
              <a:t>	</a:t>
            </a:r>
            <a:endParaRPr lang="sr-Latn-ME" sz="1400" dirty="0" smtClean="0">
              <a:solidFill>
                <a:schemeClr val="accent2">
                  <a:lumMod val="50000"/>
                </a:schemeClr>
              </a:solidFill>
              <a:latin typeface="Cambria" pitchFamily="18" charset="0"/>
              <a:cs typeface="+mn-cs"/>
            </a:endParaRPr>
          </a:p>
          <a:p>
            <a:pPr marL="514350" indent="-514350">
              <a:defRPr/>
            </a:pPr>
            <a:r>
              <a:rPr lang="sr-Latn-ME" sz="1400" b="1" dirty="0" smtClean="0">
                <a:solidFill>
                  <a:schemeClr val="accent2">
                    <a:lumMod val="50000"/>
                  </a:schemeClr>
                </a:solidFill>
                <a:latin typeface="Cambria" pitchFamily="18" charset="0"/>
                <a:cs typeface="+mn-cs"/>
              </a:rPr>
              <a:t>	</a:t>
            </a:r>
            <a:endParaRPr lang="sr-Latn-RS" sz="1400" b="1" dirty="0" smtClean="0">
              <a:solidFill>
                <a:schemeClr val="accent2">
                  <a:lumMod val="50000"/>
                </a:schemeClr>
              </a:solidFill>
              <a:latin typeface="Cambria" pitchFamily="18" charset="0"/>
              <a:cs typeface="+mn-cs"/>
            </a:endParaRPr>
          </a:p>
          <a:p>
            <a:pPr marL="514350" indent="-514350">
              <a:defRPr/>
            </a:pPr>
            <a:endParaRPr lang="sr-Latn-ME" sz="1400" b="1" dirty="0" smtClean="0">
              <a:solidFill>
                <a:schemeClr val="accent2">
                  <a:lumMod val="50000"/>
                </a:schemeClr>
              </a:solidFill>
              <a:latin typeface="Cambria" pitchFamily="18" charset="0"/>
              <a:cs typeface="+mn-cs"/>
            </a:endParaRPr>
          </a:p>
          <a:p>
            <a:pPr marL="514350" indent="-514350" algn="just">
              <a:defRPr/>
            </a:pPr>
            <a:endParaRPr lang="sr-Latn-ME" sz="1400" b="1" dirty="0" smtClean="0">
              <a:solidFill>
                <a:schemeClr val="accent2">
                  <a:lumMod val="50000"/>
                </a:schemeClr>
              </a:solidFill>
              <a:latin typeface="Cambria" pitchFamily="18" charset="0"/>
              <a:cs typeface="+mn-cs"/>
            </a:endParaRPr>
          </a:p>
          <a:p>
            <a:pPr marL="514350" indent="-514350" algn="just">
              <a:defRPr/>
            </a:pPr>
            <a:endParaRPr lang="sr-Latn-ME" sz="1400" b="1" dirty="0" smtClean="0">
              <a:solidFill>
                <a:schemeClr val="accent2">
                  <a:lumMod val="50000"/>
                </a:schemeClr>
              </a:solidFill>
              <a:latin typeface="Cambria" pitchFamily="18" charset="0"/>
              <a:cs typeface="+mn-cs"/>
            </a:endParaRPr>
          </a:p>
          <a:p>
            <a:pPr marL="514350" indent="-514350" algn="just">
              <a:defRPr/>
            </a:pPr>
            <a:endParaRPr lang="sr-Latn-ME" sz="1400" b="1" dirty="0" smtClean="0">
              <a:solidFill>
                <a:schemeClr val="accent2">
                  <a:lumMod val="50000"/>
                </a:schemeClr>
              </a:solidFill>
              <a:latin typeface="Cambria" pitchFamily="18" charset="0"/>
              <a:cs typeface="+mn-cs"/>
            </a:endParaRPr>
          </a:p>
          <a:p>
            <a:pPr marL="514350" indent="-514350" algn="just">
              <a:defRPr/>
            </a:pPr>
            <a:endParaRPr lang="sr-Latn-ME" sz="1400" b="1" dirty="0" smtClean="0">
              <a:solidFill>
                <a:schemeClr val="accent2">
                  <a:lumMod val="50000"/>
                </a:schemeClr>
              </a:solidFill>
              <a:latin typeface="Cambria" pitchFamily="18" charset="0"/>
              <a:cs typeface="+mn-cs"/>
            </a:endParaRPr>
          </a:p>
          <a:p>
            <a:pPr marL="514350" indent="-514350" algn="just">
              <a:defRPr/>
            </a:pPr>
            <a:endParaRPr lang="en-US" sz="1400" b="1" dirty="0" smtClean="0">
              <a:solidFill>
                <a:schemeClr val="accent2">
                  <a:lumMod val="50000"/>
                </a:schemeClr>
              </a:solidFill>
              <a:latin typeface="Cambria" pitchFamily="18" charset="0"/>
              <a:cs typeface="+mn-cs"/>
            </a:endParaRPr>
          </a:p>
          <a:p>
            <a:pPr marL="514350" indent="-514350" algn="just">
              <a:defRPr/>
            </a:pPr>
            <a:endParaRPr lang="sr-Latn-ME" sz="1400" b="1" dirty="0" smtClean="0">
              <a:solidFill>
                <a:schemeClr val="accent2">
                  <a:lumMod val="50000"/>
                </a:schemeClr>
              </a:solidFill>
              <a:latin typeface="Cambria" pitchFamily="18" charset="0"/>
              <a:cs typeface="+mn-cs"/>
            </a:endParaRPr>
          </a:p>
          <a:p>
            <a:pPr marL="514350" indent="-514350">
              <a:defRPr/>
            </a:pPr>
            <a:endParaRPr lang="sr-Latn-ME" sz="1400" b="1" dirty="0" smtClean="0">
              <a:solidFill>
                <a:schemeClr val="accent2">
                  <a:lumMod val="50000"/>
                </a:schemeClr>
              </a:solidFill>
              <a:latin typeface="Cambria" pitchFamily="18" charset="0"/>
              <a:cs typeface="+mn-cs"/>
            </a:endParaRPr>
          </a:p>
          <a:p>
            <a:pPr marL="514350" indent="-514350">
              <a:defRPr/>
            </a:pPr>
            <a:endParaRPr lang="sr-Latn-RS" sz="1400" b="1" dirty="0" smtClean="0">
              <a:solidFill>
                <a:schemeClr val="accent2">
                  <a:lumMod val="50000"/>
                </a:schemeClr>
              </a:solidFill>
              <a:latin typeface="Cambria" pitchFamily="18" charset="0"/>
              <a:cs typeface="+mn-cs"/>
            </a:endParaRPr>
          </a:p>
          <a:p>
            <a:pPr marL="514350" indent="-514350">
              <a:defRPr/>
            </a:pPr>
            <a:endParaRPr lang="sr-Latn-RS" sz="1400" b="1" dirty="0" smtClean="0">
              <a:solidFill>
                <a:schemeClr val="accent2">
                  <a:lumMod val="50000"/>
                </a:schemeClr>
              </a:solidFill>
              <a:latin typeface="Cambria" pitchFamily="18" charset="0"/>
              <a:cs typeface="+mn-cs"/>
            </a:endParaRPr>
          </a:p>
          <a:p>
            <a:pPr marL="514350" indent="-514350">
              <a:defRPr/>
            </a:pPr>
            <a:endParaRPr lang="sr-Latn-RS" sz="1400" b="1" dirty="0" smtClean="0">
              <a:solidFill>
                <a:schemeClr val="accent2">
                  <a:lumMod val="50000"/>
                </a:schemeClr>
              </a:solidFill>
              <a:latin typeface="Cambria" pitchFamily="18" charset="0"/>
              <a:cs typeface="+mn-cs"/>
            </a:endParaRPr>
          </a:p>
          <a:p>
            <a:pPr marL="514350" indent="-514350">
              <a:defRPr/>
            </a:pPr>
            <a:endParaRPr lang="sr-Latn-RS" sz="1400" b="1" dirty="0" smtClean="0">
              <a:solidFill>
                <a:schemeClr val="accent2">
                  <a:lumMod val="50000"/>
                </a:schemeClr>
              </a:solidFill>
              <a:latin typeface="Cambria" pitchFamily="18" charset="0"/>
              <a:cs typeface="+mn-cs"/>
            </a:endParaRPr>
          </a:p>
          <a:p>
            <a:pPr marL="514350" indent="-514350">
              <a:defRPr/>
            </a:pPr>
            <a:endParaRPr lang="sr-Latn-ME" sz="14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1816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 Box 121"/>
          <p:cNvSpPr txBox="1">
            <a:spLocks noChangeArrowheads="1"/>
          </p:cNvSpPr>
          <p:nvPr/>
        </p:nvSpPr>
        <p:spPr bwMode="auto">
          <a:xfrm>
            <a:off x="342900" y="1371600"/>
            <a:ext cx="8569325" cy="457200"/>
          </a:xfrm>
          <a:prstGeom prst="rect">
            <a:avLst/>
          </a:prstGeom>
          <a:noFill/>
          <a:ln w="9525" algn="ctr">
            <a:noFill/>
            <a:miter lim="800000"/>
            <a:headEnd/>
            <a:tailEnd/>
          </a:ln>
          <a:effectLst/>
        </p:spPr>
        <p:txBody>
          <a:bodyPr/>
          <a:lstStyle/>
          <a:p>
            <a:pPr marL="971550" lvl="1" indent="-514350" algn="ctr">
              <a:defRPr/>
            </a:pPr>
            <a:r>
              <a:rPr lang="en-US" sz="2000" b="1" dirty="0" smtClean="0">
                <a:solidFill>
                  <a:schemeClr val="accent2">
                    <a:lumMod val="50000"/>
                  </a:schemeClr>
                </a:solidFill>
                <a:latin typeface="Cambria" pitchFamily="18" charset="0"/>
              </a:rPr>
              <a:t>Bee-keeping development </a:t>
            </a:r>
            <a:r>
              <a:rPr lang="en-US" sz="2000" b="1" dirty="0" err="1" smtClean="0">
                <a:solidFill>
                  <a:schemeClr val="accent2">
                    <a:lumMod val="50000"/>
                  </a:schemeClr>
                </a:solidFill>
                <a:latin typeface="Cambria" pitchFamily="18" charset="0"/>
              </a:rPr>
              <a:t>programme</a:t>
            </a:r>
            <a:endParaRPr lang="sr-Latn-ME" sz="2000" b="1" dirty="0" smtClean="0">
              <a:solidFill>
                <a:schemeClr val="accent2">
                  <a:lumMod val="50000"/>
                </a:schemeClr>
              </a:solidFill>
              <a:latin typeface="Cambria" pitchFamily="18" charset="0"/>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838200" y="2057400"/>
            <a:ext cx="7315200" cy="7879080"/>
          </a:xfrm>
          <a:prstGeom prst="rect">
            <a:avLst/>
          </a:prstGeom>
        </p:spPr>
        <p:txBody>
          <a:bodyPr wrap="square">
            <a:spAutoFit/>
          </a:bodyPr>
          <a:lstStyle/>
          <a:p>
            <a:pPr marL="514350" indent="-514350">
              <a:defRPr/>
            </a:pPr>
            <a:r>
              <a:rPr lang="sr-Latn-ME" sz="1400" b="1" dirty="0" smtClean="0">
                <a:solidFill>
                  <a:schemeClr val="accent2">
                    <a:lumMod val="50000"/>
                  </a:schemeClr>
                </a:solidFill>
                <a:latin typeface="Cambria" pitchFamily="18" charset="0"/>
                <a:cs typeface="+mn-cs"/>
              </a:rPr>
              <a:t>	</a:t>
            </a:r>
            <a:r>
              <a:rPr lang="en-US" sz="1400" dirty="0" smtClean="0">
                <a:solidFill>
                  <a:schemeClr val="accent2">
                    <a:lumMod val="50000"/>
                  </a:schemeClr>
                </a:solidFill>
                <a:latin typeface="Cambria" pitchFamily="18" charset="0"/>
                <a:cs typeface="+mn-cs"/>
              </a:rPr>
              <a:t>Bee-keeping development is supported in the fields of:</a:t>
            </a:r>
            <a:endParaRPr lang="sr-Latn-ME" sz="1400" dirty="0" smtClean="0">
              <a:solidFill>
                <a:schemeClr val="accent2">
                  <a:lumMod val="50000"/>
                </a:schemeClr>
              </a:solidFill>
              <a:latin typeface="Cambria" pitchFamily="18" charset="0"/>
              <a:cs typeface="+mn-cs"/>
            </a:endParaRPr>
          </a:p>
          <a:p>
            <a:pPr marL="514350" indent="-514350">
              <a:defRPr/>
            </a:pPr>
            <a:endParaRPr lang="vi-VN" sz="1400" dirty="0" smtClean="0">
              <a:solidFill>
                <a:schemeClr val="accent2">
                  <a:lumMod val="50000"/>
                </a:schemeClr>
              </a:solidFill>
              <a:latin typeface="Cambria" pitchFamily="18" charset="0"/>
              <a:cs typeface="+mn-cs"/>
            </a:endParaRPr>
          </a:p>
          <a:p>
            <a:pPr marL="514350" indent="-514350">
              <a:defRPr/>
            </a:pPr>
            <a:r>
              <a:rPr lang="sr-Latn-RS"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production of selected bee queens</a:t>
            </a:r>
            <a:endParaRPr lang="sr-Latn-ME" sz="1400" dirty="0" smtClean="0">
              <a:solidFill>
                <a:schemeClr val="accent2">
                  <a:lumMod val="50000"/>
                </a:schemeClr>
              </a:solidFill>
              <a:latin typeface="Cambria" pitchFamily="18" charset="0"/>
              <a:cs typeface="+mn-cs"/>
            </a:endParaRPr>
          </a:p>
          <a:p>
            <a:pPr marL="514350" indent="-514350">
              <a:defRPr/>
            </a:pPr>
            <a:endParaRPr lang="vi-VN" sz="1400" dirty="0" smtClean="0">
              <a:solidFill>
                <a:schemeClr val="accent2">
                  <a:lumMod val="50000"/>
                </a:schemeClr>
              </a:solidFill>
              <a:latin typeface="Cambria" pitchFamily="18" charset="0"/>
              <a:cs typeface="+mn-cs"/>
            </a:endParaRPr>
          </a:p>
          <a:p>
            <a:pPr marL="514350" indent="-514350">
              <a:defRPr/>
            </a:pPr>
            <a:r>
              <a:rPr lang="sr-Latn-RS"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quality of bee products and health of bee communities</a:t>
            </a:r>
            <a:endParaRPr lang="sr-Latn-ME" sz="1400" dirty="0" smtClean="0">
              <a:solidFill>
                <a:schemeClr val="accent2">
                  <a:lumMod val="50000"/>
                </a:schemeClr>
              </a:solidFill>
              <a:latin typeface="Cambria" pitchFamily="18" charset="0"/>
              <a:cs typeface="+mn-cs"/>
            </a:endParaRPr>
          </a:p>
          <a:p>
            <a:pPr marL="514350" indent="-514350">
              <a:defRPr/>
            </a:pPr>
            <a:endParaRPr lang="vi-VN" sz="1400" dirty="0" smtClean="0">
              <a:solidFill>
                <a:schemeClr val="accent2">
                  <a:lumMod val="50000"/>
                </a:schemeClr>
              </a:solidFill>
              <a:latin typeface="Cambria" pitchFamily="18" charset="0"/>
              <a:cs typeface="+mn-cs"/>
            </a:endParaRPr>
          </a:p>
          <a:p>
            <a:pPr marL="514350" indent="-514350">
              <a:defRPr/>
            </a:pPr>
            <a:r>
              <a:rPr lang="sr-Latn-RS"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improvement of competitiveness through </a:t>
            </a:r>
            <a:r>
              <a:rPr lang="en-US" sz="1400" dirty="0" err="1" smtClean="0">
                <a:solidFill>
                  <a:schemeClr val="accent2">
                    <a:lumMod val="50000"/>
                  </a:schemeClr>
                </a:solidFill>
                <a:latin typeface="Cambria" pitchFamily="18" charset="0"/>
                <a:cs typeface="+mn-cs"/>
              </a:rPr>
              <a:t>automatisation</a:t>
            </a:r>
            <a:r>
              <a:rPr lang="en-US" sz="1400" dirty="0" smtClean="0">
                <a:solidFill>
                  <a:schemeClr val="accent2">
                    <a:lumMod val="50000"/>
                  </a:schemeClr>
                </a:solidFill>
                <a:latin typeface="Cambria" pitchFamily="18" charset="0"/>
                <a:cs typeface="+mn-cs"/>
              </a:rPr>
              <a:t> of some phases of the work, improvement of sanitary conditions in production and storage of bee products</a:t>
            </a:r>
            <a:r>
              <a:rPr lang="sr-Latn-ME" sz="1400" dirty="0" smtClean="0">
                <a:solidFill>
                  <a:schemeClr val="accent2">
                    <a:lumMod val="50000"/>
                  </a:schemeClr>
                </a:solidFill>
                <a:latin typeface="Cambria" pitchFamily="18" charset="0"/>
                <a:cs typeface="+mn-cs"/>
              </a:rPr>
              <a:t> </a:t>
            </a:r>
            <a:r>
              <a:rPr lang="sr-Latn-ME" sz="1400" b="1" dirty="0" smtClean="0">
                <a:solidFill>
                  <a:schemeClr val="accent2">
                    <a:lumMod val="50000"/>
                  </a:schemeClr>
                </a:solidFill>
                <a:latin typeface="Cambria" pitchFamily="18" charset="0"/>
                <a:cs typeface="+mn-cs"/>
              </a:rPr>
              <a:t>(t</a:t>
            </a:r>
            <a:r>
              <a:rPr lang="en-US" sz="1400" b="1" dirty="0" smtClean="0">
                <a:solidFill>
                  <a:schemeClr val="accent2">
                    <a:lumMod val="50000"/>
                  </a:schemeClr>
                </a:solidFill>
                <a:latin typeface="Cambria" pitchFamily="18" charset="0"/>
                <a:cs typeface="+mn-cs"/>
              </a:rPr>
              <a:t>he support </a:t>
            </a:r>
            <a:r>
              <a:rPr lang="sr-Latn-ME" sz="1400" b="1" dirty="0" smtClean="0">
                <a:solidFill>
                  <a:schemeClr val="accent2">
                    <a:lumMod val="50000"/>
                  </a:schemeClr>
                </a:solidFill>
                <a:latin typeface="Cambria" pitchFamily="18" charset="0"/>
                <a:cs typeface="+mn-cs"/>
              </a:rPr>
              <a:t>in </a:t>
            </a:r>
            <a:r>
              <a:rPr lang="en-US" sz="1400" b="1" dirty="0" smtClean="0">
                <a:solidFill>
                  <a:schemeClr val="accent2">
                    <a:lumMod val="50000"/>
                  </a:schemeClr>
                </a:solidFill>
                <a:latin typeface="Cambria" pitchFamily="18" charset="0"/>
                <a:cs typeface="+mn-cs"/>
              </a:rPr>
              <a:t>the amount of up to 50% of approved investment for supply of specific and deficient bee keeping equipment, supply of which would substitute imports (equipment for production of wax for bee hives, etc.)</a:t>
            </a:r>
            <a:endParaRPr lang="sr-Latn-ME" sz="1400" b="1" dirty="0" smtClean="0">
              <a:solidFill>
                <a:schemeClr val="accent2">
                  <a:lumMod val="50000"/>
                </a:schemeClr>
              </a:solidFill>
              <a:latin typeface="Cambria" pitchFamily="18" charset="0"/>
              <a:cs typeface="+mn-cs"/>
            </a:endParaRPr>
          </a:p>
          <a:p>
            <a:pPr marL="514350" indent="-514350">
              <a:defRPr/>
            </a:pPr>
            <a:endParaRPr lang="vi-VN" sz="1400" dirty="0" smtClean="0">
              <a:solidFill>
                <a:schemeClr val="accent2">
                  <a:lumMod val="50000"/>
                </a:schemeClr>
              </a:solidFill>
              <a:latin typeface="Cambria" pitchFamily="18" charset="0"/>
              <a:cs typeface="+mn-cs"/>
            </a:endParaRPr>
          </a:p>
          <a:p>
            <a:pPr marL="514350" indent="-514350">
              <a:defRPr/>
            </a:pPr>
            <a:r>
              <a:rPr lang="sr-Latn-RS"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support to young and inexperienced bee-keepers</a:t>
            </a:r>
            <a:r>
              <a:rPr lang="sr-Latn-ME" sz="1400" dirty="0" smtClean="0">
                <a:solidFill>
                  <a:schemeClr val="accent2">
                    <a:lumMod val="50000"/>
                  </a:schemeClr>
                </a:solidFill>
                <a:latin typeface="Cambria" pitchFamily="18" charset="0"/>
                <a:cs typeface="+mn-cs"/>
              </a:rPr>
              <a:t> </a:t>
            </a:r>
            <a:r>
              <a:rPr lang="sr-Latn-ME" sz="1400" b="1" dirty="0" smtClean="0">
                <a:solidFill>
                  <a:schemeClr val="accent2">
                    <a:lumMod val="50000"/>
                  </a:schemeClr>
                </a:solidFill>
                <a:latin typeface="Cambria" pitchFamily="18" charset="0"/>
                <a:cs typeface="+mn-cs"/>
              </a:rPr>
              <a:t>(</a:t>
            </a:r>
            <a:r>
              <a:rPr lang="en-US" sz="1400" b="1" dirty="0" smtClean="0">
                <a:solidFill>
                  <a:schemeClr val="accent2">
                    <a:lumMod val="50000"/>
                  </a:schemeClr>
                </a:solidFill>
                <a:latin typeface="Cambria" pitchFamily="18" charset="0"/>
                <a:cs typeface="+mn-cs"/>
              </a:rPr>
              <a:t>refers to supply of three formed bee communities for a bee-keeper not younger than 18 and not older than 30, obliging him to stay in bee-keeping for the next 5 years and to become member of the Confederation of Bee-keepers </a:t>
            </a:r>
            <a:r>
              <a:rPr lang="en-US" sz="1400" b="1" dirty="0" err="1" smtClean="0">
                <a:solidFill>
                  <a:schemeClr val="accent2">
                    <a:lumMod val="50000"/>
                  </a:schemeClr>
                </a:solidFill>
                <a:latin typeface="Cambria" pitchFamily="18" charset="0"/>
                <a:cs typeface="+mn-cs"/>
              </a:rPr>
              <a:t>Organisations</a:t>
            </a:r>
            <a:r>
              <a:rPr lang="sr-Latn-ME" sz="1400" b="1" dirty="0" smtClean="0">
                <a:solidFill>
                  <a:schemeClr val="accent2">
                    <a:lumMod val="50000"/>
                  </a:schemeClr>
                </a:solidFill>
                <a:latin typeface="Cambria" pitchFamily="18" charset="0"/>
                <a:cs typeface="+mn-cs"/>
              </a:rPr>
              <a:t>)</a:t>
            </a:r>
            <a:endParaRPr lang="en-US" sz="1400" b="1" dirty="0" smtClean="0">
              <a:solidFill>
                <a:schemeClr val="accent2">
                  <a:lumMod val="50000"/>
                </a:schemeClr>
              </a:solidFill>
              <a:latin typeface="Cambria" pitchFamily="18" charset="0"/>
              <a:cs typeface="+mn-cs"/>
            </a:endParaRPr>
          </a:p>
          <a:p>
            <a:pPr marL="514350" indent="-514350">
              <a:defRPr/>
            </a:pPr>
            <a:endParaRPr lang="vi-VN" sz="1400" dirty="0" smtClean="0">
              <a:solidFill>
                <a:schemeClr val="accent2">
                  <a:lumMod val="50000"/>
                </a:schemeClr>
              </a:solidFill>
              <a:latin typeface="Cambria" pitchFamily="18" charset="0"/>
              <a:cs typeface="+mn-cs"/>
            </a:endParaRPr>
          </a:p>
          <a:p>
            <a:pPr marL="514350" indent="-514350">
              <a:defRPr/>
            </a:pPr>
            <a:r>
              <a:rPr lang="sr-Latn-RS" sz="1400" dirty="0" smtClean="0">
                <a:solidFill>
                  <a:schemeClr val="accent2">
                    <a:lumMod val="50000"/>
                  </a:schemeClr>
                </a:solidFill>
                <a:latin typeface="Cambria" pitchFamily="18" charset="0"/>
                <a:cs typeface="+mn-cs"/>
              </a:rPr>
              <a:t>            - </a:t>
            </a:r>
            <a:r>
              <a:rPr lang="en-US" sz="1400" dirty="0" smtClean="0">
                <a:solidFill>
                  <a:schemeClr val="accent2">
                    <a:lumMod val="50000"/>
                  </a:schemeClr>
                </a:solidFill>
                <a:latin typeface="Cambria" pitchFamily="18" charset="0"/>
                <a:cs typeface="+mn-cs"/>
              </a:rPr>
              <a:t>professional skills of bee-keepers</a:t>
            </a:r>
            <a:endParaRPr lang="en-US" sz="14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r>
              <a:rPr lang="sr-Latn-ME" sz="1600" b="1" dirty="0" smtClean="0">
                <a:solidFill>
                  <a:schemeClr val="accent2">
                    <a:lumMod val="50000"/>
                  </a:schemeClr>
                </a:solidFill>
                <a:latin typeface="Cambria" pitchFamily="18" charset="0"/>
                <a:cs typeface="+mn-cs"/>
              </a:rPr>
              <a:t>	</a:t>
            </a: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en-US"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1816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514350" indent="-514350" algn="ctr">
              <a:defRPr/>
            </a:pPr>
            <a:r>
              <a:rPr lang="en-US" sz="2000" b="1" dirty="0" smtClean="0">
                <a:solidFill>
                  <a:schemeClr val="accent2">
                    <a:lumMod val="50000"/>
                  </a:schemeClr>
                </a:solidFill>
                <a:latin typeface="Cambria" pitchFamily="18" charset="0"/>
              </a:rPr>
              <a:t>Fight against animal and plant diseases</a:t>
            </a:r>
            <a:endParaRPr lang="sr-Latn-ME" sz="2000" b="1" dirty="0" smtClean="0">
              <a:solidFill>
                <a:schemeClr val="accent2">
                  <a:lumMod val="50000"/>
                </a:schemeClr>
              </a:solidFill>
              <a:latin typeface="Cambria" pitchFamily="18" charset="0"/>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762000" y="2057400"/>
            <a:ext cx="7086600" cy="6740307"/>
          </a:xfrm>
          <a:prstGeom prst="rect">
            <a:avLst/>
          </a:prstGeom>
        </p:spPr>
        <p:txBody>
          <a:bodyPr wrap="square">
            <a:spAutoFit/>
          </a:bodyPr>
          <a:lstStyle/>
          <a:p>
            <a:pPr marL="514350" indent="-514350">
              <a:defRPr/>
            </a:pPr>
            <a:endParaRPr lang="sr-Latn-ME" sz="1600" b="1" dirty="0" smtClean="0">
              <a:solidFill>
                <a:schemeClr val="accent2">
                  <a:lumMod val="50000"/>
                </a:schemeClr>
              </a:solidFill>
              <a:latin typeface="Cambria" pitchFamily="18" charset="0"/>
              <a:cs typeface="+mn-cs"/>
            </a:endParaRPr>
          </a:p>
          <a:p>
            <a:pPr marL="514350" indent="28575">
              <a:buFont typeface="Arial" pitchFamily="34" charset="0"/>
              <a:buChar char="•"/>
              <a:defRPr/>
            </a:pPr>
            <a:r>
              <a:rPr lang="sr-Latn-ME" sz="1600" dirty="0" smtClean="0">
                <a:solidFill>
                  <a:schemeClr val="accent2">
                    <a:lumMod val="50000"/>
                  </a:schemeClr>
                </a:solidFill>
                <a:latin typeface="Cambria" pitchFamily="18" charset="0"/>
                <a:cs typeface="+mn-cs"/>
              </a:rPr>
              <a:t>    </a:t>
            </a:r>
            <a:r>
              <a:rPr lang="en-US" sz="1600" dirty="0" smtClean="0">
                <a:solidFill>
                  <a:schemeClr val="accent2">
                    <a:lumMod val="50000"/>
                  </a:schemeClr>
                </a:solidFill>
                <a:latin typeface="Cambria" pitchFamily="18" charset="0"/>
                <a:cs typeface="+mn-cs"/>
              </a:rPr>
              <a:t>Aid for the damage incurred due to the fight against and eradication of particularly dangerous infectious and other diseases</a:t>
            </a:r>
            <a:endParaRPr lang="sr-Latn-ME" sz="1600" dirty="0" smtClean="0">
              <a:solidFill>
                <a:schemeClr val="accent2">
                  <a:lumMod val="50000"/>
                </a:schemeClr>
              </a:solidFill>
              <a:latin typeface="Cambria" pitchFamily="18" charset="0"/>
              <a:cs typeface="+mn-cs"/>
            </a:endParaRPr>
          </a:p>
          <a:p>
            <a:pPr marL="514350" indent="-514350">
              <a:defRPr/>
            </a:pPr>
            <a:r>
              <a:rPr lang="sr-Latn-ME" sz="1600" dirty="0" smtClean="0">
                <a:solidFill>
                  <a:schemeClr val="accent2">
                    <a:lumMod val="50000"/>
                  </a:schemeClr>
                </a:solidFill>
                <a:latin typeface="Cambria" pitchFamily="18" charset="0"/>
                <a:cs typeface="+mn-cs"/>
              </a:rPr>
              <a:t>	</a:t>
            </a:r>
          </a:p>
          <a:p>
            <a:pPr marL="514350" indent="-514350">
              <a:defRPr/>
            </a:pPr>
            <a:r>
              <a:rPr lang="sr-Latn-ME" sz="1600" dirty="0" smtClean="0">
                <a:solidFill>
                  <a:schemeClr val="accent2">
                    <a:lumMod val="50000"/>
                  </a:schemeClr>
                </a:solidFill>
                <a:latin typeface="Cambria" pitchFamily="18" charset="0"/>
                <a:cs typeface="+mn-cs"/>
              </a:rPr>
              <a:t>	</a:t>
            </a:r>
            <a:r>
              <a:rPr lang="en-US" sz="1600" dirty="0" smtClean="0">
                <a:solidFill>
                  <a:schemeClr val="accent2">
                    <a:lumMod val="50000"/>
                  </a:schemeClr>
                </a:solidFill>
                <a:latin typeface="Cambria" pitchFamily="18" charset="0"/>
                <a:cs typeface="+mn-cs"/>
              </a:rPr>
              <a:t>The compensation is paid in the amount of market value of the animal on the day of the damage</a:t>
            </a:r>
            <a:endParaRPr lang="sr-Latn-ME" sz="1600" dirty="0" smtClean="0">
              <a:solidFill>
                <a:schemeClr val="accent2">
                  <a:lumMod val="50000"/>
                </a:schemeClr>
              </a:solidFill>
              <a:latin typeface="Cambria" pitchFamily="18" charset="0"/>
              <a:cs typeface="+mn-cs"/>
            </a:endParaRPr>
          </a:p>
          <a:p>
            <a:pPr marL="514350" indent="-514350">
              <a:defRPr/>
            </a:pPr>
            <a:endParaRPr lang="vi-VN" sz="1600" dirty="0" smtClean="0">
              <a:solidFill>
                <a:schemeClr val="accent2">
                  <a:lumMod val="50000"/>
                </a:schemeClr>
              </a:solidFill>
              <a:latin typeface="Cambria" pitchFamily="18" charset="0"/>
              <a:cs typeface="+mn-cs"/>
            </a:endParaRPr>
          </a:p>
          <a:p>
            <a:pPr marL="514350" indent="28575">
              <a:buFont typeface="Arial" pitchFamily="34" charset="0"/>
              <a:buChar char="•"/>
              <a:defRPr/>
            </a:pPr>
            <a:r>
              <a:rPr lang="sr-Latn-ME" sz="1600" dirty="0" smtClean="0">
                <a:solidFill>
                  <a:schemeClr val="accent2">
                    <a:lumMod val="50000"/>
                  </a:schemeClr>
                </a:solidFill>
                <a:latin typeface="Cambria" pitchFamily="18" charset="0"/>
                <a:cs typeface="+mn-cs"/>
              </a:rPr>
              <a:t>    Aid </a:t>
            </a:r>
            <a:r>
              <a:rPr lang="en-US" sz="1600" dirty="0" smtClean="0">
                <a:solidFill>
                  <a:schemeClr val="accent2">
                    <a:lumMod val="50000"/>
                  </a:schemeClr>
                </a:solidFill>
                <a:latin typeface="Cambria" pitchFamily="18" charset="0"/>
              </a:rPr>
              <a:t>to plant keepers </a:t>
            </a:r>
            <a:r>
              <a:rPr lang="en-US" sz="1600" dirty="0" smtClean="0">
                <a:solidFill>
                  <a:schemeClr val="accent2">
                    <a:lumMod val="50000"/>
                  </a:schemeClr>
                </a:solidFill>
                <a:latin typeface="Cambria" pitchFamily="18" charset="0"/>
                <a:cs typeface="+mn-cs"/>
              </a:rPr>
              <a:t>for the damage incurred due to the fight against and eradication of quarantine harmful organisms</a:t>
            </a:r>
            <a:endParaRPr lang="sr-Latn-ME" sz="1600" dirty="0" smtClean="0">
              <a:solidFill>
                <a:schemeClr val="accent2">
                  <a:lumMod val="50000"/>
                </a:schemeClr>
              </a:solidFill>
              <a:latin typeface="Cambria" pitchFamily="18" charset="0"/>
              <a:cs typeface="+mn-cs"/>
            </a:endParaRPr>
          </a:p>
          <a:p>
            <a:pPr marL="514350" indent="-514350">
              <a:defRPr/>
            </a:pPr>
            <a:r>
              <a:rPr lang="sr-Latn-ME" sz="1600" dirty="0" smtClean="0">
                <a:solidFill>
                  <a:schemeClr val="accent2">
                    <a:lumMod val="50000"/>
                  </a:schemeClr>
                </a:solidFill>
                <a:latin typeface="Cambria" pitchFamily="18" charset="0"/>
                <a:cs typeface="+mn-cs"/>
              </a:rPr>
              <a:t>	</a:t>
            </a:r>
          </a:p>
          <a:p>
            <a:pPr marL="514350" indent="-514350">
              <a:defRPr/>
            </a:pPr>
            <a:r>
              <a:rPr lang="sr-Latn-ME" sz="1600" dirty="0" smtClean="0">
                <a:solidFill>
                  <a:schemeClr val="accent2">
                    <a:lumMod val="50000"/>
                  </a:schemeClr>
                </a:solidFill>
                <a:latin typeface="Cambria" pitchFamily="18" charset="0"/>
                <a:cs typeface="+mn-cs"/>
              </a:rPr>
              <a:t>	</a:t>
            </a:r>
            <a:r>
              <a:rPr lang="en-US" sz="1600" dirty="0" smtClean="0">
                <a:solidFill>
                  <a:schemeClr val="accent2">
                    <a:lumMod val="50000"/>
                  </a:schemeClr>
                </a:solidFill>
                <a:latin typeface="Cambria" pitchFamily="18" charset="0"/>
                <a:cs typeface="+mn-cs"/>
              </a:rPr>
              <a:t>The compensation is paid in the amount of market value on the day of the damage</a:t>
            </a:r>
            <a:endParaRPr lang="sr-Latn-ME" sz="1600" dirty="0" smtClean="0">
              <a:solidFill>
                <a:schemeClr val="accent2">
                  <a:lumMod val="50000"/>
                </a:schemeClr>
              </a:solidFill>
              <a:latin typeface="Cambria" pitchFamily="18" charset="0"/>
              <a:cs typeface="+mn-cs"/>
            </a:endParaRPr>
          </a:p>
          <a:p>
            <a:pPr marL="514350" indent="-514350">
              <a:defRPr/>
            </a:pPr>
            <a:endParaRPr lang="vi-VN" sz="1600" b="1" dirty="0" smtClean="0">
              <a:solidFill>
                <a:schemeClr val="accent2">
                  <a:lumMod val="50000"/>
                </a:schemeClr>
              </a:solidFill>
              <a:latin typeface="Cambria" pitchFamily="18" charset="0"/>
              <a:cs typeface="+mn-cs"/>
            </a:endParaRPr>
          </a:p>
          <a:p>
            <a:pPr marL="514350" indent="-514350" algn="just">
              <a:defRPr/>
            </a:pPr>
            <a:endParaRPr lang="vi-VN"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en-US"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2578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514350" indent="-514350" algn="ctr">
              <a:defRPr/>
            </a:pPr>
            <a:r>
              <a:rPr lang="sr-Latn-ME" sz="2000" b="1" dirty="0" smtClean="0">
                <a:solidFill>
                  <a:schemeClr val="accent2">
                    <a:lumMod val="50000"/>
                  </a:schemeClr>
                </a:solidFill>
                <a:latin typeface="Cambria" pitchFamily="18" charset="0"/>
              </a:rPr>
              <a:t>S</a:t>
            </a:r>
            <a:r>
              <a:rPr lang="en-US" sz="2000" b="1" dirty="0" err="1" smtClean="0">
                <a:solidFill>
                  <a:schemeClr val="accent2">
                    <a:lumMod val="50000"/>
                  </a:schemeClr>
                </a:solidFill>
                <a:latin typeface="Cambria" pitchFamily="18" charset="0"/>
              </a:rPr>
              <a:t>ubsidizing</a:t>
            </a:r>
            <a:r>
              <a:rPr lang="en-US" sz="2000" b="1" dirty="0" smtClean="0">
                <a:solidFill>
                  <a:schemeClr val="accent2">
                    <a:lumMod val="50000"/>
                  </a:schemeClr>
                </a:solidFill>
                <a:latin typeface="Cambria" pitchFamily="18" charset="0"/>
              </a:rPr>
              <a:t> interest rates</a:t>
            </a: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762000" y="2057400"/>
            <a:ext cx="7086600" cy="6247864"/>
          </a:xfrm>
          <a:prstGeom prst="rect">
            <a:avLst/>
          </a:prstGeom>
        </p:spPr>
        <p:txBody>
          <a:bodyPr wrap="square">
            <a:spAutoFit/>
          </a:bodyPr>
          <a:lstStyle/>
          <a:p>
            <a:pPr marL="514350" indent="28575">
              <a:buFont typeface="Arial" pitchFamily="34" charset="0"/>
              <a:buChar char="•"/>
              <a:defRPr/>
            </a:pPr>
            <a:r>
              <a:rPr lang="sr-Latn-ME" sz="1600" b="1" dirty="0" smtClean="0">
                <a:solidFill>
                  <a:schemeClr val="accent2">
                    <a:lumMod val="50000"/>
                  </a:schemeClr>
                </a:solidFill>
                <a:latin typeface="Cambria" pitchFamily="18" charset="0"/>
                <a:cs typeface="+mn-cs"/>
              </a:rPr>
              <a:t>    </a:t>
            </a:r>
            <a:r>
              <a:rPr lang="sr-Latn-ME" sz="1600" dirty="0" smtClean="0">
                <a:solidFill>
                  <a:schemeClr val="accent2">
                    <a:lumMod val="50000"/>
                  </a:schemeClr>
                </a:solidFill>
                <a:latin typeface="Cambria" pitchFamily="18" charset="0"/>
                <a:cs typeface="+mn-cs"/>
              </a:rPr>
              <a:t>Reasons for support:</a:t>
            </a:r>
          </a:p>
          <a:p>
            <a:pPr marL="514350" indent="-514350">
              <a:defRPr/>
            </a:pPr>
            <a:endParaRPr lang="sr-Latn-ME" sz="1600" dirty="0" smtClean="0">
              <a:solidFill>
                <a:schemeClr val="accent2">
                  <a:lumMod val="50000"/>
                </a:schemeClr>
              </a:solidFill>
              <a:latin typeface="Cambria" pitchFamily="18" charset="0"/>
              <a:cs typeface="+mn-cs"/>
            </a:endParaRPr>
          </a:p>
          <a:p>
            <a:pPr marL="514350" indent="-514350">
              <a:defRPr/>
            </a:pPr>
            <a:r>
              <a:rPr lang="sr-Latn-ME" sz="1600" dirty="0" smtClean="0">
                <a:solidFill>
                  <a:schemeClr val="accent2">
                    <a:lumMod val="50000"/>
                  </a:schemeClr>
                </a:solidFill>
                <a:latin typeface="Cambria" pitchFamily="18" charset="0"/>
                <a:cs typeface="+mn-cs"/>
              </a:rPr>
              <a:t>	- </a:t>
            </a:r>
            <a:r>
              <a:rPr lang="en-US" sz="1600" dirty="0" smtClean="0">
                <a:solidFill>
                  <a:schemeClr val="accent2">
                    <a:lumMod val="50000"/>
                  </a:schemeClr>
                </a:solidFill>
                <a:latin typeface="Cambria" pitchFamily="18" charset="0"/>
              </a:rPr>
              <a:t>difficult </a:t>
            </a:r>
            <a:r>
              <a:rPr lang="en-US" sz="1600" dirty="0" smtClean="0">
                <a:solidFill>
                  <a:schemeClr val="accent2">
                    <a:lumMod val="50000"/>
                  </a:schemeClr>
                </a:solidFill>
                <a:latin typeface="Cambria" pitchFamily="18" charset="0"/>
                <a:cs typeface="+mn-cs"/>
              </a:rPr>
              <a:t>access to </a:t>
            </a:r>
            <a:r>
              <a:rPr lang="en-US" sz="1600" dirty="0" err="1" smtClean="0">
                <a:solidFill>
                  <a:schemeClr val="accent2">
                    <a:lumMod val="50000"/>
                  </a:schemeClr>
                </a:solidFill>
                <a:latin typeface="Cambria" pitchFamily="18" charset="0"/>
                <a:cs typeface="+mn-cs"/>
              </a:rPr>
              <a:t>favourable</a:t>
            </a:r>
            <a:r>
              <a:rPr lang="en-US" sz="1600" dirty="0" smtClean="0">
                <a:solidFill>
                  <a:schemeClr val="accent2">
                    <a:lumMod val="50000"/>
                  </a:schemeClr>
                </a:solidFill>
                <a:latin typeface="Cambria" pitchFamily="18" charset="0"/>
                <a:cs typeface="+mn-cs"/>
              </a:rPr>
              <a:t> credits for agriculture development </a:t>
            </a:r>
            <a:endParaRPr lang="sr-Latn-ME" sz="1600" dirty="0" smtClean="0">
              <a:solidFill>
                <a:schemeClr val="accent2">
                  <a:lumMod val="50000"/>
                </a:schemeClr>
              </a:solidFill>
              <a:latin typeface="Cambria" pitchFamily="18" charset="0"/>
              <a:cs typeface="+mn-cs"/>
            </a:endParaRPr>
          </a:p>
          <a:p>
            <a:pPr marL="514350" indent="-514350">
              <a:defRPr/>
            </a:pPr>
            <a:r>
              <a:rPr lang="sr-Latn-ME" sz="1600" dirty="0" smtClean="0">
                <a:solidFill>
                  <a:schemeClr val="accent2">
                    <a:lumMod val="50000"/>
                  </a:schemeClr>
                </a:solidFill>
                <a:latin typeface="Cambria" pitchFamily="18" charset="0"/>
                <a:cs typeface="+mn-cs"/>
              </a:rPr>
              <a:t>	- </a:t>
            </a:r>
            <a:r>
              <a:rPr lang="en-US" sz="1600" dirty="0" smtClean="0">
                <a:solidFill>
                  <a:schemeClr val="accent2">
                    <a:lumMod val="50000"/>
                  </a:schemeClr>
                </a:solidFill>
                <a:latin typeface="Cambria" pitchFamily="18" charset="0"/>
                <a:cs typeface="+mn-cs"/>
              </a:rPr>
              <a:t>high interest rates</a:t>
            </a:r>
            <a:endParaRPr lang="sr-Latn-ME" sz="1600" dirty="0" smtClean="0">
              <a:solidFill>
                <a:schemeClr val="accent2">
                  <a:lumMod val="50000"/>
                </a:schemeClr>
              </a:solidFill>
              <a:latin typeface="Cambria" pitchFamily="18" charset="0"/>
              <a:cs typeface="+mn-cs"/>
            </a:endParaRPr>
          </a:p>
          <a:p>
            <a:pPr marL="514350" indent="-514350">
              <a:defRPr/>
            </a:pPr>
            <a:r>
              <a:rPr lang="sr-Latn-ME" sz="1600" dirty="0" smtClean="0">
                <a:solidFill>
                  <a:schemeClr val="accent2">
                    <a:lumMod val="50000"/>
                  </a:schemeClr>
                </a:solidFill>
                <a:latin typeface="Cambria" pitchFamily="18" charset="0"/>
                <a:cs typeface="+mn-cs"/>
              </a:rPr>
              <a:t>	- </a:t>
            </a:r>
            <a:r>
              <a:rPr lang="en-US" sz="1600" dirty="0" err="1" smtClean="0">
                <a:solidFill>
                  <a:schemeClr val="accent2">
                    <a:lumMod val="50000"/>
                  </a:schemeClr>
                </a:solidFill>
                <a:latin typeface="Cambria" pitchFamily="18" charset="0"/>
                <a:cs typeface="+mn-cs"/>
              </a:rPr>
              <a:t>unfavourable</a:t>
            </a:r>
            <a:r>
              <a:rPr lang="en-US" sz="1600" dirty="0" smtClean="0">
                <a:solidFill>
                  <a:schemeClr val="accent2">
                    <a:lumMod val="50000"/>
                  </a:schemeClr>
                </a:solidFill>
                <a:latin typeface="Cambria" pitchFamily="18" charset="0"/>
                <a:cs typeface="+mn-cs"/>
              </a:rPr>
              <a:t> conditions for mortgages, particularly with regard to land and facilities owned by farmers</a:t>
            </a:r>
            <a:endParaRPr lang="sr-Latn-ME" sz="1600" dirty="0" smtClean="0">
              <a:solidFill>
                <a:schemeClr val="accent2">
                  <a:lumMod val="50000"/>
                </a:schemeClr>
              </a:solidFill>
              <a:latin typeface="Cambria" pitchFamily="18" charset="0"/>
              <a:cs typeface="+mn-cs"/>
            </a:endParaRPr>
          </a:p>
          <a:p>
            <a:pPr marL="514350" indent="-514350">
              <a:defRPr/>
            </a:pPr>
            <a:endParaRPr lang="sr-Latn-ME" sz="1600" dirty="0" smtClean="0">
              <a:solidFill>
                <a:schemeClr val="accent2">
                  <a:lumMod val="50000"/>
                </a:schemeClr>
              </a:solidFill>
              <a:latin typeface="Cambria" pitchFamily="18" charset="0"/>
              <a:cs typeface="+mn-cs"/>
            </a:endParaRPr>
          </a:p>
          <a:p>
            <a:pPr marL="514350" indent="-514350">
              <a:defRPr/>
            </a:pPr>
            <a:endParaRPr lang="sr-Latn-ME" sz="1600" dirty="0" smtClean="0">
              <a:solidFill>
                <a:schemeClr val="accent2">
                  <a:lumMod val="50000"/>
                </a:schemeClr>
              </a:solidFill>
              <a:latin typeface="Cambria" pitchFamily="18" charset="0"/>
              <a:cs typeface="+mn-cs"/>
            </a:endParaRPr>
          </a:p>
          <a:p>
            <a:pPr marL="542925">
              <a:buFont typeface="Arial" pitchFamily="34" charset="0"/>
              <a:buChar char="•"/>
              <a:defRPr/>
            </a:pPr>
            <a:r>
              <a:rPr lang="sr-Latn-ME" sz="1600" dirty="0" smtClean="0">
                <a:solidFill>
                  <a:schemeClr val="accent2">
                    <a:lumMod val="50000"/>
                  </a:schemeClr>
                </a:solidFill>
                <a:latin typeface="Cambria" pitchFamily="18" charset="0"/>
                <a:cs typeface="+mn-cs"/>
              </a:rPr>
              <a:t>    The support is given up to 50% of interest rate</a:t>
            </a:r>
          </a:p>
          <a:p>
            <a:pPr marL="514350" indent="-514350">
              <a:defRPr/>
            </a:pPr>
            <a:r>
              <a:rPr lang="sr-Latn-ME" sz="1600" dirty="0" smtClean="0">
                <a:solidFill>
                  <a:schemeClr val="accent2">
                    <a:lumMod val="50000"/>
                  </a:schemeClr>
                </a:solidFill>
                <a:latin typeface="Cambria" pitchFamily="18" charset="0"/>
                <a:cs typeface="+mn-cs"/>
              </a:rPr>
              <a:t>	</a:t>
            </a:r>
          </a:p>
          <a:p>
            <a:pPr marL="514350" indent="-514350">
              <a:defRPr/>
            </a:pPr>
            <a:r>
              <a:rPr lang="sr-Latn-ME" sz="1600" dirty="0" smtClean="0">
                <a:solidFill>
                  <a:schemeClr val="accent2">
                    <a:lumMod val="50000"/>
                  </a:schemeClr>
                </a:solidFill>
                <a:latin typeface="Cambria" pitchFamily="18" charset="0"/>
                <a:cs typeface="+mn-cs"/>
              </a:rPr>
              <a:t>	</a:t>
            </a:r>
            <a:endParaRPr lang="vi-VN" sz="1600" b="1" dirty="0" smtClean="0">
              <a:solidFill>
                <a:schemeClr val="accent2">
                  <a:lumMod val="50000"/>
                </a:schemeClr>
              </a:solidFill>
              <a:latin typeface="Cambria" pitchFamily="18" charset="0"/>
              <a:cs typeface="+mn-cs"/>
            </a:endParaRPr>
          </a:p>
          <a:p>
            <a:pPr marL="514350" indent="-514350" algn="just">
              <a:defRPr/>
            </a:pPr>
            <a:endParaRPr lang="vi-VN"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en-US"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2578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sr-Latn-RS" sz="2400" b="1" dirty="0" smtClean="0">
                <a:solidFill>
                  <a:schemeClr val="accent2">
                    <a:lumMod val="50000"/>
                  </a:schemeClr>
                </a:solidFill>
                <a:latin typeface="Cambria" pitchFamily="18" charset="0"/>
              </a:rPr>
              <a:t>Tax</a:t>
            </a:r>
            <a:r>
              <a:rPr lang="en-US" sz="2400" b="1" dirty="0" smtClean="0">
                <a:solidFill>
                  <a:schemeClr val="accent2">
                    <a:lumMod val="50000"/>
                  </a:schemeClr>
                </a:solidFill>
                <a:latin typeface="Cambria" pitchFamily="18" charset="0"/>
              </a:rPr>
              <a:t>-policy measure aimed primarily at the agricultural sector</a:t>
            </a:r>
            <a:endParaRPr lang="pl-PL" sz="24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685800" y="2057400"/>
            <a:ext cx="7696200" cy="7325082"/>
          </a:xfrm>
          <a:prstGeom prst="rect">
            <a:avLst/>
          </a:prstGeom>
        </p:spPr>
        <p:txBody>
          <a:bodyPr wrap="square">
            <a:spAutoFit/>
          </a:bodyPr>
          <a:lstStyle/>
          <a:p>
            <a:pPr marL="514350" indent="-514350" algn="ctr">
              <a:defRPr/>
            </a:pPr>
            <a:endParaRPr lang="sr-Latn-RS" b="1" dirty="0" smtClean="0">
              <a:solidFill>
                <a:schemeClr val="accent2">
                  <a:lumMod val="50000"/>
                </a:schemeClr>
              </a:solidFill>
              <a:latin typeface="Cambria" pitchFamily="18" charset="0"/>
            </a:endParaRPr>
          </a:p>
          <a:p>
            <a:pPr marL="514350" indent="-514350" algn="ctr">
              <a:defRPr/>
            </a:pPr>
            <a:endParaRPr lang="en-US" b="1" dirty="0" smtClean="0">
              <a:solidFill>
                <a:schemeClr val="accent2">
                  <a:lumMod val="50000"/>
                </a:schemeClr>
              </a:solidFill>
              <a:latin typeface="Cambria" pitchFamily="18" charset="0"/>
            </a:endParaRPr>
          </a:p>
          <a:p>
            <a:pPr marL="514350" indent="-514350" algn="just">
              <a:defRPr/>
            </a:pPr>
            <a:r>
              <a:rPr lang="sr-Latn-ME" b="1" dirty="0" smtClean="0">
                <a:solidFill>
                  <a:schemeClr val="accent2">
                    <a:lumMod val="50000"/>
                  </a:schemeClr>
                </a:solidFill>
                <a:latin typeface="Cambria" pitchFamily="18" charset="0"/>
                <a:cs typeface="+mn-cs"/>
              </a:rPr>
              <a:t>	</a:t>
            </a:r>
            <a:r>
              <a:rPr lang="en-US" sz="1600" dirty="0" smtClean="0">
                <a:solidFill>
                  <a:schemeClr val="accent2">
                    <a:lumMod val="50000"/>
                  </a:schemeClr>
                </a:solidFill>
                <a:latin typeface="Cambria" pitchFamily="18" charset="0"/>
                <a:cs typeface="+mn-cs"/>
              </a:rPr>
              <a:t>VAT at the reduced rate from 17% to 7% for:</a:t>
            </a:r>
            <a:endParaRPr lang="sr-Latn-RS" sz="1600" dirty="0" smtClean="0">
              <a:solidFill>
                <a:schemeClr val="accent2">
                  <a:lumMod val="50000"/>
                </a:schemeClr>
              </a:solidFill>
              <a:latin typeface="Cambria" pitchFamily="18" charset="0"/>
              <a:cs typeface="+mn-cs"/>
            </a:endParaRPr>
          </a:p>
          <a:p>
            <a:pPr marL="514350" indent="-514350" algn="just">
              <a:defRPr/>
            </a:pPr>
            <a:r>
              <a:rPr lang="sr-Latn-RS" sz="1600" dirty="0" smtClean="0">
                <a:solidFill>
                  <a:schemeClr val="accent2">
                    <a:lumMod val="50000"/>
                  </a:schemeClr>
                </a:solidFill>
                <a:latin typeface="Cambria" pitchFamily="18" charset="0"/>
                <a:cs typeface="+mn-cs"/>
              </a:rPr>
              <a:t>	- </a:t>
            </a:r>
            <a:r>
              <a:rPr lang="en-US" sz="1600" dirty="0" smtClean="0">
                <a:solidFill>
                  <a:schemeClr val="accent2">
                    <a:lumMod val="50000"/>
                  </a:schemeClr>
                </a:solidFill>
                <a:latin typeface="Cambria" pitchFamily="18" charset="0"/>
                <a:cs typeface="+mn-cs"/>
              </a:rPr>
              <a:t>basic products for human consumption (bread, flour, milk and dairy products, baby food, fat, oil, meat and sugar)</a:t>
            </a:r>
            <a:endParaRPr lang="sr-Latn-RS" sz="1600" dirty="0" smtClean="0">
              <a:solidFill>
                <a:schemeClr val="accent2">
                  <a:lumMod val="50000"/>
                </a:schemeClr>
              </a:solidFill>
              <a:latin typeface="Cambria" pitchFamily="18" charset="0"/>
              <a:cs typeface="+mn-cs"/>
            </a:endParaRPr>
          </a:p>
          <a:p>
            <a:pPr marL="514350" indent="-514350" algn="just">
              <a:defRPr/>
            </a:pPr>
            <a:r>
              <a:rPr lang="sr-Latn-RS" sz="1600" dirty="0" smtClean="0">
                <a:solidFill>
                  <a:schemeClr val="accent2">
                    <a:lumMod val="50000"/>
                  </a:schemeClr>
                </a:solidFill>
                <a:latin typeface="Cambria" pitchFamily="18" charset="0"/>
                <a:cs typeface="+mn-cs"/>
              </a:rPr>
              <a:t>	-  </a:t>
            </a:r>
            <a:r>
              <a:rPr lang="en-US" sz="1600" dirty="0" smtClean="0">
                <a:solidFill>
                  <a:schemeClr val="accent2">
                    <a:lumMod val="50000"/>
                  </a:schemeClr>
                </a:solidFill>
                <a:latin typeface="Cambria" pitchFamily="18" charset="0"/>
                <a:cs typeface="+mn-cs"/>
              </a:rPr>
              <a:t>medicines used for veterinary medicine</a:t>
            </a:r>
          </a:p>
          <a:p>
            <a:pPr marL="514350" indent="-514350" algn="just">
              <a:defRPr/>
            </a:pPr>
            <a:r>
              <a:rPr lang="en-US" sz="1600" dirty="0" smtClean="0">
                <a:solidFill>
                  <a:schemeClr val="accent2">
                    <a:lumMod val="50000"/>
                  </a:schemeClr>
                </a:solidFill>
                <a:latin typeface="Cambria" pitchFamily="18" charset="0"/>
                <a:cs typeface="+mn-cs"/>
              </a:rPr>
              <a:t>	</a:t>
            </a:r>
            <a:r>
              <a:rPr lang="sr-Latn-RS" sz="1600" dirty="0" smtClean="0">
                <a:solidFill>
                  <a:schemeClr val="accent2">
                    <a:lumMod val="50000"/>
                  </a:schemeClr>
                </a:solidFill>
                <a:latin typeface="Cambria" pitchFamily="18" charset="0"/>
                <a:cs typeface="+mn-cs"/>
              </a:rPr>
              <a:t>- </a:t>
            </a:r>
            <a:r>
              <a:rPr lang="en-US" sz="1600" dirty="0" smtClean="0">
                <a:solidFill>
                  <a:schemeClr val="accent2">
                    <a:lumMod val="50000"/>
                  </a:schemeClr>
                </a:solidFill>
                <a:latin typeface="Cambria" pitchFamily="18" charset="0"/>
                <a:cs typeface="+mn-cs"/>
              </a:rPr>
              <a:t>fodder, fertilizer, devices for plant protection, reproduction seeds, planting material and breeding stock</a:t>
            </a:r>
            <a:endParaRPr lang="sr-Latn-RS" sz="1600" dirty="0" smtClean="0">
              <a:solidFill>
                <a:schemeClr val="accent2">
                  <a:lumMod val="50000"/>
                </a:schemeClr>
              </a:solidFill>
              <a:latin typeface="Cambria" pitchFamily="18" charset="0"/>
              <a:cs typeface="+mn-cs"/>
            </a:endParaRPr>
          </a:p>
          <a:p>
            <a:pPr marL="514350" indent="-514350" algn="just">
              <a:defRPr/>
            </a:pPr>
            <a:endParaRPr lang="sr-Latn-RS" sz="1600" dirty="0" smtClean="0">
              <a:solidFill>
                <a:schemeClr val="accent2">
                  <a:lumMod val="50000"/>
                </a:schemeClr>
              </a:solidFill>
              <a:latin typeface="Cambria" pitchFamily="18" charset="0"/>
              <a:cs typeface="+mn-cs"/>
            </a:endParaRPr>
          </a:p>
          <a:p>
            <a:pPr marL="514350" indent="-514350" algn="just">
              <a:defRPr/>
            </a:pPr>
            <a:r>
              <a:rPr lang="sr-Latn-RS" sz="1600" dirty="0" smtClean="0">
                <a:solidFill>
                  <a:schemeClr val="accent2">
                    <a:lumMod val="50000"/>
                  </a:schemeClr>
                </a:solidFill>
                <a:latin typeface="Cambria" pitchFamily="18" charset="0"/>
                <a:cs typeface="+mn-cs"/>
              </a:rPr>
              <a:t>	</a:t>
            </a:r>
            <a:r>
              <a:rPr lang="en-US" sz="1600" dirty="0" smtClean="0">
                <a:solidFill>
                  <a:schemeClr val="accent2">
                    <a:lumMod val="50000"/>
                  </a:schemeClr>
                </a:solidFill>
                <a:latin typeface="Cambria" pitchFamily="18" charset="0"/>
                <a:cs typeface="+mn-cs"/>
              </a:rPr>
              <a:t>The aim is to support the agricultural production in Montenegro. (Law on Value Added Tax </a:t>
            </a:r>
            <a:r>
              <a:rPr lang="pl-PL" sz="1600" dirty="0" smtClean="0">
                <a:solidFill>
                  <a:schemeClr val="accent2">
                    <a:lumMod val="50000"/>
                  </a:schemeClr>
                </a:solidFill>
                <a:latin typeface="Cambria" pitchFamily="18" charset="0"/>
                <a:cs typeface="+mn-cs"/>
              </a:rPr>
              <a:t>(</a:t>
            </a:r>
            <a:r>
              <a:rPr lang="en-US" sz="1600" dirty="0" smtClean="0">
                <a:solidFill>
                  <a:schemeClr val="accent2">
                    <a:lumMod val="50000"/>
                  </a:schemeClr>
                </a:solidFill>
                <a:latin typeface="Cambria" pitchFamily="18" charset="0"/>
                <a:cs typeface="+mn-cs"/>
              </a:rPr>
              <a:t>Official Gazette of the Republic of Montenegro, No</a:t>
            </a:r>
            <a:r>
              <a:rPr lang="pl-PL" sz="1600" dirty="0" smtClean="0">
                <a:solidFill>
                  <a:schemeClr val="accent2">
                    <a:lumMod val="50000"/>
                  </a:schemeClr>
                </a:solidFill>
                <a:latin typeface="Cambria" pitchFamily="18" charset="0"/>
                <a:cs typeface="+mn-cs"/>
              </a:rPr>
              <a:t>. 65/01, 12/02 (</a:t>
            </a:r>
            <a:r>
              <a:rPr lang="en-US" sz="1600" dirty="0" smtClean="0">
                <a:solidFill>
                  <a:schemeClr val="accent2">
                    <a:lumMod val="50000"/>
                  </a:schemeClr>
                </a:solidFill>
                <a:latin typeface="Cambria" pitchFamily="18" charset="0"/>
                <a:cs typeface="+mn-cs"/>
              </a:rPr>
              <a:t>corrections</a:t>
            </a:r>
            <a:r>
              <a:rPr lang="pl-PL" sz="1600" dirty="0" smtClean="0">
                <a:solidFill>
                  <a:schemeClr val="accent2">
                    <a:lumMod val="50000"/>
                  </a:schemeClr>
                </a:solidFill>
                <a:latin typeface="Cambria" pitchFamily="18" charset="0"/>
                <a:cs typeface="+mn-cs"/>
              </a:rPr>
              <a:t>), 38/02, 72/02, 21/03, 76/05, 16/07)</a:t>
            </a:r>
          </a:p>
          <a:p>
            <a:pPr marL="514350" indent="-514350" algn="just">
              <a:defRPr/>
            </a:pPr>
            <a:endParaRPr lang="vi-VN" sz="1600"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vi-VN"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en-US"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1816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
        <p:nvSpPr>
          <p:cNvPr id="1026"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sr-Latn-C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342900" y="1371600"/>
            <a:ext cx="8569325" cy="6096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buFont typeface="Wingdings" pitchFamily="2" charset="2"/>
              <a:buNone/>
              <a:defRPr/>
            </a:pPr>
            <a:r>
              <a:rPr lang="pl-PL" sz="2800" b="1" dirty="0" smtClean="0">
                <a:solidFill>
                  <a:schemeClr val="accent2">
                    <a:lumMod val="50000"/>
                  </a:schemeClr>
                </a:solidFill>
                <a:latin typeface="Cambria" pitchFamily="18" charset="0"/>
                <a:cs typeface="+mn-cs"/>
              </a:rPr>
              <a:t>Application</a:t>
            </a: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rgbClr val="000099"/>
              </a:solidFill>
              <a:latin typeface="Cambria" pitchFamily="18" charset="0"/>
              <a:cs typeface="+mn-cs"/>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685800" y="2057400"/>
            <a:ext cx="7543800" cy="7478970"/>
          </a:xfrm>
          <a:prstGeom prst="rect">
            <a:avLst/>
          </a:prstGeom>
        </p:spPr>
        <p:txBody>
          <a:bodyPr wrap="square">
            <a:spAutoFit/>
          </a:bodyPr>
          <a:lstStyle/>
          <a:p>
            <a:pPr marL="514350" indent="-514350" algn="just">
              <a:defRPr/>
            </a:pPr>
            <a:endParaRPr lang="sr-Latn-ME" b="1" dirty="0" smtClean="0">
              <a:solidFill>
                <a:schemeClr val="accent2">
                  <a:lumMod val="50000"/>
                </a:schemeClr>
              </a:solidFill>
              <a:latin typeface="Cambria" pitchFamily="18" charset="0"/>
            </a:endParaRPr>
          </a:p>
          <a:p>
            <a:pPr marL="514350" indent="-514350" algn="just">
              <a:defRPr/>
            </a:pPr>
            <a:endParaRPr lang="sr-Latn-ME" b="1" dirty="0" smtClean="0">
              <a:solidFill>
                <a:schemeClr val="accent2">
                  <a:lumMod val="50000"/>
                </a:schemeClr>
              </a:solidFill>
              <a:latin typeface="Cambria" pitchFamily="18" charset="0"/>
            </a:endParaRPr>
          </a:p>
          <a:p>
            <a:pPr marL="514350" indent="28575" algn="just">
              <a:buFont typeface="Arial" pitchFamily="34" charset="0"/>
              <a:buChar char="•"/>
              <a:defRPr/>
            </a:pPr>
            <a:r>
              <a:rPr lang="sr-Latn-ME" sz="2000" b="1" dirty="0" smtClean="0">
                <a:solidFill>
                  <a:schemeClr val="accent2">
                    <a:lumMod val="50000"/>
                  </a:schemeClr>
                </a:solidFill>
                <a:latin typeface="Cambria" pitchFamily="18" charset="0"/>
              </a:rPr>
              <a:t>    M</a:t>
            </a:r>
            <a:r>
              <a:rPr lang="en-US" sz="2000" b="1" dirty="0" err="1" smtClean="0">
                <a:solidFill>
                  <a:schemeClr val="accent2">
                    <a:lumMod val="50000"/>
                  </a:schemeClr>
                </a:solidFill>
                <a:latin typeface="Cambria" pitchFamily="18" charset="0"/>
              </a:rPr>
              <a:t>ontenegro's</a:t>
            </a:r>
            <a:r>
              <a:rPr lang="en-US" sz="2000" b="1" dirty="0" smtClean="0">
                <a:solidFill>
                  <a:schemeClr val="accent2">
                    <a:lumMod val="50000"/>
                  </a:schemeClr>
                </a:solidFill>
                <a:latin typeface="Cambria" pitchFamily="18" charset="0"/>
              </a:rPr>
              <a:t> state aid rules will have to be address as part of the accession negotiations </a:t>
            </a:r>
            <a:endParaRPr lang="sr-Latn-ME" sz="2000" b="1" dirty="0" smtClean="0">
              <a:solidFill>
                <a:schemeClr val="accent2">
                  <a:lumMod val="50000"/>
                </a:schemeClr>
              </a:solidFill>
              <a:latin typeface="Cambria" pitchFamily="18" charset="0"/>
            </a:endParaRPr>
          </a:p>
          <a:p>
            <a:pPr marL="514350" indent="28575" algn="just">
              <a:buFont typeface="Arial" pitchFamily="34" charset="0"/>
              <a:buChar char="•"/>
              <a:defRPr/>
            </a:pPr>
            <a:endParaRPr lang="sr-Latn-ME" b="1" dirty="0" smtClean="0">
              <a:solidFill>
                <a:schemeClr val="accent2">
                  <a:lumMod val="50000"/>
                </a:schemeClr>
              </a:solidFill>
              <a:latin typeface="Cambria" pitchFamily="18" charset="0"/>
            </a:endParaRPr>
          </a:p>
          <a:p>
            <a:pPr marL="514350" indent="28575" algn="just">
              <a:defRPr/>
            </a:pPr>
            <a:endParaRPr lang="sr-Latn-ME" b="1" dirty="0" smtClean="0">
              <a:solidFill>
                <a:schemeClr val="accent2">
                  <a:lumMod val="50000"/>
                </a:schemeClr>
              </a:solidFill>
              <a:latin typeface="Cambria" pitchFamily="18" charset="0"/>
            </a:endParaRPr>
          </a:p>
          <a:p>
            <a:pPr marL="514350" indent="28575" algn="just">
              <a:buFont typeface="Arial" pitchFamily="34" charset="0"/>
              <a:buChar char="•"/>
              <a:defRPr/>
            </a:pPr>
            <a:r>
              <a:rPr lang="sr-Latn-ME" sz="2000" b="1" dirty="0" smtClean="0">
                <a:solidFill>
                  <a:schemeClr val="accent2">
                    <a:lumMod val="50000"/>
                  </a:schemeClr>
                </a:solidFill>
                <a:latin typeface="Cambria" pitchFamily="18" charset="0"/>
              </a:rPr>
              <a:t>    I</a:t>
            </a:r>
            <a:r>
              <a:rPr lang="en-US" sz="2000" b="1" dirty="0" smtClean="0">
                <a:solidFill>
                  <a:schemeClr val="accent2">
                    <a:lumMod val="50000"/>
                  </a:schemeClr>
                </a:solidFill>
                <a:latin typeface="Cambria" pitchFamily="18" charset="0"/>
              </a:rPr>
              <a:t>n time </a:t>
            </a:r>
            <a:r>
              <a:rPr lang="sr-Latn-ME" sz="2000" b="1" dirty="0" smtClean="0">
                <a:solidFill>
                  <a:schemeClr val="accent2">
                    <a:lumMod val="50000"/>
                  </a:schemeClr>
                </a:solidFill>
                <a:latin typeface="Cambria" pitchFamily="18" charset="0"/>
              </a:rPr>
              <a:t>will </a:t>
            </a:r>
            <a:r>
              <a:rPr lang="en-US" sz="2000" b="1" dirty="0" smtClean="0">
                <a:solidFill>
                  <a:schemeClr val="accent2">
                    <a:lumMod val="50000"/>
                  </a:schemeClr>
                </a:solidFill>
                <a:latin typeface="Cambria" pitchFamily="18" charset="0"/>
              </a:rPr>
              <a:t>have to be brought in line with EU legislation</a:t>
            </a:r>
            <a:endParaRPr lang="sr-Latn-ME" b="1" dirty="0" smtClean="0">
              <a:solidFill>
                <a:schemeClr val="accent2">
                  <a:lumMod val="50000"/>
                </a:schemeClr>
              </a:solidFill>
              <a:latin typeface="Cambria" pitchFamily="18" charset="0"/>
            </a:endParaRPr>
          </a:p>
          <a:p>
            <a:pPr marL="514350" indent="-514350" algn="just">
              <a:defRPr/>
            </a:pPr>
            <a:endParaRPr lang="sr-Latn-ME" b="1" dirty="0" smtClean="0">
              <a:solidFill>
                <a:schemeClr val="accent2">
                  <a:lumMod val="50000"/>
                </a:schemeClr>
              </a:solidFill>
              <a:latin typeface="Cambria" pitchFamily="18" charset="0"/>
            </a:endParaRPr>
          </a:p>
          <a:p>
            <a:pPr marL="514350" indent="-514350" algn="just">
              <a:defRPr/>
            </a:pPr>
            <a:r>
              <a:rPr lang="sr-Latn-ME" b="1" dirty="0" smtClean="0">
                <a:solidFill>
                  <a:schemeClr val="accent2">
                    <a:lumMod val="50000"/>
                  </a:schemeClr>
                </a:solidFill>
                <a:latin typeface="Cambria" pitchFamily="18" charset="0"/>
              </a:rPr>
              <a:t>	</a:t>
            </a:r>
          </a:p>
          <a:p>
            <a:pPr marL="514350" indent="-514350" algn="just">
              <a:defRPr/>
            </a:pPr>
            <a:endParaRPr lang="vi-VN" b="1" dirty="0" smtClean="0">
              <a:solidFill>
                <a:schemeClr val="accent2">
                  <a:lumMod val="50000"/>
                </a:schemeClr>
              </a:solidFill>
              <a:latin typeface="Cambria" pitchFamily="18" charset="0"/>
            </a:endParaRPr>
          </a:p>
          <a:p>
            <a:pPr marL="514350" indent="-514350" algn="just">
              <a:defRPr/>
            </a:pPr>
            <a:endParaRPr lang="vi-VN" sz="1600"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vi-VN"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lgn="just">
              <a:defRPr/>
            </a:pPr>
            <a:endParaRPr lang="en-US" sz="1600" b="1" dirty="0" smtClean="0">
              <a:solidFill>
                <a:schemeClr val="accent2">
                  <a:lumMod val="50000"/>
                </a:schemeClr>
              </a:solidFill>
              <a:latin typeface="Cambria" pitchFamily="18" charset="0"/>
              <a:cs typeface="+mn-cs"/>
            </a:endParaRPr>
          </a:p>
          <a:p>
            <a:pPr marL="514350" indent="-514350" algn="just">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RS" sz="1600" b="1" dirty="0" smtClean="0">
              <a:solidFill>
                <a:schemeClr val="accent2">
                  <a:lumMod val="50000"/>
                </a:schemeClr>
              </a:solidFill>
              <a:latin typeface="Cambria" pitchFamily="18" charset="0"/>
              <a:cs typeface="+mn-cs"/>
            </a:endParaRPr>
          </a:p>
          <a:p>
            <a:pPr marL="514350" indent="-514350">
              <a:defRPr/>
            </a:pPr>
            <a:endParaRPr lang="sr-Latn-ME" sz="1600" b="1" dirty="0" smtClean="0">
              <a:solidFill>
                <a:schemeClr val="accent2">
                  <a:lumMod val="50000"/>
                </a:schemeClr>
              </a:solidFill>
              <a:latin typeface="Cambria" pitchFamily="18" charset="0"/>
              <a:cs typeface="+mn-cs"/>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rgbClr val="C00000"/>
                </a:solidFill>
              </a:rPr>
              <a:t>Chapter </a:t>
            </a:r>
            <a:r>
              <a:rPr lang="sr-Latn-ME" sz="1100" b="1" dirty="0" smtClean="0">
                <a:solidFill>
                  <a:srgbClr val="C00000"/>
                </a:solidFill>
              </a:rPr>
              <a:t>11</a:t>
            </a:r>
            <a:r>
              <a:rPr lang="en-US" sz="1100" b="1" dirty="0" smtClean="0">
                <a:solidFill>
                  <a:srgbClr val="C00000"/>
                </a:solidFill>
              </a:rPr>
              <a:t>: </a:t>
            </a:r>
            <a:endParaRPr lang="sr-Latn-CS" sz="1100" b="1" dirty="0" smtClean="0">
              <a:solidFill>
                <a:srgbClr val="C00000"/>
              </a:solidFill>
            </a:endParaRPr>
          </a:p>
          <a:p>
            <a:pPr algn="ctr">
              <a:defRPr/>
            </a:pPr>
            <a:r>
              <a:rPr lang="sr-Latn-ME" sz="1100" b="1" dirty="0" smtClean="0">
                <a:solidFill>
                  <a:srgbClr val="C00000"/>
                </a:solidFill>
              </a:rPr>
              <a:t>Agriculture and rural development</a:t>
            </a:r>
            <a:endParaRPr lang="en-US" sz="1100" b="1" dirty="0">
              <a:solidFill>
                <a:srgbClr val="C00000"/>
              </a:solidFill>
            </a:endParaRPr>
          </a:p>
        </p:txBody>
      </p:sp>
      <p:pic>
        <p:nvPicPr>
          <p:cNvPr id="6153" name="Picture 18" descr="EU MN logo"/>
          <p:cNvPicPr>
            <a:picLocks noChangeAspect="1" noChangeArrowheads="1"/>
          </p:cNvPicPr>
          <p:nvPr/>
        </p:nvPicPr>
        <p:blipFill>
          <a:blip r:embed="rId2" cstate="print"/>
          <a:srcRect/>
          <a:stretch>
            <a:fillRect/>
          </a:stretch>
        </p:blipFill>
        <p:spPr bwMode="auto">
          <a:xfrm>
            <a:off x="152400" y="609600"/>
            <a:ext cx="1219200" cy="685800"/>
          </a:xfrm>
          <a:prstGeom prst="rect">
            <a:avLst/>
          </a:prstGeom>
          <a:noFill/>
          <a:ln w="9525">
            <a:noFill/>
            <a:miter lim="800000"/>
            <a:headEnd/>
            <a:tailEnd/>
          </a:ln>
        </p:spPr>
      </p:pic>
      <p:pic>
        <p:nvPicPr>
          <p:cNvPr id="615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M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1" name="Rectangle 8"/>
          <p:cNvSpPr>
            <a:spLocks noChangeArrowheads="1"/>
          </p:cNvSpPr>
          <p:nvPr/>
        </p:nvSpPr>
        <p:spPr bwMode="auto">
          <a:xfrm>
            <a:off x="152400" y="152400"/>
            <a:ext cx="5181600" cy="369332"/>
          </a:xfrm>
          <a:prstGeom prst="rect">
            <a:avLst/>
          </a:prstGeom>
          <a:noFill/>
          <a:ln w="9525">
            <a:noFill/>
            <a:miter lim="800000"/>
            <a:headEnd/>
            <a:tailEnd/>
          </a:ln>
        </p:spPr>
        <p:txBody>
          <a:bodyPr wrap="square">
            <a:spAutoFit/>
          </a:bodyPr>
          <a:lstStyle/>
          <a:p>
            <a:pPr marL="14288" indent="-14288" fontAlgn="auto">
              <a:spcBef>
                <a:spcPts val="0"/>
              </a:spcBef>
              <a:spcAft>
                <a:spcPct val="40000"/>
              </a:spcAft>
              <a:buClr>
                <a:srgbClr val="FF0000"/>
              </a:buClr>
              <a:buFont typeface="Wingdings" pitchFamily="2" charset="2"/>
              <a:buNone/>
              <a:defRPr/>
            </a:pPr>
            <a:r>
              <a:rPr lang="sr-Latn-CS" b="1" dirty="0" smtClean="0">
                <a:solidFill>
                  <a:schemeClr val="accent2">
                    <a:lumMod val="20000"/>
                    <a:lumOff val="80000"/>
                  </a:schemeClr>
                </a:solidFill>
                <a:latin typeface="Cambria" pitchFamily="18" charset="0"/>
              </a:rPr>
              <a:t>Chapter 11: Agriculture and rural development</a:t>
            </a:r>
            <a:endParaRPr lang="en-US" b="1" dirty="0">
              <a:solidFill>
                <a:schemeClr val="accent2">
                  <a:lumMod val="20000"/>
                  <a:lumOff val="80000"/>
                </a:schemeClr>
              </a:solidFill>
              <a:latin typeface="Cambria" pitchFamily="18" charset="0"/>
            </a:endParaRPr>
          </a:p>
        </p:txBody>
      </p:sp>
      <p:sp>
        <p:nvSpPr>
          <p:cNvPr id="1026"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sr-Latn-C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8677"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4995</TotalTime>
  <Words>1317</Words>
  <Application>Microsoft Office PowerPoint</Application>
  <PresentationFormat>On-screen Show (4:3)</PresentationFormat>
  <Paragraphs>443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dzemil.kalac</cp:lastModifiedBy>
  <cp:revision>490</cp:revision>
  <dcterms:created xsi:type="dcterms:W3CDTF">2012-04-18T16:21:57Z</dcterms:created>
  <dcterms:modified xsi:type="dcterms:W3CDTF">2012-12-03T13:59:11Z</dcterms:modified>
</cp:coreProperties>
</file>