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7" r:id="rId2"/>
    <p:sldId id="357" r:id="rId3"/>
    <p:sldId id="409" r:id="rId4"/>
    <p:sldId id="413" r:id="rId5"/>
    <p:sldId id="415" r:id="rId6"/>
    <p:sldId id="427" r:id="rId7"/>
    <p:sldId id="416" r:id="rId8"/>
    <p:sldId id="407" r:id="rId9"/>
    <p:sldId id="417" r:id="rId10"/>
    <p:sldId id="400" r:id="rId11"/>
    <p:sldId id="418" r:id="rId12"/>
    <p:sldId id="419" r:id="rId13"/>
    <p:sldId id="420" r:id="rId14"/>
    <p:sldId id="421" r:id="rId15"/>
    <p:sldId id="422" r:id="rId16"/>
    <p:sldId id="423" r:id="rId17"/>
    <p:sldId id="425" r:id="rId18"/>
    <p:sldId id="426" r:id="rId19"/>
    <p:sldId id="428" r:id="rId20"/>
    <p:sldId id="429" r:id="rId21"/>
    <p:sldId id="431" r:id="rId22"/>
    <p:sldId id="432" r:id="rId23"/>
    <p:sldId id="433" r:id="rId24"/>
    <p:sldId id="434" r:id="rId25"/>
    <p:sldId id="265" r:id="rId26"/>
  </p:sldIdLst>
  <p:sldSz cx="9144000" cy="6858000" type="screen4x3"/>
  <p:notesSz cx="7045325" cy="9345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591" autoAdjust="0"/>
    <p:restoredTop sz="94717" autoAdjust="0"/>
  </p:normalViewPr>
  <p:slideViewPr>
    <p:cSldViewPr>
      <p:cViewPr>
        <p:scale>
          <a:sx n="80" d="100"/>
          <a:sy n="80" d="100"/>
        </p:scale>
        <p:origin x="-1272" y="-3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4350" cy="468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89388" y="0"/>
            <a:ext cx="3054350" cy="468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96C429C6-27D3-4093-913B-4033BB241687}" type="datetimeFigureOut">
              <a:rPr lang="en-US"/>
              <a:pPr>
                <a:defRPr/>
              </a:pPr>
              <a:t>12/7/2012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75713"/>
            <a:ext cx="3054350" cy="468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89388" y="8875713"/>
            <a:ext cx="3054350" cy="468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E6D897E5-A28E-4148-B555-7C0C589BA3C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4350" cy="468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89388" y="0"/>
            <a:ext cx="3054350" cy="468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796326DA-F1CD-4432-B26F-CD530EA6AF07}" type="datetimeFigureOut">
              <a:rPr lang="en-US"/>
              <a:pPr>
                <a:defRPr/>
              </a:pPr>
              <a:t>12/7/2012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7450" y="701675"/>
            <a:ext cx="467042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850" y="4438650"/>
            <a:ext cx="5635625" cy="4205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75713"/>
            <a:ext cx="3054350" cy="468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89388" y="8875713"/>
            <a:ext cx="3054350" cy="468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58BAEEF1-DCCC-4B2F-97F9-45D16E2AFCC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B5B04-872D-4E39-9BE0-91021B5F8ACF}" type="datetimeFigureOut">
              <a:rPr lang="en-US"/>
              <a:pPr>
                <a:defRPr/>
              </a:pPr>
              <a:t>12/7/2012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F39242-E17A-4A76-A2BC-B6D23B38AA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2CAA8C-CDFA-423A-8B3A-094BACEE0453}" type="datetimeFigureOut">
              <a:rPr lang="en-US"/>
              <a:pPr>
                <a:defRPr/>
              </a:pPr>
              <a:t>12/7/2012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80EC80-0E94-4298-99EF-3E8D325D13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1AB66D-004B-49FF-BC04-F5699E7EDD5D}" type="datetimeFigureOut">
              <a:rPr lang="en-US"/>
              <a:pPr>
                <a:defRPr/>
              </a:pPr>
              <a:t>12/7/2012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DDECD-1D51-4A0F-923C-47C4871EDD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4E049E-76D5-43C1-B1DD-27FA78DD93FE}" type="datetimeFigureOut">
              <a:rPr lang="en-US"/>
              <a:pPr>
                <a:defRPr/>
              </a:pPr>
              <a:t>12/7/2012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6E55A7-7793-4FEB-AF14-85B3C8FB8F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308BA-3C50-46B1-958E-F46A027D604C}" type="datetimeFigureOut">
              <a:rPr lang="en-US"/>
              <a:pPr>
                <a:defRPr/>
              </a:pPr>
              <a:t>12/7/2012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A9B626-D603-4F03-952D-6D57941F79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22216-0D4C-4177-9013-495B956753B3}" type="datetimeFigureOut">
              <a:rPr lang="en-US"/>
              <a:pPr>
                <a:defRPr/>
              </a:pPr>
              <a:t>12/7/2012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07D62-A1A2-49B4-9FD2-EB2D64090B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C58B7-D720-452B-9BAC-37E4B9811169}" type="datetimeFigureOut">
              <a:rPr lang="en-US"/>
              <a:pPr>
                <a:defRPr/>
              </a:pPr>
              <a:t>12/7/2012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12F39-A0F0-48B5-8131-83DB8F9387E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BE754-8FC2-49A3-92A8-0D78436568AF}" type="datetimeFigureOut">
              <a:rPr lang="en-US"/>
              <a:pPr>
                <a:defRPr/>
              </a:pPr>
              <a:t>12/7/2012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4E2039-9B85-4098-8DC7-7B002C1446B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69062-584F-4569-9F26-E543C9B1CB4A}" type="datetimeFigureOut">
              <a:rPr lang="en-US"/>
              <a:pPr>
                <a:defRPr/>
              </a:pPr>
              <a:t>12/7/2012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A3A91A-3E22-4394-A4B0-64B138EA69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429AF-0C62-442A-8740-988862CF0E80}" type="datetimeFigureOut">
              <a:rPr lang="en-US"/>
              <a:pPr>
                <a:defRPr/>
              </a:pPr>
              <a:t>12/7/2012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DE03F8-AC9A-45D4-91ED-BD1E407BE1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3096F-F47F-4846-9F88-3C9E401241EB}" type="datetimeFigureOut">
              <a:rPr lang="en-US"/>
              <a:pPr>
                <a:defRPr/>
              </a:pPr>
              <a:t>12/7/2012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628728-B1AB-4C3E-A058-E5468D5A2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6F1B9E4-0C1C-4A48-BC57-756143CBB525}" type="datetimeFigureOut">
              <a:rPr lang="en-US"/>
              <a:pPr>
                <a:defRPr/>
              </a:pPr>
              <a:t>12/7/2012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8B742A9-A7BB-47F8-A075-BAA26CC8D3D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hyperlink" Target="http://files.balkansgeotourism.travel/portal/seeZ205UELK1734DDLMN/images/content/large/see314F3CAF6BD294F84.jpg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53" name="Text Box 3"/>
          <p:cNvSpPr txBox="1">
            <a:spLocks noChangeArrowheads="1"/>
          </p:cNvSpPr>
          <p:nvPr/>
        </p:nvSpPr>
        <p:spPr bwMode="auto">
          <a:xfrm>
            <a:off x="304800" y="1676400"/>
            <a:ext cx="8458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Latn-CS" sz="1600" b="1">
                <a:solidFill>
                  <a:schemeClr val="bg1"/>
                </a:solidFill>
                <a:latin typeface="Cambria" pitchFamily="18" charset="0"/>
              </a:rPr>
              <a:t> M O N T E N E G R O </a:t>
            </a:r>
          </a:p>
          <a:p>
            <a:pPr algn="ctr"/>
            <a:r>
              <a:rPr lang="en-GB" sz="1600" b="1">
                <a:solidFill>
                  <a:schemeClr val="bg1"/>
                </a:solidFill>
                <a:latin typeface="Cambria" pitchFamily="18" charset="0"/>
              </a:rPr>
              <a:t>Negotiating Team for the Accession of </a:t>
            </a:r>
            <a:r>
              <a:rPr lang="sr-Latn-CS" sz="1600" b="1">
                <a:solidFill>
                  <a:schemeClr val="bg1"/>
                </a:solidFill>
                <a:latin typeface="Cambria" pitchFamily="18" charset="0"/>
              </a:rPr>
              <a:t>Montenegro </a:t>
            </a:r>
            <a:r>
              <a:rPr lang="en-GB" sz="1600" b="1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br>
              <a:rPr lang="en-GB" sz="1600" b="1">
                <a:solidFill>
                  <a:schemeClr val="bg1"/>
                </a:solidFill>
                <a:latin typeface="Cambria" pitchFamily="18" charset="0"/>
              </a:rPr>
            </a:br>
            <a:r>
              <a:rPr lang="en-GB" sz="1600" b="1" i="1">
                <a:solidFill>
                  <a:schemeClr val="bg1"/>
                </a:solidFill>
                <a:latin typeface="Cambria" pitchFamily="18" charset="0"/>
              </a:rPr>
              <a:t>Working Group for Chapter </a:t>
            </a:r>
            <a:r>
              <a:rPr lang="en-US" sz="1600" b="1" i="1">
                <a:solidFill>
                  <a:schemeClr val="bg1"/>
                </a:solidFill>
                <a:latin typeface="Cambria" pitchFamily="18" charset="0"/>
              </a:rPr>
              <a:t>11</a:t>
            </a:r>
            <a:r>
              <a:rPr lang="hr-HR" sz="1600" b="1" i="1">
                <a:solidFill>
                  <a:schemeClr val="bg1"/>
                </a:solidFill>
                <a:latin typeface="Cambria" pitchFamily="18" charset="0"/>
              </a:rPr>
              <a:t> – </a:t>
            </a:r>
            <a:r>
              <a:rPr lang="en-US" sz="1600" b="1" i="1">
                <a:solidFill>
                  <a:schemeClr val="bg1"/>
                </a:solidFill>
                <a:latin typeface="Cambria" pitchFamily="18" charset="0"/>
              </a:rPr>
              <a:t>Agriculture and rural development</a:t>
            </a:r>
            <a:endParaRPr lang="en-US" sz="3600" b="1" i="1">
              <a:solidFill>
                <a:schemeClr val="bg1"/>
              </a:solidFill>
              <a:latin typeface="Cambria" pitchFamily="18" charset="0"/>
            </a:endParaRPr>
          </a:p>
        </p:txBody>
      </p:sp>
      <p:pic>
        <p:nvPicPr>
          <p:cNvPr id="1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7600" y="76200"/>
            <a:ext cx="1612900" cy="1597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1447800" y="3276600"/>
            <a:ext cx="6324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Bilateral screening: Chapter </a:t>
            </a:r>
            <a:r>
              <a:rPr lang="x-none" sz="2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11</a:t>
            </a:r>
            <a:endParaRPr lang="en-GB" sz="26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PRESENTATION OF </a:t>
            </a:r>
            <a: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MONTENEGRO</a:t>
            </a:r>
            <a:endParaRPr lang="hr-HR" sz="2600" b="1" dirty="0">
              <a:solidFill>
                <a:schemeClr val="accent2">
                  <a:lumMod val="20000"/>
                  <a:lumOff val="80000"/>
                </a:schemeClr>
              </a:solidFill>
              <a:latin typeface="+mn-lt"/>
            </a:endParaRPr>
          </a:p>
        </p:txBody>
      </p:sp>
      <p:sp>
        <p:nvSpPr>
          <p:cNvPr id="2056" name="Rectangle 12"/>
          <p:cNvSpPr>
            <a:spLocks noChangeArrowheads="1"/>
          </p:cNvSpPr>
          <p:nvPr/>
        </p:nvSpPr>
        <p:spPr bwMode="auto">
          <a:xfrm>
            <a:off x="3429000" y="6324600"/>
            <a:ext cx="25431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b="1">
                <a:solidFill>
                  <a:srgbClr val="D99694"/>
                </a:solidFill>
                <a:latin typeface="Cambria" pitchFamily="18" charset="0"/>
              </a:rPr>
              <a:t>Brussels,  13. 12. </a:t>
            </a:r>
            <a:r>
              <a:rPr lang="sr-Latn-CS" b="1">
                <a:solidFill>
                  <a:srgbClr val="D99694"/>
                </a:solidFill>
                <a:latin typeface="Cambria" pitchFamily="18" charset="0"/>
              </a:rPr>
              <a:t>2012</a:t>
            </a:r>
            <a:endParaRPr lang="en-US">
              <a:solidFill>
                <a:srgbClr val="D99694"/>
              </a:solidFill>
              <a:latin typeface="Calibri" pitchFamily="34" charset="0"/>
            </a:endParaRPr>
          </a:p>
        </p:txBody>
      </p:sp>
      <p:grpSp>
        <p:nvGrpSpPr>
          <p:cNvPr id="2057" name="Group 22"/>
          <p:cNvGrpSpPr>
            <a:grpSpLocks/>
          </p:cNvGrpSpPr>
          <p:nvPr/>
        </p:nvGrpSpPr>
        <p:grpSpPr bwMode="auto">
          <a:xfrm rot="165688">
            <a:off x="-77788" y="5162550"/>
            <a:ext cx="1020763" cy="1752600"/>
            <a:chOff x="-28875" y="5105400"/>
            <a:chExt cx="1019475" cy="1752600"/>
          </a:xfrm>
        </p:grpSpPr>
        <p:sp>
          <p:nvSpPr>
            <p:cNvPr id="16" name="5-Point Star 15"/>
            <p:cNvSpPr/>
            <p:nvPr/>
          </p:nvSpPr>
          <p:spPr>
            <a:xfrm>
              <a:off x="0" y="6400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304800" y="6248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533400" y="5943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533400" y="5562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304800" y="5257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-28875" y="5105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2058" name="Picture 2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75" y="4792663"/>
            <a:ext cx="207645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354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the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3077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Text Box 121"/>
          <p:cNvSpPr txBox="1">
            <a:spLocks noChangeArrowheads="1"/>
          </p:cNvSpPr>
          <p:nvPr/>
        </p:nvSpPr>
        <p:spPr bwMode="auto">
          <a:xfrm>
            <a:off x="266700" y="1746250"/>
            <a:ext cx="8458200" cy="457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0" lvl="1" algn="just" eaLnBrk="0" hangingPunct="0">
              <a:defRPr/>
            </a:pPr>
            <a:endParaRPr lang="en-US" sz="1600" b="1" dirty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en-GB" sz="24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Working Group for Chapter 11 </a:t>
            </a:r>
          </a:p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GB" sz="24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endParaRPr lang="sr-Latn-CS" sz="24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MARKET SECTORS</a:t>
            </a:r>
          </a:p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Bilateral screening: Chapter 11 </a:t>
            </a:r>
            <a:b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</a:b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Presentation of Montenegro</a:t>
            </a:r>
          </a:p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endParaRPr lang="en-US" sz="24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Zorka Prljevic</a:t>
            </a:r>
          </a:p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Brussels, 13.12.2012</a:t>
            </a:r>
          </a:p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endParaRPr lang="en-GB" sz="1400" b="1" dirty="0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 eaLnBrk="0" hangingPunct="0">
              <a:buFont typeface="Wingdings" pitchFamily="2" charset="2"/>
              <a:buChar char="Ø"/>
              <a:defRPr/>
            </a:pPr>
            <a:endParaRPr lang="en-US" sz="24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lvl="1" algn="just" eaLnBrk="0" hangingPunct="0">
              <a:defRPr/>
            </a:pPr>
            <a:endParaRPr lang="en-US" sz="1600" b="1" dirty="0">
              <a:solidFill>
                <a:srgbClr val="632523"/>
              </a:solidFill>
              <a:latin typeface="Cambria" pitchFamily="18" charset="0"/>
            </a:endParaRPr>
          </a:p>
          <a:p>
            <a:pPr marL="0" lvl="1" algn="just" eaLnBrk="0" hangingPunct="0">
              <a:defRPr/>
            </a:pPr>
            <a:endParaRPr lang="en-US" sz="1600" b="1" dirty="0">
              <a:solidFill>
                <a:srgbClr val="632523"/>
              </a:solidFill>
              <a:latin typeface="Cambria" pitchFamily="18" charset="0"/>
            </a:endParaRPr>
          </a:p>
          <a:p>
            <a:pPr marL="814388" indent="-450850" algn="ctr">
              <a:buFont typeface="Arial" charset="0"/>
              <a:buChar char="•"/>
              <a:defRPr/>
            </a:pPr>
            <a:endParaRPr lang="en-US" sz="1400" b="1" dirty="0">
              <a:solidFill>
                <a:srgbClr val="953735"/>
              </a:solidFill>
              <a:latin typeface="Cambria" pitchFamily="18" charset="0"/>
            </a:endParaRPr>
          </a:p>
          <a:p>
            <a:pPr marL="814388" indent="-450850" algn="ctr">
              <a:defRPr/>
            </a:pPr>
            <a:endParaRPr lang="en-US" sz="1400" b="1" dirty="0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latin typeface="Cambria" pitchFamily="18" charset="0"/>
            </a:endParaRPr>
          </a:p>
        </p:txBody>
      </p:sp>
      <p:grpSp>
        <p:nvGrpSpPr>
          <p:cNvPr id="3079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9" name="Rectangle 18"/>
          <p:cNvSpPr/>
          <p:nvPr/>
        </p:nvSpPr>
        <p:spPr>
          <a:xfrm>
            <a:off x="95250" y="104775"/>
            <a:ext cx="6457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11: </a:t>
            </a:r>
            <a:r>
              <a:rPr lang="x-none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Agriculture and rural development 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</p:txBody>
      </p:sp>
      <p:pic>
        <p:nvPicPr>
          <p:cNvPr id="3081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2" name="Rectangle 17"/>
          <p:cNvSpPr>
            <a:spLocks noChangeArrowheads="1"/>
          </p:cNvSpPr>
          <p:nvPr/>
        </p:nvSpPr>
        <p:spPr bwMode="auto">
          <a:xfrm>
            <a:off x="304800" y="1524000"/>
            <a:ext cx="8534400" cy="535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354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the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410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Text Box 121"/>
          <p:cNvSpPr txBox="1">
            <a:spLocks noChangeArrowheads="1"/>
          </p:cNvSpPr>
          <p:nvPr/>
        </p:nvSpPr>
        <p:spPr bwMode="auto">
          <a:xfrm>
            <a:off x="228600" y="1746250"/>
            <a:ext cx="8458200" cy="457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n-GB" sz="2400" b="1" dirty="0">
                <a:solidFill>
                  <a:srgbClr val="632523"/>
                </a:solidFill>
                <a:latin typeface="Cambria" pitchFamily="18" charset="0"/>
              </a:rPr>
              <a:t>CEREALS </a:t>
            </a:r>
            <a:endParaRPr lang="en-GB" sz="2800" b="1" dirty="0">
              <a:solidFill>
                <a:srgbClr val="632523"/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en-US" sz="2400" b="1" dirty="0">
                <a:solidFill>
                  <a:srgbClr val="632523"/>
                </a:solidFill>
                <a:latin typeface="Cambria" pitchFamily="18" charset="0"/>
              </a:rPr>
              <a:t>FIBRE FLAX</a:t>
            </a:r>
            <a:endParaRPr lang="sr-Latn-CS" sz="2400" b="1" dirty="0">
              <a:solidFill>
                <a:srgbClr val="632523"/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en-US" sz="2400" b="1" dirty="0">
                <a:solidFill>
                  <a:srgbClr val="632523"/>
                </a:solidFill>
                <a:latin typeface="Cambria" pitchFamily="18" charset="0"/>
              </a:rPr>
              <a:t> HEMP</a:t>
            </a:r>
          </a:p>
          <a:p>
            <a:pPr algn="ctr">
              <a:defRPr/>
            </a:pPr>
            <a:r>
              <a:rPr lang="en-US" sz="2400" b="1" dirty="0">
                <a:solidFill>
                  <a:srgbClr val="632523"/>
                </a:solidFill>
                <a:latin typeface="Cambria" pitchFamily="18" charset="0"/>
              </a:rPr>
              <a:t>COTTON</a:t>
            </a:r>
            <a:endParaRPr lang="sr-Latn-CS" sz="2400" b="1" dirty="0">
              <a:solidFill>
                <a:srgbClr val="632523"/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en-US" sz="2400" b="1" dirty="0">
                <a:solidFill>
                  <a:srgbClr val="632523"/>
                </a:solidFill>
                <a:latin typeface="Cambria" pitchFamily="18" charset="0"/>
              </a:rPr>
              <a:t>SILKWORM</a:t>
            </a:r>
          </a:p>
          <a:p>
            <a:pPr algn="ctr">
              <a:defRPr/>
            </a:pPr>
            <a:r>
              <a:rPr lang="en-US" sz="2400" b="1" dirty="0">
                <a:solidFill>
                  <a:srgbClr val="632523"/>
                </a:solidFill>
                <a:latin typeface="Cambria" pitchFamily="18" charset="0"/>
              </a:rPr>
              <a:t>OILSEEDS </a:t>
            </a:r>
          </a:p>
          <a:p>
            <a:pPr algn="ctr">
              <a:defRPr/>
            </a:pPr>
            <a:r>
              <a:rPr lang="en-US" sz="2400" b="1" dirty="0">
                <a:solidFill>
                  <a:srgbClr val="632523"/>
                </a:solidFill>
                <a:latin typeface="Cambria" pitchFamily="18" charset="0"/>
              </a:rPr>
              <a:t>DRIED FODDER  </a:t>
            </a:r>
          </a:p>
          <a:p>
            <a:pPr algn="ctr">
              <a:defRPr/>
            </a:pPr>
            <a:r>
              <a:rPr lang="en-GB" sz="2400" b="1" dirty="0">
                <a:solidFill>
                  <a:srgbClr val="632523"/>
                </a:solidFill>
                <a:latin typeface="Cambria" pitchFamily="18" charset="0"/>
              </a:rPr>
              <a:t>HOP  </a:t>
            </a:r>
          </a:p>
          <a:p>
            <a:pPr algn="ctr">
              <a:defRPr/>
            </a:pPr>
            <a:r>
              <a:rPr lang="en-GB" sz="2400" b="1" dirty="0">
                <a:solidFill>
                  <a:srgbClr val="632523"/>
                </a:solidFill>
                <a:latin typeface="Cambria" pitchFamily="18" charset="0"/>
              </a:rPr>
              <a:t>SEEDS </a:t>
            </a:r>
          </a:p>
          <a:p>
            <a:pPr algn="ctr">
              <a:defRPr/>
            </a:pPr>
            <a:r>
              <a:rPr lang="en-GB" sz="2400" b="1" dirty="0">
                <a:solidFill>
                  <a:srgbClr val="632523"/>
                </a:solidFill>
                <a:latin typeface="Cambria" pitchFamily="18" charset="0"/>
              </a:rPr>
              <a:t>BANANAS</a:t>
            </a:r>
          </a:p>
          <a:p>
            <a:pPr algn="ctr">
              <a:defRPr/>
            </a:pPr>
            <a:r>
              <a:rPr lang="en-GB" sz="2400" b="1" dirty="0">
                <a:solidFill>
                  <a:srgbClr val="632523"/>
                </a:solidFill>
                <a:latin typeface="Cambria" pitchFamily="18" charset="0"/>
              </a:rPr>
              <a:t>RAW TOBACCO</a:t>
            </a:r>
            <a:endParaRPr lang="sr-Latn-CS" sz="2400" b="1" dirty="0">
              <a:solidFill>
                <a:srgbClr val="632523"/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sr-Latn-CS" sz="2400" b="1" dirty="0">
                <a:solidFill>
                  <a:srgbClr val="632523"/>
                </a:solidFill>
                <a:latin typeface="Cambria" pitchFamily="18" charset="0"/>
              </a:rPr>
              <a:t>SUGAR</a:t>
            </a:r>
          </a:p>
          <a:p>
            <a:pPr marL="814388" indent="-450850" algn="ctr">
              <a:defRPr/>
            </a:pPr>
            <a:endParaRPr lang="en-US" sz="1400" b="1" dirty="0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latin typeface="Cambria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8600" y="685800"/>
            <a:ext cx="853440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en-GB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ORGANIZATION</a:t>
            </a:r>
            <a:r>
              <a:rPr lang="sr-Latn-C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OF THE </a:t>
            </a:r>
            <a:r>
              <a:rPr lang="en-GB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MARKET </a:t>
            </a:r>
          </a:p>
        </p:txBody>
      </p:sp>
      <p:grpSp>
        <p:nvGrpSpPr>
          <p:cNvPr id="4104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9" name="Rectangle 18"/>
          <p:cNvSpPr/>
          <p:nvPr/>
        </p:nvSpPr>
        <p:spPr>
          <a:xfrm>
            <a:off x="95250" y="104775"/>
            <a:ext cx="6457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11: </a:t>
            </a:r>
            <a:r>
              <a:rPr lang="x-none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Agriculture and rural development 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</p:txBody>
      </p:sp>
      <p:pic>
        <p:nvPicPr>
          <p:cNvPr id="410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7" name="Rectangle 17"/>
          <p:cNvSpPr>
            <a:spLocks noChangeArrowheads="1"/>
          </p:cNvSpPr>
          <p:nvPr/>
        </p:nvSpPr>
        <p:spPr bwMode="auto">
          <a:xfrm>
            <a:off x="228600" y="1460500"/>
            <a:ext cx="8534400" cy="535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354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the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5125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Text Box 121"/>
          <p:cNvSpPr txBox="1">
            <a:spLocks noChangeArrowheads="1"/>
          </p:cNvSpPr>
          <p:nvPr/>
        </p:nvSpPr>
        <p:spPr bwMode="auto">
          <a:xfrm>
            <a:off x="228600" y="1746250"/>
            <a:ext cx="8458200" cy="457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sr-Latn-CS" sz="2400" dirty="0">
              <a:solidFill>
                <a:srgbClr val="632523"/>
              </a:solidFill>
              <a:latin typeface="Cambria" pitchFamily="18" charset="0"/>
            </a:endParaRPr>
          </a:p>
          <a:p>
            <a:pPr algn="ctr">
              <a:defRPr/>
            </a:pPr>
            <a:endParaRPr lang="sr-Latn-CS" sz="2400" dirty="0">
              <a:solidFill>
                <a:srgbClr val="632523"/>
              </a:solidFill>
              <a:latin typeface="Cambria" pitchFamily="18" charset="0"/>
            </a:endParaRPr>
          </a:p>
          <a:p>
            <a:pPr algn="ctr">
              <a:defRPr/>
            </a:pPr>
            <a:endParaRPr lang="sr-Latn-CS" sz="2400" b="1" dirty="0">
              <a:solidFill>
                <a:srgbClr val="632523"/>
              </a:solidFill>
              <a:latin typeface="Cambria" pitchFamily="18" charset="0"/>
            </a:endParaRPr>
          </a:p>
          <a:p>
            <a:pPr algn="ctr">
              <a:defRPr/>
            </a:pPr>
            <a:endParaRPr lang="sr-Latn-CS" sz="2400" b="1" dirty="0">
              <a:solidFill>
                <a:srgbClr val="632523"/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en-US" sz="2400" b="1" dirty="0">
                <a:solidFill>
                  <a:srgbClr val="632523"/>
                </a:solidFill>
                <a:latin typeface="Cambria" pitchFamily="18" charset="0"/>
              </a:rPr>
              <a:t>Law on Agriculture and Rural Development </a:t>
            </a:r>
            <a:endParaRPr lang="sr-Latn-CS" sz="2400" b="1" dirty="0">
              <a:solidFill>
                <a:srgbClr val="632523"/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en-US" sz="2400" b="1" dirty="0">
                <a:solidFill>
                  <a:srgbClr val="632523"/>
                </a:solidFill>
                <a:latin typeface="Cambria" pitchFamily="18" charset="0"/>
              </a:rPr>
              <a:t>(Official Gazette of Montenegro 56/09) </a:t>
            </a:r>
            <a:r>
              <a:rPr lang="en-GB" sz="2400" b="1" dirty="0">
                <a:solidFill>
                  <a:srgbClr val="632523"/>
                </a:solidFill>
                <a:latin typeface="Cambria" pitchFamily="18" charset="0"/>
              </a:rPr>
              <a:t> </a:t>
            </a:r>
            <a:endParaRPr lang="x-none" sz="2400" b="1" dirty="0">
              <a:solidFill>
                <a:srgbClr val="632523"/>
              </a:solidFill>
              <a:latin typeface="Cambria" pitchFamily="18" charset="0"/>
            </a:endParaRPr>
          </a:p>
          <a:p>
            <a:pPr>
              <a:defRPr/>
            </a:pPr>
            <a:r>
              <a:rPr lang="en-GB" sz="1100" dirty="0"/>
              <a:t> </a:t>
            </a:r>
            <a:endParaRPr lang="x-none" sz="1100" dirty="0"/>
          </a:p>
          <a:p>
            <a:pPr marL="363538" algn="ctr" eaLnBrk="0" hangingPunct="0">
              <a:defRPr/>
            </a:pPr>
            <a:endParaRPr lang="en-US" sz="24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363538" algn="ctr" eaLnBrk="0" hangingPunct="0">
              <a:defRPr/>
            </a:pPr>
            <a:endParaRPr lang="en-US" sz="24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lvl="1" algn="just" eaLnBrk="0" hangingPunct="0">
              <a:defRPr/>
            </a:pPr>
            <a:endParaRPr lang="en-US" sz="1600" b="1" dirty="0">
              <a:solidFill>
                <a:srgbClr val="632523"/>
              </a:solidFill>
              <a:latin typeface="Cambria" pitchFamily="18" charset="0"/>
            </a:endParaRPr>
          </a:p>
          <a:p>
            <a:pPr marL="0" lvl="1" algn="just" eaLnBrk="0" hangingPunct="0">
              <a:defRPr/>
            </a:pPr>
            <a:endParaRPr lang="en-US" sz="1600" b="1" dirty="0">
              <a:solidFill>
                <a:srgbClr val="632523"/>
              </a:solidFill>
              <a:latin typeface="Cambria" pitchFamily="18" charset="0"/>
            </a:endParaRPr>
          </a:p>
          <a:p>
            <a:pPr marL="814388" indent="-450850" algn="ctr">
              <a:buFont typeface="Arial" charset="0"/>
              <a:buChar char="•"/>
              <a:defRPr/>
            </a:pPr>
            <a:endParaRPr lang="en-US" sz="1400" b="1" dirty="0">
              <a:solidFill>
                <a:srgbClr val="953735"/>
              </a:solidFill>
              <a:latin typeface="Cambria" pitchFamily="18" charset="0"/>
            </a:endParaRPr>
          </a:p>
          <a:p>
            <a:pPr marL="814388" indent="-450850" algn="ctr">
              <a:defRPr/>
            </a:pPr>
            <a:endParaRPr lang="en-US" sz="1400" b="1" dirty="0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latin typeface="Cambria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8600" y="685800"/>
            <a:ext cx="853440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x-none" sz="2800" b="1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NATIONAL LEGAL FRAMEWORK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grpSp>
        <p:nvGrpSpPr>
          <p:cNvPr id="5128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9" name="Rectangle 18"/>
          <p:cNvSpPr/>
          <p:nvPr/>
        </p:nvSpPr>
        <p:spPr>
          <a:xfrm>
            <a:off x="95250" y="104775"/>
            <a:ext cx="6457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11: </a:t>
            </a:r>
            <a:r>
              <a:rPr lang="x-none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Agriculture and rural development 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</p:txBody>
      </p:sp>
      <p:pic>
        <p:nvPicPr>
          <p:cNvPr id="5130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1" name="Rectangle 17"/>
          <p:cNvSpPr>
            <a:spLocks noChangeArrowheads="1"/>
          </p:cNvSpPr>
          <p:nvPr/>
        </p:nvSpPr>
        <p:spPr bwMode="auto">
          <a:xfrm>
            <a:off x="228600" y="1460500"/>
            <a:ext cx="8534400" cy="535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354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the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6149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Text Box 121"/>
          <p:cNvSpPr txBox="1">
            <a:spLocks noChangeArrowheads="1"/>
          </p:cNvSpPr>
          <p:nvPr/>
        </p:nvSpPr>
        <p:spPr bwMode="auto">
          <a:xfrm>
            <a:off x="228600" y="1447800"/>
            <a:ext cx="8458200" cy="48704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just">
              <a:defRPr/>
            </a:pP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just">
              <a:defRPr/>
            </a:pP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Due to </a:t>
            </a:r>
            <a:r>
              <a:rPr lang="en-US" sz="2400" dirty="0">
                <a:solidFill>
                  <a:srgbClr val="632523"/>
                </a:solidFill>
                <a:latin typeface="Cambria" pitchFamily="18" charset="0"/>
              </a:rPr>
              <a:t>specific natural conditions, Montenegro has limited areas of arable land, which are underutilized. </a:t>
            </a:r>
            <a:endParaRPr lang="sr-Latn-CS" sz="2400" dirty="0">
              <a:solidFill>
                <a:srgbClr val="632523"/>
              </a:solidFill>
              <a:latin typeface="Cambria" pitchFamily="18" charset="0"/>
            </a:endParaRPr>
          </a:p>
          <a:p>
            <a:pPr algn="just">
              <a:defRPr/>
            </a:pP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just">
              <a:defRPr/>
            </a:pP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Average </a:t>
            </a:r>
            <a:r>
              <a:rPr lang="en-US" sz="2400" dirty="0">
                <a:solidFill>
                  <a:srgbClr val="632523"/>
                </a:solidFill>
                <a:latin typeface="Cambria" pitchFamily="18" charset="0"/>
              </a:rPr>
              <a:t>yields of field crops are low, which reduces the producers’ competitiveness and the interest in this form of production. </a:t>
            </a: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just">
              <a:defRPr/>
            </a:pPr>
            <a:endParaRPr lang="sr-Latn-CS" sz="2400" dirty="0">
              <a:solidFill>
                <a:srgbClr val="632523"/>
              </a:solidFill>
              <a:latin typeface="Cambria" pitchFamily="18" charset="0"/>
            </a:endParaRPr>
          </a:p>
          <a:p>
            <a:pPr algn="just">
              <a:defRPr/>
            </a:pP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Development </a:t>
            </a:r>
            <a:r>
              <a:rPr lang="en-US" sz="2400" dirty="0">
                <a:solidFill>
                  <a:srgbClr val="632523"/>
                </a:solidFill>
                <a:latin typeface="Cambria" pitchFamily="18" charset="0"/>
              </a:rPr>
              <a:t>of field crop production is one of conditions for rational use of already limited natural resources. </a:t>
            </a:r>
            <a:r>
              <a:rPr lang="en-GB" sz="1100" dirty="0"/>
              <a:t> </a:t>
            </a:r>
            <a:endParaRPr lang="x-none" sz="1100" dirty="0"/>
          </a:p>
          <a:p>
            <a:pPr marL="363538" algn="ctr" eaLnBrk="0" hangingPunct="0">
              <a:defRPr/>
            </a:pPr>
            <a:endParaRPr lang="en-US" sz="24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363538" algn="ctr" eaLnBrk="0" hangingPunct="0">
              <a:defRPr/>
            </a:pPr>
            <a:endParaRPr lang="en-US" sz="4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lvl="1" algn="just" eaLnBrk="0" hangingPunct="0">
              <a:defRPr/>
            </a:pPr>
            <a:endParaRPr lang="en-US" sz="1600" b="1" dirty="0">
              <a:solidFill>
                <a:srgbClr val="632523"/>
              </a:solidFill>
              <a:latin typeface="Cambria" pitchFamily="18" charset="0"/>
            </a:endParaRPr>
          </a:p>
          <a:p>
            <a:pPr marL="0" lvl="1" algn="just" eaLnBrk="0" hangingPunct="0">
              <a:defRPr/>
            </a:pPr>
            <a:endParaRPr lang="en-US" sz="1600" b="1" dirty="0">
              <a:solidFill>
                <a:srgbClr val="632523"/>
              </a:solidFill>
              <a:latin typeface="Cambria" pitchFamily="18" charset="0"/>
            </a:endParaRPr>
          </a:p>
          <a:p>
            <a:pPr marL="814388" indent="-450850" algn="ctr">
              <a:buFont typeface="Arial" charset="0"/>
              <a:buChar char="•"/>
              <a:defRPr/>
            </a:pPr>
            <a:endParaRPr lang="en-US" sz="1400" b="1" dirty="0">
              <a:solidFill>
                <a:srgbClr val="953735"/>
              </a:solidFill>
              <a:latin typeface="Cambria" pitchFamily="18" charset="0"/>
            </a:endParaRPr>
          </a:p>
          <a:p>
            <a:pPr marL="814388" indent="-450850" algn="ctr">
              <a:defRPr/>
            </a:pPr>
            <a:endParaRPr lang="en-US" sz="1400" b="1" dirty="0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latin typeface="Cambria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8600" y="685800"/>
            <a:ext cx="853440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CEREALS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grpSp>
        <p:nvGrpSpPr>
          <p:cNvPr id="615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9" name="Rectangle 18"/>
          <p:cNvSpPr/>
          <p:nvPr/>
        </p:nvSpPr>
        <p:spPr>
          <a:xfrm>
            <a:off x="95250" y="104775"/>
            <a:ext cx="6457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11: </a:t>
            </a:r>
            <a:r>
              <a:rPr lang="x-none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Agriculture and rural development 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</p:txBody>
      </p:sp>
      <p:pic>
        <p:nvPicPr>
          <p:cNvPr id="6154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5" name="Rectangle 17"/>
          <p:cNvSpPr>
            <a:spLocks noChangeArrowheads="1"/>
          </p:cNvSpPr>
          <p:nvPr/>
        </p:nvSpPr>
        <p:spPr bwMode="auto">
          <a:xfrm>
            <a:off x="228600" y="1460500"/>
            <a:ext cx="8534400" cy="535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354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the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6149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Text Box 121"/>
          <p:cNvSpPr txBox="1">
            <a:spLocks noChangeArrowheads="1"/>
          </p:cNvSpPr>
          <p:nvPr/>
        </p:nvSpPr>
        <p:spPr bwMode="auto">
          <a:xfrm>
            <a:off x="228600" y="1447800"/>
            <a:ext cx="8458200" cy="48704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just">
              <a:defRPr/>
            </a:pPr>
            <a:r>
              <a:rPr lang="en-GB" sz="1100" dirty="0"/>
              <a:t> </a:t>
            </a:r>
            <a:endParaRPr lang="x-none" sz="1100" dirty="0"/>
          </a:p>
          <a:p>
            <a:pPr marL="363538" algn="ctr" eaLnBrk="0" hangingPunct="0">
              <a:defRPr/>
            </a:pPr>
            <a:endParaRPr lang="en-US" sz="24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363538" algn="ctr" eaLnBrk="0" hangingPunct="0">
              <a:defRPr/>
            </a:pPr>
            <a:endParaRPr lang="en-US" sz="4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lvl="1" algn="just" eaLnBrk="0" hangingPunct="0">
              <a:defRPr/>
            </a:pPr>
            <a:endParaRPr lang="en-US" sz="1600" b="1" dirty="0">
              <a:solidFill>
                <a:srgbClr val="632523"/>
              </a:solidFill>
              <a:latin typeface="Cambria" pitchFamily="18" charset="0"/>
            </a:endParaRPr>
          </a:p>
          <a:p>
            <a:pPr marL="0" lvl="1" algn="just" eaLnBrk="0" hangingPunct="0">
              <a:defRPr/>
            </a:pPr>
            <a:endParaRPr lang="en-US" sz="1600" b="1" dirty="0">
              <a:solidFill>
                <a:srgbClr val="632523"/>
              </a:solidFill>
              <a:latin typeface="Cambria" pitchFamily="18" charset="0"/>
            </a:endParaRPr>
          </a:p>
          <a:p>
            <a:pPr marL="814388" indent="-450850" algn="ctr">
              <a:buFont typeface="Arial" charset="0"/>
              <a:buChar char="•"/>
              <a:defRPr/>
            </a:pPr>
            <a:endParaRPr lang="en-US" sz="1400" b="1" dirty="0">
              <a:solidFill>
                <a:srgbClr val="953735"/>
              </a:solidFill>
              <a:latin typeface="Cambria" pitchFamily="18" charset="0"/>
            </a:endParaRPr>
          </a:p>
          <a:p>
            <a:pPr marL="814388" indent="-450850" algn="ctr">
              <a:defRPr/>
            </a:pPr>
            <a:endParaRPr lang="en-US" sz="1400" b="1" dirty="0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latin typeface="Cambria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8600" y="685800"/>
            <a:ext cx="853440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CEREALS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9" name="Rectangle 18"/>
          <p:cNvSpPr/>
          <p:nvPr/>
        </p:nvSpPr>
        <p:spPr>
          <a:xfrm>
            <a:off x="95250" y="104775"/>
            <a:ext cx="6457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11: </a:t>
            </a:r>
            <a:r>
              <a:rPr lang="x-none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Agriculture and rural development 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</p:txBody>
      </p:sp>
      <p:pic>
        <p:nvPicPr>
          <p:cNvPr id="6154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5" name="Rectangle 17"/>
          <p:cNvSpPr>
            <a:spLocks noChangeArrowheads="1"/>
          </p:cNvSpPr>
          <p:nvPr/>
        </p:nvSpPr>
        <p:spPr bwMode="auto">
          <a:xfrm>
            <a:off x="228600" y="1460500"/>
            <a:ext cx="8534400" cy="535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pic>
        <p:nvPicPr>
          <p:cNvPr id="6156" name="Picture 19" descr="IMG_0606_resiz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752600"/>
            <a:ext cx="9143999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354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the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7173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Text Box 121"/>
          <p:cNvSpPr txBox="1">
            <a:spLocks noChangeArrowheads="1"/>
          </p:cNvSpPr>
          <p:nvPr/>
        </p:nvSpPr>
        <p:spPr bwMode="auto">
          <a:xfrm>
            <a:off x="228600" y="1746250"/>
            <a:ext cx="8458200" cy="457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just">
              <a:defRPr/>
            </a:pPr>
            <a:r>
              <a:rPr lang="en-GB" sz="2400" dirty="0">
                <a:solidFill>
                  <a:srgbClr val="632523"/>
                </a:solidFill>
                <a:latin typeface="Cambria" pitchFamily="18" charset="0"/>
              </a:rPr>
              <a:t>Production </a:t>
            </a:r>
            <a:r>
              <a:rPr lang="sr-Latn-CS" sz="2400" dirty="0">
                <a:solidFill>
                  <a:srgbClr val="632523"/>
                </a:solidFill>
                <a:latin typeface="Cambria" pitchFamily="18" charset="0"/>
              </a:rPr>
              <a:t>of cereals </a:t>
            </a:r>
            <a:r>
              <a:rPr lang="en-GB" sz="2400" dirty="0">
                <a:solidFill>
                  <a:srgbClr val="632523"/>
                </a:solidFill>
                <a:latin typeface="Cambria" pitchFamily="18" charset="0"/>
              </a:rPr>
              <a:t>in Montenegro is at a low level, for example wheat  2.465 tons in 2010 – statistical yearbook 2011 and it meets </a:t>
            </a:r>
            <a:r>
              <a:rPr lang="en-GB" sz="2400" u="sng" dirty="0">
                <a:solidFill>
                  <a:srgbClr val="632523"/>
                </a:solidFill>
                <a:latin typeface="Cambria" pitchFamily="18" charset="0"/>
              </a:rPr>
              <a:t>only</a:t>
            </a:r>
            <a:r>
              <a:rPr lang="en-GB" sz="2400" dirty="0">
                <a:solidFill>
                  <a:srgbClr val="632523"/>
                </a:solidFill>
                <a:latin typeface="Cambria" pitchFamily="18" charset="0"/>
              </a:rPr>
              <a:t> 2.5% of total annual consumption (97.345 t) of this product.</a:t>
            </a:r>
          </a:p>
          <a:p>
            <a:pPr algn="just">
              <a:defRPr/>
            </a:pPr>
            <a:r>
              <a:rPr lang="en-GB" sz="2400" dirty="0">
                <a:solidFill>
                  <a:srgbClr val="632523"/>
                </a:solidFill>
                <a:latin typeface="Cambria" pitchFamily="18" charset="0"/>
              </a:rPr>
              <a:t>The </a:t>
            </a:r>
            <a:r>
              <a:rPr lang="en-GB" sz="2400" dirty="0" smtClean="0">
                <a:solidFill>
                  <a:srgbClr val="632523"/>
                </a:solidFill>
                <a:latin typeface="Cambria" pitchFamily="18" charset="0"/>
              </a:rPr>
              <a:t>re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maining </a:t>
            </a:r>
            <a:r>
              <a:rPr lang="en-GB" sz="2400" dirty="0" smtClean="0">
                <a:solidFill>
                  <a:srgbClr val="632523"/>
                </a:solidFill>
                <a:latin typeface="Cambria" pitchFamily="18" charset="0"/>
              </a:rPr>
              <a:t>quantities ha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ve</a:t>
            </a:r>
            <a:r>
              <a:rPr lang="en-GB" sz="24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en-GB" sz="2400" dirty="0">
                <a:solidFill>
                  <a:srgbClr val="632523"/>
                </a:solidFill>
                <a:latin typeface="Cambria" pitchFamily="18" charset="0"/>
              </a:rPr>
              <a:t>to be </a:t>
            </a:r>
            <a:r>
              <a:rPr lang="en-GB" sz="2400" dirty="0" smtClean="0">
                <a:solidFill>
                  <a:srgbClr val="632523"/>
                </a:solidFill>
                <a:latin typeface="Cambria" pitchFamily="18" charset="0"/>
              </a:rPr>
              <a:t>ensured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 trough import</a:t>
            </a:r>
            <a:r>
              <a:rPr lang="en-GB" sz="2400" dirty="0" smtClean="0">
                <a:solidFill>
                  <a:srgbClr val="632523"/>
                </a:solidFill>
                <a:latin typeface="Cambria" pitchFamily="18" charset="0"/>
              </a:rPr>
              <a:t>.</a:t>
            </a:r>
            <a:endParaRPr lang="en-GB" sz="2400" dirty="0">
              <a:solidFill>
                <a:srgbClr val="632523"/>
              </a:solidFill>
              <a:latin typeface="Cambria" pitchFamily="18" charset="0"/>
            </a:endParaRPr>
          </a:p>
          <a:p>
            <a:pPr algn="just">
              <a:defRPr/>
            </a:pPr>
            <a:r>
              <a:rPr lang="en-GB" sz="2400" dirty="0">
                <a:solidFill>
                  <a:srgbClr val="632523"/>
                </a:solidFill>
                <a:latin typeface="Cambria" pitchFamily="18" charset="0"/>
              </a:rPr>
              <a:t> </a:t>
            </a:r>
            <a:endParaRPr lang="x-none" sz="2400" dirty="0">
              <a:solidFill>
                <a:srgbClr val="632523"/>
              </a:solidFill>
              <a:latin typeface="Cambria" pitchFamily="18" charset="0"/>
            </a:endParaRPr>
          </a:p>
          <a:p>
            <a:pPr>
              <a:defRPr/>
            </a:pPr>
            <a:r>
              <a:rPr lang="en-GB" sz="1100" dirty="0"/>
              <a:t> </a:t>
            </a:r>
            <a:endParaRPr lang="x-none" sz="1100" dirty="0"/>
          </a:p>
          <a:p>
            <a:pPr marL="363538" algn="ctr" eaLnBrk="0" hangingPunct="0">
              <a:defRPr/>
            </a:pPr>
            <a:endParaRPr lang="en-US" sz="24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363538" algn="ctr" eaLnBrk="0" hangingPunct="0">
              <a:defRPr/>
            </a:pPr>
            <a:endParaRPr lang="en-US" sz="24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lvl="1" algn="just" eaLnBrk="0" hangingPunct="0">
              <a:defRPr/>
            </a:pPr>
            <a:endParaRPr lang="en-US" sz="1600" b="1" dirty="0">
              <a:solidFill>
                <a:srgbClr val="632523"/>
              </a:solidFill>
              <a:latin typeface="Cambria" pitchFamily="18" charset="0"/>
            </a:endParaRPr>
          </a:p>
          <a:p>
            <a:pPr marL="0" lvl="1" algn="just" eaLnBrk="0" hangingPunct="0">
              <a:defRPr/>
            </a:pPr>
            <a:endParaRPr lang="en-US" sz="1600" b="1" dirty="0">
              <a:solidFill>
                <a:srgbClr val="632523"/>
              </a:solidFill>
              <a:latin typeface="Cambria" pitchFamily="18" charset="0"/>
            </a:endParaRPr>
          </a:p>
          <a:p>
            <a:pPr marL="814388" indent="-450850" algn="ctr">
              <a:buFont typeface="Arial" charset="0"/>
              <a:buChar char="•"/>
              <a:defRPr/>
            </a:pPr>
            <a:endParaRPr lang="en-US" sz="1400" b="1" dirty="0">
              <a:solidFill>
                <a:srgbClr val="953735"/>
              </a:solidFill>
              <a:latin typeface="Cambria" pitchFamily="18" charset="0"/>
            </a:endParaRPr>
          </a:p>
          <a:p>
            <a:pPr marL="814388" indent="-450850" algn="ctr">
              <a:defRPr/>
            </a:pPr>
            <a:endParaRPr lang="en-US" sz="1400" b="1" dirty="0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latin typeface="Cambria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8600" y="685800"/>
            <a:ext cx="853440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CEREALS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grpSp>
        <p:nvGrpSpPr>
          <p:cNvPr id="7176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9" name="Rectangle 18"/>
          <p:cNvSpPr/>
          <p:nvPr/>
        </p:nvSpPr>
        <p:spPr>
          <a:xfrm>
            <a:off x="95250" y="104775"/>
            <a:ext cx="6457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11: </a:t>
            </a:r>
            <a:r>
              <a:rPr lang="x-none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Agriculture and rural development 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</p:txBody>
      </p:sp>
      <p:pic>
        <p:nvPicPr>
          <p:cNvPr id="7178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9" name="Rectangle 17"/>
          <p:cNvSpPr>
            <a:spLocks noChangeArrowheads="1"/>
          </p:cNvSpPr>
          <p:nvPr/>
        </p:nvSpPr>
        <p:spPr bwMode="auto">
          <a:xfrm>
            <a:off x="228600" y="1460500"/>
            <a:ext cx="8534400" cy="535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pic>
        <p:nvPicPr>
          <p:cNvPr id="718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71800" y="4137025"/>
            <a:ext cx="2722563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354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8197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8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8199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7" name="Title 1"/>
          <p:cNvSpPr txBox="1">
            <a:spLocks/>
          </p:cNvSpPr>
          <p:nvPr/>
        </p:nvSpPr>
        <p:spPr bwMode="auto">
          <a:xfrm>
            <a:off x="609600" y="685800"/>
            <a:ext cx="8229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CEREALS </a:t>
            </a:r>
          </a:p>
        </p:txBody>
      </p:sp>
      <p:sp>
        <p:nvSpPr>
          <p:cNvPr id="8201" name="Content Placeholder 2"/>
          <p:cNvSpPr txBox="1">
            <a:spLocks/>
          </p:cNvSpPr>
          <p:nvPr/>
        </p:nvSpPr>
        <p:spPr bwMode="auto">
          <a:xfrm>
            <a:off x="457200" y="2057400"/>
            <a:ext cx="82296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600"/>
          </a:p>
        </p:txBody>
      </p:sp>
      <p:sp>
        <p:nvSpPr>
          <p:cNvPr id="7189" name="Rectangle 21"/>
          <p:cNvSpPr>
            <a:spLocks noChangeArrowheads="1"/>
          </p:cNvSpPr>
          <p:nvPr/>
        </p:nvSpPr>
        <p:spPr bwMode="auto">
          <a:xfrm>
            <a:off x="914400" y="685800"/>
            <a:ext cx="7924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x-none" sz="2800" b="1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6159" name="Rectangle 28"/>
          <p:cNvSpPr>
            <a:spLocks noChangeArrowheads="1"/>
          </p:cNvSpPr>
          <p:nvPr/>
        </p:nvSpPr>
        <p:spPr bwMode="auto">
          <a:xfrm>
            <a:off x="228600" y="1752600"/>
            <a:ext cx="8763000" cy="424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x-none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r>
              <a:rPr lang="vi-VN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 </a:t>
            </a:r>
            <a:endParaRPr lang="x-none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r>
              <a:rPr lang="en-US" dirty="0"/>
              <a:t> </a:t>
            </a:r>
          </a:p>
          <a:p>
            <a:pPr>
              <a:defRPr/>
            </a:pPr>
            <a:r>
              <a:rPr lang="en-US" dirty="0"/>
              <a:t> </a:t>
            </a:r>
          </a:p>
        </p:txBody>
      </p:sp>
      <p:pic>
        <p:nvPicPr>
          <p:cNvPr id="8204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ctangle 29"/>
          <p:cNvSpPr/>
          <p:nvPr/>
        </p:nvSpPr>
        <p:spPr>
          <a:xfrm>
            <a:off x="95250" y="104775"/>
            <a:ext cx="6457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11: </a:t>
            </a:r>
            <a:r>
              <a:rPr lang="x-none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Agriculture and rural development 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762000" y="1447800"/>
          <a:ext cx="7772404" cy="45719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80241"/>
                <a:gridCol w="780241"/>
                <a:gridCol w="780241"/>
                <a:gridCol w="780241"/>
                <a:gridCol w="780241"/>
                <a:gridCol w="810251"/>
                <a:gridCol w="810251"/>
                <a:gridCol w="810251"/>
                <a:gridCol w="720223"/>
                <a:gridCol w="720223"/>
              </a:tblGrid>
              <a:tr h="1100554">
                <a:tc gridSpan="5">
                  <a:txBody>
                    <a:bodyPr/>
                    <a:lstStyle/>
                    <a:p>
                      <a:pPr indent="114935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Production of cereals in Montenegro</a:t>
                      </a:r>
                      <a:endParaRPr lang="x-non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5733" marR="9526" marT="9525" marB="0" anchor="b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x-none" sz="1400" dirty="0">
                        <a:effectLst/>
                        <a:latin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endParaRPr lang="x-none" sz="1400">
                        <a:effectLst/>
                        <a:latin typeface="Times New Roman"/>
                      </a:endParaRPr>
                    </a:p>
                  </a:txBody>
                  <a:tcPr marL="85733" marR="9526" marT="9525" marB="0" anchor="b"/>
                </a:tc>
                <a:tc>
                  <a:txBody>
                    <a:bodyPr/>
                    <a:lstStyle/>
                    <a:p>
                      <a:endParaRPr lang="x-none" sz="1400">
                        <a:effectLst/>
                        <a:latin typeface="Times New Roman"/>
                      </a:endParaRPr>
                    </a:p>
                  </a:txBody>
                  <a:tcPr marL="85733" marR="9526" marT="9525" marB="0" anchor="b"/>
                </a:tc>
                <a:tc>
                  <a:txBody>
                    <a:bodyPr/>
                    <a:lstStyle/>
                    <a:p>
                      <a:endParaRPr lang="x-none" sz="1400">
                        <a:effectLst/>
                        <a:latin typeface="Times New Roman"/>
                      </a:endParaRPr>
                    </a:p>
                  </a:txBody>
                  <a:tcPr marL="85733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ha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5733" marR="9526" marT="9525" marB="0" anchor="b"/>
                </a:tc>
              </a:tr>
              <a:tr h="342940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Wheat</a:t>
                      </a:r>
                      <a:endParaRPr lang="x-non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Barley</a:t>
                      </a:r>
                      <a:endParaRPr lang="x-non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Corn</a:t>
                      </a:r>
                      <a:endParaRPr lang="x-non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</a:tr>
              <a:tr h="565854"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harvested area, ha</a:t>
                      </a:r>
                      <a:endParaRPr lang="x-none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yield, tons</a:t>
                      </a:r>
                      <a:endParaRPr lang="x-non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ctr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harvested area</a:t>
                      </a:r>
                      <a:endParaRPr lang="x-non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yield, tons</a:t>
                      </a:r>
                      <a:endParaRPr lang="x-none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ctr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harvested area</a:t>
                      </a:r>
                      <a:endParaRPr lang="x-non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yield, tons</a:t>
                      </a:r>
                      <a:endParaRPr lang="x-none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ctr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</a:tr>
              <a:tr h="342940"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total</a:t>
                      </a:r>
                      <a:endParaRPr lang="x-non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per ha</a:t>
                      </a:r>
                      <a:endParaRPr lang="x-non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ha</a:t>
                      </a:r>
                      <a:endParaRPr lang="x-non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total</a:t>
                      </a:r>
                      <a:endParaRPr lang="x-non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per ha</a:t>
                      </a:r>
                      <a:endParaRPr lang="x-non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ha</a:t>
                      </a:r>
                      <a:endParaRPr lang="x-non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total</a:t>
                      </a:r>
                      <a:endParaRPr lang="x-non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per ha</a:t>
                      </a:r>
                      <a:endParaRPr lang="x-none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</a:tr>
              <a:tr h="3429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2007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808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1 969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2,44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868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1 058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1,22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2 756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6 937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2,52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</a:tr>
              <a:tr h="3429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2008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826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2 856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3,46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787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2 244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2,85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2 712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9 625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3,55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</a:tr>
              <a:tr h="3429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2009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846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3 044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3,6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807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2 221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2,75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2 664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10 009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3,76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</a:tr>
              <a:tr h="3429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2010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734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2 465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3,36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731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2 011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2,75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2 734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10 484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3,84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</a:tr>
              <a:tr h="3429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2011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756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2 446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3,24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740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1 955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2,64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2 798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11 688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4,18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</a:tr>
              <a:tr h="505009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Source: </a:t>
                      </a:r>
                      <a:r>
                        <a:rPr lang="en-GB" sz="1400" dirty="0" err="1">
                          <a:effectLst/>
                        </a:rPr>
                        <a:t>Monstat</a:t>
                      </a:r>
                      <a:r>
                        <a:rPr lang="en-GB" sz="1400">
                          <a:effectLst/>
                        </a:rPr>
                        <a:t>, Division for Agricultural Statistics 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ctr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x-none" sz="1400">
                        <a:effectLst/>
                        <a:latin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endParaRPr lang="x-none" sz="1400">
                        <a:effectLst/>
                        <a:latin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endParaRPr lang="x-none" sz="1400">
                        <a:effectLst/>
                        <a:latin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endParaRPr lang="x-none" sz="1400">
                        <a:effectLst/>
                        <a:latin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endParaRPr lang="x-none" sz="1400">
                        <a:effectLst/>
                        <a:latin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endParaRPr lang="x-none" sz="1400" dirty="0">
                        <a:effectLst/>
                        <a:latin typeface="Times New Roman"/>
                      </a:endParaRPr>
                    </a:p>
                  </a:txBody>
                  <a:tcPr marL="9526" marR="9526" marT="9525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354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922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9223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7" name="Title 1"/>
          <p:cNvSpPr txBox="1">
            <a:spLocks/>
          </p:cNvSpPr>
          <p:nvPr/>
        </p:nvSpPr>
        <p:spPr bwMode="auto">
          <a:xfrm>
            <a:off x="609600" y="685800"/>
            <a:ext cx="8229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CEREALS </a:t>
            </a:r>
          </a:p>
        </p:txBody>
      </p:sp>
      <p:sp>
        <p:nvSpPr>
          <p:cNvPr id="9225" name="Content Placeholder 2"/>
          <p:cNvSpPr txBox="1">
            <a:spLocks/>
          </p:cNvSpPr>
          <p:nvPr/>
        </p:nvSpPr>
        <p:spPr bwMode="auto">
          <a:xfrm>
            <a:off x="457200" y="2057400"/>
            <a:ext cx="82296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600"/>
          </a:p>
        </p:txBody>
      </p:sp>
      <p:sp>
        <p:nvSpPr>
          <p:cNvPr id="7189" name="Rectangle 21"/>
          <p:cNvSpPr>
            <a:spLocks noChangeArrowheads="1"/>
          </p:cNvSpPr>
          <p:nvPr/>
        </p:nvSpPr>
        <p:spPr bwMode="auto">
          <a:xfrm>
            <a:off x="914400" y="685800"/>
            <a:ext cx="7924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x-none" sz="2800" b="1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6159" name="Rectangle 28"/>
          <p:cNvSpPr>
            <a:spLocks noChangeArrowheads="1"/>
          </p:cNvSpPr>
          <p:nvPr/>
        </p:nvSpPr>
        <p:spPr bwMode="auto">
          <a:xfrm>
            <a:off x="228600" y="1752600"/>
            <a:ext cx="8763000" cy="424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x-none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r>
              <a:rPr lang="vi-VN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 </a:t>
            </a:r>
            <a:endParaRPr lang="x-none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r>
              <a:rPr lang="en-US" dirty="0"/>
              <a:t> </a:t>
            </a:r>
          </a:p>
          <a:p>
            <a:pPr>
              <a:defRPr/>
            </a:pPr>
            <a:r>
              <a:rPr lang="en-US" dirty="0"/>
              <a:t> </a:t>
            </a:r>
          </a:p>
        </p:txBody>
      </p:sp>
      <p:pic>
        <p:nvPicPr>
          <p:cNvPr id="9228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ctangle 29"/>
          <p:cNvSpPr/>
          <p:nvPr/>
        </p:nvSpPr>
        <p:spPr>
          <a:xfrm>
            <a:off x="95250" y="104775"/>
            <a:ext cx="6457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11: </a:t>
            </a:r>
            <a:r>
              <a:rPr lang="x-none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Agriculture and rural development 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762000" y="1447800"/>
          <a:ext cx="7696200" cy="44958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72591"/>
                <a:gridCol w="772591"/>
                <a:gridCol w="772591"/>
                <a:gridCol w="772591"/>
                <a:gridCol w="772591"/>
                <a:gridCol w="802307"/>
                <a:gridCol w="802307"/>
                <a:gridCol w="802307"/>
                <a:gridCol w="713162"/>
                <a:gridCol w="713162"/>
              </a:tblGrid>
              <a:tr h="1082212">
                <a:tc gridSpan="5">
                  <a:txBody>
                    <a:bodyPr/>
                    <a:lstStyle/>
                    <a:p>
                      <a:pPr indent="114935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Production of cereals in Montenegro</a:t>
                      </a:r>
                      <a:endParaRPr lang="x-non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5733" marR="9526" marT="9525" marB="0" anchor="b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x-none" sz="1400" dirty="0">
                        <a:effectLst/>
                        <a:latin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endParaRPr lang="x-none" sz="1400">
                        <a:effectLst/>
                        <a:latin typeface="Times New Roman"/>
                      </a:endParaRPr>
                    </a:p>
                  </a:txBody>
                  <a:tcPr marL="85733" marR="9526" marT="9525" marB="0" anchor="b"/>
                </a:tc>
                <a:tc>
                  <a:txBody>
                    <a:bodyPr/>
                    <a:lstStyle/>
                    <a:p>
                      <a:endParaRPr lang="x-none" sz="1400">
                        <a:effectLst/>
                        <a:latin typeface="Times New Roman"/>
                      </a:endParaRPr>
                    </a:p>
                  </a:txBody>
                  <a:tcPr marL="85733" marR="9526" marT="9525" marB="0" anchor="b"/>
                </a:tc>
                <a:tc>
                  <a:txBody>
                    <a:bodyPr/>
                    <a:lstStyle/>
                    <a:p>
                      <a:endParaRPr lang="x-none" sz="1400">
                        <a:effectLst/>
                        <a:latin typeface="Times New Roman"/>
                      </a:endParaRPr>
                    </a:p>
                  </a:txBody>
                  <a:tcPr marL="85733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ha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5733" marR="9526" marT="9525" marB="0" anchor="b"/>
                </a:tc>
              </a:tr>
              <a:tr h="337225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Ray</a:t>
                      </a:r>
                      <a:endParaRPr lang="x-none" sz="14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Oats</a:t>
                      </a:r>
                      <a:endParaRPr lang="x-none" sz="14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Maslin</a:t>
                      </a:r>
                      <a:endParaRPr lang="x-none" sz="14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</a:tr>
              <a:tr h="556423"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harvested area, ha</a:t>
                      </a:r>
                      <a:endParaRPr lang="x-none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yield, tons</a:t>
                      </a:r>
                      <a:endParaRPr lang="x-non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ctr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harvested area</a:t>
                      </a:r>
                      <a:endParaRPr lang="x-non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yield, tons</a:t>
                      </a:r>
                      <a:endParaRPr lang="x-none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ctr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harvested area</a:t>
                      </a:r>
                      <a:endParaRPr lang="x-non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yield, tons</a:t>
                      </a:r>
                      <a:endParaRPr lang="x-none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ctr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</a:tr>
              <a:tr h="337225"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total</a:t>
                      </a:r>
                      <a:endParaRPr lang="x-non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per ha</a:t>
                      </a:r>
                      <a:endParaRPr lang="x-non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ha</a:t>
                      </a:r>
                      <a:endParaRPr lang="x-non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total</a:t>
                      </a:r>
                      <a:endParaRPr lang="x-non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per ha</a:t>
                      </a:r>
                      <a:endParaRPr lang="x-non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ha</a:t>
                      </a:r>
                      <a:endParaRPr lang="x-non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total</a:t>
                      </a:r>
                      <a:endParaRPr lang="x-non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per ha</a:t>
                      </a:r>
                      <a:endParaRPr lang="x-none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</a:tr>
              <a:tr h="3372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2007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1,1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</a:t>
                      </a: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</a:tr>
              <a:tr h="3372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2008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2,9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524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</a:t>
                      </a: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3,5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</a:tr>
              <a:tr h="3372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2009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1000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</a:t>
                      </a: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494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</a:t>
                      </a: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4,0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</a:tr>
              <a:tr h="3372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2010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799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</a:t>
                      </a: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</a:t>
                      </a: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</a:t>
                      </a: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</a:tr>
              <a:tr h="3372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2011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826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</a:t>
                      </a: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586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</a:t>
                      </a: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3,0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</a:tr>
              <a:tr h="496593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Source: Monstat, Division for Agricultural Statistics 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ctr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x-none" sz="1400">
                        <a:effectLst/>
                        <a:latin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endParaRPr lang="x-none" sz="1400">
                        <a:effectLst/>
                        <a:latin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endParaRPr lang="x-none" sz="1400">
                        <a:effectLst/>
                        <a:latin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endParaRPr lang="x-none" sz="1400">
                        <a:effectLst/>
                        <a:latin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endParaRPr lang="x-none" sz="1400">
                        <a:effectLst/>
                        <a:latin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endParaRPr lang="x-none" sz="1400" dirty="0">
                        <a:effectLst/>
                        <a:latin typeface="Times New Roman"/>
                      </a:endParaRPr>
                    </a:p>
                  </a:txBody>
                  <a:tcPr marL="9526" marR="9526" marT="9525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354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10245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6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10247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7" name="Title 1"/>
          <p:cNvSpPr txBox="1">
            <a:spLocks/>
          </p:cNvSpPr>
          <p:nvPr/>
        </p:nvSpPr>
        <p:spPr bwMode="auto">
          <a:xfrm>
            <a:off x="1343025" y="685800"/>
            <a:ext cx="764698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FIB</a:t>
            </a:r>
            <a:r>
              <a:rPr lang="sr-Latn-C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RE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FLAX</a:t>
            </a:r>
            <a:r>
              <a:rPr lang="sr-Latn-C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,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HEMP, COTTON AND SILKWORM </a:t>
            </a:r>
          </a:p>
        </p:txBody>
      </p:sp>
      <p:sp>
        <p:nvSpPr>
          <p:cNvPr id="10249" name="Content Placeholder 2"/>
          <p:cNvSpPr txBox="1">
            <a:spLocks/>
          </p:cNvSpPr>
          <p:nvPr/>
        </p:nvSpPr>
        <p:spPr bwMode="auto">
          <a:xfrm>
            <a:off x="498475" y="1905000"/>
            <a:ext cx="8340725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2400" dirty="0">
                <a:solidFill>
                  <a:srgbClr val="632523"/>
                </a:solidFill>
                <a:latin typeface="Cambria" pitchFamily="18" charset="0"/>
              </a:rPr>
              <a:t>In Montenegro, there is no production or 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processing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 of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 fib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re flax,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en-US" sz="2400" dirty="0">
                <a:solidFill>
                  <a:srgbClr val="632523"/>
                </a:solidFill>
                <a:latin typeface="Cambria" pitchFamily="18" charset="0"/>
              </a:rPr>
              <a:t>hemp, cotton and silkworm. </a:t>
            </a:r>
            <a:endParaRPr lang="sr-Latn-CS" sz="2400" dirty="0">
              <a:solidFill>
                <a:srgbClr val="632523"/>
              </a:solidFill>
              <a:latin typeface="Cambria" pitchFamily="18" charset="0"/>
            </a:endParaRPr>
          </a:p>
          <a:p>
            <a:r>
              <a:rPr lang="en-US" sz="2400" dirty="0">
                <a:solidFill>
                  <a:srgbClr val="632523"/>
                </a:solidFill>
                <a:latin typeface="Cambria" pitchFamily="18" charset="0"/>
              </a:rPr>
              <a:t>In accordance with the Law on Prevention of Drug Abuse, 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O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G MNE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en-US" sz="2400" dirty="0">
                <a:solidFill>
                  <a:srgbClr val="632523"/>
                </a:solidFill>
                <a:latin typeface="Cambria" pitchFamily="18" charset="0"/>
              </a:rPr>
              <a:t>28/11, Article 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18 </a:t>
            </a:r>
            <a:r>
              <a:rPr lang="en-US" sz="2400" dirty="0">
                <a:solidFill>
                  <a:srgbClr val="632523"/>
                </a:solidFill>
                <a:latin typeface="Cambria" pitchFamily="18" charset="0"/>
              </a:rPr>
              <a:t>growing of poppy and hemp is allowed for food and industrial purposes. </a:t>
            </a:r>
            <a:endParaRPr lang="sr-Latn-CS" sz="2400" dirty="0">
              <a:solidFill>
                <a:srgbClr val="632523"/>
              </a:solidFill>
              <a:latin typeface="Cambria" pitchFamily="18" charset="0"/>
            </a:endParaRPr>
          </a:p>
          <a:p>
            <a:r>
              <a:rPr lang="en-US" sz="2400" dirty="0">
                <a:solidFill>
                  <a:srgbClr val="632523"/>
                </a:solidFill>
                <a:latin typeface="Cambria" pitchFamily="18" charset="0"/>
              </a:rPr>
              <a:t>Poppy and hemp may be grown by legal and natural persons who are licensed for poppy and hemp growing and have a contract concluded on buy-up of the entire yield with a legal entity registered for trade in poppy and/or hemp, in accordance with the Law. </a:t>
            </a:r>
          </a:p>
          <a:p>
            <a:endParaRPr lang="en-US" sz="2400" dirty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7189" name="Rectangle 21"/>
          <p:cNvSpPr>
            <a:spLocks noChangeArrowheads="1"/>
          </p:cNvSpPr>
          <p:nvPr/>
        </p:nvSpPr>
        <p:spPr bwMode="auto">
          <a:xfrm>
            <a:off x="914400" y="685800"/>
            <a:ext cx="7924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x-none" sz="2800" b="1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6159" name="Rectangle 28"/>
          <p:cNvSpPr>
            <a:spLocks noChangeArrowheads="1"/>
          </p:cNvSpPr>
          <p:nvPr/>
        </p:nvSpPr>
        <p:spPr bwMode="auto">
          <a:xfrm>
            <a:off x="228600" y="1752600"/>
            <a:ext cx="8763000" cy="424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x-none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r>
              <a:rPr lang="vi-VN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 </a:t>
            </a:r>
            <a:endParaRPr lang="x-none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r>
              <a:rPr lang="en-US" dirty="0"/>
              <a:t> </a:t>
            </a:r>
          </a:p>
          <a:p>
            <a:pPr>
              <a:defRPr/>
            </a:pPr>
            <a:r>
              <a:rPr lang="en-US" dirty="0"/>
              <a:t> </a:t>
            </a:r>
          </a:p>
        </p:txBody>
      </p:sp>
      <p:pic>
        <p:nvPicPr>
          <p:cNvPr id="10252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ctangle 29"/>
          <p:cNvSpPr/>
          <p:nvPr/>
        </p:nvSpPr>
        <p:spPr>
          <a:xfrm>
            <a:off x="95250" y="104775"/>
            <a:ext cx="6457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11: </a:t>
            </a:r>
            <a:r>
              <a:rPr lang="x-none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Agriculture and rural development 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354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11269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11271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7" name="Title 1"/>
          <p:cNvSpPr txBox="1">
            <a:spLocks/>
          </p:cNvSpPr>
          <p:nvPr/>
        </p:nvSpPr>
        <p:spPr bwMode="auto">
          <a:xfrm>
            <a:off x="1343025" y="685800"/>
            <a:ext cx="764698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OILSEEDS</a:t>
            </a:r>
            <a:b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</a:b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1273" name="Content Placeholder 2"/>
          <p:cNvSpPr txBox="1">
            <a:spLocks/>
          </p:cNvSpPr>
          <p:nvPr/>
        </p:nvSpPr>
        <p:spPr bwMode="auto">
          <a:xfrm>
            <a:off x="498475" y="1905000"/>
            <a:ext cx="8340725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2400" dirty="0">
              <a:solidFill>
                <a:srgbClr val="632523"/>
              </a:solidFill>
              <a:latin typeface="Cambria" pitchFamily="18" charset="0"/>
            </a:endParaRPr>
          </a:p>
          <a:p>
            <a:r>
              <a:rPr lang="en-US" sz="2400" dirty="0">
                <a:solidFill>
                  <a:srgbClr val="632523"/>
                </a:solidFill>
                <a:latin typeface="Cambria" pitchFamily="18" charset="0"/>
              </a:rPr>
              <a:t>Montenegro does not produce 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any oilseed (rapes</a:t>
            </a:r>
            <a:r>
              <a:rPr lang="en-US" sz="2400" dirty="0" err="1" smtClean="0">
                <a:solidFill>
                  <a:srgbClr val="632523"/>
                </a:solidFill>
                <a:latin typeface="Cambria" pitchFamily="18" charset="0"/>
              </a:rPr>
              <a:t>eed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, sunflower seed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 and soya beans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).</a:t>
            </a:r>
            <a:endParaRPr lang="sr-Latn-CS" sz="2400" dirty="0">
              <a:solidFill>
                <a:srgbClr val="632523"/>
              </a:solidFill>
              <a:latin typeface="Cambria" pitchFamily="18" charset="0"/>
            </a:endParaRPr>
          </a:p>
          <a:p>
            <a:endParaRPr lang="en-US" sz="2400" dirty="0">
              <a:solidFill>
                <a:srgbClr val="632523"/>
              </a:solidFill>
              <a:latin typeface="Cambria" pitchFamily="18" charset="0"/>
            </a:endParaRPr>
          </a:p>
          <a:p>
            <a:r>
              <a:rPr lang="en-US" sz="2400" dirty="0">
                <a:solidFill>
                  <a:srgbClr val="632523"/>
                </a:solidFill>
                <a:latin typeface="Cambria" pitchFamily="18" charset="0"/>
              </a:rPr>
              <a:t>Montenegro does not produce 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oil 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and all necessary  </a:t>
            </a:r>
            <a:r>
              <a:rPr lang="en-GB" sz="2400" dirty="0" smtClean="0">
                <a:solidFill>
                  <a:srgbClr val="632523"/>
                </a:solidFill>
                <a:latin typeface="Cambria" pitchFamily="18" charset="0"/>
              </a:rPr>
              <a:t>quantities 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are</a:t>
            </a:r>
            <a:r>
              <a:rPr lang="en-GB" sz="2400" dirty="0" smtClean="0">
                <a:solidFill>
                  <a:srgbClr val="632523"/>
                </a:solidFill>
                <a:latin typeface="Cambria" pitchFamily="18" charset="0"/>
              </a:rPr>
              <a:t> ensured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 trough import</a:t>
            </a:r>
            <a:r>
              <a:rPr lang="en-GB" sz="2400" dirty="0" smtClean="0">
                <a:solidFill>
                  <a:srgbClr val="632523"/>
                </a:solidFill>
                <a:latin typeface="Cambria" pitchFamily="18" charset="0"/>
              </a:rPr>
              <a:t>.</a:t>
            </a:r>
          </a:p>
          <a:p>
            <a:endParaRPr lang="en-US" sz="2400" dirty="0">
              <a:solidFill>
                <a:srgbClr val="632523"/>
              </a:solidFill>
              <a:latin typeface="Cambria" pitchFamily="18" charset="0"/>
            </a:endParaRPr>
          </a:p>
          <a:p>
            <a:r>
              <a:rPr lang="en-US" sz="2400" dirty="0">
                <a:solidFill>
                  <a:srgbClr val="632523"/>
                </a:solidFill>
                <a:latin typeface="Cambria" pitchFamily="18" charset="0"/>
              </a:rPr>
              <a:t>Montenegro does not have the system of import licenses for oilseeds and the aid system for exports.</a:t>
            </a:r>
          </a:p>
          <a:p>
            <a:endParaRPr lang="en-US" sz="2400" dirty="0">
              <a:solidFill>
                <a:srgbClr val="632523"/>
              </a:solidFill>
              <a:latin typeface="Cambria" pitchFamily="18" charset="0"/>
            </a:endParaRPr>
          </a:p>
          <a:p>
            <a:endParaRPr lang="en-US" sz="2400" dirty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7189" name="Rectangle 21"/>
          <p:cNvSpPr>
            <a:spLocks noChangeArrowheads="1"/>
          </p:cNvSpPr>
          <p:nvPr/>
        </p:nvSpPr>
        <p:spPr bwMode="auto">
          <a:xfrm>
            <a:off x="914400" y="685800"/>
            <a:ext cx="7924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x-none" sz="2800" b="1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6159" name="Rectangle 28"/>
          <p:cNvSpPr>
            <a:spLocks noChangeArrowheads="1"/>
          </p:cNvSpPr>
          <p:nvPr/>
        </p:nvSpPr>
        <p:spPr bwMode="auto">
          <a:xfrm>
            <a:off x="228600" y="1752600"/>
            <a:ext cx="8763000" cy="424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x-none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r>
              <a:rPr lang="vi-VN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 </a:t>
            </a:r>
            <a:endParaRPr lang="x-none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r>
              <a:rPr lang="en-US" dirty="0"/>
              <a:t> </a:t>
            </a:r>
          </a:p>
          <a:p>
            <a:pPr>
              <a:defRPr/>
            </a:pPr>
            <a:r>
              <a:rPr lang="en-US" dirty="0"/>
              <a:t> </a:t>
            </a:r>
          </a:p>
        </p:txBody>
      </p:sp>
      <p:pic>
        <p:nvPicPr>
          <p:cNvPr id="1127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ctangle 29"/>
          <p:cNvSpPr/>
          <p:nvPr/>
        </p:nvSpPr>
        <p:spPr>
          <a:xfrm>
            <a:off x="95250" y="104775"/>
            <a:ext cx="6457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11: </a:t>
            </a:r>
            <a:r>
              <a:rPr lang="x-none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Agriculture and rural development 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354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11269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7" name="Title 1"/>
          <p:cNvSpPr txBox="1">
            <a:spLocks/>
          </p:cNvSpPr>
          <p:nvPr/>
        </p:nvSpPr>
        <p:spPr bwMode="auto">
          <a:xfrm>
            <a:off x="1343025" y="685800"/>
            <a:ext cx="764698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DRIED FODDER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1273" name="Content Placeholder 2"/>
          <p:cNvSpPr txBox="1">
            <a:spLocks/>
          </p:cNvSpPr>
          <p:nvPr/>
        </p:nvSpPr>
        <p:spPr bwMode="auto">
          <a:xfrm>
            <a:off x="498475" y="1905000"/>
            <a:ext cx="8340725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Montenegro is very rich in mountain pastures that are used 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very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 extensive. Traditional  system 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for use of this mountain pasture is trough sun dried fodder.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</a:p>
          <a:p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The 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largest share in the structure of agricultural land are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 pastures and natural meadows. </a:t>
            </a: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These categories of most extensive land usage together form about 88%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of total agricultural area. </a:t>
            </a: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According to this indicator Montenegro is close to</a:t>
            </a:r>
          </a:p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Ireland (73%), Great Britain and Slovenia (about 60%).</a:t>
            </a: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endParaRPr lang="en-US" sz="2400" dirty="0">
              <a:solidFill>
                <a:srgbClr val="632523"/>
              </a:solidFill>
              <a:latin typeface="Cambria" pitchFamily="18" charset="0"/>
            </a:endParaRPr>
          </a:p>
          <a:p>
            <a:endParaRPr lang="en-US" sz="2400" dirty="0">
              <a:solidFill>
                <a:srgbClr val="632523"/>
              </a:solidFill>
              <a:latin typeface="Cambria" pitchFamily="18" charset="0"/>
            </a:endParaRPr>
          </a:p>
          <a:p>
            <a:endParaRPr lang="en-US" sz="2400" dirty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7189" name="Rectangle 21"/>
          <p:cNvSpPr>
            <a:spLocks noChangeArrowheads="1"/>
          </p:cNvSpPr>
          <p:nvPr/>
        </p:nvSpPr>
        <p:spPr bwMode="auto">
          <a:xfrm>
            <a:off x="914400" y="685800"/>
            <a:ext cx="7924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x-none" sz="2800" b="1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6159" name="Rectangle 28"/>
          <p:cNvSpPr>
            <a:spLocks noChangeArrowheads="1"/>
          </p:cNvSpPr>
          <p:nvPr/>
        </p:nvSpPr>
        <p:spPr bwMode="auto">
          <a:xfrm>
            <a:off x="228600" y="1752600"/>
            <a:ext cx="8763000" cy="424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x-none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r>
              <a:rPr lang="vi-VN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 </a:t>
            </a:r>
            <a:endParaRPr lang="x-none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r>
              <a:rPr lang="en-US" dirty="0"/>
              <a:t> </a:t>
            </a:r>
          </a:p>
          <a:p>
            <a:pPr>
              <a:defRPr/>
            </a:pPr>
            <a:r>
              <a:rPr lang="en-US" dirty="0"/>
              <a:t> </a:t>
            </a:r>
          </a:p>
        </p:txBody>
      </p:sp>
      <p:pic>
        <p:nvPicPr>
          <p:cNvPr id="1127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ctangle 29"/>
          <p:cNvSpPr/>
          <p:nvPr/>
        </p:nvSpPr>
        <p:spPr>
          <a:xfrm>
            <a:off x="95250" y="104775"/>
            <a:ext cx="6457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11: </a:t>
            </a:r>
            <a:r>
              <a:rPr lang="x-none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Agriculture and rural development 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354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11269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7" name="Title 1"/>
          <p:cNvSpPr txBox="1">
            <a:spLocks/>
          </p:cNvSpPr>
          <p:nvPr/>
        </p:nvSpPr>
        <p:spPr bwMode="auto">
          <a:xfrm>
            <a:off x="1343025" y="685800"/>
            <a:ext cx="764698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DRIED FODDER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1273" name="Content Placeholder 2"/>
          <p:cNvSpPr txBox="1">
            <a:spLocks/>
          </p:cNvSpPr>
          <p:nvPr/>
        </p:nvSpPr>
        <p:spPr bwMode="auto">
          <a:xfrm>
            <a:off x="498475" y="1905000"/>
            <a:ext cx="8340725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Natural meadows form 90% of the total areas under meadows, while sown lawns 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are 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present in smaller areas of well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managed households.</a:t>
            </a: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Average yields o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f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 meadows are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relatively low (1,5-1,8 t/ha of hay) due to the fact that agro-technological measures are not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applied 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in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 most of these areas. </a:t>
            </a: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Natural meadows and pastures, a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re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 the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most important potential for forage production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.</a:t>
            </a:r>
            <a:endParaRPr lang="en-US" sz="2400" dirty="0">
              <a:solidFill>
                <a:srgbClr val="632523"/>
              </a:solidFill>
              <a:latin typeface="Cambria" pitchFamily="18" charset="0"/>
            </a:endParaRPr>
          </a:p>
          <a:p>
            <a:endParaRPr lang="en-US" sz="2400" dirty="0">
              <a:solidFill>
                <a:srgbClr val="632523"/>
              </a:solidFill>
              <a:latin typeface="Cambria" pitchFamily="18" charset="0"/>
            </a:endParaRPr>
          </a:p>
          <a:p>
            <a:endParaRPr lang="en-US" sz="2400" dirty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7189" name="Rectangle 21"/>
          <p:cNvSpPr>
            <a:spLocks noChangeArrowheads="1"/>
          </p:cNvSpPr>
          <p:nvPr/>
        </p:nvSpPr>
        <p:spPr bwMode="auto">
          <a:xfrm>
            <a:off x="914400" y="685800"/>
            <a:ext cx="7924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x-none" sz="2800" b="1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6159" name="Rectangle 28"/>
          <p:cNvSpPr>
            <a:spLocks noChangeArrowheads="1"/>
          </p:cNvSpPr>
          <p:nvPr/>
        </p:nvSpPr>
        <p:spPr bwMode="auto">
          <a:xfrm>
            <a:off x="228600" y="1752600"/>
            <a:ext cx="8763000" cy="424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x-none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r>
              <a:rPr lang="vi-VN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 </a:t>
            </a:r>
            <a:endParaRPr lang="x-none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r>
              <a:rPr lang="en-US" dirty="0"/>
              <a:t> </a:t>
            </a:r>
          </a:p>
          <a:p>
            <a:pPr>
              <a:defRPr/>
            </a:pPr>
            <a:r>
              <a:rPr lang="en-US" dirty="0"/>
              <a:t> </a:t>
            </a:r>
          </a:p>
        </p:txBody>
      </p:sp>
      <p:pic>
        <p:nvPicPr>
          <p:cNvPr id="1127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ctangle 29"/>
          <p:cNvSpPr/>
          <p:nvPr/>
        </p:nvSpPr>
        <p:spPr>
          <a:xfrm>
            <a:off x="95250" y="104775"/>
            <a:ext cx="6457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11: </a:t>
            </a:r>
            <a:r>
              <a:rPr lang="x-none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Agriculture and rural development 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354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11269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7" name="Title 1"/>
          <p:cNvSpPr txBox="1">
            <a:spLocks/>
          </p:cNvSpPr>
          <p:nvPr/>
        </p:nvSpPr>
        <p:spPr bwMode="auto">
          <a:xfrm>
            <a:off x="1343025" y="685800"/>
            <a:ext cx="764698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DRIED FODDER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1273" name="Content Placeholder 2"/>
          <p:cNvSpPr txBox="1">
            <a:spLocks/>
          </p:cNvSpPr>
          <p:nvPr/>
        </p:nvSpPr>
        <p:spPr bwMode="auto">
          <a:xfrm>
            <a:off x="498475" y="1905000"/>
            <a:ext cx="8340725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2400" dirty="0">
              <a:solidFill>
                <a:srgbClr val="632523"/>
              </a:solidFill>
              <a:latin typeface="Cambria" pitchFamily="18" charset="0"/>
            </a:endParaRPr>
          </a:p>
          <a:p>
            <a:endParaRPr lang="en-US" sz="2400" dirty="0">
              <a:solidFill>
                <a:srgbClr val="632523"/>
              </a:solidFill>
              <a:latin typeface="Cambria" pitchFamily="18" charset="0"/>
            </a:endParaRPr>
          </a:p>
          <a:p>
            <a:endParaRPr lang="en-US" sz="2400" dirty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7189" name="Rectangle 21"/>
          <p:cNvSpPr>
            <a:spLocks noChangeArrowheads="1"/>
          </p:cNvSpPr>
          <p:nvPr/>
        </p:nvSpPr>
        <p:spPr bwMode="auto">
          <a:xfrm>
            <a:off x="914400" y="685800"/>
            <a:ext cx="7924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x-none" sz="2800" b="1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6159" name="Rectangle 28"/>
          <p:cNvSpPr>
            <a:spLocks noChangeArrowheads="1"/>
          </p:cNvSpPr>
          <p:nvPr/>
        </p:nvSpPr>
        <p:spPr bwMode="auto">
          <a:xfrm>
            <a:off x="228600" y="1752600"/>
            <a:ext cx="8763000" cy="424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x-none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r>
              <a:rPr lang="vi-VN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 </a:t>
            </a:r>
            <a:endParaRPr lang="x-none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r>
              <a:rPr lang="en-US" dirty="0"/>
              <a:t> </a:t>
            </a:r>
          </a:p>
          <a:p>
            <a:pPr>
              <a:defRPr/>
            </a:pPr>
            <a:r>
              <a:rPr lang="en-US" dirty="0"/>
              <a:t> </a:t>
            </a:r>
          </a:p>
        </p:txBody>
      </p:sp>
      <p:pic>
        <p:nvPicPr>
          <p:cNvPr id="1127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ctangle 29"/>
          <p:cNvSpPr/>
          <p:nvPr/>
        </p:nvSpPr>
        <p:spPr>
          <a:xfrm>
            <a:off x="95250" y="104775"/>
            <a:ext cx="6457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11: </a:t>
            </a:r>
            <a:r>
              <a:rPr lang="x-none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Agriculture and rural development 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</p:txBody>
      </p:sp>
      <p:pic>
        <p:nvPicPr>
          <p:cNvPr id="20" name="Picture 19" descr="C:\Documents and Settings\korisnik\Desktop\zorka\pasnjacie.jpe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447800"/>
            <a:ext cx="91440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354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922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7" name="Title 1"/>
          <p:cNvSpPr txBox="1">
            <a:spLocks/>
          </p:cNvSpPr>
          <p:nvPr/>
        </p:nvSpPr>
        <p:spPr bwMode="auto">
          <a:xfrm>
            <a:off x="609600" y="685800"/>
            <a:ext cx="8229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endParaRPr lang="sr-Latn-CS" sz="28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ctr" eaLnBrk="0" hangingPunct="0">
              <a:defRPr/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DRIED 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FODDER  </a:t>
            </a:r>
          </a:p>
          <a:p>
            <a:pPr algn="ctr" eaLnBrk="0" hangingPunct="0">
              <a:defRPr/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9225" name="Content Placeholder 2"/>
          <p:cNvSpPr txBox="1">
            <a:spLocks/>
          </p:cNvSpPr>
          <p:nvPr/>
        </p:nvSpPr>
        <p:spPr bwMode="auto">
          <a:xfrm>
            <a:off x="457200" y="2057400"/>
            <a:ext cx="82296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600"/>
          </a:p>
        </p:txBody>
      </p:sp>
      <p:sp>
        <p:nvSpPr>
          <p:cNvPr id="7189" name="Rectangle 21"/>
          <p:cNvSpPr>
            <a:spLocks noChangeArrowheads="1"/>
          </p:cNvSpPr>
          <p:nvPr/>
        </p:nvSpPr>
        <p:spPr bwMode="auto">
          <a:xfrm>
            <a:off x="914400" y="685800"/>
            <a:ext cx="7924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x-none" sz="2800" b="1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6159" name="Rectangle 28"/>
          <p:cNvSpPr>
            <a:spLocks noChangeArrowheads="1"/>
          </p:cNvSpPr>
          <p:nvPr/>
        </p:nvSpPr>
        <p:spPr bwMode="auto">
          <a:xfrm>
            <a:off x="228600" y="1752600"/>
            <a:ext cx="8763000" cy="424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x-none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r>
              <a:rPr lang="vi-VN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 </a:t>
            </a:r>
            <a:endParaRPr lang="x-none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r>
              <a:rPr lang="en-US" dirty="0"/>
              <a:t> </a:t>
            </a:r>
          </a:p>
          <a:p>
            <a:pPr>
              <a:defRPr/>
            </a:pPr>
            <a:r>
              <a:rPr lang="en-US" dirty="0"/>
              <a:t> </a:t>
            </a:r>
          </a:p>
        </p:txBody>
      </p:sp>
      <p:pic>
        <p:nvPicPr>
          <p:cNvPr id="9228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ctangle 29"/>
          <p:cNvSpPr/>
          <p:nvPr/>
        </p:nvSpPr>
        <p:spPr>
          <a:xfrm>
            <a:off x="95250" y="104775"/>
            <a:ext cx="6457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11: </a:t>
            </a:r>
            <a:r>
              <a:rPr lang="x-none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Agriculture and rural development 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762000" y="1447800"/>
          <a:ext cx="7696200" cy="44958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72591"/>
                <a:gridCol w="772591"/>
                <a:gridCol w="772591"/>
                <a:gridCol w="772591"/>
                <a:gridCol w="772591"/>
                <a:gridCol w="802307"/>
                <a:gridCol w="802307"/>
                <a:gridCol w="802307"/>
                <a:gridCol w="713162"/>
                <a:gridCol w="713162"/>
              </a:tblGrid>
              <a:tr h="1082212">
                <a:tc gridSpan="5">
                  <a:txBody>
                    <a:bodyPr/>
                    <a:lstStyle/>
                    <a:p>
                      <a:pPr indent="114935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Production of </a:t>
                      </a:r>
                      <a:r>
                        <a:rPr lang="sr-Latn-CS" sz="1400" baseline="0" dirty="0" smtClean="0">
                          <a:effectLst/>
                        </a:rPr>
                        <a:t> sun dried fodder</a:t>
                      </a:r>
                      <a:r>
                        <a:rPr lang="en-GB" sz="1400" dirty="0" smtClean="0">
                          <a:effectLst/>
                        </a:rPr>
                        <a:t> </a:t>
                      </a:r>
                      <a:r>
                        <a:rPr lang="en-GB" sz="1400" dirty="0">
                          <a:effectLst/>
                        </a:rPr>
                        <a:t>in Montenegro</a:t>
                      </a:r>
                      <a:endParaRPr lang="x-non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5733" marR="9526" marT="9525" marB="0" anchor="b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x-none" sz="1400" dirty="0">
                        <a:effectLst/>
                        <a:latin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endParaRPr lang="x-none" sz="1400">
                        <a:effectLst/>
                        <a:latin typeface="Times New Roman"/>
                      </a:endParaRPr>
                    </a:p>
                  </a:txBody>
                  <a:tcPr marL="85733" marR="9526" marT="9525" marB="0" anchor="b"/>
                </a:tc>
                <a:tc>
                  <a:txBody>
                    <a:bodyPr/>
                    <a:lstStyle/>
                    <a:p>
                      <a:endParaRPr lang="x-none" sz="1400">
                        <a:effectLst/>
                        <a:latin typeface="Times New Roman"/>
                      </a:endParaRPr>
                    </a:p>
                  </a:txBody>
                  <a:tcPr marL="85733" marR="9526" marT="9525" marB="0" anchor="b"/>
                </a:tc>
                <a:tc>
                  <a:txBody>
                    <a:bodyPr/>
                    <a:lstStyle/>
                    <a:p>
                      <a:endParaRPr lang="x-none" sz="1400">
                        <a:effectLst/>
                        <a:latin typeface="Times New Roman"/>
                      </a:endParaRPr>
                    </a:p>
                  </a:txBody>
                  <a:tcPr marL="85733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ha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5733" marR="9526" marT="9525" marB="0" anchor="b"/>
                </a:tc>
              </a:tr>
              <a:tr h="337225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Clover</a:t>
                      </a:r>
                      <a:endParaRPr lang="x-none" sz="14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Lucerne</a:t>
                      </a:r>
                      <a:endParaRPr lang="x-none" sz="14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Forage</a:t>
                      </a:r>
                      <a:r>
                        <a:rPr lang="sr-Latn-CS" sz="1400" b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beet</a:t>
                      </a:r>
                      <a:endParaRPr lang="x-none" sz="14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</a:tr>
              <a:tr h="556423"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harvested area, ha</a:t>
                      </a:r>
                      <a:endParaRPr lang="x-none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yield, tons</a:t>
                      </a:r>
                      <a:endParaRPr lang="x-non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ctr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harvested area</a:t>
                      </a:r>
                      <a:endParaRPr lang="x-non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yield, tons</a:t>
                      </a:r>
                      <a:endParaRPr lang="x-none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ctr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harvested area</a:t>
                      </a:r>
                      <a:endParaRPr lang="x-non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yield, tons</a:t>
                      </a:r>
                      <a:endParaRPr lang="x-none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ctr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</a:tr>
              <a:tr h="337225"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total</a:t>
                      </a:r>
                      <a:endParaRPr lang="x-non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per ha</a:t>
                      </a:r>
                      <a:endParaRPr lang="x-non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ha</a:t>
                      </a:r>
                      <a:endParaRPr lang="x-non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total</a:t>
                      </a:r>
                      <a:endParaRPr lang="x-non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per ha</a:t>
                      </a:r>
                      <a:endParaRPr lang="x-non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ha</a:t>
                      </a:r>
                      <a:endParaRPr lang="x-non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total</a:t>
                      </a:r>
                      <a:endParaRPr lang="x-non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per ha</a:t>
                      </a:r>
                      <a:endParaRPr lang="x-none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</a:tr>
              <a:tr h="3372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2007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866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2800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3,23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3250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11474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3,53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1946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8,31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</a:tr>
              <a:tr h="3372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2008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887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3959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4,46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3315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15358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4,63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3670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16,92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</a:tr>
              <a:tr h="3372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2009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906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3925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4,33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3313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15126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4,57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3288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16,20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</a:tr>
              <a:tr h="3372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2010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823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3414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4,15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3182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14446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4,54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2180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14,34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</a:tr>
              <a:tr h="3372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2011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854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3638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4,26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3271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14980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4,58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2024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13,68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</a:tr>
              <a:tr h="496593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Source: Monstat, Division for Agricultural Statistics 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ctr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x-none" sz="1400">
                        <a:effectLst/>
                        <a:latin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endParaRPr lang="x-none" sz="1400">
                        <a:effectLst/>
                        <a:latin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endParaRPr lang="x-none" sz="1400">
                        <a:effectLst/>
                        <a:latin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endParaRPr lang="x-none" sz="1400">
                        <a:effectLst/>
                        <a:latin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endParaRPr lang="x-none" sz="1400">
                        <a:effectLst/>
                        <a:latin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endParaRPr lang="x-none" sz="1400" dirty="0">
                        <a:effectLst/>
                        <a:latin typeface="Times New Roman"/>
                      </a:endParaRPr>
                    </a:p>
                  </a:txBody>
                  <a:tcPr marL="9526" marR="9526" marT="9525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354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922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7" name="Title 1"/>
          <p:cNvSpPr txBox="1">
            <a:spLocks/>
          </p:cNvSpPr>
          <p:nvPr/>
        </p:nvSpPr>
        <p:spPr bwMode="auto">
          <a:xfrm>
            <a:off x="609600" y="685800"/>
            <a:ext cx="8229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endParaRPr lang="sr-Latn-CS" sz="28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ctr" eaLnBrk="0" hangingPunct="0">
              <a:defRPr/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DRIED 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FODDER  </a:t>
            </a:r>
          </a:p>
          <a:p>
            <a:pPr algn="ctr" eaLnBrk="0" hangingPunct="0">
              <a:defRPr/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9225" name="Content Placeholder 2"/>
          <p:cNvSpPr txBox="1">
            <a:spLocks/>
          </p:cNvSpPr>
          <p:nvPr/>
        </p:nvSpPr>
        <p:spPr bwMode="auto">
          <a:xfrm>
            <a:off x="457200" y="2057400"/>
            <a:ext cx="82296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600"/>
          </a:p>
        </p:txBody>
      </p:sp>
      <p:sp>
        <p:nvSpPr>
          <p:cNvPr id="7189" name="Rectangle 21"/>
          <p:cNvSpPr>
            <a:spLocks noChangeArrowheads="1"/>
          </p:cNvSpPr>
          <p:nvPr/>
        </p:nvSpPr>
        <p:spPr bwMode="auto">
          <a:xfrm>
            <a:off x="914400" y="685800"/>
            <a:ext cx="7924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x-none" sz="2800" b="1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6159" name="Rectangle 28"/>
          <p:cNvSpPr>
            <a:spLocks noChangeArrowheads="1"/>
          </p:cNvSpPr>
          <p:nvPr/>
        </p:nvSpPr>
        <p:spPr bwMode="auto">
          <a:xfrm>
            <a:off x="228600" y="1752600"/>
            <a:ext cx="8763000" cy="424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x-none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r>
              <a:rPr lang="vi-VN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 </a:t>
            </a:r>
            <a:endParaRPr lang="x-none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r>
              <a:rPr lang="en-US" dirty="0"/>
              <a:t> </a:t>
            </a:r>
          </a:p>
          <a:p>
            <a:pPr>
              <a:defRPr/>
            </a:pPr>
            <a:r>
              <a:rPr lang="en-US" dirty="0"/>
              <a:t> </a:t>
            </a:r>
          </a:p>
        </p:txBody>
      </p:sp>
      <p:pic>
        <p:nvPicPr>
          <p:cNvPr id="9228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ctangle 29"/>
          <p:cNvSpPr/>
          <p:nvPr/>
        </p:nvSpPr>
        <p:spPr>
          <a:xfrm>
            <a:off x="95250" y="104775"/>
            <a:ext cx="6457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11: </a:t>
            </a:r>
            <a:r>
              <a:rPr lang="x-none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Agriculture and rural development 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762000" y="1447800"/>
          <a:ext cx="7696200" cy="44958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72591"/>
                <a:gridCol w="772591"/>
                <a:gridCol w="772591"/>
                <a:gridCol w="772591"/>
                <a:gridCol w="772591"/>
                <a:gridCol w="802307"/>
                <a:gridCol w="802307"/>
                <a:gridCol w="802307"/>
                <a:gridCol w="713162"/>
                <a:gridCol w="713162"/>
              </a:tblGrid>
              <a:tr h="1082212">
                <a:tc gridSpan="5">
                  <a:txBody>
                    <a:bodyPr/>
                    <a:lstStyle/>
                    <a:p>
                      <a:pPr indent="114935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Production of </a:t>
                      </a:r>
                      <a:r>
                        <a:rPr lang="sr-Latn-CS" sz="1400" baseline="0" dirty="0" smtClean="0">
                          <a:effectLst/>
                        </a:rPr>
                        <a:t> sun dried fodder</a:t>
                      </a:r>
                      <a:r>
                        <a:rPr lang="en-GB" sz="1400" dirty="0" smtClean="0">
                          <a:effectLst/>
                        </a:rPr>
                        <a:t> </a:t>
                      </a:r>
                      <a:r>
                        <a:rPr lang="en-GB" sz="1400" dirty="0">
                          <a:effectLst/>
                        </a:rPr>
                        <a:t>in Montenegro</a:t>
                      </a:r>
                      <a:endParaRPr lang="x-non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5733" marR="9526" marT="9525" marB="0" anchor="b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x-none" sz="1400" dirty="0">
                        <a:effectLst/>
                        <a:latin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endParaRPr lang="x-none" sz="1400">
                        <a:effectLst/>
                        <a:latin typeface="Times New Roman"/>
                      </a:endParaRPr>
                    </a:p>
                  </a:txBody>
                  <a:tcPr marL="85733" marR="9526" marT="9525" marB="0" anchor="b"/>
                </a:tc>
                <a:tc>
                  <a:txBody>
                    <a:bodyPr/>
                    <a:lstStyle/>
                    <a:p>
                      <a:endParaRPr lang="x-none" sz="1400">
                        <a:effectLst/>
                        <a:latin typeface="Times New Roman"/>
                      </a:endParaRPr>
                    </a:p>
                  </a:txBody>
                  <a:tcPr marL="85733" marR="9526" marT="9525" marB="0" anchor="b"/>
                </a:tc>
                <a:tc>
                  <a:txBody>
                    <a:bodyPr/>
                    <a:lstStyle/>
                    <a:p>
                      <a:endParaRPr lang="x-none" sz="1400">
                        <a:effectLst/>
                        <a:latin typeface="Times New Roman"/>
                      </a:endParaRPr>
                    </a:p>
                  </a:txBody>
                  <a:tcPr marL="85733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ha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5733" marR="9526" marT="9525" marB="0" anchor="b"/>
                </a:tc>
              </a:tr>
              <a:tr h="337225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Fodder</a:t>
                      </a:r>
                      <a:r>
                        <a:rPr lang="sr-Latn-CS" sz="1400" b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maize</a:t>
                      </a:r>
                      <a:endParaRPr lang="x-none" sz="14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Meadows</a:t>
                      </a:r>
                      <a:endParaRPr lang="x-none" sz="14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Pastures</a:t>
                      </a:r>
                      <a:endParaRPr lang="x-none" sz="14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</a:tr>
              <a:tr h="556423"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harvested area, ha</a:t>
                      </a:r>
                      <a:endParaRPr lang="x-none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yield, tons</a:t>
                      </a:r>
                      <a:endParaRPr lang="x-non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ctr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harvested area</a:t>
                      </a:r>
                      <a:endParaRPr lang="x-non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yield, tons</a:t>
                      </a:r>
                      <a:endParaRPr lang="x-none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ctr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harvested area</a:t>
                      </a:r>
                      <a:endParaRPr lang="x-non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yield, tons</a:t>
                      </a:r>
                      <a:endParaRPr lang="x-none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ctr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</a:tr>
              <a:tr h="337225"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total</a:t>
                      </a:r>
                      <a:endParaRPr lang="x-non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per ha</a:t>
                      </a:r>
                      <a:endParaRPr lang="x-non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ha</a:t>
                      </a:r>
                      <a:endParaRPr lang="x-non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total</a:t>
                      </a:r>
                      <a:endParaRPr lang="x-non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per ha</a:t>
                      </a:r>
                      <a:endParaRPr lang="x-non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ha</a:t>
                      </a:r>
                      <a:endParaRPr lang="x-non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total</a:t>
                      </a:r>
                      <a:endParaRPr lang="x-non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per ha</a:t>
                      </a:r>
                      <a:endParaRPr lang="x-none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</a:tr>
              <a:tr h="3372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2007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1417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12,54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128781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184290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1,43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323876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73685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0,23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</a:tr>
              <a:tr h="3372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2008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2694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21,21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127853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233147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1,82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324269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69298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0,18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</a:tr>
              <a:tr h="3372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2009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2999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20,00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126931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249234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1,96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324531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84830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0,26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</a:tr>
              <a:tr h="3372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2010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2922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17,50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126870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243868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1,92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324447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86059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0,27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</a:tr>
              <a:tr h="3372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2011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4108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15,27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126990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254325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2,00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323953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88118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0,27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</a:tr>
              <a:tr h="496593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Source: </a:t>
                      </a:r>
                      <a:r>
                        <a:rPr lang="en-GB" sz="1400" dirty="0" err="1">
                          <a:effectLst/>
                        </a:rPr>
                        <a:t>Monstat</a:t>
                      </a:r>
                      <a:r>
                        <a:rPr lang="en-GB" sz="1400" dirty="0">
                          <a:effectLst/>
                        </a:rPr>
                        <a:t>, Division for Agricultural Statistics 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ctr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x-none" sz="1400">
                        <a:effectLst/>
                        <a:latin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endParaRPr lang="x-none" sz="1400">
                        <a:effectLst/>
                        <a:latin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endParaRPr lang="x-none" sz="1400">
                        <a:effectLst/>
                        <a:latin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endParaRPr lang="x-none" sz="1400">
                        <a:effectLst/>
                        <a:latin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endParaRPr lang="x-none" sz="1400">
                        <a:effectLst/>
                        <a:latin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endParaRPr lang="x-none" sz="1400" dirty="0">
                        <a:effectLst/>
                        <a:latin typeface="Times New Roman"/>
                      </a:endParaRPr>
                    </a:p>
                  </a:txBody>
                  <a:tcPr marL="9526" marR="9526" marT="9525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354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11269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7" name="Title 1"/>
          <p:cNvSpPr txBox="1">
            <a:spLocks/>
          </p:cNvSpPr>
          <p:nvPr/>
        </p:nvSpPr>
        <p:spPr bwMode="auto">
          <a:xfrm>
            <a:off x="1343025" y="685800"/>
            <a:ext cx="764698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sr-Latn-C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HOPS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1273" name="Content Placeholder 2"/>
          <p:cNvSpPr txBox="1">
            <a:spLocks/>
          </p:cNvSpPr>
          <p:nvPr/>
        </p:nvSpPr>
        <p:spPr bwMode="auto">
          <a:xfrm>
            <a:off x="498475" y="1905000"/>
            <a:ext cx="8340725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2400" dirty="0">
              <a:solidFill>
                <a:srgbClr val="632523"/>
              </a:solidFill>
              <a:latin typeface="Cambria" pitchFamily="18" charset="0"/>
            </a:endParaRPr>
          </a:p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Montenegro does not produce 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hop.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One local 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breweries 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:</a:t>
            </a:r>
          </a:p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Beer and juices industry "</a:t>
            </a:r>
            <a:r>
              <a:rPr lang="en-US" sz="2400" dirty="0" err="1" smtClean="0">
                <a:solidFill>
                  <a:srgbClr val="632523"/>
                </a:solidFill>
                <a:latin typeface="Cambria" pitchFamily="18" charset="0"/>
              </a:rPr>
              <a:t>Trebjesa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" JSC </a:t>
            </a:r>
            <a:r>
              <a:rPr lang="en-US" sz="2400" dirty="0" err="1" smtClean="0">
                <a:solidFill>
                  <a:srgbClr val="632523"/>
                </a:solidFill>
                <a:latin typeface="Cambria" pitchFamily="18" charset="0"/>
              </a:rPr>
              <a:t>Niksić</a:t>
            </a:r>
            <a:endParaRPr lang="en-U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type of beer: light and </a:t>
            </a:r>
            <a:r>
              <a:rPr lang="en-US" sz="2400" dirty="0" err="1" smtClean="0">
                <a:solidFill>
                  <a:srgbClr val="632523"/>
                </a:solidFill>
                <a:latin typeface="Cambria" pitchFamily="18" charset="0"/>
              </a:rPr>
              <a:t>dar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k;</a:t>
            </a:r>
          </a:p>
          <a:p>
            <a:pPr>
              <a:buFont typeface="Wingdings" pitchFamily="2" charset="2"/>
              <a:buChar char="§"/>
            </a:pP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quantity: in 2011,  399,040 hl</a:t>
            </a: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 sale in Montenegro in 2011: 373,765hl</a:t>
            </a:r>
          </a:p>
          <a:p>
            <a:pPr lvl="0">
              <a:buFont typeface="Wingdings" pitchFamily="2" charset="2"/>
              <a:buChar char="§"/>
            </a:pP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export in 2011: 62,868 hl</a:t>
            </a:r>
          </a:p>
          <a:p>
            <a:pPr lvl="0">
              <a:buFont typeface="Wingdings" pitchFamily="2" charset="2"/>
              <a:buChar char="§"/>
            </a:pP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total sale in 2011 (MNE &amp; export): 436,633hl</a:t>
            </a:r>
          </a:p>
          <a:p>
            <a:pPr lvl="0"/>
            <a:endParaRPr lang="sr-Latn-CS" sz="2400" dirty="0">
              <a:solidFill>
                <a:srgbClr val="632523"/>
              </a:solidFill>
              <a:latin typeface="Cambria" pitchFamily="18" charset="0"/>
            </a:endParaRPr>
          </a:p>
          <a:p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endParaRPr lang="en-US" sz="2400" dirty="0">
              <a:solidFill>
                <a:srgbClr val="632523"/>
              </a:solidFill>
              <a:latin typeface="Cambria" pitchFamily="18" charset="0"/>
            </a:endParaRPr>
          </a:p>
          <a:p>
            <a:endParaRPr lang="en-US" sz="2400" dirty="0">
              <a:solidFill>
                <a:srgbClr val="632523"/>
              </a:solidFill>
              <a:latin typeface="Cambria" pitchFamily="18" charset="0"/>
            </a:endParaRPr>
          </a:p>
          <a:p>
            <a:endParaRPr lang="en-US" sz="2400" dirty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7189" name="Rectangle 21"/>
          <p:cNvSpPr>
            <a:spLocks noChangeArrowheads="1"/>
          </p:cNvSpPr>
          <p:nvPr/>
        </p:nvSpPr>
        <p:spPr bwMode="auto">
          <a:xfrm>
            <a:off x="914400" y="685800"/>
            <a:ext cx="7924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x-none" sz="2800" b="1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6159" name="Rectangle 28"/>
          <p:cNvSpPr>
            <a:spLocks noChangeArrowheads="1"/>
          </p:cNvSpPr>
          <p:nvPr/>
        </p:nvSpPr>
        <p:spPr bwMode="auto">
          <a:xfrm>
            <a:off x="228600" y="1752600"/>
            <a:ext cx="8763000" cy="424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x-none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r>
              <a:rPr lang="vi-VN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 </a:t>
            </a:r>
            <a:endParaRPr lang="x-none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r>
              <a:rPr lang="en-US" dirty="0"/>
              <a:t> </a:t>
            </a:r>
          </a:p>
          <a:p>
            <a:pPr>
              <a:defRPr/>
            </a:pPr>
            <a:r>
              <a:rPr lang="en-US" dirty="0"/>
              <a:t> </a:t>
            </a:r>
          </a:p>
        </p:txBody>
      </p:sp>
      <p:pic>
        <p:nvPicPr>
          <p:cNvPr id="1127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ctangle 29"/>
          <p:cNvSpPr/>
          <p:nvPr/>
        </p:nvSpPr>
        <p:spPr>
          <a:xfrm>
            <a:off x="95250" y="104775"/>
            <a:ext cx="6457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11: </a:t>
            </a:r>
            <a:r>
              <a:rPr lang="x-none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Agriculture and rural development 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</p:txBody>
      </p:sp>
      <p:pic>
        <p:nvPicPr>
          <p:cNvPr id="47108" name="Picture 4" descr=" ">
            <a:hlinkClick r:id="rId4" tooltip="&lt;br /&gt;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71310" y="4114800"/>
            <a:ext cx="2472690" cy="22479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354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11269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7" name="Title 1"/>
          <p:cNvSpPr txBox="1">
            <a:spLocks/>
          </p:cNvSpPr>
          <p:nvPr/>
        </p:nvSpPr>
        <p:spPr bwMode="auto">
          <a:xfrm>
            <a:off x="1343025" y="685800"/>
            <a:ext cx="764698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sr-Latn-C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SEEDS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1273" name="Content Placeholder 2"/>
          <p:cNvSpPr txBox="1">
            <a:spLocks/>
          </p:cNvSpPr>
          <p:nvPr/>
        </p:nvSpPr>
        <p:spPr bwMode="auto">
          <a:xfrm>
            <a:off x="498475" y="1905000"/>
            <a:ext cx="8340725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Montenegro does not produce seeds that are under EU common market organization.</a:t>
            </a:r>
          </a:p>
          <a:p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Production in Montenegro (other seeds)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:</a:t>
            </a:r>
          </a:p>
          <a:p>
            <a:endParaRPr lang="en-U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lvl="0"/>
            <a:endParaRPr lang="sr-Latn-CS" sz="2400" dirty="0">
              <a:solidFill>
                <a:srgbClr val="632523"/>
              </a:solidFill>
              <a:latin typeface="Cambria" pitchFamily="18" charset="0"/>
            </a:endParaRPr>
          </a:p>
          <a:p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endParaRPr lang="en-US" sz="2400" dirty="0">
              <a:solidFill>
                <a:srgbClr val="632523"/>
              </a:solidFill>
              <a:latin typeface="Cambria" pitchFamily="18" charset="0"/>
            </a:endParaRPr>
          </a:p>
          <a:p>
            <a:endParaRPr lang="en-US" sz="2400" dirty="0">
              <a:solidFill>
                <a:srgbClr val="632523"/>
              </a:solidFill>
              <a:latin typeface="Cambria" pitchFamily="18" charset="0"/>
            </a:endParaRPr>
          </a:p>
          <a:p>
            <a:endParaRPr lang="en-US" sz="2400" dirty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7189" name="Rectangle 21"/>
          <p:cNvSpPr>
            <a:spLocks noChangeArrowheads="1"/>
          </p:cNvSpPr>
          <p:nvPr/>
        </p:nvSpPr>
        <p:spPr bwMode="auto">
          <a:xfrm>
            <a:off x="914400" y="685800"/>
            <a:ext cx="7924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x-none" sz="2800" b="1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6159" name="Rectangle 28"/>
          <p:cNvSpPr>
            <a:spLocks noChangeArrowheads="1"/>
          </p:cNvSpPr>
          <p:nvPr/>
        </p:nvSpPr>
        <p:spPr bwMode="auto">
          <a:xfrm>
            <a:off x="228600" y="1752600"/>
            <a:ext cx="8763000" cy="424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x-none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r>
              <a:rPr lang="vi-VN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 </a:t>
            </a:r>
            <a:endParaRPr lang="x-none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r>
              <a:rPr lang="en-US" dirty="0"/>
              <a:t> </a:t>
            </a:r>
          </a:p>
          <a:p>
            <a:pPr>
              <a:defRPr/>
            </a:pPr>
            <a:r>
              <a:rPr lang="en-US" dirty="0"/>
              <a:t> </a:t>
            </a:r>
          </a:p>
        </p:txBody>
      </p:sp>
      <p:pic>
        <p:nvPicPr>
          <p:cNvPr id="1127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ctangle 29"/>
          <p:cNvSpPr/>
          <p:nvPr/>
        </p:nvSpPr>
        <p:spPr>
          <a:xfrm>
            <a:off x="95250" y="104775"/>
            <a:ext cx="6457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11: </a:t>
            </a:r>
            <a:r>
              <a:rPr lang="x-none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Agriculture and rural development 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354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922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7" name="Title 1"/>
          <p:cNvSpPr txBox="1">
            <a:spLocks/>
          </p:cNvSpPr>
          <p:nvPr/>
        </p:nvSpPr>
        <p:spPr bwMode="auto">
          <a:xfrm>
            <a:off x="609600" y="685800"/>
            <a:ext cx="8229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endParaRPr lang="sr-Latn-CS" sz="28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ctr" eaLnBrk="0" hangingPunct="0">
              <a:defRPr/>
            </a:pPr>
            <a:r>
              <a:rPr lang="sr-Latn-C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SEEDS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ctr" eaLnBrk="0" hangingPunct="0">
              <a:defRPr/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9225" name="Content Placeholder 2"/>
          <p:cNvSpPr txBox="1">
            <a:spLocks/>
          </p:cNvSpPr>
          <p:nvPr/>
        </p:nvSpPr>
        <p:spPr bwMode="auto">
          <a:xfrm>
            <a:off x="457200" y="2057400"/>
            <a:ext cx="82296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600"/>
          </a:p>
        </p:txBody>
      </p:sp>
      <p:sp>
        <p:nvSpPr>
          <p:cNvPr id="7189" name="Rectangle 21"/>
          <p:cNvSpPr>
            <a:spLocks noChangeArrowheads="1"/>
          </p:cNvSpPr>
          <p:nvPr/>
        </p:nvSpPr>
        <p:spPr bwMode="auto">
          <a:xfrm>
            <a:off x="914400" y="685800"/>
            <a:ext cx="7924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x-none" sz="2800" b="1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6159" name="Rectangle 28"/>
          <p:cNvSpPr>
            <a:spLocks noChangeArrowheads="1"/>
          </p:cNvSpPr>
          <p:nvPr/>
        </p:nvSpPr>
        <p:spPr bwMode="auto">
          <a:xfrm>
            <a:off x="228600" y="1752600"/>
            <a:ext cx="8763000" cy="424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x-none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r>
              <a:rPr lang="vi-VN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 </a:t>
            </a:r>
            <a:endParaRPr lang="x-none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r>
              <a:rPr lang="en-US" dirty="0"/>
              <a:t> </a:t>
            </a:r>
          </a:p>
          <a:p>
            <a:pPr>
              <a:defRPr/>
            </a:pPr>
            <a:r>
              <a:rPr lang="en-US" dirty="0"/>
              <a:t> </a:t>
            </a:r>
          </a:p>
        </p:txBody>
      </p:sp>
      <p:pic>
        <p:nvPicPr>
          <p:cNvPr id="9228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ctangle 29"/>
          <p:cNvSpPr/>
          <p:nvPr/>
        </p:nvSpPr>
        <p:spPr>
          <a:xfrm>
            <a:off x="95250" y="104775"/>
            <a:ext cx="6457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11: </a:t>
            </a:r>
            <a:r>
              <a:rPr lang="x-none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Agriculture and rural development 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762000" y="1524000"/>
          <a:ext cx="7543802" cy="43433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34633"/>
                <a:gridCol w="834633"/>
                <a:gridCol w="834633"/>
                <a:gridCol w="834633"/>
                <a:gridCol w="834633"/>
                <a:gridCol w="866735"/>
                <a:gridCol w="866735"/>
                <a:gridCol w="866735"/>
                <a:gridCol w="770432"/>
              </a:tblGrid>
              <a:tr h="1814521">
                <a:tc gridSpan="5">
                  <a:txBody>
                    <a:bodyPr/>
                    <a:lstStyle/>
                    <a:p>
                      <a:pPr indent="114935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Production of </a:t>
                      </a:r>
                      <a:r>
                        <a:rPr lang="sr-Latn-CS" sz="1600" baseline="0" dirty="0" smtClean="0">
                          <a:effectLst/>
                        </a:rPr>
                        <a:t> sun cereal seeds </a:t>
                      </a:r>
                      <a:r>
                        <a:rPr lang="en-GB" sz="1600" dirty="0" smtClean="0">
                          <a:effectLst/>
                        </a:rPr>
                        <a:t>in </a:t>
                      </a:r>
                      <a:r>
                        <a:rPr lang="en-GB" sz="1600" dirty="0">
                          <a:effectLst/>
                        </a:rPr>
                        <a:t>Montenegro</a:t>
                      </a:r>
                      <a:endParaRPr lang="x-none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5733" marR="9526" marT="9525" marB="0" anchor="b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x-none" sz="1600" dirty="0">
                        <a:effectLst/>
                        <a:latin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endParaRPr lang="x-none" sz="1600">
                        <a:effectLst/>
                        <a:latin typeface="Times New Roman"/>
                      </a:endParaRPr>
                    </a:p>
                  </a:txBody>
                  <a:tcPr marL="85733" marR="9526" marT="9525" marB="0" anchor="b"/>
                </a:tc>
                <a:tc>
                  <a:txBody>
                    <a:bodyPr/>
                    <a:lstStyle/>
                    <a:p>
                      <a:endParaRPr lang="x-none" sz="1600">
                        <a:effectLst/>
                        <a:latin typeface="Times New Roman"/>
                      </a:endParaRPr>
                    </a:p>
                  </a:txBody>
                  <a:tcPr marL="85733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ha</a:t>
                      </a:r>
                      <a:endParaRPr lang="x-none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5733" marR="9526" marT="9525" marB="0" anchor="b"/>
                </a:tc>
              </a:tr>
              <a:tr h="5654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x-none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Winter triticale</a:t>
                      </a:r>
                      <a:endParaRPr lang="x-none" sz="16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Winter</a:t>
                      </a:r>
                      <a:r>
                        <a:rPr lang="sr-Latn-CS" sz="1600" b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600" b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rye</a:t>
                      </a:r>
                      <a:endParaRPr lang="x-none" sz="16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Winter wheat</a:t>
                      </a:r>
                      <a:endParaRPr lang="x-none" sz="16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Spring barley</a:t>
                      </a:r>
                      <a:endParaRPr lang="x-none" sz="16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Spring 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oat</a:t>
                      </a:r>
                      <a:endParaRPr lang="x-none" sz="16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Spring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rye</a:t>
                      </a:r>
                      <a:endParaRPr lang="x-none" sz="16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CS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Spring wheat</a:t>
                      </a:r>
                      <a:endParaRPr lang="x-none" sz="1600" b="1" kern="12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  <a:endParaRPr lang="x-none" sz="16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</a:tr>
              <a:tr h="5654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</a:rPr>
                        <a:t>201</a:t>
                      </a:r>
                      <a:r>
                        <a:rPr lang="sr-Latn-CS" sz="1600" dirty="0" smtClean="0">
                          <a:effectLst/>
                        </a:rPr>
                        <a:t>1</a:t>
                      </a:r>
                      <a:endParaRPr lang="x-none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10,1</a:t>
                      </a:r>
                      <a:endParaRPr lang="x-none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14,35</a:t>
                      </a:r>
                      <a:endParaRPr lang="x-none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6,4</a:t>
                      </a:r>
                      <a:endParaRPr lang="x-none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14,25</a:t>
                      </a:r>
                      <a:endParaRPr lang="x-none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25,3</a:t>
                      </a:r>
                      <a:endParaRPr lang="x-none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x-none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x-none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70,4</a:t>
                      </a:r>
                      <a:endParaRPr lang="x-none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</a:tr>
              <a:tr h="5654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</a:rPr>
                        <a:t>201</a:t>
                      </a:r>
                      <a:r>
                        <a:rPr lang="sr-Latn-CS" sz="1600" dirty="0" smtClean="0">
                          <a:effectLst/>
                        </a:rPr>
                        <a:t>2</a:t>
                      </a:r>
                      <a:endParaRPr lang="x-none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x-none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7,79</a:t>
                      </a:r>
                      <a:endParaRPr lang="x-none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x-none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31,15</a:t>
                      </a:r>
                      <a:endParaRPr lang="x-none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39,81</a:t>
                      </a:r>
                      <a:endParaRPr lang="x-none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3.3</a:t>
                      </a:r>
                      <a:endParaRPr lang="x-none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  <a:endParaRPr lang="x-none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90.55</a:t>
                      </a:r>
                      <a:endParaRPr lang="x-none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</a:tr>
              <a:tr h="832627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Source: </a:t>
                      </a:r>
                      <a:r>
                        <a:rPr lang="sr-Latn-CS" sz="1600" dirty="0" smtClean="0">
                          <a:effectLst/>
                        </a:rPr>
                        <a:t>Phytosanitary Directorate</a:t>
                      </a:r>
                      <a:endParaRPr lang="x-none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ctr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x-none" sz="1600">
                        <a:effectLst/>
                        <a:latin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endParaRPr lang="x-none" sz="1600">
                        <a:effectLst/>
                        <a:latin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endParaRPr lang="x-none" sz="1600">
                        <a:effectLst/>
                        <a:latin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endParaRPr lang="x-none" sz="1600">
                        <a:effectLst/>
                        <a:latin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endParaRPr lang="x-none" sz="1600" dirty="0">
                        <a:effectLst/>
                        <a:latin typeface="Times New Roman"/>
                      </a:endParaRPr>
                    </a:p>
                  </a:txBody>
                  <a:tcPr marL="9526" marR="9526" marT="9525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354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11269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7" name="Title 1"/>
          <p:cNvSpPr txBox="1">
            <a:spLocks/>
          </p:cNvSpPr>
          <p:nvPr/>
        </p:nvSpPr>
        <p:spPr bwMode="auto">
          <a:xfrm>
            <a:off x="1343025" y="685800"/>
            <a:ext cx="764698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sr-Latn-C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BANANAS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/>
            </a:r>
            <a:b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</a:b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1273" name="Content Placeholder 2"/>
          <p:cNvSpPr txBox="1">
            <a:spLocks/>
          </p:cNvSpPr>
          <p:nvPr/>
        </p:nvSpPr>
        <p:spPr bwMode="auto">
          <a:xfrm>
            <a:off x="498475" y="1905000"/>
            <a:ext cx="8340725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2400" dirty="0">
              <a:solidFill>
                <a:srgbClr val="632523"/>
              </a:solidFill>
              <a:latin typeface="Cambria" pitchFamily="18" charset="0"/>
            </a:endParaRPr>
          </a:p>
          <a:p>
            <a:r>
              <a:rPr lang="en-US" sz="2400" dirty="0">
                <a:solidFill>
                  <a:srgbClr val="632523"/>
                </a:solidFill>
                <a:latin typeface="Cambria" pitchFamily="18" charset="0"/>
              </a:rPr>
              <a:t>Montenegro does not produce 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bananas.</a:t>
            </a:r>
          </a:p>
          <a:p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endParaRPr lang="sr-Latn-CS" sz="2400" dirty="0">
              <a:solidFill>
                <a:srgbClr val="632523"/>
              </a:solidFill>
              <a:latin typeface="Cambria" pitchFamily="18" charset="0"/>
            </a:endParaRPr>
          </a:p>
          <a:p>
            <a:endParaRPr lang="en-US" sz="2400" dirty="0">
              <a:solidFill>
                <a:srgbClr val="632523"/>
              </a:solidFill>
              <a:latin typeface="Cambria" pitchFamily="18" charset="0"/>
            </a:endParaRPr>
          </a:p>
          <a:p>
            <a:endParaRPr lang="en-US" sz="2400" dirty="0">
              <a:solidFill>
                <a:srgbClr val="632523"/>
              </a:solidFill>
              <a:latin typeface="Cambria" pitchFamily="18" charset="0"/>
            </a:endParaRPr>
          </a:p>
          <a:p>
            <a:endParaRPr lang="en-US" sz="2400" dirty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7189" name="Rectangle 21"/>
          <p:cNvSpPr>
            <a:spLocks noChangeArrowheads="1"/>
          </p:cNvSpPr>
          <p:nvPr/>
        </p:nvSpPr>
        <p:spPr bwMode="auto">
          <a:xfrm>
            <a:off x="914400" y="685800"/>
            <a:ext cx="7924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x-none" sz="2800" b="1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6159" name="Rectangle 28"/>
          <p:cNvSpPr>
            <a:spLocks noChangeArrowheads="1"/>
          </p:cNvSpPr>
          <p:nvPr/>
        </p:nvSpPr>
        <p:spPr bwMode="auto">
          <a:xfrm>
            <a:off x="228600" y="1752600"/>
            <a:ext cx="8763000" cy="424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x-none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r>
              <a:rPr lang="vi-VN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 </a:t>
            </a:r>
            <a:endParaRPr lang="x-none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r>
              <a:rPr lang="en-US" dirty="0"/>
              <a:t> </a:t>
            </a:r>
          </a:p>
          <a:p>
            <a:pPr>
              <a:defRPr/>
            </a:pPr>
            <a:r>
              <a:rPr lang="en-US" dirty="0"/>
              <a:t> </a:t>
            </a:r>
          </a:p>
        </p:txBody>
      </p:sp>
      <p:pic>
        <p:nvPicPr>
          <p:cNvPr id="1127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ctangle 29"/>
          <p:cNvSpPr/>
          <p:nvPr/>
        </p:nvSpPr>
        <p:spPr>
          <a:xfrm>
            <a:off x="95250" y="104775"/>
            <a:ext cx="6457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11: </a:t>
            </a:r>
            <a:r>
              <a:rPr lang="x-none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Agriculture and rural development 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990598" y="2895599"/>
          <a:ext cx="7391404" cy="31242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24054"/>
                <a:gridCol w="1224054"/>
                <a:gridCol w="1224054"/>
                <a:gridCol w="1224054"/>
                <a:gridCol w="1224054"/>
                <a:gridCol w="1271134"/>
              </a:tblGrid>
              <a:tr h="1500517">
                <a:tc gridSpan="5">
                  <a:txBody>
                    <a:bodyPr/>
                    <a:lstStyle/>
                    <a:p>
                      <a:pPr indent="114935">
                        <a:spcAft>
                          <a:spcPts val="0"/>
                        </a:spcAft>
                      </a:pPr>
                      <a:r>
                        <a:rPr lang="sr-Latn-CS" sz="1400" dirty="0" smtClean="0">
                          <a:effectLst/>
                        </a:rPr>
                        <a:t>Import </a:t>
                      </a:r>
                      <a:r>
                        <a:rPr lang="en-GB" sz="1400" dirty="0" smtClean="0">
                          <a:effectLst/>
                        </a:rPr>
                        <a:t>in </a:t>
                      </a:r>
                      <a:r>
                        <a:rPr lang="en-GB" sz="1400" dirty="0">
                          <a:effectLst/>
                        </a:rPr>
                        <a:t>Montenegro</a:t>
                      </a:r>
                      <a:endParaRPr lang="x-non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5733" marR="9526" marT="9525" marB="0" anchor="b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x-none" sz="1400" dirty="0">
                        <a:effectLst/>
                        <a:latin typeface="Times New Roman"/>
                      </a:endParaRPr>
                    </a:p>
                  </a:txBody>
                  <a:tcPr marL="9526" marR="9526" marT="9525" marB="0" anchor="b"/>
                </a:tc>
              </a:tr>
              <a:tr h="4675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2007</a:t>
                      </a:r>
                      <a:endParaRPr lang="x-none" sz="14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2008</a:t>
                      </a:r>
                      <a:endParaRPr lang="x-none" sz="14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2009</a:t>
                      </a:r>
                      <a:endParaRPr lang="x-none" sz="14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</a:t>
                      </a:r>
                      <a:endParaRPr lang="x-none" sz="14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2011</a:t>
                      </a:r>
                      <a:endParaRPr lang="x-none" sz="14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</a:tr>
              <a:tr h="4675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400" dirty="0" smtClean="0">
                          <a:effectLst/>
                          <a:latin typeface="Times New Roman"/>
                          <a:ea typeface="Times New Roman"/>
                        </a:rPr>
                        <a:t>tone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11123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9590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10156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7425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8146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</a:tr>
              <a:tr h="688540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Source: </a:t>
                      </a:r>
                      <a:r>
                        <a:rPr lang="en-GB" sz="1400" dirty="0" err="1">
                          <a:effectLst/>
                        </a:rPr>
                        <a:t>Monstat</a:t>
                      </a:r>
                      <a:r>
                        <a:rPr lang="en-GB" sz="1400" dirty="0">
                          <a:effectLst/>
                        </a:rPr>
                        <a:t>, Division for Agricultural Statistics 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ctr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x-none" sz="1400">
                        <a:effectLst/>
                        <a:latin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endParaRPr lang="x-none" sz="1400">
                        <a:effectLst/>
                        <a:latin typeface="Times New Roman"/>
                      </a:endParaRPr>
                    </a:p>
                  </a:txBody>
                  <a:tcPr marL="9526" marR="9526" marT="9525" marB="0" anchor="b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354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11269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7" name="Title 1"/>
          <p:cNvSpPr txBox="1">
            <a:spLocks/>
          </p:cNvSpPr>
          <p:nvPr/>
        </p:nvSpPr>
        <p:spPr bwMode="auto">
          <a:xfrm>
            <a:off x="1343025" y="685800"/>
            <a:ext cx="764698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sr-Latn-C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RAW TOBACCO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1273" name="Content Placeholder 2"/>
          <p:cNvSpPr txBox="1">
            <a:spLocks/>
          </p:cNvSpPr>
          <p:nvPr/>
        </p:nvSpPr>
        <p:spPr bwMode="auto">
          <a:xfrm>
            <a:off x="498475" y="1905000"/>
            <a:ext cx="8340725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There is no state trade monopoly in Montenegro. </a:t>
            </a: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Production and marketing of tobacco and tobacco products is free in Montenegro. </a:t>
            </a: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The land near the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en-US" sz="2400" dirty="0" err="1" smtClean="0">
                <a:solidFill>
                  <a:srgbClr val="632523"/>
                </a:solidFill>
                <a:latin typeface="Cambria" pitchFamily="18" charset="0"/>
              </a:rPr>
              <a:t>Skadar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 lake are areas less favorable for growing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of other cultures, but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 this land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 provide all necessary conditions for production of tobacco.</a:t>
            </a:r>
          </a:p>
          <a:p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Optimal exploitation of these areas would incite significant increase in the production of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tobacco.</a:t>
            </a:r>
          </a:p>
          <a:p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endParaRPr lang="en-US" sz="2400" dirty="0">
              <a:solidFill>
                <a:srgbClr val="632523"/>
              </a:solidFill>
              <a:latin typeface="Cambria" pitchFamily="18" charset="0"/>
            </a:endParaRPr>
          </a:p>
          <a:p>
            <a:endParaRPr lang="en-US" sz="2400" dirty="0">
              <a:solidFill>
                <a:srgbClr val="632523"/>
              </a:solidFill>
              <a:latin typeface="Cambria" pitchFamily="18" charset="0"/>
            </a:endParaRPr>
          </a:p>
          <a:p>
            <a:endParaRPr lang="en-US" sz="2400" dirty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7189" name="Rectangle 21"/>
          <p:cNvSpPr>
            <a:spLocks noChangeArrowheads="1"/>
          </p:cNvSpPr>
          <p:nvPr/>
        </p:nvSpPr>
        <p:spPr bwMode="auto">
          <a:xfrm>
            <a:off x="914400" y="685800"/>
            <a:ext cx="7924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x-none" sz="2800" b="1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6159" name="Rectangle 28"/>
          <p:cNvSpPr>
            <a:spLocks noChangeArrowheads="1"/>
          </p:cNvSpPr>
          <p:nvPr/>
        </p:nvSpPr>
        <p:spPr bwMode="auto">
          <a:xfrm>
            <a:off x="228600" y="1752600"/>
            <a:ext cx="8763000" cy="424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x-none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r>
              <a:rPr lang="vi-VN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 </a:t>
            </a:r>
            <a:endParaRPr lang="x-none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r>
              <a:rPr lang="en-US" dirty="0"/>
              <a:t> </a:t>
            </a:r>
          </a:p>
          <a:p>
            <a:pPr>
              <a:defRPr/>
            </a:pPr>
            <a:r>
              <a:rPr lang="en-US" dirty="0"/>
              <a:t> </a:t>
            </a:r>
          </a:p>
        </p:txBody>
      </p:sp>
      <p:pic>
        <p:nvPicPr>
          <p:cNvPr id="1127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ctangle 29"/>
          <p:cNvSpPr/>
          <p:nvPr/>
        </p:nvSpPr>
        <p:spPr>
          <a:xfrm>
            <a:off x="95250" y="104775"/>
            <a:ext cx="6457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11: </a:t>
            </a:r>
            <a:r>
              <a:rPr lang="x-none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Agriculture and rural development 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354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922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7" name="Title 1"/>
          <p:cNvSpPr txBox="1">
            <a:spLocks/>
          </p:cNvSpPr>
          <p:nvPr/>
        </p:nvSpPr>
        <p:spPr bwMode="auto">
          <a:xfrm>
            <a:off x="609600" y="685800"/>
            <a:ext cx="8229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endParaRPr lang="sr-Latn-CS" sz="28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ctr" eaLnBrk="0" hangingPunct="0">
              <a:defRPr/>
            </a:pPr>
            <a:r>
              <a:rPr lang="sr-Latn-C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RAW TOBACCO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ctr" eaLnBrk="0" hangingPunct="0">
              <a:defRPr/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9225" name="Content Placeholder 2"/>
          <p:cNvSpPr txBox="1">
            <a:spLocks/>
          </p:cNvSpPr>
          <p:nvPr/>
        </p:nvSpPr>
        <p:spPr bwMode="auto">
          <a:xfrm>
            <a:off x="457200" y="2057400"/>
            <a:ext cx="82296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600"/>
          </a:p>
        </p:txBody>
      </p:sp>
      <p:sp>
        <p:nvSpPr>
          <p:cNvPr id="7189" name="Rectangle 21"/>
          <p:cNvSpPr>
            <a:spLocks noChangeArrowheads="1"/>
          </p:cNvSpPr>
          <p:nvPr/>
        </p:nvSpPr>
        <p:spPr bwMode="auto">
          <a:xfrm>
            <a:off x="914400" y="685800"/>
            <a:ext cx="7924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x-none" sz="2800" b="1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6159" name="Rectangle 28"/>
          <p:cNvSpPr>
            <a:spLocks noChangeArrowheads="1"/>
          </p:cNvSpPr>
          <p:nvPr/>
        </p:nvSpPr>
        <p:spPr bwMode="auto">
          <a:xfrm>
            <a:off x="228600" y="1752600"/>
            <a:ext cx="8763000" cy="424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x-none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r>
              <a:rPr lang="vi-VN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 </a:t>
            </a:r>
            <a:endParaRPr lang="x-none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r>
              <a:rPr lang="en-US" dirty="0"/>
              <a:t> </a:t>
            </a:r>
          </a:p>
          <a:p>
            <a:pPr>
              <a:defRPr/>
            </a:pPr>
            <a:r>
              <a:rPr lang="en-US" dirty="0"/>
              <a:t> </a:t>
            </a:r>
          </a:p>
        </p:txBody>
      </p:sp>
      <p:pic>
        <p:nvPicPr>
          <p:cNvPr id="9228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ctangle 29"/>
          <p:cNvSpPr/>
          <p:nvPr/>
        </p:nvSpPr>
        <p:spPr>
          <a:xfrm>
            <a:off x="95250" y="104775"/>
            <a:ext cx="6457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11: </a:t>
            </a:r>
            <a:r>
              <a:rPr lang="x-none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Agriculture and rural development 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762000" y="1447800"/>
          <a:ext cx="7467598" cy="39631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6672"/>
                <a:gridCol w="1236672"/>
                <a:gridCol w="1236672"/>
                <a:gridCol w="1236672"/>
                <a:gridCol w="1236672"/>
                <a:gridCol w="1284238"/>
              </a:tblGrid>
              <a:tr h="1464945">
                <a:tc gridSpan="5">
                  <a:txBody>
                    <a:bodyPr/>
                    <a:lstStyle/>
                    <a:p>
                      <a:pPr indent="114935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Production of </a:t>
                      </a:r>
                      <a:r>
                        <a:rPr lang="sr-Latn-CS" sz="1400" baseline="0" dirty="0" smtClean="0">
                          <a:effectLst/>
                        </a:rPr>
                        <a:t> raw tobacco</a:t>
                      </a:r>
                      <a:r>
                        <a:rPr lang="en-GB" sz="1400" dirty="0" smtClean="0">
                          <a:effectLst/>
                        </a:rPr>
                        <a:t> </a:t>
                      </a:r>
                      <a:r>
                        <a:rPr lang="en-GB" sz="1400" dirty="0">
                          <a:effectLst/>
                        </a:rPr>
                        <a:t>in Montenegro</a:t>
                      </a:r>
                      <a:endParaRPr lang="x-non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5733" marR="9526" marT="9525" marB="0" anchor="b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x-none" sz="1400" dirty="0">
                        <a:effectLst/>
                        <a:latin typeface="Times New Roman"/>
                      </a:endParaRPr>
                    </a:p>
                  </a:txBody>
                  <a:tcPr marL="9526" marR="9526" marT="9525" marB="0" anchor="b"/>
                </a:tc>
              </a:tr>
              <a:tr h="4564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x-non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2007</a:t>
                      </a:r>
                      <a:endParaRPr lang="x-none" sz="14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2008</a:t>
                      </a:r>
                      <a:endParaRPr lang="x-none" sz="14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2009</a:t>
                      </a:r>
                      <a:endParaRPr lang="x-none" sz="14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</a:t>
                      </a:r>
                      <a:endParaRPr lang="x-none" sz="14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2011</a:t>
                      </a:r>
                      <a:endParaRPr lang="x-none" sz="14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</a:tr>
              <a:tr h="4564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400" dirty="0" smtClean="0">
                          <a:effectLst/>
                          <a:latin typeface="Times New Roman"/>
                          <a:ea typeface="Times New Roman"/>
                        </a:rPr>
                        <a:t>Harvested area, ha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</a:tr>
              <a:tr h="4564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400" dirty="0" smtClean="0">
                          <a:effectLst/>
                          <a:latin typeface="Times New Roman"/>
                          <a:ea typeface="Times New Roman"/>
                        </a:rPr>
                        <a:t>Yield – tons –total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</a:tr>
              <a:tr h="4564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400" dirty="0" smtClean="0">
                          <a:effectLst/>
                          <a:latin typeface="Times New Roman"/>
                          <a:ea typeface="Times New Roman"/>
                        </a:rPr>
                        <a:t>Yield – tons per ha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2,25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2,1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2,16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2,16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r-Latn-C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2,06</a:t>
                      </a:r>
                      <a:endParaRPr lang="x-none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5" marB="0" anchor="b"/>
                </a:tc>
              </a:tr>
              <a:tr h="672217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Source: </a:t>
                      </a:r>
                      <a:r>
                        <a:rPr lang="en-GB" sz="1400" dirty="0" err="1">
                          <a:effectLst/>
                        </a:rPr>
                        <a:t>Monstat</a:t>
                      </a:r>
                      <a:r>
                        <a:rPr lang="en-GB" sz="1400" dirty="0">
                          <a:effectLst/>
                        </a:rPr>
                        <a:t>, Division for Agricultural Statistics </a:t>
                      </a:r>
                      <a:endParaRPr lang="x-non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6" marR="9526" marT="9525" marB="0" anchor="ctr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x-none" sz="1400">
                        <a:effectLst/>
                        <a:latin typeface="Times New Roman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endParaRPr lang="x-none" sz="1400">
                        <a:effectLst/>
                        <a:latin typeface="Times New Roman"/>
                      </a:endParaRPr>
                    </a:p>
                  </a:txBody>
                  <a:tcPr marL="9526" marR="9526" marT="9525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354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11269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7" name="Title 1"/>
          <p:cNvSpPr txBox="1">
            <a:spLocks/>
          </p:cNvSpPr>
          <p:nvPr/>
        </p:nvSpPr>
        <p:spPr bwMode="auto">
          <a:xfrm>
            <a:off x="1343025" y="685800"/>
            <a:ext cx="764698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sr-Latn-C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SUGAR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1273" name="Content Placeholder 2"/>
          <p:cNvSpPr txBox="1">
            <a:spLocks/>
          </p:cNvSpPr>
          <p:nvPr/>
        </p:nvSpPr>
        <p:spPr bwMode="auto">
          <a:xfrm>
            <a:off x="498475" y="1905000"/>
            <a:ext cx="8340725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In Montenegro, sugar beet is 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not 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grown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 and thus no production of sugar exists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. </a:t>
            </a: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endParaRPr lang="sr-Latn-CS" sz="2400" dirty="0">
              <a:solidFill>
                <a:srgbClr val="632523"/>
              </a:solidFill>
              <a:latin typeface="Cambria" pitchFamily="18" charset="0"/>
            </a:endParaRPr>
          </a:p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Montenegro does not apply the system of import/export licensing nor does it perform control and monitoring of trade. </a:t>
            </a: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endParaRPr lang="sr-Latn-CS" sz="2400" dirty="0">
              <a:solidFill>
                <a:srgbClr val="632523"/>
              </a:solidFill>
              <a:latin typeface="Cambria" pitchFamily="18" charset="0"/>
            </a:endParaRPr>
          </a:p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Montenegro is the net importer of sugar. </a:t>
            </a:r>
          </a:p>
          <a:p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endParaRPr lang="sr-Latn-CS" sz="2400" dirty="0">
              <a:solidFill>
                <a:srgbClr val="632523"/>
              </a:solidFill>
              <a:latin typeface="Cambria" pitchFamily="18" charset="0"/>
            </a:endParaRPr>
          </a:p>
          <a:p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endParaRPr lang="en-US" sz="2400" dirty="0">
              <a:solidFill>
                <a:srgbClr val="632523"/>
              </a:solidFill>
              <a:latin typeface="Cambria" pitchFamily="18" charset="0"/>
            </a:endParaRPr>
          </a:p>
          <a:p>
            <a:endParaRPr lang="en-US" sz="2400" dirty="0">
              <a:solidFill>
                <a:srgbClr val="632523"/>
              </a:solidFill>
              <a:latin typeface="Cambria" pitchFamily="18" charset="0"/>
            </a:endParaRPr>
          </a:p>
          <a:p>
            <a:endParaRPr lang="en-US" sz="2400" dirty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7189" name="Rectangle 21"/>
          <p:cNvSpPr>
            <a:spLocks noChangeArrowheads="1"/>
          </p:cNvSpPr>
          <p:nvPr/>
        </p:nvSpPr>
        <p:spPr bwMode="auto">
          <a:xfrm>
            <a:off x="914400" y="685800"/>
            <a:ext cx="7924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x-none" sz="2800" b="1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6159" name="Rectangle 28"/>
          <p:cNvSpPr>
            <a:spLocks noChangeArrowheads="1"/>
          </p:cNvSpPr>
          <p:nvPr/>
        </p:nvSpPr>
        <p:spPr bwMode="auto">
          <a:xfrm>
            <a:off x="228600" y="1752600"/>
            <a:ext cx="8763000" cy="424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x-none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r>
              <a:rPr lang="vi-VN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 </a:t>
            </a:r>
            <a:endParaRPr lang="x-none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endParaRPr lang="x-none" b="1" dirty="0"/>
          </a:p>
          <a:p>
            <a:pPr>
              <a:defRPr/>
            </a:pPr>
            <a:r>
              <a:rPr lang="en-US" dirty="0"/>
              <a:t> </a:t>
            </a:r>
          </a:p>
          <a:p>
            <a:pPr>
              <a:defRPr/>
            </a:pPr>
            <a:r>
              <a:rPr lang="en-US" dirty="0"/>
              <a:t> </a:t>
            </a:r>
          </a:p>
        </p:txBody>
      </p:sp>
      <p:pic>
        <p:nvPicPr>
          <p:cNvPr id="1127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ctangle 29"/>
          <p:cNvSpPr/>
          <p:nvPr/>
        </p:nvSpPr>
        <p:spPr>
          <a:xfrm>
            <a:off x="95250" y="104775"/>
            <a:ext cx="6457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11: </a:t>
            </a:r>
            <a:r>
              <a:rPr lang="x-none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Agriculture and rural development 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8475" y="6415088"/>
            <a:ext cx="45354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the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6149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Text Box 121"/>
          <p:cNvSpPr txBox="1">
            <a:spLocks noChangeArrowheads="1"/>
          </p:cNvSpPr>
          <p:nvPr/>
        </p:nvSpPr>
        <p:spPr bwMode="auto">
          <a:xfrm>
            <a:off x="381000" y="1828800"/>
            <a:ext cx="8458200" cy="44894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0" lvl="1" algn="just" eaLnBrk="0" hangingPunct="0">
              <a:defRPr/>
            </a:pPr>
            <a:endParaRPr lang="en-US" sz="20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0" lvl="1" algn="just" eaLnBrk="0" hangingPunct="0">
              <a:defRPr/>
            </a:pPr>
            <a:endParaRPr lang="en-US" sz="20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0" lvl="1" algn="just" eaLnBrk="0" hangingPunct="0">
              <a:defRPr/>
            </a:pPr>
            <a:endParaRPr lang="en-US" sz="20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0" lvl="1" algn="just" eaLnBrk="0" hangingPunct="0">
              <a:defRPr/>
            </a:pPr>
            <a:endParaRPr lang="en-US" sz="20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0" lvl="1" algn="just" eaLnBrk="0" hangingPunct="0">
              <a:defRPr/>
            </a:pPr>
            <a:r>
              <a:rPr lang="en-US" sz="2000" dirty="0" smtClean="0">
                <a:solidFill>
                  <a:srgbClr val="632523"/>
                </a:solidFill>
                <a:latin typeface="Cambria" pitchFamily="18" charset="0"/>
              </a:rPr>
              <a:t>Until the date of the accession, Montenegro will draft and adopt proper legislation with the aim to ensure that appropriate implementation takes place and it will make </a:t>
            </a:r>
            <a:r>
              <a:rPr lang="sr-Latn-CS" sz="2000" dirty="0" smtClean="0">
                <a:solidFill>
                  <a:srgbClr val="632523"/>
                </a:solidFill>
                <a:latin typeface="Cambria" pitchFamily="18" charset="0"/>
              </a:rPr>
              <a:t>all </a:t>
            </a:r>
            <a:r>
              <a:rPr lang="en-US" sz="2000" dirty="0" smtClean="0">
                <a:solidFill>
                  <a:srgbClr val="632523"/>
                </a:solidFill>
                <a:latin typeface="Cambria" pitchFamily="18" charset="0"/>
              </a:rPr>
              <a:t>necessary preparations for establishing institutional solutions to improve organization and effectiveness. </a:t>
            </a:r>
          </a:p>
          <a:p>
            <a:pPr marL="0" lvl="1" algn="just" eaLnBrk="0" hangingPunct="0">
              <a:defRPr/>
            </a:pPr>
            <a:endParaRPr lang="en-US" sz="20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0" lvl="1" algn="just" eaLnBrk="0" hangingPunct="0">
              <a:defRPr/>
            </a:pPr>
            <a:endParaRPr lang="en-US" sz="20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0" lvl="1" algn="just" eaLnBrk="0" hangingPunct="0">
              <a:defRPr/>
            </a:pPr>
            <a:r>
              <a:rPr lang="en-US" sz="20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endParaRPr lang="en-US" sz="2000" dirty="0">
              <a:solidFill>
                <a:srgbClr val="632523"/>
              </a:solidFill>
              <a:latin typeface="Cambria" pitchFamily="18" charset="0"/>
            </a:endParaRPr>
          </a:p>
          <a:p>
            <a:pPr marL="814388" indent="-450850" algn="ctr">
              <a:defRPr/>
            </a:pPr>
            <a:endParaRPr lang="en-US" sz="1400" b="1" dirty="0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latin typeface="Cambria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8600" y="685800"/>
            <a:ext cx="85344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MARKETING STANDARDS</a:t>
            </a:r>
          </a:p>
          <a:p>
            <a:pPr algn="ctr" eaLnBrk="0" hangingPunct="0">
              <a:defRPr/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(QUALITY AND LABELING RULES)</a:t>
            </a: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9" name="Rectangle 18"/>
          <p:cNvSpPr/>
          <p:nvPr/>
        </p:nvSpPr>
        <p:spPr>
          <a:xfrm>
            <a:off x="95250" y="104775"/>
            <a:ext cx="6457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11: </a:t>
            </a:r>
            <a:r>
              <a:rPr lang="x-none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Agriculture and rural development 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</p:txBody>
      </p:sp>
      <p:pic>
        <p:nvPicPr>
          <p:cNvPr id="6154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5" name="Rectangle 17"/>
          <p:cNvSpPr>
            <a:spLocks noChangeArrowheads="1"/>
          </p:cNvSpPr>
          <p:nvPr/>
        </p:nvSpPr>
        <p:spPr bwMode="auto">
          <a:xfrm>
            <a:off x="228600" y="1460500"/>
            <a:ext cx="8534400" cy="535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30725" name="Group 31"/>
          <p:cNvGrpSpPr>
            <a:grpSpLocks/>
          </p:cNvGrpSpPr>
          <p:nvPr/>
        </p:nvGrpSpPr>
        <p:grpSpPr bwMode="auto">
          <a:xfrm>
            <a:off x="0" y="0"/>
            <a:ext cx="4662488" cy="4081463"/>
            <a:chOff x="1364455" y="17002"/>
            <a:chExt cx="4662490" cy="4080796"/>
          </a:xfrm>
        </p:grpSpPr>
        <p:sp>
          <p:nvSpPr>
            <p:cNvPr id="16" name="5-Point Star 15"/>
            <p:cNvSpPr/>
            <p:nvPr/>
          </p:nvSpPr>
          <p:spPr>
            <a:xfrm rot="8520840">
              <a:off x="2888454" y="17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5" name="5-Point Star 14"/>
            <p:cNvSpPr/>
            <p:nvPr/>
          </p:nvSpPr>
          <p:spPr>
            <a:xfrm rot="8520840">
              <a:off x="1974053" y="321803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2" name="5-Point Star 21"/>
            <p:cNvSpPr/>
            <p:nvPr/>
          </p:nvSpPr>
          <p:spPr>
            <a:xfrm rot="8520840">
              <a:off x="1364455" y="10838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3" name="5-Point Star 22"/>
            <p:cNvSpPr/>
            <p:nvPr/>
          </p:nvSpPr>
          <p:spPr>
            <a:xfrm rot="8520840">
              <a:off x="1440653" y="1998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8520840">
              <a:off x="1897855" y="276020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8520840">
              <a:off x="2507455" y="32174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8520840">
              <a:off x="3498055" y="33474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8520840">
              <a:off x="4412455" y="3065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8520840">
              <a:off x="4989591" y="23568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9" name="5-Point Star 28"/>
            <p:cNvSpPr/>
            <p:nvPr/>
          </p:nvSpPr>
          <p:spPr>
            <a:xfrm rot="8520840">
              <a:off x="5218191" y="1388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8520840">
              <a:off x="4717254" y="626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8520840">
              <a:off x="3955255" y="93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3733800" y="4114800"/>
            <a:ext cx="533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Thank you for your attention!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32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QUESTIONS</a:t>
            </a:r>
            <a:endParaRPr lang="hr-HR" sz="4000" b="1" dirty="0">
              <a:solidFill>
                <a:schemeClr val="accent2">
                  <a:lumMod val="20000"/>
                  <a:lumOff val="8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3702</TotalTime>
  <Words>1976</Words>
  <Application>Microsoft Office PowerPoint</Application>
  <PresentationFormat>On-screen Show (4:3)</PresentationFormat>
  <Paragraphs>978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Zorka Prljevic</dc:creator>
  <cp:lastModifiedBy>danijela.stolica</cp:lastModifiedBy>
  <cp:revision>537</cp:revision>
  <dcterms:created xsi:type="dcterms:W3CDTF">2012-04-18T16:21:57Z</dcterms:created>
  <dcterms:modified xsi:type="dcterms:W3CDTF">2012-12-07T10:43:02Z</dcterms:modified>
</cp:coreProperties>
</file>