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321" r:id="rId3"/>
    <p:sldId id="322" r:id="rId4"/>
    <p:sldId id="323" r:id="rId5"/>
    <p:sldId id="324" r:id="rId6"/>
    <p:sldId id="330" r:id="rId7"/>
    <p:sldId id="333" r:id="rId8"/>
    <p:sldId id="328" r:id="rId9"/>
    <p:sldId id="331" r:id="rId10"/>
    <p:sldId id="335" r:id="rId11"/>
    <p:sldId id="334" r:id="rId12"/>
    <p:sldId id="326" r:id="rId13"/>
    <p:sldId id="265" r:id="rId1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660"/>
  </p:normalViewPr>
  <p:slideViewPr>
    <p:cSldViewPr>
      <p:cViewPr varScale="1">
        <p:scale>
          <a:sx n="103" d="100"/>
          <a:sy n="103" d="100"/>
        </p:scale>
        <p:origin x="-3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r-Latn-M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dLbl>
              <c:idx val="0"/>
              <c:layout>
                <c:manualLayout>
                  <c:x val="-1.6981554389034717E-2"/>
                  <c:y val="-4.195985246862309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25,33%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3.7620297462817183E-3"/>
                  <c:y val="-9.13366489646959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1,08%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5.3544765237678637E-3"/>
                  <c:y val="-4.193932271427985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4,52%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8812117235345597E-2"/>
                  <c:y val="9.695062434404587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47,56%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3.8732866724992721E-3"/>
                  <c:y val="-9.412208041231046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8,04%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1,06%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4,53%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1.4296296296296297E-2"/>
                  <c:y val="-8.89241747209836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4,95%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4.2491105278506865E-2"/>
                  <c:y val="-4.313438252543807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2,92%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Sheet1!$A$2:$A$10</c:f>
              <c:strCache>
                <c:ptCount val="9"/>
                <c:pt idx="0">
                  <c:v>field crops</c:v>
                </c:pt>
                <c:pt idx="1">
                  <c:v>horticulture (vegetables, flowers and ornamentals)</c:v>
                </c:pt>
                <c:pt idx="2">
                  <c:v>permanent crops (vineyards and fruit)</c:v>
                </c:pt>
                <c:pt idx="3">
                  <c:v>livestock (bovines, sheep, goats)</c:v>
                </c:pt>
                <c:pt idx="4">
                  <c:v>pigs and poultry</c:v>
                </c:pt>
                <c:pt idx="5">
                  <c:v>mixed plant production</c:v>
                </c:pt>
                <c:pt idx="6">
                  <c:v>mixed livestock production</c:v>
                </c:pt>
                <c:pt idx="7">
                  <c:v>mixed plant and livestock production</c:v>
                </c:pt>
                <c:pt idx="8">
                  <c:v>non-classified holdings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12381</c:v>
                </c:pt>
                <c:pt idx="1">
                  <c:v>530</c:v>
                </c:pt>
                <c:pt idx="2">
                  <c:v>2209</c:v>
                </c:pt>
                <c:pt idx="3">
                  <c:v>23242</c:v>
                </c:pt>
                <c:pt idx="4">
                  <c:v>3931</c:v>
                </c:pt>
                <c:pt idx="5">
                  <c:v>519</c:v>
                </c:pt>
                <c:pt idx="6">
                  <c:v>2212</c:v>
                </c:pt>
                <c:pt idx="7">
                  <c:v>2420</c:v>
                </c:pt>
                <c:pt idx="8">
                  <c:v>1426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989305075183361"/>
          <c:y val="5.4889787006712688E-2"/>
          <c:w val="0.28887102313145435"/>
          <c:h val="0.83470020778210208"/>
        </c:manualLayout>
      </c:layout>
      <c:overlay val="0"/>
      <c:txPr>
        <a:bodyPr/>
        <a:lstStyle/>
        <a:p>
          <a:pPr>
            <a:defRPr sz="1400" baseline="0"/>
          </a:pPr>
          <a:endParaRPr lang="sr-Latn-R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r-Latn-M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dLbl>
              <c:idx val="0"/>
              <c:layout>
                <c:manualLayout>
                  <c:x val="-9.7540463692038532E-2"/>
                  <c:y val="-4.282083775012581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</a:t>
                    </a:r>
                    <a:r>
                      <a:rPr lang="sr-Latn-ME" smtClean="0"/>
                      <a:t>,15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delete val="1"/>
            </c:dLbl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holdings keeping records on income and expenditures</c:v>
                </c:pt>
                <c:pt idx="1">
                  <c:v>gazdholdings keeping records on income and expendituresinstva koja ne vode evidenciju prihoda i holdings not keeping records on income and expenditures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5448</c:v>
                </c:pt>
                <c:pt idx="1">
                  <c:v>43422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3.5317732612799191E-2"/>
          <c:y val="0.78078675991084356"/>
          <c:w val="0.75544029613639485"/>
          <c:h val="0.18831028995240473"/>
        </c:manualLayout>
      </c:layout>
      <c:overlay val="0"/>
      <c:txPr>
        <a:bodyPr/>
        <a:lstStyle/>
        <a:p>
          <a:pPr>
            <a:defRPr sz="1400" baseline="0"/>
          </a:pPr>
          <a:endParaRPr lang="sr-Latn-R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r-Latn-M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dLbl>
              <c:idx val="0"/>
              <c:layout>
                <c:manualLayout>
                  <c:x val="-2.8624112389872048E-2"/>
                  <c:y val="-5.827274408464001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sr-Latn-ME" dirty="0" smtClean="0"/>
                      <a:t>,22</a:t>
                    </a:r>
                  </a:p>
                  <a:p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delete val="1"/>
            </c:dLbl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holdings using personal computer for the needs of the holding</c:v>
                </c:pt>
                <c:pt idx="1">
                  <c:v>holdings not using personal computer for the needs of the holding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598</c:v>
                </c:pt>
                <c:pt idx="1">
                  <c:v>48272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3.5317732612799191E-2"/>
          <c:y val="0.78078675991084356"/>
          <c:w val="0.75544029613639485"/>
          <c:h val="0.18831028995240473"/>
        </c:manualLayout>
      </c:layout>
      <c:overlay val="0"/>
      <c:txPr>
        <a:bodyPr/>
        <a:lstStyle/>
        <a:p>
          <a:pPr>
            <a:defRPr sz="1400" baseline="0"/>
          </a:pPr>
          <a:endParaRPr lang="sr-Latn-R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6D21D-216B-4C81-8C41-625FCB8CD4F8}" type="datetimeFigureOut">
              <a:rPr lang="sr-Latn-ME" smtClean="0"/>
              <a:t>3.12.2012</a:t>
            </a:fld>
            <a:endParaRPr lang="sr-Latn-M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M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E21D0-5AD4-4310-A4EA-926952769752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837229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131B8-D5E7-4908-8E67-641B6EFB2716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AED94-A347-416C-BB60-989EA5A3D6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515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3DD06-3BBA-4792-94DC-5F36E62E2391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43C49-B3F1-41E9-91B9-5AA41CF350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57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93A60-8ACD-4435-B2AA-7262FC7B6D8E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095EC-4F2D-4BC4-B14A-85E2B7C0B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628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8929E-B3F1-4AE4-9E37-139280AE4021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CBCA7-3FDA-4C4A-8BE7-26C57D79E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007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1A08D-C710-4C7F-A9AE-373D71FA219C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C2E2A-60C6-40B5-BCCD-80EDBD22AA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59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F3772-E5CB-4D8B-B541-71E044B6A473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FCA32-A0ED-481B-BC24-34C90D6764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54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68AB4-F76D-4371-BDA9-3B04FB602838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EC4B4-A5D2-409B-AAE5-8A21C301B5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5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7F791-942C-4432-B400-EB0B4A6E5805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5FA-15FD-47A5-9F88-4F3492D9D0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03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2D64D-3FFC-48F1-96B3-36DE8E8393BB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81773-948E-4BDB-84E4-8FD5F7E3CD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570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512F1-22C3-4B41-9680-FBA460EC1C8C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15D77-6B62-42BE-9B47-377A6002A0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29236-700A-4951-AF0A-AA22FE72AC0C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4897F-FE28-4FA5-89D6-C8C46A0DC2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376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B47378-8A9B-4B99-8315-8D207D8D1373}" type="datetimeFigureOut">
              <a:rPr lang="en-US"/>
              <a:pPr>
                <a:defRPr/>
              </a:pPr>
              <a:t>12/3/2012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04B29E-1875-4116-87FE-D8C8BBD4B3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 eaLnBrk="1" hangingPunct="1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 dirty="0" smtClean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11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Agriculture and Rural Development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28194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 pitchFamily="18" charset="0"/>
              </a:rPr>
              <a:t>Farm Accountancy Data Network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Cambria" pitchFamily="18" charset="0"/>
              </a:rPr>
              <a:t>FADN</a:t>
            </a:r>
            <a:r>
              <a:rPr lang="hr-HR" sz="28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35590" y="6324878"/>
            <a:ext cx="366170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Bru</a:t>
            </a: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ssel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s,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11–13 </a:t>
            </a:r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Dece</a:t>
            </a:r>
            <a:r>
              <a:rPr lang="sr-Latn-C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mber </a:t>
            </a:r>
            <a:r>
              <a:rPr lang="sr-Latn-C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2012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</a:endParaRPr>
          </a:p>
        </p:txBody>
      </p:sp>
      <p:grpSp>
        <p:nvGrpSpPr>
          <p:cNvPr id="3081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5" name="Picture 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771203"/>
            <a:ext cx="1671289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1981200" y="5079999"/>
            <a:ext cx="525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Vesna Stojkovi</a:t>
            </a:r>
            <a:r>
              <a:rPr lang="sr-Latn-ME" b="1" dirty="0" smtClean="0">
                <a:solidFill>
                  <a:schemeClr val="bg1"/>
                </a:solidFill>
                <a:latin typeface="Cambria" pitchFamily="18" charset="0"/>
              </a:rPr>
              <a:t>ć</a:t>
            </a:r>
            <a:endParaRPr lang="en-US" b="1" dirty="0">
              <a:solidFill>
                <a:schemeClr val="bg1"/>
              </a:solidFill>
              <a:latin typeface="Cambria" pitchFamily="18" charset="0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Senior advisor in the Database Department</a:t>
            </a:r>
            <a:endParaRPr lang="en-US" b="1" dirty="0">
              <a:solidFill>
                <a:schemeClr val="bg1"/>
              </a:solidFill>
              <a:latin typeface="Cambria" pitchFamily="18" charset="0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Cambria" pitchFamily="18" charset="0"/>
              </a:rPr>
              <a:t>v</a:t>
            </a:r>
            <a:r>
              <a:rPr lang="sr-Latn-CS" b="1" dirty="0" smtClean="0">
                <a:solidFill>
                  <a:schemeClr val="bg1"/>
                </a:solidFill>
                <a:latin typeface="Cambria" pitchFamily="18" charset="0"/>
              </a:rPr>
              <a:t>esna.stojkovic</a:t>
            </a: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@mpr.gov.me</a:t>
            </a:r>
            <a:endParaRPr lang="en-US" b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574674" y="2163762"/>
            <a:ext cx="8259281" cy="3551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7188" lvl="0" indent="-34290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Law on Agriculture and Rural Development (Official Gazette No. 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56/09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</a:t>
            </a:r>
            <a:r>
              <a:rPr lang="sr-Latn-CS" sz="24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Art. 68 envisages establishment of an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accountancy data system on selected agricultural holdings based on the following criteria: type of production, size and regional distribution. </a:t>
            </a:r>
          </a:p>
          <a:p>
            <a:pPr marL="357188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FADN system has not been established in Montenegro yet. 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2400" b="1" dirty="0"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200" y="179387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84622" y="1295400"/>
            <a:ext cx="853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Legal Framework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3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3" name="Picture 19" descr="EU MN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39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29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014846" y="2163763"/>
            <a:ext cx="7465956" cy="335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7188" lvl="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Agricultural Census 2010  (Statistical Office of Montenegro – MONSTAT) – a good basis for establishing the FADN system</a:t>
            </a:r>
            <a:endParaRPr lang="en-GB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lvl="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Agricultural Census 2010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 Montenegro – in compliance with:</a:t>
            </a:r>
            <a:endParaRPr lang="en-GB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00100" lvl="1" indent="-342900" eaLnBrk="1" hangingPunct="1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Regulation (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EC) 1166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/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2008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on farm structure surveys and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survey on agricultural production methods</a:t>
            </a:r>
            <a:endParaRPr lang="en-GB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00100" lvl="1" indent="-342900" eaLnBrk="1" hangingPunct="1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Regulat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ion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(EC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 1242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/2008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on establishing a Community typology for agricultural holdings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57188" lvl="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sr-Latn-ME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42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79387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719" y="1295400"/>
            <a:ext cx="853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Agricultural Census 2010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60400" y="4977954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Picture 19" descr="EU MN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64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1036936" y="1481137"/>
            <a:ext cx="7873836" cy="199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Total number of agricultural holdings 48,870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48,824   family agricultural holdings</a:t>
            </a:r>
            <a:endParaRPr lang="en-GB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742950" lvl="1" indent="-285750" eaLnBrk="1" hangingPunct="1">
              <a:buFont typeface="Arial" pitchFamily="34" charset="0"/>
              <a:buChar char="•"/>
            </a:pP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46   business entities</a:t>
            </a:r>
            <a:endParaRPr lang="sr-Latn-ME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742950" lvl="1" indent="-285750" eaLnBrk="1" hangingPunct="1">
              <a:buFont typeface="Arial" pitchFamily="34" charset="0"/>
              <a:buChar char="•"/>
            </a:pPr>
            <a:endParaRPr lang="sr-Latn-ME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79387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12192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716224"/>
              </p:ext>
            </p:extLst>
          </p:nvPr>
        </p:nvGraphicFramePr>
        <p:xfrm>
          <a:off x="254002" y="3040559"/>
          <a:ext cx="8751475" cy="2721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122"/>
                <a:gridCol w="1009528"/>
                <a:gridCol w="1165769"/>
                <a:gridCol w="934383"/>
                <a:gridCol w="1323268"/>
                <a:gridCol w="1526102"/>
                <a:gridCol w="1544303"/>
              </a:tblGrid>
              <a:tr h="914735">
                <a:tc>
                  <a:txBody>
                    <a:bodyPr/>
                    <a:lstStyle/>
                    <a:p>
                      <a:endParaRPr lang="sr-Latn-M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Number of holdings</a:t>
                      </a:r>
                      <a:endParaRPr lang="sr-Latn-M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Utilised agricultural land (ha)</a:t>
                      </a:r>
                      <a:endParaRPr lang="sr-Latn-M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Average holding size, ha</a:t>
                      </a:r>
                      <a:endParaRPr lang="sr-Latn-ME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Economic</a:t>
                      </a:r>
                      <a:r>
                        <a:rPr lang="en-US" sz="1400" baseline="0" dirty="0" smtClean="0"/>
                        <a:t> size of agricultural holdings</a:t>
                      </a:r>
                      <a:endParaRPr lang="sr-Latn-M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Economic size per agricultural holding</a:t>
                      </a:r>
                      <a:endParaRPr lang="sr-Latn-ME" sz="1400" dirty="0" smtClean="0"/>
                    </a:p>
                    <a:p>
                      <a:endParaRPr lang="sr-Latn-M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Economic size per </a:t>
                      </a:r>
                      <a:r>
                        <a:rPr lang="sr-Latn-ME" sz="1400" baseline="0" dirty="0" smtClean="0"/>
                        <a:t>ha </a:t>
                      </a:r>
                      <a:r>
                        <a:rPr lang="en-US" sz="1400" baseline="0" dirty="0" smtClean="0"/>
                        <a:t>of agricultural holding</a:t>
                      </a:r>
                      <a:endParaRPr lang="sr-Latn-ME" sz="1400" dirty="0" smtClean="0"/>
                    </a:p>
                  </a:txBody>
                  <a:tcPr anchor="ctr"/>
                </a:tc>
              </a:tr>
              <a:tr h="52419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n-lt"/>
                        </a:rPr>
                        <a:t>Agricultural holdings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48870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221.297,6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4,6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125.817.765,2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2574,54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559,68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</a:tr>
              <a:tr h="73387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n-lt"/>
                        </a:rPr>
                        <a:t>Family agricultural</a:t>
                      </a:r>
                      <a:r>
                        <a:rPr lang="en-US" sz="1400" baseline="0" dirty="0" smtClean="0">
                          <a:latin typeface="+mn-lt"/>
                        </a:rPr>
                        <a:t> holdings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48824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212.724,4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4,4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109.319.482,4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2239,1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513,9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</a:tr>
              <a:tr h="50162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n-lt"/>
                        </a:rPr>
                        <a:t>Business entities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46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8573,2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186,4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16.498.282,8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358.658,3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ME" sz="1400" dirty="0" smtClean="0">
                          <a:latin typeface="+mn-lt"/>
                        </a:rPr>
                        <a:t>1924,13</a:t>
                      </a:r>
                      <a:endParaRPr lang="sr-Latn-ME" sz="1400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204853" y="952500"/>
            <a:ext cx="853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Agricultural Census 2010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2536506"/>
            <a:ext cx="84535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Agricultural holdings according to the utilised agricultural land and economic size:</a:t>
            </a:r>
            <a:endParaRPr lang="en-US" b="1" dirty="0">
              <a:latin typeface="Cambria" pitchFamily="18" charset="0"/>
            </a:endParaRPr>
          </a:p>
        </p:txBody>
      </p:sp>
      <p:pic>
        <p:nvPicPr>
          <p:cNvPr id="2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2" name="Picture 19" descr="EU MN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4000" y="5758190"/>
            <a:ext cx="6070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*Source: MONSTAT Agricultural Census 2010</a:t>
            </a:r>
            <a:endParaRPr lang="sr-Latn-ME" sz="11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64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762000" y="1641537"/>
            <a:ext cx="7566308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Structure of agricultural holdings by economic size:</a:t>
            </a:r>
            <a:endParaRPr lang="sr-Latn-ME" sz="20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endParaRPr lang="sr-Latn-ME" sz="2000" dirty="0"/>
          </a:p>
          <a:p>
            <a:pPr eaLnBrk="1" hangingPunct="1"/>
            <a:endParaRPr lang="en-GB" sz="2000" dirty="0" smtClean="0">
              <a:latin typeface="Cambria" pitchFamily="18" charset="0"/>
            </a:endParaRPr>
          </a:p>
          <a:p>
            <a:pPr marL="142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69642" y="1576449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1573501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18164"/>
              </p:ext>
            </p:extLst>
          </p:nvPr>
        </p:nvGraphicFramePr>
        <p:xfrm>
          <a:off x="230579" y="2097376"/>
          <a:ext cx="8680193" cy="3541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177"/>
                <a:gridCol w="601304"/>
                <a:gridCol w="601304"/>
                <a:gridCol w="503217"/>
                <a:gridCol w="527588"/>
                <a:gridCol w="515403"/>
                <a:gridCol w="429503"/>
                <a:gridCol w="429503"/>
                <a:gridCol w="515403"/>
                <a:gridCol w="515403"/>
                <a:gridCol w="515403"/>
                <a:gridCol w="601304"/>
                <a:gridCol w="515403"/>
                <a:gridCol w="429503"/>
                <a:gridCol w="429503"/>
                <a:gridCol w="480272"/>
              </a:tblGrid>
              <a:tr h="1402378">
                <a:tc>
                  <a:txBody>
                    <a:bodyPr/>
                    <a:lstStyle/>
                    <a:p>
                      <a:endParaRPr lang="sr-Latn-M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Number of holdings</a:t>
                      </a:r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Less than </a:t>
                      </a:r>
                      <a:r>
                        <a:rPr lang="sr-Latn-ME" sz="1400" dirty="0" smtClean="0"/>
                        <a:t>2000</a:t>
                      </a:r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sr-Latn-ME" sz="1400" baseline="0" dirty="0" smtClean="0"/>
                        <a:t>2000-</a:t>
                      </a:r>
                      <a:r>
                        <a:rPr lang="en-US" sz="1400" baseline="0" dirty="0" smtClean="0"/>
                        <a:t>&lt;4000</a:t>
                      </a:r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4000-&lt;8000</a:t>
                      </a:r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8000-&lt;15000</a:t>
                      </a:r>
                      <a:endParaRPr lang="sr-Latn-ME" sz="1400" dirty="0" smtClean="0"/>
                    </a:p>
                    <a:p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15000-&lt;25000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25000-&lt;50000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50000-&lt;100000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100000-&lt;250000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250000-&lt;500000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500000-&lt;750000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750000-&lt;1000000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1000000-&lt;1500000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1500000-&lt;3000000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More than 3000000</a:t>
                      </a:r>
                      <a:endParaRPr lang="sr-Latn-ME" sz="1400" dirty="0" smtClean="0"/>
                    </a:p>
                  </a:txBody>
                  <a:tcPr vert="vert270" anchor="ctr"/>
                </a:tc>
              </a:tr>
              <a:tr h="742124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Agricultural holdings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200" b="1" dirty="0" smtClean="0"/>
                        <a:t>48870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31779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9462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5220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1788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428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139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38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10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sr-Latn-ME" sz="1200" b="1" dirty="0"/>
                    </a:p>
                  </a:txBody>
                  <a:tcPr anchor="ctr"/>
                </a:tc>
              </a:tr>
              <a:tr h="83597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Family agricultural</a:t>
                      </a:r>
                      <a:r>
                        <a:rPr lang="en-US" sz="1400" b="1" baseline="0" dirty="0" smtClean="0"/>
                        <a:t> holdings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200" b="1" dirty="0" smtClean="0"/>
                        <a:t>48824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31769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9462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5216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1783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426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132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30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6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</a:tr>
              <a:tr h="56095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Business entities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200" b="1" dirty="0" smtClean="0"/>
                        <a:t>46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10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7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sr-Latn-ME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sr-Latn-ME" sz="12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241042" y="967740"/>
            <a:ext cx="853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Structure of agricultural holdings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3" name="Picture 19" descr="EU MN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254000" y="5627385"/>
            <a:ext cx="6070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*Source: MONSTAT Agricultural Census 2010</a:t>
            </a:r>
            <a:endParaRPr lang="sr-Latn-ME" sz="11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805295" y="1767320"/>
            <a:ext cx="2971800" cy="796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Structure of family agricultural holdings by economic size</a:t>
            </a:r>
            <a:r>
              <a:rPr lang="sr-Latn-ME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  <a:endParaRPr lang="sr-Latn-ME" sz="16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endParaRPr lang="sr-Latn-ME" sz="2000" dirty="0"/>
          </a:p>
          <a:p>
            <a:pPr eaLnBrk="1" hangingPunct="1"/>
            <a:endParaRPr lang="en-GB" sz="2000" dirty="0" smtClean="0">
              <a:latin typeface="Cambria" pitchFamily="18" charset="0"/>
            </a:endParaRPr>
          </a:p>
          <a:p>
            <a:pPr marL="142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762000" y="179589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12192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97" y="2671618"/>
            <a:ext cx="4219303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174" y="2819400"/>
            <a:ext cx="4308301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 Box 121"/>
          <p:cNvSpPr txBox="1">
            <a:spLocks noChangeArrowheads="1"/>
          </p:cNvSpPr>
          <p:nvPr/>
        </p:nvSpPr>
        <p:spPr bwMode="auto">
          <a:xfrm>
            <a:off x="4953000" y="1752600"/>
            <a:ext cx="2971800" cy="796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Structure of business entities by economic size:</a:t>
            </a:r>
            <a:endParaRPr lang="sr-Latn-ME" sz="2000" dirty="0"/>
          </a:p>
          <a:p>
            <a:pPr eaLnBrk="1" hangingPunct="1"/>
            <a:endParaRPr lang="en-GB" sz="2000" dirty="0" smtClean="0">
              <a:latin typeface="Cambria" pitchFamily="18" charset="0"/>
            </a:endParaRPr>
          </a:p>
          <a:p>
            <a:pPr marL="142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97528" y="1138092"/>
            <a:ext cx="853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Structure of agricultural holdings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4" name="Picture 19" descr="EU MN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40145" y="6009750"/>
            <a:ext cx="6070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*Source: MONSTAT Agricultural Census 2010</a:t>
            </a:r>
            <a:endParaRPr lang="sr-Latn-ME" sz="11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15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267904" y="1793875"/>
            <a:ext cx="8430799" cy="450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Structure of agricultural holdings by general type of agricultural production:</a:t>
            </a:r>
            <a:endParaRPr lang="sr-Latn-ME" sz="20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endParaRPr lang="sr-Latn-ME" sz="2000" dirty="0"/>
          </a:p>
          <a:p>
            <a:pPr eaLnBrk="1" hangingPunct="1"/>
            <a:endParaRPr lang="en-GB" sz="2000" dirty="0" smtClean="0">
              <a:latin typeface="Cambria" pitchFamily="18" charset="0"/>
            </a:endParaRPr>
          </a:p>
          <a:p>
            <a:pPr marL="142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79387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1573501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750055"/>
              </p:ext>
            </p:extLst>
          </p:nvPr>
        </p:nvGraphicFramePr>
        <p:xfrm>
          <a:off x="246584" y="2286000"/>
          <a:ext cx="8491015" cy="3581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919"/>
                <a:gridCol w="855889"/>
                <a:gridCol w="780934"/>
                <a:gridCol w="613808"/>
                <a:gridCol w="613808"/>
                <a:gridCol w="716110"/>
                <a:gridCol w="638116"/>
                <a:gridCol w="672556"/>
                <a:gridCol w="756625"/>
                <a:gridCol w="756625"/>
                <a:gridCol w="756625"/>
              </a:tblGrid>
              <a:tr h="1758587">
                <a:tc>
                  <a:txBody>
                    <a:bodyPr/>
                    <a:lstStyle/>
                    <a:p>
                      <a:endParaRPr lang="sr-Latn-M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Number of holdings</a:t>
                      </a:r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Field</a:t>
                      </a:r>
                      <a:r>
                        <a:rPr lang="en-US" sz="1400" baseline="0" dirty="0" smtClean="0"/>
                        <a:t> crops</a:t>
                      </a:r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Horticulture </a:t>
                      </a:r>
                      <a:r>
                        <a:rPr lang="sr-Latn-ME" sz="1400" baseline="0" dirty="0" smtClean="0"/>
                        <a:t>(</a:t>
                      </a:r>
                      <a:r>
                        <a:rPr lang="en-US" sz="1400" baseline="0" dirty="0" smtClean="0"/>
                        <a:t>vegetables</a:t>
                      </a:r>
                      <a:r>
                        <a:rPr lang="sr-Latn-ME" sz="1400" baseline="0" dirty="0" smtClean="0"/>
                        <a:t>, </a:t>
                      </a:r>
                      <a:r>
                        <a:rPr lang="en-US" sz="1400" baseline="0" dirty="0" smtClean="0"/>
                        <a:t>flowers, ornamentals)</a:t>
                      </a:r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Permanent crops</a:t>
                      </a:r>
                      <a:endParaRPr lang="en-US" sz="1400" baseline="0" dirty="0" smtClean="0"/>
                    </a:p>
                    <a:p>
                      <a:pPr algn="ctr"/>
                      <a:r>
                        <a:rPr lang="sr-Latn-ME" sz="1400" baseline="0" dirty="0" smtClean="0"/>
                        <a:t>(</a:t>
                      </a:r>
                      <a:r>
                        <a:rPr lang="en-US" sz="1400" baseline="0" dirty="0" smtClean="0"/>
                        <a:t>vineyards and fruits )</a:t>
                      </a:r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Livestock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sz="1400" dirty="0" smtClean="0"/>
                        <a:t>(</a:t>
                      </a:r>
                      <a:r>
                        <a:rPr lang="en-US" sz="1400" dirty="0" smtClean="0"/>
                        <a:t>bovines, sheep, goats)</a:t>
                      </a:r>
                      <a:endParaRPr lang="sr-Latn-ME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Pigs and poultry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Mixed plant production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Mixed livestock production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Mixed plant</a:t>
                      </a:r>
                      <a:r>
                        <a:rPr lang="en-US" sz="1400" baseline="0" dirty="0" smtClean="0"/>
                        <a:t> and livestock production</a:t>
                      </a:r>
                      <a:endParaRPr lang="sr-Latn-ME" sz="1400" dirty="0" smtClean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Non-classified</a:t>
                      </a:r>
                      <a:r>
                        <a:rPr lang="en-US" sz="1400" baseline="0" dirty="0" smtClean="0"/>
                        <a:t> holdings</a:t>
                      </a:r>
                      <a:endParaRPr lang="sr-Latn-ME" sz="1400" dirty="0" smtClean="0"/>
                    </a:p>
                  </a:txBody>
                  <a:tcPr vert="vert270" anchor="ctr"/>
                </a:tc>
              </a:tr>
              <a:tr h="53792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Agricultural holdings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48870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12381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530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2209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23242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3931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519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2212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2420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1426</a:t>
                      </a:r>
                      <a:endParaRPr lang="sr-Latn-ME" sz="1400" b="1" dirty="0"/>
                    </a:p>
                  </a:txBody>
                  <a:tcPr anchor="ctr"/>
                </a:tc>
              </a:tr>
              <a:tr h="746972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Family agricultural holdings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48824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12372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523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2205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23233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3923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518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2210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2419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1421</a:t>
                      </a:r>
                      <a:endParaRPr lang="sr-Latn-ME" sz="1400" b="1" dirty="0"/>
                    </a:p>
                  </a:txBody>
                  <a:tcPr anchor="ctr"/>
                </a:tc>
              </a:tr>
              <a:tr h="53792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Business entities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46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9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7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9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8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1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2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1</a:t>
                      </a:r>
                      <a:endParaRPr lang="sr-Latn-M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sz="1400" b="1" dirty="0" smtClean="0"/>
                        <a:t>5</a:t>
                      </a:r>
                      <a:endParaRPr lang="sr-Latn-ME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216104" y="1111836"/>
            <a:ext cx="853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Structure of agricultural holdings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3" name="Picture 19" descr="EU MN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272473" y="5886686"/>
            <a:ext cx="6070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*Source: MONSTAT Agricultural Census 2010</a:t>
            </a:r>
            <a:endParaRPr lang="sr-Latn-ME" sz="11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25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762000" y="1691481"/>
            <a:ext cx="7718801" cy="796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Structure of agricultural holdings by type of agricultural production</a:t>
            </a:r>
            <a:r>
              <a:rPr lang="sr-Latn-ME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  <a:endParaRPr lang="sr-Latn-ME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endParaRPr lang="sr-Latn-ME" sz="2000" dirty="0">
              <a:latin typeface="Cambria" pitchFamily="18" charset="0"/>
            </a:endParaRPr>
          </a:p>
          <a:p>
            <a:pPr eaLnBrk="1" hangingPunct="1"/>
            <a:endParaRPr lang="en-GB" sz="2000" dirty="0" smtClean="0">
              <a:latin typeface="Cambria" pitchFamily="18" charset="0"/>
            </a:endParaRPr>
          </a:p>
          <a:p>
            <a:pPr marL="142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905000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12192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826400151"/>
              </p:ext>
            </p:extLst>
          </p:nvPr>
        </p:nvGraphicFramePr>
        <p:xfrm>
          <a:off x="775259" y="2274888"/>
          <a:ext cx="8153400" cy="4189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/>
          <p:cNvSpPr/>
          <p:nvPr/>
        </p:nvSpPr>
        <p:spPr>
          <a:xfrm>
            <a:off x="197528" y="937999"/>
            <a:ext cx="853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Structure of agricultural holdings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2" name="Picture 19" descr="EU MN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183673" y="6139190"/>
            <a:ext cx="6070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*Source: MONSTAT Agricultural Census 2010</a:t>
            </a:r>
            <a:endParaRPr lang="sr-Latn-ME" sz="11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41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990600" y="2514600"/>
            <a:ext cx="6985413" cy="30224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term “records” means keeping the records, including informal notes on all income generated and expenditures carried out related to the holding</a:t>
            </a:r>
            <a:endParaRPr lang="sr-Latn-ME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sr-Latn-ME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 the total 48,870 agricultural holdings, 5,448 holdings keep the records on income and expenditures</a:t>
            </a:r>
          </a:p>
          <a:p>
            <a:pPr marL="342900" indent="-342900">
              <a:buFont typeface="Arial" pitchFamily="34" charset="0"/>
              <a:buChar char="•"/>
            </a:pPr>
            <a:endParaRPr lang="sr-Latn-ME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 the total </a:t>
            </a:r>
            <a:r>
              <a:rPr lang="sr-Latn-ME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48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</a:t>
            </a:r>
            <a:r>
              <a:rPr lang="sr-Latn-ME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870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agricultural holdings, </a:t>
            </a:r>
            <a:r>
              <a:rPr lang="sr-Latn-ME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598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holdings use personal computer for the needs of the holding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79387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3199" y="1159293"/>
            <a:ext cx="85344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Agricultural Census </a:t>
            </a:r>
            <a:r>
              <a:rPr lang="sr-Latn-ME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2010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ME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–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records on income and expenditures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1" name="Picture 19" descr="EU MN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6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468457" y="2297901"/>
            <a:ext cx="3288434" cy="7350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Records on income and expenditures</a:t>
            </a:r>
            <a:endParaRPr lang="sr-Latn-ME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endParaRPr lang="sr-Latn-ME" sz="2000" dirty="0">
              <a:latin typeface="Cambria" pitchFamily="18" charset="0"/>
            </a:endParaRPr>
          </a:p>
          <a:p>
            <a:pPr eaLnBrk="1" hangingPunct="1"/>
            <a:endParaRPr lang="en-GB" sz="2000" dirty="0" smtClean="0">
              <a:latin typeface="Cambria" pitchFamily="18" charset="0"/>
            </a:endParaRPr>
          </a:p>
          <a:p>
            <a:pPr marL="142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1219200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869054601"/>
              </p:ext>
            </p:extLst>
          </p:nvPr>
        </p:nvGraphicFramePr>
        <p:xfrm>
          <a:off x="324044" y="2895600"/>
          <a:ext cx="3685599" cy="328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/>
          <p:cNvSpPr/>
          <p:nvPr/>
        </p:nvSpPr>
        <p:spPr>
          <a:xfrm>
            <a:off x="320675" y="1298642"/>
            <a:ext cx="85344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Agricultural Census </a:t>
            </a:r>
            <a:r>
              <a:rPr lang="sr-Latn-ME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2010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ME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–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records on income and expenditures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29" name="Text Box 121"/>
          <p:cNvSpPr txBox="1">
            <a:spLocks noChangeArrowheads="1"/>
          </p:cNvSpPr>
          <p:nvPr/>
        </p:nvSpPr>
        <p:spPr bwMode="auto">
          <a:xfrm>
            <a:off x="4498169" y="2297901"/>
            <a:ext cx="3887930" cy="50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Using personal computer</a:t>
            </a:r>
            <a:endParaRPr lang="sr-Latn-ME" sz="20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endParaRPr lang="sr-Latn-ME" sz="2000" dirty="0">
              <a:latin typeface="Cambria" pitchFamily="18" charset="0"/>
            </a:endParaRPr>
          </a:p>
          <a:p>
            <a:pPr eaLnBrk="1" hangingPunct="1"/>
            <a:endParaRPr lang="en-GB" sz="2000" dirty="0" smtClean="0">
              <a:latin typeface="Cambria" pitchFamily="18" charset="0"/>
            </a:endParaRPr>
          </a:p>
          <a:p>
            <a:pPr marL="142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b="1" dirty="0">
              <a:latin typeface="Cambria" pitchFamily="18" charset="0"/>
            </a:endParaRPr>
          </a:p>
        </p:txBody>
      </p:sp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3548354863"/>
              </p:ext>
            </p:extLst>
          </p:nvPr>
        </p:nvGraphicFramePr>
        <p:xfrm>
          <a:off x="4599334" y="2895600"/>
          <a:ext cx="3685599" cy="328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4" name="Picture 19" descr="EU MN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152400" y="6139190"/>
            <a:ext cx="6070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*Source: MONSTAT Agricultural Census 2010</a:t>
            </a:r>
            <a:endParaRPr lang="sr-Latn-ME" sz="11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50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990600" y="2667000"/>
            <a:ext cx="6985413" cy="1905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 2013 the Statistical Office of Montenegro MONSTAT will carry out a Farm structure survey (FSS)</a:t>
            </a:r>
            <a:endParaRPr lang="sr-Latn-ME" sz="20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sr-Latn-ME" sz="2000" dirty="0">
              <a:latin typeface="Cambria" pitchFamily="18" charset="0"/>
            </a:endParaRPr>
          </a:p>
          <a:p>
            <a:pPr marL="36353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79387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2313" y="1461856"/>
            <a:ext cx="853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sr-Latn-ME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Farm structure survey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(FSS)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1" name="Picture 19" descr="EU MN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71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700421" y="1739756"/>
            <a:ext cx="8305051" cy="45320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Steps for implementation of FADN</a:t>
            </a:r>
            <a:r>
              <a:rPr lang="sr-Latn-ME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  <a:endParaRPr lang="sr-Latn-ME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endParaRPr lang="sr-Latn-ME" sz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Adoption of sublegal act (rulebook on FADN)</a:t>
            </a:r>
            <a:endParaRPr lang="sr-Latn-ME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Establishment of a body responsible for collection of data, data processing and system management</a:t>
            </a:r>
            <a:endParaRPr lang="sr-Latn-ME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Preparation of a FADN system implementation plan in compliance with EU requirements and methodology (agricultural holdings selection plan, forms, guidelines for accounting agencies, education of farmers, preparation of FADN software)</a:t>
            </a:r>
            <a:endParaRPr lang="sr-Latn-ME" sz="2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Data collection, processing and control</a:t>
            </a:r>
            <a:endParaRPr lang="sr-Latn-M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Submission of report</a:t>
            </a:r>
            <a:endParaRPr lang="sr-Latn-ME" sz="2400" dirty="0">
              <a:latin typeface="Cambria" pitchFamily="18" charset="0"/>
            </a:endParaRPr>
          </a:p>
          <a:p>
            <a:pPr eaLnBrk="1" hangingPunct="1"/>
            <a:endParaRPr lang="en-GB" sz="2000" dirty="0" smtClean="0">
              <a:latin typeface="Cambria" pitchFamily="18" charset="0"/>
            </a:endParaRPr>
          </a:p>
          <a:p>
            <a:pPr marL="142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 marL="814388" indent="-450850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b="1" dirty="0">
              <a:latin typeface="Cambria" pitchFamily="18" charset="0"/>
            </a:endParaRPr>
          </a:p>
        </p:txBody>
      </p:sp>
      <p:grpSp>
        <p:nvGrpSpPr>
          <p:cNvPr id="615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7200" y="1793875"/>
            <a:ext cx="8305800" cy="3698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indent="42863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R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1225839"/>
            <a:ext cx="8534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8600" y="996494"/>
            <a:ext cx="85344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Activity Plan</a:t>
            </a:r>
          </a:p>
          <a:p>
            <a:pPr algn="ctr" eaLnBrk="0" hangingPunct="0">
              <a:defRPr/>
            </a:pPr>
            <a:endParaRPr lang="en-US" sz="24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57200" y="0"/>
            <a:ext cx="4535216" cy="538609"/>
          </a:xfrm>
          <a:prstGeom prst="rect">
            <a:avLst/>
          </a:prstGeom>
        </p:spPr>
        <p:txBody>
          <a:bodyPr wrap="square" lIns="91440" tIns="18288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en-GB" sz="1000" b="1" dirty="0" smtClean="0">
                <a:solidFill>
                  <a:schemeClr val="bg1"/>
                </a:solidFill>
                <a:latin typeface="Cambria" pitchFamily="18" charset="0"/>
              </a:rPr>
              <a:t>Montenegro</a:t>
            </a:r>
            <a:r>
              <a:rPr lang="sr-Latn-CS" sz="10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GB" sz="10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 smtClean="0">
                <a:solidFill>
                  <a:srgbClr val="C00000"/>
                </a:solidFill>
              </a:rPr>
              <a:t>Agriculture and rural development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pic>
        <p:nvPicPr>
          <p:cNvPr id="32" name="Picture 19" descr="EU MN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400800"/>
            <a:ext cx="81279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96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9701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1855</TotalTime>
  <Words>1072</Words>
  <Application>Microsoft Office PowerPoint</Application>
  <PresentationFormat>On-screen Show (4:3)</PresentationFormat>
  <Paragraphs>276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Vesna Stojkovic</cp:lastModifiedBy>
  <cp:revision>160</cp:revision>
  <dcterms:created xsi:type="dcterms:W3CDTF">2012-04-18T16:21:57Z</dcterms:created>
  <dcterms:modified xsi:type="dcterms:W3CDTF">2012-12-03T11:19:50Z</dcterms:modified>
</cp:coreProperties>
</file>