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455" r:id="rId3"/>
    <p:sldId id="456" r:id="rId4"/>
    <p:sldId id="452" r:id="rId5"/>
    <p:sldId id="454" r:id="rId6"/>
    <p:sldId id="444" r:id="rId7"/>
    <p:sldId id="439" r:id="rId8"/>
    <p:sldId id="462" r:id="rId9"/>
    <p:sldId id="463" r:id="rId10"/>
    <p:sldId id="460" r:id="rId11"/>
    <p:sldId id="467" r:id="rId12"/>
    <p:sldId id="461" r:id="rId13"/>
    <p:sldId id="418" r:id="rId14"/>
    <p:sldId id="464" r:id="rId15"/>
    <p:sldId id="468" r:id="rId16"/>
    <p:sldId id="428" r:id="rId17"/>
    <p:sldId id="421" r:id="rId18"/>
    <p:sldId id="432" r:id="rId19"/>
    <p:sldId id="436" r:id="rId20"/>
    <p:sldId id="438" r:id="rId21"/>
    <p:sldId id="434" r:id="rId22"/>
    <p:sldId id="451" r:id="rId23"/>
    <p:sldId id="448" r:id="rId24"/>
    <p:sldId id="469" r:id="rId25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CDB"/>
    <a:srgbClr val="63252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75" autoAdjust="0"/>
  </p:normalViewPr>
  <p:slideViewPr>
    <p:cSldViewPr>
      <p:cViewPr>
        <p:scale>
          <a:sx n="50" d="100"/>
          <a:sy n="50" d="100"/>
        </p:scale>
        <p:origin x="-1267" y="-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190" y="-90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89A97D2-A5B2-46A2-82D5-BC49DF0C007C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6111DE-2BD6-44B4-B516-8BEB42EB9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4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0874" tIns="45438" rIns="90874" bIns="45438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0874" tIns="45438" rIns="90874" bIns="45438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068BA62-AD90-42E9-ADC7-A2303F2EEFE5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4" tIns="45438" rIns="90874" bIns="4543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0874" tIns="45438" rIns="90874" bIns="4543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0874" tIns="45438" rIns="90874" bIns="45438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0874" tIns="45438" rIns="90874" bIns="45438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15BDB16-58C5-4F86-BFA4-163B01C08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22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E46C-F8C1-4B35-90E9-35FD30F734FA}" type="slidenum">
              <a:rPr lang="sr-Cyrl-CS" smtClean="0"/>
              <a:pPr>
                <a:defRPr/>
              </a:pPr>
              <a:t>23</a:t>
            </a:fld>
            <a:endParaRPr lang="sr-Cyrl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E46C-F8C1-4B35-90E9-35FD30F734FA}" type="slidenum">
              <a:rPr lang="sr-Cyrl-CS" smtClean="0"/>
              <a:pPr>
                <a:defRPr/>
              </a:pPr>
              <a:t>24</a:t>
            </a:fld>
            <a:endParaRPr lang="sr-Cyrl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BF82F-A01A-4404-899E-79A46284F8C4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24401-1106-4600-BFC0-9840F133F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57C2F-D5D3-4857-A475-E9E7E5AFE32C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B6B19-EFDB-4F5E-BB29-FB2016252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0230-95ED-4630-AF8F-449D7A3AB514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B68B-A21F-40EF-BB8F-F342E53F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CF308-89B2-4790-9185-6EF5066A8AAF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B8256-68EE-407E-B370-E421139DE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EBDC2-DC81-412C-8107-107A2086131D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4BB6A-CE9A-4C1F-BA80-2C10AF492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BD2EE-4265-4A8E-AB8B-21477684D24D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B3A8F-E19F-4E60-A649-96F65F635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0B48F-E32D-47BF-9BE6-0B6F32A3B614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DC3AB-B284-4E2F-95DB-9AFBAB94B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DECA8-8D79-4A46-9950-8933B81F3E1A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BA838-64AB-4AE5-907F-9C4BF73CD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18E87-EC6F-4FF8-BFAF-5B1C37A75481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012AE-23FF-4FC1-B71D-038BA04E6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2E75F-83B7-456C-B445-756C85E6EB1B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D6D44-272D-4906-9131-9F649CE75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7E2B6-1206-45A8-94F7-AB02793DA4F6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8D32-70EC-43B6-A0A2-25F7DC336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9741D9-11D3-491E-8803-7F9CD2DA1888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E0466A-2C30-4B0B-AB92-09A622B1A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1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wmf"/><Relationship Id="rId7" Type="http://schemas.openxmlformats.org/officeDocument/2006/relationships/image" Target="../media/image7.emf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2.xls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miscg.org/cijene/php/prcijena_frm.php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hr-BA" sz="1600" b="1" i="1" dirty="0">
                <a:solidFill>
                  <a:schemeClr val="bg1"/>
                </a:solidFill>
                <a:latin typeface="Cambria" pitchFamily="18" charset="0"/>
              </a:rPr>
              <a:t>11 – Agriculture and Rural Development</a:t>
            </a:r>
            <a:endParaRPr lang="hr-BA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endParaRPr lang="hr-BA" sz="1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-43721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87839" y="2758061"/>
            <a:ext cx="66579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ME" sz="36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SHEEP AND GOAT</a:t>
            </a:r>
            <a:r>
              <a:rPr lang="en-US" sz="36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MEAT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7400" y="4732009"/>
            <a:ext cx="48006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GB" b="1" dirty="0" err="1" smtClean="0">
                <a:solidFill>
                  <a:schemeClr val="bg1"/>
                </a:solidFill>
                <a:latin typeface="Cambria" pitchFamily="18" charset="0"/>
              </a:rPr>
              <a:t>Sunčica</a:t>
            </a: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ambria" pitchFamily="18" charset="0"/>
              </a:rPr>
              <a:t>Boljević</a:t>
            </a: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b="1" dirty="0" smtClean="0">
                <a:solidFill>
                  <a:schemeClr val="bg1"/>
                </a:solidFill>
                <a:latin typeface="Cambria" pitchFamily="18" charset="0"/>
              </a:rPr>
              <a:t> &amp;  Milan Marković</a:t>
            </a:r>
            <a:endParaRPr lang="en-US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r>
              <a:rPr lang="en-US" b="1" u="sng" dirty="0" smtClean="0">
                <a:solidFill>
                  <a:srgbClr val="0000FF"/>
                </a:solidFill>
                <a:latin typeface="Cambria" pitchFamily="18" charset="0"/>
              </a:rPr>
              <a:t>suncica.boljevic@mpr.gov.me</a:t>
            </a: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7550" y="5686425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2209800" y="6037777"/>
            <a:ext cx="4648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Bilateral screening: Chapter 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b="1" smtClean="0">
                <a:solidFill>
                  <a:schemeClr val="bg1"/>
                </a:solidFill>
                <a:latin typeface="Cambria" pitchFamily="18" charset="0"/>
              </a:rPr>
              <a:t>Brussels</a:t>
            </a: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sr-Latn-CS" b="1" dirty="0" smtClean="0">
                <a:solidFill>
                  <a:schemeClr val="bg1"/>
                </a:solidFill>
                <a:latin typeface="Cambria" pitchFamily="18" charset="0"/>
              </a:rPr>
              <a:t>11-13</a:t>
            </a:r>
            <a:r>
              <a:rPr lang="hr-BA" b="1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dirty="0" smtClean="0">
                <a:solidFill>
                  <a:schemeClr val="bg1"/>
                </a:solidFill>
                <a:latin typeface="Cambria" pitchFamily="18" charset="0"/>
              </a:rPr>
              <a:t>December 2012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B4E67B9A-0361-4126-BE43-45B60EA83DDA}" type="slidenum">
              <a:rPr lang="en-US" sz="1200">
                <a:latin typeface="Arial Black" pitchFamily="34" charset="0"/>
              </a:rPr>
              <a:pPr algn="r" eaLnBrk="1" hangingPunct="1"/>
              <a:t>2</a:t>
            </a:fld>
            <a:endParaRPr lang="en-US" sz="1400">
              <a:latin typeface="Arial Black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19200"/>
            <a:ext cx="6008688" cy="60801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Presentation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</a:t>
            </a: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utline </a:t>
            </a:r>
            <a:endParaRPr lang="en-GB" sz="28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209800"/>
            <a:ext cx="6705600" cy="28194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General frame for the sector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Primary production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Processing industry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Market of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sheep and goat meat 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8" name="Group 13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5" name="Round Same Side Corner Rectangle 14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090" name="Picture 18" descr="EU MN log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3079" name="Group 11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08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08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8" name="5-Point Star 1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87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219200" y="838200"/>
            <a:ext cx="6705600" cy="76200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LEGAL FRAMEWORK</a:t>
            </a:r>
            <a:endParaRPr lang="en-US" sz="2800" b="1" dirty="0">
              <a:solidFill>
                <a:srgbClr val="632523"/>
              </a:solidFill>
            </a:endParaRPr>
          </a:p>
        </p:txBody>
      </p:sp>
      <p:grpSp>
        <p:nvGrpSpPr>
          <p:cNvPr id="410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" y="1460292"/>
            <a:ext cx="8625022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400" b="1" dirty="0">
                <a:solidFill>
                  <a:srgbClr val="632523"/>
                </a:solidFill>
                <a:latin typeface="+mn-lt"/>
              </a:rPr>
              <a:t>Law on Agriculture and Rural Development </a:t>
            </a:r>
            <a:r>
              <a:rPr lang="sr-Latn-CS" sz="2400" dirty="0">
                <a:solidFill>
                  <a:srgbClr val="632523"/>
                </a:solidFill>
                <a:latin typeface="+mn-lt"/>
              </a:rPr>
              <a:t>(</a:t>
            </a:r>
            <a:r>
              <a:rPr lang="en-US" sz="2400" dirty="0">
                <a:solidFill>
                  <a:srgbClr val="632523"/>
                </a:solidFill>
                <a:latin typeface="+mn-lt"/>
              </a:rPr>
              <a:t>Official Gazette of Montenegro </a:t>
            </a:r>
            <a:r>
              <a:rPr lang="sr-Latn-CS" sz="2400" dirty="0">
                <a:solidFill>
                  <a:srgbClr val="632523"/>
                </a:solidFill>
                <a:latin typeface="+mn-lt"/>
              </a:rPr>
              <a:t>56/09)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sr-Latn-CS" sz="2400" b="1" dirty="0" smtClean="0">
                <a:solidFill>
                  <a:srgbClr val="632523"/>
                </a:solidFill>
                <a:latin typeface="+mn-lt"/>
              </a:rPr>
              <a:t>Law </a:t>
            </a:r>
            <a:r>
              <a:rPr lang="sr-Latn-CS" sz="2400" b="1" dirty="0">
                <a:solidFill>
                  <a:srgbClr val="632523"/>
                </a:solidFill>
                <a:latin typeface="+mn-lt"/>
              </a:rPr>
              <a:t>on Livestock Farming</a:t>
            </a:r>
            <a:r>
              <a:rPr lang="sr-Latn-C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fficial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Gazette of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MNE </a:t>
            </a:r>
            <a:r>
              <a:rPr lang="sr-Latn-CS" sz="2400" dirty="0" smtClean="0">
                <a:solidFill>
                  <a:srgbClr val="632523"/>
                </a:solidFill>
                <a:latin typeface="+mn-lt"/>
              </a:rPr>
              <a:t>72/10</a:t>
            </a:r>
            <a:r>
              <a:rPr lang="sr-Latn-CS" sz="2400" dirty="0">
                <a:solidFill>
                  <a:srgbClr val="632523"/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sr-Latn-C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Veterinary Law </a:t>
            </a:r>
            <a:r>
              <a:rPr lang="sr-Latn-C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Official Gazette of Montenegro 30/12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Law 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on Food Safety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(Official Gazette of Montenegro 14/07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Law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on Animal Identification and Registration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 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Official Gazette of the Republic of Montenegro 48/07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73/10</a:t>
            </a:r>
            <a:r>
              <a:rPr lang="sr-Latn-R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632523"/>
                </a:solidFill>
                <a:latin typeface="+mn-lt"/>
              </a:rPr>
              <a:t>Decree </a:t>
            </a:r>
            <a:r>
              <a:rPr lang="en-US" sz="2400" b="1" dirty="0">
                <a:solidFill>
                  <a:srgbClr val="632523"/>
                </a:solidFill>
                <a:latin typeface="+mn-lt"/>
              </a:rPr>
              <a:t>on implementation of the agrarian policy measures for 2011 - </a:t>
            </a:r>
            <a:r>
              <a:rPr lang="sr-Latn-CS" sz="2400" b="1" dirty="0">
                <a:solidFill>
                  <a:srgbClr val="632523"/>
                </a:solidFill>
                <a:latin typeface="+mn-lt"/>
              </a:rPr>
              <a:t> Agrobud</a:t>
            </a:r>
            <a:r>
              <a:rPr lang="en-US" sz="2400" b="1" dirty="0">
                <a:solidFill>
                  <a:srgbClr val="632523"/>
                </a:solidFill>
                <a:latin typeface="+mn-lt"/>
              </a:rPr>
              <a:t>g</a:t>
            </a:r>
            <a:r>
              <a:rPr lang="sr-Latn-CS" sz="2400" b="1" dirty="0">
                <a:solidFill>
                  <a:srgbClr val="632523"/>
                </a:solidFill>
                <a:latin typeface="+mn-lt"/>
              </a:rPr>
              <a:t>et </a:t>
            </a:r>
            <a:r>
              <a:rPr lang="sr-Latn-CS" sz="2400" dirty="0">
                <a:solidFill>
                  <a:srgbClr val="632523"/>
                </a:solidFill>
                <a:latin typeface="+mn-lt"/>
              </a:rPr>
              <a:t>(</a:t>
            </a:r>
            <a:r>
              <a:rPr lang="en-US" sz="2400" dirty="0">
                <a:solidFill>
                  <a:srgbClr val="632523"/>
                </a:solidFill>
                <a:latin typeface="+mn-lt"/>
              </a:rPr>
              <a:t>Official Gazette of Montenegro</a:t>
            </a:r>
            <a:r>
              <a:rPr lang="sr-Latn-CS" sz="2400" dirty="0">
                <a:solidFill>
                  <a:srgbClr val="632523"/>
                </a:solidFill>
                <a:latin typeface="+mn-lt"/>
              </a:rPr>
              <a:t> 66/11)</a:t>
            </a:r>
            <a:r>
              <a:rPr lang="hr-HR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Secondary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legislation</a:t>
            </a: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(sublaws, rulebooks)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>
              <a:buFont typeface="Wingdings" pitchFamily="2" charset="2"/>
              <a:buChar char="v"/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</a:t>
            </a:r>
            <a:r>
              <a:rPr lang="hr-BA" sz="1100" b="1" dirty="0">
                <a:solidFill>
                  <a:srgbClr val="C00000"/>
                </a:solidFill>
              </a:rPr>
              <a:t>11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hr-BA" sz="1100" b="1" dirty="0">
                <a:solidFill>
                  <a:srgbClr val="C00000"/>
                </a:solidFill>
                <a:latin typeface="Cambria" pitchFamily="18" charset="0"/>
              </a:rPr>
              <a:t>Agriculture and Rural Development 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" y="45720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8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71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4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401763" y="914400"/>
            <a:ext cx="6705600" cy="114300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POLICY FRAME FOR SHEEP AND GOAT  MEAT PRODUCTION</a:t>
            </a:r>
            <a:endParaRPr lang="en-US" sz="2800" b="1" dirty="0">
              <a:solidFill>
                <a:srgbClr val="632523"/>
              </a:solidFill>
            </a:endParaRPr>
          </a:p>
        </p:txBody>
      </p:sp>
      <p:grpSp>
        <p:nvGrpSpPr>
          <p:cNvPr id="512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6588" y="2240280"/>
            <a:ext cx="813593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000" b="1" dirty="0">
                <a:solidFill>
                  <a:srgbClr val="632523"/>
                </a:solidFill>
              </a:rPr>
              <a:t>Strategy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‘’MONTENEGRO’S AGRICULTURE AND EUROPEAN UNION – Food Production and Rural Development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(background,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objectives, scenarios of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development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e</a:t>
            </a:r>
            <a:r>
              <a:rPr lang="en-US" sz="2000" dirty="0" err="1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tc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.) </a:t>
            </a:r>
            <a:endParaRPr lang="en-US" sz="2000" dirty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000" b="1" dirty="0">
                <a:solidFill>
                  <a:srgbClr val="632523"/>
                </a:solidFill>
              </a:rPr>
              <a:t>National program for food production and rural development 2009-2013 </a:t>
            </a:r>
            <a:r>
              <a:rPr lang="en-US" sz="2000" dirty="0">
                <a:solidFill>
                  <a:srgbClr val="632523"/>
                </a:solidFill>
              </a:rPr>
              <a:t>(the instruments and </a:t>
            </a:r>
            <a:r>
              <a:rPr lang="en-US" sz="2000" dirty="0" smtClean="0">
                <a:solidFill>
                  <a:srgbClr val="632523"/>
                </a:solidFill>
              </a:rPr>
              <a:t>measures of support, </a:t>
            </a:r>
            <a:r>
              <a:rPr lang="en-US" sz="2000" dirty="0">
                <a:solidFill>
                  <a:srgbClr val="632523"/>
                </a:solidFill>
              </a:rPr>
              <a:t>financial </a:t>
            </a:r>
            <a:r>
              <a:rPr lang="en-US" sz="2000" dirty="0" smtClean="0">
                <a:solidFill>
                  <a:srgbClr val="632523"/>
                </a:solidFill>
              </a:rPr>
              <a:t>framework)</a:t>
            </a:r>
            <a:endParaRPr lang="en-US" sz="2000" dirty="0">
              <a:solidFill>
                <a:srgbClr val="632523"/>
              </a:solidFill>
            </a:endParaRP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000" b="1" dirty="0" err="1">
                <a:solidFill>
                  <a:srgbClr val="632523"/>
                </a:solidFill>
              </a:rPr>
              <a:t>Agrobudget</a:t>
            </a:r>
            <a:r>
              <a:rPr lang="en-US" sz="2000" b="1" dirty="0">
                <a:solidFill>
                  <a:srgbClr val="632523"/>
                </a:solidFill>
              </a:rPr>
              <a:t> – national budgetary support (</a:t>
            </a:r>
            <a:r>
              <a:rPr lang="en-US" sz="2000" dirty="0">
                <a:solidFill>
                  <a:srgbClr val="632523"/>
                </a:solidFill>
              </a:rPr>
              <a:t>adopted and published each </a:t>
            </a:r>
            <a:r>
              <a:rPr lang="en-US" sz="2000" dirty="0" smtClean="0">
                <a:solidFill>
                  <a:srgbClr val="632523"/>
                </a:solidFill>
              </a:rPr>
              <a:t>year, </a:t>
            </a:r>
            <a:r>
              <a:rPr lang="en-US" sz="2000" dirty="0">
                <a:solidFill>
                  <a:srgbClr val="632523"/>
                </a:solidFill>
              </a:rPr>
              <a:t>consists of the support </a:t>
            </a:r>
            <a:r>
              <a:rPr lang="en-US" sz="2000" dirty="0" smtClean="0">
                <a:solidFill>
                  <a:srgbClr val="632523"/>
                </a:solidFill>
              </a:rPr>
              <a:t>measures)</a:t>
            </a:r>
            <a:endParaRPr lang="en-US" sz="2000" dirty="0">
              <a:solidFill>
                <a:srgbClr val="632523"/>
              </a:solidFill>
            </a:endParaRP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632523"/>
                </a:solidFill>
              </a:rPr>
              <a:t>Sectorial </a:t>
            </a:r>
            <a:r>
              <a:rPr lang="en-US" sz="2000" b="1" dirty="0">
                <a:solidFill>
                  <a:srgbClr val="632523"/>
                </a:solidFill>
              </a:rPr>
              <a:t>documents (</a:t>
            </a:r>
            <a:r>
              <a:rPr lang="en-US" sz="2000" b="1" dirty="0" smtClean="0">
                <a:solidFill>
                  <a:srgbClr val="632523"/>
                </a:solidFill>
              </a:rPr>
              <a:t>Meat sector study for IPARD, etc.) </a:t>
            </a:r>
            <a:endParaRPr lang="sr-Latn-CS" sz="2000" dirty="0">
              <a:solidFill>
                <a:srgbClr val="632523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</a:t>
            </a:r>
            <a:r>
              <a:rPr lang="hr-BA" sz="1100" b="1" dirty="0">
                <a:solidFill>
                  <a:srgbClr val="C00000"/>
                </a:solidFill>
              </a:rPr>
              <a:t>11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hr-BA" sz="1100" b="1" dirty="0">
                <a:solidFill>
                  <a:srgbClr val="C00000"/>
                </a:solidFill>
                <a:latin typeface="Cambria" pitchFamily="18" charset="0"/>
              </a:rPr>
              <a:t>Agriculture and Rural Development 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" y="45720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2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36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19066" y="6858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  <a:cs typeface="Arial" pitchFamily="34" charset="0"/>
              </a:rPr>
              <a:t>INSTITUTIONAL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  <a:cs typeface="Arial" pitchFamily="34" charset="0"/>
              </a:rPr>
              <a:t>S</a:t>
            </a:r>
            <a:r>
              <a:rPr lang="sr-Latn-R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  <a:cs typeface="Arial" pitchFamily="34" charset="0"/>
              </a:rPr>
              <a:t>UPPORT </a:t>
            </a:r>
            <a:endParaRPr lang="sr-Cyrl-CS" sz="2800" b="1" dirty="0" smtClean="0">
              <a:solidFill>
                <a:schemeClr val="accent2">
                  <a:lumMod val="50000"/>
                </a:schemeClr>
              </a:solidFill>
              <a:latin typeface="+mn-lt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766740" y="1447800"/>
            <a:ext cx="8086266" cy="4953000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Ministry of Agriculture and Rural Development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Veterinary service </a:t>
            </a: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Veterinary Directorate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(under the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responsibility of the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Ministry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)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Diagnostic vet Laboratory (public body)</a:t>
            </a:r>
            <a:endParaRPr lang="sr-Latn-CS" sz="2000" dirty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Field veterinary service (privately organised)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Biotechnical Faculty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- University of Montenegro</a:t>
            </a:r>
            <a:endParaRPr lang="sr-Latn-RS" sz="2400" b="1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971550" lvl="1" indent="-571500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The Livestock Selection Service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(breeding programs, premimus implementations)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The Dairy Laboratory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(analyses of milk for payment purposes) 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Livestock Department (education and research)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Other state institutions and organizations </a:t>
            </a:r>
            <a:endParaRPr lang="sr-Latn-RS" sz="2400" b="1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Advisory service at the municipal level </a:t>
            </a:r>
            <a:endParaRPr lang="sr-Latn-RS" sz="2400" b="1" dirty="0" smtClean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4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150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5" name="Picture 18" descr="EU MN log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6151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61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9" name="Picture 18" descr="EU MN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5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988484157"/>
              </p:ext>
            </p:extLst>
          </p:nvPr>
        </p:nvGraphicFramePr>
        <p:xfrm>
          <a:off x="624022" y="914400"/>
          <a:ext cx="8305800" cy="491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Chart" r:id="rId4" imgW="4943551" imgH="1952549" progId="Excel.Sheet.8">
                  <p:embed/>
                </p:oleObj>
              </mc:Choice>
              <mc:Fallback>
                <p:oleObj name="Chart" r:id="rId4" imgW="4943551" imgH="1952549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22" y="914400"/>
                        <a:ext cx="8305800" cy="491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" name="Rectangle 36"/>
          <p:cNvSpPr>
            <a:spLocks noGrp="1" noChangeArrowheads="1"/>
          </p:cNvSpPr>
          <p:nvPr>
            <p:ph type="title" idx="4294967295"/>
          </p:nvPr>
        </p:nvSpPr>
        <p:spPr>
          <a:xfrm>
            <a:off x="254014" y="8382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AGRICULTURAL LAND  </a:t>
            </a: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AS THE MAIN PRECONDITION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/>
            </a:r>
            <a:b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</a:b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FOR THE SHEEP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 </a:t>
            </a: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AND GOATS SECTOR 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+mn-lt"/>
              <a:ea typeface="Cambria Math" pitchFamily="18" charset="0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5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59" name="Group 20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06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Rectangle 23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aphicFrame>
        <p:nvGraphicFramePr>
          <p:cNvPr id="21" name="Group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0410587"/>
              </p:ext>
            </p:extLst>
          </p:nvPr>
        </p:nvGraphicFramePr>
        <p:xfrm>
          <a:off x="254014" y="5312218"/>
          <a:ext cx="8763000" cy="1545782"/>
        </p:xfrm>
        <a:graphic>
          <a:graphicData uri="http://schemas.openxmlformats.org/drawingml/2006/table">
            <a:tbl>
              <a:tblPr/>
              <a:tblGrid>
                <a:gridCol w="3455988"/>
                <a:gridCol w="1263650"/>
                <a:gridCol w="2695575"/>
                <a:gridCol w="1347787"/>
              </a:tblGrid>
              <a:tr h="374207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Total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Agricultural land  -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516,070 ha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Arable land (fields and gardens)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44,524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Grassland (meadows)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128,621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Permanent crops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16,107 ha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Permanent pastures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325,436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Other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2,649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8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4772" y="6400800"/>
            <a:ext cx="914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</a:t>
            </a:r>
            <a:r>
              <a:rPr lang="hr-BA" sz="1100" b="1" dirty="0">
                <a:solidFill>
                  <a:srgbClr val="C00000"/>
                </a:solidFill>
              </a:rPr>
              <a:t>11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hr-BA" sz="1100" b="1" dirty="0">
                <a:solidFill>
                  <a:srgbClr val="C00000"/>
                </a:solidFill>
                <a:latin typeface="Cambria" pitchFamily="18" charset="0"/>
              </a:rPr>
              <a:t>Agriculture and Rural Development 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053331"/>
              </p:ext>
            </p:extLst>
          </p:nvPr>
        </p:nvGraphicFramePr>
        <p:xfrm>
          <a:off x="327659" y="2031933"/>
          <a:ext cx="8620050" cy="3149831"/>
        </p:xfrm>
        <a:graphic>
          <a:graphicData uri="http://schemas.openxmlformats.org/drawingml/2006/table">
            <a:tbl>
              <a:tblPr/>
              <a:tblGrid>
                <a:gridCol w="2872741"/>
                <a:gridCol w="1143000"/>
                <a:gridCol w="1190750"/>
                <a:gridCol w="1161227"/>
                <a:gridCol w="1132872"/>
                <a:gridCol w="1119460"/>
              </a:tblGrid>
              <a:tr h="7874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Item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2007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2008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2009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2010</a:t>
                      </a:r>
                      <a:endParaRPr lang="en-US" sz="22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2011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Sheep*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Total size of the flock: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222,244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209,354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199,764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198,165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208,771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Number of breeding sheep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169,926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160,912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159,905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158,503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172,924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Goats </a:t>
                      </a: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(all categories)</a:t>
                      </a:r>
                      <a:r>
                        <a:rPr 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**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35,001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53657" y="1442585"/>
            <a:ext cx="6981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SHEEP AND GOATS POPULATION</a:t>
            </a:r>
            <a:endParaRPr lang="hr-HR" sz="28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6474" y="5410200"/>
            <a:ext cx="8156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* - Source: MONSTAT, Statistical Yearbook 2011, state as at January 15th </a:t>
            </a:r>
          </a:p>
          <a:p>
            <a:r>
              <a:rPr lang="en-US" sz="1600" dirty="0"/>
              <a:t>** - MONSTAT  - Agricultural Census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4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4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024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0" y="0"/>
            <a:ext cx="6463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00695" y="849123"/>
            <a:ext cx="718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i="1" dirty="0" smtClean="0"/>
          </a:p>
          <a:p>
            <a:pPr algn="ctr"/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STRUCTURE OF SHEEP F</a:t>
            </a:r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</a:rPr>
              <a:t>LOCKS</a:t>
            </a: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hr-HR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flocks above 20 breeding animals</a:t>
            </a:r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eligible for premiums</a:t>
            </a:r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172551"/>
              </p:ext>
            </p:extLst>
          </p:nvPr>
        </p:nvGraphicFramePr>
        <p:xfrm>
          <a:off x="1076422" y="2057400"/>
          <a:ext cx="7642600" cy="3880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/>
                <a:gridCol w="1609240"/>
                <a:gridCol w="1528520"/>
                <a:gridCol w="1528520"/>
                <a:gridCol w="1528520"/>
              </a:tblGrid>
              <a:tr h="4661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hr-HR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lock</a:t>
                      </a:r>
                      <a:r>
                        <a:rPr lang="hr-HR" sz="20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size </a:t>
                      </a:r>
                      <a:endParaRPr lang="en-US" sz="3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Number of flocks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1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%</a:t>
                      </a:r>
                      <a:endParaRPr lang="en-US" sz="2000" b="1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Number of sheep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1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%</a:t>
                      </a:r>
                      <a:endParaRPr lang="en-US" sz="2000" b="1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20-50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1018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47,2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34963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26,4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50-100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829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38,4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53867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40,6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100-150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224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10,4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26210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19,8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150-200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56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2,6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8989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6,8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200-300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0,7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3525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2,7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&gt;300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0,6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5196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3,9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Total </a:t>
                      </a:r>
                      <a:endParaRPr lang="en-US" sz="20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2156</a:t>
                      </a:r>
                      <a:endParaRPr lang="en-US" sz="2000" b="1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100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132750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100</a:t>
                      </a:r>
                      <a:endParaRPr lang="en-US" sz="20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65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4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4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024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0" y="0"/>
            <a:ext cx="6463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107158"/>
              </p:ext>
            </p:extLst>
          </p:nvPr>
        </p:nvGraphicFramePr>
        <p:xfrm>
          <a:off x="728259" y="2362200"/>
          <a:ext cx="7642600" cy="3190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8520"/>
                <a:gridCol w="1408861"/>
                <a:gridCol w="1648179"/>
                <a:gridCol w="1528520"/>
                <a:gridCol w="1528520"/>
              </a:tblGrid>
              <a:tr h="409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F</a:t>
                      </a:r>
                      <a:r>
                        <a:rPr lang="hr-HR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lock</a:t>
                      </a:r>
                      <a:r>
                        <a:rPr lang="hr-HR" sz="20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size </a:t>
                      </a:r>
                      <a:r>
                        <a:rPr lang="hr-HR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endParaRPr lang="en-US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Number of flocks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1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2000" b="1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Number of animals 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1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2000" b="1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10-50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67,6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7046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38,9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50-100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24,3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6206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34,3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100-200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2873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200-300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&gt;300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18127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344213" y="960120"/>
            <a:ext cx="718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i="1" dirty="0" smtClean="0"/>
          </a:p>
          <a:p>
            <a:pPr algn="ctr"/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STRUCTURE OF </a:t>
            </a:r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</a:rPr>
              <a:t>GOATS</a:t>
            </a: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</a:rPr>
              <a:t>FLOCKS</a:t>
            </a: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hr-HR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flocks above </a:t>
            </a:r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0 breeding animals</a:t>
            </a:r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eligible for premiums</a:t>
            </a:r>
            <a:r>
              <a:rPr lang="hr-HR" sz="2000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36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5367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1274" name="Rectangle 1"/>
          <p:cNvSpPr>
            <a:spLocks noChangeArrowheads="1"/>
          </p:cNvSpPr>
          <p:nvPr/>
        </p:nvSpPr>
        <p:spPr bwMode="auto">
          <a:xfrm>
            <a:off x="1371600" y="771525"/>
            <a:ext cx="61722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SHEEP SECTOR </a:t>
            </a:r>
            <a:endParaRPr lang="hr-HR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</a:t>
            </a:r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main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features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250" name="Rectangle 17"/>
          <p:cNvSpPr>
            <a:spLocks noChangeArrowheads="1"/>
          </p:cNvSpPr>
          <p:nvPr/>
        </p:nvSpPr>
        <p:spPr bwMode="auto">
          <a:xfrm>
            <a:off x="152400" y="3270250"/>
            <a:ext cx="87630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685800" algn="l"/>
              </a:tabLst>
              <a:defRPr/>
            </a:pPr>
            <a:endParaRPr lang="en-US" sz="1600" b="1" dirty="0">
              <a:latin typeface="Cambria" pitchFamily="18" charset="0"/>
            </a:endParaRPr>
          </a:p>
          <a:p>
            <a:pPr>
              <a:tabLst>
                <a:tab pos="685800" algn="l"/>
              </a:tabLst>
              <a:defRPr/>
            </a:pPr>
            <a:r>
              <a:rPr lang="en-US" b="1" dirty="0">
                <a:latin typeface="Cambria" pitchFamily="18" charset="0"/>
              </a:rPr>
              <a:t> </a:t>
            </a:r>
            <a:endParaRPr lang="en-US" dirty="0">
              <a:latin typeface="Cambria" pitchFamily="18" charset="0"/>
            </a:endParaRPr>
          </a:p>
          <a:p>
            <a:pPr>
              <a:tabLst>
                <a:tab pos="685800" algn="l"/>
              </a:tabLst>
              <a:defRPr/>
            </a:pPr>
            <a:endParaRPr lang="sr-Latn-RS" sz="1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en-US" sz="1400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9732" y="1853123"/>
            <a:ext cx="8486294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</a:rPr>
              <a:t>Sheep breeding is the second most important livestock subsector after the cattle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farming.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Semi-extensive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or extensive farming system prevail – ewes are still used for milk production with decreasing tendency;  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Sheep production is present mostly in distant rural areas that face problem of abandonment of vital workforce;</a:t>
            </a:r>
          </a:p>
          <a:p>
            <a:pPr marL="457200" indent="-45720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Lamb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meat is by far the main product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>
              <a:spcAft>
                <a:spcPts val="0"/>
              </a:spcAft>
              <a:defRPr/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of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sheep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sector, 60-65% in total value,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>
              <a:spcAft>
                <a:spcPts val="0"/>
              </a:spcAft>
              <a:defRPr/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milk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is rest (30-35%), wool does not </a:t>
            </a: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>
              <a:spcAft>
                <a:spcPts val="0"/>
              </a:spcAft>
              <a:defRPr/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have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economic value  </a:t>
            </a:r>
          </a:p>
        </p:txBody>
      </p:sp>
      <p:pic>
        <p:nvPicPr>
          <p:cNvPr id="1537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37" y="3886200"/>
            <a:ext cx="4001363" cy="289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9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36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5367" name="Picture 18" descr="EU MN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1274" name="Rectangle 1"/>
          <p:cNvSpPr>
            <a:spLocks noChangeArrowheads="1"/>
          </p:cNvSpPr>
          <p:nvPr/>
        </p:nvSpPr>
        <p:spPr bwMode="auto">
          <a:xfrm>
            <a:off x="1606550" y="771525"/>
            <a:ext cx="61722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SHEEP SECTOR </a:t>
            </a:r>
            <a:endParaRPr lang="hr-HR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breed</a:t>
            </a:r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structure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250" name="Rectangle 17"/>
          <p:cNvSpPr>
            <a:spLocks noChangeArrowheads="1"/>
          </p:cNvSpPr>
          <p:nvPr/>
        </p:nvSpPr>
        <p:spPr bwMode="auto">
          <a:xfrm>
            <a:off x="152400" y="3270250"/>
            <a:ext cx="87630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685800" algn="l"/>
              </a:tabLst>
              <a:defRPr/>
            </a:pPr>
            <a:endParaRPr lang="en-US" sz="1600" b="1" dirty="0">
              <a:latin typeface="Cambria" pitchFamily="18" charset="0"/>
            </a:endParaRPr>
          </a:p>
          <a:p>
            <a:pPr>
              <a:tabLst>
                <a:tab pos="685800" algn="l"/>
              </a:tabLst>
              <a:defRPr/>
            </a:pPr>
            <a:r>
              <a:rPr lang="en-US" b="1" dirty="0">
                <a:latin typeface="Cambria" pitchFamily="18" charset="0"/>
              </a:rPr>
              <a:t> </a:t>
            </a:r>
            <a:endParaRPr lang="en-US" dirty="0">
              <a:latin typeface="Cambria" pitchFamily="18" charset="0"/>
            </a:endParaRPr>
          </a:p>
          <a:p>
            <a:pPr>
              <a:tabLst>
                <a:tab pos="685800" algn="l"/>
              </a:tabLst>
              <a:defRPr/>
            </a:pPr>
            <a:endParaRPr lang="sr-Latn-RS" sz="1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sr-Latn-RS" sz="1400" dirty="0">
              <a:latin typeface="Cambria" pitchFamily="18" charset="0"/>
            </a:endParaRPr>
          </a:p>
          <a:p>
            <a:pPr algn="just" eaLnBrk="0" hangingPunct="0">
              <a:tabLst>
                <a:tab pos="685800" algn="l"/>
              </a:tabLst>
              <a:defRPr/>
            </a:pPr>
            <a:endParaRPr lang="en-US" sz="1400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260" y="1774439"/>
            <a:ext cx="86899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The local coarse wool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</a:rPr>
              <a:t>triple-purpose breeds (milk, meat,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wool) are dominated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</a:rPr>
              <a:t>by two: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</a:rPr>
              <a:t>Pivska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</a:rPr>
              <a:t>Sjenička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1537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363060"/>
              </p:ext>
            </p:extLst>
          </p:nvPr>
        </p:nvGraphicFramePr>
        <p:xfrm>
          <a:off x="1724025" y="2819400"/>
          <a:ext cx="5937250" cy="315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Chart" r:id="rId6" imgW="9639300" imgH="4533900" progId="Excel.Chart.8">
                  <p:embed/>
                </p:oleObj>
              </mc:Choice>
              <mc:Fallback>
                <p:oleObj name="Chart" r:id="rId6" imgW="9639300" imgH="45339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2819400"/>
                        <a:ext cx="5937250" cy="315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025" y="2405856"/>
            <a:ext cx="21717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025" y="4666297"/>
            <a:ext cx="22034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365" y="5324954"/>
            <a:ext cx="1445088" cy="10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60" y="4210822"/>
            <a:ext cx="1414670" cy="115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 rot="1182295">
            <a:off x="1552416" y="3089912"/>
            <a:ext cx="2229540" cy="76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</a:rPr>
              <a:t>Crosses </a:t>
            </a:r>
          </a:p>
          <a:p>
            <a:pPr algn="ctr"/>
            <a:r>
              <a:rPr lang="hr-HR" sz="2800" b="1" dirty="0" smtClean="0">
                <a:solidFill>
                  <a:schemeClr val="accent2">
                    <a:lumMod val="50000"/>
                  </a:schemeClr>
                </a:solidFill>
              </a:rPr>
              <a:t> 40 </a:t>
            </a: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</a:rPr>
              <a:t>%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35" y="5285427"/>
            <a:ext cx="1414670" cy="111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05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638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6391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0" y="0"/>
            <a:ext cx="7772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050" b="1" dirty="0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50" b="1" dirty="0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6393" name="Rectangle 2"/>
          <p:cNvSpPr>
            <a:spLocks noChangeArrowheads="1"/>
          </p:cNvSpPr>
          <p:nvPr/>
        </p:nvSpPr>
        <p:spPr bwMode="auto">
          <a:xfrm>
            <a:off x="1344613" y="2133600"/>
            <a:ext cx="7042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94" name="Rectangle 16"/>
          <p:cNvSpPr>
            <a:spLocks noChangeArrowheads="1"/>
          </p:cNvSpPr>
          <p:nvPr/>
        </p:nvSpPr>
        <p:spPr bwMode="auto">
          <a:xfrm>
            <a:off x="1603058" y="639753"/>
            <a:ext cx="5518150" cy="954107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4288" indent="-14288" algn="ctr">
              <a:spcAft>
                <a:spcPts val="0"/>
              </a:spcAft>
              <a:buClr>
                <a:srgbClr val="FF0000"/>
              </a:buClr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GOATS  SECTOR </a:t>
            </a: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ts val="0"/>
              </a:spcAft>
              <a:buClr>
                <a:srgbClr val="FF0000"/>
              </a:buClr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 </a:t>
            </a: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main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features  </a:t>
            </a:r>
            <a:endParaRPr lang="sl-SI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5371" name="Rectangle 1"/>
          <p:cNvSpPr>
            <a:spLocks noChangeArrowheads="1"/>
          </p:cNvSpPr>
          <p:nvPr/>
        </p:nvSpPr>
        <p:spPr bwMode="auto">
          <a:xfrm>
            <a:off x="533400" y="3459163"/>
            <a:ext cx="8229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endParaRPr lang="en-US" sz="16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3235" y="1605290"/>
            <a:ext cx="8505825" cy="39395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Extensive or semi-extensive farming prevail – mainly for milk production;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Goat production is mostly present in karst region (area of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Niksic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Cetinje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Danilovgrad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, partly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Podgorica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and Coastal region); 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Flocks with more than 10 goats (subsidies 2011) – in 391</a:t>
            </a:r>
            <a:r>
              <a:rPr lang="sr-Latn-BA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flocks 18127 breeding animals are reared (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46.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4</a:t>
            </a:r>
            <a:r>
              <a:rPr lang="sr-Latn-BA" sz="20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heads </a:t>
            </a:r>
            <a:r>
              <a:rPr lang="sr-Latn-BA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in average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);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Half of the population is reared as individual animals, with much higher milk yield and number of kids born per goat (doe)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Autochthonous Balkan breed is dominant, especially in bigger flocks reared, in smaller flocks there are crosses with Alpine and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Saanen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breed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Average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meat production per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goat (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doe)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is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about 15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kg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annually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There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are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no special breeds for meat production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013" y="5083176"/>
            <a:ext cx="2286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10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229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9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229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094585"/>
              </p:ext>
            </p:extLst>
          </p:nvPr>
        </p:nvGraphicFramePr>
        <p:xfrm>
          <a:off x="498476" y="2209800"/>
          <a:ext cx="7807324" cy="3081871"/>
        </p:xfrm>
        <a:graphic>
          <a:graphicData uri="http://schemas.openxmlformats.org/drawingml/2006/table">
            <a:tbl>
              <a:tblPr/>
              <a:tblGrid>
                <a:gridCol w="1824491"/>
                <a:gridCol w="1695900"/>
                <a:gridCol w="1502256"/>
                <a:gridCol w="1502256"/>
                <a:gridCol w="1282421"/>
              </a:tblGrid>
              <a:tr h="457200">
                <a:tc rowSpan="2">
                  <a:txBody>
                    <a:bodyPr/>
                    <a:lstStyle/>
                    <a:p>
                      <a:pPr marL="36195" marR="285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Region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Sheep*</a:t>
                      </a:r>
                      <a:endParaRPr lang="en-US" dirty="0"/>
                    </a:p>
                  </a:txBody>
                  <a:tcPr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Goats**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38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Number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Share</a:t>
                      </a: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%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Number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Share</a:t>
                      </a: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%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730">
                <a:tc>
                  <a:txBody>
                    <a:bodyPr/>
                    <a:lstStyle/>
                    <a:p>
                      <a:pPr marL="36195" marR="285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Coastal 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10,553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5,417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15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730">
                <a:tc>
                  <a:txBody>
                    <a:bodyPr/>
                    <a:lstStyle/>
                    <a:p>
                      <a:pPr marL="36195" marR="285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Central 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50,019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25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18,734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54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730">
                <a:tc>
                  <a:txBody>
                    <a:bodyPr/>
                    <a:lstStyle/>
                    <a:p>
                      <a:pPr marL="36195" marR="285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Northern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137,594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70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10,850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31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70">
                <a:tc>
                  <a:txBody>
                    <a:bodyPr/>
                    <a:lstStyle/>
                    <a:p>
                      <a:pPr marL="36195" marR="285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MNE total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198,165</a:t>
                      </a:r>
                      <a:endParaRPr lang="en-US" sz="2000" b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100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35,001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285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100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133347" y="1143000"/>
            <a:ext cx="6857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DISTRIBUTION OF SHEEP AND GOATS </a:t>
            </a: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by the regions, in 2010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3144" y="5486400"/>
            <a:ext cx="8156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*) </a:t>
            </a:r>
            <a:r>
              <a:rPr lang="en-US" sz="1600" dirty="0"/>
              <a:t>- Source: MONSTAT, Statistical Yearbook 2011, </a:t>
            </a:r>
            <a:endParaRPr lang="en-US" sz="1600" dirty="0" smtClean="0"/>
          </a:p>
          <a:p>
            <a:r>
              <a:rPr lang="en-US" sz="1600" dirty="0" smtClean="0"/>
              <a:t>**) </a:t>
            </a:r>
            <a:r>
              <a:rPr lang="en-US" sz="1600" dirty="0"/>
              <a:t>- MONSTAT  - Agricultural Census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331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3319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0" y="0"/>
            <a:ext cx="7772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050" b="1" dirty="0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50" b="1" dirty="0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3321" name="Rectangle 2"/>
          <p:cNvSpPr>
            <a:spLocks noChangeArrowheads="1"/>
          </p:cNvSpPr>
          <p:nvPr/>
        </p:nvSpPr>
        <p:spPr bwMode="auto">
          <a:xfrm>
            <a:off x="1344613" y="2133600"/>
            <a:ext cx="7042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</p:txBody>
      </p:sp>
      <p:pic>
        <p:nvPicPr>
          <p:cNvPr id="133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0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638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6391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4346" name="Rectangle 1"/>
          <p:cNvSpPr>
            <a:spLocks noChangeArrowheads="1"/>
          </p:cNvSpPr>
          <p:nvPr/>
        </p:nvSpPr>
        <p:spPr bwMode="auto">
          <a:xfrm>
            <a:off x="1691640" y="856595"/>
            <a:ext cx="5943600" cy="46166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4288" indent="-14288" algn="ctr">
              <a:spcAft>
                <a:spcPts val="0"/>
              </a:spcAft>
              <a:buClr>
                <a:srgbClr val="FF0000"/>
              </a:buClr>
              <a:defRPr/>
            </a:pP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	MEAT INDUSTRY  - 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Slaughterhouses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24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467" name="Rectangle 18"/>
          <p:cNvSpPr>
            <a:spLocks noChangeArrowheads="1"/>
          </p:cNvSpPr>
          <p:nvPr/>
        </p:nvSpPr>
        <p:spPr bwMode="auto">
          <a:xfrm>
            <a:off x="381000" y="1524000"/>
            <a:ext cx="853440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The </a:t>
            </a:r>
            <a:r>
              <a:rPr lang="en-US" sz="2000" noProof="1">
                <a:solidFill>
                  <a:srgbClr val="632523"/>
                </a:solidFill>
                <a:latin typeface="+mn-lt"/>
              </a:rPr>
              <a:t>highest percentage of </a:t>
            </a: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lambs </a:t>
            </a:r>
            <a:r>
              <a:rPr lang="en-US" sz="2000" noProof="1">
                <a:solidFill>
                  <a:srgbClr val="632523"/>
                </a:solidFill>
                <a:latin typeface="+mn-lt"/>
              </a:rPr>
              <a:t>is slaughtered at several rather big companies that integrated slaughtering and processing plants. 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Three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biggest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(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MI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MESOPROMET </a:t>
            </a:r>
            <a:r>
              <a:rPr lang="en-US" sz="20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Bijelo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Polje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MI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GORANOVIC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Nikšić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MI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GRADINA </a:t>
            </a:r>
            <a:r>
              <a:rPr lang="en-US" sz="20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Rožaje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) cover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2/3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 the slaughtered lambs in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slaughterhouse;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These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medium-sized </a:t>
            </a:r>
            <a:r>
              <a:rPr lang="en-US" sz="2000" noProof="1">
                <a:solidFill>
                  <a:srgbClr val="632523"/>
                </a:solidFill>
                <a:latin typeface="+mn-lt"/>
              </a:rPr>
              <a:t>companies (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in EU terminology)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except slaughtering perform processing and retail selling throughout the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country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Two companies have </a:t>
            </a:r>
            <a:r>
              <a:rPr lang="en-US" sz="2000" noProof="1">
                <a:solidFill>
                  <a:srgbClr val="632523"/>
                </a:solidFill>
                <a:latin typeface="+mn-lt"/>
              </a:rPr>
              <a:t>submitted the request for approval to export </a:t>
            </a: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me</a:t>
            </a:r>
            <a:r>
              <a:rPr lang="sr-Latn-CS" sz="2000" noProof="1">
                <a:solidFill>
                  <a:srgbClr val="632523"/>
                </a:solidFill>
                <a:latin typeface="+mn-lt"/>
              </a:rPr>
              <a:t>a</a:t>
            </a:r>
            <a:r>
              <a:rPr lang="en-US" sz="2000" noProof="1" smtClean="0">
                <a:solidFill>
                  <a:srgbClr val="632523"/>
                </a:solidFill>
                <a:latin typeface="+mn-lt"/>
              </a:rPr>
              <a:t>t </a:t>
            </a:r>
            <a:r>
              <a:rPr lang="en-US" sz="2000" noProof="1">
                <a:solidFill>
                  <a:srgbClr val="632523"/>
                </a:solidFill>
                <a:latin typeface="+mn-lt"/>
              </a:rPr>
              <a:t>products to the EU,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no 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one is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approved 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yet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There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are 20 small family slaughterhouses which supply local market (e.g. butcher shops, hotels, restaurants) by fresh 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lamb meat </a:t>
            </a:r>
            <a:endParaRPr lang="en-US" sz="2000" dirty="0">
              <a:solidFill>
                <a:srgbClr val="632523"/>
              </a:solidFill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rgbClr val="632523"/>
                </a:solidFill>
                <a:latin typeface="+mn-lt"/>
              </a:rPr>
              <a:t>There are 250 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lamb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meat 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retailers (estimation), </a:t>
            </a:r>
            <a:r>
              <a:rPr lang="en-US" sz="2000" dirty="0">
                <a:solidFill>
                  <a:srgbClr val="632523"/>
                </a:solidFill>
                <a:latin typeface="+mn-lt"/>
              </a:rPr>
              <a:t>bigger supermarkets have their meat sectors or they have business cooperation with slaughtering industry</a:t>
            </a:r>
            <a:r>
              <a:rPr lang="en-US" sz="2000" dirty="0" smtClean="0">
                <a:solidFill>
                  <a:srgbClr val="632523"/>
                </a:solidFill>
                <a:latin typeface="+mn-lt"/>
              </a:rPr>
              <a:t>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All the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establishments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are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privately owned</a:t>
            </a:r>
            <a:endParaRPr lang="en-GB" sz="2000" dirty="0">
              <a:solidFill>
                <a:srgbClr val="63252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534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48578" y="6453188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34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434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" y="190500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849203"/>
              </p:ext>
            </p:extLst>
          </p:nvPr>
        </p:nvGraphicFramePr>
        <p:xfrm>
          <a:off x="382250" y="1905000"/>
          <a:ext cx="8513282" cy="4366033"/>
        </p:xfrm>
        <a:graphic>
          <a:graphicData uri="http://schemas.openxmlformats.org/drawingml/2006/table">
            <a:tbl>
              <a:tblPr/>
              <a:tblGrid>
                <a:gridCol w="2117725"/>
                <a:gridCol w="1219200"/>
                <a:gridCol w="1086577"/>
                <a:gridCol w="1409521"/>
                <a:gridCol w="1447800"/>
                <a:gridCol w="1232459"/>
              </a:tblGrid>
              <a:tr h="10132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Company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Slaughter capacity /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8hrs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Cutting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Processing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Wholesale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Retail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MI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Mesopromet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Bijelo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Polje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MI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Goranović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Niksic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MI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Gradina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Rozaje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MI 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Point,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Podgorica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MI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Golijanin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</a:t>
                      </a:r>
                      <a:r>
                        <a:rPr lang="en-US" sz="2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Budva</a:t>
                      </a:r>
                      <a:r>
                        <a:rPr lang="en-US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 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485775" algn="l"/>
              </a:tabLst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Table 5. The main entities in sheep and goats meat sector:</a:t>
            </a: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4857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87680" y="1043225"/>
            <a:ext cx="6115200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THE MAIN ENTITIES 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</a:rPr>
              <a:t>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MEAT 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</a:rPr>
              <a:t>INDUSTRY</a:t>
            </a:r>
          </a:p>
          <a:p>
            <a:pPr algn="ctr"/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sheep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and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goat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</a:rPr>
              <a:t> meat </a:t>
            </a:r>
            <a:endParaRPr lang="en-US" sz="1400" dirty="0"/>
          </a:p>
          <a:p>
            <a:pPr algn="ctr"/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34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434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4346" name="Rectangle 1"/>
          <p:cNvSpPr>
            <a:spLocks noChangeArrowheads="1"/>
          </p:cNvSpPr>
          <p:nvPr/>
        </p:nvSpPr>
        <p:spPr bwMode="auto">
          <a:xfrm>
            <a:off x="2048814" y="710625"/>
            <a:ext cx="5638800" cy="5847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defRPr/>
            </a:pPr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</a:rPr>
              <a:t>Market</a:t>
            </a:r>
            <a:r>
              <a:rPr lang="sr-Latn-CS" sz="3200" b="1" dirty="0" smtClean="0">
                <a:solidFill>
                  <a:schemeClr val="accent2">
                    <a:lumMod val="50000"/>
                  </a:schemeClr>
                </a:solidFill>
              </a:rPr>
              <a:t> of sheep anf goat meat  </a:t>
            </a:r>
            <a:endParaRPr lang="en-US" sz="3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9558" y="1490603"/>
            <a:ext cx="812591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Systems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 purchasing of sheep and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goats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: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n-GB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direct purchase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from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the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farmers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n-GB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purchase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via so called livestock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markets</a:t>
            </a:r>
          </a:p>
          <a:p>
            <a:pPr marL="342900" lvl="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Bigger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slaughterhouses have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ir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own vehicles for transport of animals for slaughtering,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Livestock markets (places for selling live animals) belong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the local municipalities, and local authorities manage and maintain those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markets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Some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slaughterhouses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slaughter animal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as a service for other business entities which are dealing with selling of meat. </a:t>
            </a: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Traditionally lambs are sold per kg of live weight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There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is no classification system in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Montenegro</a:t>
            </a:r>
            <a:endParaRPr lang="sr-Latn-C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During 2011,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system of identification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and registration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of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sheep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and goats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populations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was developed </a:t>
            </a:r>
            <a:endParaRPr lang="sr-Latn-C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36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536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0" y="0"/>
            <a:ext cx="7772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050" b="1" dirty="0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50" b="1" dirty="0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5369" name="Rectangle 2"/>
          <p:cNvSpPr>
            <a:spLocks noChangeArrowheads="1"/>
          </p:cNvSpPr>
          <p:nvPr/>
        </p:nvSpPr>
        <p:spPr bwMode="auto">
          <a:xfrm>
            <a:off x="1344613" y="2133600"/>
            <a:ext cx="7042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94" name="Rectangle 16"/>
          <p:cNvSpPr>
            <a:spLocks noChangeArrowheads="1"/>
          </p:cNvSpPr>
          <p:nvPr/>
        </p:nvSpPr>
        <p:spPr bwMode="auto">
          <a:xfrm>
            <a:off x="1732823" y="1188720"/>
            <a:ext cx="6019800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algn="ctr"/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prices </a:t>
            </a: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monitoring on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markets 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4675" y="1905000"/>
            <a:ext cx="8336097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In 2006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Agrarian Marketing Information System (AMIS) for gathering and disseminating data of agricultural product prices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was established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AMIS single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internet portal was developed for weekly monitoring of agricultural product prices on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livestock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markets in the major towns of Montenegro.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System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for monitoring prices is not established so far in line with Regulation No. 1234/2008 and Regulation No. 1249/2008 </a:t>
            </a:r>
            <a:r>
              <a:rPr lang="en-US" sz="2000" u="sng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laying down detailed rules on the implementation of the Community scales for the classification of beef, pig and sheep carcasses and the reporting of prices thereof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 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Until the accession to the EU at latest, Montenegro will establish the sector-related data gathering system, 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36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536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0" y="0"/>
            <a:ext cx="7772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050" b="1" dirty="0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50" b="1" dirty="0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5369" name="Rectangle 2"/>
          <p:cNvSpPr>
            <a:spLocks noChangeArrowheads="1"/>
          </p:cNvSpPr>
          <p:nvPr/>
        </p:nvSpPr>
        <p:spPr bwMode="auto">
          <a:xfrm>
            <a:off x="1344613" y="2133600"/>
            <a:ext cx="7042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94" name="Rectangle 16"/>
          <p:cNvSpPr>
            <a:spLocks noChangeArrowheads="1"/>
          </p:cNvSpPr>
          <p:nvPr/>
        </p:nvSpPr>
        <p:spPr bwMode="auto">
          <a:xfrm>
            <a:off x="1752600" y="818346"/>
            <a:ext cx="6019800" cy="95410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average prevailing prices within livestock markets in 2011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4613" y="5707202"/>
            <a:ext cx="7660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Source</a:t>
            </a:r>
            <a:r>
              <a:rPr lang="en-GB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: 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AMIS</a:t>
            </a: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</a:t>
            </a:r>
            <a:r>
              <a:rPr lang="fr-FR" sz="2000" u="sng" dirty="0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fr-FR" sz="2000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://www.amiscg.org/cijene/php/prcijena_frm.php</a:t>
            </a:r>
            <a:r>
              <a:rPr lang="fr-FR" sz="20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744887"/>
              </p:ext>
            </p:extLst>
          </p:nvPr>
        </p:nvGraphicFramePr>
        <p:xfrm>
          <a:off x="1676400" y="190500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26670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Category</a:t>
                      </a:r>
                      <a:r>
                        <a:rPr lang="sr-Latn-CS" sz="2000" dirty="0" smtClean="0"/>
                        <a:t> of animals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Price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Lambs</a:t>
                      </a:r>
                      <a:r>
                        <a:rPr lang="sr-Latn-C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,</a:t>
                      </a: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kg LW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2.59€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Yearlings, kg LW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2.55€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Culled sheep, kg LW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1.74€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Rams</a:t>
                      </a:r>
                      <a:r>
                        <a:rPr lang="sr-Latn-C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,</a:t>
                      </a: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kg LW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2.33€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Kids, kg LW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3.01€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Culled goats, kg LW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1.48€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Breeding sheep, head 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119.74€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Breeding goats, head 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95.70€</a:t>
                      </a:r>
                      <a:endParaRPr lang="en-US" sz="2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</a:t>
            </a:r>
            <a:r>
              <a:rPr lang="hr-BA" sz="1100" b="1" dirty="0">
                <a:solidFill>
                  <a:srgbClr val="C00000"/>
                </a:solidFill>
              </a:rPr>
              <a:t>11</a:t>
            </a:r>
            <a:r>
              <a:rPr lang="en-US" sz="1100" b="1" dirty="0">
                <a:solidFill>
                  <a:srgbClr val="C00000"/>
                </a:solidFill>
              </a:rPr>
              <a:t>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hr-BA" sz="1100" b="1" dirty="0">
                <a:solidFill>
                  <a:srgbClr val="C00000"/>
                </a:solidFill>
                <a:latin typeface="Cambria" pitchFamily="18" charset="0"/>
              </a:rPr>
              <a:t>Agriculture and Rural Development 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464047"/>
              </p:ext>
            </p:extLst>
          </p:nvPr>
        </p:nvGraphicFramePr>
        <p:xfrm>
          <a:off x="270937" y="1752600"/>
          <a:ext cx="8701220" cy="4403487"/>
        </p:xfrm>
        <a:graphic>
          <a:graphicData uri="http://schemas.openxmlformats.org/drawingml/2006/table">
            <a:tbl>
              <a:tblPr/>
              <a:tblGrid>
                <a:gridCol w="3307048"/>
                <a:gridCol w="1009251"/>
                <a:gridCol w="1125909"/>
                <a:gridCol w="1125909"/>
                <a:gridCol w="1125909"/>
                <a:gridCol w="1007194"/>
              </a:tblGrid>
              <a:tr h="3961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Item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2007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2008</a:t>
                      </a: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2009</a:t>
                      </a: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2010</a:t>
                      </a: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2011</a:t>
                      </a: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8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Net production</a:t>
                      </a:r>
                      <a:r>
                        <a:rPr lang="en-US" sz="20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in </a:t>
                      </a:r>
                      <a:r>
                        <a:rPr lang="en-GB" sz="2000" b="1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ton</a:t>
                      </a:r>
                      <a:r>
                        <a:rPr lang="hr-HR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n</a:t>
                      </a:r>
                      <a:r>
                        <a:rPr lang="en-US" sz="20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es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of </a:t>
                      </a:r>
                      <a:r>
                        <a:rPr lang="en-US" sz="20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cwe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0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(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estimation) 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4,117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3,922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3,949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3,904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3,937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Import of  l</a:t>
                      </a:r>
                      <a:r>
                        <a:rPr lang="en-US" sz="20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ive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animals (</a:t>
                      </a:r>
                      <a:r>
                        <a:rPr lang="en-US" sz="20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cwe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)</a:t>
                      </a:r>
                      <a:r>
                        <a:rPr lang="hr-HR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t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17,2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194,0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133,6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219,0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318,6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Import of m</a:t>
                      </a:r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eat</a:t>
                      </a: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t 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71,9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160,6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144,8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37,2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19,0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Import total, t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89,0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354,6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278,4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256,3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337,6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Export, </a:t>
                      </a: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t</a:t>
                      </a:r>
                      <a:endParaRPr lang="en-US" sz="2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0,28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0,62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9,32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5,75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0,78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Public </a:t>
                      </a:r>
                      <a:r>
                        <a:rPr lang="en-US" sz="2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stocks</a:t>
                      </a:r>
                      <a:endParaRPr lang="en-US" sz="2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-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Total domestic 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use</a:t>
                      </a:r>
                      <a:r>
                        <a:rPr lang="hr-HR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, t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4,206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4,276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4,218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4,155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4,274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8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Per </a:t>
                      </a:r>
                      <a:r>
                        <a:rPr lang="en-US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capacita</a:t>
                      </a: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consumption, kg/head/year</a:t>
                      </a:r>
                      <a:endParaRPr 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6.47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6.58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6.49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6.39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6.58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Self-sufficiency (%) 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97.9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91.7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93.6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94.0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</a:rPr>
                        <a:t>92.1</a:t>
                      </a:r>
                    </a:p>
                  </a:txBody>
                  <a:tcPr marL="54115" marR="541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554480" y="879901"/>
            <a:ext cx="636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BALANCE SHEET FOR SHEEP AND GOAT MEAT,</a:t>
            </a:r>
          </a:p>
          <a:p>
            <a:pPr algn="ctr"/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in carcass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weight equivalent </a:t>
            </a: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cwe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)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30480" y="6385719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36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536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0" y="0"/>
            <a:ext cx="7772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050" b="1" dirty="0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50" b="1" dirty="0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5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15369" name="Rectangle 2"/>
          <p:cNvSpPr>
            <a:spLocks noChangeArrowheads="1"/>
          </p:cNvSpPr>
          <p:nvPr/>
        </p:nvSpPr>
        <p:spPr bwMode="auto">
          <a:xfrm>
            <a:off x="1344613" y="2133600"/>
            <a:ext cx="7042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sr-Latn-C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  <a:p>
            <a:pPr marL="285750" indent="-285750">
              <a:buFontTx/>
              <a:buChar char="-"/>
            </a:pPr>
            <a:endParaRPr lang="en-US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94" name="Rectangle 16"/>
          <p:cNvSpPr>
            <a:spLocks noChangeArrowheads="1"/>
          </p:cNvSpPr>
          <p:nvPr/>
        </p:nvSpPr>
        <p:spPr bwMode="auto">
          <a:xfrm>
            <a:off x="1562100" y="655320"/>
            <a:ext cx="6019800" cy="107721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4288" indent="-14288" algn="ctr">
              <a:spcAft>
                <a:spcPts val="0"/>
              </a:spcAft>
              <a:buClr>
                <a:srgbClr val="FF0000"/>
              </a:buClr>
              <a:defRPr/>
            </a:pPr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</a:rPr>
              <a:t>Import regime for live animals and sheep and goat meat</a:t>
            </a:r>
            <a:endParaRPr lang="en-US" sz="3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675" y="1701374"/>
            <a:ext cx="86848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Montenegro is a member of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World Trade Organization:  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no quantitative restrictions on import 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custom duties: lambs IBR 50%, FBR 40% in 2016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custom duties: lamb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meat IBR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40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%,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FBR 30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%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in 2022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EU countries</a:t>
            </a: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–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SAA</a:t>
            </a: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is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implemented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: tariff rates for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live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animals and sheep and goats meat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are on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% of MFN.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CEFTA</a:t>
            </a: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members :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import of live animals and sheep and goat meat -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full 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liberalisation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EFTA</a:t>
            </a: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members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: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import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 live animals from Norway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MFN duty,  from the others 20%; live animals from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Switzerland and Lichtenstein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MFN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duty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is applied, meat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from these two countries is 50% of MFN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duty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Free </a:t>
            </a:r>
            <a:r>
              <a:rPr lang="sr-Latn-ME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Trade Agreement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ith </a:t>
            </a:r>
            <a:r>
              <a:rPr lang="sr-Latn-ME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Russian Federation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no </a:t>
            </a:r>
            <a:r>
              <a:rPr lang="sr-Latn-ME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duties on import.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Import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of sheep and goats meat from Turkey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- MFN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duty of 30%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is applied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19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523999" y="762000"/>
            <a:ext cx="7481475" cy="5232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SWOT analyses of the </a:t>
            </a: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sheep and goat sector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819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8201" name="Picture 18" descr="EU M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17"/>
          <p:cNvSpPr>
            <a:spLocks noChangeArrowheads="1"/>
          </p:cNvSpPr>
          <p:nvPr/>
        </p:nvSpPr>
        <p:spPr bwMode="auto">
          <a:xfrm>
            <a:off x="95250" y="104775"/>
            <a:ext cx="76771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</a:pPr>
            <a:r>
              <a:rPr lang="sr-Latn-CS" sz="1000" b="1">
                <a:solidFill>
                  <a:srgbClr val="F2DCDB"/>
                </a:solidFill>
                <a:latin typeface="Cambria" pitchFamily="18" charset="0"/>
              </a:rPr>
              <a:t>Chapter 11: </a:t>
            </a:r>
            <a:r>
              <a:rPr lang="hr-BA" sz="1000" b="1">
                <a:solidFill>
                  <a:srgbClr val="F2DCDB"/>
                </a:solidFill>
                <a:latin typeface="Cambria" pitchFamily="18" charset="0"/>
              </a:rPr>
              <a:t>Agriculture and Rural Development</a:t>
            </a:r>
            <a:endParaRPr lang="en-US" sz="1000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8203" name="Rectangle 19"/>
          <p:cNvSpPr>
            <a:spLocks noChangeArrowheads="1"/>
          </p:cNvSpPr>
          <p:nvPr/>
        </p:nvSpPr>
        <p:spPr bwMode="auto">
          <a:xfrm>
            <a:off x="609600" y="4413250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90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                                      </a:t>
            </a:r>
          </a:p>
          <a:p>
            <a:pPr eaLnBrk="0" hangingPunct="0"/>
            <a:endParaRPr lang="en-US" sz="90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eaLnBrk="0" hangingPunct="0"/>
            <a:endParaRPr lang="en-US" sz="90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eaLnBrk="0" hangingPunct="0"/>
            <a:endParaRPr lang="en-US" sz="90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eaLnBrk="0" hangingPunct="0"/>
            <a:r>
              <a:rPr lang="en-US" sz="110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200">
                <a:latin typeface="Cambria" pitchFamily="18" charset="0"/>
                <a:cs typeface="Times New Roman" pitchFamily="18" charset="0"/>
              </a:rPr>
              <a:t>Source: MONSTAT Statistical Office, the Statistical Yearbook and Federation of Beekeepers’ Associations of Montenegro</a:t>
            </a:r>
            <a:r>
              <a:rPr lang="en-US" sz="1200">
                <a:latin typeface="Cambria" pitchFamily="18" charset="0"/>
              </a:rPr>
              <a:t> </a:t>
            </a:r>
          </a:p>
        </p:txBody>
      </p:sp>
      <p:graphicFrame>
        <p:nvGraphicFramePr>
          <p:cNvPr id="19" name="Group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894834"/>
              </p:ext>
            </p:extLst>
          </p:nvPr>
        </p:nvGraphicFramePr>
        <p:xfrm>
          <a:off x="152401" y="1447801"/>
          <a:ext cx="8853074" cy="4727939"/>
        </p:xfrm>
        <a:graphic>
          <a:graphicData uri="http://schemas.openxmlformats.org/drawingml/2006/table">
            <a:tbl>
              <a:tblPr/>
              <a:tblGrid>
                <a:gridCol w="3962399"/>
                <a:gridCol w="4890675"/>
              </a:tblGrid>
              <a:tr h="22062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Strengths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Family business with long tradition;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Resources available for fodder production for ruminants;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Positive structural changes, farm size has been increasing;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Legal and  strategic frame are put in place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45722" marR="45722"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FF99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Weaknesses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Small scale production – subsistence farming,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Horizontal integration – collaboration among farmers is weak;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Low productive sheep and goat breeds prevail;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Inappropriate buildings, mechanization and equipment;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Aged farm owners </a:t>
                      </a:r>
                    </a:p>
                  </a:txBody>
                  <a:tcPr marL="91444" marR="91444"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</a:tr>
              <a:tr h="2441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Opportunities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Improvement of technology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by investments in barns, machinery, equipment;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Support – from national source (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MA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RD) and 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EU g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rants  - IPARD;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Tourism as a driving force for the local products </a:t>
                      </a:r>
                    </a:p>
                  </a:txBody>
                  <a:tcPr marL="91444" marR="91444"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FF99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Threats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Opening of the market can threaten the sectors;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Problems in an access to the bank loans; </a:t>
                      </a:r>
                      <a:endParaRPr kumimoji="0" lang="sr-Latn-C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Rural area depopulation;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Failure in implementation of CAP-like agricultural policy;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Failure in implementation of the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strong EU 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requirements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44" marR="91444"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74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650080" y="914400"/>
            <a:ext cx="784383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Cambria Math" pitchFamily="18" charset="0"/>
              </a:rPr>
              <a:t>THE MAIN CHALLENGES </a:t>
            </a: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ea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Rectangle 1"/>
          <p:cNvSpPr>
            <a:spLocks noChangeArrowheads="1"/>
          </p:cNvSpPr>
          <p:nvPr/>
        </p:nvSpPr>
        <p:spPr bwMode="auto">
          <a:xfrm>
            <a:off x="471365" y="1452443"/>
            <a:ext cx="8476344" cy="477053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On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farm level: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improve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b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arns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fodder production,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genetics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strengthen horizontal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(producer groups and organizations) and vertical integration 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improve skills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(management, hygienic standards)  </a:t>
            </a:r>
          </a:p>
          <a:p>
            <a:pPr>
              <a:buFont typeface="Wingdings 2" pitchFamily="18" charset="2"/>
              <a:buNone/>
              <a:defRPr/>
            </a:pPr>
            <a:endParaRPr lang="en-US" sz="2400" u="sng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400" u="sng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On  </a:t>
            </a:r>
            <a:r>
              <a:rPr lang="en-US" sz="2400" u="sng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processing industry level: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International standards, including carcass classification 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00100" lvl="1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develop better link with farmers 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n-US" sz="2400" u="sng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400" u="sng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Distribution channels and consumer side:</a:t>
            </a:r>
            <a:endParaRPr lang="en-US" sz="2400" u="sng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increase public awareness on the importance of local  products for the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total economy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1755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17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40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871694" y="777522"/>
            <a:ext cx="784383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challenges </a:t>
            </a:r>
            <a:endParaRPr lang="sr-Latn-CS" sz="24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Rectangle 1"/>
          <p:cNvSpPr>
            <a:spLocks noChangeArrowheads="1"/>
          </p:cNvSpPr>
          <p:nvPr/>
        </p:nvSpPr>
        <p:spPr bwMode="auto">
          <a:xfrm>
            <a:off x="453478" y="1377211"/>
            <a:ext cx="8665750" cy="43088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farm level: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develop larger commercial units with technical improvements (barns, fodder production, genetics)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strengthen horizontal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(producer groups and organizations) and vertical integration 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improve skills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(management, hygienic standards)  </a:t>
            </a:r>
          </a:p>
          <a:p>
            <a:pPr>
              <a:buFont typeface="Wingdings 2" pitchFamily="18" charset="2"/>
              <a:buNone/>
              <a:defRPr/>
            </a:pPr>
            <a:endParaRPr lang="en-US" sz="2000" u="sng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0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 </a:t>
            </a:r>
            <a:r>
              <a:rPr lang="en-US" sz="2000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processing industry level: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International standards, including carcass classification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00100" lvl="1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develop link with farmers 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000" u="sng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0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Distribution channels and consumer side:</a:t>
            </a:r>
            <a:endParaRPr lang="en-US" sz="2000" u="sng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increase public awareness on the importance of local  products for the economy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1755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17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9" name="Picture 5" descr="IMG_987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3"/>
          <p:cNvSpPr>
            <a:spLocks/>
          </p:cNvSpPr>
          <p:nvPr/>
        </p:nvSpPr>
        <p:spPr bwMode="auto">
          <a:xfrm>
            <a:off x="2050412" y="3014662"/>
            <a:ext cx="5486400" cy="716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marL="273050" indent="-273050" algn="ctr">
              <a:spcBef>
                <a:spcPts val="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sr-Latn-CS" sz="3200" dirty="0" smtClean="0">
                <a:latin typeface="Constantia" pitchFamily="18" charset="0"/>
              </a:rPr>
              <a:t>Thank </a:t>
            </a:r>
            <a:r>
              <a:rPr lang="sr-Latn-CS" sz="3200" dirty="0">
                <a:latin typeface="Constantia" pitchFamily="18" charset="0"/>
              </a:rPr>
              <a:t>you for the attention</a:t>
            </a:r>
            <a:r>
              <a:rPr lang="en-US" sz="3200" dirty="0">
                <a:latin typeface="Constantia" pitchFamily="18" charset="0"/>
              </a:rPr>
              <a:t>!</a:t>
            </a:r>
            <a:r>
              <a:rPr lang="sr-Latn-CS" sz="3200" dirty="0">
                <a:latin typeface="Constantia" pitchFamily="18" charset="0"/>
              </a:rPr>
              <a:t> </a:t>
            </a:r>
            <a:endParaRPr lang="en-US" sz="3200" dirty="0">
              <a:latin typeface="Constantia" pitchFamily="18" charset="0"/>
            </a:endParaRPr>
          </a:p>
        </p:txBody>
      </p:sp>
      <p:pic>
        <p:nvPicPr>
          <p:cNvPr id="22" name="Picture 4" descr="HPIM39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512" y="-9049"/>
            <a:ext cx="4648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5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6443</TotalTime>
  <Words>2603</Words>
  <Application>Microsoft Office PowerPoint</Application>
  <PresentationFormat>On-screen Show (4:3)</PresentationFormat>
  <Paragraphs>537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Chart</vt:lpstr>
      <vt:lpstr>PowerPoint Presentation</vt:lpstr>
      <vt:lpstr>Presentation outline </vt:lpstr>
      <vt:lpstr>PowerPoint Presentation</vt:lpstr>
      <vt:lpstr>PowerPoint Presentation</vt:lpstr>
      <vt:lpstr>INSTITUTIONAL SUPPORT </vt:lpstr>
      <vt:lpstr>AGRICULTURAL LAND  AS THE MAIN PRECONDITION  FOR THE SHEEP AND GOATS SECTOR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User</cp:lastModifiedBy>
  <cp:revision>694</cp:revision>
  <cp:lastPrinted>2012-11-14T20:57:02Z</cp:lastPrinted>
  <dcterms:created xsi:type="dcterms:W3CDTF">2012-04-18T16:21:57Z</dcterms:created>
  <dcterms:modified xsi:type="dcterms:W3CDTF">2012-12-09T16:05:52Z</dcterms:modified>
</cp:coreProperties>
</file>