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257" r:id="rId2"/>
    <p:sldId id="357" r:id="rId3"/>
    <p:sldId id="390" r:id="rId4"/>
    <p:sldId id="363" r:id="rId5"/>
    <p:sldId id="384" r:id="rId6"/>
    <p:sldId id="386" r:id="rId7"/>
    <p:sldId id="391" r:id="rId8"/>
    <p:sldId id="387" r:id="rId9"/>
    <p:sldId id="394" r:id="rId10"/>
    <p:sldId id="395" r:id="rId11"/>
    <p:sldId id="265" r:id="rId12"/>
  </p:sldIdLst>
  <p:sldSz cx="9144000" cy="6858000" type="screen4x3"/>
  <p:notesSz cx="7045325" cy="9345613"/>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94717" autoAdjust="0"/>
  </p:normalViewPr>
  <p:slideViewPr>
    <p:cSldViewPr>
      <p:cViewPr>
        <p:scale>
          <a:sx n="80" d="100"/>
          <a:sy n="80" d="100"/>
        </p:scale>
        <p:origin x="-1272" y="-22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4350" cy="468313"/>
          </a:xfrm>
          <a:prstGeom prst="rect">
            <a:avLst/>
          </a:prstGeom>
        </p:spPr>
        <p:txBody>
          <a:bodyPr vert="horz" lIns="91440" tIns="45720" rIns="91440" bIns="45720" rtlCol="0"/>
          <a:lstStyle>
            <a:lvl1pPr algn="l">
              <a:defRPr sz="1200">
                <a:latin typeface="Arial" charset="0"/>
              </a:defRPr>
            </a:lvl1pPr>
          </a:lstStyle>
          <a:p>
            <a:pPr>
              <a:defRPr/>
            </a:pPr>
            <a:endParaRPr lang="en-GB"/>
          </a:p>
        </p:txBody>
      </p:sp>
      <p:sp>
        <p:nvSpPr>
          <p:cNvPr id="3" name="Date Placeholder 2"/>
          <p:cNvSpPr>
            <a:spLocks noGrp="1"/>
          </p:cNvSpPr>
          <p:nvPr>
            <p:ph type="dt" sz="quarter" idx="1"/>
          </p:nvPr>
        </p:nvSpPr>
        <p:spPr>
          <a:xfrm>
            <a:off x="3989388" y="0"/>
            <a:ext cx="3054350" cy="468313"/>
          </a:xfrm>
          <a:prstGeom prst="rect">
            <a:avLst/>
          </a:prstGeom>
        </p:spPr>
        <p:txBody>
          <a:bodyPr vert="horz" lIns="91440" tIns="45720" rIns="91440" bIns="45720" rtlCol="0"/>
          <a:lstStyle>
            <a:lvl1pPr algn="r">
              <a:defRPr sz="1200">
                <a:latin typeface="Arial" charset="0"/>
              </a:defRPr>
            </a:lvl1pPr>
          </a:lstStyle>
          <a:p>
            <a:pPr>
              <a:defRPr/>
            </a:pPr>
            <a:fld id="{D2ACE19A-19C0-403B-B014-4E9D3951DBE0}" type="datetimeFigureOut">
              <a:rPr lang="en-US"/>
              <a:pPr>
                <a:defRPr/>
              </a:pPr>
              <a:t>12/6/2012</a:t>
            </a:fld>
            <a:endParaRPr lang="en-GB" dirty="0"/>
          </a:p>
        </p:txBody>
      </p:sp>
      <p:sp>
        <p:nvSpPr>
          <p:cNvPr id="4" name="Footer Placeholder 3"/>
          <p:cNvSpPr>
            <a:spLocks noGrp="1"/>
          </p:cNvSpPr>
          <p:nvPr>
            <p:ph type="ftr" sz="quarter" idx="2"/>
          </p:nvPr>
        </p:nvSpPr>
        <p:spPr>
          <a:xfrm>
            <a:off x="0" y="8875713"/>
            <a:ext cx="3054350" cy="468312"/>
          </a:xfrm>
          <a:prstGeom prst="rect">
            <a:avLst/>
          </a:prstGeom>
        </p:spPr>
        <p:txBody>
          <a:bodyPr vert="horz" lIns="91440" tIns="45720" rIns="91440" bIns="45720" rtlCol="0" anchor="b"/>
          <a:lstStyle>
            <a:lvl1pPr algn="l">
              <a:defRPr sz="1200">
                <a:latin typeface="Arial" charset="0"/>
              </a:defRPr>
            </a:lvl1pPr>
          </a:lstStyle>
          <a:p>
            <a:pPr>
              <a:defRPr/>
            </a:pPr>
            <a:endParaRPr lang="en-GB"/>
          </a:p>
        </p:txBody>
      </p:sp>
      <p:sp>
        <p:nvSpPr>
          <p:cNvPr id="5" name="Slide Number Placeholder 4"/>
          <p:cNvSpPr>
            <a:spLocks noGrp="1"/>
          </p:cNvSpPr>
          <p:nvPr>
            <p:ph type="sldNum" sz="quarter" idx="3"/>
          </p:nvPr>
        </p:nvSpPr>
        <p:spPr>
          <a:xfrm>
            <a:off x="3989388" y="8875713"/>
            <a:ext cx="3054350" cy="468312"/>
          </a:xfrm>
          <a:prstGeom prst="rect">
            <a:avLst/>
          </a:prstGeom>
        </p:spPr>
        <p:txBody>
          <a:bodyPr vert="horz" lIns="91440" tIns="45720" rIns="91440" bIns="45720" rtlCol="0" anchor="b"/>
          <a:lstStyle>
            <a:lvl1pPr algn="r">
              <a:defRPr sz="1200">
                <a:latin typeface="Arial" charset="0"/>
              </a:defRPr>
            </a:lvl1pPr>
          </a:lstStyle>
          <a:p>
            <a:pPr>
              <a:defRPr/>
            </a:pPr>
            <a:fld id="{02B6B95E-D0EB-47E8-B785-58BF2E17249D}" type="slidenum">
              <a:rPr lang="en-GB"/>
              <a:pPr>
                <a:defRPr/>
              </a:pPr>
              <a:t>‹#›</a:t>
            </a:fld>
            <a:endParaRPr lang="en-GB" dirty="0"/>
          </a:p>
        </p:txBody>
      </p:sp>
    </p:spTree>
    <p:extLst>
      <p:ext uri="{BB962C8B-B14F-4D97-AF65-F5344CB8AC3E}">
        <p14:creationId xmlns:p14="http://schemas.microsoft.com/office/powerpoint/2010/main" xmlns="" val="23367570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4350" cy="468313"/>
          </a:xfrm>
          <a:prstGeom prst="rect">
            <a:avLst/>
          </a:prstGeom>
        </p:spPr>
        <p:txBody>
          <a:bodyPr vert="horz" lIns="91440" tIns="45720" rIns="91440" bIns="45720" rtlCol="0"/>
          <a:lstStyle>
            <a:lvl1pPr algn="l">
              <a:defRPr sz="1200">
                <a:latin typeface="Arial" charset="0"/>
              </a:defRPr>
            </a:lvl1pPr>
          </a:lstStyle>
          <a:p>
            <a:pPr>
              <a:defRPr/>
            </a:pPr>
            <a:endParaRPr lang="en-US"/>
          </a:p>
        </p:txBody>
      </p:sp>
      <p:sp>
        <p:nvSpPr>
          <p:cNvPr id="3" name="Date Placeholder 2"/>
          <p:cNvSpPr>
            <a:spLocks noGrp="1"/>
          </p:cNvSpPr>
          <p:nvPr>
            <p:ph type="dt" idx="1"/>
          </p:nvPr>
        </p:nvSpPr>
        <p:spPr>
          <a:xfrm>
            <a:off x="3989388" y="0"/>
            <a:ext cx="3054350" cy="468313"/>
          </a:xfrm>
          <a:prstGeom prst="rect">
            <a:avLst/>
          </a:prstGeom>
        </p:spPr>
        <p:txBody>
          <a:bodyPr vert="horz" lIns="91440" tIns="45720" rIns="91440" bIns="45720" rtlCol="0"/>
          <a:lstStyle>
            <a:lvl1pPr algn="r">
              <a:defRPr sz="1200">
                <a:latin typeface="Arial" charset="0"/>
              </a:defRPr>
            </a:lvl1pPr>
          </a:lstStyle>
          <a:p>
            <a:pPr>
              <a:defRPr/>
            </a:pPr>
            <a:fld id="{0BF5505F-B880-40E2-B58C-C6855EDE41CE}" type="datetimeFigureOut">
              <a:rPr lang="en-US"/>
              <a:pPr>
                <a:defRPr/>
              </a:pPr>
              <a:t>12/6/2012</a:t>
            </a:fld>
            <a:endParaRPr lang="en-US" dirty="0"/>
          </a:p>
        </p:txBody>
      </p:sp>
      <p:sp>
        <p:nvSpPr>
          <p:cNvPr id="4" name="Slide Image Placeholder 3"/>
          <p:cNvSpPr>
            <a:spLocks noGrp="1" noRot="1" noChangeAspect="1"/>
          </p:cNvSpPr>
          <p:nvPr>
            <p:ph type="sldImg" idx="2"/>
          </p:nvPr>
        </p:nvSpPr>
        <p:spPr>
          <a:xfrm>
            <a:off x="1187450" y="701675"/>
            <a:ext cx="4670425" cy="3503613"/>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704850" y="4438650"/>
            <a:ext cx="5635625" cy="4205288"/>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75713"/>
            <a:ext cx="3054350" cy="468312"/>
          </a:xfrm>
          <a:prstGeom prst="rect">
            <a:avLst/>
          </a:prstGeom>
        </p:spPr>
        <p:txBody>
          <a:bodyPr vert="horz" lIns="91440" tIns="45720" rIns="91440" bIns="45720" rtlCol="0" anchor="b"/>
          <a:lstStyle>
            <a:lvl1pPr algn="l">
              <a:defRPr sz="1200">
                <a:latin typeface="Arial" charset="0"/>
              </a:defRPr>
            </a:lvl1pPr>
          </a:lstStyle>
          <a:p>
            <a:pPr>
              <a:defRPr/>
            </a:pPr>
            <a:endParaRPr lang="en-US"/>
          </a:p>
        </p:txBody>
      </p:sp>
      <p:sp>
        <p:nvSpPr>
          <p:cNvPr id="7" name="Slide Number Placeholder 6"/>
          <p:cNvSpPr>
            <a:spLocks noGrp="1"/>
          </p:cNvSpPr>
          <p:nvPr>
            <p:ph type="sldNum" sz="quarter" idx="5"/>
          </p:nvPr>
        </p:nvSpPr>
        <p:spPr>
          <a:xfrm>
            <a:off x="3989388" y="8875713"/>
            <a:ext cx="3054350" cy="468312"/>
          </a:xfrm>
          <a:prstGeom prst="rect">
            <a:avLst/>
          </a:prstGeom>
        </p:spPr>
        <p:txBody>
          <a:bodyPr vert="horz" lIns="91440" tIns="45720" rIns="91440" bIns="45720" rtlCol="0" anchor="b"/>
          <a:lstStyle>
            <a:lvl1pPr algn="r">
              <a:defRPr sz="1200">
                <a:latin typeface="Arial" charset="0"/>
              </a:defRPr>
            </a:lvl1pPr>
          </a:lstStyle>
          <a:p>
            <a:pPr>
              <a:defRPr/>
            </a:pPr>
            <a:fld id="{944057B7-A44F-49EF-B606-FA296B679173}" type="slidenum">
              <a:rPr lang="en-US"/>
              <a:pPr>
                <a:defRPr/>
              </a:pPr>
              <a:t>‹#›</a:t>
            </a:fld>
            <a:endParaRPr lang="en-US" dirty="0"/>
          </a:p>
        </p:txBody>
      </p:sp>
    </p:spTree>
    <p:extLst>
      <p:ext uri="{BB962C8B-B14F-4D97-AF65-F5344CB8AC3E}">
        <p14:creationId xmlns:p14="http://schemas.microsoft.com/office/powerpoint/2010/main" xmlns="" val="354607278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noFill/>
          <a:ln>
            <a:solidFill>
              <a:srgbClr val="000000"/>
            </a:solidFill>
            <a:miter lim="800000"/>
            <a:headEnd/>
            <a:tailEnd/>
          </a:ln>
        </p:spPr>
      </p:sp>
      <p:sp>
        <p:nvSpPr>
          <p:cNvPr id="1433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1434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CF63EBF-ADCF-4FBD-81EF-5F23B895CC7D}" type="slidenum">
              <a:rPr lang="en-US" smtClean="0"/>
              <a:pPr/>
              <a:t>7</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EEB485C8-1F26-4428-BBFD-B5D7620BCC61}" type="datetimeFigureOut">
              <a:rPr lang="en-US"/>
              <a:pPr>
                <a:defRPr/>
              </a:pPr>
              <a:t>12/6/2012</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AB942AF-4591-4952-A052-5D59F3B553E5}"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61237B5-A181-4AA9-9F1F-5FE9079AFBC4}" type="datetimeFigureOut">
              <a:rPr lang="en-US"/>
              <a:pPr>
                <a:defRPr/>
              </a:pPr>
              <a:t>12/6/2012</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B567791-3CC1-4E7B-8E0B-AA28EC8BA6AB}"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BAF82DF1-54C8-4183-9ABB-743D9B9BBF58}" type="datetimeFigureOut">
              <a:rPr lang="en-US"/>
              <a:pPr>
                <a:defRPr/>
              </a:pPr>
              <a:t>12/6/2012</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1E01DEA-FD78-4D8B-94CC-AFEF236C57D4}"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6AA32D07-45EF-4EA2-879F-FE00ECBD285A}" type="datetimeFigureOut">
              <a:rPr lang="en-US"/>
              <a:pPr>
                <a:defRPr/>
              </a:pPr>
              <a:t>12/6/2012</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FB27410-BE16-419B-AE3F-7B7B53F2BC30}"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C7EDCD2F-F85B-41EE-8258-21640FB2CB9C}" type="datetimeFigureOut">
              <a:rPr lang="en-US"/>
              <a:pPr>
                <a:defRPr/>
              </a:pPr>
              <a:t>12/6/2012</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B06E3556-266E-4B01-940B-BE3FCDD4D937}"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90BFD220-CCBF-4989-BC64-D60F10A80E4D}" type="datetimeFigureOut">
              <a:rPr lang="en-US"/>
              <a:pPr>
                <a:defRPr/>
              </a:pPr>
              <a:t>12/6/2012</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3D74FEE4-42C3-4CFC-87FB-9C18E1E13CB2}"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BD0529EB-0B72-46B0-B9BF-E437A16C1F9F}" type="datetimeFigureOut">
              <a:rPr lang="en-US"/>
              <a:pPr>
                <a:defRPr/>
              </a:pPr>
              <a:t>12/6/2012</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8858BE6F-54AD-4DEF-80A3-159FAF2DC627}"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6DF4B75F-F77E-44BA-887B-D36CE3604E34}" type="datetimeFigureOut">
              <a:rPr lang="en-US"/>
              <a:pPr>
                <a:defRPr/>
              </a:pPr>
              <a:t>12/6/2012</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50D59FC-F87D-41E4-8D96-4984EF3B1FCB}"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52CE489-8379-410B-86E9-DD48329306A1}" type="datetimeFigureOut">
              <a:rPr lang="en-US"/>
              <a:pPr>
                <a:defRPr/>
              </a:pPr>
              <a:t>12/6/2012</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25B3464-7353-4E6E-9700-111C693F553A}"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817E7D2-51DA-4808-8661-57D4701A7732}" type="datetimeFigureOut">
              <a:rPr lang="en-US"/>
              <a:pPr>
                <a:defRPr/>
              </a:pPr>
              <a:t>12/6/2012</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3285680-BFA2-4736-AD57-4601387102BA}"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A73D12A-3976-4DBB-A500-2E2FE0E8B26F}" type="datetimeFigureOut">
              <a:rPr lang="en-US"/>
              <a:pPr>
                <a:defRPr/>
              </a:pPr>
              <a:t>12/6/2012</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7D15E0E-5DFB-430A-9810-226FE4A76353}"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E4968FA9-ED1E-4E71-98D7-32439DAF7423}" type="datetimeFigureOut">
              <a:rPr lang="en-US"/>
              <a:pPr>
                <a:defRPr/>
              </a:pPr>
              <a:t>12/6/2012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DAE60DED-34EB-4CF9-8FD7-C134E758E7F6}"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53" name="Text Box 3"/>
          <p:cNvSpPr txBox="1">
            <a:spLocks noChangeArrowheads="1"/>
          </p:cNvSpPr>
          <p:nvPr/>
        </p:nvSpPr>
        <p:spPr bwMode="auto">
          <a:xfrm>
            <a:off x="304800" y="1676400"/>
            <a:ext cx="8458200" cy="830263"/>
          </a:xfrm>
          <a:prstGeom prst="rect">
            <a:avLst/>
          </a:prstGeom>
          <a:noFill/>
          <a:ln w="9525">
            <a:noFill/>
            <a:miter lim="800000"/>
            <a:headEnd/>
            <a:tailEnd/>
          </a:ln>
        </p:spPr>
        <p:txBody>
          <a:bodyPr>
            <a:spAutoFit/>
          </a:bodyPr>
          <a:lstStyle/>
          <a:p>
            <a:pPr algn="ctr"/>
            <a:r>
              <a:rPr lang="sr-Latn-CS" sz="1600" dirty="0">
                <a:solidFill>
                  <a:schemeClr val="bg1"/>
                </a:solidFill>
                <a:latin typeface="Cambria" pitchFamily="18" charset="0"/>
              </a:rPr>
              <a:t> M O N T E N E G R O </a:t>
            </a:r>
          </a:p>
          <a:p>
            <a:pPr algn="ctr"/>
            <a:r>
              <a:rPr lang="en-GB" sz="1600" dirty="0">
                <a:solidFill>
                  <a:schemeClr val="bg1"/>
                </a:solidFill>
                <a:latin typeface="Cambria" pitchFamily="18" charset="0"/>
              </a:rPr>
              <a:t>Negotiating Team for the Accession of </a:t>
            </a:r>
            <a:r>
              <a:rPr lang="sr-Latn-CS" sz="1600" dirty="0">
                <a:solidFill>
                  <a:schemeClr val="bg1"/>
                </a:solidFill>
                <a:latin typeface="Cambria" pitchFamily="18" charset="0"/>
              </a:rPr>
              <a:t>Montenegro </a:t>
            </a:r>
            <a:r>
              <a:rPr lang="en-GB" sz="1600" dirty="0">
                <a:solidFill>
                  <a:schemeClr val="bg1"/>
                </a:solidFill>
                <a:latin typeface="Cambria" pitchFamily="18" charset="0"/>
              </a:rPr>
              <a:t>to the European Union</a:t>
            </a:r>
            <a:br>
              <a:rPr lang="en-GB" sz="1600" dirty="0">
                <a:solidFill>
                  <a:schemeClr val="bg1"/>
                </a:solidFill>
                <a:latin typeface="Cambria" pitchFamily="18" charset="0"/>
              </a:rPr>
            </a:br>
            <a:r>
              <a:rPr lang="en-GB" sz="1600" dirty="0">
                <a:solidFill>
                  <a:schemeClr val="bg1"/>
                </a:solidFill>
                <a:latin typeface="Cambria" pitchFamily="18" charset="0"/>
              </a:rPr>
              <a:t>Working Group for Chapter </a:t>
            </a:r>
            <a:r>
              <a:rPr lang="en-US" sz="1600" dirty="0">
                <a:solidFill>
                  <a:schemeClr val="bg1"/>
                </a:solidFill>
                <a:latin typeface="Cambria" pitchFamily="18" charset="0"/>
              </a:rPr>
              <a:t>11</a:t>
            </a:r>
            <a:r>
              <a:rPr lang="hr-HR" sz="1600" dirty="0">
                <a:solidFill>
                  <a:schemeClr val="bg1"/>
                </a:solidFill>
                <a:latin typeface="Cambria" pitchFamily="18" charset="0"/>
              </a:rPr>
              <a:t> – </a:t>
            </a:r>
            <a:r>
              <a:rPr lang="en-US" sz="1600" dirty="0">
                <a:solidFill>
                  <a:schemeClr val="bg1"/>
                </a:solidFill>
                <a:latin typeface="Cambria" pitchFamily="18" charset="0"/>
              </a:rPr>
              <a:t>Agriculture and rural development</a:t>
            </a:r>
            <a:endParaRPr lang="en-US" sz="3600" dirty="0">
              <a:solidFill>
                <a:schemeClr val="bg1"/>
              </a:solidFill>
              <a:latin typeface="Cambria" pitchFamily="18" charset="0"/>
            </a:endParaRPr>
          </a:p>
        </p:txBody>
      </p:sp>
      <p:pic>
        <p:nvPicPr>
          <p:cNvPr id="11"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3657600" y="76200"/>
            <a:ext cx="1612900" cy="1597025"/>
          </a:xfrm>
          <a:prstGeom prst="rect">
            <a:avLst/>
          </a:prstGeom>
          <a:ln>
            <a:noFill/>
          </a:ln>
          <a:effectLst>
            <a:outerShdw blurRad="190500" algn="tl" rotWithShape="0">
              <a:srgbClr val="000000">
                <a:alpha val="70000"/>
              </a:srgbClr>
            </a:outerShdw>
          </a:effectLst>
        </p:spPr>
      </p:pic>
      <p:sp>
        <p:nvSpPr>
          <p:cNvPr id="12" name="Rectangle 3"/>
          <p:cNvSpPr>
            <a:spLocks noChangeArrowheads="1"/>
          </p:cNvSpPr>
          <p:nvPr/>
        </p:nvSpPr>
        <p:spPr bwMode="auto">
          <a:xfrm>
            <a:off x="1142976" y="2714620"/>
            <a:ext cx="7200928" cy="1433514"/>
          </a:xfrm>
          <a:prstGeom prst="rect">
            <a:avLst/>
          </a:prstGeom>
          <a:noFill/>
          <a:ln w="9525">
            <a:noFill/>
            <a:miter lim="800000"/>
            <a:headEnd/>
            <a:tailEnd/>
          </a:ln>
          <a:effectLst/>
        </p:spPr>
        <p:txBody>
          <a:bodyPr anchor="ctr"/>
          <a:lstStyle/>
          <a:p>
            <a:pPr marL="14288" indent="-14288" algn="ctr" fontAlgn="auto">
              <a:spcBef>
                <a:spcPts val="0"/>
              </a:spcBef>
              <a:spcAft>
                <a:spcPct val="40000"/>
              </a:spcAft>
              <a:buClr>
                <a:srgbClr val="FF0000"/>
              </a:buClr>
              <a:buFont typeface="Wingdings" pitchFamily="2" charset="2"/>
              <a:buNone/>
              <a:defRPr/>
            </a:pPr>
            <a:r>
              <a:rPr lang="sr-Latn-ME" sz="2800" i="1" dirty="0" smtClean="0">
                <a:solidFill>
                  <a:schemeClr val="bg1"/>
                </a:solidFill>
                <a:latin typeface="Cambria" pitchFamily="18" charset="0"/>
              </a:rPr>
              <a:t>Financial controls of agricultural expenditure</a:t>
            </a:r>
            <a:endParaRPr lang="pl-PL" sz="2800" i="1" dirty="0">
              <a:solidFill>
                <a:schemeClr val="bg1"/>
              </a:solidFill>
              <a:latin typeface="Cambria" pitchFamily="18" charset="0"/>
            </a:endParaRPr>
          </a:p>
        </p:txBody>
      </p:sp>
      <p:sp>
        <p:nvSpPr>
          <p:cNvPr id="2056" name="Rectangle 12"/>
          <p:cNvSpPr>
            <a:spLocks noChangeArrowheads="1"/>
          </p:cNvSpPr>
          <p:nvPr/>
        </p:nvSpPr>
        <p:spPr bwMode="auto">
          <a:xfrm>
            <a:off x="3429245" y="6324878"/>
            <a:ext cx="2542684" cy="369332"/>
          </a:xfrm>
          <a:prstGeom prst="rect">
            <a:avLst/>
          </a:prstGeom>
          <a:noFill/>
          <a:ln w="9525">
            <a:noFill/>
            <a:miter lim="800000"/>
            <a:headEnd/>
            <a:tailEnd/>
          </a:ln>
        </p:spPr>
        <p:txBody>
          <a:bodyPr wrap="none" anchor="ctr">
            <a:spAutoFit/>
          </a:bodyPr>
          <a:lstStyle/>
          <a:p>
            <a:pPr algn="ctr"/>
            <a:r>
              <a:rPr lang="en-US" b="1" dirty="0">
                <a:solidFill>
                  <a:schemeClr val="bg1"/>
                </a:solidFill>
                <a:latin typeface="Cambria" pitchFamily="18" charset="0"/>
              </a:rPr>
              <a:t>Brussels,  11. 12. </a:t>
            </a:r>
            <a:r>
              <a:rPr lang="sr-Latn-CS" b="1" dirty="0" smtClean="0">
                <a:solidFill>
                  <a:schemeClr val="bg1"/>
                </a:solidFill>
                <a:latin typeface="Cambria" pitchFamily="18" charset="0"/>
              </a:rPr>
              <a:t>2012</a:t>
            </a:r>
            <a:endParaRPr lang="en-US" dirty="0">
              <a:solidFill>
                <a:schemeClr val="bg1"/>
              </a:solidFill>
              <a:latin typeface="Calibri" pitchFamily="34" charset="0"/>
            </a:endParaRPr>
          </a:p>
        </p:txBody>
      </p:sp>
      <p:grpSp>
        <p:nvGrpSpPr>
          <p:cNvPr id="2057" name="Group 22"/>
          <p:cNvGrpSpPr>
            <a:grpSpLocks/>
          </p:cNvGrpSpPr>
          <p:nvPr/>
        </p:nvGrpSpPr>
        <p:grpSpPr bwMode="auto">
          <a:xfrm rot="165688">
            <a:off x="-77788" y="5162550"/>
            <a:ext cx="1020763" cy="1752600"/>
            <a:chOff x="-28875" y="5105400"/>
            <a:chExt cx="1019475" cy="1752600"/>
          </a:xfrm>
        </p:grpSpPr>
        <p:sp>
          <p:nvSpPr>
            <p:cNvPr id="16" name="5-Point Star 15"/>
            <p:cNvSpPr/>
            <p:nvPr/>
          </p:nvSpPr>
          <p:spPr>
            <a:xfrm>
              <a:off x="0" y="6400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5-Point Star 16"/>
            <p:cNvSpPr/>
            <p:nvPr/>
          </p:nvSpPr>
          <p:spPr>
            <a:xfrm>
              <a:off x="304800" y="6248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5-Point Star 17"/>
            <p:cNvSpPr/>
            <p:nvPr/>
          </p:nvSpPr>
          <p:spPr>
            <a:xfrm>
              <a:off x="533400" y="5943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5-Point Star 18"/>
            <p:cNvSpPr/>
            <p:nvPr/>
          </p:nvSpPr>
          <p:spPr>
            <a:xfrm>
              <a:off x="533400" y="5562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 name="5-Point Star 19"/>
            <p:cNvSpPr/>
            <p:nvPr/>
          </p:nvSpPr>
          <p:spPr>
            <a:xfrm>
              <a:off x="304800" y="5257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1" name="5-Point Star 20"/>
            <p:cNvSpPr/>
            <p:nvPr/>
          </p:nvSpPr>
          <p:spPr>
            <a:xfrm>
              <a:off x="-28875" y="5105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2058" name="Picture 28"/>
          <p:cNvPicPr>
            <a:picLocks noChangeAspect="1" noChangeArrowheads="1"/>
          </p:cNvPicPr>
          <p:nvPr/>
        </p:nvPicPr>
        <p:blipFill>
          <a:blip r:embed="rId3" cstate="print"/>
          <a:srcRect/>
          <a:stretch>
            <a:fillRect/>
          </a:stretch>
        </p:blipFill>
        <p:spPr bwMode="auto">
          <a:xfrm>
            <a:off x="7000892" y="5519053"/>
            <a:ext cx="1790698" cy="1010348"/>
          </a:xfrm>
          <a:prstGeom prst="rect">
            <a:avLst/>
          </a:prstGeom>
          <a:noFill/>
          <a:ln w="9525">
            <a:noFill/>
            <a:miter lim="800000"/>
            <a:headEnd/>
            <a:tailEnd/>
          </a:ln>
        </p:spPr>
      </p:pic>
      <p:sp>
        <p:nvSpPr>
          <p:cNvPr id="15" name="TextBox 14"/>
          <p:cNvSpPr txBox="1"/>
          <p:nvPr/>
        </p:nvSpPr>
        <p:spPr>
          <a:xfrm>
            <a:off x="2857488" y="5429264"/>
            <a:ext cx="3500462" cy="646331"/>
          </a:xfrm>
          <a:prstGeom prst="rect">
            <a:avLst/>
          </a:prstGeom>
          <a:noFill/>
        </p:spPr>
        <p:txBody>
          <a:bodyPr wrap="square" rtlCol="0">
            <a:spAutoFit/>
          </a:bodyPr>
          <a:lstStyle/>
          <a:p>
            <a:pPr algn="ctr"/>
            <a:r>
              <a:rPr lang="sr-Latn-ME" b="1" dirty="0" smtClean="0">
                <a:solidFill>
                  <a:schemeClr val="bg1"/>
                </a:solidFill>
                <a:latin typeface="Cambria" pitchFamily="18" charset="0"/>
              </a:rPr>
              <a:t>Jovo Duborija</a:t>
            </a:r>
            <a:endParaRPr lang="en-US" b="1" dirty="0" smtClean="0">
              <a:solidFill>
                <a:schemeClr val="bg1"/>
              </a:solidFill>
              <a:latin typeface="Cambria" pitchFamily="18" charset="0"/>
            </a:endParaRPr>
          </a:p>
          <a:p>
            <a:pPr algn="ctr"/>
            <a:r>
              <a:rPr lang="en-US" b="1" dirty="0" smtClean="0">
                <a:solidFill>
                  <a:schemeClr val="bg1"/>
                </a:solidFill>
                <a:latin typeface="Cambria" pitchFamily="18" charset="0"/>
              </a:rPr>
              <a:t>jovo.duborija@mpr.gov.me</a:t>
            </a:r>
            <a:endParaRPr lang="en-US"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102" name="Text Box 121"/>
          <p:cNvSpPr txBox="1">
            <a:spLocks noChangeArrowheads="1"/>
          </p:cNvSpPr>
          <p:nvPr/>
        </p:nvSpPr>
        <p:spPr bwMode="auto">
          <a:xfrm>
            <a:off x="228600" y="1328758"/>
            <a:ext cx="8686800" cy="5029200"/>
          </a:xfrm>
          <a:prstGeom prst="rect">
            <a:avLst/>
          </a:prstGeom>
          <a:noFill/>
          <a:ln w="9525" algn="ctr">
            <a:noFill/>
            <a:miter lim="800000"/>
            <a:headEnd/>
            <a:tailEnd/>
          </a:ln>
        </p:spPr>
        <p:txBody>
          <a:bodyPr/>
          <a:lstStyle/>
          <a:p>
            <a:pPr marL="0" lvl="1" algn="just" eaLnBrk="0" hangingPunct="0"/>
            <a:endParaRPr lang="en-US" sz="1600" b="1" dirty="0">
              <a:solidFill>
                <a:srgbClr val="632523"/>
              </a:solidFill>
              <a:latin typeface="Cambria" pitchFamily="18" charset="0"/>
            </a:endParaRPr>
          </a:p>
          <a:p>
            <a:pPr marL="0" lvl="1" algn="just" eaLnBrk="0" hangingPunct="0"/>
            <a:endParaRPr lang="en-US" sz="1600" b="1" dirty="0">
              <a:solidFill>
                <a:srgbClr val="632523"/>
              </a:solidFill>
              <a:latin typeface="Cambria" pitchFamily="18" charset="0"/>
            </a:endParaRPr>
          </a:p>
          <a:p>
            <a:pPr marL="0" lvl="1" algn="just" eaLnBrk="0" hangingPunct="0"/>
            <a:endParaRPr lang="en-US" sz="1600" b="1" dirty="0">
              <a:solidFill>
                <a:srgbClr val="632523"/>
              </a:solidFill>
              <a:latin typeface="Cambria" pitchFamily="18" charset="0"/>
            </a:endParaRPr>
          </a:p>
          <a:p>
            <a:pPr marL="0" lvl="1" algn="just" eaLnBrk="0" hangingPunct="0"/>
            <a:endParaRPr lang="en-US" sz="1600" b="1" dirty="0">
              <a:solidFill>
                <a:srgbClr val="632523"/>
              </a:solidFill>
              <a:latin typeface="Cambria" pitchFamily="18" charset="0"/>
            </a:endParaRPr>
          </a:p>
          <a:p>
            <a:pPr marL="814388" indent="-450850" algn="ctr">
              <a:buFont typeface="Arial" charset="0"/>
              <a:buChar char="•"/>
            </a:pPr>
            <a:endParaRPr lang="en-US" sz="1400" b="1" dirty="0">
              <a:solidFill>
                <a:srgbClr val="953735"/>
              </a:solidFill>
              <a:latin typeface="Cambria" pitchFamily="18" charset="0"/>
            </a:endParaRPr>
          </a:p>
          <a:p>
            <a:pPr marL="814388" indent="-450850" algn="ctr"/>
            <a:endParaRPr lang="en-US" sz="1400" b="1" dirty="0">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dirty="0">
              <a:latin typeface="Cambria" pitchFamily="18" charset="0"/>
            </a:endParaRPr>
          </a:p>
        </p:txBody>
      </p:sp>
      <p:sp>
        <p:nvSpPr>
          <p:cNvPr id="14" name="Rectangle 13"/>
          <p:cNvSpPr/>
          <p:nvPr/>
        </p:nvSpPr>
        <p:spPr>
          <a:xfrm>
            <a:off x="228600" y="685800"/>
            <a:ext cx="8534400" cy="523875"/>
          </a:xfrm>
          <a:prstGeom prst="rect">
            <a:avLst/>
          </a:prstGeom>
        </p:spPr>
        <p:txBody>
          <a:bodyPr>
            <a:spAutoFit/>
          </a:bodyPr>
          <a:lstStyle/>
          <a:p>
            <a:pPr algn="ctr" eaLnBrk="0" hangingPunct="0">
              <a:defRPr/>
            </a:pPr>
            <a:r>
              <a:rPr lang="sr-Latn-ME" sz="2800" b="1" dirty="0">
                <a:solidFill>
                  <a:schemeClr val="accent2">
                    <a:lumMod val="50000"/>
                  </a:schemeClr>
                </a:solidFill>
                <a:latin typeface="Cambria" pitchFamily="18" charset="0"/>
              </a:rPr>
              <a:t>National legal framework</a:t>
            </a:r>
            <a:endParaRPr lang="en-US" sz="2800" dirty="0">
              <a:solidFill>
                <a:schemeClr val="accent2">
                  <a:lumMod val="50000"/>
                </a:schemeClr>
              </a:solidFill>
              <a:latin typeface="Cambria" pitchFamily="18" charset="0"/>
            </a:endParaRPr>
          </a:p>
        </p:txBody>
      </p:sp>
      <p:grpSp>
        <p:nvGrpSpPr>
          <p:cNvPr id="4104"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4106" name="Picture 18" descr="EU MN logo"/>
          <p:cNvPicPr>
            <a:picLocks noChangeAspect="1" noChangeArrowheads="1"/>
          </p:cNvPicPr>
          <p:nvPr/>
        </p:nvPicPr>
        <p:blipFill>
          <a:blip r:embed="rId2" cstate="print"/>
          <a:srcRect/>
          <a:stretch>
            <a:fillRect/>
          </a:stretch>
        </p:blipFill>
        <p:spPr bwMode="auto">
          <a:xfrm>
            <a:off x="8382038" y="6429397"/>
            <a:ext cx="761962" cy="428603"/>
          </a:xfrm>
          <a:prstGeom prst="rect">
            <a:avLst/>
          </a:prstGeom>
          <a:noFill/>
          <a:ln w="9525">
            <a:noFill/>
            <a:miter lim="800000"/>
            <a:headEnd/>
            <a:tailEnd/>
          </a:ln>
        </p:spPr>
      </p:pic>
      <p:sp>
        <p:nvSpPr>
          <p:cNvPr id="18" name="Rectangle 17"/>
          <p:cNvSpPr/>
          <p:nvPr/>
        </p:nvSpPr>
        <p:spPr>
          <a:xfrm>
            <a:off x="304800" y="1524000"/>
            <a:ext cx="8534400" cy="4708981"/>
          </a:xfrm>
          <a:prstGeom prst="rect">
            <a:avLst/>
          </a:prstGeom>
        </p:spPr>
        <p:txBody>
          <a:bodyPr wrap="square">
            <a:spAutoFit/>
          </a:bodyPr>
          <a:lstStyle/>
          <a:p>
            <a:pPr marL="285750" indent="-285750">
              <a:buFont typeface="Arial" pitchFamily="34" charset="0"/>
              <a:buChar char="•"/>
              <a:defRPr/>
            </a:pPr>
            <a:r>
              <a:rPr lang="en-US" sz="2000" b="1" dirty="0">
                <a:solidFill>
                  <a:schemeClr val="accent2">
                    <a:lumMod val="50000"/>
                  </a:schemeClr>
                </a:solidFill>
                <a:latin typeface="Cambria" pitchFamily="18" charset="0"/>
              </a:rPr>
              <a:t>Law on Agriculture and Rural Development</a:t>
            </a:r>
            <a:r>
              <a:rPr lang="sr-Latn-ME" sz="2000" b="1" dirty="0">
                <a:solidFill>
                  <a:schemeClr val="accent2">
                    <a:lumMod val="50000"/>
                  </a:schemeClr>
                </a:solidFill>
                <a:latin typeface="Cambria" pitchFamily="18" charset="0"/>
              </a:rPr>
              <a:t> </a:t>
            </a:r>
            <a:r>
              <a:rPr lang="pl-PL" sz="2000" b="1" dirty="0" smtClean="0">
                <a:solidFill>
                  <a:schemeClr val="accent2">
                    <a:lumMod val="50000"/>
                  </a:schemeClr>
                </a:solidFill>
                <a:latin typeface="Cambria" pitchFamily="18" charset="0"/>
              </a:rPr>
              <a:t>(“</a:t>
            </a:r>
            <a:r>
              <a:rPr lang="en-US" sz="2000" b="1" dirty="0" smtClean="0">
                <a:solidFill>
                  <a:schemeClr val="accent2">
                    <a:lumMod val="50000"/>
                  </a:schemeClr>
                </a:solidFill>
                <a:latin typeface="Cambria" pitchFamily="18" charset="0"/>
              </a:rPr>
              <a:t>Official Gazette of Montenegro</a:t>
            </a:r>
            <a:r>
              <a:rPr lang="pl-PL" sz="2000" b="1" dirty="0" smtClean="0">
                <a:solidFill>
                  <a:schemeClr val="accent2">
                    <a:lumMod val="50000"/>
                  </a:schemeClr>
                </a:solidFill>
                <a:latin typeface="Cambria" pitchFamily="18" charset="0"/>
              </a:rPr>
              <a:t>", </a:t>
            </a:r>
            <a:r>
              <a:rPr lang="en-US" sz="2000" b="1" dirty="0" smtClean="0">
                <a:solidFill>
                  <a:schemeClr val="accent2">
                    <a:lumMod val="50000"/>
                  </a:schemeClr>
                </a:solidFill>
                <a:latin typeface="Cambria" pitchFamily="18" charset="0"/>
              </a:rPr>
              <a:t>No</a:t>
            </a:r>
            <a:r>
              <a:rPr lang="pl-PL" sz="2000" b="1" dirty="0" smtClean="0">
                <a:solidFill>
                  <a:schemeClr val="accent2">
                    <a:lumMod val="50000"/>
                  </a:schemeClr>
                </a:solidFill>
                <a:latin typeface="Cambria" pitchFamily="18" charset="0"/>
              </a:rPr>
              <a:t>. </a:t>
            </a:r>
            <a:r>
              <a:rPr lang="pl-PL" sz="2000" b="1" dirty="0">
                <a:solidFill>
                  <a:schemeClr val="accent2">
                    <a:lumMod val="50000"/>
                  </a:schemeClr>
                </a:solidFill>
                <a:latin typeface="Cambria" pitchFamily="18" charset="0"/>
              </a:rPr>
              <a:t>56/09 </a:t>
            </a:r>
            <a:r>
              <a:rPr lang="en-US" sz="2000" b="1" dirty="0" smtClean="0">
                <a:solidFill>
                  <a:schemeClr val="accent2">
                    <a:lumMod val="50000"/>
                  </a:schemeClr>
                </a:solidFill>
                <a:latin typeface="Cambria" pitchFamily="18" charset="0"/>
              </a:rPr>
              <a:t>from </a:t>
            </a:r>
            <a:r>
              <a:rPr lang="pl-PL" sz="2000" b="1" dirty="0" smtClean="0">
                <a:solidFill>
                  <a:schemeClr val="accent2">
                    <a:lumMod val="50000"/>
                  </a:schemeClr>
                </a:solidFill>
                <a:latin typeface="Cambria" pitchFamily="18" charset="0"/>
              </a:rPr>
              <a:t>14.08.2009</a:t>
            </a:r>
            <a:r>
              <a:rPr lang="pl-PL" sz="2000" b="1" dirty="0">
                <a:solidFill>
                  <a:schemeClr val="accent2">
                    <a:lumMod val="50000"/>
                  </a:schemeClr>
                </a:solidFill>
                <a:latin typeface="Cambria" pitchFamily="18" charset="0"/>
              </a:rPr>
              <a:t>, </a:t>
            </a:r>
            <a:r>
              <a:rPr lang="pl-PL" sz="2000" b="1" dirty="0" smtClean="0">
                <a:solidFill>
                  <a:schemeClr val="accent2">
                    <a:lumMod val="50000"/>
                  </a:schemeClr>
                </a:solidFill>
                <a:latin typeface="Cambria" pitchFamily="18" charset="0"/>
              </a:rPr>
              <a:t>18/11 </a:t>
            </a:r>
            <a:r>
              <a:rPr lang="en-US" sz="2000" b="1" dirty="0" smtClean="0">
                <a:solidFill>
                  <a:schemeClr val="accent2">
                    <a:lumMod val="50000"/>
                  </a:schemeClr>
                </a:solidFill>
                <a:latin typeface="Cambria" pitchFamily="18" charset="0"/>
              </a:rPr>
              <a:t>from </a:t>
            </a:r>
            <a:r>
              <a:rPr lang="pl-PL" sz="2000" b="1" dirty="0" smtClean="0">
                <a:solidFill>
                  <a:schemeClr val="accent2">
                    <a:lumMod val="50000"/>
                  </a:schemeClr>
                </a:solidFill>
                <a:latin typeface="Cambria" pitchFamily="18" charset="0"/>
              </a:rPr>
              <a:t>01.04.2011</a:t>
            </a:r>
            <a:r>
              <a:rPr lang="pl-PL" sz="2000" b="1" dirty="0">
                <a:solidFill>
                  <a:schemeClr val="accent2">
                    <a:lumMod val="50000"/>
                  </a:schemeClr>
                </a:solidFill>
                <a:latin typeface="Cambria" pitchFamily="18" charset="0"/>
              </a:rPr>
              <a:t>, 40/11 </a:t>
            </a:r>
            <a:r>
              <a:rPr lang="en-US" sz="2000" b="1" dirty="0" smtClean="0">
                <a:solidFill>
                  <a:schemeClr val="accent2">
                    <a:lumMod val="50000"/>
                  </a:schemeClr>
                </a:solidFill>
                <a:latin typeface="Cambria" pitchFamily="18" charset="0"/>
              </a:rPr>
              <a:t>from </a:t>
            </a:r>
            <a:r>
              <a:rPr lang="pl-PL" sz="2000" b="1" dirty="0" smtClean="0">
                <a:solidFill>
                  <a:schemeClr val="accent2">
                    <a:lumMod val="50000"/>
                  </a:schemeClr>
                </a:solidFill>
                <a:latin typeface="Cambria" pitchFamily="18" charset="0"/>
              </a:rPr>
              <a:t>08.08.2011)</a:t>
            </a:r>
          </a:p>
          <a:p>
            <a:pPr marL="285750" indent="-285750">
              <a:buFont typeface="Arial" pitchFamily="34" charset="0"/>
              <a:buChar char="•"/>
              <a:defRPr/>
            </a:pPr>
            <a:endParaRPr lang="sr-Latn-ME" sz="2000" b="1" dirty="0">
              <a:solidFill>
                <a:schemeClr val="accent2">
                  <a:lumMod val="50000"/>
                </a:schemeClr>
              </a:solidFill>
              <a:latin typeface="Cambria" pitchFamily="18" charset="0"/>
            </a:endParaRPr>
          </a:p>
          <a:p>
            <a:pPr marL="285750" indent="-285750">
              <a:buFont typeface="Arial" pitchFamily="34" charset="0"/>
              <a:buChar char="•"/>
              <a:defRPr/>
            </a:pPr>
            <a:r>
              <a:rPr lang="en-US" sz="2000" b="1" dirty="0">
                <a:solidFill>
                  <a:schemeClr val="accent2">
                    <a:lumMod val="50000"/>
                  </a:schemeClr>
                </a:solidFill>
                <a:latin typeface="Cambria" pitchFamily="18" charset="0"/>
              </a:rPr>
              <a:t>Decree on conditions, method and the pace of implementation of measures of agricultural policy </a:t>
            </a:r>
            <a:r>
              <a:rPr lang="en-GB" sz="2000" b="1" dirty="0">
                <a:solidFill>
                  <a:schemeClr val="accent2">
                    <a:lumMod val="50000"/>
                  </a:schemeClr>
                </a:solidFill>
                <a:latin typeface="Cambria" pitchFamily="18" charset="0"/>
              </a:rPr>
              <a:t>(per year) – </a:t>
            </a:r>
            <a:r>
              <a:rPr lang="en-GB" sz="2000" b="1" dirty="0" smtClean="0">
                <a:solidFill>
                  <a:schemeClr val="accent2">
                    <a:lumMod val="50000"/>
                  </a:schemeClr>
                </a:solidFill>
                <a:latin typeface="Cambria" pitchFamily="18" charset="0"/>
              </a:rPr>
              <a:t>Agro-budget</a:t>
            </a:r>
            <a:endParaRPr lang="sr-Latn-ME" sz="2000" b="1" dirty="0" smtClean="0">
              <a:solidFill>
                <a:schemeClr val="accent2">
                  <a:lumMod val="50000"/>
                </a:schemeClr>
              </a:solidFill>
              <a:latin typeface="Cambria" pitchFamily="18" charset="0"/>
            </a:endParaRPr>
          </a:p>
          <a:p>
            <a:pPr marL="285750" indent="-285750">
              <a:buFont typeface="Arial" pitchFamily="34" charset="0"/>
              <a:buChar char="•"/>
              <a:defRPr/>
            </a:pPr>
            <a:endParaRPr lang="sr-Latn-RS" sz="2000" b="1" dirty="0">
              <a:solidFill>
                <a:schemeClr val="accent2">
                  <a:lumMod val="50000"/>
                </a:schemeClr>
              </a:solidFill>
              <a:latin typeface="Cambria" pitchFamily="18" charset="0"/>
            </a:endParaRPr>
          </a:p>
          <a:p>
            <a:pPr marL="285750" indent="-285750">
              <a:buFont typeface="Arial" pitchFamily="34" charset="0"/>
              <a:buChar char="•"/>
              <a:defRPr/>
            </a:pPr>
            <a:r>
              <a:rPr lang="en-US" sz="2000" b="1" dirty="0">
                <a:solidFill>
                  <a:schemeClr val="accent2">
                    <a:lumMod val="50000"/>
                  </a:schemeClr>
                </a:solidFill>
                <a:latin typeface="Cambria" pitchFamily="18" charset="0"/>
              </a:rPr>
              <a:t>Law on Public Internal Financial Control </a:t>
            </a:r>
            <a:r>
              <a:rPr lang="en-US" sz="2000" b="1" dirty="0" smtClean="0">
                <a:solidFill>
                  <a:schemeClr val="accent2">
                    <a:lumMod val="50000"/>
                  </a:schemeClr>
                </a:solidFill>
                <a:latin typeface="Cambria" pitchFamily="18" charset="0"/>
              </a:rPr>
              <a:t>System </a:t>
            </a:r>
            <a:r>
              <a:rPr lang="pl-PL" sz="2000" b="1" dirty="0">
                <a:solidFill>
                  <a:schemeClr val="accent2">
                    <a:lumMod val="50000"/>
                  </a:schemeClr>
                </a:solidFill>
                <a:latin typeface="Cambria" pitchFamily="18" charset="0"/>
              </a:rPr>
              <a:t>(“</a:t>
            </a:r>
            <a:r>
              <a:rPr lang="en-US" sz="2000" b="1" dirty="0" smtClean="0">
                <a:solidFill>
                  <a:schemeClr val="accent2">
                    <a:lumMod val="50000"/>
                  </a:schemeClr>
                </a:solidFill>
                <a:latin typeface="Cambria" pitchFamily="18" charset="0"/>
              </a:rPr>
              <a:t>Official </a:t>
            </a:r>
            <a:r>
              <a:rPr lang="en-US" sz="2000" b="1" dirty="0">
                <a:solidFill>
                  <a:schemeClr val="accent2">
                    <a:lumMod val="50000"/>
                  </a:schemeClr>
                </a:solidFill>
                <a:latin typeface="Cambria" pitchFamily="18" charset="0"/>
              </a:rPr>
              <a:t>Gazette of Montenegro </a:t>
            </a:r>
            <a:r>
              <a:rPr lang="pl-PL" sz="2000" b="1" dirty="0" smtClean="0">
                <a:solidFill>
                  <a:schemeClr val="accent2">
                    <a:lumMod val="50000"/>
                  </a:schemeClr>
                </a:solidFill>
                <a:latin typeface="Cambria" pitchFamily="18" charset="0"/>
              </a:rPr>
              <a:t>", </a:t>
            </a:r>
            <a:r>
              <a:rPr lang="en-US" sz="2000" b="1" dirty="0" smtClean="0">
                <a:solidFill>
                  <a:schemeClr val="accent2">
                    <a:lumMod val="50000"/>
                  </a:schemeClr>
                </a:solidFill>
                <a:latin typeface="Cambria" pitchFamily="18" charset="0"/>
              </a:rPr>
              <a:t>No</a:t>
            </a:r>
            <a:r>
              <a:rPr lang="pl-PL" sz="2000" b="1" dirty="0" smtClean="0">
                <a:solidFill>
                  <a:schemeClr val="accent2">
                    <a:lumMod val="50000"/>
                  </a:schemeClr>
                </a:solidFill>
                <a:latin typeface="Cambria" pitchFamily="18" charset="0"/>
              </a:rPr>
              <a:t>. </a:t>
            </a:r>
            <a:r>
              <a:rPr lang="pl-PL" sz="2000" b="1" dirty="0">
                <a:solidFill>
                  <a:schemeClr val="accent2">
                    <a:lumMod val="50000"/>
                  </a:schemeClr>
                </a:solidFill>
                <a:latin typeface="Cambria" pitchFamily="18" charset="0"/>
              </a:rPr>
              <a:t>73/08 </a:t>
            </a:r>
            <a:r>
              <a:rPr lang="en-US" sz="2000" b="1" dirty="0" smtClean="0">
                <a:solidFill>
                  <a:schemeClr val="accent2">
                    <a:lumMod val="50000"/>
                  </a:schemeClr>
                </a:solidFill>
                <a:latin typeface="Cambria" pitchFamily="18" charset="0"/>
              </a:rPr>
              <a:t>from </a:t>
            </a:r>
            <a:r>
              <a:rPr lang="pl-PL" sz="2000" b="1" dirty="0" smtClean="0">
                <a:solidFill>
                  <a:schemeClr val="accent2">
                    <a:lumMod val="50000"/>
                  </a:schemeClr>
                </a:solidFill>
                <a:latin typeface="Cambria" pitchFamily="18" charset="0"/>
              </a:rPr>
              <a:t>02.12.2008</a:t>
            </a:r>
            <a:r>
              <a:rPr lang="pl-PL" sz="2000" b="1" dirty="0">
                <a:solidFill>
                  <a:schemeClr val="accent2">
                    <a:lumMod val="50000"/>
                  </a:schemeClr>
                </a:solidFill>
                <a:latin typeface="Cambria" pitchFamily="18" charset="0"/>
              </a:rPr>
              <a:t>, 20/11 </a:t>
            </a:r>
            <a:r>
              <a:rPr lang="en-US" sz="2000" b="1" dirty="0" smtClean="0">
                <a:solidFill>
                  <a:schemeClr val="accent2">
                    <a:lumMod val="50000"/>
                  </a:schemeClr>
                </a:solidFill>
                <a:latin typeface="Cambria" pitchFamily="18" charset="0"/>
              </a:rPr>
              <a:t>from </a:t>
            </a:r>
            <a:r>
              <a:rPr lang="pl-PL" sz="2000" b="1" dirty="0" smtClean="0">
                <a:solidFill>
                  <a:schemeClr val="accent2">
                    <a:lumMod val="50000"/>
                  </a:schemeClr>
                </a:solidFill>
                <a:latin typeface="Cambria" pitchFamily="18" charset="0"/>
              </a:rPr>
              <a:t>15.04.2011</a:t>
            </a:r>
            <a:r>
              <a:rPr lang="en-US" sz="2000" b="1" dirty="0" smtClean="0">
                <a:solidFill>
                  <a:schemeClr val="accent2">
                    <a:lumMod val="50000"/>
                  </a:schemeClr>
                </a:solidFill>
                <a:latin typeface="Cambria" pitchFamily="18" charset="0"/>
              </a:rPr>
              <a:t> and </a:t>
            </a:r>
            <a:r>
              <a:rPr lang="pl-PL" sz="2000" b="1" dirty="0" smtClean="0">
                <a:solidFill>
                  <a:schemeClr val="accent2">
                    <a:lumMod val="50000"/>
                  </a:schemeClr>
                </a:solidFill>
                <a:latin typeface="Cambria" pitchFamily="18" charset="0"/>
              </a:rPr>
              <a:t>30/12 </a:t>
            </a:r>
            <a:r>
              <a:rPr lang="en-US" sz="2000" b="1" dirty="0" smtClean="0">
                <a:solidFill>
                  <a:schemeClr val="accent2">
                    <a:lumMod val="50000"/>
                  </a:schemeClr>
                </a:solidFill>
                <a:latin typeface="Cambria" pitchFamily="18" charset="0"/>
              </a:rPr>
              <a:t>from </a:t>
            </a:r>
            <a:r>
              <a:rPr lang="pl-PL" sz="2000" b="1" dirty="0" smtClean="0">
                <a:solidFill>
                  <a:schemeClr val="accent2">
                    <a:lumMod val="50000"/>
                  </a:schemeClr>
                </a:solidFill>
                <a:latin typeface="Cambria" pitchFamily="18" charset="0"/>
              </a:rPr>
              <a:t>08.06.2012)</a:t>
            </a:r>
          </a:p>
          <a:p>
            <a:pPr marL="285750" indent="-285750">
              <a:buFont typeface="Arial" pitchFamily="34" charset="0"/>
              <a:buChar char="•"/>
              <a:defRPr/>
            </a:pPr>
            <a:endParaRPr lang="en-US" sz="2000" b="1" dirty="0">
              <a:solidFill>
                <a:schemeClr val="accent2">
                  <a:lumMod val="50000"/>
                </a:schemeClr>
              </a:solidFill>
              <a:latin typeface="Cambria" pitchFamily="18" charset="0"/>
            </a:endParaRPr>
          </a:p>
          <a:p>
            <a:pPr marL="285750" indent="-285750">
              <a:buFont typeface="Arial" pitchFamily="34" charset="0"/>
              <a:buChar char="•"/>
              <a:defRPr/>
            </a:pPr>
            <a:r>
              <a:rPr lang="en-US" sz="2000" b="1" dirty="0" smtClean="0">
                <a:solidFill>
                  <a:schemeClr val="accent2">
                    <a:lumMod val="50000"/>
                  </a:schemeClr>
                </a:solidFill>
                <a:latin typeface="Cambria" pitchFamily="18" charset="0"/>
              </a:rPr>
              <a:t>Law </a:t>
            </a:r>
            <a:r>
              <a:rPr lang="en-US" sz="2000" b="1" dirty="0">
                <a:solidFill>
                  <a:schemeClr val="accent2">
                    <a:lumMod val="50000"/>
                  </a:schemeClr>
                </a:solidFill>
                <a:latin typeface="Cambria" pitchFamily="18" charset="0"/>
              </a:rPr>
              <a:t>on State Audit Institution</a:t>
            </a:r>
            <a:r>
              <a:rPr lang="pl-PL" sz="2000" b="1" dirty="0">
                <a:solidFill>
                  <a:schemeClr val="accent2">
                    <a:lumMod val="50000"/>
                  </a:schemeClr>
                </a:solidFill>
                <a:latin typeface="Cambria" pitchFamily="18" charset="0"/>
              </a:rPr>
              <a:t>(“</a:t>
            </a:r>
            <a:r>
              <a:rPr lang="en-US" sz="2000" b="1" dirty="0" smtClean="0">
                <a:solidFill>
                  <a:schemeClr val="accent2">
                    <a:lumMod val="50000"/>
                  </a:schemeClr>
                </a:solidFill>
                <a:latin typeface="Cambria" pitchFamily="18" charset="0"/>
              </a:rPr>
              <a:t>Official </a:t>
            </a:r>
            <a:r>
              <a:rPr lang="en-US" sz="2000" b="1" dirty="0">
                <a:solidFill>
                  <a:schemeClr val="accent2">
                    <a:lumMod val="50000"/>
                  </a:schemeClr>
                </a:solidFill>
                <a:latin typeface="Cambria" pitchFamily="18" charset="0"/>
              </a:rPr>
              <a:t>Gazette of </a:t>
            </a:r>
            <a:r>
              <a:rPr lang="en-US" sz="2000" b="1" dirty="0" smtClean="0">
                <a:solidFill>
                  <a:schemeClr val="accent2">
                    <a:lumMod val="50000"/>
                  </a:schemeClr>
                </a:solidFill>
                <a:latin typeface="Cambria" pitchFamily="18" charset="0"/>
              </a:rPr>
              <a:t>the Republic of Montenegro</a:t>
            </a:r>
            <a:r>
              <a:rPr lang="pl-PL" sz="2000" b="1" dirty="0" smtClean="0">
                <a:solidFill>
                  <a:schemeClr val="accent2">
                    <a:lumMod val="50000"/>
                  </a:schemeClr>
                </a:solidFill>
                <a:latin typeface="Cambria" pitchFamily="18" charset="0"/>
              </a:rPr>
              <a:t>", </a:t>
            </a:r>
            <a:r>
              <a:rPr lang="en-US" sz="2000" b="1" dirty="0" smtClean="0">
                <a:solidFill>
                  <a:schemeClr val="accent2">
                    <a:lumMod val="50000"/>
                  </a:schemeClr>
                </a:solidFill>
                <a:latin typeface="Cambria" pitchFamily="18" charset="0"/>
              </a:rPr>
              <a:t>No</a:t>
            </a:r>
            <a:r>
              <a:rPr lang="pl-PL" sz="2000" b="1" dirty="0" smtClean="0">
                <a:solidFill>
                  <a:schemeClr val="accent2">
                    <a:lumMod val="50000"/>
                  </a:schemeClr>
                </a:solidFill>
                <a:latin typeface="Cambria" pitchFamily="18" charset="0"/>
              </a:rPr>
              <a:t>. </a:t>
            </a:r>
            <a:r>
              <a:rPr lang="pl-PL" sz="2000" b="1" dirty="0">
                <a:solidFill>
                  <a:schemeClr val="accent2">
                    <a:lumMod val="50000"/>
                  </a:schemeClr>
                </a:solidFill>
                <a:latin typeface="Cambria" pitchFamily="18" charset="0"/>
              </a:rPr>
              <a:t>28/04 </a:t>
            </a:r>
            <a:r>
              <a:rPr lang="en-US" sz="2000" b="1" dirty="0" smtClean="0">
                <a:solidFill>
                  <a:schemeClr val="accent2">
                    <a:lumMod val="50000"/>
                  </a:schemeClr>
                </a:solidFill>
                <a:latin typeface="Cambria" pitchFamily="18" charset="0"/>
              </a:rPr>
              <a:t>and </a:t>
            </a:r>
            <a:r>
              <a:rPr lang="pl-PL" sz="2000" b="1" dirty="0" smtClean="0">
                <a:solidFill>
                  <a:schemeClr val="accent2">
                    <a:lumMod val="50000"/>
                  </a:schemeClr>
                </a:solidFill>
                <a:latin typeface="Cambria" pitchFamily="18" charset="0"/>
              </a:rPr>
              <a:t>27/06 </a:t>
            </a:r>
            <a:r>
              <a:rPr lang="en-US" sz="2000" b="1" dirty="0" smtClean="0">
                <a:solidFill>
                  <a:schemeClr val="accent2">
                    <a:lumMod val="50000"/>
                  </a:schemeClr>
                </a:solidFill>
                <a:latin typeface="Cambria" pitchFamily="18" charset="0"/>
              </a:rPr>
              <a:t>from </a:t>
            </a:r>
            <a:r>
              <a:rPr lang="pl-PL" sz="2000" b="1" dirty="0" smtClean="0">
                <a:solidFill>
                  <a:schemeClr val="accent2">
                    <a:lumMod val="50000"/>
                  </a:schemeClr>
                </a:solidFill>
                <a:latin typeface="Cambria" pitchFamily="18" charset="0"/>
              </a:rPr>
              <a:t>27.04.2006</a:t>
            </a:r>
            <a:r>
              <a:rPr lang="pl-PL" sz="2000" b="1" dirty="0">
                <a:solidFill>
                  <a:schemeClr val="accent2">
                    <a:lumMod val="50000"/>
                  </a:schemeClr>
                </a:solidFill>
                <a:latin typeface="Cambria" pitchFamily="18" charset="0"/>
              </a:rPr>
              <a:t>, 78/06 </a:t>
            </a:r>
            <a:r>
              <a:rPr lang="en-US" sz="2000" b="1" dirty="0" smtClean="0">
                <a:solidFill>
                  <a:schemeClr val="accent2">
                    <a:lumMod val="50000"/>
                  </a:schemeClr>
                </a:solidFill>
                <a:latin typeface="Cambria" pitchFamily="18" charset="0"/>
              </a:rPr>
              <a:t>from </a:t>
            </a:r>
            <a:r>
              <a:rPr lang="pl-PL" sz="2000" b="1" dirty="0" smtClean="0">
                <a:solidFill>
                  <a:schemeClr val="accent2">
                    <a:lumMod val="50000"/>
                  </a:schemeClr>
                </a:solidFill>
                <a:latin typeface="Cambria" pitchFamily="18" charset="0"/>
              </a:rPr>
              <a:t>22.12.2006</a:t>
            </a:r>
            <a:r>
              <a:rPr lang="pl-PL" sz="2000" b="1" dirty="0">
                <a:solidFill>
                  <a:schemeClr val="accent2">
                    <a:lumMod val="50000"/>
                  </a:schemeClr>
                </a:solidFill>
                <a:latin typeface="Cambria" pitchFamily="18" charset="0"/>
              </a:rPr>
              <a:t>, </a:t>
            </a:r>
            <a:r>
              <a:rPr lang="en-US" sz="2000" b="1" dirty="0" smtClean="0">
                <a:solidFill>
                  <a:schemeClr val="accent2">
                    <a:lumMod val="50000"/>
                  </a:schemeClr>
                </a:solidFill>
                <a:latin typeface="Cambria" pitchFamily="18" charset="0"/>
              </a:rPr>
              <a:t>“Official </a:t>
            </a:r>
            <a:r>
              <a:rPr lang="en-US" sz="2000" b="1" dirty="0">
                <a:solidFill>
                  <a:schemeClr val="accent2">
                    <a:lumMod val="50000"/>
                  </a:schemeClr>
                </a:solidFill>
                <a:latin typeface="Cambria" pitchFamily="18" charset="0"/>
              </a:rPr>
              <a:t>Gazette of </a:t>
            </a:r>
            <a:r>
              <a:rPr lang="en-US" sz="2000" b="1" dirty="0" smtClean="0">
                <a:solidFill>
                  <a:schemeClr val="accent2">
                    <a:lumMod val="50000"/>
                  </a:schemeClr>
                </a:solidFill>
                <a:latin typeface="Cambria" pitchFamily="18" charset="0"/>
              </a:rPr>
              <a:t>Montenegro</a:t>
            </a:r>
            <a:r>
              <a:rPr lang="pl-PL" sz="2000" b="1" dirty="0" smtClean="0">
                <a:solidFill>
                  <a:schemeClr val="accent2">
                    <a:lumMod val="50000"/>
                  </a:schemeClr>
                </a:solidFill>
                <a:latin typeface="Cambria" pitchFamily="18" charset="0"/>
              </a:rPr>
              <a:t>", </a:t>
            </a:r>
            <a:r>
              <a:rPr lang="en-US" sz="2000" b="1" dirty="0" smtClean="0">
                <a:solidFill>
                  <a:schemeClr val="accent2">
                    <a:lumMod val="50000"/>
                  </a:schemeClr>
                </a:solidFill>
                <a:latin typeface="Cambria" pitchFamily="18" charset="0"/>
              </a:rPr>
              <a:t>No</a:t>
            </a:r>
            <a:r>
              <a:rPr lang="pl-PL" sz="2000" b="1" dirty="0" smtClean="0">
                <a:solidFill>
                  <a:schemeClr val="accent2">
                    <a:lumMod val="50000"/>
                  </a:schemeClr>
                </a:solidFill>
                <a:latin typeface="Cambria" pitchFamily="18" charset="0"/>
              </a:rPr>
              <a:t>. </a:t>
            </a:r>
            <a:r>
              <a:rPr lang="pl-PL" sz="2000" b="1" dirty="0">
                <a:solidFill>
                  <a:schemeClr val="accent2">
                    <a:lumMod val="50000"/>
                  </a:schemeClr>
                </a:solidFill>
                <a:latin typeface="Cambria" pitchFamily="18" charset="0"/>
              </a:rPr>
              <a:t>17/07 </a:t>
            </a:r>
            <a:r>
              <a:rPr lang="en-US" sz="2000" b="1" dirty="0" smtClean="0">
                <a:solidFill>
                  <a:schemeClr val="accent2">
                    <a:lumMod val="50000"/>
                  </a:schemeClr>
                </a:solidFill>
                <a:latin typeface="Cambria" pitchFamily="18" charset="0"/>
              </a:rPr>
              <a:t>from </a:t>
            </a:r>
            <a:r>
              <a:rPr lang="pl-PL" sz="2000" b="1" dirty="0" smtClean="0">
                <a:solidFill>
                  <a:schemeClr val="accent2">
                    <a:lumMod val="50000"/>
                  </a:schemeClr>
                </a:solidFill>
                <a:latin typeface="Cambria" pitchFamily="18" charset="0"/>
              </a:rPr>
              <a:t>31.12.2007</a:t>
            </a:r>
            <a:r>
              <a:rPr lang="pl-PL" sz="2000" b="1" dirty="0">
                <a:solidFill>
                  <a:schemeClr val="accent2">
                    <a:lumMod val="50000"/>
                  </a:schemeClr>
                </a:solidFill>
                <a:latin typeface="Cambria" pitchFamily="18" charset="0"/>
              </a:rPr>
              <a:t>, 73/10 </a:t>
            </a:r>
            <a:r>
              <a:rPr lang="en-US" sz="2000" b="1" dirty="0" smtClean="0">
                <a:solidFill>
                  <a:schemeClr val="accent2">
                    <a:lumMod val="50000"/>
                  </a:schemeClr>
                </a:solidFill>
                <a:latin typeface="Cambria" pitchFamily="18" charset="0"/>
              </a:rPr>
              <a:t>from </a:t>
            </a:r>
            <a:r>
              <a:rPr lang="pl-PL" sz="2000" b="1" dirty="0" smtClean="0">
                <a:solidFill>
                  <a:schemeClr val="accent2">
                    <a:lumMod val="50000"/>
                  </a:schemeClr>
                </a:solidFill>
                <a:latin typeface="Cambria" pitchFamily="18" charset="0"/>
              </a:rPr>
              <a:t>10.12.2010</a:t>
            </a:r>
            <a:r>
              <a:rPr lang="pl-PL" sz="2000" b="1" dirty="0">
                <a:solidFill>
                  <a:schemeClr val="accent2">
                    <a:lumMod val="50000"/>
                  </a:schemeClr>
                </a:solidFill>
                <a:latin typeface="Cambria" pitchFamily="18" charset="0"/>
              </a:rPr>
              <a:t>, 40/11 </a:t>
            </a:r>
            <a:r>
              <a:rPr lang="en-US" sz="2000" b="1" dirty="0" smtClean="0">
                <a:solidFill>
                  <a:schemeClr val="accent2">
                    <a:lumMod val="50000"/>
                  </a:schemeClr>
                </a:solidFill>
                <a:latin typeface="Cambria" pitchFamily="18" charset="0"/>
              </a:rPr>
              <a:t>from </a:t>
            </a:r>
            <a:r>
              <a:rPr lang="pl-PL" sz="2000" b="1" dirty="0" smtClean="0">
                <a:solidFill>
                  <a:schemeClr val="accent2">
                    <a:lumMod val="50000"/>
                  </a:schemeClr>
                </a:solidFill>
                <a:latin typeface="Cambria" pitchFamily="18" charset="0"/>
              </a:rPr>
              <a:t>08.08.2011)</a:t>
            </a:r>
            <a:endParaRPr lang="en-US" dirty="0"/>
          </a:p>
        </p:txBody>
      </p:sp>
      <p:grpSp>
        <p:nvGrpSpPr>
          <p:cNvPr id="22" name="Group 21"/>
          <p:cNvGrpSpPr/>
          <p:nvPr/>
        </p:nvGrpSpPr>
        <p:grpSpPr>
          <a:xfrm>
            <a:off x="0" y="0"/>
            <a:ext cx="4967288" cy="503238"/>
            <a:chOff x="66675" y="6362700"/>
            <a:chExt cx="4967288" cy="503238"/>
          </a:xfrm>
        </p:grpSpPr>
        <p:sp>
          <p:nvSpPr>
            <p:cNvPr id="29" name="Rectangle 28"/>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a:t>
              </a:r>
              <a:r>
                <a:rPr lang="x-none" sz="1000" b="1" dirty="0">
                  <a:solidFill>
                    <a:schemeClr val="bg1"/>
                  </a:solidFill>
                  <a:latin typeface="Cambria" pitchFamily="18" charset="0"/>
                </a:rPr>
                <a:t> the</a:t>
              </a:r>
              <a:r>
                <a:rPr lang="en-GB" sz="1000" b="1" dirty="0">
                  <a:solidFill>
                    <a:schemeClr val="bg1"/>
                  </a:solidFill>
                  <a:latin typeface="Cambria" pitchFamily="18" charset="0"/>
                </a:rPr>
                <a:t> Accession of </a:t>
              </a:r>
              <a:r>
                <a:rPr lang="x-none" sz="1000" b="1" dirty="0">
                  <a:solidFill>
                    <a:schemeClr val="bg1"/>
                  </a:solidFill>
                  <a:latin typeface="Cambria" pitchFamily="18" charset="0"/>
                </a:rPr>
                <a:t>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pic>
          <p:nvPicPr>
            <p:cNvPr id="30"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grpSp>
      <p:sp>
        <p:nvSpPr>
          <p:cNvPr id="31" name="Rectangle 30"/>
          <p:cNvSpPr/>
          <p:nvPr/>
        </p:nvSpPr>
        <p:spPr>
          <a:xfrm>
            <a:off x="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C00000"/>
                </a:solidFill>
              </a:rPr>
              <a:t>Chapter 11</a:t>
            </a:r>
            <a:endParaRPr lang="sr-Latn-CS" sz="1100" b="1" dirty="0">
              <a:solidFill>
                <a:srgbClr val="C00000"/>
              </a:solidFill>
            </a:endParaRPr>
          </a:p>
          <a:p>
            <a:pPr>
              <a:defRPr/>
            </a:pPr>
            <a:r>
              <a:rPr lang="en-US" sz="1100" b="1" dirty="0">
                <a:solidFill>
                  <a:srgbClr val="C00000"/>
                </a:solidFill>
              </a:rPr>
              <a:t>Agriculture and </a:t>
            </a:r>
            <a:r>
              <a:rPr lang="en-US" sz="1100" b="1" dirty="0" smtClean="0">
                <a:solidFill>
                  <a:srgbClr val="C00000"/>
                </a:solidFill>
              </a:rPr>
              <a:t>Rural </a:t>
            </a:r>
            <a:r>
              <a:rPr lang="en-US" sz="1100" b="1" dirty="0">
                <a:solidFill>
                  <a:srgbClr val="C00000"/>
                </a:solidFill>
              </a:rPr>
              <a:t>D</a:t>
            </a:r>
            <a:r>
              <a:rPr lang="en-US" sz="1100" b="1" dirty="0" smtClean="0">
                <a:solidFill>
                  <a:srgbClr val="C00000"/>
                </a:solidFill>
              </a:rPr>
              <a:t>evelopment</a:t>
            </a:r>
            <a:endParaRPr lang="en-US" sz="1100" b="1" dirty="0">
              <a:solidFill>
                <a:srgbClr val="C0000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126" name="Text Box 121"/>
          <p:cNvSpPr txBox="1">
            <a:spLocks noChangeArrowheads="1"/>
          </p:cNvSpPr>
          <p:nvPr/>
        </p:nvSpPr>
        <p:spPr bwMode="auto">
          <a:xfrm>
            <a:off x="228600" y="1295400"/>
            <a:ext cx="8686800" cy="5029200"/>
          </a:xfrm>
          <a:prstGeom prst="rect">
            <a:avLst/>
          </a:prstGeom>
          <a:noFill/>
          <a:ln w="9525" algn="ctr">
            <a:noFill/>
            <a:miter lim="800000"/>
            <a:headEnd/>
            <a:tailEnd/>
          </a:ln>
        </p:spPr>
        <p:txBody>
          <a:bodyPr/>
          <a:lstStyle/>
          <a:p>
            <a:pPr marL="0" lvl="1" algn="just" eaLnBrk="0" hangingPunct="0"/>
            <a:endParaRPr lang="en-US" sz="1600" b="1" dirty="0">
              <a:solidFill>
                <a:srgbClr val="632523"/>
              </a:solidFill>
              <a:latin typeface="Cambria" pitchFamily="18" charset="0"/>
            </a:endParaRPr>
          </a:p>
          <a:p>
            <a:pPr marL="0" lvl="1" algn="just" eaLnBrk="0" hangingPunct="0"/>
            <a:endParaRPr lang="en-US" sz="1600" b="1" dirty="0">
              <a:solidFill>
                <a:srgbClr val="632523"/>
              </a:solidFill>
              <a:latin typeface="Cambria" pitchFamily="18" charset="0"/>
            </a:endParaRPr>
          </a:p>
          <a:p>
            <a:pPr marL="0" lvl="1" algn="just" eaLnBrk="0" hangingPunct="0"/>
            <a:endParaRPr lang="en-US" sz="1600" b="1" dirty="0">
              <a:solidFill>
                <a:srgbClr val="632523"/>
              </a:solidFill>
              <a:latin typeface="Cambria" pitchFamily="18" charset="0"/>
            </a:endParaRPr>
          </a:p>
          <a:p>
            <a:pPr marL="0" lvl="1" algn="just" eaLnBrk="0" hangingPunct="0"/>
            <a:endParaRPr lang="en-US" sz="1600" b="1" dirty="0">
              <a:solidFill>
                <a:srgbClr val="632523"/>
              </a:solidFill>
              <a:latin typeface="Cambria" pitchFamily="18" charset="0"/>
            </a:endParaRPr>
          </a:p>
          <a:p>
            <a:pPr marL="814388" indent="-450850" algn="ctr">
              <a:buFont typeface="Arial" charset="0"/>
              <a:buChar char="•"/>
            </a:pPr>
            <a:endParaRPr lang="en-US" sz="1400" b="1" dirty="0">
              <a:solidFill>
                <a:srgbClr val="953735"/>
              </a:solidFill>
              <a:latin typeface="Cambria" pitchFamily="18" charset="0"/>
            </a:endParaRPr>
          </a:p>
          <a:p>
            <a:pPr marL="814388" indent="-450850" algn="ctr"/>
            <a:endParaRPr lang="en-US" sz="1400" b="1" dirty="0">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dirty="0">
              <a:latin typeface="Cambria" pitchFamily="18" charset="0"/>
            </a:endParaRPr>
          </a:p>
        </p:txBody>
      </p:sp>
      <p:sp>
        <p:nvSpPr>
          <p:cNvPr id="14" name="Rectangle 13"/>
          <p:cNvSpPr/>
          <p:nvPr/>
        </p:nvSpPr>
        <p:spPr>
          <a:xfrm>
            <a:off x="228600" y="685800"/>
            <a:ext cx="7343796" cy="523875"/>
          </a:xfrm>
          <a:prstGeom prst="rect">
            <a:avLst/>
          </a:prstGeom>
        </p:spPr>
        <p:txBody>
          <a:bodyPr wrap="square">
            <a:spAutoFit/>
          </a:bodyPr>
          <a:lstStyle/>
          <a:p>
            <a:pPr algn="ctr" eaLnBrk="0" hangingPunct="0">
              <a:defRPr/>
            </a:pPr>
            <a:r>
              <a:rPr lang="sr-Latn-RS" sz="2800" b="1" dirty="0">
                <a:solidFill>
                  <a:schemeClr val="accent2">
                    <a:lumMod val="50000"/>
                  </a:schemeClr>
                </a:solidFill>
                <a:latin typeface="Cambria" pitchFamily="18" charset="0"/>
              </a:rPr>
              <a:t>Agro-budget 2012</a:t>
            </a:r>
            <a:endParaRPr lang="en-US" sz="2800" dirty="0">
              <a:solidFill>
                <a:schemeClr val="accent2">
                  <a:lumMod val="50000"/>
                </a:schemeClr>
              </a:solidFill>
              <a:latin typeface="Cambria" pitchFamily="18" charset="0"/>
            </a:endParaRPr>
          </a:p>
        </p:txBody>
      </p:sp>
      <p:grpSp>
        <p:nvGrpSpPr>
          <p:cNvPr id="5128"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8" name="Rectangle 17"/>
          <p:cNvSpPr/>
          <p:nvPr/>
        </p:nvSpPr>
        <p:spPr>
          <a:xfrm>
            <a:off x="304800" y="1524000"/>
            <a:ext cx="8534400" cy="9694962"/>
          </a:xfrm>
          <a:prstGeom prst="rect">
            <a:avLst/>
          </a:prstGeom>
        </p:spPr>
        <p:txBody>
          <a:bodyPr>
            <a:spAutoFit/>
          </a:bodyPr>
          <a:lstStyle/>
          <a:p>
            <a:pPr>
              <a:defRPr/>
            </a:pPr>
            <a:endParaRPr lang="sr-Latn-ME" sz="2400" dirty="0"/>
          </a:p>
          <a:p>
            <a:pPr>
              <a:buFont typeface="Arial" pitchFamily="34" charset="0"/>
              <a:buChar char="•"/>
              <a:defRPr/>
            </a:pPr>
            <a:endParaRPr lang="sr-Latn-ME" sz="2400" dirty="0">
              <a:latin typeface="Cambria" pitchFamily="18" charset="0"/>
            </a:endParaRPr>
          </a:p>
          <a:p>
            <a:pPr>
              <a:buFont typeface="Arial" pitchFamily="34" charset="0"/>
              <a:buChar char="•"/>
              <a:defRPr/>
            </a:pPr>
            <a:r>
              <a:rPr lang="sr-Latn-ME" sz="2400" b="1" dirty="0" smtClean="0">
                <a:solidFill>
                  <a:schemeClr val="accent2">
                    <a:lumMod val="50000"/>
                  </a:schemeClr>
                </a:solidFill>
                <a:latin typeface="Cambria" pitchFamily="18" charset="0"/>
              </a:rPr>
              <a:t>M</a:t>
            </a:r>
            <a:r>
              <a:rPr lang="en-US" sz="2400" b="1" dirty="0" err="1" smtClean="0">
                <a:solidFill>
                  <a:schemeClr val="accent2">
                    <a:lumMod val="50000"/>
                  </a:schemeClr>
                </a:solidFill>
                <a:latin typeface="Cambria" pitchFamily="18" charset="0"/>
              </a:rPr>
              <a:t>arket</a:t>
            </a:r>
            <a:r>
              <a:rPr lang="en-US" sz="2400" b="1" dirty="0" smtClean="0">
                <a:solidFill>
                  <a:schemeClr val="accent2">
                    <a:lumMod val="50000"/>
                  </a:schemeClr>
                </a:solidFill>
                <a:latin typeface="Cambria" pitchFamily="18" charset="0"/>
              </a:rPr>
              <a:t>-price policy measures</a:t>
            </a:r>
            <a:endParaRPr lang="sr-Latn-RS" sz="2400" b="1" dirty="0" smtClean="0">
              <a:solidFill>
                <a:schemeClr val="accent2">
                  <a:lumMod val="50000"/>
                </a:schemeClr>
              </a:solidFill>
              <a:latin typeface="Cambria" pitchFamily="18" charset="0"/>
            </a:endParaRPr>
          </a:p>
          <a:p>
            <a:pPr>
              <a:buFont typeface="Arial" pitchFamily="34" charset="0"/>
              <a:buChar char="•"/>
              <a:defRPr/>
            </a:pPr>
            <a:endParaRPr lang="sr-Latn-ME" sz="2400" b="1" dirty="0" smtClean="0">
              <a:solidFill>
                <a:schemeClr val="accent2">
                  <a:lumMod val="50000"/>
                </a:schemeClr>
              </a:solidFill>
              <a:latin typeface="Cambria" pitchFamily="18" charset="0"/>
            </a:endParaRPr>
          </a:p>
          <a:p>
            <a:pPr>
              <a:buFont typeface="Arial" pitchFamily="34" charset="0"/>
              <a:buChar char="•"/>
              <a:defRPr/>
            </a:pPr>
            <a:r>
              <a:rPr lang="en-US" sz="2400" b="1" dirty="0" smtClean="0">
                <a:solidFill>
                  <a:schemeClr val="accent2">
                    <a:lumMod val="50000"/>
                  </a:schemeClr>
                </a:solidFill>
                <a:latin typeface="Cambria" pitchFamily="18" charset="0"/>
              </a:rPr>
              <a:t>Rural development measures</a:t>
            </a:r>
            <a:endParaRPr lang="sr-Latn-RS" sz="2400" b="1" dirty="0" smtClean="0">
              <a:solidFill>
                <a:schemeClr val="accent2">
                  <a:lumMod val="50000"/>
                </a:schemeClr>
              </a:solidFill>
              <a:latin typeface="Cambria" pitchFamily="18" charset="0"/>
            </a:endParaRPr>
          </a:p>
          <a:p>
            <a:pPr>
              <a:buFont typeface="Arial" pitchFamily="34" charset="0"/>
              <a:buChar char="•"/>
              <a:defRPr/>
            </a:pPr>
            <a:endParaRPr lang="sr-Latn-ME" sz="2400" b="1" dirty="0">
              <a:solidFill>
                <a:schemeClr val="accent2">
                  <a:lumMod val="50000"/>
                </a:schemeClr>
              </a:solidFill>
              <a:latin typeface="Cambria" pitchFamily="18" charset="0"/>
            </a:endParaRPr>
          </a:p>
          <a:p>
            <a:pPr>
              <a:buFont typeface="Arial" pitchFamily="34" charset="0"/>
              <a:buChar char="•"/>
              <a:defRPr/>
            </a:pPr>
            <a:r>
              <a:rPr lang="en-US" sz="2400" b="1" dirty="0" smtClean="0">
                <a:solidFill>
                  <a:schemeClr val="accent2">
                    <a:lumMod val="50000"/>
                  </a:schemeClr>
                </a:solidFill>
                <a:latin typeface="Cambria" pitchFamily="18" charset="0"/>
              </a:rPr>
              <a:t>Support to general services in agriculture</a:t>
            </a:r>
            <a:endParaRPr lang="sr-Latn-RS" sz="2400" b="1" dirty="0" smtClean="0">
              <a:solidFill>
                <a:schemeClr val="accent2">
                  <a:lumMod val="50000"/>
                </a:schemeClr>
              </a:solidFill>
              <a:latin typeface="Cambria" pitchFamily="18" charset="0"/>
            </a:endParaRPr>
          </a:p>
          <a:p>
            <a:pPr>
              <a:buFont typeface="Arial" pitchFamily="34" charset="0"/>
              <a:buChar char="•"/>
              <a:defRPr/>
            </a:pPr>
            <a:endParaRPr lang="sr-Latn-ME" sz="2400" b="1" dirty="0">
              <a:solidFill>
                <a:schemeClr val="accent2">
                  <a:lumMod val="50000"/>
                </a:schemeClr>
              </a:solidFill>
              <a:latin typeface="Cambria" pitchFamily="18" charset="0"/>
            </a:endParaRPr>
          </a:p>
          <a:p>
            <a:pPr>
              <a:buFont typeface="Arial" pitchFamily="34" charset="0"/>
              <a:buChar char="•"/>
              <a:defRPr/>
            </a:pPr>
            <a:r>
              <a:rPr lang="sr-Latn-ME" sz="2400" b="1" dirty="0" smtClean="0">
                <a:solidFill>
                  <a:schemeClr val="accent2">
                    <a:lumMod val="50000"/>
                  </a:schemeClr>
                </a:solidFill>
                <a:latin typeface="Cambria" pitchFamily="18" charset="0"/>
              </a:rPr>
              <a:t>Social</a:t>
            </a:r>
            <a:r>
              <a:rPr lang="en-US" sz="2400" b="1" dirty="0" smtClean="0">
                <a:solidFill>
                  <a:schemeClr val="accent2">
                    <a:lumMod val="50000"/>
                  </a:schemeClr>
                </a:solidFill>
                <a:latin typeface="Cambria" pitchFamily="18" charset="0"/>
              </a:rPr>
              <a:t> transfers to rural population</a:t>
            </a:r>
            <a:endParaRPr lang="sr-Latn-RS" sz="2400" b="1" dirty="0" smtClean="0">
              <a:solidFill>
                <a:schemeClr val="accent2">
                  <a:lumMod val="50000"/>
                </a:schemeClr>
              </a:solidFill>
              <a:latin typeface="Cambria" pitchFamily="18" charset="0"/>
            </a:endParaRPr>
          </a:p>
          <a:p>
            <a:pPr>
              <a:buFont typeface="Arial" pitchFamily="34" charset="0"/>
              <a:buChar char="•"/>
              <a:defRPr/>
            </a:pPr>
            <a:endParaRPr lang="sr-Latn-ME" sz="2400" b="1" dirty="0" smtClean="0">
              <a:solidFill>
                <a:schemeClr val="accent2">
                  <a:lumMod val="50000"/>
                </a:schemeClr>
              </a:solidFill>
              <a:latin typeface="Cambria" pitchFamily="18" charset="0"/>
            </a:endParaRPr>
          </a:p>
          <a:p>
            <a:pPr>
              <a:buFont typeface="Arial" pitchFamily="34" charset="0"/>
              <a:buChar char="•"/>
              <a:defRPr/>
            </a:pPr>
            <a:r>
              <a:rPr lang="en-US" sz="2400" b="1" dirty="0" smtClean="0">
                <a:solidFill>
                  <a:schemeClr val="accent2">
                    <a:lumMod val="50000"/>
                  </a:schemeClr>
                </a:solidFill>
                <a:latin typeface="Cambria" pitchFamily="18" charset="0"/>
              </a:rPr>
              <a:t>Fishery</a:t>
            </a:r>
            <a:endParaRPr lang="sr-Latn-ME" sz="2400" b="1" dirty="0">
              <a:solidFill>
                <a:schemeClr val="accent2">
                  <a:lumMod val="50000"/>
                </a:schemeClr>
              </a:solidFill>
              <a:latin typeface="Cambria" pitchFamily="18" charset="0"/>
            </a:endParaRPr>
          </a:p>
          <a:p>
            <a:pPr>
              <a:defRPr/>
            </a:pPr>
            <a:endParaRPr lang="en-GB" b="1" dirty="0">
              <a:solidFill>
                <a:schemeClr val="accent2">
                  <a:lumMod val="50000"/>
                </a:schemeClr>
              </a:solidFill>
              <a:latin typeface="Cambria" pitchFamily="18" charset="0"/>
            </a:endParaRPr>
          </a:p>
          <a:p>
            <a:pPr>
              <a:defRPr/>
            </a:pPr>
            <a:endParaRPr lang="en-US" dirty="0"/>
          </a:p>
          <a:p>
            <a:pPr>
              <a:defRPr/>
            </a:pPr>
            <a:endParaRPr lang="sr-Latn-ME" dirty="0"/>
          </a:p>
          <a:p>
            <a:pPr>
              <a:defRPr/>
            </a:pPr>
            <a:endParaRPr lang="sr-Latn-ME" dirty="0"/>
          </a:p>
          <a:p>
            <a:pPr>
              <a:defRPr/>
            </a:pPr>
            <a:endParaRPr lang="sr-Latn-ME" dirty="0"/>
          </a:p>
          <a:p>
            <a:pPr>
              <a:defRPr/>
            </a:pPr>
            <a:endParaRPr lang="sr-Latn-ME" dirty="0"/>
          </a:p>
          <a:p>
            <a:pPr>
              <a:defRPr/>
            </a:pPr>
            <a:endParaRPr lang="sr-Latn-ME" dirty="0"/>
          </a:p>
          <a:p>
            <a:pPr>
              <a:defRPr/>
            </a:pPr>
            <a:endParaRPr lang="sr-Latn-ME" dirty="0"/>
          </a:p>
          <a:p>
            <a:pPr>
              <a:defRPr/>
            </a:pPr>
            <a:endParaRPr lang="sr-Latn-ME" dirty="0"/>
          </a:p>
          <a:p>
            <a:pPr>
              <a:defRPr/>
            </a:pPr>
            <a:endParaRPr lang="sr-Latn-ME" dirty="0"/>
          </a:p>
          <a:p>
            <a:pPr>
              <a:defRPr/>
            </a:pPr>
            <a:endParaRPr lang="sr-Latn-ME" dirty="0"/>
          </a:p>
          <a:p>
            <a:pPr>
              <a:defRPr/>
            </a:pPr>
            <a:endParaRPr lang="sr-Latn-ME" dirty="0"/>
          </a:p>
          <a:p>
            <a:pPr>
              <a:defRPr/>
            </a:pPr>
            <a:endParaRPr lang="sr-Latn-ME" dirty="0"/>
          </a:p>
          <a:p>
            <a:pPr>
              <a:defRPr/>
            </a:pPr>
            <a:endParaRPr lang="sr-Latn-ME" dirty="0"/>
          </a:p>
          <a:p>
            <a:pPr>
              <a:defRPr/>
            </a:pPr>
            <a:endParaRPr lang="sr-Latn-ME" dirty="0"/>
          </a:p>
          <a:p>
            <a:pPr>
              <a:defRPr/>
            </a:pPr>
            <a:endParaRPr lang="sr-Latn-ME" dirty="0"/>
          </a:p>
          <a:p>
            <a:pPr>
              <a:defRPr/>
            </a:pPr>
            <a:endParaRPr lang="sr-Latn-ME" dirty="0"/>
          </a:p>
          <a:p>
            <a:pPr>
              <a:defRPr/>
            </a:pPr>
            <a:endParaRPr lang="sr-Latn-ME" dirty="0"/>
          </a:p>
          <a:p>
            <a:pPr>
              <a:defRPr/>
            </a:pPr>
            <a:endParaRPr lang="sr-Latn-ME" dirty="0"/>
          </a:p>
          <a:p>
            <a:pPr>
              <a:defRPr/>
            </a:pPr>
            <a:endParaRPr lang="en-US" dirty="0"/>
          </a:p>
        </p:txBody>
      </p:sp>
      <p:grpSp>
        <p:nvGrpSpPr>
          <p:cNvPr id="20" name="Group 19"/>
          <p:cNvGrpSpPr/>
          <p:nvPr/>
        </p:nvGrpSpPr>
        <p:grpSpPr>
          <a:xfrm>
            <a:off x="0" y="0"/>
            <a:ext cx="4967288" cy="503238"/>
            <a:chOff x="66675" y="6362700"/>
            <a:chExt cx="4967288" cy="503238"/>
          </a:xfrm>
        </p:grpSpPr>
        <p:sp>
          <p:nvSpPr>
            <p:cNvPr id="22" name="Rectangle 21"/>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a:t>
              </a:r>
              <a:r>
                <a:rPr lang="x-none" sz="1000" b="1" dirty="0">
                  <a:solidFill>
                    <a:schemeClr val="bg1"/>
                  </a:solidFill>
                  <a:latin typeface="Cambria" pitchFamily="18" charset="0"/>
                </a:rPr>
                <a:t> the</a:t>
              </a:r>
              <a:r>
                <a:rPr lang="en-GB" sz="1000" b="1" dirty="0">
                  <a:solidFill>
                    <a:schemeClr val="bg1"/>
                  </a:solidFill>
                  <a:latin typeface="Cambria" pitchFamily="18" charset="0"/>
                </a:rPr>
                <a:t> Accession of </a:t>
              </a:r>
              <a:r>
                <a:rPr lang="x-none" sz="1000" b="1" dirty="0">
                  <a:solidFill>
                    <a:schemeClr val="bg1"/>
                  </a:solidFill>
                  <a:latin typeface="Cambria" pitchFamily="18" charset="0"/>
                </a:rPr>
                <a:t>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pic>
          <p:nvPicPr>
            <p:cNvPr id="29"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grpSp>
      <p:sp>
        <p:nvSpPr>
          <p:cNvPr id="30" name="Rectangle 29"/>
          <p:cNvSpPr/>
          <p:nvPr/>
        </p:nvSpPr>
        <p:spPr>
          <a:xfrm>
            <a:off x="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C00000"/>
                </a:solidFill>
              </a:rPr>
              <a:t>Chapter 11</a:t>
            </a:r>
            <a:endParaRPr lang="sr-Latn-CS" sz="1100" b="1" dirty="0">
              <a:solidFill>
                <a:srgbClr val="C00000"/>
              </a:solidFill>
            </a:endParaRPr>
          </a:p>
          <a:p>
            <a:pPr>
              <a:defRPr/>
            </a:pPr>
            <a:r>
              <a:rPr lang="en-US" sz="1100" b="1" dirty="0">
                <a:solidFill>
                  <a:srgbClr val="C00000"/>
                </a:solidFill>
              </a:rPr>
              <a:t>Agriculture and </a:t>
            </a:r>
            <a:r>
              <a:rPr lang="en-US" sz="1100" b="1" dirty="0" smtClean="0">
                <a:solidFill>
                  <a:srgbClr val="C00000"/>
                </a:solidFill>
              </a:rPr>
              <a:t>Rural </a:t>
            </a:r>
            <a:r>
              <a:rPr lang="en-US" sz="1100" b="1" dirty="0">
                <a:solidFill>
                  <a:srgbClr val="C00000"/>
                </a:solidFill>
              </a:rPr>
              <a:t>D</a:t>
            </a:r>
            <a:r>
              <a:rPr lang="en-US" sz="1100" b="1" dirty="0" smtClean="0">
                <a:solidFill>
                  <a:srgbClr val="C00000"/>
                </a:solidFill>
              </a:rPr>
              <a:t>evelopment</a:t>
            </a:r>
            <a:endParaRPr lang="en-US" sz="1100" b="1" dirty="0">
              <a:solidFill>
                <a:srgbClr val="C00000"/>
              </a:solidFill>
            </a:endParaRPr>
          </a:p>
        </p:txBody>
      </p:sp>
      <p:pic>
        <p:nvPicPr>
          <p:cNvPr id="31" name="Picture 18" descr="EU MN logo"/>
          <p:cNvPicPr>
            <a:picLocks noChangeAspect="1" noChangeArrowheads="1"/>
          </p:cNvPicPr>
          <p:nvPr/>
        </p:nvPicPr>
        <p:blipFill>
          <a:blip r:embed="rId3" cstate="print"/>
          <a:srcRect/>
          <a:stretch>
            <a:fillRect/>
          </a:stretch>
        </p:blipFill>
        <p:spPr bwMode="auto">
          <a:xfrm>
            <a:off x="8382038" y="6429397"/>
            <a:ext cx="761962" cy="42860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150"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grpSp>
        <p:nvGrpSpPr>
          <p:cNvPr id="6151"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7" name="Title 1"/>
          <p:cNvSpPr txBox="1">
            <a:spLocks/>
          </p:cNvSpPr>
          <p:nvPr/>
        </p:nvSpPr>
        <p:spPr bwMode="auto">
          <a:xfrm>
            <a:off x="457200" y="533400"/>
            <a:ext cx="8229600" cy="533400"/>
          </a:xfrm>
          <a:prstGeom prst="rect">
            <a:avLst/>
          </a:prstGeom>
          <a:noFill/>
          <a:ln w="9525">
            <a:noFill/>
            <a:miter lim="800000"/>
            <a:headEnd/>
            <a:tailEnd/>
          </a:ln>
        </p:spPr>
        <p:txBody>
          <a:bodyPr anchor="ctr"/>
          <a:lstStyle/>
          <a:p>
            <a:pPr algn="ctr" eaLnBrk="0" hangingPunct="0">
              <a:defRPr/>
            </a:pPr>
            <a:endParaRPr lang="x-none" sz="2800" b="1">
              <a:solidFill>
                <a:schemeClr val="accent2">
                  <a:lumMod val="50000"/>
                </a:schemeClr>
              </a:solidFill>
              <a:latin typeface="Cambria" pitchFamily="18" charset="0"/>
              <a:ea typeface="+mj-ea"/>
              <a:cs typeface="+mj-cs"/>
            </a:endParaRPr>
          </a:p>
        </p:txBody>
      </p:sp>
      <p:sp>
        <p:nvSpPr>
          <p:cNvPr id="19" name="Content Placeholder 2"/>
          <p:cNvSpPr txBox="1">
            <a:spLocks/>
          </p:cNvSpPr>
          <p:nvPr/>
        </p:nvSpPr>
        <p:spPr bwMode="auto">
          <a:xfrm>
            <a:off x="457200" y="1219200"/>
            <a:ext cx="8229600" cy="5029200"/>
          </a:xfrm>
          <a:prstGeom prst="rect">
            <a:avLst/>
          </a:prstGeom>
          <a:noFill/>
          <a:ln w="9525">
            <a:noFill/>
            <a:miter lim="800000"/>
            <a:headEnd/>
            <a:tailEnd/>
          </a:ln>
        </p:spPr>
        <p:txBody>
          <a:bodyPr/>
          <a:lstStyle/>
          <a:p>
            <a:pPr algn="ctr" eaLnBrk="0" hangingPunct="0">
              <a:spcBef>
                <a:spcPct val="20000"/>
              </a:spcBef>
              <a:buFont typeface="Arial" charset="0"/>
              <a:buNone/>
              <a:defRPr/>
            </a:pPr>
            <a:r>
              <a:rPr lang="hr-HR" sz="1600" b="1" dirty="0">
                <a:solidFill>
                  <a:schemeClr val="accent2">
                    <a:lumMod val="75000"/>
                  </a:schemeClr>
                </a:solidFill>
                <a:latin typeface="Calibri" pitchFamily="34" charset="0"/>
              </a:rPr>
              <a:t>	</a:t>
            </a:r>
          </a:p>
          <a:p>
            <a:pPr eaLnBrk="0" hangingPunct="0">
              <a:spcBef>
                <a:spcPct val="20000"/>
              </a:spcBef>
              <a:buFont typeface="Arial" charset="0"/>
              <a:buNone/>
              <a:defRPr/>
            </a:pPr>
            <a:r>
              <a:rPr lang="hr-HR" sz="1600" b="1" dirty="0">
                <a:solidFill>
                  <a:schemeClr val="accent2">
                    <a:lumMod val="75000"/>
                  </a:schemeClr>
                </a:solidFill>
                <a:latin typeface="Calibri" pitchFamily="34" charset="0"/>
              </a:rPr>
              <a:t>				</a:t>
            </a:r>
            <a:r>
              <a:rPr lang="hr-HR" sz="1600" b="1">
                <a:solidFill>
                  <a:schemeClr val="accent2">
                    <a:lumMod val="75000"/>
                  </a:schemeClr>
                </a:solidFill>
                <a:latin typeface="Calibri" pitchFamily="34" charset="0"/>
              </a:rPr>
              <a:t>        </a:t>
            </a:r>
            <a:endParaRPr lang="en-US" sz="1600" b="1" dirty="0">
              <a:solidFill>
                <a:schemeClr val="accent2">
                  <a:lumMod val="75000"/>
                </a:schemeClr>
              </a:solidFill>
              <a:latin typeface="Calibri" pitchFamily="34" charset="0"/>
            </a:endParaRPr>
          </a:p>
        </p:txBody>
      </p:sp>
      <p:sp>
        <p:nvSpPr>
          <p:cNvPr id="7189" name="Rectangle 21"/>
          <p:cNvSpPr>
            <a:spLocks noChangeArrowheads="1"/>
          </p:cNvSpPr>
          <p:nvPr/>
        </p:nvSpPr>
        <p:spPr bwMode="auto">
          <a:xfrm>
            <a:off x="1066800" y="761991"/>
            <a:ext cx="7543800" cy="954107"/>
          </a:xfrm>
          <a:prstGeom prst="rect">
            <a:avLst/>
          </a:prstGeom>
          <a:noFill/>
          <a:ln w="9525">
            <a:noFill/>
            <a:miter lim="800000"/>
            <a:headEnd/>
            <a:tailEnd/>
          </a:ln>
          <a:effectLst/>
        </p:spPr>
        <p:txBody>
          <a:bodyPr anchor="ctr">
            <a:spAutoFit/>
          </a:bodyPr>
          <a:lstStyle/>
          <a:p>
            <a:pPr algn="ctr" eaLnBrk="0" hangingPunct="0">
              <a:defRPr/>
            </a:pPr>
            <a:r>
              <a:rPr lang="x-none" sz="2800" b="1">
                <a:solidFill>
                  <a:schemeClr val="accent2">
                    <a:lumMod val="50000"/>
                  </a:schemeClr>
                </a:solidFill>
                <a:latin typeface="Cambria" pitchFamily="18" charset="0"/>
              </a:rPr>
              <a:t> </a:t>
            </a:r>
            <a:r>
              <a:rPr lang="sr-Latn-RS" sz="2800" b="1" dirty="0" smtClean="0">
                <a:solidFill>
                  <a:schemeClr val="accent2">
                    <a:lumMod val="50000"/>
                  </a:schemeClr>
                </a:solidFill>
                <a:latin typeface="Cambria" pitchFamily="18" charset="0"/>
              </a:rPr>
              <a:t>P</a:t>
            </a:r>
            <a:r>
              <a:rPr lang="en-US" sz="2800" b="1" dirty="0" err="1" smtClean="0">
                <a:solidFill>
                  <a:schemeClr val="accent2">
                    <a:lumMod val="50000"/>
                  </a:schemeClr>
                </a:solidFill>
                <a:latin typeface="Cambria" pitchFamily="18" charset="0"/>
              </a:rPr>
              <a:t>rocedure</a:t>
            </a:r>
            <a:r>
              <a:rPr lang="en-US" sz="2800" b="1" dirty="0" smtClean="0">
                <a:solidFill>
                  <a:schemeClr val="accent2">
                    <a:lumMod val="50000"/>
                  </a:schemeClr>
                </a:solidFill>
                <a:latin typeface="Cambria" pitchFamily="18" charset="0"/>
              </a:rPr>
              <a:t> of granting the funds for direct support measures</a:t>
            </a:r>
            <a:endParaRPr lang="en-US" sz="2800" dirty="0">
              <a:solidFill>
                <a:srgbClr val="FF0000"/>
              </a:solidFill>
              <a:latin typeface="Cambria" pitchFamily="18" charset="0"/>
            </a:endParaRPr>
          </a:p>
        </p:txBody>
      </p:sp>
      <p:sp>
        <p:nvSpPr>
          <p:cNvPr id="6155" name="Rectangle 28"/>
          <p:cNvSpPr>
            <a:spLocks noChangeArrowheads="1"/>
          </p:cNvSpPr>
          <p:nvPr/>
        </p:nvSpPr>
        <p:spPr bwMode="auto">
          <a:xfrm>
            <a:off x="228600" y="1828800"/>
            <a:ext cx="8763000" cy="4524315"/>
          </a:xfrm>
          <a:prstGeom prst="rect">
            <a:avLst/>
          </a:prstGeom>
          <a:noFill/>
          <a:ln w="9525">
            <a:noFill/>
            <a:miter lim="800000"/>
            <a:headEnd/>
            <a:tailEnd/>
          </a:ln>
        </p:spPr>
        <p:txBody>
          <a:bodyPr>
            <a:spAutoFit/>
          </a:bodyPr>
          <a:lstStyle/>
          <a:p>
            <a:pPr>
              <a:buFont typeface="Arial" charset="0"/>
              <a:buChar char="•"/>
            </a:pPr>
            <a:r>
              <a:rPr lang="sr-Latn-ME" sz="2400" dirty="0" smtClean="0"/>
              <a:t> </a:t>
            </a:r>
            <a:r>
              <a:rPr lang="en-US" sz="2400" b="1" dirty="0" smtClean="0">
                <a:solidFill>
                  <a:schemeClr val="accent2">
                    <a:lumMod val="50000"/>
                  </a:schemeClr>
                </a:solidFill>
                <a:latin typeface="Cambria" pitchFamily="18" charset="0"/>
              </a:rPr>
              <a:t>Submission of </a:t>
            </a:r>
            <a:r>
              <a:rPr lang="sr-Latn-ME" sz="2400" b="1" dirty="0" smtClean="0">
                <a:solidFill>
                  <a:schemeClr val="accent2">
                    <a:lumMod val="50000"/>
                  </a:schemeClr>
                </a:solidFill>
                <a:latin typeface="Cambria" pitchFamily="18" charset="0"/>
              </a:rPr>
              <a:t>farmers’s </a:t>
            </a:r>
            <a:r>
              <a:rPr lang="en-US" sz="2400" b="1" dirty="0" smtClean="0">
                <a:solidFill>
                  <a:schemeClr val="accent2">
                    <a:lumMod val="50000"/>
                  </a:schemeClr>
                </a:solidFill>
                <a:latin typeface="Cambria" pitchFamily="18" charset="0"/>
              </a:rPr>
              <a:t>applications in the period defined by </a:t>
            </a:r>
            <a:r>
              <a:rPr lang="sr-Latn-ME" sz="2400" b="1" dirty="0" smtClean="0">
                <a:solidFill>
                  <a:schemeClr val="accent2">
                    <a:lumMod val="50000"/>
                  </a:schemeClr>
                </a:solidFill>
                <a:latin typeface="Cambria" pitchFamily="18" charset="0"/>
              </a:rPr>
              <a:t>the </a:t>
            </a:r>
            <a:r>
              <a:rPr lang="en-US" sz="2400" b="1" dirty="0" smtClean="0">
                <a:solidFill>
                  <a:schemeClr val="accent2">
                    <a:lumMod val="50000"/>
                  </a:schemeClr>
                </a:solidFill>
                <a:latin typeface="Cambria" pitchFamily="18" charset="0"/>
              </a:rPr>
              <a:t>Agro-budget for the current year</a:t>
            </a:r>
            <a:endParaRPr lang="sr-Latn-ME" sz="2400" b="1" dirty="0" smtClean="0">
              <a:solidFill>
                <a:schemeClr val="accent2">
                  <a:lumMod val="50000"/>
                </a:schemeClr>
              </a:solidFill>
              <a:latin typeface="Cambria" pitchFamily="18" charset="0"/>
            </a:endParaRPr>
          </a:p>
          <a:p>
            <a:pPr>
              <a:buFont typeface="Arial" charset="0"/>
              <a:buChar char="•"/>
            </a:pPr>
            <a:endParaRPr lang="sr-Latn-ME" sz="2400" b="1" dirty="0" smtClean="0">
              <a:solidFill>
                <a:schemeClr val="accent2">
                  <a:lumMod val="50000"/>
                </a:schemeClr>
              </a:solidFill>
              <a:latin typeface="Cambria" pitchFamily="18" charset="0"/>
            </a:endParaRPr>
          </a:p>
          <a:p>
            <a:pPr>
              <a:buFont typeface="Arial" charset="0"/>
              <a:buChar char="•"/>
            </a:pPr>
            <a:r>
              <a:rPr lang="sr-Latn-ME" sz="2400" b="1" dirty="0" smtClean="0">
                <a:solidFill>
                  <a:schemeClr val="accent2">
                    <a:lumMod val="50000"/>
                  </a:schemeClr>
                </a:solidFill>
                <a:latin typeface="Cambria" pitchFamily="18" charset="0"/>
              </a:rPr>
              <a:t> </a:t>
            </a:r>
            <a:r>
              <a:rPr lang="en-US" sz="2400" b="1" dirty="0" smtClean="0">
                <a:solidFill>
                  <a:schemeClr val="accent2">
                    <a:lumMod val="50000"/>
                  </a:schemeClr>
                </a:solidFill>
                <a:latin typeface="Cambria" pitchFamily="18" charset="0"/>
              </a:rPr>
              <a:t>Reception of applications is delegated to the Livestock Selection Service, Extension Service </a:t>
            </a:r>
            <a:r>
              <a:rPr lang="sr-Latn-ME" sz="2400" b="1" dirty="0" smtClean="0">
                <a:solidFill>
                  <a:schemeClr val="accent2">
                    <a:lumMod val="50000"/>
                  </a:schemeClr>
                </a:solidFill>
                <a:latin typeface="Cambria" pitchFamily="18" charset="0"/>
              </a:rPr>
              <a:t>for </a:t>
            </a:r>
            <a:r>
              <a:rPr lang="en-US" sz="2400" b="1" dirty="0" smtClean="0">
                <a:solidFill>
                  <a:schemeClr val="accent2">
                    <a:lumMod val="50000"/>
                  </a:schemeClr>
                </a:solidFill>
                <a:latin typeface="Cambria" pitchFamily="18" charset="0"/>
              </a:rPr>
              <a:t>Plant Production</a:t>
            </a:r>
            <a:endParaRPr lang="sr-Latn-ME" sz="2400" b="1" dirty="0" smtClean="0">
              <a:solidFill>
                <a:schemeClr val="accent2">
                  <a:lumMod val="50000"/>
                </a:schemeClr>
              </a:solidFill>
              <a:latin typeface="Cambria" pitchFamily="18" charset="0"/>
            </a:endParaRPr>
          </a:p>
          <a:p>
            <a:pPr>
              <a:buFont typeface="Arial" charset="0"/>
              <a:buChar char="•"/>
            </a:pPr>
            <a:endParaRPr lang="sr-Latn-ME" sz="2400" b="1" dirty="0" smtClean="0">
              <a:solidFill>
                <a:schemeClr val="accent2">
                  <a:lumMod val="50000"/>
                </a:schemeClr>
              </a:solidFill>
              <a:latin typeface="Cambria" pitchFamily="18" charset="0"/>
            </a:endParaRPr>
          </a:p>
          <a:p>
            <a:pPr>
              <a:buFont typeface="Arial" charset="0"/>
              <a:buChar char="•"/>
            </a:pPr>
            <a:r>
              <a:rPr lang="sr-Latn-ME" sz="2400" b="1" dirty="0">
                <a:solidFill>
                  <a:schemeClr val="accent2">
                    <a:lumMod val="50000"/>
                  </a:schemeClr>
                </a:solidFill>
                <a:latin typeface="Cambria" pitchFamily="18" charset="0"/>
              </a:rPr>
              <a:t> </a:t>
            </a:r>
            <a:r>
              <a:rPr lang="en-US" sz="2400" b="1" dirty="0" smtClean="0">
                <a:solidFill>
                  <a:schemeClr val="accent2">
                    <a:lumMod val="50000"/>
                  </a:schemeClr>
                </a:solidFill>
                <a:latin typeface="Cambria" pitchFamily="18" charset="0"/>
              </a:rPr>
              <a:t>Administrative control – cross-checking the data </a:t>
            </a:r>
            <a:r>
              <a:rPr lang="sr-Latn-ME" sz="2400" b="1" dirty="0" smtClean="0">
                <a:solidFill>
                  <a:schemeClr val="accent2">
                    <a:lumMod val="50000"/>
                  </a:schemeClr>
                </a:solidFill>
                <a:latin typeface="Cambria" pitchFamily="18" charset="0"/>
              </a:rPr>
              <a:t>stated in </a:t>
            </a:r>
            <a:r>
              <a:rPr lang="en-US" sz="2400" b="1" dirty="0" smtClean="0">
                <a:solidFill>
                  <a:schemeClr val="accent2">
                    <a:lumMod val="50000"/>
                  </a:schemeClr>
                </a:solidFill>
                <a:latin typeface="Cambria" pitchFamily="18" charset="0"/>
              </a:rPr>
              <a:t>the application with the data from the registers</a:t>
            </a:r>
            <a:endParaRPr lang="en-US" sz="2400" b="1" dirty="0">
              <a:solidFill>
                <a:schemeClr val="accent2">
                  <a:lumMod val="50000"/>
                </a:schemeClr>
              </a:solidFill>
              <a:latin typeface="Cambria" pitchFamily="18" charset="0"/>
            </a:endParaRPr>
          </a:p>
          <a:p>
            <a:endParaRPr lang="en-US" sz="2400" dirty="0"/>
          </a:p>
          <a:p>
            <a:pPr>
              <a:buFont typeface="Arial" charset="0"/>
              <a:buChar char="•"/>
            </a:pPr>
            <a:endParaRPr lang="en-US" sz="2400" dirty="0"/>
          </a:p>
          <a:p>
            <a:pPr>
              <a:buFont typeface="Arial" charset="0"/>
              <a:buChar char="•"/>
            </a:pPr>
            <a:endParaRPr lang="en-US" sz="2400" dirty="0"/>
          </a:p>
          <a:p>
            <a:pPr>
              <a:buFont typeface="Arial" charset="0"/>
              <a:buChar char="•"/>
            </a:pPr>
            <a:endParaRPr lang="en-US" sz="2400" dirty="0"/>
          </a:p>
        </p:txBody>
      </p:sp>
      <p:grpSp>
        <p:nvGrpSpPr>
          <p:cNvPr id="21" name="Group 20"/>
          <p:cNvGrpSpPr/>
          <p:nvPr/>
        </p:nvGrpSpPr>
        <p:grpSpPr>
          <a:xfrm>
            <a:off x="0" y="0"/>
            <a:ext cx="4967288" cy="503238"/>
            <a:chOff x="66675" y="6362700"/>
            <a:chExt cx="4967288" cy="503238"/>
          </a:xfrm>
        </p:grpSpPr>
        <p:sp>
          <p:nvSpPr>
            <p:cNvPr id="22" name="Rectangle 21"/>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a:t>
              </a:r>
              <a:r>
                <a:rPr lang="x-none" sz="1000" b="1" dirty="0">
                  <a:solidFill>
                    <a:schemeClr val="bg1"/>
                  </a:solidFill>
                  <a:latin typeface="Cambria" pitchFamily="18" charset="0"/>
                </a:rPr>
                <a:t> the</a:t>
              </a:r>
              <a:r>
                <a:rPr lang="en-GB" sz="1000" b="1" dirty="0">
                  <a:solidFill>
                    <a:schemeClr val="bg1"/>
                  </a:solidFill>
                  <a:latin typeface="Cambria" pitchFamily="18" charset="0"/>
                </a:rPr>
                <a:t> Accession of </a:t>
              </a:r>
              <a:r>
                <a:rPr lang="x-none" sz="1000" b="1" dirty="0">
                  <a:solidFill>
                    <a:schemeClr val="bg1"/>
                  </a:solidFill>
                  <a:latin typeface="Cambria" pitchFamily="18" charset="0"/>
                </a:rPr>
                <a:t>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pic>
          <p:nvPicPr>
            <p:cNvPr id="31"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grpSp>
      <p:sp>
        <p:nvSpPr>
          <p:cNvPr id="32" name="Rectangle 31"/>
          <p:cNvSpPr/>
          <p:nvPr/>
        </p:nvSpPr>
        <p:spPr>
          <a:xfrm>
            <a:off x="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C00000"/>
                </a:solidFill>
              </a:rPr>
              <a:t>Chapter 11</a:t>
            </a:r>
            <a:endParaRPr lang="sr-Latn-CS" sz="1100" b="1" dirty="0">
              <a:solidFill>
                <a:srgbClr val="C00000"/>
              </a:solidFill>
            </a:endParaRPr>
          </a:p>
          <a:p>
            <a:pPr>
              <a:defRPr/>
            </a:pPr>
            <a:r>
              <a:rPr lang="en-US" sz="1100" b="1" dirty="0">
                <a:solidFill>
                  <a:srgbClr val="C00000"/>
                </a:solidFill>
              </a:rPr>
              <a:t>Agriculture and </a:t>
            </a:r>
            <a:r>
              <a:rPr lang="en-US" sz="1100" b="1" dirty="0" smtClean="0">
                <a:solidFill>
                  <a:srgbClr val="C00000"/>
                </a:solidFill>
              </a:rPr>
              <a:t>Rural </a:t>
            </a:r>
            <a:r>
              <a:rPr lang="en-US" sz="1100" b="1" dirty="0">
                <a:solidFill>
                  <a:srgbClr val="C00000"/>
                </a:solidFill>
              </a:rPr>
              <a:t>D</a:t>
            </a:r>
            <a:r>
              <a:rPr lang="en-US" sz="1100" b="1" dirty="0" smtClean="0">
                <a:solidFill>
                  <a:srgbClr val="C00000"/>
                </a:solidFill>
              </a:rPr>
              <a:t>evelopment</a:t>
            </a:r>
            <a:endParaRPr lang="en-US" sz="1100" b="1" dirty="0">
              <a:solidFill>
                <a:srgbClr val="C00000"/>
              </a:solidFill>
            </a:endParaRPr>
          </a:p>
        </p:txBody>
      </p:sp>
      <p:pic>
        <p:nvPicPr>
          <p:cNvPr id="33" name="Picture 18" descr="EU MN logo"/>
          <p:cNvPicPr>
            <a:picLocks noChangeAspect="1" noChangeArrowheads="1"/>
          </p:cNvPicPr>
          <p:nvPr/>
        </p:nvPicPr>
        <p:blipFill>
          <a:blip r:embed="rId3" cstate="print"/>
          <a:srcRect/>
          <a:stretch>
            <a:fillRect/>
          </a:stretch>
        </p:blipFill>
        <p:spPr bwMode="auto">
          <a:xfrm>
            <a:off x="8382038" y="6429397"/>
            <a:ext cx="761962" cy="42860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174"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dirty="0">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dirty="0">
              <a:latin typeface="Cambria" pitchFamily="18" charset="0"/>
            </a:endParaRPr>
          </a:p>
        </p:txBody>
      </p:sp>
      <p:grpSp>
        <p:nvGrpSpPr>
          <p:cNvPr id="7175"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7" name="Title 1"/>
          <p:cNvSpPr txBox="1">
            <a:spLocks/>
          </p:cNvSpPr>
          <p:nvPr/>
        </p:nvSpPr>
        <p:spPr bwMode="auto">
          <a:xfrm>
            <a:off x="500034" y="500042"/>
            <a:ext cx="8229600" cy="533400"/>
          </a:xfrm>
          <a:prstGeom prst="rect">
            <a:avLst/>
          </a:prstGeom>
          <a:noFill/>
          <a:ln w="9525">
            <a:noFill/>
            <a:miter lim="800000"/>
            <a:headEnd/>
            <a:tailEnd/>
          </a:ln>
        </p:spPr>
        <p:txBody>
          <a:bodyPr anchor="ctr"/>
          <a:lstStyle/>
          <a:p>
            <a:pPr algn="ctr" eaLnBrk="0" hangingPunct="0">
              <a:defRPr/>
            </a:pPr>
            <a:endParaRPr lang="x-none" sz="2800" b="1">
              <a:solidFill>
                <a:schemeClr val="accent2">
                  <a:lumMod val="50000"/>
                </a:schemeClr>
              </a:solidFill>
              <a:latin typeface="Cambria" pitchFamily="18" charset="0"/>
              <a:ea typeface="+mj-ea"/>
              <a:cs typeface="+mj-cs"/>
            </a:endParaRPr>
          </a:p>
        </p:txBody>
      </p:sp>
      <p:sp>
        <p:nvSpPr>
          <p:cNvPr id="19" name="Content Placeholder 2"/>
          <p:cNvSpPr txBox="1">
            <a:spLocks/>
          </p:cNvSpPr>
          <p:nvPr/>
        </p:nvSpPr>
        <p:spPr bwMode="auto">
          <a:xfrm>
            <a:off x="457200" y="1219200"/>
            <a:ext cx="8229600" cy="5029200"/>
          </a:xfrm>
          <a:prstGeom prst="rect">
            <a:avLst/>
          </a:prstGeom>
          <a:noFill/>
          <a:ln w="9525">
            <a:noFill/>
            <a:miter lim="800000"/>
            <a:headEnd/>
            <a:tailEnd/>
          </a:ln>
        </p:spPr>
        <p:txBody>
          <a:bodyPr/>
          <a:lstStyle/>
          <a:p>
            <a:pPr algn="ctr" eaLnBrk="0" hangingPunct="0">
              <a:spcBef>
                <a:spcPct val="20000"/>
              </a:spcBef>
              <a:buFont typeface="Arial" charset="0"/>
              <a:buNone/>
              <a:defRPr/>
            </a:pPr>
            <a:r>
              <a:rPr lang="hr-HR" sz="1600" b="1" dirty="0">
                <a:solidFill>
                  <a:schemeClr val="accent2">
                    <a:lumMod val="75000"/>
                  </a:schemeClr>
                </a:solidFill>
                <a:latin typeface="Calibri" pitchFamily="34" charset="0"/>
              </a:rPr>
              <a:t>	</a:t>
            </a:r>
          </a:p>
          <a:p>
            <a:pPr eaLnBrk="0" hangingPunct="0">
              <a:spcBef>
                <a:spcPct val="20000"/>
              </a:spcBef>
              <a:buFont typeface="Arial" charset="0"/>
              <a:buNone/>
              <a:defRPr/>
            </a:pPr>
            <a:r>
              <a:rPr lang="hr-HR" sz="1600" b="1" dirty="0">
                <a:solidFill>
                  <a:schemeClr val="accent2">
                    <a:lumMod val="75000"/>
                  </a:schemeClr>
                </a:solidFill>
                <a:latin typeface="Calibri" pitchFamily="34" charset="0"/>
              </a:rPr>
              <a:t>				</a:t>
            </a:r>
            <a:r>
              <a:rPr lang="hr-HR" sz="1600" b="1">
                <a:solidFill>
                  <a:schemeClr val="accent2">
                    <a:lumMod val="75000"/>
                  </a:schemeClr>
                </a:solidFill>
                <a:latin typeface="Calibri" pitchFamily="34" charset="0"/>
              </a:rPr>
              <a:t>        </a:t>
            </a:r>
            <a:endParaRPr lang="en-US" sz="1600" b="1" dirty="0">
              <a:solidFill>
                <a:schemeClr val="accent2">
                  <a:lumMod val="75000"/>
                </a:schemeClr>
              </a:solidFill>
              <a:latin typeface="Calibri" pitchFamily="34" charset="0"/>
            </a:endParaRPr>
          </a:p>
        </p:txBody>
      </p:sp>
      <p:sp>
        <p:nvSpPr>
          <p:cNvPr id="7189" name="Rectangle 21"/>
          <p:cNvSpPr>
            <a:spLocks noChangeArrowheads="1"/>
          </p:cNvSpPr>
          <p:nvPr/>
        </p:nvSpPr>
        <p:spPr bwMode="auto">
          <a:xfrm>
            <a:off x="500034" y="785794"/>
            <a:ext cx="7543800" cy="954088"/>
          </a:xfrm>
          <a:prstGeom prst="rect">
            <a:avLst/>
          </a:prstGeom>
          <a:noFill/>
          <a:ln w="9525">
            <a:noFill/>
            <a:miter lim="800000"/>
            <a:headEnd/>
            <a:tailEnd/>
          </a:ln>
          <a:effectLst/>
        </p:spPr>
        <p:txBody>
          <a:bodyPr anchor="ctr">
            <a:spAutoFit/>
          </a:bodyPr>
          <a:lstStyle/>
          <a:p>
            <a:pPr algn="ctr" eaLnBrk="0" hangingPunct="0">
              <a:defRPr/>
            </a:pPr>
            <a:r>
              <a:rPr lang="x-none" sz="2800" b="1">
                <a:solidFill>
                  <a:schemeClr val="accent2">
                    <a:lumMod val="50000"/>
                  </a:schemeClr>
                </a:solidFill>
                <a:latin typeface="Cambria" pitchFamily="18" charset="0"/>
              </a:rPr>
              <a:t> </a:t>
            </a:r>
            <a:r>
              <a:rPr lang="sr-Latn-RS" sz="2800" b="1" dirty="0">
                <a:solidFill>
                  <a:schemeClr val="accent2">
                    <a:lumMod val="50000"/>
                  </a:schemeClr>
                </a:solidFill>
                <a:latin typeface="Cambria" pitchFamily="18" charset="0"/>
              </a:rPr>
              <a:t>P</a:t>
            </a:r>
            <a:r>
              <a:rPr lang="en-US" sz="2800" b="1" dirty="0" err="1">
                <a:solidFill>
                  <a:schemeClr val="accent2">
                    <a:lumMod val="50000"/>
                  </a:schemeClr>
                </a:solidFill>
                <a:latin typeface="Cambria" pitchFamily="18" charset="0"/>
              </a:rPr>
              <a:t>rocedure</a:t>
            </a:r>
            <a:r>
              <a:rPr lang="en-US" sz="2800" b="1" dirty="0">
                <a:solidFill>
                  <a:schemeClr val="accent2">
                    <a:lumMod val="50000"/>
                  </a:schemeClr>
                </a:solidFill>
                <a:latin typeface="Cambria" pitchFamily="18" charset="0"/>
              </a:rPr>
              <a:t> of granting the funds </a:t>
            </a:r>
            <a:r>
              <a:rPr lang="en-US" sz="2800" b="1" dirty="0" smtClean="0">
                <a:solidFill>
                  <a:schemeClr val="accent2">
                    <a:lumMod val="50000"/>
                  </a:schemeClr>
                </a:solidFill>
                <a:latin typeface="Cambria" pitchFamily="18" charset="0"/>
              </a:rPr>
              <a:t>for direct </a:t>
            </a:r>
            <a:r>
              <a:rPr lang="en-US" sz="2800" b="1" dirty="0">
                <a:solidFill>
                  <a:schemeClr val="accent2">
                    <a:lumMod val="50000"/>
                  </a:schemeClr>
                </a:solidFill>
                <a:latin typeface="Cambria" pitchFamily="18" charset="0"/>
              </a:rPr>
              <a:t>support measures</a:t>
            </a:r>
            <a:endParaRPr lang="en-US" sz="2800" dirty="0">
              <a:solidFill>
                <a:schemeClr val="accent2">
                  <a:lumMod val="50000"/>
                </a:schemeClr>
              </a:solidFill>
              <a:latin typeface="Cambria" pitchFamily="18" charset="0"/>
            </a:endParaRPr>
          </a:p>
        </p:txBody>
      </p:sp>
      <p:sp>
        <p:nvSpPr>
          <p:cNvPr id="7183" name="Rectangle 28"/>
          <p:cNvSpPr>
            <a:spLocks noChangeArrowheads="1"/>
          </p:cNvSpPr>
          <p:nvPr/>
        </p:nvSpPr>
        <p:spPr bwMode="auto">
          <a:xfrm>
            <a:off x="214282" y="1643050"/>
            <a:ext cx="8763000" cy="5047536"/>
          </a:xfrm>
          <a:prstGeom prst="rect">
            <a:avLst/>
          </a:prstGeom>
          <a:noFill/>
          <a:ln w="9525">
            <a:noFill/>
            <a:miter lim="800000"/>
            <a:headEnd/>
            <a:tailEnd/>
          </a:ln>
        </p:spPr>
        <p:txBody>
          <a:bodyPr>
            <a:spAutoFit/>
          </a:bodyPr>
          <a:lstStyle/>
          <a:p>
            <a:pPr>
              <a:buFont typeface="Arial" pitchFamily="34" charset="0"/>
              <a:buChar char="•"/>
              <a:defRPr/>
            </a:pPr>
            <a:endParaRPr lang="sr-Latn-ME" dirty="0"/>
          </a:p>
          <a:p>
            <a:pPr>
              <a:buFont typeface="Arial" pitchFamily="34" charset="0"/>
              <a:buChar char="•"/>
              <a:defRPr/>
            </a:pPr>
            <a:r>
              <a:rPr lang="sr-Latn-ME" sz="2400" b="1" dirty="0" smtClean="0">
                <a:solidFill>
                  <a:schemeClr val="accent2">
                    <a:lumMod val="50000"/>
                  </a:schemeClr>
                </a:solidFill>
                <a:latin typeface="Cambria" pitchFamily="18" charset="0"/>
              </a:rPr>
              <a:t> </a:t>
            </a:r>
            <a:r>
              <a:rPr lang="en-US" sz="2400" b="1" dirty="0" smtClean="0">
                <a:solidFill>
                  <a:schemeClr val="accent2">
                    <a:lumMod val="50000"/>
                  </a:schemeClr>
                </a:solidFill>
                <a:latin typeface="Cambria" pitchFamily="18" charset="0"/>
              </a:rPr>
              <a:t>On-</a:t>
            </a:r>
            <a:r>
              <a:rPr lang="sr-Latn-RS" sz="2400" b="1" dirty="0" smtClean="0">
                <a:solidFill>
                  <a:schemeClr val="accent2">
                    <a:lumMod val="50000"/>
                  </a:schemeClr>
                </a:solidFill>
                <a:latin typeface="Cambria" pitchFamily="18" charset="0"/>
              </a:rPr>
              <a:t>the</a:t>
            </a:r>
            <a:r>
              <a:rPr lang="en-US" sz="2400" b="1" dirty="0" smtClean="0">
                <a:solidFill>
                  <a:schemeClr val="accent2">
                    <a:lumMod val="50000"/>
                  </a:schemeClr>
                </a:solidFill>
                <a:latin typeface="Cambria" pitchFamily="18" charset="0"/>
              </a:rPr>
              <a:t>-spot control – Livestock Selection Service (min. 30% for cows and heifers and 50% for goats and sheep), Extension Service for Plant Production (100% of the received payment claims for field crops and </a:t>
            </a:r>
            <a:r>
              <a:rPr lang="sr-Latn-ME" sz="2400" b="1" dirty="0" smtClean="0">
                <a:solidFill>
                  <a:schemeClr val="accent2">
                    <a:lumMod val="50000"/>
                  </a:schemeClr>
                </a:solidFill>
                <a:latin typeface="Cambria" pitchFamily="18" charset="0"/>
              </a:rPr>
              <a:t>vegetable </a:t>
            </a:r>
            <a:r>
              <a:rPr lang="en-US" sz="2400" b="1" dirty="0" smtClean="0">
                <a:solidFill>
                  <a:schemeClr val="accent2">
                    <a:lumMod val="50000"/>
                  </a:schemeClr>
                </a:solidFill>
                <a:latin typeface="Cambria" pitchFamily="18" charset="0"/>
              </a:rPr>
              <a:t>sectors)</a:t>
            </a:r>
            <a:endParaRPr lang="sr-Latn-ME" sz="2400" b="1" dirty="0">
              <a:solidFill>
                <a:schemeClr val="accent2">
                  <a:lumMod val="50000"/>
                </a:schemeClr>
              </a:solidFill>
              <a:latin typeface="Cambria" pitchFamily="18" charset="0"/>
            </a:endParaRPr>
          </a:p>
          <a:p>
            <a:pPr>
              <a:buFont typeface="Arial" pitchFamily="34" charset="0"/>
              <a:buChar char="•"/>
              <a:defRPr/>
            </a:pPr>
            <a:r>
              <a:rPr lang="sr-Latn-ME" sz="2400" b="1" dirty="0" smtClean="0">
                <a:solidFill>
                  <a:schemeClr val="accent2">
                    <a:lumMod val="50000"/>
                  </a:schemeClr>
                </a:solidFill>
                <a:latin typeface="Cambria" pitchFamily="18" charset="0"/>
              </a:rPr>
              <a:t> </a:t>
            </a:r>
            <a:r>
              <a:rPr lang="en-US" sz="2400" b="1" dirty="0" smtClean="0">
                <a:solidFill>
                  <a:schemeClr val="accent2">
                    <a:lumMod val="50000"/>
                  </a:schemeClr>
                </a:solidFill>
                <a:latin typeface="Cambria" pitchFamily="18" charset="0"/>
              </a:rPr>
              <a:t>Submission of reports on eligible support</a:t>
            </a:r>
            <a:r>
              <a:rPr lang="sr-Latn-ME" sz="2400" b="1" dirty="0" smtClean="0">
                <a:solidFill>
                  <a:schemeClr val="accent2">
                    <a:lumMod val="50000"/>
                  </a:schemeClr>
                </a:solidFill>
                <a:latin typeface="Cambria" pitchFamily="18" charset="0"/>
              </a:rPr>
              <a:t>s</a:t>
            </a:r>
            <a:r>
              <a:rPr lang="en-US" sz="2400" b="1" dirty="0" smtClean="0">
                <a:solidFill>
                  <a:schemeClr val="accent2">
                    <a:lumMod val="50000"/>
                  </a:schemeClr>
                </a:solidFill>
                <a:latin typeface="Cambria" pitchFamily="18" charset="0"/>
              </a:rPr>
              <a:t> to </a:t>
            </a:r>
            <a:r>
              <a:rPr lang="sr-Latn-ME" sz="2400" b="1" dirty="0" smtClean="0">
                <a:solidFill>
                  <a:schemeClr val="accent2">
                    <a:lumMod val="50000"/>
                  </a:schemeClr>
                </a:solidFill>
                <a:latin typeface="Cambria" pitchFamily="18" charset="0"/>
              </a:rPr>
              <a:t>the </a:t>
            </a:r>
            <a:r>
              <a:rPr lang="en-US" sz="2400" b="1" dirty="0" smtClean="0">
                <a:solidFill>
                  <a:schemeClr val="accent2">
                    <a:lumMod val="50000"/>
                  </a:schemeClr>
                </a:solidFill>
                <a:latin typeface="Cambria" pitchFamily="18" charset="0"/>
              </a:rPr>
              <a:t>responsible person in the Ministry in charge of the sector in question</a:t>
            </a:r>
            <a:endParaRPr lang="sr-Latn-ME" sz="2400" b="1" dirty="0">
              <a:solidFill>
                <a:schemeClr val="accent2">
                  <a:lumMod val="50000"/>
                </a:schemeClr>
              </a:solidFill>
              <a:latin typeface="Cambria" pitchFamily="18" charset="0"/>
            </a:endParaRPr>
          </a:p>
          <a:p>
            <a:pPr>
              <a:buFont typeface="Arial" pitchFamily="34" charset="0"/>
              <a:buChar char="•"/>
              <a:defRPr/>
            </a:pPr>
            <a:r>
              <a:rPr lang="sr-Latn-ME" sz="2400" b="1" dirty="0" smtClean="0">
                <a:solidFill>
                  <a:schemeClr val="accent2">
                    <a:lumMod val="50000"/>
                  </a:schemeClr>
                </a:solidFill>
                <a:latin typeface="Cambria" pitchFamily="18" charset="0"/>
              </a:rPr>
              <a:t> </a:t>
            </a:r>
            <a:r>
              <a:rPr lang="en-US" sz="2400" b="1" dirty="0" smtClean="0">
                <a:solidFill>
                  <a:schemeClr val="accent2">
                    <a:lumMod val="50000"/>
                  </a:schemeClr>
                </a:solidFill>
                <a:latin typeface="Cambria" pitchFamily="18" charset="0"/>
              </a:rPr>
              <a:t>Control of reports by the Ministry of Agriculture and Rural Development</a:t>
            </a:r>
            <a:endParaRPr lang="sr-Latn-ME" sz="2400" b="1" dirty="0" smtClean="0">
              <a:solidFill>
                <a:schemeClr val="accent2">
                  <a:lumMod val="50000"/>
                </a:schemeClr>
              </a:solidFill>
              <a:latin typeface="Cambria" pitchFamily="18" charset="0"/>
            </a:endParaRPr>
          </a:p>
          <a:p>
            <a:pPr>
              <a:buFont typeface="Arial" pitchFamily="34" charset="0"/>
              <a:buChar char="•"/>
              <a:defRPr/>
            </a:pPr>
            <a:r>
              <a:rPr lang="sr-Latn-ME" sz="2400" b="1" dirty="0" smtClean="0">
                <a:solidFill>
                  <a:schemeClr val="accent2">
                    <a:lumMod val="50000"/>
                  </a:schemeClr>
                </a:solidFill>
                <a:latin typeface="Cambria" pitchFamily="18" charset="0"/>
              </a:rPr>
              <a:t> </a:t>
            </a:r>
            <a:r>
              <a:rPr lang="en-US" sz="2400" b="1" dirty="0" smtClean="0">
                <a:solidFill>
                  <a:schemeClr val="accent2">
                    <a:lumMod val="50000"/>
                  </a:schemeClr>
                </a:solidFill>
                <a:latin typeface="Cambria" pitchFamily="18" charset="0"/>
              </a:rPr>
              <a:t>Payment by the Ministry to the beneficiaries </a:t>
            </a:r>
            <a:r>
              <a:rPr lang="sr-Latn-ME" sz="2400" b="1" dirty="0" smtClean="0">
                <a:solidFill>
                  <a:schemeClr val="accent2">
                    <a:lumMod val="50000"/>
                  </a:schemeClr>
                </a:solidFill>
                <a:latin typeface="Cambria" pitchFamily="18" charset="0"/>
              </a:rPr>
              <a:t>via </a:t>
            </a:r>
            <a:r>
              <a:rPr lang="en-US" sz="2400" b="1" dirty="0" smtClean="0">
                <a:solidFill>
                  <a:schemeClr val="accent2">
                    <a:lumMod val="50000"/>
                  </a:schemeClr>
                </a:solidFill>
                <a:latin typeface="Cambria" pitchFamily="18" charset="0"/>
              </a:rPr>
              <a:t>National Treasury</a:t>
            </a:r>
            <a:endParaRPr lang="en-US" sz="2400" b="1" dirty="0">
              <a:solidFill>
                <a:schemeClr val="accent2">
                  <a:lumMod val="50000"/>
                </a:schemeClr>
              </a:solidFill>
              <a:latin typeface="Cambria" pitchFamily="18" charset="0"/>
            </a:endParaRPr>
          </a:p>
          <a:p>
            <a:pPr>
              <a:defRPr/>
            </a:pPr>
            <a:endParaRPr lang="sr-Latn-ME" sz="1400" b="1" dirty="0">
              <a:solidFill>
                <a:schemeClr val="accent2">
                  <a:lumMod val="50000"/>
                </a:schemeClr>
              </a:solidFill>
              <a:latin typeface="Cambria" pitchFamily="18" charset="0"/>
            </a:endParaRPr>
          </a:p>
          <a:p>
            <a:pPr>
              <a:defRPr/>
            </a:pPr>
            <a:endParaRPr lang="sr-Latn-ME" sz="1400" b="1" dirty="0">
              <a:solidFill>
                <a:schemeClr val="accent2">
                  <a:lumMod val="50000"/>
                </a:schemeClr>
              </a:solidFill>
              <a:latin typeface="Cambria" pitchFamily="18" charset="0"/>
            </a:endParaRPr>
          </a:p>
          <a:p>
            <a:pPr>
              <a:defRPr/>
            </a:pPr>
            <a:endParaRPr lang="sr-Latn-ME" sz="1200" b="1" dirty="0">
              <a:solidFill>
                <a:srgbClr val="FF0000"/>
              </a:solidFill>
              <a:latin typeface="Cambria" pitchFamily="18" charset="0"/>
            </a:endParaRPr>
          </a:p>
        </p:txBody>
      </p:sp>
      <p:grpSp>
        <p:nvGrpSpPr>
          <p:cNvPr id="21" name="Group 20"/>
          <p:cNvGrpSpPr/>
          <p:nvPr/>
        </p:nvGrpSpPr>
        <p:grpSpPr>
          <a:xfrm>
            <a:off x="0" y="0"/>
            <a:ext cx="4967288" cy="503238"/>
            <a:chOff x="66675" y="6362700"/>
            <a:chExt cx="4967288" cy="503238"/>
          </a:xfrm>
        </p:grpSpPr>
        <p:sp>
          <p:nvSpPr>
            <p:cNvPr id="22" name="Rectangle 21"/>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a:t>
              </a:r>
              <a:r>
                <a:rPr lang="x-none" sz="1000" b="1" dirty="0">
                  <a:solidFill>
                    <a:schemeClr val="bg1"/>
                  </a:solidFill>
                  <a:latin typeface="Cambria" pitchFamily="18" charset="0"/>
                </a:rPr>
                <a:t> the</a:t>
              </a:r>
              <a:r>
                <a:rPr lang="en-GB" sz="1000" b="1" dirty="0">
                  <a:solidFill>
                    <a:schemeClr val="bg1"/>
                  </a:solidFill>
                  <a:latin typeface="Cambria" pitchFamily="18" charset="0"/>
                </a:rPr>
                <a:t> Accession of </a:t>
              </a:r>
              <a:r>
                <a:rPr lang="x-none" sz="1000" b="1" dirty="0">
                  <a:solidFill>
                    <a:schemeClr val="bg1"/>
                  </a:solidFill>
                  <a:latin typeface="Cambria" pitchFamily="18" charset="0"/>
                </a:rPr>
                <a:t>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pic>
          <p:nvPicPr>
            <p:cNvPr id="31"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grpSp>
      <p:sp>
        <p:nvSpPr>
          <p:cNvPr id="32" name="Rectangle 31"/>
          <p:cNvSpPr/>
          <p:nvPr/>
        </p:nvSpPr>
        <p:spPr>
          <a:xfrm>
            <a:off x="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C00000"/>
                </a:solidFill>
              </a:rPr>
              <a:t>Chapter 11</a:t>
            </a:r>
            <a:endParaRPr lang="sr-Latn-CS" sz="1100" b="1" dirty="0">
              <a:solidFill>
                <a:srgbClr val="C00000"/>
              </a:solidFill>
            </a:endParaRPr>
          </a:p>
          <a:p>
            <a:pPr>
              <a:defRPr/>
            </a:pPr>
            <a:r>
              <a:rPr lang="en-US" sz="1100" b="1" dirty="0">
                <a:solidFill>
                  <a:srgbClr val="C00000"/>
                </a:solidFill>
              </a:rPr>
              <a:t>Agriculture and </a:t>
            </a:r>
            <a:r>
              <a:rPr lang="en-US" sz="1100" b="1" dirty="0" smtClean="0">
                <a:solidFill>
                  <a:srgbClr val="C00000"/>
                </a:solidFill>
              </a:rPr>
              <a:t>Rural </a:t>
            </a:r>
            <a:r>
              <a:rPr lang="en-US" sz="1100" b="1" dirty="0">
                <a:solidFill>
                  <a:srgbClr val="C00000"/>
                </a:solidFill>
              </a:rPr>
              <a:t>D</a:t>
            </a:r>
            <a:r>
              <a:rPr lang="en-US" sz="1100" b="1" dirty="0" smtClean="0">
                <a:solidFill>
                  <a:srgbClr val="C00000"/>
                </a:solidFill>
              </a:rPr>
              <a:t>evelopment</a:t>
            </a:r>
            <a:endParaRPr lang="en-US" sz="1100" b="1" dirty="0">
              <a:solidFill>
                <a:srgbClr val="C00000"/>
              </a:solidFill>
            </a:endParaRPr>
          </a:p>
        </p:txBody>
      </p:sp>
      <p:pic>
        <p:nvPicPr>
          <p:cNvPr id="33" name="Picture 18" descr="EU MN logo"/>
          <p:cNvPicPr>
            <a:picLocks noChangeAspect="1" noChangeArrowheads="1"/>
          </p:cNvPicPr>
          <p:nvPr/>
        </p:nvPicPr>
        <p:blipFill>
          <a:blip r:embed="rId3" cstate="print"/>
          <a:srcRect/>
          <a:stretch>
            <a:fillRect/>
          </a:stretch>
        </p:blipFill>
        <p:spPr bwMode="auto">
          <a:xfrm>
            <a:off x="8382038" y="6429397"/>
            <a:ext cx="761962" cy="42860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198"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grpSp>
        <p:nvGrpSpPr>
          <p:cNvPr id="8199"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7" name="Title 1"/>
          <p:cNvSpPr txBox="1">
            <a:spLocks/>
          </p:cNvSpPr>
          <p:nvPr/>
        </p:nvSpPr>
        <p:spPr bwMode="auto">
          <a:xfrm>
            <a:off x="457200" y="533400"/>
            <a:ext cx="8229600" cy="533400"/>
          </a:xfrm>
          <a:prstGeom prst="rect">
            <a:avLst/>
          </a:prstGeom>
          <a:noFill/>
          <a:ln w="9525">
            <a:noFill/>
            <a:miter lim="800000"/>
            <a:headEnd/>
            <a:tailEnd/>
          </a:ln>
        </p:spPr>
        <p:txBody>
          <a:bodyPr anchor="ctr"/>
          <a:lstStyle/>
          <a:p>
            <a:pPr algn="ctr" eaLnBrk="0" hangingPunct="0">
              <a:defRPr/>
            </a:pPr>
            <a:endParaRPr lang="x-none" sz="2800" b="1">
              <a:solidFill>
                <a:schemeClr val="accent2">
                  <a:lumMod val="50000"/>
                </a:schemeClr>
              </a:solidFill>
              <a:latin typeface="Cambria" pitchFamily="18" charset="0"/>
              <a:ea typeface="+mj-ea"/>
              <a:cs typeface="+mj-cs"/>
            </a:endParaRPr>
          </a:p>
        </p:txBody>
      </p:sp>
      <p:sp>
        <p:nvSpPr>
          <p:cNvPr id="19" name="Content Placeholder 2"/>
          <p:cNvSpPr txBox="1">
            <a:spLocks/>
          </p:cNvSpPr>
          <p:nvPr/>
        </p:nvSpPr>
        <p:spPr bwMode="auto">
          <a:xfrm>
            <a:off x="457200" y="1219200"/>
            <a:ext cx="8229600" cy="5029200"/>
          </a:xfrm>
          <a:prstGeom prst="rect">
            <a:avLst/>
          </a:prstGeom>
          <a:noFill/>
          <a:ln w="9525">
            <a:noFill/>
            <a:miter lim="800000"/>
            <a:headEnd/>
            <a:tailEnd/>
          </a:ln>
        </p:spPr>
        <p:txBody>
          <a:bodyPr/>
          <a:lstStyle/>
          <a:p>
            <a:pPr algn="ctr" eaLnBrk="0" hangingPunct="0">
              <a:spcBef>
                <a:spcPct val="20000"/>
              </a:spcBef>
              <a:buFont typeface="Arial" charset="0"/>
              <a:buNone/>
              <a:defRPr/>
            </a:pPr>
            <a:r>
              <a:rPr lang="hr-HR" sz="1600" b="1" dirty="0">
                <a:solidFill>
                  <a:schemeClr val="accent2">
                    <a:lumMod val="75000"/>
                  </a:schemeClr>
                </a:solidFill>
                <a:latin typeface="Calibri" pitchFamily="34" charset="0"/>
              </a:rPr>
              <a:t>	</a:t>
            </a:r>
          </a:p>
          <a:p>
            <a:pPr eaLnBrk="0" hangingPunct="0">
              <a:spcBef>
                <a:spcPct val="20000"/>
              </a:spcBef>
              <a:buFont typeface="Arial" charset="0"/>
              <a:buNone/>
              <a:defRPr/>
            </a:pPr>
            <a:r>
              <a:rPr lang="hr-HR" sz="1600" b="1" dirty="0">
                <a:solidFill>
                  <a:schemeClr val="accent2">
                    <a:lumMod val="75000"/>
                  </a:schemeClr>
                </a:solidFill>
                <a:latin typeface="Calibri" pitchFamily="34" charset="0"/>
              </a:rPr>
              <a:t>				</a:t>
            </a:r>
            <a:r>
              <a:rPr lang="hr-HR" sz="1600" b="1">
                <a:solidFill>
                  <a:schemeClr val="accent2">
                    <a:lumMod val="75000"/>
                  </a:schemeClr>
                </a:solidFill>
                <a:latin typeface="Calibri" pitchFamily="34" charset="0"/>
              </a:rPr>
              <a:t>        </a:t>
            </a:r>
            <a:endParaRPr lang="en-US" sz="1600" b="1" dirty="0">
              <a:solidFill>
                <a:schemeClr val="accent2">
                  <a:lumMod val="75000"/>
                </a:schemeClr>
              </a:solidFill>
              <a:latin typeface="Calibri" pitchFamily="34" charset="0"/>
            </a:endParaRPr>
          </a:p>
        </p:txBody>
      </p:sp>
      <p:sp>
        <p:nvSpPr>
          <p:cNvPr id="7189" name="Rectangle 21"/>
          <p:cNvSpPr>
            <a:spLocks noChangeArrowheads="1"/>
          </p:cNvSpPr>
          <p:nvPr/>
        </p:nvSpPr>
        <p:spPr bwMode="auto">
          <a:xfrm>
            <a:off x="642910" y="785794"/>
            <a:ext cx="7543800" cy="954107"/>
          </a:xfrm>
          <a:prstGeom prst="rect">
            <a:avLst/>
          </a:prstGeom>
          <a:noFill/>
          <a:ln w="9525">
            <a:noFill/>
            <a:miter lim="800000"/>
            <a:headEnd/>
            <a:tailEnd/>
          </a:ln>
          <a:effectLst/>
        </p:spPr>
        <p:txBody>
          <a:bodyPr anchor="ctr">
            <a:spAutoFit/>
          </a:bodyPr>
          <a:lstStyle/>
          <a:p>
            <a:pPr algn="ctr" eaLnBrk="0" hangingPunct="0">
              <a:defRPr/>
            </a:pPr>
            <a:r>
              <a:rPr lang="sr-Latn-RS" sz="2800" b="1" dirty="0" smtClean="0">
                <a:solidFill>
                  <a:schemeClr val="accent2">
                    <a:lumMod val="50000"/>
                  </a:schemeClr>
                </a:solidFill>
                <a:latin typeface="Cambria" pitchFamily="18" charset="0"/>
              </a:rPr>
              <a:t>P</a:t>
            </a:r>
            <a:r>
              <a:rPr lang="en-US" sz="2800" b="1" dirty="0" err="1" smtClean="0">
                <a:solidFill>
                  <a:schemeClr val="accent2">
                    <a:lumMod val="50000"/>
                  </a:schemeClr>
                </a:solidFill>
                <a:latin typeface="Cambria" pitchFamily="18" charset="0"/>
              </a:rPr>
              <a:t>rocedure</a:t>
            </a:r>
            <a:r>
              <a:rPr lang="en-US" sz="2800" b="1" dirty="0" smtClean="0">
                <a:solidFill>
                  <a:schemeClr val="accent2">
                    <a:lumMod val="50000"/>
                  </a:schemeClr>
                </a:solidFill>
                <a:latin typeface="Cambria" pitchFamily="18" charset="0"/>
              </a:rPr>
              <a:t> of granting the funds for rural development measures</a:t>
            </a:r>
            <a:endParaRPr lang="en-US" sz="2800" dirty="0">
              <a:solidFill>
                <a:schemeClr val="accent2">
                  <a:lumMod val="50000"/>
                </a:schemeClr>
              </a:solidFill>
              <a:latin typeface="Cambria" pitchFamily="18" charset="0"/>
            </a:endParaRPr>
          </a:p>
        </p:txBody>
      </p:sp>
      <p:sp>
        <p:nvSpPr>
          <p:cNvPr id="7183" name="Rectangle 28"/>
          <p:cNvSpPr>
            <a:spLocks noChangeArrowheads="1"/>
          </p:cNvSpPr>
          <p:nvPr/>
        </p:nvSpPr>
        <p:spPr bwMode="auto">
          <a:xfrm>
            <a:off x="214282" y="1571612"/>
            <a:ext cx="8763000" cy="4985980"/>
          </a:xfrm>
          <a:prstGeom prst="rect">
            <a:avLst/>
          </a:prstGeom>
          <a:noFill/>
          <a:ln w="9525">
            <a:noFill/>
            <a:miter lim="800000"/>
            <a:headEnd/>
            <a:tailEnd/>
          </a:ln>
        </p:spPr>
        <p:txBody>
          <a:bodyPr>
            <a:spAutoFit/>
          </a:bodyPr>
          <a:lstStyle/>
          <a:p>
            <a:pPr>
              <a:defRPr/>
            </a:pPr>
            <a:endParaRPr lang="sr-Latn-ME" sz="2000" u="sng" dirty="0"/>
          </a:p>
          <a:p>
            <a:pPr>
              <a:defRPr/>
            </a:pPr>
            <a:r>
              <a:rPr lang="sr-Latn-ME" sz="2200" b="1" dirty="0" smtClean="0">
                <a:solidFill>
                  <a:schemeClr val="accent2">
                    <a:lumMod val="50000"/>
                  </a:schemeClr>
                </a:solidFill>
                <a:latin typeface="Cambria" pitchFamily="18" charset="0"/>
              </a:rPr>
              <a:t>Me</a:t>
            </a:r>
            <a:r>
              <a:rPr lang="en-US" sz="2200" b="1" dirty="0" err="1" smtClean="0">
                <a:solidFill>
                  <a:schemeClr val="accent2">
                    <a:lumMod val="50000"/>
                  </a:schemeClr>
                </a:solidFill>
                <a:latin typeface="Cambria" pitchFamily="18" charset="0"/>
              </a:rPr>
              <a:t>asure</a:t>
            </a:r>
            <a:r>
              <a:rPr lang="sr-Latn-ME" sz="2200" b="1" dirty="0" smtClean="0">
                <a:solidFill>
                  <a:schemeClr val="accent2">
                    <a:lumMod val="50000"/>
                  </a:schemeClr>
                </a:solidFill>
                <a:latin typeface="Cambria" pitchFamily="18" charset="0"/>
              </a:rPr>
              <a:t>: Invest</a:t>
            </a:r>
            <a:r>
              <a:rPr lang="en-US" sz="2200" b="1" dirty="0" err="1" smtClean="0">
                <a:solidFill>
                  <a:schemeClr val="accent2">
                    <a:lumMod val="50000"/>
                  </a:schemeClr>
                </a:solidFill>
                <a:latin typeface="Cambria" pitchFamily="18" charset="0"/>
              </a:rPr>
              <a:t>ments</a:t>
            </a:r>
            <a:r>
              <a:rPr lang="en-US" sz="2200" b="1" dirty="0" smtClean="0">
                <a:solidFill>
                  <a:schemeClr val="accent2">
                    <a:lumMod val="50000"/>
                  </a:schemeClr>
                </a:solidFill>
                <a:latin typeface="Cambria" pitchFamily="18" charset="0"/>
              </a:rPr>
              <a:t> in agricultural holdings – MIDAS Project </a:t>
            </a:r>
            <a:r>
              <a:rPr lang="sr-Latn-ME" sz="2200" b="1" dirty="0" smtClean="0">
                <a:solidFill>
                  <a:schemeClr val="accent2">
                    <a:lumMod val="50000"/>
                  </a:schemeClr>
                </a:solidFill>
                <a:latin typeface="Cambria" pitchFamily="18" charset="0"/>
              </a:rPr>
              <a:t>(</a:t>
            </a:r>
            <a:r>
              <a:rPr lang="sr-Latn-ME" sz="2200" b="1" dirty="0">
                <a:solidFill>
                  <a:schemeClr val="accent2">
                    <a:lumMod val="50000"/>
                  </a:schemeClr>
                </a:solidFill>
                <a:latin typeface="Cambria" pitchFamily="18" charset="0"/>
              </a:rPr>
              <a:t>Montenegro </a:t>
            </a:r>
            <a:r>
              <a:rPr lang="sr-Latn-ME" sz="2200" b="1" dirty="0" smtClean="0">
                <a:solidFill>
                  <a:schemeClr val="accent2">
                    <a:lumMod val="50000"/>
                  </a:schemeClr>
                </a:solidFill>
                <a:latin typeface="Cambria" pitchFamily="18" charset="0"/>
              </a:rPr>
              <a:t>Institu</a:t>
            </a:r>
            <a:r>
              <a:rPr lang="en-US" sz="2200" b="1" dirty="0" smtClean="0">
                <a:solidFill>
                  <a:schemeClr val="accent2">
                    <a:lumMod val="50000"/>
                  </a:schemeClr>
                </a:solidFill>
                <a:latin typeface="Cambria" pitchFamily="18" charset="0"/>
              </a:rPr>
              <a:t>t</a:t>
            </a:r>
            <a:r>
              <a:rPr lang="sr-Latn-ME" sz="2200" b="1" dirty="0" smtClean="0">
                <a:solidFill>
                  <a:schemeClr val="accent2">
                    <a:lumMod val="50000"/>
                  </a:schemeClr>
                </a:solidFill>
                <a:latin typeface="Cambria" pitchFamily="18" charset="0"/>
              </a:rPr>
              <a:t>ional Developmen</a:t>
            </a:r>
            <a:r>
              <a:rPr lang="en-US" sz="2200" b="1" dirty="0" smtClean="0">
                <a:solidFill>
                  <a:schemeClr val="accent2">
                    <a:lumMod val="50000"/>
                  </a:schemeClr>
                </a:solidFill>
                <a:latin typeface="Cambria" pitchFamily="18" charset="0"/>
              </a:rPr>
              <a:t>t</a:t>
            </a:r>
            <a:r>
              <a:rPr lang="sr-Latn-ME" sz="2200" b="1" dirty="0" smtClean="0">
                <a:solidFill>
                  <a:schemeClr val="accent2">
                    <a:lumMod val="50000"/>
                  </a:schemeClr>
                </a:solidFill>
                <a:latin typeface="Cambria" pitchFamily="18" charset="0"/>
              </a:rPr>
              <a:t> </a:t>
            </a:r>
            <a:r>
              <a:rPr lang="sr-Latn-ME" sz="2200" b="1" dirty="0">
                <a:solidFill>
                  <a:schemeClr val="accent2">
                    <a:lumMod val="50000"/>
                  </a:schemeClr>
                </a:solidFill>
                <a:latin typeface="Cambria" pitchFamily="18" charset="0"/>
              </a:rPr>
              <a:t>and Agriculture Strengthening) </a:t>
            </a:r>
          </a:p>
          <a:p>
            <a:pPr>
              <a:buFont typeface="Arial" pitchFamily="34" charset="0"/>
              <a:buChar char="•"/>
              <a:defRPr/>
            </a:pPr>
            <a:r>
              <a:rPr lang="sr-Latn-ME" sz="2200" b="1" dirty="0" smtClean="0">
                <a:solidFill>
                  <a:schemeClr val="accent2">
                    <a:lumMod val="50000"/>
                  </a:schemeClr>
                </a:solidFill>
                <a:latin typeface="Cambria" pitchFamily="18" charset="0"/>
              </a:rPr>
              <a:t> </a:t>
            </a:r>
            <a:r>
              <a:rPr lang="en-US" sz="2200" b="1" dirty="0" smtClean="0">
                <a:solidFill>
                  <a:schemeClr val="accent2">
                    <a:lumMod val="50000"/>
                  </a:schemeClr>
                </a:solidFill>
                <a:latin typeface="Cambria" pitchFamily="18" charset="0"/>
              </a:rPr>
              <a:t>Reception of project applications in the period defined by public call</a:t>
            </a:r>
            <a:endParaRPr lang="sr-Latn-ME" sz="2200" b="1" dirty="0" smtClean="0">
              <a:solidFill>
                <a:schemeClr val="accent2">
                  <a:lumMod val="50000"/>
                </a:schemeClr>
              </a:solidFill>
              <a:latin typeface="Cambria" pitchFamily="18" charset="0"/>
            </a:endParaRPr>
          </a:p>
          <a:p>
            <a:pPr>
              <a:buFont typeface="Arial" pitchFamily="34" charset="0"/>
              <a:buChar char="•"/>
              <a:defRPr/>
            </a:pPr>
            <a:r>
              <a:rPr lang="sr-Latn-ME" sz="2200" b="1" dirty="0" smtClean="0">
                <a:solidFill>
                  <a:schemeClr val="accent2">
                    <a:lumMod val="50000"/>
                  </a:schemeClr>
                </a:solidFill>
                <a:latin typeface="Cambria" pitchFamily="18" charset="0"/>
              </a:rPr>
              <a:t> </a:t>
            </a:r>
            <a:r>
              <a:rPr lang="en-US" sz="2200" b="1" dirty="0" smtClean="0">
                <a:solidFill>
                  <a:schemeClr val="accent2">
                    <a:lumMod val="50000"/>
                  </a:schemeClr>
                </a:solidFill>
                <a:latin typeface="Cambria" pitchFamily="18" charset="0"/>
              </a:rPr>
              <a:t>Applications are received by the Ministry of Agriculture and Rural Development – Sector for Payments (future IPARD Agency)</a:t>
            </a:r>
            <a:endParaRPr lang="sr-Latn-ME" sz="2200" b="1" dirty="0" smtClean="0">
              <a:solidFill>
                <a:schemeClr val="accent2">
                  <a:lumMod val="50000"/>
                </a:schemeClr>
              </a:solidFill>
              <a:latin typeface="Cambria" pitchFamily="18" charset="0"/>
            </a:endParaRPr>
          </a:p>
          <a:p>
            <a:pPr>
              <a:buFont typeface="Arial" pitchFamily="34" charset="0"/>
              <a:buChar char="•"/>
              <a:defRPr/>
            </a:pPr>
            <a:r>
              <a:rPr lang="sr-Latn-ME" sz="2200" b="1" dirty="0">
                <a:solidFill>
                  <a:schemeClr val="accent2">
                    <a:lumMod val="50000"/>
                  </a:schemeClr>
                </a:solidFill>
                <a:latin typeface="Cambria" pitchFamily="18" charset="0"/>
              </a:rPr>
              <a:t> </a:t>
            </a:r>
            <a:r>
              <a:rPr lang="en-US" sz="2200" b="1" dirty="0" smtClean="0">
                <a:solidFill>
                  <a:schemeClr val="accent2">
                    <a:lumMod val="50000"/>
                  </a:schemeClr>
                </a:solidFill>
                <a:latin typeface="Cambria" pitchFamily="18" charset="0"/>
              </a:rPr>
              <a:t>Administrative control o</a:t>
            </a:r>
            <a:r>
              <a:rPr lang="sr-Latn-ME" sz="2200" b="1" dirty="0" smtClean="0">
                <a:solidFill>
                  <a:schemeClr val="accent2">
                    <a:lumMod val="50000"/>
                  </a:schemeClr>
                </a:solidFill>
                <a:latin typeface="Cambria" pitchFamily="18" charset="0"/>
              </a:rPr>
              <a:t>f</a:t>
            </a:r>
            <a:r>
              <a:rPr lang="en-US" sz="2200" b="1" dirty="0" smtClean="0">
                <a:solidFill>
                  <a:schemeClr val="accent2">
                    <a:lumMod val="50000"/>
                  </a:schemeClr>
                </a:solidFill>
                <a:latin typeface="Cambria" pitchFamily="18" charset="0"/>
              </a:rPr>
              <a:t> the received applications</a:t>
            </a:r>
            <a:endParaRPr lang="sr-Latn-ME" sz="2200" b="1" dirty="0">
              <a:solidFill>
                <a:schemeClr val="accent2">
                  <a:lumMod val="50000"/>
                </a:schemeClr>
              </a:solidFill>
              <a:latin typeface="Cambria" pitchFamily="18" charset="0"/>
            </a:endParaRPr>
          </a:p>
          <a:p>
            <a:pPr>
              <a:buFont typeface="Arial" pitchFamily="34" charset="0"/>
              <a:buChar char="•"/>
              <a:defRPr/>
            </a:pPr>
            <a:r>
              <a:rPr lang="sr-Latn-ME" sz="2200" b="1" dirty="0" smtClean="0">
                <a:solidFill>
                  <a:schemeClr val="accent2">
                    <a:lumMod val="50000"/>
                  </a:schemeClr>
                </a:solidFill>
                <a:latin typeface="Cambria" pitchFamily="18" charset="0"/>
              </a:rPr>
              <a:t> </a:t>
            </a:r>
            <a:r>
              <a:rPr lang="en-US" sz="2200" b="1" dirty="0" smtClean="0">
                <a:solidFill>
                  <a:schemeClr val="accent2">
                    <a:lumMod val="50000"/>
                  </a:schemeClr>
                </a:solidFill>
                <a:latin typeface="Cambria" pitchFamily="18" charset="0"/>
              </a:rPr>
              <a:t>On-the-spot control before </a:t>
            </a:r>
            <a:r>
              <a:rPr lang="sr-Latn-ME" sz="2200" b="1" dirty="0" smtClean="0">
                <a:solidFill>
                  <a:schemeClr val="accent2">
                    <a:lumMod val="50000"/>
                  </a:schemeClr>
                </a:solidFill>
                <a:latin typeface="Cambria" pitchFamily="18" charset="0"/>
              </a:rPr>
              <a:t>approval of </a:t>
            </a:r>
            <a:r>
              <a:rPr lang="en-US" sz="2200" b="1" dirty="0" smtClean="0">
                <a:solidFill>
                  <a:schemeClr val="accent2">
                    <a:lumMod val="50000"/>
                  </a:schemeClr>
                </a:solidFill>
                <a:latin typeface="Cambria" pitchFamily="18" charset="0"/>
              </a:rPr>
              <a:t>projects – 100% (all the applications approved </a:t>
            </a:r>
            <a:r>
              <a:rPr lang="sr-Latn-ME" sz="2200" b="1" dirty="0" smtClean="0">
                <a:solidFill>
                  <a:schemeClr val="accent2">
                    <a:lumMod val="50000"/>
                  </a:schemeClr>
                </a:solidFill>
                <a:latin typeface="Cambria" pitchFamily="18" charset="0"/>
              </a:rPr>
              <a:t>during </a:t>
            </a:r>
            <a:r>
              <a:rPr lang="en-US" sz="2200" b="1" dirty="0" smtClean="0">
                <a:solidFill>
                  <a:schemeClr val="accent2">
                    <a:lumMod val="50000"/>
                  </a:schemeClr>
                </a:solidFill>
                <a:latin typeface="Cambria" pitchFamily="18" charset="0"/>
              </a:rPr>
              <a:t>administrative control)</a:t>
            </a:r>
            <a:endParaRPr lang="sr-Latn-ME" sz="2200" b="1" dirty="0">
              <a:solidFill>
                <a:schemeClr val="accent2">
                  <a:lumMod val="50000"/>
                </a:schemeClr>
              </a:solidFill>
              <a:latin typeface="Cambria" pitchFamily="18" charset="0"/>
            </a:endParaRPr>
          </a:p>
          <a:p>
            <a:pPr>
              <a:buFont typeface="Arial" pitchFamily="34" charset="0"/>
              <a:buChar char="•"/>
              <a:defRPr/>
            </a:pPr>
            <a:r>
              <a:rPr lang="sr-Latn-ME" sz="2200" b="1" dirty="0" smtClean="0">
                <a:solidFill>
                  <a:schemeClr val="accent2">
                    <a:lumMod val="50000"/>
                  </a:schemeClr>
                </a:solidFill>
                <a:latin typeface="Cambria" pitchFamily="18" charset="0"/>
              </a:rPr>
              <a:t> </a:t>
            </a:r>
            <a:r>
              <a:rPr lang="en-US" sz="2200" b="1" dirty="0" smtClean="0">
                <a:solidFill>
                  <a:schemeClr val="accent2">
                    <a:lumMod val="50000"/>
                  </a:schemeClr>
                </a:solidFill>
                <a:latin typeface="Cambria" pitchFamily="18" charset="0"/>
              </a:rPr>
              <a:t>Contracting with applicants meeting the eligibility conditions in accordance with the public call</a:t>
            </a:r>
            <a:endParaRPr lang="sr-Latn-ME" sz="2200" b="1" dirty="0">
              <a:solidFill>
                <a:schemeClr val="accent2">
                  <a:lumMod val="50000"/>
                </a:schemeClr>
              </a:solidFill>
              <a:latin typeface="Cambria" pitchFamily="18" charset="0"/>
            </a:endParaRPr>
          </a:p>
          <a:p>
            <a:pPr>
              <a:defRPr/>
            </a:pPr>
            <a:endParaRPr lang="sr-Latn-ME" b="1" dirty="0">
              <a:solidFill>
                <a:schemeClr val="accent2">
                  <a:lumMod val="50000"/>
                </a:schemeClr>
              </a:solidFill>
              <a:latin typeface="Cambria" pitchFamily="18" charset="0"/>
            </a:endParaRPr>
          </a:p>
          <a:p>
            <a:pPr>
              <a:defRPr/>
            </a:pPr>
            <a:endParaRPr lang="sr-Latn-ME" sz="1600" b="1" dirty="0">
              <a:solidFill>
                <a:srgbClr val="FF0000"/>
              </a:solidFill>
              <a:latin typeface="Cambria" pitchFamily="18" charset="0"/>
            </a:endParaRPr>
          </a:p>
        </p:txBody>
      </p:sp>
      <p:grpSp>
        <p:nvGrpSpPr>
          <p:cNvPr id="21" name="Group 20"/>
          <p:cNvGrpSpPr/>
          <p:nvPr/>
        </p:nvGrpSpPr>
        <p:grpSpPr>
          <a:xfrm>
            <a:off x="0" y="0"/>
            <a:ext cx="4967288" cy="503238"/>
            <a:chOff x="66675" y="6362700"/>
            <a:chExt cx="4967288" cy="503238"/>
          </a:xfrm>
        </p:grpSpPr>
        <p:sp>
          <p:nvSpPr>
            <p:cNvPr id="22" name="Rectangle 21"/>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a:t>
              </a:r>
              <a:r>
                <a:rPr lang="x-none" sz="1000" b="1" dirty="0">
                  <a:solidFill>
                    <a:schemeClr val="bg1"/>
                  </a:solidFill>
                  <a:latin typeface="Cambria" pitchFamily="18" charset="0"/>
                </a:rPr>
                <a:t> the</a:t>
              </a:r>
              <a:r>
                <a:rPr lang="en-GB" sz="1000" b="1" dirty="0">
                  <a:solidFill>
                    <a:schemeClr val="bg1"/>
                  </a:solidFill>
                  <a:latin typeface="Cambria" pitchFamily="18" charset="0"/>
                </a:rPr>
                <a:t> Accession of </a:t>
              </a:r>
              <a:r>
                <a:rPr lang="x-none" sz="1000" b="1" dirty="0">
                  <a:solidFill>
                    <a:schemeClr val="bg1"/>
                  </a:solidFill>
                  <a:latin typeface="Cambria" pitchFamily="18" charset="0"/>
                </a:rPr>
                <a:t>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pic>
          <p:nvPicPr>
            <p:cNvPr id="31"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grpSp>
      <p:sp>
        <p:nvSpPr>
          <p:cNvPr id="32" name="Rectangle 31"/>
          <p:cNvSpPr/>
          <p:nvPr/>
        </p:nvSpPr>
        <p:spPr>
          <a:xfrm>
            <a:off x="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C00000"/>
                </a:solidFill>
              </a:rPr>
              <a:t>Chapter 11</a:t>
            </a:r>
            <a:endParaRPr lang="sr-Latn-CS" sz="1100" b="1" dirty="0">
              <a:solidFill>
                <a:srgbClr val="C00000"/>
              </a:solidFill>
            </a:endParaRPr>
          </a:p>
          <a:p>
            <a:pPr>
              <a:defRPr/>
            </a:pPr>
            <a:r>
              <a:rPr lang="en-US" sz="1100" b="1" dirty="0">
                <a:solidFill>
                  <a:srgbClr val="C00000"/>
                </a:solidFill>
              </a:rPr>
              <a:t>Agriculture and </a:t>
            </a:r>
            <a:r>
              <a:rPr lang="en-US" sz="1100" b="1" dirty="0" smtClean="0">
                <a:solidFill>
                  <a:srgbClr val="C00000"/>
                </a:solidFill>
              </a:rPr>
              <a:t>Rural </a:t>
            </a:r>
            <a:r>
              <a:rPr lang="en-US" sz="1100" b="1" dirty="0">
                <a:solidFill>
                  <a:srgbClr val="C00000"/>
                </a:solidFill>
              </a:rPr>
              <a:t>D</a:t>
            </a:r>
            <a:r>
              <a:rPr lang="en-US" sz="1100" b="1" dirty="0" smtClean="0">
                <a:solidFill>
                  <a:srgbClr val="C00000"/>
                </a:solidFill>
              </a:rPr>
              <a:t>evelopment</a:t>
            </a:r>
            <a:endParaRPr lang="en-US" sz="1100" b="1" dirty="0">
              <a:solidFill>
                <a:srgbClr val="C00000"/>
              </a:solidFill>
            </a:endParaRPr>
          </a:p>
        </p:txBody>
      </p:sp>
      <p:pic>
        <p:nvPicPr>
          <p:cNvPr id="33" name="Picture 18" descr="EU MN logo"/>
          <p:cNvPicPr>
            <a:picLocks noChangeAspect="1" noChangeArrowheads="1"/>
          </p:cNvPicPr>
          <p:nvPr/>
        </p:nvPicPr>
        <p:blipFill>
          <a:blip r:embed="rId3" cstate="print"/>
          <a:srcRect/>
          <a:stretch>
            <a:fillRect/>
          </a:stretch>
        </p:blipFill>
        <p:spPr bwMode="auto">
          <a:xfrm>
            <a:off x="8382038" y="6429397"/>
            <a:ext cx="761962" cy="42860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222"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grpSp>
        <p:nvGrpSpPr>
          <p:cNvPr id="9223"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7" name="Title 1"/>
          <p:cNvSpPr txBox="1">
            <a:spLocks/>
          </p:cNvSpPr>
          <p:nvPr/>
        </p:nvSpPr>
        <p:spPr bwMode="auto">
          <a:xfrm>
            <a:off x="457200" y="533400"/>
            <a:ext cx="8229600" cy="533400"/>
          </a:xfrm>
          <a:prstGeom prst="rect">
            <a:avLst/>
          </a:prstGeom>
          <a:noFill/>
          <a:ln w="9525">
            <a:noFill/>
            <a:miter lim="800000"/>
            <a:headEnd/>
            <a:tailEnd/>
          </a:ln>
        </p:spPr>
        <p:txBody>
          <a:bodyPr anchor="ctr"/>
          <a:lstStyle/>
          <a:p>
            <a:pPr algn="ctr" eaLnBrk="0" hangingPunct="0">
              <a:defRPr/>
            </a:pPr>
            <a:endParaRPr lang="x-none" sz="2800" b="1">
              <a:solidFill>
                <a:schemeClr val="accent2">
                  <a:lumMod val="50000"/>
                </a:schemeClr>
              </a:solidFill>
              <a:latin typeface="Cambria" pitchFamily="18" charset="0"/>
              <a:ea typeface="+mj-ea"/>
              <a:cs typeface="+mj-cs"/>
            </a:endParaRPr>
          </a:p>
        </p:txBody>
      </p:sp>
      <p:sp>
        <p:nvSpPr>
          <p:cNvPr id="19" name="Content Placeholder 2"/>
          <p:cNvSpPr txBox="1">
            <a:spLocks/>
          </p:cNvSpPr>
          <p:nvPr/>
        </p:nvSpPr>
        <p:spPr bwMode="auto">
          <a:xfrm>
            <a:off x="457200" y="1219200"/>
            <a:ext cx="8229600" cy="5029200"/>
          </a:xfrm>
          <a:prstGeom prst="rect">
            <a:avLst/>
          </a:prstGeom>
          <a:noFill/>
          <a:ln w="9525">
            <a:noFill/>
            <a:miter lim="800000"/>
            <a:headEnd/>
            <a:tailEnd/>
          </a:ln>
        </p:spPr>
        <p:txBody>
          <a:bodyPr/>
          <a:lstStyle/>
          <a:p>
            <a:pPr algn="ctr" eaLnBrk="0" hangingPunct="0">
              <a:spcBef>
                <a:spcPct val="20000"/>
              </a:spcBef>
              <a:buFont typeface="Arial" charset="0"/>
              <a:buNone/>
              <a:defRPr/>
            </a:pPr>
            <a:r>
              <a:rPr lang="hr-HR" sz="1600" b="1" dirty="0">
                <a:solidFill>
                  <a:schemeClr val="accent2">
                    <a:lumMod val="75000"/>
                  </a:schemeClr>
                </a:solidFill>
                <a:latin typeface="Calibri" pitchFamily="34" charset="0"/>
              </a:rPr>
              <a:t>	</a:t>
            </a:r>
          </a:p>
          <a:p>
            <a:pPr eaLnBrk="0" hangingPunct="0">
              <a:spcBef>
                <a:spcPct val="20000"/>
              </a:spcBef>
              <a:buFont typeface="Arial" charset="0"/>
              <a:buNone/>
              <a:defRPr/>
            </a:pPr>
            <a:r>
              <a:rPr lang="hr-HR" sz="1600" b="1" dirty="0">
                <a:solidFill>
                  <a:schemeClr val="accent2">
                    <a:lumMod val="75000"/>
                  </a:schemeClr>
                </a:solidFill>
                <a:latin typeface="Calibri" pitchFamily="34" charset="0"/>
              </a:rPr>
              <a:t>				</a:t>
            </a:r>
            <a:r>
              <a:rPr lang="hr-HR" sz="1600" b="1">
                <a:solidFill>
                  <a:schemeClr val="accent2">
                    <a:lumMod val="75000"/>
                  </a:schemeClr>
                </a:solidFill>
                <a:latin typeface="Calibri" pitchFamily="34" charset="0"/>
              </a:rPr>
              <a:t>        </a:t>
            </a:r>
            <a:endParaRPr lang="en-US" sz="1600" b="1" dirty="0">
              <a:solidFill>
                <a:schemeClr val="accent2">
                  <a:lumMod val="75000"/>
                </a:schemeClr>
              </a:solidFill>
              <a:latin typeface="Calibri" pitchFamily="34" charset="0"/>
            </a:endParaRPr>
          </a:p>
        </p:txBody>
      </p:sp>
      <p:sp>
        <p:nvSpPr>
          <p:cNvPr id="7189" name="Rectangle 21"/>
          <p:cNvSpPr>
            <a:spLocks noChangeArrowheads="1"/>
          </p:cNvSpPr>
          <p:nvPr/>
        </p:nvSpPr>
        <p:spPr bwMode="auto">
          <a:xfrm>
            <a:off x="1066800" y="762000"/>
            <a:ext cx="7543800" cy="954088"/>
          </a:xfrm>
          <a:prstGeom prst="rect">
            <a:avLst/>
          </a:prstGeom>
          <a:noFill/>
          <a:ln w="9525">
            <a:noFill/>
            <a:miter lim="800000"/>
            <a:headEnd/>
            <a:tailEnd/>
          </a:ln>
          <a:effectLst/>
        </p:spPr>
        <p:txBody>
          <a:bodyPr anchor="ctr">
            <a:spAutoFit/>
          </a:bodyPr>
          <a:lstStyle/>
          <a:p>
            <a:pPr algn="ctr" eaLnBrk="0" hangingPunct="0">
              <a:defRPr/>
            </a:pPr>
            <a:r>
              <a:rPr lang="sr-Latn-RS" sz="2800" b="1" dirty="0">
                <a:solidFill>
                  <a:schemeClr val="accent2">
                    <a:lumMod val="50000"/>
                  </a:schemeClr>
                </a:solidFill>
                <a:latin typeface="Cambria" pitchFamily="18" charset="0"/>
              </a:rPr>
              <a:t>P</a:t>
            </a:r>
            <a:r>
              <a:rPr lang="en-US" sz="2800" b="1" dirty="0" err="1">
                <a:solidFill>
                  <a:schemeClr val="accent2">
                    <a:lumMod val="50000"/>
                  </a:schemeClr>
                </a:solidFill>
                <a:latin typeface="Cambria" pitchFamily="18" charset="0"/>
              </a:rPr>
              <a:t>rocedure</a:t>
            </a:r>
            <a:r>
              <a:rPr lang="en-US" sz="2800" b="1" dirty="0">
                <a:solidFill>
                  <a:schemeClr val="accent2">
                    <a:lumMod val="50000"/>
                  </a:schemeClr>
                </a:solidFill>
                <a:latin typeface="Cambria" pitchFamily="18" charset="0"/>
              </a:rPr>
              <a:t> of granting the funds for rural development measures</a:t>
            </a:r>
            <a:endParaRPr lang="en-US" sz="2800" dirty="0">
              <a:solidFill>
                <a:schemeClr val="accent2">
                  <a:lumMod val="50000"/>
                </a:schemeClr>
              </a:solidFill>
              <a:latin typeface="Cambria" pitchFamily="18" charset="0"/>
            </a:endParaRPr>
          </a:p>
        </p:txBody>
      </p:sp>
      <p:sp>
        <p:nvSpPr>
          <p:cNvPr id="7183" name="Rectangle 28"/>
          <p:cNvSpPr>
            <a:spLocks noChangeArrowheads="1"/>
          </p:cNvSpPr>
          <p:nvPr/>
        </p:nvSpPr>
        <p:spPr bwMode="auto">
          <a:xfrm>
            <a:off x="228600" y="1524000"/>
            <a:ext cx="8763000" cy="5755422"/>
          </a:xfrm>
          <a:prstGeom prst="rect">
            <a:avLst/>
          </a:prstGeom>
          <a:noFill/>
          <a:ln w="9525">
            <a:noFill/>
            <a:miter lim="800000"/>
            <a:headEnd/>
            <a:tailEnd/>
          </a:ln>
        </p:spPr>
        <p:txBody>
          <a:bodyPr>
            <a:spAutoFit/>
          </a:bodyPr>
          <a:lstStyle/>
          <a:p>
            <a:pPr>
              <a:defRPr/>
            </a:pPr>
            <a:endParaRPr lang="sr-Latn-ME" u="sng" dirty="0"/>
          </a:p>
          <a:p>
            <a:pPr>
              <a:defRPr/>
            </a:pPr>
            <a:r>
              <a:rPr lang="sr-Latn-ME" sz="2200" b="1" dirty="0" smtClean="0">
                <a:solidFill>
                  <a:schemeClr val="accent2">
                    <a:lumMod val="50000"/>
                  </a:schemeClr>
                </a:solidFill>
                <a:latin typeface="Cambria" pitchFamily="18" charset="0"/>
              </a:rPr>
              <a:t>Me</a:t>
            </a:r>
            <a:r>
              <a:rPr lang="en-US" sz="2200" b="1" dirty="0" err="1" smtClean="0">
                <a:solidFill>
                  <a:schemeClr val="accent2">
                    <a:lumMod val="50000"/>
                  </a:schemeClr>
                </a:solidFill>
                <a:latin typeface="Cambria" pitchFamily="18" charset="0"/>
              </a:rPr>
              <a:t>asure</a:t>
            </a:r>
            <a:r>
              <a:rPr lang="sr-Latn-ME" sz="2200" b="1" dirty="0" smtClean="0">
                <a:solidFill>
                  <a:schemeClr val="accent2">
                    <a:lumMod val="50000"/>
                  </a:schemeClr>
                </a:solidFill>
                <a:latin typeface="Cambria" pitchFamily="18" charset="0"/>
              </a:rPr>
              <a:t>: Invest</a:t>
            </a:r>
            <a:r>
              <a:rPr lang="en-US" sz="2200" b="1" dirty="0" err="1" smtClean="0">
                <a:solidFill>
                  <a:schemeClr val="accent2">
                    <a:lumMod val="50000"/>
                  </a:schemeClr>
                </a:solidFill>
                <a:latin typeface="Cambria" pitchFamily="18" charset="0"/>
              </a:rPr>
              <a:t>ments</a:t>
            </a:r>
            <a:r>
              <a:rPr lang="en-US" sz="2200" b="1" dirty="0" smtClean="0">
                <a:solidFill>
                  <a:schemeClr val="accent2">
                    <a:lumMod val="50000"/>
                  </a:schemeClr>
                </a:solidFill>
                <a:latin typeface="Cambria" pitchFamily="18" charset="0"/>
              </a:rPr>
              <a:t> in agricultural holdings – MIDAS World Bank Project</a:t>
            </a:r>
            <a:endParaRPr lang="sr-Latn-ME" sz="2200" b="1" dirty="0">
              <a:solidFill>
                <a:schemeClr val="accent2">
                  <a:lumMod val="50000"/>
                </a:schemeClr>
              </a:solidFill>
              <a:latin typeface="Cambria" pitchFamily="18" charset="0"/>
            </a:endParaRPr>
          </a:p>
          <a:p>
            <a:pPr>
              <a:defRPr/>
            </a:pPr>
            <a:endParaRPr lang="sr-Latn-ME" sz="2200" b="1" dirty="0">
              <a:solidFill>
                <a:schemeClr val="accent2">
                  <a:lumMod val="50000"/>
                </a:schemeClr>
              </a:solidFill>
              <a:latin typeface="Cambria" pitchFamily="18" charset="0"/>
            </a:endParaRPr>
          </a:p>
          <a:p>
            <a:pPr>
              <a:buFont typeface="Arial" charset="0"/>
              <a:buChar char="•"/>
              <a:defRPr/>
            </a:pPr>
            <a:r>
              <a:rPr lang="sr-Latn-ME" sz="2200" b="1" dirty="0" smtClean="0">
                <a:solidFill>
                  <a:schemeClr val="accent2">
                    <a:lumMod val="50000"/>
                  </a:schemeClr>
                </a:solidFill>
                <a:latin typeface="Cambria" pitchFamily="18" charset="0"/>
              </a:rPr>
              <a:t> </a:t>
            </a:r>
            <a:r>
              <a:rPr lang="en-US" sz="2200" b="1" dirty="0" smtClean="0">
                <a:solidFill>
                  <a:schemeClr val="accent2">
                    <a:lumMod val="50000"/>
                  </a:schemeClr>
                </a:solidFill>
                <a:latin typeface="Cambria" pitchFamily="18" charset="0"/>
              </a:rPr>
              <a:t>Accomplishment of the investment in accordance with the public call procedures and within the deadline stated in the signed grant agreement between the Ministry and the beneficiary</a:t>
            </a:r>
            <a:endParaRPr lang="en-US" sz="2200" b="1" dirty="0">
              <a:solidFill>
                <a:schemeClr val="accent2">
                  <a:lumMod val="50000"/>
                </a:schemeClr>
              </a:solidFill>
              <a:latin typeface="Cambria" pitchFamily="18" charset="0"/>
            </a:endParaRPr>
          </a:p>
          <a:p>
            <a:pPr>
              <a:buFont typeface="Arial" charset="0"/>
              <a:buChar char="•"/>
              <a:defRPr/>
            </a:pPr>
            <a:r>
              <a:rPr lang="sr-Latn-ME" sz="2200" b="1" dirty="0" smtClean="0">
                <a:solidFill>
                  <a:schemeClr val="accent2">
                    <a:lumMod val="50000"/>
                  </a:schemeClr>
                </a:solidFill>
                <a:latin typeface="Cambria" pitchFamily="18" charset="0"/>
              </a:rPr>
              <a:t> </a:t>
            </a:r>
            <a:r>
              <a:rPr lang="en-US" sz="2200" b="1" dirty="0" smtClean="0">
                <a:solidFill>
                  <a:schemeClr val="accent2">
                    <a:lumMod val="50000"/>
                  </a:schemeClr>
                </a:solidFill>
                <a:latin typeface="Cambria" pitchFamily="18" charset="0"/>
              </a:rPr>
              <a:t>Administrative control of the received payment claims – Sector for Payments </a:t>
            </a:r>
            <a:endParaRPr lang="sr-Latn-ME" sz="2200" b="1" dirty="0" smtClean="0">
              <a:solidFill>
                <a:schemeClr val="accent2">
                  <a:lumMod val="50000"/>
                </a:schemeClr>
              </a:solidFill>
              <a:latin typeface="Cambria" pitchFamily="18" charset="0"/>
            </a:endParaRPr>
          </a:p>
          <a:p>
            <a:pPr>
              <a:buFont typeface="Arial" charset="0"/>
              <a:buChar char="•"/>
              <a:defRPr/>
            </a:pPr>
            <a:r>
              <a:rPr lang="sr-Latn-ME" sz="2200" b="1" dirty="0">
                <a:solidFill>
                  <a:schemeClr val="accent2">
                    <a:lumMod val="50000"/>
                  </a:schemeClr>
                </a:solidFill>
                <a:latin typeface="Cambria" pitchFamily="18" charset="0"/>
              </a:rPr>
              <a:t> </a:t>
            </a:r>
            <a:r>
              <a:rPr lang="sr-Latn-RS" sz="2200" b="1" dirty="0" smtClean="0">
                <a:solidFill>
                  <a:schemeClr val="accent2">
                    <a:lumMod val="50000"/>
                  </a:schemeClr>
                </a:solidFill>
                <a:latin typeface="Cambria" pitchFamily="18" charset="0"/>
              </a:rPr>
              <a:t>On</a:t>
            </a:r>
            <a:r>
              <a:rPr lang="en-US" sz="2200" b="1" dirty="0" smtClean="0">
                <a:solidFill>
                  <a:schemeClr val="accent2">
                    <a:lumMod val="50000"/>
                  </a:schemeClr>
                </a:solidFill>
                <a:latin typeface="Cambria" pitchFamily="18" charset="0"/>
              </a:rPr>
              <a:t>-</a:t>
            </a:r>
            <a:r>
              <a:rPr lang="sr-Latn-RS" sz="2200" b="1" dirty="0" smtClean="0">
                <a:solidFill>
                  <a:schemeClr val="accent2">
                    <a:lumMod val="50000"/>
                  </a:schemeClr>
                </a:solidFill>
                <a:latin typeface="Cambria" pitchFamily="18" charset="0"/>
              </a:rPr>
              <a:t>the</a:t>
            </a:r>
            <a:r>
              <a:rPr lang="en-US" sz="2200" b="1" dirty="0" smtClean="0">
                <a:solidFill>
                  <a:schemeClr val="accent2">
                    <a:lumMod val="50000"/>
                  </a:schemeClr>
                </a:solidFill>
                <a:latin typeface="Cambria" pitchFamily="18" charset="0"/>
              </a:rPr>
              <a:t>-</a:t>
            </a:r>
            <a:r>
              <a:rPr lang="sr-Latn-RS" sz="2200" b="1" dirty="0" smtClean="0">
                <a:solidFill>
                  <a:schemeClr val="accent2">
                    <a:lumMod val="50000"/>
                  </a:schemeClr>
                </a:solidFill>
                <a:latin typeface="Cambria" pitchFamily="18" charset="0"/>
              </a:rPr>
              <a:t>spot </a:t>
            </a:r>
            <a:r>
              <a:rPr lang="en-US" sz="2200" b="1" dirty="0" smtClean="0">
                <a:solidFill>
                  <a:schemeClr val="accent2">
                    <a:lumMod val="50000"/>
                  </a:schemeClr>
                </a:solidFill>
                <a:latin typeface="Cambria" pitchFamily="18" charset="0"/>
              </a:rPr>
              <a:t>control of the payment claims – 100% (all the claims approved </a:t>
            </a:r>
            <a:r>
              <a:rPr lang="sr-Latn-ME" sz="2200" b="1" dirty="0" smtClean="0">
                <a:solidFill>
                  <a:schemeClr val="accent2">
                    <a:lumMod val="50000"/>
                  </a:schemeClr>
                </a:solidFill>
                <a:latin typeface="Cambria" pitchFamily="18" charset="0"/>
              </a:rPr>
              <a:t>during </a:t>
            </a:r>
            <a:r>
              <a:rPr lang="en-US" sz="2200" b="1" dirty="0" smtClean="0">
                <a:solidFill>
                  <a:schemeClr val="accent2">
                    <a:lumMod val="50000"/>
                  </a:schemeClr>
                </a:solidFill>
                <a:latin typeface="Cambria" pitchFamily="18" charset="0"/>
              </a:rPr>
              <a:t>administrative control)</a:t>
            </a:r>
            <a:endParaRPr lang="sr-Latn-RS" sz="2200" b="1" dirty="0">
              <a:solidFill>
                <a:schemeClr val="accent2">
                  <a:lumMod val="50000"/>
                </a:schemeClr>
              </a:solidFill>
              <a:latin typeface="Cambria" pitchFamily="18" charset="0"/>
            </a:endParaRPr>
          </a:p>
          <a:p>
            <a:pPr>
              <a:buFont typeface="Arial" charset="0"/>
              <a:buChar char="•"/>
              <a:defRPr/>
            </a:pPr>
            <a:r>
              <a:rPr lang="sr-Latn-ME" sz="2200" b="1" dirty="0" smtClean="0">
                <a:solidFill>
                  <a:schemeClr val="accent2">
                    <a:lumMod val="50000"/>
                  </a:schemeClr>
                </a:solidFill>
                <a:latin typeface="Cambria" pitchFamily="18" charset="0"/>
              </a:rPr>
              <a:t> </a:t>
            </a:r>
            <a:r>
              <a:rPr lang="en-US" sz="2200" b="1" dirty="0" smtClean="0">
                <a:solidFill>
                  <a:schemeClr val="accent2">
                    <a:lumMod val="50000"/>
                  </a:schemeClr>
                </a:solidFill>
                <a:latin typeface="Cambria" pitchFamily="18" charset="0"/>
              </a:rPr>
              <a:t>Decision on support payment by the Sector for Payments</a:t>
            </a:r>
            <a:endParaRPr lang="en-US" sz="2200" b="1" dirty="0">
              <a:solidFill>
                <a:schemeClr val="accent2">
                  <a:lumMod val="50000"/>
                </a:schemeClr>
              </a:solidFill>
              <a:latin typeface="Cambria" pitchFamily="18" charset="0"/>
            </a:endParaRPr>
          </a:p>
          <a:p>
            <a:pPr>
              <a:buFont typeface="Arial" charset="0"/>
              <a:buChar char="•"/>
              <a:defRPr/>
            </a:pPr>
            <a:r>
              <a:rPr lang="sr-Latn-ME" sz="2200" b="1" dirty="0" smtClean="0">
                <a:solidFill>
                  <a:schemeClr val="accent2">
                    <a:lumMod val="50000"/>
                  </a:schemeClr>
                </a:solidFill>
                <a:latin typeface="Cambria" pitchFamily="18" charset="0"/>
              </a:rPr>
              <a:t> </a:t>
            </a:r>
            <a:r>
              <a:rPr lang="en-US" sz="2200" b="1" dirty="0" smtClean="0">
                <a:solidFill>
                  <a:schemeClr val="accent2">
                    <a:lumMod val="50000"/>
                  </a:schemeClr>
                </a:solidFill>
                <a:latin typeface="Cambria" pitchFamily="18" charset="0"/>
              </a:rPr>
              <a:t>E</a:t>
            </a:r>
            <a:r>
              <a:rPr lang="sr-Latn-ME" sz="2200" b="1" dirty="0" smtClean="0">
                <a:solidFill>
                  <a:schemeClr val="accent2">
                    <a:lumMod val="50000"/>
                  </a:schemeClr>
                </a:solidFill>
                <a:latin typeface="Cambria" pitchFamily="18" charset="0"/>
              </a:rPr>
              <a:t>x</a:t>
            </a:r>
            <a:r>
              <a:rPr lang="en-US" sz="2200" b="1" dirty="0" smtClean="0">
                <a:solidFill>
                  <a:schemeClr val="accent2">
                    <a:lumMod val="50000"/>
                  </a:schemeClr>
                </a:solidFill>
                <a:latin typeface="Cambria" pitchFamily="18" charset="0"/>
              </a:rPr>
              <a:t>-</a:t>
            </a:r>
            <a:r>
              <a:rPr lang="sr-Latn-ME" sz="2200" b="1" dirty="0" smtClean="0">
                <a:solidFill>
                  <a:schemeClr val="accent2">
                    <a:lumMod val="50000"/>
                  </a:schemeClr>
                </a:solidFill>
                <a:latin typeface="Cambria" pitchFamily="18" charset="0"/>
              </a:rPr>
              <a:t>post control </a:t>
            </a:r>
            <a:r>
              <a:rPr lang="sr-Latn-ME" sz="2200" b="1" dirty="0">
                <a:solidFill>
                  <a:schemeClr val="accent2">
                    <a:lumMod val="50000"/>
                  </a:schemeClr>
                </a:solidFill>
                <a:latin typeface="Cambria" pitchFamily="18" charset="0"/>
              </a:rPr>
              <a:t>for every supported project during next five years</a:t>
            </a:r>
            <a:endParaRPr lang="sr-Latn-RS" sz="2200" b="1" dirty="0">
              <a:solidFill>
                <a:schemeClr val="accent2">
                  <a:lumMod val="50000"/>
                </a:schemeClr>
              </a:solidFill>
              <a:latin typeface="Cambria" pitchFamily="18" charset="0"/>
            </a:endParaRPr>
          </a:p>
          <a:p>
            <a:pPr>
              <a:buFont typeface="Arial" charset="0"/>
              <a:buChar char="•"/>
              <a:defRPr/>
            </a:pPr>
            <a:r>
              <a:rPr lang="sr-Latn-RS" sz="2200" b="1" dirty="0" smtClean="0">
                <a:solidFill>
                  <a:schemeClr val="accent2">
                    <a:lumMod val="50000"/>
                  </a:schemeClr>
                </a:solidFill>
                <a:latin typeface="Cambria" pitchFamily="18" charset="0"/>
              </a:rPr>
              <a:t> Rotation </a:t>
            </a:r>
            <a:r>
              <a:rPr lang="sr-Latn-RS" sz="2200" b="1" dirty="0">
                <a:solidFill>
                  <a:schemeClr val="accent2">
                    <a:lumMod val="50000"/>
                  </a:schemeClr>
                </a:solidFill>
                <a:latin typeface="Cambria" pitchFamily="18" charset="0"/>
              </a:rPr>
              <a:t>among </a:t>
            </a:r>
            <a:r>
              <a:rPr lang="sr-Latn-RS" sz="2200" b="1" dirty="0" smtClean="0">
                <a:solidFill>
                  <a:schemeClr val="accent2">
                    <a:lumMod val="50000"/>
                  </a:schemeClr>
                </a:solidFill>
                <a:latin typeface="Cambria" pitchFamily="18" charset="0"/>
              </a:rPr>
              <a:t>on</a:t>
            </a:r>
            <a:r>
              <a:rPr lang="en-US" sz="2200" b="1" dirty="0" smtClean="0">
                <a:solidFill>
                  <a:schemeClr val="accent2">
                    <a:lumMod val="50000"/>
                  </a:schemeClr>
                </a:solidFill>
                <a:latin typeface="Cambria" pitchFamily="18" charset="0"/>
              </a:rPr>
              <a:t>-</a:t>
            </a:r>
            <a:r>
              <a:rPr lang="sr-Latn-RS" sz="2200" b="1" dirty="0" smtClean="0">
                <a:solidFill>
                  <a:schemeClr val="accent2">
                    <a:lumMod val="50000"/>
                  </a:schemeClr>
                </a:solidFill>
                <a:latin typeface="Cambria" pitchFamily="18" charset="0"/>
              </a:rPr>
              <a:t>the</a:t>
            </a:r>
            <a:r>
              <a:rPr lang="en-US" sz="2200" b="1" dirty="0" smtClean="0">
                <a:solidFill>
                  <a:schemeClr val="accent2">
                    <a:lumMod val="50000"/>
                  </a:schemeClr>
                </a:solidFill>
                <a:latin typeface="Cambria" pitchFamily="18" charset="0"/>
              </a:rPr>
              <a:t>-</a:t>
            </a:r>
            <a:r>
              <a:rPr lang="sr-Latn-RS" sz="2200" b="1" dirty="0" smtClean="0">
                <a:solidFill>
                  <a:schemeClr val="accent2">
                    <a:lumMod val="50000"/>
                  </a:schemeClr>
                </a:solidFill>
                <a:latin typeface="Cambria" pitchFamily="18" charset="0"/>
              </a:rPr>
              <a:t>spot </a:t>
            </a:r>
            <a:r>
              <a:rPr lang="sr-Latn-RS" sz="2200" b="1" dirty="0">
                <a:solidFill>
                  <a:schemeClr val="accent2">
                    <a:lumMod val="50000"/>
                  </a:schemeClr>
                </a:solidFill>
                <a:latin typeface="Cambria" pitchFamily="18" charset="0"/>
              </a:rPr>
              <a:t>controllers</a:t>
            </a:r>
          </a:p>
          <a:p>
            <a:pPr>
              <a:defRPr/>
            </a:pPr>
            <a:endParaRPr lang="en-US" dirty="0"/>
          </a:p>
          <a:p>
            <a:pPr>
              <a:defRPr/>
            </a:pPr>
            <a:endParaRPr lang="sr-Latn-ME" sz="1600" b="1" dirty="0">
              <a:solidFill>
                <a:schemeClr val="accent2">
                  <a:lumMod val="50000"/>
                </a:schemeClr>
              </a:solidFill>
              <a:latin typeface="Cambria" pitchFamily="18" charset="0"/>
            </a:endParaRPr>
          </a:p>
          <a:p>
            <a:pPr>
              <a:defRPr/>
            </a:pPr>
            <a:endParaRPr lang="sr-Latn-ME" sz="1600" b="1" dirty="0">
              <a:solidFill>
                <a:schemeClr val="accent2">
                  <a:lumMod val="50000"/>
                </a:schemeClr>
              </a:solidFill>
              <a:latin typeface="Cambria" pitchFamily="18" charset="0"/>
            </a:endParaRPr>
          </a:p>
          <a:p>
            <a:pPr>
              <a:defRPr/>
            </a:pPr>
            <a:endParaRPr lang="sr-Latn-ME" sz="1400" b="1" dirty="0">
              <a:solidFill>
                <a:srgbClr val="FF0000"/>
              </a:solidFill>
              <a:latin typeface="Cambria" pitchFamily="18" charset="0"/>
            </a:endParaRPr>
          </a:p>
        </p:txBody>
      </p:sp>
      <p:grpSp>
        <p:nvGrpSpPr>
          <p:cNvPr id="21" name="Group 20"/>
          <p:cNvGrpSpPr/>
          <p:nvPr/>
        </p:nvGrpSpPr>
        <p:grpSpPr>
          <a:xfrm>
            <a:off x="0" y="0"/>
            <a:ext cx="4967288" cy="503238"/>
            <a:chOff x="66675" y="6362700"/>
            <a:chExt cx="4967288" cy="503238"/>
          </a:xfrm>
        </p:grpSpPr>
        <p:sp>
          <p:nvSpPr>
            <p:cNvPr id="22" name="Rectangle 21"/>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a:t>
              </a:r>
              <a:r>
                <a:rPr lang="x-none" sz="1000" b="1" dirty="0">
                  <a:solidFill>
                    <a:schemeClr val="bg1"/>
                  </a:solidFill>
                  <a:latin typeface="Cambria" pitchFamily="18" charset="0"/>
                </a:rPr>
                <a:t> the</a:t>
              </a:r>
              <a:r>
                <a:rPr lang="en-GB" sz="1000" b="1" dirty="0">
                  <a:solidFill>
                    <a:schemeClr val="bg1"/>
                  </a:solidFill>
                  <a:latin typeface="Cambria" pitchFamily="18" charset="0"/>
                </a:rPr>
                <a:t> Accession of </a:t>
              </a:r>
              <a:r>
                <a:rPr lang="x-none" sz="1000" b="1" dirty="0">
                  <a:solidFill>
                    <a:schemeClr val="bg1"/>
                  </a:solidFill>
                  <a:latin typeface="Cambria" pitchFamily="18" charset="0"/>
                </a:rPr>
                <a:t>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pic>
          <p:nvPicPr>
            <p:cNvPr id="31"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grpSp>
      <p:sp>
        <p:nvSpPr>
          <p:cNvPr id="32" name="Rectangle 31"/>
          <p:cNvSpPr/>
          <p:nvPr/>
        </p:nvSpPr>
        <p:spPr>
          <a:xfrm>
            <a:off x="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C00000"/>
                </a:solidFill>
              </a:rPr>
              <a:t>Chapter 11</a:t>
            </a:r>
            <a:endParaRPr lang="sr-Latn-CS" sz="1100" b="1" dirty="0">
              <a:solidFill>
                <a:srgbClr val="C00000"/>
              </a:solidFill>
            </a:endParaRPr>
          </a:p>
          <a:p>
            <a:pPr>
              <a:defRPr/>
            </a:pPr>
            <a:r>
              <a:rPr lang="en-US" sz="1100" b="1" dirty="0">
                <a:solidFill>
                  <a:srgbClr val="C00000"/>
                </a:solidFill>
              </a:rPr>
              <a:t>Agriculture and </a:t>
            </a:r>
            <a:r>
              <a:rPr lang="en-US" sz="1100" b="1" dirty="0" smtClean="0">
                <a:solidFill>
                  <a:srgbClr val="C00000"/>
                </a:solidFill>
              </a:rPr>
              <a:t>Rural </a:t>
            </a:r>
            <a:r>
              <a:rPr lang="en-US" sz="1100" b="1" dirty="0">
                <a:solidFill>
                  <a:srgbClr val="C00000"/>
                </a:solidFill>
              </a:rPr>
              <a:t>D</a:t>
            </a:r>
            <a:r>
              <a:rPr lang="en-US" sz="1100" b="1" dirty="0" smtClean="0">
                <a:solidFill>
                  <a:srgbClr val="C00000"/>
                </a:solidFill>
              </a:rPr>
              <a:t>evelopment</a:t>
            </a:r>
            <a:endParaRPr lang="en-US" sz="1100" b="1" dirty="0">
              <a:solidFill>
                <a:srgbClr val="C00000"/>
              </a:solidFill>
            </a:endParaRPr>
          </a:p>
        </p:txBody>
      </p:sp>
      <p:pic>
        <p:nvPicPr>
          <p:cNvPr id="33" name="Picture 18" descr="EU MN logo"/>
          <p:cNvPicPr>
            <a:picLocks noChangeAspect="1" noChangeArrowheads="1"/>
          </p:cNvPicPr>
          <p:nvPr/>
        </p:nvPicPr>
        <p:blipFill>
          <a:blip r:embed="rId4" cstate="print"/>
          <a:srcRect/>
          <a:stretch>
            <a:fillRect/>
          </a:stretch>
        </p:blipFill>
        <p:spPr bwMode="auto">
          <a:xfrm>
            <a:off x="8382038" y="6429397"/>
            <a:ext cx="761962" cy="42860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245" name="Text Box 121"/>
          <p:cNvSpPr txBox="1">
            <a:spLocks noChangeArrowheads="1"/>
          </p:cNvSpPr>
          <p:nvPr/>
        </p:nvSpPr>
        <p:spPr bwMode="auto">
          <a:xfrm>
            <a:off x="152400" y="16764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17" name="Title 1"/>
          <p:cNvSpPr txBox="1">
            <a:spLocks/>
          </p:cNvSpPr>
          <p:nvPr/>
        </p:nvSpPr>
        <p:spPr bwMode="auto">
          <a:xfrm>
            <a:off x="914400" y="685800"/>
            <a:ext cx="6157930" cy="533400"/>
          </a:xfrm>
          <a:prstGeom prst="rect">
            <a:avLst/>
          </a:prstGeom>
          <a:noFill/>
          <a:ln w="9525">
            <a:noFill/>
            <a:miter lim="800000"/>
            <a:headEnd/>
            <a:tailEnd/>
          </a:ln>
        </p:spPr>
        <p:txBody>
          <a:bodyPr anchor="ctr"/>
          <a:lstStyle/>
          <a:p>
            <a:pPr algn="ctr" eaLnBrk="0" hangingPunct="0">
              <a:defRPr/>
            </a:pPr>
            <a:r>
              <a:rPr lang="en-US" sz="2800" b="1" dirty="0" smtClean="0">
                <a:solidFill>
                  <a:schemeClr val="accent2">
                    <a:lumMod val="50000"/>
                  </a:schemeClr>
                </a:solidFill>
                <a:latin typeface="Cambria" pitchFamily="18" charset="0"/>
                <a:ea typeface="+mj-ea"/>
                <a:cs typeface="+mj-cs"/>
              </a:rPr>
              <a:t>Penalty provisions</a:t>
            </a:r>
            <a:endParaRPr lang="en-US" sz="2800" b="1" dirty="0">
              <a:solidFill>
                <a:schemeClr val="accent2">
                  <a:lumMod val="50000"/>
                </a:schemeClr>
              </a:solidFill>
              <a:latin typeface="Cambria" pitchFamily="18" charset="0"/>
              <a:ea typeface="+mj-ea"/>
              <a:cs typeface="+mj-cs"/>
            </a:endParaRPr>
          </a:p>
        </p:txBody>
      </p:sp>
      <p:sp>
        <p:nvSpPr>
          <p:cNvPr id="19" name="Content Placeholder 2"/>
          <p:cNvSpPr txBox="1">
            <a:spLocks/>
          </p:cNvSpPr>
          <p:nvPr/>
        </p:nvSpPr>
        <p:spPr bwMode="auto">
          <a:xfrm>
            <a:off x="381000" y="1219200"/>
            <a:ext cx="8229600" cy="5029200"/>
          </a:xfrm>
          <a:prstGeom prst="rect">
            <a:avLst/>
          </a:prstGeom>
          <a:noFill/>
          <a:ln w="9525">
            <a:noFill/>
            <a:miter lim="800000"/>
            <a:headEnd/>
            <a:tailEnd/>
          </a:ln>
        </p:spPr>
        <p:txBody>
          <a:bodyPr/>
          <a:lstStyle/>
          <a:p>
            <a:pPr algn="ctr" eaLnBrk="0" hangingPunct="0">
              <a:spcBef>
                <a:spcPct val="20000"/>
              </a:spcBef>
              <a:buFont typeface="Arial" charset="0"/>
              <a:buNone/>
              <a:defRPr/>
            </a:pPr>
            <a:r>
              <a:rPr lang="hr-HR" sz="1600" b="1" dirty="0">
                <a:solidFill>
                  <a:schemeClr val="accent2">
                    <a:lumMod val="75000"/>
                  </a:schemeClr>
                </a:solidFill>
                <a:latin typeface="Calibri" pitchFamily="34" charset="0"/>
              </a:rPr>
              <a:t>	</a:t>
            </a:r>
          </a:p>
        </p:txBody>
      </p:sp>
      <p:sp>
        <p:nvSpPr>
          <p:cNvPr id="29" name="Rectangle 28"/>
          <p:cNvSpPr/>
          <p:nvPr/>
        </p:nvSpPr>
        <p:spPr>
          <a:xfrm>
            <a:off x="533400" y="1219200"/>
            <a:ext cx="8153400" cy="5448300"/>
          </a:xfrm>
          <a:prstGeom prst="rect">
            <a:avLst/>
          </a:prstGeom>
        </p:spPr>
        <p:txBody>
          <a:bodyPr>
            <a:spAutoFit/>
          </a:bodyPr>
          <a:lstStyle/>
          <a:p>
            <a:pPr>
              <a:defRPr/>
            </a:pPr>
            <a:endParaRPr lang="en-US" sz="1600" b="1" dirty="0">
              <a:solidFill>
                <a:schemeClr val="accent2">
                  <a:lumMod val="50000"/>
                </a:schemeClr>
              </a:solidFill>
              <a:latin typeface="Cambria" pitchFamily="18" charset="0"/>
            </a:endParaRPr>
          </a:p>
          <a:p>
            <a:pPr>
              <a:defRPr/>
            </a:pPr>
            <a:endParaRPr lang="en-US" sz="1600" b="1" dirty="0">
              <a:solidFill>
                <a:schemeClr val="accent2">
                  <a:lumMod val="50000"/>
                </a:schemeClr>
              </a:solidFill>
              <a:latin typeface="Cambria" pitchFamily="18" charset="0"/>
            </a:endParaRPr>
          </a:p>
          <a:p>
            <a:pPr>
              <a:defRPr/>
            </a:pPr>
            <a:endParaRPr lang="en-US" sz="1600" b="1" dirty="0">
              <a:solidFill>
                <a:schemeClr val="accent2">
                  <a:lumMod val="50000"/>
                </a:schemeClr>
              </a:solidFill>
              <a:latin typeface="Cambria" pitchFamily="18" charset="0"/>
            </a:endParaRPr>
          </a:p>
          <a:p>
            <a:pPr>
              <a:defRPr/>
            </a:pPr>
            <a:endParaRPr lang="en-US" sz="1600" b="1" dirty="0">
              <a:solidFill>
                <a:schemeClr val="accent2">
                  <a:lumMod val="50000"/>
                </a:schemeClr>
              </a:solidFill>
              <a:latin typeface="Cambria" pitchFamily="18" charset="0"/>
            </a:endParaRPr>
          </a:p>
          <a:p>
            <a:pPr>
              <a:defRPr/>
            </a:pPr>
            <a:endParaRPr lang="en-US" sz="1600" b="1" dirty="0">
              <a:solidFill>
                <a:schemeClr val="accent2">
                  <a:lumMod val="50000"/>
                </a:schemeClr>
              </a:solidFill>
              <a:latin typeface="Cambria" pitchFamily="18" charset="0"/>
            </a:endParaRPr>
          </a:p>
          <a:p>
            <a:pPr>
              <a:defRPr/>
            </a:pPr>
            <a:endParaRPr lang="en-US" sz="1600" b="1" dirty="0">
              <a:solidFill>
                <a:schemeClr val="accent2">
                  <a:lumMod val="50000"/>
                </a:schemeClr>
              </a:solidFill>
              <a:latin typeface="Cambria" pitchFamily="18" charset="0"/>
            </a:endParaRPr>
          </a:p>
          <a:p>
            <a:pPr>
              <a:defRPr/>
            </a:pPr>
            <a:endParaRPr lang="en-US" sz="1600" b="1" dirty="0">
              <a:solidFill>
                <a:schemeClr val="accent2">
                  <a:lumMod val="50000"/>
                </a:schemeClr>
              </a:solidFill>
              <a:latin typeface="Cambria" pitchFamily="18" charset="0"/>
            </a:endParaRPr>
          </a:p>
          <a:p>
            <a:pPr>
              <a:defRPr/>
            </a:pPr>
            <a:endParaRPr lang="en-US" sz="1600" b="1" dirty="0">
              <a:solidFill>
                <a:schemeClr val="accent2">
                  <a:lumMod val="50000"/>
                </a:schemeClr>
              </a:solidFill>
              <a:latin typeface="Cambria" pitchFamily="18" charset="0"/>
            </a:endParaRPr>
          </a:p>
          <a:p>
            <a:pPr>
              <a:defRPr/>
            </a:pPr>
            <a:endParaRPr lang="en-US" sz="1600" b="1" dirty="0">
              <a:solidFill>
                <a:schemeClr val="accent2">
                  <a:lumMod val="50000"/>
                </a:schemeClr>
              </a:solidFill>
              <a:latin typeface="Cambria" pitchFamily="18" charset="0"/>
            </a:endParaRPr>
          </a:p>
          <a:p>
            <a:pPr>
              <a:defRPr/>
            </a:pPr>
            <a:endParaRPr lang="en-US" sz="1600" b="1" dirty="0">
              <a:solidFill>
                <a:schemeClr val="accent2">
                  <a:lumMod val="50000"/>
                </a:schemeClr>
              </a:solidFill>
              <a:latin typeface="Cambria" pitchFamily="18" charset="0"/>
            </a:endParaRPr>
          </a:p>
          <a:p>
            <a:pPr>
              <a:defRPr/>
            </a:pPr>
            <a:endParaRPr lang="en-US" sz="1600" b="1" dirty="0">
              <a:solidFill>
                <a:schemeClr val="accent2">
                  <a:lumMod val="50000"/>
                </a:schemeClr>
              </a:solidFill>
              <a:latin typeface="Cambria" pitchFamily="18" charset="0"/>
            </a:endParaRPr>
          </a:p>
          <a:p>
            <a:pPr>
              <a:defRPr/>
            </a:pPr>
            <a:endParaRPr lang="en-US" sz="1600" b="1" dirty="0">
              <a:solidFill>
                <a:schemeClr val="accent2">
                  <a:lumMod val="50000"/>
                </a:schemeClr>
              </a:solidFill>
              <a:latin typeface="Cambria" pitchFamily="18" charset="0"/>
            </a:endParaRPr>
          </a:p>
          <a:p>
            <a:pPr>
              <a:defRPr/>
            </a:pPr>
            <a:endParaRPr lang="en-US" sz="1600" b="1" dirty="0">
              <a:solidFill>
                <a:schemeClr val="accent2">
                  <a:lumMod val="50000"/>
                </a:schemeClr>
              </a:solidFill>
              <a:latin typeface="Cambria" pitchFamily="18" charset="0"/>
            </a:endParaRPr>
          </a:p>
          <a:p>
            <a:pPr>
              <a:defRPr/>
            </a:pPr>
            <a:endParaRPr lang="en-US" sz="1600" b="1" dirty="0">
              <a:solidFill>
                <a:schemeClr val="accent2">
                  <a:lumMod val="50000"/>
                </a:schemeClr>
              </a:solidFill>
              <a:latin typeface="Cambria" pitchFamily="18" charset="0"/>
            </a:endParaRPr>
          </a:p>
          <a:p>
            <a:pPr>
              <a:defRPr/>
            </a:pPr>
            <a:endParaRPr lang="en-US" sz="1400" b="1" dirty="0">
              <a:solidFill>
                <a:schemeClr val="accent2">
                  <a:lumMod val="50000"/>
                </a:schemeClr>
              </a:solidFill>
              <a:latin typeface="Cambria" pitchFamily="18" charset="0"/>
            </a:endParaRPr>
          </a:p>
          <a:p>
            <a:pPr>
              <a:defRPr/>
            </a:pPr>
            <a:endParaRPr lang="x-none" sz="1600" b="1">
              <a:solidFill>
                <a:schemeClr val="accent2">
                  <a:lumMod val="50000"/>
                </a:schemeClr>
              </a:solidFill>
              <a:latin typeface="Cambria" pitchFamily="18" charset="0"/>
            </a:endParaRPr>
          </a:p>
          <a:p>
            <a:pPr>
              <a:defRPr/>
            </a:pPr>
            <a:endParaRPr lang="x-none" sz="1600" b="1">
              <a:solidFill>
                <a:schemeClr val="accent2">
                  <a:lumMod val="50000"/>
                </a:schemeClr>
              </a:solidFill>
              <a:latin typeface="Cambria" pitchFamily="18" charset="0"/>
            </a:endParaRPr>
          </a:p>
          <a:p>
            <a:pPr>
              <a:defRPr/>
            </a:pPr>
            <a:endParaRPr lang="x-none" sz="1600" b="1">
              <a:solidFill>
                <a:schemeClr val="accent2">
                  <a:lumMod val="50000"/>
                </a:schemeClr>
              </a:solidFill>
              <a:latin typeface="Cambria" pitchFamily="18" charset="0"/>
            </a:endParaRPr>
          </a:p>
          <a:p>
            <a:pPr>
              <a:defRPr/>
            </a:pPr>
            <a:endParaRPr lang="x-none" sz="1600" b="1">
              <a:solidFill>
                <a:schemeClr val="accent2">
                  <a:lumMod val="50000"/>
                </a:schemeClr>
              </a:solidFill>
              <a:latin typeface="Cambria" pitchFamily="18" charset="0"/>
            </a:endParaRPr>
          </a:p>
          <a:p>
            <a:pPr>
              <a:buFont typeface="Wingdings" pitchFamily="2" charset="2"/>
              <a:buChar char="Ø"/>
              <a:defRPr/>
            </a:pPr>
            <a:endParaRPr lang="x-none" sz="1600" b="1">
              <a:solidFill>
                <a:schemeClr val="accent2">
                  <a:lumMod val="50000"/>
                </a:schemeClr>
              </a:solidFill>
              <a:latin typeface="Cambria" pitchFamily="18" charset="0"/>
            </a:endParaRPr>
          </a:p>
          <a:p>
            <a:pPr>
              <a:defRPr/>
            </a:pPr>
            <a:endParaRPr lang="vi-VN" sz="1600" b="1">
              <a:solidFill>
                <a:schemeClr val="accent2">
                  <a:lumMod val="50000"/>
                </a:schemeClr>
              </a:solidFill>
              <a:latin typeface="Cambria" pitchFamily="18" charset="0"/>
            </a:endParaRPr>
          </a:p>
          <a:p>
            <a:pPr>
              <a:buFont typeface="Arial" pitchFamily="34" charset="0"/>
              <a:buChar char="•"/>
              <a:defRPr/>
            </a:pPr>
            <a:endParaRPr lang="en-US" sz="1400" dirty="0">
              <a:solidFill>
                <a:schemeClr val="accent2">
                  <a:lumMod val="75000"/>
                </a:schemeClr>
              </a:solidFill>
            </a:endParaRPr>
          </a:p>
        </p:txBody>
      </p:sp>
      <p:sp>
        <p:nvSpPr>
          <p:cNvPr id="30" name="Round Same Side Corner Rectangle 29"/>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nvGrpSpPr>
          <p:cNvPr id="10251" name="Group 21"/>
          <p:cNvGrpSpPr>
            <a:grpSpLocks/>
          </p:cNvGrpSpPr>
          <p:nvPr/>
        </p:nvGrpSpPr>
        <p:grpSpPr bwMode="auto">
          <a:xfrm>
            <a:off x="7885113" y="-4763"/>
            <a:ext cx="1211262" cy="385763"/>
            <a:chOff x="7814716" y="-5258"/>
            <a:chExt cx="1210767" cy="460280"/>
          </a:xfrm>
        </p:grpSpPr>
        <p:sp>
          <p:nvSpPr>
            <p:cNvPr id="34" name="5-Point Star 3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5" name="5-Point Star 34"/>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6" name="5-Point Star 35"/>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7" name="5-Point Star 36"/>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8" name="5-Point Star 37"/>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9" name="5-Point Star 38"/>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0252" name="Rectangle 28"/>
          <p:cNvSpPr>
            <a:spLocks noChangeArrowheads="1"/>
          </p:cNvSpPr>
          <p:nvPr/>
        </p:nvSpPr>
        <p:spPr bwMode="auto">
          <a:xfrm>
            <a:off x="228600" y="1524000"/>
            <a:ext cx="8763000" cy="1323975"/>
          </a:xfrm>
          <a:prstGeom prst="rect">
            <a:avLst/>
          </a:prstGeom>
          <a:noFill/>
          <a:ln w="9525">
            <a:noFill/>
            <a:miter lim="800000"/>
            <a:headEnd/>
            <a:tailEnd/>
          </a:ln>
        </p:spPr>
        <p:txBody>
          <a:bodyPr>
            <a:spAutoFit/>
          </a:bodyPr>
          <a:lstStyle/>
          <a:p>
            <a:pPr eaLnBrk="0" hangingPunct="0"/>
            <a:endParaRPr lang="hr-HR" sz="1600" b="1">
              <a:solidFill>
                <a:srgbClr val="632523"/>
              </a:solidFill>
              <a:latin typeface="Cambria" pitchFamily="18" charset="0"/>
            </a:endParaRPr>
          </a:p>
          <a:p>
            <a:pPr eaLnBrk="0" hangingPunct="0"/>
            <a:endParaRPr lang="en-US" sz="1600" b="1">
              <a:solidFill>
                <a:srgbClr val="632523"/>
              </a:solidFill>
              <a:latin typeface="Cambria" pitchFamily="18" charset="0"/>
            </a:endParaRPr>
          </a:p>
          <a:p>
            <a:pPr eaLnBrk="0" hangingPunct="0"/>
            <a:r>
              <a:rPr lang="en-US" sz="1600" b="1">
                <a:solidFill>
                  <a:srgbClr val="632523"/>
                </a:solidFill>
                <a:latin typeface="Cambria" pitchFamily="18" charset="0"/>
              </a:rPr>
              <a:t>  </a:t>
            </a:r>
          </a:p>
          <a:p>
            <a:pPr eaLnBrk="0" hangingPunct="0"/>
            <a:endParaRPr lang="en-US" sz="1600" b="1">
              <a:solidFill>
                <a:srgbClr val="632523"/>
              </a:solidFill>
              <a:latin typeface="Cambria" pitchFamily="18" charset="0"/>
            </a:endParaRPr>
          </a:p>
          <a:p>
            <a:pPr eaLnBrk="0" hangingPunct="0"/>
            <a:endParaRPr lang="en-US" sz="1600" b="1">
              <a:solidFill>
                <a:srgbClr val="632523"/>
              </a:solidFill>
              <a:latin typeface="Cambria" pitchFamily="18" charset="0"/>
            </a:endParaRPr>
          </a:p>
        </p:txBody>
      </p:sp>
      <p:sp>
        <p:nvSpPr>
          <p:cNvPr id="10253" name="Rectangle 22"/>
          <p:cNvSpPr>
            <a:spLocks noChangeArrowheads="1"/>
          </p:cNvSpPr>
          <p:nvPr/>
        </p:nvSpPr>
        <p:spPr bwMode="auto">
          <a:xfrm>
            <a:off x="228600" y="1600200"/>
            <a:ext cx="8686800" cy="4770537"/>
          </a:xfrm>
          <a:prstGeom prst="rect">
            <a:avLst/>
          </a:prstGeom>
          <a:noFill/>
          <a:ln w="9525">
            <a:noFill/>
            <a:miter lim="800000"/>
            <a:headEnd/>
            <a:tailEnd/>
          </a:ln>
        </p:spPr>
        <p:txBody>
          <a:bodyPr>
            <a:spAutoFit/>
          </a:bodyPr>
          <a:lstStyle/>
          <a:p>
            <a:pPr algn="just" eaLnBrk="0" hangingPunct="0">
              <a:buFont typeface="Arial" charset="0"/>
              <a:buChar char="•"/>
              <a:defRPr/>
            </a:pPr>
            <a:r>
              <a:rPr lang="sr-Latn-ME" sz="2400" b="1" dirty="0" smtClean="0">
                <a:solidFill>
                  <a:schemeClr val="accent2">
                    <a:lumMod val="50000"/>
                  </a:schemeClr>
                </a:solidFill>
                <a:latin typeface="Cambria" pitchFamily="18" charset="0"/>
                <a:ea typeface="+mj-ea"/>
                <a:cs typeface="+mj-cs"/>
              </a:rPr>
              <a:t> </a:t>
            </a:r>
            <a:r>
              <a:rPr lang="en-US" sz="2400" b="1" dirty="0" smtClean="0">
                <a:solidFill>
                  <a:schemeClr val="accent2">
                    <a:lumMod val="50000"/>
                  </a:schemeClr>
                </a:solidFill>
                <a:latin typeface="Cambria" pitchFamily="18" charset="0"/>
                <a:ea typeface="+mj-ea"/>
                <a:cs typeface="+mj-cs"/>
              </a:rPr>
              <a:t>The support is implemented in accordance with the Agro-budget for the current year</a:t>
            </a:r>
            <a:endParaRPr lang="sr-Latn-ME" sz="2400" b="1" dirty="0" smtClean="0">
              <a:solidFill>
                <a:schemeClr val="accent2">
                  <a:lumMod val="50000"/>
                </a:schemeClr>
              </a:solidFill>
              <a:latin typeface="Cambria" pitchFamily="18" charset="0"/>
              <a:ea typeface="+mj-ea"/>
              <a:cs typeface="+mj-cs"/>
            </a:endParaRPr>
          </a:p>
          <a:p>
            <a:pPr algn="just" eaLnBrk="0" hangingPunct="0">
              <a:buFont typeface="Arial" charset="0"/>
              <a:buChar char="•"/>
              <a:defRPr/>
            </a:pPr>
            <a:r>
              <a:rPr lang="sr-Latn-ME" sz="2400" b="1" dirty="0">
                <a:solidFill>
                  <a:schemeClr val="accent2">
                    <a:lumMod val="50000"/>
                  </a:schemeClr>
                </a:solidFill>
                <a:latin typeface="Cambria" pitchFamily="18" charset="0"/>
                <a:ea typeface="+mj-ea"/>
                <a:cs typeface="+mj-cs"/>
              </a:rPr>
              <a:t> </a:t>
            </a:r>
            <a:r>
              <a:rPr lang="en-US" sz="2400" b="1" dirty="0" smtClean="0">
                <a:solidFill>
                  <a:schemeClr val="accent2">
                    <a:lumMod val="50000"/>
                  </a:schemeClr>
                </a:solidFill>
                <a:latin typeface="Cambria" pitchFamily="18" charset="0"/>
                <a:ea typeface="+mj-ea"/>
                <a:cs typeface="+mj-cs"/>
              </a:rPr>
              <a:t>Law on Agriculture and Rural Development envisages fines for cases of inappropriate use of the funds (Article 33)</a:t>
            </a:r>
            <a:endParaRPr lang="en-US" sz="2400" b="1" dirty="0">
              <a:solidFill>
                <a:schemeClr val="accent2">
                  <a:lumMod val="50000"/>
                </a:schemeClr>
              </a:solidFill>
              <a:latin typeface="Cambria" pitchFamily="18" charset="0"/>
              <a:ea typeface="+mj-ea"/>
              <a:cs typeface="+mj-cs"/>
            </a:endParaRPr>
          </a:p>
          <a:p>
            <a:pPr algn="just" eaLnBrk="0" hangingPunct="0">
              <a:buFont typeface="Wingdings" pitchFamily="2" charset="2"/>
              <a:buChar char="ü"/>
              <a:defRPr/>
            </a:pPr>
            <a:r>
              <a:rPr lang="en-GB" sz="2400" b="1" dirty="0" smtClean="0">
                <a:solidFill>
                  <a:schemeClr val="accent2">
                    <a:lumMod val="50000"/>
                  </a:schemeClr>
                </a:solidFill>
                <a:latin typeface="Cambria" pitchFamily="18" charset="0"/>
                <a:ea typeface="+mj-ea"/>
                <a:cs typeface="+mj-cs"/>
              </a:rPr>
              <a:t>The </a:t>
            </a:r>
            <a:r>
              <a:rPr lang="en-GB" sz="2400" b="1" dirty="0">
                <a:solidFill>
                  <a:schemeClr val="accent2">
                    <a:lumMod val="50000"/>
                  </a:schemeClr>
                </a:solidFill>
                <a:latin typeface="Cambria" pitchFamily="18" charset="0"/>
                <a:ea typeface="+mj-ea"/>
                <a:cs typeface="+mj-cs"/>
              </a:rPr>
              <a:t>incentive beneficiary who exercised the right to an incentive based on fraudulent activities or who used the incentive funds for an unauthorized purpose shall pay back the funds received together with an interest.</a:t>
            </a:r>
            <a:endParaRPr lang="en-US" sz="2400" b="1" dirty="0">
              <a:solidFill>
                <a:schemeClr val="accent2">
                  <a:lumMod val="50000"/>
                </a:schemeClr>
              </a:solidFill>
              <a:latin typeface="Cambria" pitchFamily="18" charset="0"/>
              <a:ea typeface="+mj-ea"/>
              <a:cs typeface="+mj-cs"/>
            </a:endParaRPr>
          </a:p>
          <a:p>
            <a:pPr algn="just" eaLnBrk="0" hangingPunct="0">
              <a:buFont typeface="Wingdings" pitchFamily="2" charset="2"/>
              <a:buChar char="ü"/>
              <a:defRPr/>
            </a:pPr>
            <a:r>
              <a:rPr lang="en-US" sz="2400" b="1" dirty="0">
                <a:solidFill>
                  <a:schemeClr val="accent2">
                    <a:lumMod val="50000"/>
                  </a:schemeClr>
                </a:solidFill>
                <a:latin typeface="Cambria" pitchFamily="18" charset="0"/>
                <a:ea typeface="+mj-ea"/>
                <a:cs typeface="+mj-cs"/>
              </a:rPr>
              <a:t>S</a:t>
            </a:r>
            <a:r>
              <a:rPr lang="en-GB" sz="2400" b="1" dirty="0" smtClean="0">
                <a:solidFill>
                  <a:schemeClr val="accent2">
                    <a:lumMod val="50000"/>
                  </a:schemeClr>
                </a:solidFill>
                <a:latin typeface="Cambria" pitchFamily="18" charset="0"/>
                <a:ea typeface="+mj-ea"/>
                <a:cs typeface="+mj-cs"/>
              </a:rPr>
              <a:t>hall not be entitled to incentives for the period of two years from the day of the valid decision</a:t>
            </a:r>
            <a:endParaRPr lang="en-US" sz="2400" b="1" dirty="0" smtClean="0">
              <a:solidFill>
                <a:schemeClr val="accent2">
                  <a:lumMod val="50000"/>
                </a:schemeClr>
              </a:solidFill>
              <a:latin typeface="Cambria" pitchFamily="18" charset="0"/>
              <a:ea typeface="+mj-ea"/>
              <a:cs typeface="+mj-cs"/>
            </a:endParaRPr>
          </a:p>
          <a:p>
            <a:pPr algn="just" eaLnBrk="0" hangingPunct="0">
              <a:buFont typeface="Wingdings" pitchFamily="2" charset="2"/>
              <a:buChar char="ü"/>
              <a:defRPr/>
            </a:pPr>
            <a:r>
              <a:rPr lang="en-GB" sz="2400" b="1" dirty="0" smtClean="0">
                <a:solidFill>
                  <a:schemeClr val="accent2">
                    <a:lumMod val="50000"/>
                  </a:schemeClr>
                </a:solidFill>
                <a:latin typeface="Cambria" pitchFamily="18" charset="0"/>
                <a:ea typeface="+mj-ea"/>
                <a:cs typeface="+mj-cs"/>
              </a:rPr>
              <a:t>Shall </a:t>
            </a:r>
            <a:r>
              <a:rPr lang="en-GB" sz="2400" b="1" dirty="0">
                <a:solidFill>
                  <a:schemeClr val="accent2">
                    <a:lumMod val="50000"/>
                  </a:schemeClr>
                </a:solidFill>
                <a:latin typeface="Cambria" pitchFamily="18" charset="0"/>
                <a:ea typeface="+mj-ea"/>
                <a:cs typeface="+mj-cs"/>
              </a:rPr>
              <a:t>not be entitled to use of funds granted based on other incentive measures</a:t>
            </a:r>
            <a:endParaRPr lang="en-US" sz="2400" b="1" dirty="0">
              <a:solidFill>
                <a:schemeClr val="accent2">
                  <a:lumMod val="50000"/>
                </a:schemeClr>
              </a:solidFill>
              <a:latin typeface="Cambria" pitchFamily="18" charset="0"/>
              <a:ea typeface="+mj-ea"/>
              <a:cs typeface="+mj-cs"/>
            </a:endParaRPr>
          </a:p>
          <a:p>
            <a:endParaRPr lang="en-US" sz="1600" dirty="0"/>
          </a:p>
        </p:txBody>
      </p:sp>
      <p:grpSp>
        <p:nvGrpSpPr>
          <p:cNvPr id="22" name="Group 21"/>
          <p:cNvGrpSpPr/>
          <p:nvPr/>
        </p:nvGrpSpPr>
        <p:grpSpPr>
          <a:xfrm>
            <a:off x="0" y="0"/>
            <a:ext cx="4967288" cy="503238"/>
            <a:chOff x="66675" y="6362700"/>
            <a:chExt cx="4967288" cy="503238"/>
          </a:xfrm>
        </p:grpSpPr>
        <p:sp>
          <p:nvSpPr>
            <p:cNvPr id="23" name="Rectangle 22"/>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a:t>
              </a:r>
              <a:r>
                <a:rPr lang="x-none" sz="1000" b="1" dirty="0">
                  <a:solidFill>
                    <a:schemeClr val="bg1"/>
                  </a:solidFill>
                  <a:latin typeface="Cambria" pitchFamily="18" charset="0"/>
                </a:rPr>
                <a:t> the</a:t>
              </a:r>
              <a:r>
                <a:rPr lang="en-GB" sz="1000" b="1" dirty="0">
                  <a:solidFill>
                    <a:schemeClr val="bg1"/>
                  </a:solidFill>
                  <a:latin typeface="Cambria" pitchFamily="18" charset="0"/>
                </a:rPr>
                <a:t> Accession of </a:t>
              </a:r>
              <a:r>
                <a:rPr lang="x-none" sz="1000" b="1" dirty="0">
                  <a:solidFill>
                    <a:schemeClr val="bg1"/>
                  </a:solidFill>
                  <a:latin typeface="Cambria" pitchFamily="18" charset="0"/>
                </a:rPr>
                <a:t>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pic>
          <p:nvPicPr>
            <p:cNvPr id="26"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grpSp>
      <p:sp>
        <p:nvSpPr>
          <p:cNvPr id="27" name="Rectangle 26"/>
          <p:cNvSpPr/>
          <p:nvPr/>
        </p:nvSpPr>
        <p:spPr>
          <a:xfrm>
            <a:off x="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C00000"/>
                </a:solidFill>
              </a:rPr>
              <a:t>Chapter 11</a:t>
            </a:r>
            <a:endParaRPr lang="sr-Latn-CS" sz="1100" b="1" dirty="0">
              <a:solidFill>
                <a:srgbClr val="C00000"/>
              </a:solidFill>
            </a:endParaRPr>
          </a:p>
          <a:p>
            <a:pPr>
              <a:defRPr/>
            </a:pPr>
            <a:r>
              <a:rPr lang="en-US" sz="1100" b="1" dirty="0">
                <a:solidFill>
                  <a:srgbClr val="C00000"/>
                </a:solidFill>
              </a:rPr>
              <a:t>Agriculture and </a:t>
            </a:r>
            <a:r>
              <a:rPr lang="en-US" sz="1100" b="1" dirty="0" smtClean="0">
                <a:solidFill>
                  <a:srgbClr val="C00000"/>
                </a:solidFill>
              </a:rPr>
              <a:t>Rural </a:t>
            </a:r>
            <a:r>
              <a:rPr lang="en-US" sz="1100" b="1" dirty="0">
                <a:solidFill>
                  <a:srgbClr val="C00000"/>
                </a:solidFill>
              </a:rPr>
              <a:t>D</a:t>
            </a:r>
            <a:r>
              <a:rPr lang="en-US" sz="1100" b="1" dirty="0" smtClean="0">
                <a:solidFill>
                  <a:srgbClr val="C00000"/>
                </a:solidFill>
              </a:rPr>
              <a:t>evelopment</a:t>
            </a:r>
            <a:endParaRPr lang="en-US" sz="1100" b="1" dirty="0">
              <a:solidFill>
                <a:srgbClr val="C00000"/>
              </a:solidFill>
            </a:endParaRPr>
          </a:p>
        </p:txBody>
      </p:sp>
      <p:pic>
        <p:nvPicPr>
          <p:cNvPr id="28" name="Picture 18" descr="EU MN logo"/>
          <p:cNvPicPr>
            <a:picLocks noChangeAspect="1" noChangeArrowheads="1"/>
          </p:cNvPicPr>
          <p:nvPr/>
        </p:nvPicPr>
        <p:blipFill>
          <a:blip r:embed="rId3" cstate="print"/>
          <a:srcRect/>
          <a:stretch>
            <a:fillRect/>
          </a:stretch>
        </p:blipFill>
        <p:spPr bwMode="auto">
          <a:xfrm>
            <a:off x="8382038" y="6429397"/>
            <a:ext cx="761962" cy="42860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1269" name="Text Box 121"/>
          <p:cNvSpPr txBox="1">
            <a:spLocks noChangeArrowheads="1"/>
          </p:cNvSpPr>
          <p:nvPr/>
        </p:nvSpPr>
        <p:spPr bwMode="auto">
          <a:xfrm>
            <a:off x="152400" y="16764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17" name="Title 1"/>
          <p:cNvSpPr txBox="1">
            <a:spLocks/>
          </p:cNvSpPr>
          <p:nvPr/>
        </p:nvSpPr>
        <p:spPr bwMode="auto">
          <a:xfrm>
            <a:off x="357158" y="857232"/>
            <a:ext cx="6800872" cy="533400"/>
          </a:xfrm>
          <a:prstGeom prst="rect">
            <a:avLst/>
          </a:prstGeom>
          <a:noFill/>
          <a:ln w="9525">
            <a:noFill/>
            <a:miter lim="800000"/>
            <a:headEnd/>
            <a:tailEnd/>
          </a:ln>
        </p:spPr>
        <p:txBody>
          <a:bodyPr anchor="ctr"/>
          <a:lstStyle/>
          <a:p>
            <a:pPr algn="ctr" eaLnBrk="0" hangingPunct="0">
              <a:defRPr/>
            </a:pPr>
            <a:r>
              <a:rPr lang="en-US" sz="2800" b="1" dirty="0" smtClean="0">
                <a:solidFill>
                  <a:schemeClr val="accent2">
                    <a:lumMod val="50000"/>
                  </a:schemeClr>
                </a:solidFill>
                <a:latin typeface="Cambria" pitchFamily="18" charset="0"/>
                <a:ea typeface="+mj-ea"/>
                <a:cs typeface="+mj-cs"/>
              </a:rPr>
              <a:t>Control Improvement Plans</a:t>
            </a:r>
            <a:endParaRPr lang="en-US" sz="2800" b="1" dirty="0">
              <a:solidFill>
                <a:schemeClr val="accent2">
                  <a:lumMod val="50000"/>
                </a:schemeClr>
              </a:solidFill>
              <a:latin typeface="Cambria" pitchFamily="18" charset="0"/>
              <a:ea typeface="+mj-ea"/>
              <a:cs typeface="+mj-cs"/>
            </a:endParaRPr>
          </a:p>
        </p:txBody>
      </p:sp>
      <p:sp>
        <p:nvSpPr>
          <p:cNvPr id="19" name="Content Placeholder 2"/>
          <p:cNvSpPr txBox="1">
            <a:spLocks/>
          </p:cNvSpPr>
          <p:nvPr/>
        </p:nvSpPr>
        <p:spPr bwMode="auto">
          <a:xfrm>
            <a:off x="381000" y="1219200"/>
            <a:ext cx="8229600" cy="5029200"/>
          </a:xfrm>
          <a:prstGeom prst="rect">
            <a:avLst/>
          </a:prstGeom>
          <a:noFill/>
          <a:ln w="9525">
            <a:noFill/>
            <a:miter lim="800000"/>
            <a:headEnd/>
            <a:tailEnd/>
          </a:ln>
        </p:spPr>
        <p:txBody>
          <a:bodyPr/>
          <a:lstStyle/>
          <a:p>
            <a:pPr algn="ctr" eaLnBrk="0" hangingPunct="0">
              <a:spcBef>
                <a:spcPct val="20000"/>
              </a:spcBef>
              <a:buFont typeface="Arial" charset="0"/>
              <a:buNone/>
              <a:defRPr/>
            </a:pPr>
            <a:r>
              <a:rPr lang="hr-HR" sz="1600" b="1" dirty="0">
                <a:solidFill>
                  <a:schemeClr val="accent2">
                    <a:lumMod val="75000"/>
                  </a:schemeClr>
                </a:solidFill>
                <a:latin typeface="Calibri" pitchFamily="34" charset="0"/>
              </a:rPr>
              <a:t>	</a:t>
            </a:r>
          </a:p>
        </p:txBody>
      </p:sp>
      <p:sp>
        <p:nvSpPr>
          <p:cNvPr id="29" name="Rectangle 28"/>
          <p:cNvSpPr/>
          <p:nvPr/>
        </p:nvSpPr>
        <p:spPr>
          <a:xfrm>
            <a:off x="533400" y="1219200"/>
            <a:ext cx="8153400" cy="5448300"/>
          </a:xfrm>
          <a:prstGeom prst="rect">
            <a:avLst/>
          </a:prstGeom>
        </p:spPr>
        <p:txBody>
          <a:bodyPr>
            <a:spAutoFit/>
          </a:bodyPr>
          <a:lstStyle/>
          <a:p>
            <a:pPr>
              <a:defRPr/>
            </a:pPr>
            <a:endParaRPr lang="en-US" sz="1600" b="1" dirty="0">
              <a:solidFill>
                <a:schemeClr val="accent2">
                  <a:lumMod val="50000"/>
                </a:schemeClr>
              </a:solidFill>
              <a:latin typeface="Cambria" pitchFamily="18" charset="0"/>
            </a:endParaRPr>
          </a:p>
          <a:p>
            <a:pPr>
              <a:defRPr/>
            </a:pPr>
            <a:endParaRPr lang="en-US" sz="1600" b="1" dirty="0">
              <a:solidFill>
                <a:schemeClr val="accent2">
                  <a:lumMod val="50000"/>
                </a:schemeClr>
              </a:solidFill>
              <a:latin typeface="Cambria" pitchFamily="18" charset="0"/>
            </a:endParaRPr>
          </a:p>
          <a:p>
            <a:pPr>
              <a:defRPr/>
            </a:pPr>
            <a:endParaRPr lang="en-US" sz="1600" b="1" dirty="0">
              <a:solidFill>
                <a:schemeClr val="accent2">
                  <a:lumMod val="50000"/>
                </a:schemeClr>
              </a:solidFill>
              <a:latin typeface="Cambria" pitchFamily="18" charset="0"/>
            </a:endParaRPr>
          </a:p>
          <a:p>
            <a:pPr>
              <a:defRPr/>
            </a:pPr>
            <a:endParaRPr lang="en-US" sz="1600" b="1" dirty="0">
              <a:solidFill>
                <a:schemeClr val="accent2">
                  <a:lumMod val="50000"/>
                </a:schemeClr>
              </a:solidFill>
              <a:latin typeface="Cambria" pitchFamily="18" charset="0"/>
            </a:endParaRPr>
          </a:p>
          <a:p>
            <a:pPr>
              <a:defRPr/>
            </a:pPr>
            <a:endParaRPr lang="en-US" sz="1600" b="1" dirty="0">
              <a:solidFill>
                <a:schemeClr val="accent2">
                  <a:lumMod val="50000"/>
                </a:schemeClr>
              </a:solidFill>
              <a:latin typeface="Cambria" pitchFamily="18" charset="0"/>
            </a:endParaRPr>
          </a:p>
          <a:p>
            <a:pPr>
              <a:defRPr/>
            </a:pPr>
            <a:endParaRPr lang="en-US" sz="1600" b="1" dirty="0">
              <a:solidFill>
                <a:schemeClr val="accent2">
                  <a:lumMod val="50000"/>
                </a:schemeClr>
              </a:solidFill>
              <a:latin typeface="Cambria" pitchFamily="18" charset="0"/>
            </a:endParaRPr>
          </a:p>
          <a:p>
            <a:pPr>
              <a:defRPr/>
            </a:pPr>
            <a:endParaRPr lang="en-US" sz="1600" b="1" dirty="0">
              <a:solidFill>
                <a:schemeClr val="accent2">
                  <a:lumMod val="50000"/>
                </a:schemeClr>
              </a:solidFill>
              <a:latin typeface="Cambria" pitchFamily="18" charset="0"/>
            </a:endParaRPr>
          </a:p>
          <a:p>
            <a:pPr>
              <a:defRPr/>
            </a:pPr>
            <a:endParaRPr lang="en-US" sz="1600" b="1" dirty="0">
              <a:solidFill>
                <a:schemeClr val="accent2">
                  <a:lumMod val="50000"/>
                </a:schemeClr>
              </a:solidFill>
              <a:latin typeface="Cambria" pitchFamily="18" charset="0"/>
            </a:endParaRPr>
          </a:p>
          <a:p>
            <a:pPr>
              <a:defRPr/>
            </a:pPr>
            <a:endParaRPr lang="en-US" sz="1600" b="1" dirty="0">
              <a:solidFill>
                <a:schemeClr val="accent2">
                  <a:lumMod val="50000"/>
                </a:schemeClr>
              </a:solidFill>
              <a:latin typeface="Cambria" pitchFamily="18" charset="0"/>
            </a:endParaRPr>
          </a:p>
          <a:p>
            <a:pPr>
              <a:defRPr/>
            </a:pPr>
            <a:endParaRPr lang="en-US" sz="1600" b="1" dirty="0">
              <a:solidFill>
                <a:schemeClr val="accent2">
                  <a:lumMod val="50000"/>
                </a:schemeClr>
              </a:solidFill>
              <a:latin typeface="Cambria" pitchFamily="18" charset="0"/>
            </a:endParaRPr>
          </a:p>
          <a:p>
            <a:pPr>
              <a:defRPr/>
            </a:pPr>
            <a:endParaRPr lang="en-US" sz="1600" b="1" dirty="0">
              <a:solidFill>
                <a:schemeClr val="accent2">
                  <a:lumMod val="50000"/>
                </a:schemeClr>
              </a:solidFill>
              <a:latin typeface="Cambria" pitchFamily="18" charset="0"/>
            </a:endParaRPr>
          </a:p>
          <a:p>
            <a:pPr>
              <a:defRPr/>
            </a:pPr>
            <a:endParaRPr lang="en-US" sz="1600" b="1" dirty="0">
              <a:solidFill>
                <a:schemeClr val="accent2">
                  <a:lumMod val="50000"/>
                </a:schemeClr>
              </a:solidFill>
              <a:latin typeface="Cambria" pitchFamily="18" charset="0"/>
            </a:endParaRPr>
          </a:p>
          <a:p>
            <a:pPr>
              <a:defRPr/>
            </a:pPr>
            <a:endParaRPr lang="en-US" sz="1600" b="1" dirty="0">
              <a:solidFill>
                <a:schemeClr val="accent2">
                  <a:lumMod val="50000"/>
                </a:schemeClr>
              </a:solidFill>
              <a:latin typeface="Cambria" pitchFamily="18" charset="0"/>
            </a:endParaRPr>
          </a:p>
          <a:p>
            <a:pPr>
              <a:defRPr/>
            </a:pPr>
            <a:endParaRPr lang="en-US" sz="1600" b="1" dirty="0">
              <a:solidFill>
                <a:schemeClr val="accent2">
                  <a:lumMod val="50000"/>
                </a:schemeClr>
              </a:solidFill>
              <a:latin typeface="Cambria" pitchFamily="18" charset="0"/>
            </a:endParaRPr>
          </a:p>
          <a:p>
            <a:pPr>
              <a:defRPr/>
            </a:pPr>
            <a:endParaRPr lang="en-US" sz="1400" b="1" dirty="0">
              <a:solidFill>
                <a:schemeClr val="accent2">
                  <a:lumMod val="50000"/>
                </a:schemeClr>
              </a:solidFill>
              <a:latin typeface="Cambria" pitchFamily="18" charset="0"/>
            </a:endParaRPr>
          </a:p>
          <a:p>
            <a:pPr>
              <a:defRPr/>
            </a:pPr>
            <a:endParaRPr lang="x-none" sz="1600" b="1">
              <a:solidFill>
                <a:schemeClr val="accent2">
                  <a:lumMod val="50000"/>
                </a:schemeClr>
              </a:solidFill>
              <a:latin typeface="Cambria" pitchFamily="18" charset="0"/>
            </a:endParaRPr>
          </a:p>
          <a:p>
            <a:pPr>
              <a:defRPr/>
            </a:pPr>
            <a:endParaRPr lang="x-none" sz="1600" b="1">
              <a:solidFill>
                <a:schemeClr val="accent2">
                  <a:lumMod val="50000"/>
                </a:schemeClr>
              </a:solidFill>
              <a:latin typeface="Cambria" pitchFamily="18" charset="0"/>
            </a:endParaRPr>
          </a:p>
          <a:p>
            <a:pPr>
              <a:defRPr/>
            </a:pPr>
            <a:endParaRPr lang="x-none" sz="1600" b="1">
              <a:solidFill>
                <a:schemeClr val="accent2">
                  <a:lumMod val="50000"/>
                </a:schemeClr>
              </a:solidFill>
              <a:latin typeface="Cambria" pitchFamily="18" charset="0"/>
            </a:endParaRPr>
          </a:p>
          <a:p>
            <a:pPr>
              <a:defRPr/>
            </a:pPr>
            <a:endParaRPr lang="x-none" sz="1600" b="1">
              <a:solidFill>
                <a:schemeClr val="accent2">
                  <a:lumMod val="50000"/>
                </a:schemeClr>
              </a:solidFill>
              <a:latin typeface="Cambria" pitchFamily="18" charset="0"/>
            </a:endParaRPr>
          </a:p>
          <a:p>
            <a:pPr>
              <a:buFont typeface="Wingdings" pitchFamily="2" charset="2"/>
              <a:buChar char="Ø"/>
              <a:defRPr/>
            </a:pPr>
            <a:endParaRPr lang="x-none" sz="1600" b="1">
              <a:solidFill>
                <a:schemeClr val="accent2">
                  <a:lumMod val="50000"/>
                </a:schemeClr>
              </a:solidFill>
              <a:latin typeface="Cambria" pitchFamily="18" charset="0"/>
            </a:endParaRPr>
          </a:p>
          <a:p>
            <a:pPr>
              <a:defRPr/>
            </a:pPr>
            <a:endParaRPr lang="vi-VN" sz="1600" b="1">
              <a:solidFill>
                <a:schemeClr val="accent2">
                  <a:lumMod val="50000"/>
                </a:schemeClr>
              </a:solidFill>
              <a:latin typeface="Cambria" pitchFamily="18" charset="0"/>
            </a:endParaRPr>
          </a:p>
          <a:p>
            <a:pPr>
              <a:buFont typeface="Arial" pitchFamily="34" charset="0"/>
              <a:buChar char="•"/>
              <a:defRPr/>
            </a:pPr>
            <a:endParaRPr lang="en-US" sz="1400" dirty="0">
              <a:solidFill>
                <a:schemeClr val="accent2">
                  <a:lumMod val="75000"/>
                </a:schemeClr>
              </a:solidFill>
            </a:endParaRPr>
          </a:p>
        </p:txBody>
      </p:sp>
      <p:sp>
        <p:nvSpPr>
          <p:cNvPr id="30" name="Round Same Side Corner Rectangle 29"/>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nvGrpSpPr>
          <p:cNvPr id="2" name="Group 21"/>
          <p:cNvGrpSpPr>
            <a:grpSpLocks/>
          </p:cNvGrpSpPr>
          <p:nvPr/>
        </p:nvGrpSpPr>
        <p:grpSpPr bwMode="auto">
          <a:xfrm>
            <a:off x="7885113" y="-4763"/>
            <a:ext cx="1211262" cy="385763"/>
            <a:chOff x="7814716" y="-5258"/>
            <a:chExt cx="1210767" cy="460280"/>
          </a:xfrm>
        </p:grpSpPr>
        <p:sp>
          <p:nvSpPr>
            <p:cNvPr id="34" name="5-Point Star 3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5" name="5-Point Star 34"/>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6" name="5-Point Star 35"/>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7" name="5-Point Star 36"/>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8" name="5-Point Star 37"/>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9" name="5-Point Star 38"/>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1276" name="Rectangle 28"/>
          <p:cNvSpPr>
            <a:spLocks noChangeArrowheads="1"/>
          </p:cNvSpPr>
          <p:nvPr/>
        </p:nvSpPr>
        <p:spPr bwMode="auto">
          <a:xfrm>
            <a:off x="228600" y="1524000"/>
            <a:ext cx="8763000" cy="1323975"/>
          </a:xfrm>
          <a:prstGeom prst="rect">
            <a:avLst/>
          </a:prstGeom>
          <a:noFill/>
          <a:ln w="9525">
            <a:noFill/>
            <a:miter lim="800000"/>
            <a:headEnd/>
            <a:tailEnd/>
          </a:ln>
        </p:spPr>
        <p:txBody>
          <a:bodyPr>
            <a:spAutoFit/>
          </a:bodyPr>
          <a:lstStyle/>
          <a:p>
            <a:pPr eaLnBrk="0" hangingPunct="0"/>
            <a:endParaRPr lang="hr-HR" sz="1600" b="1">
              <a:solidFill>
                <a:srgbClr val="632523"/>
              </a:solidFill>
              <a:latin typeface="Cambria" pitchFamily="18" charset="0"/>
            </a:endParaRPr>
          </a:p>
          <a:p>
            <a:pPr eaLnBrk="0" hangingPunct="0"/>
            <a:endParaRPr lang="en-US" sz="1600" b="1">
              <a:solidFill>
                <a:srgbClr val="632523"/>
              </a:solidFill>
              <a:latin typeface="Cambria" pitchFamily="18" charset="0"/>
            </a:endParaRPr>
          </a:p>
          <a:p>
            <a:pPr eaLnBrk="0" hangingPunct="0"/>
            <a:r>
              <a:rPr lang="en-US" sz="1600" b="1">
                <a:solidFill>
                  <a:srgbClr val="632523"/>
                </a:solidFill>
                <a:latin typeface="Cambria" pitchFamily="18" charset="0"/>
              </a:rPr>
              <a:t>  </a:t>
            </a:r>
          </a:p>
          <a:p>
            <a:pPr eaLnBrk="0" hangingPunct="0"/>
            <a:endParaRPr lang="en-US" sz="1600" b="1">
              <a:solidFill>
                <a:srgbClr val="632523"/>
              </a:solidFill>
              <a:latin typeface="Cambria" pitchFamily="18" charset="0"/>
            </a:endParaRPr>
          </a:p>
          <a:p>
            <a:pPr eaLnBrk="0" hangingPunct="0"/>
            <a:endParaRPr lang="en-US" sz="1600" b="1">
              <a:solidFill>
                <a:srgbClr val="632523"/>
              </a:solidFill>
              <a:latin typeface="Cambria" pitchFamily="18" charset="0"/>
            </a:endParaRPr>
          </a:p>
        </p:txBody>
      </p:sp>
      <p:sp>
        <p:nvSpPr>
          <p:cNvPr id="11277" name="Rectangle 22"/>
          <p:cNvSpPr>
            <a:spLocks noChangeArrowheads="1"/>
          </p:cNvSpPr>
          <p:nvPr/>
        </p:nvSpPr>
        <p:spPr bwMode="auto">
          <a:xfrm>
            <a:off x="228600" y="1600200"/>
            <a:ext cx="8686800" cy="3847207"/>
          </a:xfrm>
          <a:prstGeom prst="rect">
            <a:avLst/>
          </a:prstGeom>
          <a:noFill/>
          <a:ln w="9525">
            <a:noFill/>
            <a:miter lim="800000"/>
            <a:headEnd/>
            <a:tailEnd/>
          </a:ln>
        </p:spPr>
        <p:txBody>
          <a:bodyPr>
            <a:spAutoFit/>
          </a:bodyPr>
          <a:lstStyle/>
          <a:p>
            <a:pPr>
              <a:buFont typeface="Arial" charset="0"/>
              <a:buChar char="•"/>
            </a:pPr>
            <a:r>
              <a:rPr lang="sr-Latn-ME" sz="2800" b="1" dirty="0" smtClean="0">
                <a:solidFill>
                  <a:schemeClr val="accent2">
                    <a:lumMod val="50000"/>
                  </a:schemeClr>
                </a:solidFill>
                <a:latin typeface="Cambria" pitchFamily="18" charset="0"/>
                <a:ea typeface="+mj-ea"/>
                <a:cs typeface="+mj-cs"/>
              </a:rPr>
              <a:t> </a:t>
            </a:r>
            <a:r>
              <a:rPr lang="en-US" sz="2400" b="1" dirty="0" smtClean="0">
                <a:solidFill>
                  <a:schemeClr val="accent2">
                    <a:lumMod val="50000"/>
                  </a:schemeClr>
                </a:solidFill>
                <a:latin typeface="Cambria" pitchFamily="18" charset="0"/>
                <a:ea typeface="+mj-ea"/>
                <a:cs typeface="+mj-cs"/>
              </a:rPr>
              <a:t>The </a:t>
            </a:r>
            <a:r>
              <a:rPr lang="en-US" sz="2400" b="1" dirty="0">
                <a:solidFill>
                  <a:schemeClr val="accent2">
                    <a:lumMod val="50000"/>
                  </a:schemeClr>
                </a:solidFill>
                <a:latin typeface="Cambria" pitchFamily="18" charset="0"/>
                <a:ea typeface="+mj-ea"/>
                <a:cs typeface="+mj-cs"/>
              </a:rPr>
              <a:t>Project “Strengthening the management and control systems for EU financial assistance in Montenegro” supports </a:t>
            </a:r>
            <a:r>
              <a:rPr lang="en-US" sz="2400" b="1" dirty="0" smtClean="0">
                <a:solidFill>
                  <a:schemeClr val="accent2">
                    <a:lumMod val="50000"/>
                  </a:schemeClr>
                </a:solidFill>
                <a:latin typeface="Cambria" pitchFamily="18" charset="0"/>
                <a:ea typeface="+mj-ea"/>
                <a:cs typeface="+mj-cs"/>
              </a:rPr>
              <a:t>establish</a:t>
            </a:r>
            <a:r>
              <a:rPr lang="sr-Latn-ME" sz="2400" b="1" dirty="0" smtClean="0">
                <a:solidFill>
                  <a:schemeClr val="accent2">
                    <a:lumMod val="50000"/>
                  </a:schemeClr>
                </a:solidFill>
                <a:latin typeface="Cambria" pitchFamily="18" charset="0"/>
                <a:ea typeface="+mj-ea"/>
                <a:cs typeface="+mj-cs"/>
              </a:rPr>
              <a:t>ing </a:t>
            </a:r>
            <a:r>
              <a:rPr lang="en-US" sz="2400" b="1" dirty="0" smtClean="0">
                <a:solidFill>
                  <a:schemeClr val="accent2">
                    <a:lumMod val="50000"/>
                  </a:schemeClr>
                </a:solidFill>
                <a:latin typeface="Cambria" pitchFamily="18" charset="0"/>
                <a:ea typeface="+mj-ea"/>
                <a:cs typeface="+mj-cs"/>
              </a:rPr>
              <a:t>financial </a:t>
            </a:r>
            <a:r>
              <a:rPr lang="en-US" sz="2400" b="1" dirty="0">
                <a:solidFill>
                  <a:schemeClr val="accent2">
                    <a:lumMod val="50000"/>
                  </a:schemeClr>
                </a:solidFill>
                <a:latin typeface="Cambria" pitchFamily="18" charset="0"/>
                <a:ea typeface="+mj-ea"/>
                <a:cs typeface="+mj-cs"/>
              </a:rPr>
              <a:t>control in </a:t>
            </a:r>
            <a:r>
              <a:rPr lang="sr-Latn-ME" sz="2400" b="1" dirty="0" smtClean="0">
                <a:solidFill>
                  <a:schemeClr val="accent2">
                    <a:lumMod val="50000"/>
                  </a:schemeClr>
                </a:solidFill>
                <a:latin typeface="Cambria" pitchFamily="18" charset="0"/>
                <a:ea typeface="+mj-ea"/>
                <a:cs typeface="+mj-cs"/>
              </a:rPr>
              <a:t>the </a:t>
            </a:r>
            <a:r>
              <a:rPr lang="en-US" sz="2400" b="1" dirty="0" smtClean="0">
                <a:solidFill>
                  <a:schemeClr val="accent2">
                    <a:lumMod val="50000"/>
                  </a:schemeClr>
                </a:solidFill>
                <a:latin typeface="Cambria" pitchFamily="18" charset="0"/>
                <a:ea typeface="+mj-ea"/>
                <a:cs typeface="+mj-cs"/>
              </a:rPr>
              <a:t>public sector</a:t>
            </a:r>
            <a:endParaRPr lang="en-US" sz="2400" b="1" dirty="0">
              <a:solidFill>
                <a:schemeClr val="accent2">
                  <a:lumMod val="50000"/>
                </a:schemeClr>
              </a:solidFill>
              <a:latin typeface="Cambria" pitchFamily="18" charset="0"/>
              <a:ea typeface="+mj-ea"/>
              <a:cs typeface="+mj-cs"/>
            </a:endParaRPr>
          </a:p>
          <a:p>
            <a:pPr>
              <a:buFont typeface="Arial" charset="0"/>
              <a:buChar char="•"/>
            </a:pPr>
            <a:r>
              <a:rPr lang="sr-Latn-ME" sz="2400" b="1" dirty="0" smtClean="0">
                <a:solidFill>
                  <a:schemeClr val="accent2">
                    <a:lumMod val="50000"/>
                  </a:schemeClr>
                </a:solidFill>
                <a:latin typeface="Cambria" pitchFamily="18" charset="0"/>
                <a:ea typeface="+mj-ea"/>
                <a:cs typeface="+mj-cs"/>
              </a:rPr>
              <a:t> </a:t>
            </a:r>
            <a:r>
              <a:rPr lang="en-US" sz="2400" b="1" dirty="0" smtClean="0">
                <a:solidFill>
                  <a:schemeClr val="accent2">
                    <a:lumMod val="50000"/>
                  </a:schemeClr>
                </a:solidFill>
                <a:latin typeface="Cambria" pitchFamily="18" charset="0"/>
                <a:ea typeface="+mj-ea"/>
                <a:cs typeface="+mj-cs"/>
              </a:rPr>
              <a:t>Establishment of FMC </a:t>
            </a:r>
            <a:r>
              <a:rPr lang="en-US" sz="2400" b="1" dirty="0">
                <a:solidFill>
                  <a:schemeClr val="accent2">
                    <a:lumMod val="50000"/>
                  </a:schemeClr>
                </a:solidFill>
                <a:latin typeface="Cambria" pitchFamily="18" charset="0"/>
                <a:ea typeface="+mj-ea"/>
                <a:cs typeface="+mj-cs"/>
              </a:rPr>
              <a:t>– Finance </a:t>
            </a:r>
            <a:r>
              <a:rPr lang="en-US" sz="2400" b="1" dirty="0" smtClean="0">
                <a:solidFill>
                  <a:schemeClr val="accent2">
                    <a:lumMod val="50000"/>
                  </a:schemeClr>
                </a:solidFill>
                <a:latin typeface="Cambria" pitchFamily="18" charset="0"/>
                <a:ea typeface="+mj-ea"/>
                <a:cs typeface="+mj-cs"/>
              </a:rPr>
              <a:t>Management Control</a:t>
            </a:r>
            <a:endParaRPr lang="en-US" sz="2400" b="1" dirty="0">
              <a:solidFill>
                <a:schemeClr val="accent2">
                  <a:lumMod val="50000"/>
                </a:schemeClr>
              </a:solidFill>
              <a:latin typeface="Cambria" pitchFamily="18" charset="0"/>
              <a:ea typeface="+mj-ea"/>
              <a:cs typeface="+mj-cs"/>
            </a:endParaRPr>
          </a:p>
          <a:p>
            <a:pPr>
              <a:buFont typeface="Arial" charset="0"/>
              <a:buChar char="•"/>
            </a:pPr>
            <a:r>
              <a:rPr lang="sr-Latn-ME" sz="2400" b="1" dirty="0" smtClean="0">
                <a:solidFill>
                  <a:schemeClr val="accent2">
                    <a:lumMod val="50000"/>
                  </a:schemeClr>
                </a:solidFill>
                <a:latin typeface="Cambria" pitchFamily="18" charset="0"/>
                <a:ea typeface="+mj-ea"/>
                <a:cs typeface="+mj-cs"/>
              </a:rPr>
              <a:t> </a:t>
            </a:r>
            <a:r>
              <a:rPr lang="en-US" sz="2400" b="1" dirty="0" smtClean="0">
                <a:solidFill>
                  <a:schemeClr val="accent2">
                    <a:lumMod val="50000"/>
                  </a:schemeClr>
                </a:solidFill>
                <a:latin typeface="Cambria" pitchFamily="18" charset="0"/>
                <a:ea typeface="+mj-ea"/>
                <a:cs typeface="+mj-cs"/>
              </a:rPr>
              <a:t>Internal Audit</a:t>
            </a:r>
            <a:endParaRPr lang="en-US" sz="2400" b="1" dirty="0">
              <a:solidFill>
                <a:schemeClr val="accent2">
                  <a:lumMod val="50000"/>
                </a:schemeClr>
              </a:solidFill>
              <a:latin typeface="Cambria" pitchFamily="18" charset="0"/>
              <a:ea typeface="+mj-ea"/>
              <a:cs typeface="+mj-cs"/>
            </a:endParaRPr>
          </a:p>
          <a:p>
            <a:pPr>
              <a:buFont typeface="Arial" charset="0"/>
              <a:buChar char="•"/>
            </a:pPr>
            <a:r>
              <a:rPr lang="sr-Latn-ME" sz="2400" b="1" dirty="0" smtClean="0">
                <a:solidFill>
                  <a:schemeClr val="accent2">
                    <a:lumMod val="50000"/>
                  </a:schemeClr>
                </a:solidFill>
                <a:latin typeface="Cambria" pitchFamily="18" charset="0"/>
                <a:ea typeface="+mj-ea"/>
                <a:cs typeface="+mj-cs"/>
              </a:rPr>
              <a:t> </a:t>
            </a:r>
            <a:r>
              <a:rPr lang="en-US" sz="2400" b="1" dirty="0" smtClean="0">
                <a:solidFill>
                  <a:schemeClr val="accent2">
                    <a:lumMod val="50000"/>
                  </a:schemeClr>
                </a:solidFill>
                <a:latin typeface="Cambria" pitchFamily="18" charset="0"/>
                <a:ea typeface="+mj-ea"/>
                <a:cs typeface="+mj-cs"/>
              </a:rPr>
              <a:t>The Rulebook on Internal Organization and Job Classification of the Ministry of Agriculture and Rural Development</a:t>
            </a:r>
            <a:r>
              <a:rPr lang="sr-Latn-ME" sz="2400" b="1" dirty="0" smtClean="0">
                <a:solidFill>
                  <a:schemeClr val="accent2">
                    <a:lumMod val="50000"/>
                  </a:schemeClr>
                </a:solidFill>
                <a:latin typeface="Cambria" pitchFamily="18" charset="0"/>
                <a:ea typeface="+mj-ea"/>
                <a:cs typeface="+mj-cs"/>
              </a:rPr>
              <a:t> – Internal Audit Division</a:t>
            </a:r>
            <a:endParaRPr lang="en-US" sz="2400" b="1" dirty="0">
              <a:solidFill>
                <a:schemeClr val="accent2">
                  <a:lumMod val="50000"/>
                </a:schemeClr>
              </a:solidFill>
              <a:latin typeface="Cambria" pitchFamily="18" charset="0"/>
              <a:ea typeface="+mj-ea"/>
              <a:cs typeface="+mj-cs"/>
            </a:endParaRPr>
          </a:p>
          <a:p>
            <a:pPr>
              <a:buFont typeface="Arial" charset="0"/>
              <a:buChar char="•"/>
            </a:pPr>
            <a:r>
              <a:rPr lang="sr-Latn-ME" sz="2400" b="1" dirty="0" smtClean="0">
                <a:solidFill>
                  <a:schemeClr val="accent2">
                    <a:lumMod val="50000"/>
                  </a:schemeClr>
                </a:solidFill>
                <a:latin typeface="Cambria" pitchFamily="18" charset="0"/>
                <a:ea typeface="+mj-ea"/>
                <a:cs typeface="+mj-cs"/>
              </a:rPr>
              <a:t> </a:t>
            </a:r>
            <a:r>
              <a:rPr lang="en-US" sz="2400" b="1" dirty="0" smtClean="0">
                <a:solidFill>
                  <a:schemeClr val="accent2">
                    <a:lumMod val="50000"/>
                  </a:schemeClr>
                </a:solidFill>
                <a:latin typeface="Cambria" pitchFamily="18" charset="0"/>
                <a:ea typeface="+mj-ea"/>
                <a:cs typeface="+mj-cs"/>
              </a:rPr>
              <a:t>Employment of Internal Audit staff is currently in progress</a:t>
            </a:r>
            <a:endParaRPr lang="en-US" sz="2400" b="1" dirty="0">
              <a:solidFill>
                <a:schemeClr val="accent2">
                  <a:lumMod val="50000"/>
                </a:schemeClr>
              </a:solidFill>
              <a:latin typeface="Cambria" pitchFamily="18" charset="0"/>
              <a:ea typeface="+mj-ea"/>
              <a:cs typeface="+mj-cs"/>
            </a:endParaRPr>
          </a:p>
          <a:p>
            <a:endParaRPr lang="en-US" sz="2400" dirty="0"/>
          </a:p>
        </p:txBody>
      </p:sp>
      <p:grpSp>
        <p:nvGrpSpPr>
          <p:cNvPr id="22" name="Group 21"/>
          <p:cNvGrpSpPr/>
          <p:nvPr/>
        </p:nvGrpSpPr>
        <p:grpSpPr>
          <a:xfrm>
            <a:off x="0" y="0"/>
            <a:ext cx="4967288" cy="503238"/>
            <a:chOff x="66675" y="6362700"/>
            <a:chExt cx="4967288" cy="503238"/>
          </a:xfrm>
        </p:grpSpPr>
        <p:sp>
          <p:nvSpPr>
            <p:cNvPr id="23" name="Rectangle 22"/>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a:t>
              </a:r>
              <a:r>
                <a:rPr lang="x-none" sz="1000" b="1" dirty="0">
                  <a:solidFill>
                    <a:schemeClr val="bg1"/>
                  </a:solidFill>
                  <a:latin typeface="Cambria" pitchFamily="18" charset="0"/>
                </a:rPr>
                <a:t> the</a:t>
              </a:r>
              <a:r>
                <a:rPr lang="en-GB" sz="1000" b="1" dirty="0">
                  <a:solidFill>
                    <a:schemeClr val="bg1"/>
                  </a:solidFill>
                  <a:latin typeface="Cambria" pitchFamily="18" charset="0"/>
                </a:rPr>
                <a:t> Accession of </a:t>
              </a:r>
              <a:r>
                <a:rPr lang="x-none" sz="1000" b="1" dirty="0">
                  <a:solidFill>
                    <a:schemeClr val="bg1"/>
                  </a:solidFill>
                  <a:latin typeface="Cambria" pitchFamily="18" charset="0"/>
                </a:rPr>
                <a:t>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pic>
          <p:nvPicPr>
            <p:cNvPr id="26"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grpSp>
      <p:sp>
        <p:nvSpPr>
          <p:cNvPr id="27" name="Rectangle 26"/>
          <p:cNvSpPr/>
          <p:nvPr/>
        </p:nvSpPr>
        <p:spPr>
          <a:xfrm>
            <a:off x="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C00000"/>
                </a:solidFill>
              </a:rPr>
              <a:t>Chapter 11</a:t>
            </a:r>
            <a:endParaRPr lang="sr-Latn-CS" sz="1100" b="1" dirty="0">
              <a:solidFill>
                <a:srgbClr val="C00000"/>
              </a:solidFill>
            </a:endParaRPr>
          </a:p>
          <a:p>
            <a:pPr>
              <a:defRPr/>
            </a:pPr>
            <a:r>
              <a:rPr lang="en-US" sz="1100" b="1" dirty="0">
                <a:solidFill>
                  <a:srgbClr val="C00000"/>
                </a:solidFill>
              </a:rPr>
              <a:t>Agriculture and </a:t>
            </a:r>
            <a:r>
              <a:rPr lang="en-US" sz="1100" b="1" dirty="0" smtClean="0">
                <a:solidFill>
                  <a:srgbClr val="C00000"/>
                </a:solidFill>
              </a:rPr>
              <a:t>Rural </a:t>
            </a:r>
            <a:r>
              <a:rPr lang="en-US" sz="1100" b="1" dirty="0">
                <a:solidFill>
                  <a:srgbClr val="C00000"/>
                </a:solidFill>
              </a:rPr>
              <a:t>D</a:t>
            </a:r>
            <a:r>
              <a:rPr lang="en-US" sz="1100" b="1" dirty="0" smtClean="0">
                <a:solidFill>
                  <a:srgbClr val="C00000"/>
                </a:solidFill>
              </a:rPr>
              <a:t>evelopment</a:t>
            </a:r>
            <a:endParaRPr lang="en-US" sz="1100" b="1" dirty="0">
              <a:solidFill>
                <a:srgbClr val="C00000"/>
              </a:solidFill>
            </a:endParaRPr>
          </a:p>
        </p:txBody>
      </p:sp>
      <p:pic>
        <p:nvPicPr>
          <p:cNvPr id="28" name="Picture 18" descr="EU MN logo"/>
          <p:cNvPicPr>
            <a:picLocks noChangeAspect="1" noChangeArrowheads="1"/>
          </p:cNvPicPr>
          <p:nvPr/>
        </p:nvPicPr>
        <p:blipFill>
          <a:blip r:embed="rId3" cstate="print"/>
          <a:srcRect/>
          <a:stretch>
            <a:fillRect/>
          </a:stretch>
        </p:blipFill>
        <p:spPr bwMode="auto">
          <a:xfrm>
            <a:off x="8382038" y="6429397"/>
            <a:ext cx="761962" cy="42860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1269" name="Text Box 121"/>
          <p:cNvSpPr txBox="1">
            <a:spLocks noChangeArrowheads="1"/>
          </p:cNvSpPr>
          <p:nvPr/>
        </p:nvSpPr>
        <p:spPr bwMode="auto">
          <a:xfrm>
            <a:off x="152400" y="16764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17" name="Title 1"/>
          <p:cNvSpPr txBox="1">
            <a:spLocks/>
          </p:cNvSpPr>
          <p:nvPr/>
        </p:nvSpPr>
        <p:spPr bwMode="auto">
          <a:xfrm>
            <a:off x="914400" y="685800"/>
            <a:ext cx="6300806" cy="533400"/>
          </a:xfrm>
          <a:prstGeom prst="rect">
            <a:avLst/>
          </a:prstGeom>
          <a:noFill/>
          <a:ln w="9525">
            <a:noFill/>
            <a:miter lim="800000"/>
            <a:headEnd/>
            <a:tailEnd/>
          </a:ln>
        </p:spPr>
        <p:txBody>
          <a:bodyPr anchor="ctr"/>
          <a:lstStyle/>
          <a:p>
            <a:pPr algn="ctr" eaLnBrk="0" hangingPunct="0">
              <a:defRPr/>
            </a:pPr>
            <a:r>
              <a:rPr lang="sr-Latn-ME" sz="2800" b="1" dirty="0" smtClean="0">
                <a:solidFill>
                  <a:schemeClr val="accent2">
                    <a:lumMod val="50000"/>
                  </a:schemeClr>
                </a:solidFill>
                <a:latin typeface="Cambria" pitchFamily="18" charset="0"/>
                <a:ea typeface="+mj-ea"/>
                <a:cs typeface="+mj-cs"/>
              </a:rPr>
              <a:t>Accession</a:t>
            </a:r>
            <a:endParaRPr lang="en-US" sz="2800" b="1" dirty="0">
              <a:solidFill>
                <a:schemeClr val="accent2">
                  <a:lumMod val="50000"/>
                </a:schemeClr>
              </a:solidFill>
              <a:latin typeface="Cambria" pitchFamily="18" charset="0"/>
              <a:ea typeface="+mj-ea"/>
              <a:cs typeface="+mj-cs"/>
            </a:endParaRPr>
          </a:p>
        </p:txBody>
      </p:sp>
      <p:sp>
        <p:nvSpPr>
          <p:cNvPr id="19" name="Content Placeholder 2"/>
          <p:cNvSpPr txBox="1">
            <a:spLocks/>
          </p:cNvSpPr>
          <p:nvPr/>
        </p:nvSpPr>
        <p:spPr bwMode="auto">
          <a:xfrm>
            <a:off x="381000" y="1219200"/>
            <a:ext cx="8229600" cy="5029200"/>
          </a:xfrm>
          <a:prstGeom prst="rect">
            <a:avLst/>
          </a:prstGeom>
          <a:noFill/>
          <a:ln w="9525">
            <a:noFill/>
            <a:miter lim="800000"/>
            <a:headEnd/>
            <a:tailEnd/>
          </a:ln>
        </p:spPr>
        <p:txBody>
          <a:bodyPr/>
          <a:lstStyle/>
          <a:p>
            <a:pPr algn="ctr" eaLnBrk="0" hangingPunct="0">
              <a:spcBef>
                <a:spcPct val="20000"/>
              </a:spcBef>
              <a:buFont typeface="Arial" charset="0"/>
              <a:buNone/>
              <a:defRPr/>
            </a:pPr>
            <a:r>
              <a:rPr lang="hr-HR" sz="1600" b="1" dirty="0">
                <a:solidFill>
                  <a:schemeClr val="accent2">
                    <a:lumMod val="75000"/>
                  </a:schemeClr>
                </a:solidFill>
                <a:latin typeface="Calibri" pitchFamily="34" charset="0"/>
              </a:rPr>
              <a:t>	</a:t>
            </a:r>
          </a:p>
        </p:txBody>
      </p:sp>
      <p:sp>
        <p:nvSpPr>
          <p:cNvPr id="29" name="Rectangle 28"/>
          <p:cNvSpPr/>
          <p:nvPr/>
        </p:nvSpPr>
        <p:spPr>
          <a:xfrm>
            <a:off x="533400" y="1219200"/>
            <a:ext cx="8153400" cy="5448300"/>
          </a:xfrm>
          <a:prstGeom prst="rect">
            <a:avLst/>
          </a:prstGeom>
        </p:spPr>
        <p:txBody>
          <a:bodyPr>
            <a:spAutoFit/>
          </a:bodyPr>
          <a:lstStyle/>
          <a:p>
            <a:pPr>
              <a:defRPr/>
            </a:pPr>
            <a:endParaRPr lang="en-US" sz="1600" b="1" dirty="0">
              <a:solidFill>
                <a:schemeClr val="accent2">
                  <a:lumMod val="50000"/>
                </a:schemeClr>
              </a:solidFill>
              <a:latin typeface="Cambria" pitchFamily="18" charset="0"/>
            </a:endParaRPr>
          </a:p>
          <a:p>
            <a:pPr>
              <a:defRPr/>
            </a:pPr>
            <a:endParaRPr lang="en-US" sz="1600" b="1" dirty="0">
              <a:solidFill>
                <a:schemeClr val="accent2">
                  <a:lumMod val="50000"/>
                </a:schemeClr>
              </a:solidFill>
              <a:latin typeface="Cambria" pitchFamily="18" charset="0"/>
            </a:endParaRPr>
          </a:p>
          <a:p>
            <a:pPr>
              <a:defRPr/>
            </a:pPr>
            <a:endParaRPr lang="en-US" sz="1600" b="1" dirty="0">
              <a:solidFill>
                <a:schemeClr val="accent2">
                  <a:lumMod val="50000"/>
                </a:schemeClr>
              </a:solidFill>
              <a:latin typeface="Cambria" pitchFamily="18" charset="0"/>
            </a:endParaRPr>
          </a:p>
          <a:p>
            <a:pPr>
              <a:defRPr/>
            </a:pPr>
            <a:endParaRPr lang="en-US" sz="1600" b="1" dirty="0">
              <a:solidFill>
                <a:schemeClr val="accent2">
                  <a:lumMod val="50000"/>
                </a:schemeClr>
              </a:solidFill>
              <a:latin typeface="Cambria" pitchFamily="18" charset="0"/>
            </a:endParaRPr>
          </a:p>
          <a:p>
            <a:pPr>
              <a:defRPr/>
            </a:pPr>
            <a:endParaRPr lang="en-US" sz="1600" b="1" dirty="0">
              <a:solidFill>
                <a:schemeClr val="accent2">
                  <a:lumMod val="50000"/>
                </a:schemeClr>
              </a:solidFill>
              <a:latin typeface="Cambria" pitchFamily="18" charset="0"/>
            </a:endParaRPr>
          </a:p>
          <a:p>
            <a:pPr>
              <a:defRPr/>
            </a:pPr>
            <a:endParaRPr lang="en-US" sz="1600" b="1" dirty="0">
              <a:solidFill>
                <a:schemeClr val="accent2">
                  <a:lumMod val="50000"/>
                </a:schemeClr>
              </a:solidFill>
              <a:latin typeface="Cambria" pitchFamily="18" charset="0"/>
            </a:endParaRPr>
          </a:p>
          <a:p>
            <a:pPr>
              <a:defRPr/>
            </a:pPr>
            <a:endParaRPr lang="en-US" sz="1600" b="1" dirty="0">
              <a:solidFill>
                <a:schemeClr val="accent2">
                  <a:lumMod val="50000"/>
                </a:schemeClr>
              </a:solidFill>
              <a:latin typeface="Cambria" pitchFamily="18" charset="0"/>
            </a:endParaRPr>
          </a:p>
          <a:p>
            <a:pPr>
              <a:defRPr/>
            </a:pPr>
            <a:endParaRPr lang="en-US" sz="1600" b="1" dirty="0">
              <a:solidFill>
                <a:schemeClr val="accent2">
                  <a:lumMod val="50000"/>
                </a:schemeClr>
              </a:solidFill>
              <a:latin typeface="Cambria" pitchFamily="18" charset="0"/>
            </a:endParaRPr>
          </a:p>
          <a:p>
            <a:pPr>
              <a:defRPr/>
            </a:pPr>
            <a:endParaRPr lang="en-US" sz="1600" b="1" dirty="0">
              <a:solidFill>
                <a:schemeClr val="accent2">
                  <a:lumMod val="50000"/>
                </a:schemeClr>
              </a:solidFill>
              <a:latin typeface="Cambria" pitchFamily="18" charset="0"/>
            </a:endParaRPr>
          </a:p>
          <a:p>
            <a:pPr>
              <a:defRPr/>
            </a:pPr>
            <a:endParaRPr lang="en-US" sz="1600" b="1" dirty="0">
              <a:solidFill>
                <a:schemeClr val="accent2">
                  <a:lumMod val="50000"/>
                </a:schemeClr>
              </a:solidFill>
              <a:latin typeface="Cambria" pitchFamily="18" charset="0"/>
            </a:endParaRPr>
          </a:p>
          <a:p>
            <a:pPr>
              <a:defRPr/>
            </a:pPr>
            <a:endParaRPr lang="en-US" sz="1600" b="1" dirty="0">
              <a:solidFill>
                <a:schemeClr val="accent2">
                  <a:lumMod val="50000"/>
                </a:schemeClr>
              </a:solidFill>
              <a:latin typeface="Cambria" pitchFamily="18" charset="0"/>
            </a:endParaRPr>
          </a:p>
          <a:p>
            <a:pPr>
              <a:defRPr/>
            </a:pPr>
            <a:endParaRPr lang="en-US" sz="1600" b="1" dirty="0">
              <a:solidFill>
                <a:schemeClr val="accent2">
                  <a:lumMod val="50000"/>
                </a:schemeClr>
              </a:solidFill>
              <a:latin typeface="Cambria" pitchFamily="18" charset="0"/>
            </a:endParaRPr>
          </a:p>
          <a:p>
            <a:pPr>
              <a:defRPr/>
            </a:pPr>
            <a:endParaRPr lang="en-US" sz="1600" b="1" dirty="0">
              <a:solidFill>
                <a:schemeClr val="accent2">
                  <a:lumMod val="50000"/>
                </a:schemeClr>
              </a:solidFill>
              <a:latin typeface="Cambria" pitchFamily="18" charset="0"/>
            </a:endParaRPr>
          </a:p>
          <a:p>
            <a:pPr>
              <a:defRPr/>
            </a:pPr>
            <a:endParaRPr lang="en-US" sz="1600" b="1" dirty="0">
              <a:solidFill>
                <a:schemeClr val="accent2">
                  <a:lumMod val="50000"/>
                </a:schemeClr>
              </a:solidFill>
              <a:latin typeface="Cambria" pitchFamily="18" charset="0"/>
            </a:endParaRPr>
          </a:p>
          <a:p>
            <a:pPr>
              <a:defRPr/>
            </a:pPr>
            <a:endParaRPr lang="en-US" sz="1400" b="1" dirty="0">
              <a:solidFill>
                <a:schemeClr val="accent2">
                  <a:lumMod val="50000"/>
                </a:schemeClr>
              </a:solidFill>
              <a:latin typeface="Cambria" pitchFamily="18" charset="0"/>
            </a:endParaRPr>
          </a:p>
          <a:p>
            <a:pPr>
              <a:defRPr/>
            </a:pPr>
            <a:endParaRPr lang="x-none" sz="1600" b="1">
              <a:solidFill>
                <a:schemeClr val="accent2">
                  <a:lumMod val="50000"/>
                </a:schemeClr>
              </a:solidFill>
              <a:latin typeface="Cambria" pitchFamily="18" charset="0"/>
            </a:endParaRPr>
          </a:p>
          <a:p>
            <a:pPr>
              <a:defRPr/>
            </a:pPr>
            <a:endParaRPr lang="x-none" sz="1600" b="1">
              <a:solidFill>
                <a:schemeClr val="accent2">
                  <a:lumMod val="50000"/>
                </a:schemeClr>
              </a:solidFill>
              <a:latin typeface="Cambria" pitchFamily="18" charset="0"/>
            </a:endParaRPr>
          </a:p>
          <a:p>
            <a:pPr>
              <a:defRPr/>
            </a:pPr>
            <a:endParaRPr lang="x-none" sz="1600" b="1">
              <a:solidFill>
                <a:schemeClr val="accent2">
                  <a:lumMod val="50000"/>
                </a:schemeClr>
              </a:solidFill>
              <a:latin typeface="Cambria" pitchFamily="18" charset="0"/>
            </a:endParaRPr>
          </a:p>
          <a:p>
            <a:pPr>
              <a:defRPr/>
            </a:pPr>
            <a:endParaRPr lang="x-none" sz="1600" b="1">
              <a:solidFill>
                <a:schemeClr val="accent2">
                  <a:lumMod val="50000"/>
                </a:schemeClr>
              </a:solidFill>
              <a:latin typeface="Cambria" pitchFamily="18" charset="0"/>
            </a:endParaRPr>
          </a:p>
          <a:p>
            <a:pPr>
              <a:buFont typeface="Wingdings" pitchFamily="2" charset="2"/>
              <a:buChar char="Ø"/>
              <a:defRPr/>
            </a:pPr>
            <a:endParaRPr lang="x-none" sz="1600" b="1">
              <a:solidFill>
                <a:schemeClr val="accent2">
                  <a:lumMod val="50000"/>
                </a:schemeClr>
              </a:solidFill>
              <a:latin typeface="Cambria" pitchFamily="18" charset="0"/>
            </a:endParaRPr>
          </a:p>
          <a:p>
            <a:pPr>
              <a:defRPr/>
            </a:pPr>
            <a:endParaRPr lang="vi-VN" sz="1600" b="1">
              <a:solidFill>
                <a:schemeClr val="accent2">
                  <a:lumMod val="50000"/>
                </a:schemeClr>
              </a:solidFill>
              <a:latin typeface="Cambria" pitchFamily="18" charset="0"/>
            </a:endParaRPr>
          </a:p>
          <a:p>
            <a:pPr>
              <a:buFont typeface="Arial" pitchFamily="34" charset="0"/>
              <a:buChar char="•"/>
              <a:defRPr/>
            </a:pPr>
            <a:endParaRPr lang="en-US" sz="1400" dirty="0">
              <a:solidFill>
                <a:schemeClr val="accent2">
                  <a:lumMod val="75000"/>
                </a:schemeClr>
              </a:solidFill>
            </a:endParaRPr>
          </a:p>
        </p:txBody>
      </p:sp>
      <p:sp>
        <p:nvSpPr>
          <p:cNvPr id="30" name="Round Same Side Corner Rectangle 29"/>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nvGrpSpPr>
          <p:cNvPr id="2" name="Group 21"/>
          <p:cNvGrpSpPr>
            <a:grpSpLocks/>
          </p:cNvGrpSpPr>
          <p:nvPr/>
        </p:nvGrpSpPr>
        <p:grpSpPr bwMode="auto">
          <a:xfrm>
            <a:off x="7885113" y="-4763"/>
            <a:ext cx="1211262" cy="385763"/>
            <a:chOff x="7814716" y="-5258"/>
            <a:chExt cx="1210767" cy="460280"/>
          </a:xfrm>
        </p:grpSpPr>
        <p:sp>
          <p:nvSpPr>
            <p:cNvPr id="34" name="5-Point Star 3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5" name="5-Point Star 34"/>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6" name="5-Point Star 35"/>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7" name="5-Point Star 36"/>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8" name="5-Point Star 37"/>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9" name="5-Point Star 38"/>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1276" name="Rectangle 28"/>
          <p:cNvSpPr>
            <a:spLocks noChangeArrowheads="1"/>
          </p:cNvSpPr>
          <p:nvPr/>
        </p:nvSpPr>
        <p:spPr bwMode="auto">
          <a:xfrm>
            <a:off x="228600" y="1524000"/>
            <a:ext cx="8763000" cy="1323975"/>
          </a:xfrm>
          <a:prstGeom prst="rect">
            <a:avLst/>
          </a:prstGeom>
          <a:noFill/>
          <a:ln w="9525">
            <a:noFill/>
            <a:miter lim="800000"/>
            <a:headEnd/>
            <a:tailEnd/>
          </a:ln>
        </p:spPr>
        <p:txBody>
          <a:bodyPr>
            <a:spAutoFit/>
          </a:bodyPr>
          <a:lstStyle/>
          <a:p>
            <a:pPr eaLnBrk="0" hangingPunct="0"/>
            <a:endParaRPr lang="hr-HR" sz="1600" b="1">
              <a:solidFill>
                <a:srgbClr val="632523"/>
              </a:solidFill>
              <a:latin typeface="Cambria" pitchFamily="18" charset="0"/>
            </a:endParaRPr>
          </a:p>
          <a:p>
            <a:pPr eaLnBrk="0" hangingPunct="0"/>
            <a:endParaRPr lang="en-US" sz="1600" b="1">
              <a:solidFill>
                <a:srgbClr val="632523"/>
              </a:solidFill>
              <a:latin typeface="Cambria" pitchFamily="18" charset="0"/>
            </a:endParaRPr>
          </a:p>
          <a:p>
            <a:pPr eaLnBrk="0" hangingPunct="0"/>
            <a:r>
              <a:rPr lang="en-US" sz="1600" b="1">
                <a:solidFill>
                  <a:srgbClr val="632523"/>
                </a:solidFill>
                <a:latin typeface="Cambria" pitchFamily="18" charset="0"/>
              </a:rPr>
              <a:t>  </a:t>
            </a:r>
          </a:p>
          <a:p>
            <a:pPr eaLnBrk="0" hangingPunct="0"/>
            <a:endParaRPr lang="en-US" sz="1600" b="1">
              <a:solidFill>
                <a:srgbClr val="632523"/>
              </a:solidFill>
              <a:latin typeface="Cambria" pitchFamily="18" charset="0"/>
            </a:endParaRPr>
          </a:p>
          <a:p>
            <a:pPr eaLnBrk="0" hangingPunct="0"/>
            <a:endParaRPr lang="en-US" sz="1600" b="1">
              <a:solidFill>
                <a:srgbClr val="632523"/>
              </a:solidFill>
              <a:latin typeface="Cambria" pitchFamily="18" charset="0"/>
            </a:endParaRPr>
          </a:p>
        </p:txBody>
      </p:sp>
      <p:sp>
        <p:nvSpPr>
          <p:cNvPr id="11277" name="Rectangle 22"/>
          <p:cNvSpPr>
            <a:spLocks noChangeArrowheads="1"/>
          </p:cNvSpPr>
          <p:nvPr/>
        </p:nvSpPr>
        <p:spPr bwMode="auto">
          <a:xfrm>
            <a:off x="228600" y="1600200"/>
            <a:ext cx="8686800" cy="1569660"/>
          </a:xfrm>
          <a:prstGeom prst="rect">
            <a:avLst/>
          </a:prstGeom>
          <a:noFill/>
          <a:ln w="9525">
            <a:noFill/>
            <a:miter lim="800000"/>
            <a:headEnd/>
            <a:tailEnd/>
          </a:ln>
        </p:spPr>
        <p:txBody>
          <a:bodyPr>
            <a:spAutoFit/>
          </a:bodyPr>
          <a:lstStyle/>
          <a:p>
            <a:pPr>
              <a:buFont typeface="Arial" charset="0"/>
              <a:buChar char="•"/>
            </a:pPr>
            <a:r>
              <a:rPr lang="en-US" sz="2400" b="1" dirty="0" smtClean="0">
                <a:solidFill>
                  <a:schemeClr val="accent2">
                    <a:lumMod val="50000"/>
                  </a:schemeClr>
                </a:solidFill>
                <a:latin typeface="Cambria" pitchFamily="18" charset="0"/>
                <a:ea typeface="+mj-ea"/>
                <a:cs typeface="+mj-cs"/>
              </a:rPr>
              <a:t>Until the accession of Montenegro to the EU, national legislation in the area </a:t>
            </a:r>
            <a:r>
              <a:rPr lang="sr-Latn-RS" sz="2400" b="1" dirty="0" smtClean="0">
                <a:solidFill>
                  <a:schemeClr val="accent2">
                    <a:lumMod val="50000"/>
                  </a:schemeClr>
                </a:solidFill>
                <a:latin typeface="Cambria" pitchFamily="18" charset="0"/>
                <a:ea typeface="+mj-ea"/>
                <a:cs typeface="+mj-cs"/>
              </a:rPr>
              <a:t>of </a:t>
            </a:r>
            <a:r>
              <a:rPr lang="en-US" sz="2400" b="1" dirty="0" smtClean="0">
                <a:solidFill>
                  <a:schemeClr val="accent2">
                    <a:lumMod val="50000"/>
                  </a:schemeClr>
                </a:solidFill>
                <a:latin typeface="Cambria" pitchFamily="18" charset="0"/>
                <a:ea typeface="+mj-ea"/>
                <a:cs typeface="+mj-cs"/>
              </a:rPr>
              <a:t>expenditure </a:t>
            </a:r>
            <a:r>
              <a:rPr lang="sr-Latn-RS" sz="2400" b="1" dirty="0" smtClean="0">
                <a:solidFill>
                  <a:schemeClr val="accent2">
                    <a:lumMod val="50000"/>
                  </a:schemeClr>
                </a:solidFill>
                <a:latin typeface="Cambria" pitchFamily="18" charset="0"/>
                <a:ea typeface="+mj-ea"/>
                <a:cs typeface="+mj-cs"/>
              </a:rPr>
              <a:t>control </a:t>
            </a:r>
            <a:r>
              <a:rPr lang="en-US" sz="2400" b="1" dirty="0" smtClean="0">
                <a:solidFill>
                  <a:schemeClr val="accent2">
                    <a:lumMod val="50000"/>
                  </a:schemeClr>
                </a:solidFill>
                <a:latin typeface="Cambria" pitchFamily="18" charset="0"/>
                <a:ea typeface="+mj-ea"/>
                <a:cs typeface="+mj-cs"/>
              </a:rPr>
              <a:t>in agriculture will be fully harmonized with the EU </a:t>
            </a:r>
            <a:r>
              <a:rPr lang="en-US" sz="2400" b="1" dirty="0" err="1" smtClean="0">
                <a:solidFill>
                  <a:schemeClr val="accent2">
                    <a:lumMod val="50000"/>
                  </a:schemeClr>
                </a:solidFill>
                <a:latin typeface="Cambria" pitchFamily="18" charset="0"/>
                <a:ea typeface="+mj-ea"/>
                <a:cs typeface="+mj-cs"/>
              </a:rPr>
              <a:t>acquis</a:t>
            </a:r>
            <a:endParaRPr lang="en-US" sz="2400" b="1" dirty="0">
              <a:solidFill>
                <a:schemeClr val="accent2">
                  <a:lumMod val="50000"/>
                </a:schemeClr>
              </a:solidFill>
              <a:latin typeface="Cambria" pitchFamily="18" charset="0"/>
              <a:ea typeface="+mj-ea"/>
              <a:cs typeface="+mj-cs"/>
            </a:endParaRPr>
          </a:p>
          <a:p>
            <a:endParaRPr lang="en-US" sz="2400" dirty="0"/>
          </a:p>
        </p:txBody>
      </p:sp>
      <p:grpSp>
        <p:nvGrpSpPr>
          <p:cNvPr id="22" name="Group 21"/>
          <p:cNvGrpSpPr/>
          <p:nvPr/>
        </p:nvGrpSpPr>
        <p:grpSpPr>
          <a:xfrm>
            <a:off x="0" y="0"/>
            <a:ext cx="4967288" cy="503238"/>
            <a:chOff x="66675" y="6362700"/>
            <a:chExt cx="4967288" cy="503238"/>
          </a:xfrm>
        </p:grpSpPr>
        <p:sp>
          <p:nvSpPr>
            <p:cNvPr id="23" name="Rectangle 22"/>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a:t>
              </a:r>
              <a:r>
                <a:rPr lang="x-none" sz="1000" b="1" dirty="0">
                  <a:solidFill>
                    <a:schemeClr val="bg1"/>
                  </a:solidFill>
                  <a:latin typeface="Cambria" pitchFamily="18" charset="0"/>
                </a:rPr>
                <a:t> the</a:t>
              </a:r>
              <a:r>
                <a:rPr lang="en-GB" sz="1000" b="1" dirty="0">
                  <a:solidFill>
                    <a:schemeClr val="bg1"/>
                  </a:solidFill>
                  <a:latin typeface="Cambria" pitchFamily="18" charset="0"/>
                </a:rPr>
                <a:t> Accession of </a:t>
              </a:r>
              <a:r>
                <a:rPr lang="x-none" sz="1000" b="1" dirty="0">
                  <a:solidFill>
                    <a:schemeClr val="bg1"/>
                  </a:solidFill>
                  <a:latin typeface="Cambria" pitchFamily="18" charset="0"/>
                </a:rPr>
                <a:t>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pic>
          <p:nvPicPr>
            <p:cNvPr id="26"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66675" y="6362700"/>
              <a:ext cx="508000" cy="503238"/>
            </a:xfrm>
            <a:prstGeom prst="rect">
              <a:avLst/>
            </a:prstGeom>
            <a:noFill/>
            <a:ln w="9525">
              <a:noFill/>
              <a:miter lim="800000"/>
              <a:headEnd/>
              <a:tailEnd/>
            </a:ln>
          </p:spPr>
        </p:pic>
      </p:grpSp>
      <p:sp>
        <p:nvSpPr>
          <p:cNvPr id="27" name="Rectangle 26"/>
          <p:cNvSpPr/>
          <p:nvPr/>
        </p:nvSpPr>
        <p:spPr>
          <a:xfrm>
            <a:off x="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C00000"/>
                </a:solidFill>
              </a:rPr>
              <a:t>Chapter 11</a:t>
            </a:r>
            <a:endParaRPr lang="sr-Latn-CS" sz="1100" b="1" dirty="0">
              <a:solidFill>
                <a:srgbClr val="C00000"/>
              </a:solidFill>
            </a:endParaRPr>
          </a:p>
          <a:p>
            <a:pPr>
              <a:defRPr/>
            </a:pPr>
            <a:r>
              <a:rPr lang="en-US" sz="1100" b="1" dirty="0">
                <a:solidFill>
                  <a:srgbClr val="C00000"/>
                </a:solidFill>
              </a:rPr>
              <a:t>Agriculture and </a:t>
            </a:r>
            <a:r>
              <a:rPr lang="en-US" sz="1100" b="1" dirty="0" smtClean="0">
                <a:solidFill>
                  <a:srgbClr val="C00000"/>
                </a:solidFill>
              </a:rPr>
              <a:t>Rural </a:t>
            </a:r>
            <a:r>
              <a:rPr lang="en-US" sz="1100" b="1" dirty="0">
                <a:solidFill>
                  <a:srgbClr val="C00000"/>
                </a:solidFill>
              </a:rPr>
              <a:t>D</a:t>
            </a:r>
            <a:r>
              <a:rPr lang="en-US" sz="1100" b="1" dirty="0" smtClean="0">
                <a:solidFill>
                  <a:srgbClr val="C00000"/>
                </a:solidFill>
              </a:rPr>
              <a:t>evelopment</a:t>
            </a:r>
            <a:endParaRPr lang="en-US" sz="1100" b="1" dirty="0">
              <a:solidFill>
                <a:srgbClr val="C00000"/>
              </a:solidFill>
            </a:endParaRPr>
          </a:p>
        </p:txBody>
      </p:sp>
      <p:pic>
        <p:nvPicPr>
          <p:cNvPr id="28" name="Picture 18" descr="EU MN logo"/>
          <p:cNvPicPr>
            <a:picLocks noChangeAspect="1" noChangeArrowheads="1"/>
          </p:cNvPicPr>
          <p:nvPr/>
        </p:nvPicPr>
        <p:blipFill>
          <a:blip r:embed="rId3" cstate="print"/>
          <a:srcRect/>
          <a:stretch>
            <a:fillRect/>
          </a:stretch>
        </p:blipFill>
        <p:spPr bwMode="auto">
          <a:xfrm>
            <a:off x="8382038" y="6429397"/>
            <a:ext cx="761962" cy="42860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nvGrpSpPr>
          <p:cNvPr id="12293" name="Group 31"/>
          <p:cNvGrpSpPr>
            <a:grpSpLocks/>
          </p:cNvGrpSpPr>
          <p:nvPr/>
        </p:nvGrpSpPr>
        <p:grpSpPr bwMode="auto">
          <a:xfrm>
            <a:off x="0" y="0"/>
            <a:ext cx="4662488" cy="4081463"/>
            <a:chOff x="1364455" y="17002"/>
            <a:chExt cx="4662490" cy="4080796"/>
          </a:xfrm>
        </p:grpSpPr>
        <p:sp>
          <p:nvSpPr>
            <p:cNvPr id="16" name="5-Point Star 15"/>
            <p:cNvSpPr/>
            <p:nvPr/>
          </p:nvSpPr>
          <p:spPr>
            <a:xfrm rot="8520840">
              <a:off x="2888454" y="17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 name="5-Point Star 14"/>
            <p:cNvSpPr/>
            <p:nvPr/>
          </p:nvSpPr>
          <p:spPr>
            <a:xfrm rot="8520840">
              <a:off x="1974053" y="321803"/>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2" name="5-Point Star 21"/>
            <p:cNvSpPr/>
            <p:nvPr/>
          </p:nvSpPr>
          <p:spPr>
            <a:xfrm rot="8520840">
              <a:off x="1364455" y="10838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3" name="5-Point Star 22"/>
            <p:cNvSpPr/>
            <p:nvPr/>
          </p:nvSpPr>
          <p:spPr>
            <a:xfrm rot="8520840">
              <a:off x="1440653" y="1998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8520840">
              <a:off x="1897855" y="276020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8520840">
              <a:off x="2507455" y="32174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8520840">
              <a:off x="3498055" y="33474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8520840">
              <a:off x="4412455" y="3065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8520840">
              <a:off x="4989591" y="23568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9" name="5-Point Star 28"/>
            <p:cNvSpPr/>
            <p:nvPr/>
          </p:nvSpPr>
          <p:spPr>
            <a:xfrm rot="8520840">
              <a:off x="5218191" y="1388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8520840">
              <a:off x="4717254" y="626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8520840">
              <a:off x="3955255" y="93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2" name="Rectangle 3"/>
          <p:cNvSpPr>
            <a:spLocks noChangeArrowheads="1"/>
          </p:cNvSpPr>
          <p:nvPr/>
        </p:nvSpPr>
        <p:spPr bwMode="auto">
          <a:xfrm>
            <a:off x="3733800" y="4114800"/>
            <a:ext cx="5334000" cy="1905000"/>
          </a:xfrm>
          <a:prstGeom prst="rect">
            <a:avLst/>
          </a:prstGeom>
          <a:noFill/>
          <a:ln w="9525">
            <a:noFill/>
            <a:miter lim="800000"/>
            <a:headEnd/>
            <a:tailEnd/>
          </a:ln>
          <a:effectLst/>
        </p:spPr>
        <p:txBody>
          <a:bodyPr anchor="ctr"/>
          <a:lstStyle/>
          <a:p>
            <a:pPr algn="ctr" fontAlgn="auto">
              <a:spcBef>
                <a:spcPts val="0"/>
              </a:spcBef>
              <a:spcAft>
                <a:spcPts val="0"/>
              </a:spcAft>
              <a:defRPr/>
            </a:pPr>
            <a:r>
              <a:rPr lang="sr-Latn-CS" sz="3200" dirty="0">
                <a:solidFill>
                  <a:schemeClr val="accent2">
                    <a:lumMod val="20000"/>
                    <a:lumOff val="80000"/>
                  </a:schemeClr>
                </a:solidFill>
                <a:effectLst>
                  <a:outerShdw blurRad="38100" dist="38100" dir="2700000" algn="tl">
                    <a:srgbClr val="000000">
                      <a:alpha val="43137"/>
                    </a:srgbClr>
                  </a:outerShdw>
                </a:effectLst>
                <a:latin typeface="Cambria" pitchFamily="18" charset="0"/>
              </a:rPr>
              <a:t>Thank you for your attention!</a:t>
            </a:r>
          </a:p>
          <a:p>
            <a:pPr algn="ctr" fontAlgn="auto">
              <a:spcBef>
                <a:spcPts val="0"/>
              </a:spcBef>
              <a:spcAft>
                <a:spcPts val="0"/>
              </a:spcAft>
              <a:defRPr/>
            </a:pPr>
            <a:endParaRPr lang="sr-Latn-CS" sz="3200" dirty="0">
              <a:solidFill>
                <a:schemeClr val="accent2">
                  <a:lumMod val="20000"/>
                  <a:lumOff val="80000"/>
                </a:schemeClr>
              </a:solidFill>
              <a:latin typeface="Cambria" pitchFamily="18" charset="0"/>
            </a:endParaRPr>
          </a:p>
          <a:p>
            <a:pPr algn="ctr" fontAlgn="auto">
              <a:spcBef>
                <a:spcPts val="0"/>
              </a:spcBef>
              <a:spcAft>
                <a:spcPts val="0"/>
              </a:spcAft>
              <a:defRPr/>
            </a:pPr>
            <a:r>
              <a:rPr lang="sr-Latn-CS" sz="4000" b="1" dirty="0">
                <a:solidFill>
                  <a:schemeClr val="accent2">
                    <a:lumMod val="20000"/>
                    <a:lumOff val="80000"/>
                  </a:schemeClr>
                </a:solidFill>
                <a:latin typeface="Cambria" pitchFamily="18" charset="0"/>
              </a:rPr>
              <a:t>QUESTIONS</a:t>
            </a:r>
            <a:endParaRPr lang="hr-HR" sz="4000" b="1" dirty="0">
              <a:solidFill>
                <a:schemeClr val="accent2">
                  <a:lumMod val="20000"/>
                  <a:lumOff val="80000"/>
                </a:schemeClr>
              </a:solidFill>
              <a:latin typeface="+mn-l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3552</TotalTime>
  <Words>1028</Words>
  <Application>Microsoft Office PowerPoint</Application>
  <PresentationFormat>On-screen Show (4:3)</PresentationFormat>
  <Paragraphs>223</Paragraphs>
  <Slides>11</Slides>
  <Notes>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alen.nikezic</dc:creator>
  <cp:lastModifiedBy>darka.pajovic</cp:lastModifiedBy>
  <cp:revision>486</cp:revision>
  <dcterms:created xsi:type="dcterms:W3CDTF">2012-04-18T16:21:57Z</dcterms:created>
  <dcterms:modified xsi:type="dcterms:W3CDTF">2012-12-06T13:12:57Z</dcterms:modified>
</cp:coreProperties>
</file>