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9" r:id="rId3"/>
    <p:sldId id="281" r:id="rId4"/>
    <p:sldId id="274" r:id="rId5"/>
    <p:sldId id="278" r:id="rId6"/>
    <p:sldId id="276" r:id="rId7"/>
    <p:sldId id="282" r:id="rId8"/>
    <p:sldId id="259"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38" autoAdjust="0"/>
  </p:normalViewPr>
  <p:slideViewPr>
    <p:cSldViewPr>
      <p:cViewPr>
        <p:scale>
          <a:sx n="80" d="100"/>
          <a:sy n="80" d="100"/>
        </p:scale>
        <p:origin x="-864" y="126"/>
      </p:cViewPr>
      <p:guideLst>
        <p:guide orient="horz" pos="2160"/>
        <p:guide pos="2880"/>
      </p:guideLst>
    </p:cSldViewPr>
  </p:slideViewPr>
  <p:outlineViewPr>
    <p:cViewPr>
      <p:scale>
        <a:sx n="33" d="100"/>
        <a:sy n="33" d="100"/>
      </p:scale>
      <p:origin x="0" y="78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AEE8748-20D0-4582-A70A-4C7364F253EF}"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E97E56-5E2F-477F-9E54-ADBA6B857BB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3859B47-DF0B-42E2-B9D3-AB2272CAE3E4}"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EE1628-08B2-4180-85DE-C188A729C83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EEC0524-B243-43CD-9928-5A17D42FBAE7}"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09CBEF-3D9F-4BAA-9417-5770929D869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052B54E-DB68-4FBE-A112-7D94AAC8CCA6}"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4960BD-142B-4B7C-96D0-81BF8EFDE44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74B5CAD-4167-4DE6-9ED6-799A09C059F0}" type="datetimeFigureOut">
              <a:rPr lang="en-US"/>
              <a:pPr>
                <a:defRPr/>
              </a:pPr>
              <a:t>5/17/2013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DE9B3DD-5F5E-4377-ACBE-9E7CCF273C8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8EF4DCF-ACEF-4EBC-B496-BEC8D786B433}" type="datetimeFigureOut">
              <a:rPr lang="en-US"/>
              <a:pPr>
                <a:defRPr/>
              </a:pPr>
              <a:t>5/17/2013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4F8E85-3C20-4CBB-B9DC-8341C975FB9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8EB7F1-7D5A-4A42-A1C2-B7655F75E3C1}" type="datetimeFigureOut">
              <a:rPr lang="en-US"/>
              <a:pPr>
                <a:defRPr/>
              </a:pPr>
              <a:t>5/17/2013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B938113-B72A-4B07-AD99-1E2EDA53A7D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709EC50-0F21-4AEA-9D7E-5BA33891A640}"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C6FDF77-0F1D-49AC-8052-44285BECE49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4F11990-827F-4E42-A337-935B363536F9}" type="datetimeFigureOut">
              <a:rPr lang="en-US"/>
              <a:pPr>
                <a:defRPr/>
              </a:pPr>
              <a:t>5/17/2013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9E58D9-FD63-49DA-8D0F-E0A1A7F618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B441F4A-0DC7-4700-9B19-E6830603650F}"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3D70000-0642-4EEF-8404-224D40B6DBC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3A10ED-052D-4C32-9851-EC6D3BC07AE0}" type="datetimeFigureOut">
              <a:rPr lang="en-US"/>
              <a:pPr>
                <a:defRPr/>
              </a:pPr>
              <a:t>5/17/2013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E68C49-C0E7-40E6-881F-1BD2AD12F18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BA380BC-AF63-4B59-85E7-AE248D8859F8}" type="datetimeFigureOut">
              <a:rPr lang="en-US"/>
              <a:pPr>
                <a:defRPr/>
              </a:pPr>
              <a:t>5/17/2013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1D54F04-CD32-4E37-8D1F-63A6BFDF777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hyperlink" Target="mailto:Ana.kusovac@msp.gov.m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1600200"/>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p>
          <a:p>
            <a:pPr algn="ctr"/>
            <a:r>
              <a:rPr lang="en-GB" sz="1600" b="1">
                <a:solidFill>
                  <a:schemeClr val="bg1"/>
                </a:solidFill>
                <a:latin typeface="Cambria" pitchFamily="18" charset="0"/>
              </a:rPr>
              <a:t/>
            </a:r>
            <a:br>
              <a:rPr lang="en-GB" sz="1600" b="1">
                <a:solidFill>
                  <a:schemeClr val="bg1"/>
                </a:solidFill>
                <a:latin typeface="Cambria" pitchFamily="18" charset="0"/>
              </a:rPr>
            </a:br>
            <a:r>
              <a:rPr lang="en-GB" sz="1400" b="1" i="1">
                <a:solidFill>
                  <a:schemeClr val="bg1"/>
                </a:solidFill>
                <a:latin typeface="Cambria" pitchFamily="18" charset="0"/>
              </a:rPr>
              <a:t>Working Group for Chapter </a:t>
            </a:r>
            <a:r>
              <a:rPr lang="en-US" sz="1400" b="1" i="1">
                <a:solidFill>
                  <a:schemeClr val="bg1"/>
                </a:solidFill>
                <a:latin typeface="Cambria" pitchFamily="18" charset="0"/>
              </a:rPr>
              <a:t> 14 </a:t>
            </a:r>
            <a:r>
              <a:rPr lang="hr-HR" sz="1400" b="1" i="1">
                <a:solidFill>
                  <a:schemeClr val="bg1"/>
                </a:solidFill>
                <a:latin typeface="Cambria" pitchFamily="18" charset="0"/>
              </a:rPr>
              <a:t>– </a:t>
            </a:r>
            <a:r>
              <a:rPr lang="en-US" sz="1400" b="1" i="1">
                <a:solidFill>
                  <a:schemeClr val="bg1"/>
                </a:solidFill>
                <a:latin typeface="Cambria" pitchFamily="18" charset="0"/>
              </a:rPr>
              <a:t>Transport policy</a:t>
            </a:r>
          </a:p>
          <a:p>
            <a:pPr algn="ct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dirty="0">
                <a:solidFill>
                  <a:schemeClr val="accent2">
                    <a:lumMod val="20000"/>
                    <a:lumOff val="80000"/>
                  </a:schemeClr>
                </a:solidFill>
                <a:latin typeface="Cambria" pitchFamily="18" charset="0"/>
              </a:rPr>
              <a:t>Bilateral screening: Chapter</a:t>
            </a:r>
            <a:r>
              <a:rPr lang="x-none">
                <a:solidFill>
                  <a:schemeClr val="accent2">
                    <a:lumMod val="20000"/>
                    <a:lumOff val="80000"/>
                  </a:schemeClr>
                </a:solidFill>
                <a:latin typeface="Cambria" pitchFamily="18" charset="0"/>
              </a:rPr>
              <a:t> </a:t>
            </a:r>
            <a:r>
              <a:rPr lang="en-US" dirty="0">
                <a:solidFill>
                  <a:schemeClr val="accent2">
                    <a:lumMod val="20000"/>
                    <a:lumOff val="80000"/>
                  </a:schemeClr>
                </a:solidFill>
                <a:latin typeface="Cambria" pitchFamily="18" charset="0"/>
              </a:rPr>
              <a:t>14</a:t>
            </a:r>
            <a:endParaRPr lang="en-GB" dirty="0">
              <a:solidFill>
                <a:schemeClr val="accent2">
                  <a:lumMod val="20000"/>
                  <a:lumOff val="80000"/>
                </a:schemeClr>
              </a:solidFill>
              <a:latin typeface="Cambria" pitchFamily="18" charset="0"/>
            </a:endParaRPr>
          </a:p>
          <a:p>
            <a:pPr algn="ctr" fontAlgn="auto">
              <a:spcBef>
                <a:spcPts val="0"/>
              </a:spcBef>
              <a:spcAft>
                <a:spcPts val="0"/>
              </a:spcAft>
              <a:defRPr/>
            </a:pPr>
            <a:r>
              <a:rPr lang="en-GB" sz="1600" b="1" dirty="0">
                <a:solidFill>
                  <a:schemeClr val="accent2">
                    <a:lumMod val="20000"/>
                    <a:lumOff val="80000"/>
                  </a:schemeClr>
                </a:solidFill>
                <a:latin typeface="Cambria" pitchFamily="18" charset="0"/>
              </a:rPr>
              <a:t>PRESENTATION OF  </a:t>
            </a:r>
            <a:r>
              <a:rPr lang="sr-Latn-CS" sz="1600" b="1" dirty="0" smtClean="0">
                <a:solidFill>
                  <a:schemeClr val="accent2">
                    <a:lumMod val="20000"/>
                    <a:lumOff val="80000"/>
                  </a:schemeClr>
                </a:solidFill>
                <a:latin typeface="Cambria" pitchFamily="18" charset="0"/>
              </a:rPr>
              <a:t>MONTENEGRO</a:t>
            </a:r>
            <a:endParaRPr lang="sr-Latn-CS" sz="1600" b="1"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endParaRPr lang="en-US" sz="2600" b="1" dirty="0" smtClean="0">
              <a:solidFill>
                <a:schemeClr val="accent2">
                  <a:lumMod val="20000"/>
                  <a:lumOff val="80000"/>
                </a:schemeClr>
              </a:solidFill>
              <a:latin typeface="Cambria" pitchFamily="18" charset="0"/>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endParaRPr lang="en-US" sz="2600" b="1" dirty="0">
              <a:solidFill>
                <a:schemeClr val="accent2">
                  <a:lumMod val="20000"/>
                  <a:lumOff val="80000"/>
                </a:schemeClr>
              </a:solidFill>
              <a:latin typeface="Cambria" pitchFamily="18" charset="0"/>
            </a:endParaRPr>
          </a:p>
          <a:p>
            <a:pPr algn="ctr" fontAlgn="auto">
              <a:spcBef>
                <a:spcPts val="0"/>
              </a:spcBef>
              <a:spcAft>
                <a:spcPts val="0"/>
              </a:spcAft>
              <a:defRPr/>
            </a:pPr>
            <a:r>
              <a:rPr lang="en-US" sz="1600" b="1" dirty="0" err="1">
                <a:solidFill>
                  <a:schemeClr val="accent2">
                    <a:lumMod val="60000"/>
                    <a:lumOff val="40000"/>
                  </a:schemeClr>
                </a:solidFill>
                <a:latin typeface="Cambria" pitchFamily="18" charset="0"/>
                <a:cs typeface="Arial" pitchFamily="34" charset="0"/>
              </a:rPr>
              <a:t>Bru</a:t>
            </a:r>
            <a:r>
              <a:rPr lang="hr-HR" sz="1600" b="1" dirty="0">
                <a:solidFill>
                  <a:schemeClr val="accent2">
                    <a:lumMod val="60000"/>
                    <a:lumOff val="40000"/>
                  </a:schemeClr>
                </a:solidFill>
                <a:latin typeface="Cambria" pitchFamily="18" charset="0"/>
                <a:cs typeface="Arial" pitchFamily="34" charset="0"/>
              </a:rPr>
              <a:t>ssel</a:t>
            </a:r>
            <a:r>
              <a:rPr lang="en-US" sz="1600" b="1" smtClean="0">
                <a:solidFill>
                  <a:schemeClr val="accent2">
                    <a:lumMod val="60000"/>
                    <a:lumOff val="40000"/>
                  </a:schemeClr>
                </a:solidFill>
                <a:latin typeface="Cambria" pitchFamily="18" charset="0"/>
                <a:cs typeface="Arial" pitchFamily="34" charset="0"/>
              </a:rPr>
              <a:t>s 27-30 </a:t>
            </a:r>
            <a:r>
              <a:rPr lang="en-US" sz="1600" b="1" dirty="0">
                <a:solidFill>
                  <a:schemeClr val="accent2">
                    <a:lumMod val="60000"/>
                    <a:lumOff val="40000"/>
                  </a:schemeClr>
                </a:solidFill>
                <a:latin typeface="Cambria" pitchFamily="18" charset="0"/>
                <a:cs typeface="Arial" pitchFamily="34" charset="0"/>
              </a:rPr>
              <a:t>May</a:t>
            </a:r>
            <a:r>
              <a:rPr lang="sr-Latn-CS" sz="1600" b="1" dirty="0">
                <a:solidFill>
                  <a:schemeClr val="accent2">
                    <a:lumMod val="60000"/>
                    <a:lumOff val="40000"/>
                  </a:schemeClr>
                </a:solidFill>
                <a:latin typeface="Cambria" pitchFamily="18" charset="0"/>
                <a:cs typeface="Arial" pitchFamily="34" charset="0"/>
              </a:rPr>
              <a:t> 2013</a:t>
            </a:r>
            <a:endParaRPr lang="en-US" sz="16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cstate="print"/>
          <a:srcRect/>
          <a:stretch>
            <a:fillRect/>
          </a:stretch>
        </p:blipFill>
        <p:spPr bwMode="auto">
          <a:xfrm>
            <a:off x="3886200" y="4495800"/>
            <a:ext cx="1447800" cy="81915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sz="1600" b="1" dirty="0">
                <a:solidFill>
                  <a:schemeClr val="accent2">
                    <a:lumMod val="20000"/>
                    <a:lumOff val="80000"/>
                  </a:schemeClr>
                </a:solidFill>
                <a:latin typeface="Cambria" pitchFamily="18" charset="0"/>
                <a:cs typeface="Arial" charset="0"/>
              </a:rPr>
              <a:t>Chapter </a:t>
            </a:r>
            <a:r>
              <a:rPr lang="en-US" sz="1600" b="1" dirty="0">
                <a:solidFill>
                  <a:schemeClr val="accent2">
                    <a:lumMod val="20000"/>
                    <a:lumOff val="80000"/>
                  </a:schemeClr>
                </a:solidFill>
                <a:latin typeface="Cambria" pitchFamily="18" charset="0"/>
                <a:cs typeface="Arial" charset="0"/>
              </a:rPr>
              <a:t>14</a:t>
            </a:r>
            <a:r>
              <a:rPr lang="sr-Latn-CS" sz="1600" b="1" dirty="0">
                <a:solidFill>
                  <a:schemeClr val="accent2">
                    <a:lumMod val="20000"/>
                    <a:lumOff val="80000"/>
                  </a:schemeClr>
                </a:solidFill>
                <a:latin typeface="Cambria" pitchFamily="18" charset="0"/>
                <a:cs typeface="Arial" charset="0"/>
              </a:rPr>
              <a:t>: </a:t>
            </a:r>
            <a:r>
              <a:rPr lang="en-US" sz="1600" b="1" dirty="0">
                <a:solidFill>
                  <a:schemeClr val="accent2">
                    <a:lumMod val="20000"/>
                    <a:lumOff val="80000"/>
                  </a:schemeClr>
                </a:solidFill>
                <a:latin typeface="Cambria" pitchFamily="18" charset="0"/>
                <a:cs typeface="Arial" charset="0"/>
              </a:rPr>
              <a:t>Transport policy - Regulatory Area: Maritime Transport - Insurance</a:t>
            </a: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4: </a:t>
            </a:r>
            <a:r>
              <a:rPr lang="x-none" sz="1100" b="1">
                <a:solidFill>
                  <a:schemeClr val="accent2">
                    <a:lumMod val="50000"/>
                  </a:schemeClr>
                </a:solidFill>
              </a:rPr>
              <a:t> </a:t>
            </a:r>
            <a:r>
              <a:rPr lang="en-US" sz="1100" b="1" dirty="0">
                <a:solidFill>
                  <a:schemeClr val="accent2">
                    <a:lumMod val="50000"/>
                  </a:schemeClr>
                </a:solidFill>
              </a:rPr>
              <a:t>Transport policy</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91" name="Rectangle 19"/>
          <p:cNvSpPr>
            <a:spLocks noChangeArrowheads="1"/>
          </p:cNvSpPr>
          <p:nvPr/>
        </p:nvSpPr>
        <p:spPr bwMode="auto">
          <a:xfrm>
            <a:off x="228600" y="1325411"/>
            <a:ext cx="8610600" cy="646331"/>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anchor="ctr">
            <a:spAutoFit/>
          </a:bodyPr>
          <a:lstStyle/>
          <a:p>
            <a:pPr>
              <a:defRPr/>
            </a:pPr>
            <a:r>
              <a:rPr lang="sr-Latn-CS" dirty="0"/>
              <a:t> </a:t>
            </a:r>
            <a:endParaRPr lang="el-GR" dirty="0"/>
          </a:p>
          <a:p>
            <a:pPr>
              <a:defRPr/>
            </a:pPr>
            <a:r>
              <a:rPr lang="sr-Latn-CS" dirty="0"/>
              <a:t> </a:t>
            </a:r>
            <a:endParaRPr lang="el-GR" dirty="0"/>
          </a:p>
        </p:txBody>
      </p:sp>
      <p:sp>
        <p:nvSpPr>
          <p:cNvPr id="21" name="Rectangle 20"/>
          <p:cNvSpPr/>
          <p:nvPr/>
        </p:nvSpPr>
        <p:spPr>
          <a:xfrm>
            <a:off x="2514600" y="2286000"/>
            <a:ext cx="4343400" cy="646331"/>
          </a:xfrm>
          <a:prstGeom prst="rect">
            <a:avLst/>
          </a:prstGeom>
        </p:spPr>
        <p:txBody>
          <a:bodyPr wrap="square">
            <a:spAutoFit/>
          </a:bodyPr>
          <a:lstStyle/>
          <a:p>
            <a:pPr algn="ctr"/>
            <a:r>
              <a:rPr lang="en-US" sz="3600" dirty="0" smtClean="0">
                <a:solidFill>
                  <a:schemeClr val="accent1">
                    <a:lumMod val="75000"/>
                  </a:schemeClr>
                </a:solidFill>
                <a:latin typeface="Arial Black" pitchFamily="34" charset="0"/>
              </a:rPr>
              <a:t>INSURANCE</a:t>
            </a:r>
            <a:endParaRPr lang="en-US" sz="3600" dirty="0">
              <a:solidFill>
                <a:schemeClr val="accent1">
                  <a:lumMod val="75000"/>
                </a:schemeClr>
              </a:solidFill>
              <a:latin typeface="Arial Black" pitchFamily="34" charset="0"/>
            </a:endParaRPr>
          </a:p>
        </p:txBody>
      </p:sp>
      <p:sp>
        <p:nvSpPr>
          <p:cNvPr id="25" name="Rectangle 24"/>
          <p:cNvSpPr/>
          <p:nvPr/>
        </p:nvSpPr>
        <p:spPr>
          <a:xfrm>
            <a:off x="2286000" y="2828836"/>
            <a:ext cx="4572000" cy="3416320"/>
          </a:xfrm>
          <a:prstGeom prst="rect">
            <a:avLst/>
          </a:prstGeom>
        </p:spPr>
        <p:txBody>
          <a:bodyPr wrap="square">
            <a:spAutoFit/>
          </a:bodyPr>
          <a:lstStyle/>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pPr algn="ctr"/>
            <a:r>
              <a:rPr lang="en-US" dirty="0" smtClean="0"/>
              <a:t>Ana Kusovac</a:t>
            </a:r>
          </a:p>
          <a:p>
            <a:pPr algn="ctr"/>
            <a:r>
              <a:rPr lang="en-US" dirty="0" smtClean="0"/>
              <a:t>Ministry of transport and maritime affairs</a:t>
            </a:r>
          </a:p>
          <a:p>
            <a:pPr algn="ctr"/>
            <a:r>
              <a:rPr lang="en-US" dirty="0" smtClean="0">
                <a:hlinkClick r:id="rId4"/>
              </a:rPr>
              <a:t>ana.kusovac@msp.gov.me</a:t>
            </a:r>
            <a:endParaRPr lang="en-US" dirty="0" smtClean="0"/>
          </a:p>
          <a:p>
            <a:pPr algn="ctr"/>
            <a:endParaRPr lang="en-US" dirty="0"/>
          </a:p>
          <a:p>
            <a:pPr algn="ctr"/>
            <a:endParaRPr lang="en-US"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smtClean="0">
                <a:solidFill>
                  <a:schemeClr val="accent2">
                    <a:lumMod val="50000"/>
                  </a:schemeClr>
                </a:solidFill>
              </a:rPr>
              <a:t>14</a:t>
            </a:r>
            <a:r>
              <a:rPr lang="sr-Latn-CS" sz="1100" b="1" dirty="0" smtClean="0">
                <a:solidFill>
                  <a:schemeClr val="accent2">
                    <a:lumMod val="50000"/>
                  </a:schemeClr>
                </a:solidFill>
              </a:rPr>
              <a:t>: TRANSPORT POLICY</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3933384"/>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gn="ctr" fontAlgn="auto">
              <a:spcBef>
                <a:spcPts val="0"/>
              </a:spcBef>
              <a:spcAft>
                <a:spcPts val="0"/>
              </a:spcAft>
              <a:defRPr/>
            </a:pPr>
            <a:endParaRPr lang="en-US" sz="2400" dirty="0" smtClean="0">
              <a:latin typeface="Cambria" pitchFamily="18" charset="0"/>
            </a:endParaRPr>
          </a:p>
          <a:p>
            <a:pPr>
              <a:lnSpc>
                <a:spcPct val="90000"/>
              </a:lnSpc>
              <a:buFont typeface="Wingdings" pitchFamily="2" charset="2"/>
              <a:buChar char="Ø"/>
            </a:pPr>
            <a:r>
              <a:rPr lang="sr-Latn-CS" sz="3200" dirty="0" smtClean="0">
                <a:solidFill>
                  <a:schemeClr val="accent1">
                    <a:lumMod val="75000"/>
                  </a:schemeClr>
                </a:solidFill>
                <a:latin typeface="Cambria" pitchFamily="18" charset="0"/>
              </a:rPr>
              <a:t>Leg</a:t>
            </a:r>
            <a:r>
              <a:rPr lang="en-US" sz="3200" dirty="0" smtClean="0">
                <a:solidFill>
                  <a:schemeClr val="accent1">
                    <a:lumMod val="75000"/>
                  </a:schemeClr>
                </a:solidFill>
                <a:latin typeface="Cambria" pitchFamily="18" charset="0"/>
              </a:rPr>
              <a:t>al </a:t>
            </a:r>
            <a:r>
              <a:rPr lang="sr-Latn-CS" sz="3200" dirty="0" smtClean="0">
                <a:solidFill>
                  <a:schemeClr val="accent1">
                    <a:lumMod val="75000"/>
                  </a:schemeClr>
                </a:solidFill>
                <a:latin typeface="Cambria" pitchFamily="18" charset="0"/>
              </a:rPr>
              <a:t>Framework</a:t>
            </a:r>
          </a:p>
          <a:p>
            <a:pPr>
              <a:lnSpc>
                <a:spcPct val="90000"/>
              </a:lnSpc>
              <a:buFont typeface="Wingdings" pitchFamily="2" charset="2"/>
              <a:buChar char="Ø"/>
            </a:pPr>
            <a:r>
              <a:rPr lang="en-US" sz="3200" dirty="0" smtClean="0">
                <a:solidFill>
                  <a:schemeClr val="accent1">
                    <a:lumMod val="75000"/>
                  </a:schemeClr>
                </a:solidFill>
                <a:latin typeface="Cambria" pitchFamily="18" charset="0"/>
              </a:rPr>
              <a:t>Current and Future Activities</a:t>
            </a:r>
            <a:endParaRPr lang="sr-Latn-CS" sz="3200" dirty="0" smtClean="0">
              <a:solidFill>
                <a:schemeClr val="accent1">
                  <a:lumMod val="75000"/>
                </a:schemeClr>
              </a:solidFill>
              <a:latin typeface="Cambria" pitchFamily="18" charset="0"/>
            </a:endParaRPr>
          </a:p>
          <a:p>
            <a:pPr algn="ctr">
              <a:defRPr/>
            </a:pPr>
            <a:endParaRPr lang="en-US" sz="2400" dirty="0" smtClean="0">
              <a:latin typeface="Cambria" pitchFamily="18" charset="0"/>
            </a:endParaRPr>
          </a:p>
          <a:p>
            <a:pPr algn="ctr">
              <a:defRPr/>
            </a:pPr>
            <a:endParaRPr lang="en-US" sz="2400" dirty="0" smtClean="0">
              <a:latin typeface="Cambria" pitchFamily="18" charset="0"/>
            </a:endParaRPr>
          </a:p>
          <a:p>
            <a:pPr algn="ctr">
              <a:defRPr/>
            </a:pPr>
            <a:endParaRPr lang="en-US" sz="2400" dirty="0" smtClean="0">
              <a:latin typeface="Cambria" pitchFamily="18" charset="0"/>
            </a:endParaRPr>
          </a:p>
        </p:txBody>
      </p:sp>
      <p:sp>
        <p:nvSpPr>
          <p:cNvPr id="21" name="Rectangle 20"/>
          <p:cNvSpPr/>
          <p:nvPr/>
        </p:nvSpPr>
        <p:spPr>
          <a:xfrm>
            <a:off x="3963596" y="1295400"/>
            <a:ext cx="2742004" cy="646331"/>
          </a:xfrm>
          <a:prstGeom prst="rect">
            <a:avLst/>
          </a:prstGeom>
        </p:spPr>
        <p:txBody>
          <a:bodyPr wrap="square">
            <a:spAutoFit/>
          </a:bodyPr>
          <a:lstStyle/>
          <a:p>
            <a:r>
              <a:rPr lang="en-US" sz="3600" dirty="0" smtClean="0">
                <a:solidFill>
                  <a:schemeClr val="accent1">
                    <a:lumMod val="75000"/>
                  </a:schemeClr>
                </a:solidFill>
                <a:effectLst>
                  <a:outerShdw blurRad="38100" dist="38100" dir="2700000" algn="tl">
                    <a:srgbClr val="000000">
                      <a:alpha val="43137"/>
                    </a:srgbClr>
                  </a:outerShdw>
                </a:effectLst>
                <a:latin typeface="Cambria" pitchFamily="18" charset="0"/>
              </a:rPr>
              <a:t>CONTENT</a:t>
            </a:r>
            <a:endParaRPr lang="en-US" sz="3600" dirty="0">
              <a:solidFill>
                <a:schemeClr val="accent1">
                  <a:lumMod val="75000"/>
                </a:schemeClr>
              </a:solidFill>
              <a:effectLst>
                <a:outerShdw blurRad="38100" dist="38100" dir="2700000" algn="tl">
                  <a:srgbClr val="000000">
                    <a:alpha val="43137"/>
                  </a:srgbClr>
                </a:outerShdw>
              </a:effectLst>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sz="1600" b="1" dirty="0">
                <a:solidFill>
                  <a:schemeClr val="accent2">
                    <a:lumMod val="20000"/>
                    <a:lumOff val="80000"/>
                  </a:schemeClr>
                </a:solidFill>
                <a:latin typeface="Cambria" pitchFamily="18" charset="0"/>
                <a:cs typeface="Arial" charset="0"/>
              </a:rPr>
              <a:t>Chapter </a:t>
            </a:r>
            <a:r>
              <a:rPr lang="en-US" sz="1600" b="1" dirty="0">
                <a:solidFill>
                  <a:schemeClr val="accent2">
                    <a:lumMod val="20000"/>
                    <a:lumOff val="80000"/>
                  </a:schemeClr>
                </a:solidFill>
                <a:latin typeface="Cambria" pitchFamily="18" charset="0"/>
                <a:cs typeface="Arial" charset="0"/>
              </a:rPr>
              <a:t>14</a:t>
            </a:r>
            <a:r>
              <a:rPr lang="sr-Latn-CS" sz="1600" b="1" dirty="0">
                <a:solidFill>
                  <a:schemeClr val="accent2">
                    <a:lumMod val="20000"/>
                    <a:lumOff val="80000"/>
                  </a:schemeClr>
                </a:solidFill>
                <a:latin typeface="Cambria" pitchFamily="18" charset="0"/>
                <a:cs typeface="Arial" charset="0"/>
              </a:rPr>
              <a:t>: </a:t>
            </a:r>
            <a:r>
              <a:rPr lang="en-US" sz="1600" b="1" dirty="0">
                <a:solidFill>
                  <a:schemeClr val="accent2">
                    <a:lumMod val="20000"/>
                    <a:lumOff val="80000"/>
                  </a:schemeClr>
                </a:solidFill>
                <a:latin typeface="Cambria" pitchFamily="18" charset="0"/>
                <a:cs typeface="Arial" charset="0"/>
              </a:rPr>
              <a:t>Transport policy - Regulatory Area: Maritime Transport - Insurance</a:t>
            </a: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4: </a:t>
            </a:r>
            <a:r>
              <a:rPr lang="x-none" sz="1100" b="1">
                <a:solidFill>
                  <a:schemeClr val="accent2">
                    <a:lumMod val="50000"/>
                  </a:schemeClr>
                </a:solidFill>
              </a:rPr>
              <a:t> </a:t>
            </a:r>
            <a:r>
              <a:rPr lang="en-US" sz="1100" b="1" dirty="0">
                <a:solidFill>
                  <a:schemeClr val="accent2">
                    <a:lumMod val="50000"/>
                  </a:schemeClr>
                </a:solidFill>
              </a:rPr>
              <a:t>Transport policy</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91" name="Rectangle 19"/>
          <p:cNvSpPr>
            <a:spLocks noChangeArrowheads="1"/>
          </p:cNvSpPr>
          <p:nvPr/>
        </p:nvSpPr>
        <p:spPr bwMode="auto">
          <a:xfrm>
            <a:off x="228600" y="1325411"/>
            <a:ext cx="8610600" cy="4925964"/>
          </a:xfrm>
          <a:prstGeom prst="rect">
            <a:avLst/>
          </a:prstGeom>
          <a:noFill/>
          <a:ln w="9525">
            <a:noFill/>
            <a:miter lim="800000"/>
            <a:headEnd/>
            <a:tailEnd/>
          </a:ln>
          <a:effectLst>
            <a:outerShdw sx="1000" sy="1000" algn="tl" rotWithShape="0">
              <a:schemeClr val="bg1"/>
            </a:outerShdw>
            <a:softEdge rad="127000"/>
          </a:effectLst>
        </p:spPr>
        <p:txBody>
          <a:bodyPr anchor="ctr">
            <a:spAutoFit/>
          </a:bodyPr>
          <a:lstStyle/>
          <a:p>
            <a:pPr eaLnBrk="0" hangingPunct="0">
              <a:defRPr/>
            </a:pPr>
            <a:r>
              <a:rPr lang="en-US" sz="1200" dirty="0">
                <a:solidFill>
                  <a:srgbClr val="000000"/>
                </a:solidFill>
                <a:latin typeface="Cambria" pitchFamily="18" charset="0"/>
                <a:ea typeface="Times New Roman" pitchFamily="18" charset="0"/>
              </a:rPr>
              <a:t> </a:t>
            </a:r>
            <a:endParaRPr lang="x-none" sz="1200" dirty="0">
              <a:solidFill>
                <a:srgbClr val="000000"/>
              </a:solidFill>
              <a:latin typeface="Cambria" pitchFamily="18" charset="0"/>
              <a:ea typeface="Times New Roman" pitchFamily="18" charset="0"/>
            </a:endParaRPr>
          </a:p>
          <a:p>
            <a:pPr>
              <a:defRPr/>
            </a:pPr>
            <a:r>
              <a:rPr lang="el-GR" dirty="0">
                <a:solidFill>
                  <a:srgbClr val="800000"/>
                </a:solidFill>
                <a:latin typeface="Cambria" pitchFamily="18" charset="0"/>
              </a:rPr>
              <a:t> </a:t>
            </a:r>
            <a:endParaRPr lang="en-US" dirty="0"/>
          </a:p>
          <a:p>
            <a:pPr algn="just">
              <a:defRPr/>
            </a:pPr>
            <a:r>
              <a:rPr lang="en-US" sz="1600" b="1" dirty="0">
                <a:solidFill>
                  <a:schemeClr val="accent1">
                    <a:lumMod val="75000"/>
                  </a:schemeClr>
                </a:solidFill>
                <a:latin typeface="Cambria" pitchFamily="18" charset="0"/>
                <a:ea typeface="Calibri"/>
                <a:cs typeface="Times New Roman"/>
              </a:rPr>
              <a:t>Marine insurance in Montenegro is governed by Law on Marine and Inland Navigation </a:t>
            </a:r>
            <a:r>
              <a:rPr lang="sr-Latn-CS" sz="1600" b="1" dirty="0">
                <a:solidFill>
                  <a:schemeClr val="accent1">
                    <a:lumMod val="75000"/>
                  </a:schemeClr>
                </a:solidFill>
                <a:latin typeface="Cambria" pitchFamily="18" charset="0"/>
                <a:ea typeface="Calibri"/>
                <a:cs typeface="Times New Roman"/>
              </a:rPr>
              <a:t> </a:t>
            </a:r>
            <a:r>
              <a:rPr lang="en-US" sz="1600" b="1" dirty="0">
                <a:solidFill>
                  <a:schemeClr val="accent1">
                    <a:lumMod val="75000"/>
                  </a:schemeClr>
                </a:solidFill>
                <a:latin typeface="Cambria" pitchFamily="18" charset="0"/>
                <a:ea typeface="Calibri"/>
                <a:cs typeface="Times New Roman"/>
              </a:rPr>
              <a:t>("Official Gazette of FRY”, No</a:t>
            </a:r>
            <a:r>
              <a:rPr lang="sr-Latn-CS" sz="1600" b="1" dirty="0">
                <a:solidFill>
                  <a:schemeClr val="accent1">
                    <a:lumMod val="75000"/>
                  </a:schemeClr>
                </a:solidFill>
                <a:latin typeface="Cambria" pitchFamily="18" charset="0"/>
                <a:ea typeface="Calibri"/>
                <a:cs typeface="Times New Roman"/>
              </a:rPr>
              <a:t>. 12/98, 44/99, 44/99 </a:t>
            </a:r>
            <a:r>
              <a:rPr lang="en-US" sz="1600" b="1" dirty="0">
                <a:solidFill>
                  <a:schemeClr val="accent1">
                    <a:lumMod val="75000"/>
                  </a:schemeClr>
                </a:solidFill>
                <a:latin typeface="Cambria" pitchFamily="18" charset="0"/>
                <a:ea typeface="Calibri"/>
                <a:cs typeface="Times New Roman"/>
              </a:rPr>
              <a:t>and</a:t>
            </a:r>
            <a:r>
              <a:rPr lang="sr-Latn-CS" sz="1600" b="1" dirty="0">
                <a:solidFill>
                  <a:schemeClr val="accent1">
                    <a:lumMod val="75000"/>
                  </a:schemeClr>
                </a:solidFill>
                <a:latin typeface="Cambria" pitchFamily="18" charset="0"/>
                <a:ea typeface="Calibri"/>
                <a:cs typeface="Times New Roman"/>
              </a:rPr>
              <a:t> 73/00). </a:t>
            </a:r>
            <a:endParaRPr lang="en-US" sz="1600" b="1" dirty="0">
              <a:solidFill>
                <a:schemeClr val="accent1">
                  <a:lumMod val="75000"/>
                </a:schemeClr>
              </a:solidFill>
              <a:latin typeface="Cambria" pitchFamily="18" charset="0"/>
              <a:ea typeface="Calibri"/>
              <a:cs typeface="Times New Roman"/>
            </a:endParaRPr>
          </a:p>
          <a:p>
            <a:pPr algn="just">
              <a:defRPr/>
            </a:pPr>
            <a:endParaRPr lang="en-US" sz="1600" b="1" dirty="0">
              <a:solidFill>
                <a:schemeClr val="accent1">
                  <a:lumMod val="75000"/>
                </a:schemeClr>
              </a:solidFill>
              <a:latin typeface="Cambria" pitchFamily="18" charset="0"/>
            </a:endParaRPr>
          </a:p>
          <a:p>
            <a:pPr algn="just">
              <a:lnSpc>
                <a:spcPct val="115000"/>
              </a:lnSpc>
              <a:spcAft>
                <a:spcPts val="0"/>
              </a:spcAft>
              <a:defRPr/>
            </a:pPr>
            <a:r>
              <a:rPr lang="en-US" sz="1600" b="1" dirty="0">
                <a:solidFill>
                  <a:schemeClr val="accent1">
                    <a:lumMod val="75000"/>
                  </a:schemeClr>
                </a:solidFill>
                <a:latin typeface="Cambria" pitchFamily="18" charset="0"/>
                <a:ea typeface="Calibri"/>
                <a:cs typeface="Times New Roman"/>
              </a:rPr>
              <a:t>The provisions of this Law apply to:</a:t>
            </a:r>
          </a:p>
          <a:p>
            <a:pPr algn="just">
              <a:lnSpc>
                <a:spcPct val="115000"/>
              </a:lnSpc>
              <a:spcAft>
                <a:spcPts val="0"/>
              </a:spcAft>
              <a:defRPr/>
            </a:pPr>
            <a:endParaRPr lang="el-GR" sz="1400" b="1" dirty="0">
              <a:solidFill>
                <a:schemeClr val="accent1">
                  <a:lumMod val="75000"/>
                </a:schemeClr>
              </a:solidFill>
              <a:latin typeface="Cambria" pitchFamily="18" charset="0"/>
              <a:ea typeface="Calibri"/>
              <a:cs typeface="Times New Roman"/>
            </a:endParaRPr>
          </a:p>
          <a:p>
            <a:pPr marL="342900" indent="-342900" algn="just">
              <a:lnSpc>
                <a:spcPct val="115000"/>
              </a:lnSpc>
              <a:spcAft>
                <a:spcPts val="0"/>
              </a:spcAft>
              <a:buFont typeface="Symbol"/>
              <a:buChar char=""/>
              <a:defRPr/>
            </a:pPr>
            <a:r>
              <a:rPr lang="en-US" sz="1600" b="1" dirty="0">
                <a:solidFill>
                  <a:schemeClr val="accent1">
                    <a:lumMod val="75000"/>
                  </a:schemeClr>
                </a:solidFill>
                <a:latin typeface="Cambria" pitchFamily="18" charset="0"/>
                <a:ea typeface="Calibri"/>
                <a:cs typeface="Times New Roman"/>
              </a:rPr>
              <a:t>insurance on ship, her machinery, installations, outfit and stores also on goods and other things which are transported by ship or are on board ship;</a:t>
            </a:r>
            <a:endParaRPr lang="el-GR" sz="1400" b="1" dirty="0">
              <a:solidFill>
                <a:schemeClr val="accent1">
                  <a:lumMod val="75000"/>
                </a:schemeClr>
              </a:solidFill>
              <a:latin typeface="Cambria" pitchFamily="18" charset="0"/>
              <a:ea typeface="Calibri"/>
              <a:cs typeface="Times New Roman"/>
            </a:endParaRPr>
          </a:p>
          <a:p>
            <a:pPr marL="342900" indent="-342900" algn="just">
              <a:lnSpc>
                <a:spcPct val="115000"/>
              </a:lnSpc>
              <a:spcAft>
                <a:spcPts val="0"/>
              </a:spcAft>
              <a:buFont typeface="Symbol"/>
              <a:buChar char=""/>
              <a:defRPr/>
            </a:pPr>
            <a:r>
              <a:rPr lang="en-US" sz="1600" b="1" dirty="0">
                <a:solidFill>
                  <a:schemeClr val="accent1">
                    <a:lumMod val="75000"/>
                  </a:schemeClr>
                </a:solidFill>
                <a:latin typeface="Cambria" pitchFamily="18" charset="0"/>
                <a:ea typeface="Calibri"/>
                <a:cs typeface="Times New Roman"/>
              </a:rPr>
              <a:t>insurance on freight, passage money, charges of insurance, expenses of equipping a ship, general average expenditure, salvage awards, expected profits, commissions, crew’s earnings, securities and other rights and material benefits which exist or can be reasonably expected in connection with the navigation or with the transport of goods by ship and which can be quantified in terms of money;</a:t>
            </a:r>
            <a:endParaRPr lang="el-GR" sz="1400" b="1" dirty="0">
              <a:solidFill>
                <a:schemeClr val="accent1">
                  <a:lumMod val="75000"/>
                </a:schemeClr>
              </a:solidFill>
              <a:latin typeface="Cambria" pitchFamily="18" charset="0"/>
              <a:ea typeface="Calibri"/>
              <a:cs typeface="Times New Roman"/>
            </a:endParaRPr>
          </a:p>
          <a:p>
            <a:pPr marL="342900" indent="-342900" algn="just">
              <a:lnSpc>
                <a:spcPct val="115000"/>
              </a:lnSpc>
              <a:spcAft>
                <a:spcPts val="0"/>
              </a:spcAft>
              <a:buFont typeface="Symbol"/>
              <a:buChar char=""/>
              <a:defRPr/>
            </a:pPr>
            <a:r>
              <a:rPr lang="en-US" sz="1600" b="1" dirty="0">
                <a:solidFill>
                  <a:schemeClr val="accent1">
                    <a:lumMod val="75000"/>
                  </a:schemeClr>
                </a:solidFill>
                <a:latin typeface="Cambria" pitchFamily="18" charset="0"/>
                <a:ea typeface="Calibri"/>
                <a:cs typeface="Times New Roman"/>
              </a:rPr>
              <a:t>insurance against liability for losses caused to third parties in connection with the right to of ownership or to exploit ship, etc.</a:t>
            </a:r>
            <a:endParaRPr lang="el-GR" sz="1400" b="1" dirty="0">
              <a:solidFill>
                <a:schemeClr val="accent1">
                  <a:lumMod val="75000"/>
                </a:schemeClr>
              </a:solidFill>
              <a:latin typeface="Cambria" pitchFamily="18" charset="0"/>
              <a:ea typeface="Calibri"/>
              <a:cs typeface="Times New Roman"/>
            </a:endParaRPr>
          </a:p>
          <a:p>
            <a:pPr>
              <a:defRPr/>
            </a:pPr>
            <a:r>
              <a:rPr lang="sr-Latn-CS" dirty="0"/>
              <a:t> </a:t>
            </a:r>
            <a:endParaRPr lang="el-GR" dirty="0"/>
          </a:p>
          <a:p>
            <a:pPr>
              <a:defRPr/>
            </a:pPr>
            <a:r>
              <a:rPr lang="sr-Latn-CS" dirty="0"/>
              <a:t> </a:t>
            </a:r>
            <a:endParaRPr lang="el-GR" dirty="0"/>
          </a:p>
        </p:txBody>
      </p:sp>
      <p:sp>
        <p:nvSpPr>
          <p:cNvPr id="21" name="Rectangle 20"/>
          <p:cNvSpPr/>
          <p:nvPr/>
        </p:nvSpPr>
        <p:spPr>
          <a:xfrm>
            <a:off x="1447800" y="762000"/>
            <a:ext cx="7315200" cy="461665"/>
          </a:xfrm>
          <a:prstGeom prst="rect">
            <a:avLst/>
          </a:prstGeom>
        </p:spPr>
        <p:txBody>
          <a:bodyPr wrap="square">
            <a:spAutoFit/>
          </a:bodyPr>
          <a:lstStyle/>
          <a:p>
            <a:pPr>
              <a:defRPr/>
            </a:pPr>
            <a:r>
              <a:rPr lang="en-US" sz="2400" b="1" dirty="0" smtClean="0">
                <a:solidFill>
                  <a:schemeClr val="tx2">
                    <a:lumMod val="60000"/>
                    <a:lumOff val="40000"/>
                  </a:schemeClr>
                </a:solidFill>
                <a:latin typeface="Cambria" pitchFamily="18" charset="0"/>
                <a:cs typeface="Arial" charset="0"/>
              </a:rPr>
              <a:t>                          LEGAL  FRAMEWORK </a:t>
            </a:r>
            <a:endParaRPr lang="en-US" sz="2400" b="1" dirty="0">
              <a:solidFill>
                <a:schemeClr val="tx2">
                  <a:lumMod val="60000"/>
                  <a:lumOff val="40000"/>
                </a:schemeClr>
              </a:solidFill>
              <a:latin typeface="Cambria" pitchFamily="18" charset="0"/>
              <a:cs typeface="Arial" charset="0"/>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sz="1600" b="1" dirty="0">
                <a:solidFill>
                  <a:schemeClr val="accent2">
                    <a:lumMod val="20000"/>
                    <a:lumOff val="80000"/>
                  </a:schemeClr>
                </a:solidFill>
                <a:latin typeface="Cambria" pitchFamily="18" charset="0"/>
                <a:cs typeface="Arial" charset="0"/>
              </a:rPr>
              <a:t>Chapter </a:t>
            </a:r>
            <a:r>
              <a:rPr lang="en-US" sz="1600" b="1" dirty="0">
                <a:solidFill>
                  <a:schemeClr val="accent2">
                    <a:lumMod val="20000"/>
                    <a:lumOff val="80000"/>
                  </a:schemeClr>
                </a:solidFill>
                <a:latin typeface="Cambria" pitchFamily="18" charset="0"/>
                <a:cs typeface="Arial" charset="0"/>
              </a:rPr>
              <a:t>14</a:t>
            </a:r>
            <a:r>
              <a:rPr lang="sr-Latn-CS" sz="1600" b="1" dirty="0">
                <a:solidFill>
                  <a:schemeClr val="accent2">
                    <a:lumMod val="20000"/>
                    <a:lumOff val="80000"/>
                  </a:schemeClr>
                </a:solidFill>
                <a:latin typeface="Cambria" pitchFamily="18" charset="0"/>
                <a:cs typeface="Arial" charset="0"/>
              </a:rPr>
              <a:t>: </a:t>
            </a:r>
            <a:r>
              <a:rPr lang="en-US" sz="1600" b="1" dirty="0">
                <a:solidFill>
                  <a:schemeClr val="accent2">
                    <a:lumMod val="20000"/>
                    <a:lumOff val="80000"/>
                  </a:schemeClr>
                </a:solidFill>
                <a:latin typeface="Cambria" pitchFamily="18" charset="0"/>
                <a:cs typeface="Arial" charset="0"/>
              </a:rPr>
              <a:t>Transport policy - Regulatory Area: Maritime Transport - Insurance</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410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4: </a:t>
            </a:r>
            <a:r>
              <a:rPr lang="x-none" sz="1100" b="1">
                <a:solidFill>
                  <a:schemeClr val="accent2">
                    <a:lumMod val="50000"/>
                  </a:schemeClr>
                </a:solidFill>
              </a:rPr>
              <a:t> </a:t>
            </a:r>
            <a:r>
              <a:rPr lang="en-US" sz="1100" b="1" dirty="0">
                <a:solidFill>
                  <a:schemeClr val="accent2">
                    <a:lumMod val="50000"/>
                  </a:schemeClr>
                </a:solidFill>
              </a:rPr>
              <a:t>Transport policy</a:t>
            </a:r>
            <a:endParaRPr lang="pl-PL" sz="1100" b="1" dirty="0">
              <a:solidFill>
                <a:schemeClr val="accent2">
                  <a:lumMod val="50000"/>
                </a:schemeClr>
              </a:solidFill>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91" name="Rectangle 19"/>
          <p:cNvSpPr>
            <a:spLocks noChangeArrowheads="1"/>
          </p:cNvSpPr>
          <p:nvPr/>
        </p:nvSpPr>
        <p:spPr bwMode="auto">
          <a:xfrm>
            <a:off x="228600" y="1730038"/>
            <a:ext cx="8610600" cy="3908762"/>
          </a:xfrm>
          <a:prstGeom prst="rect">
            <a:avLst/>
          </a:prstGeom>
          <a:noFill/>
          <a:ln w="9525">
            <a:noFill/>
            <a:miter lim="800000"/>
            <a:headEnd/>
            <a:tailEnd/>
          </a:ln>
          <a:effectLst>
            <a:outerShdw sx="1000" sy="1000" algn="bl" rotWithShape="0">
              <a:schemeClr val="bg1"/>
            </a:outerShdw>
            <a:softEdge rad="127000"/>
          </a:effectLst>
        </p:spPr>
        <p:txBody>
          <a:bodyPr wrap="square" anchor="ctr">
            <a:spAutoFit/>
          </a:bodyPr>
          <a:lstStyle/>
          <a:p>
            <a:pPr eaLnBrk="0" hangingPunct="0">
              <a:defRPr/>
            </a:pPr>
            <a:r>
              <a:rPr lang="en-US" sz="1200" dirty="0">
                <a:solidFill>
                  <a:srgbClr val="000000"/>
                </a:solidFill>
                <a:latin typeface="Cambria" pitchFamily="18" charset="0"/>
                <a:ea typeface="Times New Roman" pitchFamily="18" charset="0"/>
              </a:rPr>
              <a:t> </a:t>
            </a:r>
            <a:endParaRPr lang="x-none" sz="1200" dirty="0">
              <a:solidFill>
                <a:srgbClr val="000000"/>
              </a:solidFill>
              <a:latin typeface="Cambria" pitchFamily="18" charset="0"/>
              <a:ea typeface="Times New Roman" pitchFamily="18" charset="0"/>
            </a:endParaRPr>
          </a:p>
          <a:p>
            <a:pPr algn="just">
              <a:defRPr/>
            </a:pPr>
            <a:endParaRPr lang="en-US" sz="1600" b="1" dirty="0" smtClean="0">
              <a:solidFill>
                <a:schemeClr val="accent2">
                  <a:lumMod val="50000"/>
                </a:schemeClr>
              </a:solidFill>
              <a:latin typeface="Cambria" pitchFamily="18" charset="0"/>
              <a:ea typeface="Calibri"/>
              <a:cs typeface="Times New Roman"/>
            </a:endParaRPr>
          </a:p>
          <a:p>
            <a:pPr algn="just">
              <a:defRPr/>
            </a:pPr>
            <a:r>
              <a:rPr lang="en-US" sz="2000" b="1" dirty="0" smtClean="0">
                <a:solidFill>
                  <a:schemeClr val="accent1">
                    <a:lumMod val="75000"/>
                  </a:schemeClr>
                </a:solidFill>
                <a:latin typeface="Cambria" pitchFamily="18" charset="0"/>
                <a:ea typeface="Calibri"/>
                <a:cs typeface="Times New Roman"/>
              </a:rPr>
              <a:t>Legislative </a:t>
            </a:r>
            <a:r>
              <a:rPr lang="en-US" sz="2000" b="1" dirty="0">
                <a:solidFill>
                  <a:schemeClr val="accent1">
                    <a:lumMod val="75000"/>
                  </a:schemeClr>
                </a:solidFill>
                <a:latin typeface="Cambria" pitchFamily="18" charset="0"/>
                <a:ea typeface="Calibri"/>
                <a:cs typeface="Times New Roman"/>
              </a:rPr>
              <a:t>framework that currently regulates the field of compulsory insurance in maritime transport consists of the following:</a:t>
            </a:r>
            <a:endParaRPr lang="el-GR" sz="2000" b="1" dirty="0">
              <a:solidFill>
                <a:schemeClr val="accent1">
                  <a:lumMod val="75000"/>
                </a:schemeClr>
              </a:solidFill>
              <a:latin typeface="Cambria" pitchFamily="18" charset="0"/>
              <a:ea typeface="Calibri"/>
              <a:cs typeface="Times New Roman"/>
            </a:endParaRPr>
          </a:p>
          <a:p>
            <a:pPr algn="just">
              <a:defRPr/>
            </a:pPr>
            <a:r>
              <a:rPr lang="en-US" sz="2000" b="1" dirty="0">
                <a:solidFill>
                  <a:schemeClr val="accent1">
                    <a:lumMod val="75000"/>
                  </a:schemeClr>
                </a:solidFill>
                <a:latin typeface="Cambria" pitchFamily="18" charset="0"/>
                <a:ea typeface="Calibri"/>
                <a:cs typeface="Times New Roman"/>
              </a:rPr>
              <a:t> </a:t>
            </a:r>
            <a:endParaRPr lang="el-GR" sz="2000" b="1" dirty="0">
              <a:solidFill>
                <a:schemeClr val="accent1">
                  <a:lumMod val="75000"/>
                </a:schemeClr>
              </a:solidFill>
              <a:latin typeface="Cambria" pitchFamily="18" charset="0"/>
              <a:ea typeface="Calibri"/>
              <a:cs typeface="Times New Roman"/>
            </a:endParaRPr>
          </a:p>
          <a:p>
            <a:pPr>
              <a:buFont typeface="Wingdings" pitchFamily="2" charset="2"/>
              <a:buChar char="ü"/>
              <a:defRPr/>
            </a:pPr>
            <a:r>
              <a:rPr lang="en-US" sz="2000" b="1" dirty="0">
                <a:solidFill>
                  <a:schemeClr val="accent1">
                    <a:lumMod val="75000"/>
                  </a:schemeClr>
                </a:solidFill>
                <a:latin typeface="Cambria" pitchFamily="18" charset="0"/>
                <a:ea typeface="Calibri"/>
                <a:cs typeface="Times New Roman"/>
              </a:rPr>
              <a:t>Law on Sea Protection from Pollution by Vessels ("Official Gazette of  Montenegro” No. 20/11 and 26/11), Articles </a:t>
            </a:r>
            <a:r>
              <a:rPr lang="x-none" sz="2000" b="1" dirty="0">
                <a:solidFill>
                  <a:schemeClr val="accent1">
                    <a:lumMod val="75000"/>
                  </a:schemeClr>
                </a:solidFill>
                <a:latin typeface="Cambria" pitchFamily="18" charset="0"/>
                <a:ea typeface="Calibri"/>
                <a:cs typeface="Times New Roman"/>
              </a:rPr>
              <a:t>57</a:t>
            </a:r>
            <a:r>
              <a:rPr lang="en-US" sz="2000" b="1" dirty="0">
                <a:solidFill>
                  <a:schemeClr val="accent1">
                    <a:lumMod val="75000"/>
                  </a:schemeClr>
                </a:solidFill>
                <a:latin typeface="Cambria" pitchFamily="18" charset="0"/>
                <a:ea typeface="Calibri"/>
                <a:cs typeface="Times New Roman"/>
              </a:rPr>
              <a:t> and</a:t>
            </a:r>
            <a:r>
              <a:rPr lang="x-none" sz="2000" b="1" dirty="0">
                <a:solidFill>
                  <a:schemeClr val="accent1">
                    <a:lumMod val="75000"/>
                  </a:schemeClr>
                </a:solidFill>
                <a:latin typeface="Cambria" pitchFamily="18" charset="0"/>
                <a:ea typeface="Calibri"/>
                <a:cs typeface="Times New Roman"/>
              </a:rPr>
              <a:t> 58;</a:t>
            </a:r>
            <a:endParaRPr lang="el-GR" sz="2000" b="1" dirty="0">
              <a:solidFill>
                <a:schemeClr val="accent1">
                  <a:lumMod val="75000"/>
                </a:schemeClr>
              </a:solidFill>
              <a:latin typeface="Cambria" pitchFamily="18" charset="0"/>
              <a:ea typeface="Calibri"/>
              <a:cs typeface="Times New Roman"/>
            </a:endParaRPr>
          </a:p>
          <a:p>
            <a:pPr algn="just">
              <a:defRPr/>
            </a:pPr>
            <a:endParaRPr lang="el-GR" sz="2000" b="1" dirty="0">
              <a:solidFill>
                <a:schemeClr val="accent1">
                  <a:lumMod val="75000"/>
                </a:schemeClr>
              </a:solidFill>
              <a:latin typeface="Cambria" pitchFamily="18" charset="0"/>
              <a:ea typeface="Calibri"/>
              <a:cs typeface="Times New Roman"/>
            </a:endParaRPr>
          </a:p>
          <a:p>
            <a:pPr algn="just">
              <a:buFont typeface="Wingdings" pitchFamily="2" charset="2"/>
              <a:buChar char="ü"/>
              <a:defRPr/>
            </a:pPr>
            <a:r>
              <a:rPr lang="en-US" sz="2000" b="1" dirty="0">
                <a:solidFill>
                  <a:schemeClr val="accent1">
                    <a:lumMod val="75000"/>
                  </a:schemeClr>
                </a:solidFill>
                <a:latin typeface="Cambria" pitchFamily="18" charset="0"/>
                <a:ea typeface="Calibri"/>
                <a:cs typeface="Times New Roman"/>
              </a:rPr>
              <a:t>Law on Compulsory Transport Insurance ("Official Gazette of  Montenegro” No. 46/07 and 44/12, Chapter VI, Articles 45, 46 and 47;  </a:t>
            </a:r>
            <a:endParaRPr lang="el-GR" sz="2000" b="1" dirty="0">
              <a:solidFill>
                <a:schemeClr val="accent1">
                  <a:lumMod val="75000"/>
                </a:schemeClr>
              </a:solidFill>
              <a:latin typeface="Cambria" pitchFamily="18" charset="0"/>
              <a:ea typeface="Calibri"/>
              <a:cs typeface="Times New Roman"/>
            </a:endParaRPr>
          </a:p>
          <a:p>
            <a:pPr algn="just">
              <a:defRPr/>
            </a:pPr>
            <a:endParaRPr lang="el-GR" sz="2000" b="1" dirty="0">
              <a:solidFill>
                <a:schemeClr val="accent1">
                  <a:lumMod val="75000"/>
                </a:schemeClr>
              </a:solidFill>
              <a:latin typeface="Cambria" pitchFamily="18" charset="0"/>
              <a:ea typeface="Calibri"/>
              <a:cs typeface="Times New Roman"/>
            </a:endParaRPr>
          </a:p>
          <a:p>
            <a:pPr algn="just">
              <a:buFont typeface="Wingdings" pitchFamily="2" charset="2"/>
              <a:buChar char="ü"/>
              <a:defRPr/>
            </a:pPr>
            <a:r>
              <a:rPr lang="en-US" sz="2000" b="1" dirty="0">
                <a:solidFill>
                  <a:schemeClr val="accent1">
                    <a:lumMod val="75000"/>
                  </a:schemeClr>
                </a:solidFill>
                <a:latin typeface="Cambria" pitchFamily="18" charset="0"/>
                <a:ea typeface="Calibri"/>
                <a:cs typeface="Times New Roman"/>
              </a:rPr>
              <a:t>Law on Marine and Inland Navigation ("Official Gazette of FRY”, No</a:t>
            </a:r>
            <a:r>
              <a:rPr lang="sr-Latn-CS" sz="2000" b="1" dirty="0">
                <a:solidFill>
                  <a:schemeClr val="accent1">
                    <a:lumMod val="75000"/>
                  </a:schemeClr>
                </a:solidFill>
                <a:latin typeface="Cambria" pitchFamily="18" charset="0"/>
                <a:ea typeface="Calibri"/>
                <a:cs typeface="Times New Roman"/>
              </a:rPr>
              <a:t>. 12/98, 44/99, 44/99 </a:t>
            </a:r>
            <a:r>
              <a:rPr lang="en-US" sz="2000" b="1" dirty="0">
                <a:solidFill>
                  <a:schemeClr val="accent1">
                    <a:lumMod val="75000"/>
                  </a:schemeClr>
                </a:solidFill>
                <a:latin typeface="Cambria" pitchFamily="18" charset="0"/>
                <a:ea typeface="Calibri"/>
                <a:cs typeface="Times New Roman"/>
              </a:rPr>
              <a:t>and</a:t>
            </a:r>
            <a:r>
              <a:rPr lang="sr-Latn-CS" sz="2000" b="1" dirty="0">
                <a:solidFill>
                  <a:schemeClr val="accent1">
                    <a:lumMod val="75000"/>
                  </a:schemeClr>
                </a:solidFill>
                <a:latin typeface="Cambria" pitchFamily="18" charset="0"/>
                <a:ea typeface="Calibri"/>
                <a:cs typeface="Times New Roman"/>
              </a:rPr>
              <a:t> 73/00). </a:t>
            </a:r>
            <a:r>
              <a:rPr lang="en-US" sz="2000" b="1" dirty="0" err="1">
                <a:solidFill>
                  <a:schemeClr val="accent1">
                    <a:lumMod val="75000"/>
                  </a:schemeClr>
                </a:solidFill>
                <a:latin typeface="Cambria" pitchFamily="18" charset="0"/>
                <a:ea typeface="Calibri"/>
                <a:cs typeface="Times New Roman"/>
              </a:rPr>
              <a:t>čl</a:t>
            </a:r>
            <a:r>
              <a:rPr lang="en-US" sz="2000" b="1" dirty="0">
                <a:solidFill>
                  <a:schemeClr val="accent1">
                    <a:lumMod val="75000"/>
                  </a:schemeClr>
                </a:solidFill>
                <a:latin typeface="Cambria" pitchFamily="18" charset="0"/>
                <a:ea typeface="Calibri"/>
                <a:cs typeface="Times New Roman"/>
              </a:rPr>
              <a:t>. 889-905, 879-888.</a:t>
            </a:r>
            <a:endParaRPr lang="el-GR" sz="2000" b="1" dirty="0">
              <a:solidFill>
                <a:schemeClr val="accent1">
                  <a:lumMod val="75000"/>
                </a:schemeClr>
              </a:solidFill>
              <a:latin typeface="Cambria" pitchFamily="18" charset="0"/>
              <a:ea typeface="Calibri"/>
              <a:cs typeface="Times New Roman"/>
            </a:endParaRPr>
          </a:p>
        </p:txBody>
      </p:sp>
      <p:sp>
        <p:nvSpPr>
          <p:cNvPr id="21" name="Rectangle 20"/>
          <p:cNvSpPr/>
          <p:nvPr/>
        </p:nvSpPr>
        <p:spPr>
          <a:xfrm>
            <a:off x="1676400" y="685800"/>
            <a:ext cx="6324600" cy="461665"/>
          </a:xfrm>
          <a:prstGeom prst="rect">
            <a:avLst/>
          </a:prstGeom>
        </p:spPr>
        <p:txBody>
          <a:bodyPr wrap="square">
            <a:spAutoFit/>
          </a:bodyPr>
          <a:lstStyle/>
          <a:p>
            <a:pPr algn="ctr">
              <a:defRPr/>
            </a:pPr>
            <a:r>
              <a:rPr lang="en-GB" sz="2400" b="1" dirty="0" smtClean="0">
                <a:solidFill>
                  <a:schemeClr val="tx2">
                    <a:lumMod val="60000"/>
                    <a:lumOff val="40000"/>
                  </a:schemeClr>
                </a:solidFill>
                <a:latin typeface="Cambria" pitchFamily="18" charset="0"/>
                <a:cs typeface="Arial" charset="0"/>
              </a:rPr>
              <a:t>LEGAL FRAMEWORK  </a:t>
            </a:r>
            <a:r>
              <a:rPr lang="en-US" sz="2400" b="1" dirty="0" smtClean="0">
                <a:solidFill>
                  <a:schemeClr val="tx2">
                    <a:lumMod val="60000"/>
                    <a:lumOff val="40000"/>
                  </a:schemeClr>
                </a:solidFill>
                <a:latin typeface="Cambria" pitchFamily="18" charset="0"/>
                <a:cs typeface="Arial" charset="0"/>
              </a:rPr>
              <a:t> </a:t>
            </a:r>
            <a:endParaRPr lang="el-GR" sz="2400" b="1" dirty="0">
              <a:solidFill>
                <a:schemeClr val="tx2">
                  <a:lumMod val="60000"/>
                  <a:lumOff val="40000"/>
                </a:schemeClr>
              </a:solidFill>
              <a:latin typeface="Cambria" pitchFamily="18" charset="0"/>
              <a:cs typeface="Arial" charset="0"/>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sz="1600" b="1" dirty="0">
                <a:solidFill>
                  <a:schemeClr val="accent2">
                    <a:lumMod val="20000"/>
                    <a:lumOff val="80000"/>
                  </a:schemeClr>
                </a:solidFill>
                <a:latin typeface="Cambria" pitchFamily="18" charset="0"/>
                <a:cs typeface="Arial" charset="0"/>
              </a:rPr>
              <a:t>Chapter </a:t>
            </a:r>
            <a:r>
              <a:rPr lang="en-US" sz="1600" b="1" dirty="0">
                <a:solidFill>
                  <a:schemeClr val="accent2">
                    <a:lumMod val="20000"/>
                    <a:lumOff val="80000"/>
                  </a:schemeClr>
                </a:solidFill>
                <a:latin typeface="Cambria" pitchFamily="18" charset="0"/>
                <a:cs typeface="Arial" charset="0"/>
              </a:rPr>
              <a:t>14</a:t>
            </a:r>
            <a:r>
              <a:rPr lang="sr-Latn-CS" sz="1600" b="1" dirty="0">
                <a:solidFill>
                  <a:schemeClr val="accent2">
                    <a:lumMod val="20000"/>
                    <a:lumOff val="80000"/>
                  </a:schemeClr>
                </a:solidFill>
                <a:latin typeface="Cambria" pitchFamily="18" charset="0"/>
                <a:cs typeface="Arial" charset="0"/>
              </a:rPr>
              <a:t>: </a:t>
            </a:r>
            <a:r>
              <a:rPr lang="en-US" sz="1600" b="1" dirty="0">
                <a:solidFill>
                  <a:schemeClr val="accent2">
                    <a:lumMod val="20000"/>
                    <a:lumOff val="80000"/>
                  </a:schemeClr>
                </a:solidFill>
                <a:latin typeface="Cambria" pitchFamily="18" charset="0"/>
                <a:cs typeface="Arial" charset="0"/>
              </a:rPr>
              <a:t>Transport policy - Regulatory Area: Maritime Transport - Insurance</a:t>
            </a:r>
          </a:p>
        </p:txBody>
      </p:sp>
      <p:grpSp>
        <p:nvGrpSpPr>
          <p:cNvPr id="512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4: </a:t>
            </a:r>
            <a:r>
              <a:rPr lang="x-none" sz="1100" b="1">
                <a:solidFill>
                  <a:schemeClr val="accent2">
                    <a:lumMod val="50000"/>
                  </a:schemeClr>
                </a:solidFill>
              </a:rPr>
              <a:t> </a:t>
            </a:r>
            <a:r>
              <a:rPr lang="en-US" sz="1100" b="1" dirty="0">
                <a:solidFill>
                  <a:schemeClr val="accent2">
                    <a:lumMod val="50000"/>
                  </a:schemeClr>
                </a:solidFill>
              </a:rPr>
              <a:t>Transport policy</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91" name="Rectangle 19"/>
          <p:cNvSpPr>
            <a:spLocks noChangeArrowheads="1"/>
          </p:cNvSpPr>
          <p:nvPr/>
        </p:nvSpPr>
        <p:spPr bwMode="auto">
          <a:xfrm>
            <a:off x="228600" y="1822236"/>
            <a:ext cx="8610600" cy="4185761"/>
          </a:xfrm>
          <a:prstGeom prst="rect">
            <a:avLst/>
          </a:prstGeom>
          <a:noFill/>
          <a:ln w="9525">
            <a:noFill/>
            <a:miter lim="800000"/>
            <a:headEnd/>
            <a:tailEnd/>
          </a:ln>
          <a:effectLst>
            <a:outerShdw sx="1000" sy="1000" algn="bl" rotWithShape="0">
              <a:schemeClr val="bg1"/>
            </a:outerShdw>
            <a:softEdge rad="127000"/>
          </a:effectLst>
        </p:spPr>
        <p:txBody>
          <a:bodyPr anchor="ctr">
            <a:spAutoFit/>
          </a:bodyPr>
          <a:lstStyle/>
          <a:p>
            <a:pPr algn="just" eaLnBrk="0" hangingPunct="0">
              <a:buFont typeface="Wingdings" pitchFamily="2" charset="2"/>
              <a:buChar char="ü"/>
              <a:defRPr/>
            </a:pPr>
            <a:r>
              <a:rPr lang="en-US" sz="1400" b="1" dirty="0" smtClean="0">
                <a:solidFill>
                  <a:schemeClr val="accent1">
                    <a:lumMod val="75000"/>
                  </a:schemeClr>
                </a:solidFill>
                <a:latin typeface="Cambria" pitchFamily="18" charset="0"/>
              </a:rPr>
              <a:t>The </a:t>
            </a:r>
            <a:r>
              <a:rPr lang="en-US" sz="1400" b="1" dirty="0">
                <a:solidFill>
                  <a:schemeClr val="accent1">
                    <a:lumMod val="75000"/>
                  </a:schemeClr>
                </a:solidFill>
                <a:latin typeface="Cambria" pitchFamily="18" charset="0"/>
              </a:rPr>
              <a:t>EU Directive  2009/20/EC is to be implemented  into Montenegrin legislation  through the Law on Security </a:t>
            </a:r>
            <a:r>
              <a:rPr lang="en-US" sz="1400" b="1">
                <a:solidFill>
                  <a:schemeClr val="accent1">
                    <a:lumMod val="75000"/>
                  </a:schemeClr>
                </a:solidFill>
                <a:latin typeface="Cambria" pitchFamily="18" charset="0"/>
              </a:rPr>
              <a:t>of </a:t>
            </a:r>
            <a:r>
              <a:rPr lang="en-US" sz="1400" b="1" smtClean="0">
                <a:solidFill>
                  <a:schemeClr val="accent1">
                    <a:lumMod val="75000"/>
                  </a:schemeClr>
                </a:solidFill>
                <a:latin typeface="Cambria" pitchFamily="18" charset="0"/>
              </a:rPr>
              <a:t>Maritime </a:t>
            </a:r>
            <a:r>
              <a:rPr lang="en-US" sz="1400" b="1" dirty="0">
                <a:solidFill>
                  <a:schemeClr val="accent1">
                    <a:lumMod val="75000"/>
                  </a:schemeClr>
                </a:solidFill>
                <a:latin typeface="Cambria" pitchFamily="18" charset="0"/>
              </a:rPr>
              <a:t>Navigation . </a:t>
            </a:r>
            <a:r>
              <a:rPr lang="en-US" sz="1400" dirty="0">
                <a:solidFill>
                  <a:schemeClr val="accent1">
                    <a:lumMod val="75000"/>
                  </a:schemeClr>
                </a:solidFill>
              </a:rPr>
              <a:t> </a:t>
            </a:r>
            <a:endParaRPr lang="en-US" sz="1400" b="1" dirty="0">
              <a:solidFill>
                <a:schemeClr val="accent1">
                  <a:lumMod val="75000"/>
                </a:schemeClr>
              </a:solidFill>
              <a:latin typeface="Cambria" pitchFamily="18" charset="0"/>
            </a:endParaRPr>
          </a:p>
          <a:p>
            <a:pPr algn="just" eaLnBrk="0" hangingPunct="0">
              <a:buFont typeface="Wingdings" pitchFamily="2" charset="2"/>
              <a:buChar char="ü"/>
              <a:defRPr/>
            </a:pPr>
            <a:endParaRPr lang="en-US" sz="1400" b="1" dirty="0">
              <a:solidFill>
                <a:schemeClr val="accent1">
                  <a:lumMod val="75000"/>
                </a:schemeClr>
              </a:solidFill>
              <a:latin typeface="Cambria" pitchFamily="18" charset="0"/>
            </a:endParaRPr>
          </a:p>
          <a:p>
            <a:pPr algn="just">
              <a:buFont typeface="Wingdings" pitchFamily="2" charset="2"/>
              <a:buChar char="ü"/>
              <a:defRPr/>
            </a:pPr>
            <a:r>
              <a:rPr lang="en-US" sz="1400" b="1" dirty="0">
                <a:solidFill>
                  <a:schemeClr val="accent1">
                    <a:lumMod val="75000"/>
                  </a:schemeClr>
                </a:solidFill>
                <a:latin typeface="Cambria" pitchFamily="18" charset="0"/>
              </a:rPr>
              <a:t>According to the provisions of this Law</a:t>
            </a:r>
            <a:r>
              <a:rPr lang="sr-Latn-CS" sz="1400" b="1" dirty="0">
                <a:solidFill>
                  <a:schemeClr val="accent1">
                    <a:lumMod val="75000"/>
                  </a:schemeClr>
                </a:solidFill>
                <a:latin typeface="Cambria" pitchFamily="18" charset="0"/>
              </a:rPr>
              <a:t>,</a:t>
            </a:r>
            <a:r>
              <a:rPr lang="en-US" sz="1400" b="1" dirty="0">
                <a:solidFill>
                  <a:schemeClr val="accent1">
                    <a:lumMod val="75000"/>
                  </a:schemeClr>
                </a:solidFill>
                <a:latin typeface="Cambria" pitchFamily="18" charset="0"/>
              </a:rPr>
              <a:t> each ship (domestic and foreign) of 300 gross tonnage or more, except warships, auxiliary warships or other State owned or operated ships used for a non commercial public service, intending to enter a Montenegrin port, or call </a:t>
            </a:r>
            <a:r>
              <a:rPr lang="en-GB" sz="1400" b="1" dirty="0">
                <a:solidFill>
                  <a:schemeClr val="accent1">
                    <a:lumMod val="75000"/>
                  </a:schemeClr>
                </a:solidFill>
                <a:latin typeface="Cambria" pitchFamily="18" charset="0"/>
              </a:rPr>
              <a:t>at an offshore terminal situated in the territorial sea of Montenegro, must provide an evidence of insurance for marine claims specified in the 1976 </a:t>
            </a:r>
            <a:r>
              <a:rPr lang="en-US" sz="1400" b="1" dirty="0">
                <a:solidFill>
                  <a:schemeClr val="accent1">
                    <a:lumMod val="75000"/>
                  </a:schemeClr>
                </a:solidFill>
                <a:latin typeface="Cambria" pitchFamily="18" charset="0"/>
              </a:rPr>
              <a:t>Convention on Limitation of Liability for Maritime Claims, as amended by the 1996 Protocol, and subject to limitation under the 1996 Protocol. </a:t>
            </a:r>
          </a:p>
          <a:p>
            <a:pPr algn="just">
              <a:defRPr/>
            </a:pPr>
            <a:endParaRPr lang="en-US" sz="1400" b="1" dirty="0">
              <a:solidFill>
                <a:schemeClr val="accent1">
                  <a:lumMod val="75000"/>
                </a:schemeClr>
              </a:solidFill>
              <a:latin typeface="Cambria" pitchFamily="18" charset="0"/>
            </a:endParaRPr>
          </a:p>
          <a:p>
            <a:pPr algn="just">
              <a:buFont typeface="Wingdings" pitchFamily="2" charset="2"/>
              <a:buChar char="ü"/>
              <a:defRPr/>
            </a:pPr>
            <a:r>
              <a:rPr lang="en-US" sz="1400" b="1" dirty="0">
                <a:solidFill>
                  <a:schemeClr val="accent1">
                    <a:lumMod val="75000"/>
                  </a:schemeClr>
                </a:solidFill>
                <a:latin typeface="Cambria" pitchFamily="18" charset="0"/>
              </a:rPr>
              <a:t>According to the provisions of this Law, each ship of 300 gross tonnage or more flying the Montenegrin flag </a:t>
            </a:r>
            <a:r>
              <a:rPr lang="en-GB" sz="1400" b="1" dirty="0">
                <a:solidFill>
                  <a:schemeClr val="accent1">
                    <a:lumMod val="75000"/>
                  </a:schemeClr>
                </a:solidFill>
                <a:latin typeface="Cambria" pitchFamily="18" charset="0"/>
              </a:rPr>
              <a:t>is </a:t>
            </a:r>
            <a:r>
              <a:rPr lang="en-GB" sz="1400" b="1" dirty="0" err="1" smtClean="0">
                <a:solidFill>
                  <a:schemeClr val="accent1">
                    <a:lumMod val="75000"/>
                  </a:schemeClr>
                </a:solidFill>
                <a:latin typeface="Cambria" pitchFamily="18" charset="0"/>
              </a:rPr>
              <a:t>obligeted</a:t>
            </a:r>
            <a:r>
              <a:rPr lang="en-GB" sz="1400" b="1" dirty="0" smtClean="0">
                <a:solidFill>
                  <a:schemeClr val="accent1">
                    <a:lumMod val="75000"/>
                  </a:schemeClr>
                </a:solidFill>
                <a:latin typeface="Cambria" pitchFamily="18" charset="0"/>
              </a:rPr>
              <a:t> </a:t>
            </a:r>
            <a:r>
              <a:rPr lang="en-GB" sz="1400" b="1" dirty="0">
                <a:solidFill>
                  <a:schemeClr val="accent1">
                    <a:lumMod val="75000"/>
                  </a:schemeClr>
                </a:solidFill>
                <a:latin typeface="Cambria" pitchFamily="18" charset="0"/>
              </a:rPr>
              <a:t>to maintain in force the insurance cover as specified in the </a:t>
            </a:r>
            <a:r>
              <a:rPr lang="en-US" sz="1400" b="1" dirty="0">
                <a:solidFill>
                  <a:schemeClr val="accent1">
                    <a:lumMod val="75000"/>
                  </a:schemeClr>
                </a:solidFill>
                <a:latin typeface="Cambria" pitchFamily="18" charset="0"/>
              </a:rPr>
              <a:t>EU Directive  2009/20/EC </a:t>
            </a:r>
            <a:r>
              <a:rPr lang="en-GB" sz="1400" b="1" dirty="0">
                <a:solidFill>
                  <a:schemeClr val="accent1">
                    <a:lumMod val="75000"/>
                  </a:schemeClr>
                </a:solidFill>
                <a:latin typeface="Cambria" pitchFamily="18" charset="0"/>
              </a:rPr>
              <a:t>(</a:t>
            </a:r>
            <a:r>
              <a:rPr lang="en-US" sz="1400" b="1" dirty="0">
                <a:solidFill>
                  <a:schemeClr val="accent1">
                    <a:lumMod val="75000"/>
                  </a:schemeClr>
                </a:solidFill>
                <a:latin typeface="Cambria" pitchFamily="18" charset="0"/>
              </a:rPr>
              <a:t>with or without deductibles, P &amp; I insurance of the type currently provided by members of the International Group of P &amp; I Clubs, and other effective forms of insurance, etc). </a:t>
            </a:r>
          </a:p>
          <a:p>
            <a:pPr algn="just">
              <a:defRPr/>
            </a:pPr>
            <a:endParaRPr lang="en-US" sz="1400" b="1" dirty="0">
              <a:solidFill>
                <a:schemeClr val="accent1">
                  <a:lumMod val="75000"/>
                </a:schemeClr>
              </a:solidFill>
              <a:latin typeface="Cambria" pitchFamily="18" charset="0"/>
            </a:endParaRPr>
          </a:p>
          <a:p>
            <a:pPr algn="just">
              <a:buFont typeface="Wingdings" pitchFamily="2" charset="2"/>
              <a:buChar char="ü"/>
              <a:defRPr/>
            </a:pPr>
            <a:r>
              <a:rPr lang="en-GB" sz="1400" b="1" dirty="0">
                <a:solidFill>
                  <a:schemeClr val="accent1">
                    <a:lumMod val="75000"/>
                  </a:schemeClr>
                </a:solidFill>
                <a:latin typeface="Cambria" pitchFamily="18" charset="0"/>
              </a:rPr>
              <a:t>There are provisions in this Law defining the penalties </a:t>
            </a:r>
            <a:r>
              <a:rPr lang="en-US" sz="1400" b="1" dirty="0">
                <a:solidFill>
                  <a:schemeClr val="accent1">
                    <a:lumMod val="75000"/>
                  </a:schemeClr>
                </a:solidFill>
                <a:latin typeface="Cambria" pitchFamily="18" charset="0"/>
              </a:rPr>
              <a:t>for the breach of its provisions. </a:t>
            </a:r>
          </a:p>
          <a:p>
            <a:pPr algn="just">
              <a:buFont typeface="Wingdings" pitchFamily="2" charset="2"/>
              <a:buChar char="ü"/>
              <a:defRPr/>
            </a:pPr>
            <a:endParaRPr lang="en-US" sz="1400" b="1" dirty="0">
              <a:solidFill>
                <a:schemeClr val="accent1">
                  <a:lumMod val="75000"/>
                </a:schemeClr>
              </a:solidFill>
              <a:latin typeface="Cambria" pitchFamily="18" charset="0"/>
            </a:endParaRPr>
          </a:p>
          <a:p>
            <a:pPr algn="just">
              <a:buFont typeface="Wingdings" pitchFamily="2" charset="2"/>
              <a:buChar char="ü"/>
              <a:defRPr/>
            </a:pPr>
            <a:r>
              <a:rPr lang="en-US" sz="1400" b="1" dirty="0">
                <a:solidFill>
                  <a:schemeClr val="accent1">
                    <a:lumMod val="75000"/>
                  </a:schemeClr>
                </a:solidFill>
                <a:latin typeface="Cambria" pitchFamily="18" charset="0"/>
              </a:rPr>
              <a:t>There is also provisions in this Law ensuring that any inspection of a ship in a port under Montenegrin jurisdiction includes verification that a certificate of insurance is carried on board.   </a:t>
            </a:r>
          </a:p>
        </p:txBody>
      </p:sp>
      <p:sp>
        <p:nvSpPr>
          <p:cNvPr id="18" name="Rectangle 17"/>
          <p:cNvSpPr/>
          <p:nvPr/>
        </p:nvSpPr>
        <p:spPr>
          <a:xfrm>
            <a:off x="1524000" y="685800"/>
            <a:ext cx="7086600" cy="400110"/>
          </a:xfrm>
          <a:prstGeom prst="rect">
            <a:avLst/>
          </a:prstGeom>
        </p:spPr>
        <p:txBody>
          <a:bodyPr wrap="square">
            <a:spAutoFit/>
          </a:bodyPr>
          <a:lstStyle/>
          <a:p>
            <a:pPr algn="ctr">
              <a:defRPr/>
            </a:pPr>
            <a:r>
              <a:rPr lang="en-US" sz="2000" b="1" dirty="0" smtClean="0">
                <a:solidFill>
                  <a:schemeClr val="tx2">
                    <a:lumMod val="60000"/>
                    <a:lumOff val="40000"/>
                  </a:schemeClr>
                </a:solidFill>
                <a:latin typeface="Cambria" pitchFamily="18" charset="0"/>
                <a:cs typeface="Arial" charset="0"/>
              </a:rPr>
              <a:t>CURRENT AND FUTURE ACTIVITIES</a:t>
            </a:r>
            <a:endParaRPr lang="pl-PL" sz="2000" b="1" dirty="0" smtClean="0">
              <a:solidFill>
                <a:schemeClr val="tx2">
                  <a:lumMod val="60000"/>
                  <a:lumOff val="40000"/>
                </a:schemeClr>
              </a:solidFill>
              <a:latin typeface="Cambria" pitchFamily="18" charset="0"/>
              <a:cs typeface="Arial" charset="0"/>
            </a:endParaRPr>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sz="1600" b="1" dirty="0">
                <a:solidFill>
                  <a:schemeClr val="accent2">
                    <a:lumMod val="20000"/>
                    <a:lumOff val="80000"/>
                  </a:schemeClr>
                </a:solidFill>
                <a:latin typeface="Cambria" pitchFamily="18" charset="0"/>
                <a:cs typeface="Arial" charset="0"/>
              </a:rPr>
              <a:t>Chapter </a:t>
            </a:r>
            <a:r>
              <a:rPr lang="en-US" sz="1600" b="1" dirty="0">
                <a:solidFill>
                  <a:schemeClr val="accent2">
                    <a:lumMod val="20000"/>
                    <a:lumOff val="80000"/>
                  </a:schemeClr>
                </a:solidFill>
                <a:latin typeface="Cambria" pitchFamily="18" charset="0"/>
                <a:cs typeface="Arial" charset="0"/>
              </a:rPr>
              <a:t>14</a:t>
            </a:r>
            <a:r>
              <a:rPr lang="sr-Latn-CS" sz="1600" b="1" dirty="0">
                <a:solidFill>
                  <a:schemeClr val="accent2">
                    <a:lumMod val="20000"/>
                    <a:lumOff val="80000"/>
                  </a:schemeClr>
                </a:solidFill>
                <a:latin typeface="Cambria" pitchFamily="18" charset="0"/>
                <a:cs typeface="Arial" charset="0"/>
              </a:rPr>
              <a:t>: </a:t>
            </a:r>
            <a:r>
              <a:rPr lang="en-US" sz="1600" b="1" dirty="0">
                <a:solidFill>
                  <a:schemeClr val="accent2">
                    <a:lumMod val="20000"/>
                    <a:lumOff val="80000"/>
                  </a:schemeClr>
                </a:solidFill>
                <a:latin typeface="Cambria" pitchFamily="18" charset="0"/>
                <a:cs typeface="Arial" charset="0"/>
              </a:rPr>
              <a:t>Transport policy - Regulatory Area: Maritime Transport - Insurance</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a:t>
            </a:r>
            <a:r>
              <a:rPr lang="x-none" sz="1100" b="1">
                <a:solidFill>
                  <a:schemeClr val="accent2">
                    <a:lumMod val="50000"/>
                  </a:schemeClr>
                </a:solidFill>
              </a:rPr>
              <a:t>1</a:t>
            </a:r>
            <a:r>
              <a:rPr lang="en-US" sz="1100" b="1" dirty="0">
                <a:solidFill>
                  <a:schemeClr val="accent2">
                    <a:lumMod val="50000"/>
                  </a:schemeClr>
                </a:solidFill>
              </a:rPr>
              <a:t>4: </a:t>
            </a:r>
            <a:r>
              <a:rPr lang="x-none" sz="1100" b="1">
                <a:solidFill>
                  <a:schemeClr val="accent2">
                    <a:lumMod val="50000"/>
                  </a:schemeClr>
                </a:solidFill>
              </a:rPr>
              <a:t> </a:t>
            </a:r>
            <a:r>
              <a:rPr lang="en-US" sz="1100" b="1" dirty="0">
                <a:solidFill>
                  <a:schemeClr val="accent2">
                    <a:lumMod val="50000"/>
                  </a:schemeClr>
                </a:solidFill>
              </a:rPr>
              <a:t>Transport policy</a:t>
            </a:r>
            <a:endParaRPr lang="pl-PL" sz="1100" b="1" dirty="0">
              <a:solidFill>
                <a:schemeClr val="accent2">
                  <a:lumMod val="50000"/>
                </a:schemeClr>
              </a:solidFill>
            </a:endParaRPr>
          </a:p>
        </p:txBody>
      </p:sp>
      <p:pic>
        <p:nvPicPr>
          <p:cNvPr id="512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91" name="Rectangle 19"/>
          <p:cNvSpPr>
            <a:spLocks noChangeArrowheads="1"/>
          </p:cNvSpPr>
          <p:nvPr/>
        </p:nvSpPr>
        <p:spPr bwMode="auto">
          <a:xfrm>
            <a:off x="228600" y="1822236"/>
            <a:ext cx="8610600" cy="2062103"/>
          </a:xfrm>
          <a:prstGeom prst="rect">
            <a:avLst/>
          </a:prstGeom>
          <a:noFill/>
          <a:ln w="9525">
            <a:noFill/>
            <a:miter lim="800000"/>
            <a:headEnd/>
            <a:tailEnd/>
          </a:ln>
          <a:effectLst>
            <a:outerShdw sx="1000" sy="1000" algn="bl" rotWithShape="0">
              <a:schemeClr val="bg1"/>
            </a:outerShdw>
            <a:softEdge rad="127000"/>
          </a:effectLst>
        </p:spPr>
        <p:txBody>
          <a:bodyPr anchor="ctr">
            <a:spAutoFit/>
          </a:bodyPr>
          <a:lstStyle/>
          <a:p>
            <a:pPr lvl="0" algn="ctr" eaLnBrk="0" hangingPunct="0">
              <a:buFont typeface="Wingdings" pitchFamily="2" charset="2"/>
              <a:buChar char="ü"/>
              <a:defRPr/>
            </a:pPr>
            <a:endParaRPr lang="en-GB" sz="2000" b="1" dirty="0" smtClean="0">
              <a:solidFill>
                <a:schemeClr val="accent1">
                  <a:lumMod val="75000"/>
                </a:schemeClr>
              </a:solidFill>
            </a:endParaRPr>
          </a:p>
          <a:p>
            <a:pPr lvl="0" algn="ctr" eaLnBrk="0" hangingPunct="0">
              <a:buFont typeface="Wingdings" pitchFamily="2" charset="2"/>
              <a:buChar char="ü"/>
              <a:defRPr/>
            </a:pPr>
            <a:endParaRPr lang="en-GB" sz="2000" b="1" dirty="0" smtClean="0">
              <a:solidFill>
                <a:schemeClr val="accent1">
                  <a:lumMod val="75000"/>
                </a:schemeClr>
              </a:solidFill>
            </a:endParaRPr>
          </a:p>
          <a:p>
            <a:pPr lvl="0" algn="ctr" eaLnBrk="0" hangingPunct="0">
              <a:buFont typeface="Wingdings" pitchFamily="2" charset="2"/>
              <a:buChar char="ü"/>
              <a:defRPr/>
            </a:pPr>
            <a:endParaRPr lang="en-GB" sz="2000" b="1" smtClean="0">
              <a:solidFill>
                <a:schemeClr val="accent1">
                  <a:lumMod val="75000"/>
                </a:schemeClr>
              </a:solidFill>
            </a:endParaRPr>
          </a:p>
          <a:p>
            <a:pPr lvl="0" algn="ctr" eaLnBrk="0" hangingPunct="0">
              <a:buFont typeface="Wingdings" pitchFamily="2" charset="2"/>
              <a:buChar char="ü"/>
              <a:defRPr/>
            </a:pPr>
            <a:r>
              <a:rPr lang="en-GB" sz="2000" b="1" smtClean="0">
                <a:solidFill>
                  <a:schemeClr val="accent1">
                    <a:lumMod val="75000"/>
                  </a:schemeClr>
                </a:solidFill>
              </a:rPr>
              <a:t>RATIFICATION </a:t>
            </a:r>
            <a:r>
              <a:rPr lang="en-GB" sz="2000" b="1" dirty="0" smtClean="0">
                <a:solidFill>
                  <a:schemeClr val="accent1">
                    <a:lumMod val="75000"/>
                  </a:schemeClr>
                </a:solidFill>
              </a:rPr>
              <a:t>OF THE </a:t>
            </a:r>
            <a:r>
              <a:rPr lang="en-US" sz="2000" b="1" dirty="0" smtClean="0">
                <a:solidFill>
                  <a:schemeClr val="accent1">
                    <a:lumMod val="75000"/>
                  </a:schemeClr>
                </a:solidFill>
              </a:rPr>
              <a:t>CONVENTION ON LIMITATION OF LIABILITY FOR MARITIME CLAIMS </a:t>
            </a:r>
            <a:r>
              <a:rPr lang="en-GB" sz="2000" b="1" dirty="0" smtClean="0">
                <a:solidFill>
                  <a:schemeClr val="accent1">
                    <a:lumMod val="75000"/>
                  </a:schemeClr>
                </a:solidFill>
              </a:rPr>
              <a:t>1996</a:t>
            </a:r>
            <a:endParaRPr lang="en-US" sz="2000" dirty="0" smtClean="0">
              <a:solidFill>
                <a:schemeClr val="accent1">
                  <a:lumMod val="75000"/>
                </a:schemeClr>
              </a:solidFill>
            </a:endParaRPr>
          </a:p>
          <a:p>
            <a:pPr algn="just" eaLnBrk="0" hangingPunct="0">
              <a:buFont typeface="Wingdings" pitchFamily="2" charset="2"/>
              <a:buChar char="ü"/>
              <a:defRPr/>
            </a:pPr>
            <a:endParaRPr lang="en-US" sz="1400" b="1" dirty="0">
              <a:solidFill>
                <a:schemeClr val="accent1">
                  <a:lumMod val="75000"/>
                </a:schemeClr>
              </a:solidFill>
              <a:latin typeface="Cambria" pitchFamily="18" charset="0"/>
            </a:endParaRPr>
          </a:p>
          <a:p>
            <a:pPr algn="just">
              <a:defRPr/>
            </a:pPr>
            <a:endParaRPr lang="en-US" sz="1400" b="1" dirty="0">
              <a:solidFill>
                <a:schemeClr val="accent1">
                  <a:lumMod val="75000"/>
                </a:schemeClr>
              </a:solidFill>
              <a:latin typeface="Cambria" pitchFamily="18" charset="0"/>
            </a:endParaRPr>
          </a:p>
        </p:txBody>
      </p:sp>
      <p:sp>
        <p:nvSpPr>
          <p:cNvPr id="18" name="Rectangle 17"/>
          <p:cNvSpPr/>
          <p:nvPr/>
        </p:nvSpPr>
        <p:spPr>
          <a:xfrm>
            <a:off x="1524000" y="685800"/>
            <a:ext cx="7086600" cy="400110"/>
          </a:xfrm>
          <a:prstGeom prst="rect">
            <a:avLst/>
          </a:prstGeom>
        </p:spPr>
        <p:txBody>
          <a:bodyPr wrap="square">
            <a:spAutoFit/>
          </a:bodyPr>
          <a:lstStyle/>
          <a:p>
            <a:pPr algn="ctr">
              <a:defRPr/>
            </a:pPr>
            <a:r>
              <a:rPr lang="en-US" sz="2000" b="1" dirty="0" smtClean="0">
                <a:solidFill>
                  <a:schemeClr val="tx2">
                    <a:lumMod val="60000"/>
                    <a:lumOff val="40000"/>
                  </a:schemeClr>
                </a:solidFill>
                <a:latin typeface="Cambria" pitchFamily="18" charset="0"/>
                <a:cs typeface="Arial" charset="0"/>
              </a:rPr>
              <a:t>CURRENT AND FUTURE ACTIVITIES</a:t>
            </a:r>
            <a:endParaRPr lang="pl-PL" sz="2000" b="1" dirty="0" smtClean="0">
              <a:solidFill>
                <a:schemeClr val="tx2">
                  <a:lumMod val="60000"/>
                  <a:lumOff val="40000"/>
                </a:schemeClr>
              </a:solidFill>
              <a:latin typeface="Cambria" pitchFamily="18" charset="0"/>
              <a:cs typeface="Arial" charset="0"/>
            </a:endParaRPr>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6149"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Thank you for your </a:t>
            </a:r>
            <a:r>
              <a:rPr lang="sr-Latn-CS" sz="3200" dirty="0" smtClean="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attention</a:t>
            </a:r>
            <a:endPar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endParaRPr>
          </a:p>
          <a:p>
            <a:pPr algn="ctr" fontAlgn="auto">
              <a:spcBef>
                <a:spcPts val="0"/>
              </a:spcBef>
              <a:spcAft>
                <a:spcPts val="0"/>
              </a:spcAft>
              <a:defRPr/>
            </a:pPr>
            <a:endParaRPr lang="sr-Latn-CS" sz="3200" dirty="0">
              <a:solidFill>
                <a:schemeClr val="accent2">
                  <a:lumMod val="20000"/>
                  <a:lumOff val="80000"/>
                </a:schemeClr>
              </a:solidFill>
              <a:effectLst>
                <a:reflection blurRad="6350" stA="60000" endA="900" endPos="58000" dir="5400000" sy="-100000" algn="bl" rotWithShape="0"/>
              </a:effectLst>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effectLst>
                  <a:reflection blurRad="6350" stA="60000" endA="900" endPos="58000" dir="5400000" sy="-100000" algn="bl" rotWithShape="0"/>
                </a:effectLst>
                <a:latin typeface="Cambria" pitchFamily="18" charset="0"/>
              </a:rPr>
              <a:t>QUESTIONS</a:t>
            </a:r>
            <a:endParaRPr lang="hr-HR" sz="4000" b="1" dirty="0">
              <a:solidFill>
                <a:schemeClr val="accent2">
                  <a:lumMod val="20000"/>
                  <a:lumOff val="80000"/>
                </a:schemeClr>
              </a:solidFill>
              <a:effectLst>
                <a:reflection blurRad="6350" stA="60000" endA="900" endPos="58000" dir="5400000" sy="-100000" algn="bl" rotWithShape="0"/>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908</TotalTime>
  <Words>572</Words>
  <Application>Microsoft Office PowerPoint</Application>
  <PresentationFormat>On-screen Show (4:3)</PresentationFormat>
  <Paragraphs>118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damir.sabanovic</dc:creator>
  <cp:lastModifiedBy>ana.kusovac</cp:lastModifiedBy>
  <cp:revision>77</cp:revision>
  <dcterms:created xsi:type="dcterms:W3CDTF">2013-02-18T10:18:27Z</dcterms:created>
  <dcterms:modified xsi:type="dcterms:W3CDTF">2013-05-17T08:21:17Z</dcterms:modified>
</cp:coreProperties>
</file>