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9" r:id="rId3"/>
    <p:sldId id="280" r:id="rId4"/>
    <p:sldId id="266" r:id="rId5"/>
    <p:sldId id="281" r:id="rId6"/>
    <p:sldId id="275" r:id="rId7"/>
    <p:sldId id="282" r:id="rId8"/>
    <p:sldId id="272" r:id="rId9"/>
    <p:sldId id="276" r:id="rId10"/>
    <p:sldId id="263"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AB54EE-8818-4DBE-9516-A1A2A133FBF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AB54EE-8818-4DBE-9516-A1A2A133FBF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AB54EE-8818-4DBE-9516-A1A2A133FBF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AB54EE-8818-4DBE-9516-A1A2A133FBF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AB54EE-8818-4DBE-9516-A1A2A133FBFA}" type="datetimeFigureOut">
              <a:rPr lang="en-US" smtClean="0"/>
              <a:pPr/>
              <a:t>5/17/2013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AB54EE-8818-4DBE-9516-A1A2A133FBFA}" type="datetimeFigureOut">
              <a:rPr lang="en-US" smtClean="0"/>
              <a:pPr/>
              <a:t>5/17/2013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AB54EE-8818-4DBE-9516-A1A2A133FBFA}" type="datetimeFigureOut">
              <a:rPr lang="en-US" smtClean="0"/>
              <a:pPr/>
              <a:t>5/17/2013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AB54EE-8818-4DBE-9516-A1A2A133FBF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AB54EE-8818-4DBE-9516-A1A2A133FBFA}" type="datetimeFigureOut">
              <a:rPr lang="en-US" smtClean="0"/>
              <a:pPr/>
              <a:t>5/17/2013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AB54EE-8818-4DBE-9516-A1A2A133FBF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AB54EE-8818-4DBE-9516-A1A2A133FBFA}" type="datetimeFigureOut">
              <a:rPr lang="en-US" smtClean="0"/>
              <a:pPr/>
              <a:t>5/17/2013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6BD2F-ADFB-4251-94CE-CE421CBB724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AB54EE-8818-4DBE-9516-A1A2A133FBFA}" type="datetimeFigureOut">
              <a:rPr lang="en-US" smtClean="0"/>
              <a:pPr/>
              <a:t>5/17/2013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36BD2F-ADFB-4251-94CE-CE421CBB72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gom.cg.yu/infobiro/vijesti.php?akcija=vijesti&amp;id=4531" TargetMode="Externa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www.gov.m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 </a:t>
            </a:r>
            <a:r>
              <a:rPr lang="en-US" sz="1600" b="1" i="1" dirty="0" smtClean="0">
                <a:solidFill>
                  <a:schemeClr val="bg1"/>
                </a:solidFill>
                <a:latin typeface="Cambria" pitchFamily="18" charset="0"/>
              </a:rPr>
              <a:t>1</a:t>
            </a:r>
            <a:r>
              <a:rPr lang="x-none" sz="1600" b="1" i="1" dirty="0" smtClean="0">
                <a:solidFill>
                  <a:schemeClr val="bg1"/>
                </a:solidFill>
                <a:latin typeface="Cambria" pitchFamily="18" charset="0"/>
              </a:rPr>
              <a:t>4</a:t>
            </a:r>
            <a:r>
              <a:rPr lang="en-US"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x-none" sz="1600" b="1" i="1" dirty="0" smtClean="0">
                <a:solidFill>
                  <a:schemeClr val="bg1"/>
                </a:solidFill>
                <a:latin typeface="Cambria" pitchFamily="18" charset="0"/>
              </a:rPr>
              <a:t>Transport poli</a:t>
            </a:r>
            <a:r>
              <a:rPr lang="en-US" sz="1600" b="1" i="1" dirty="0" smtClean="0">
                <a:solidFill>
                  <a:schemeClr val="bg1"/>
                </a:solidFill>
                <a:latin typeface="Cambria" pitchFamily="18" charset="0"/>
              </a:rPr>
              <a:t>c</a:t>
            </a:r>
            <a:r>
              <a:rPr lang="x-none" sz="1600" b="1" i="1" dirty="0" smtClean="0">
                <a:solidFill>
                  <a:schemeClr val="bg1"/>
                </a:solidFill>
                <a:latin typeface="Cambria" pitchFamily="18" charset="0"/>
              </a:rPr>
              <a:t>y</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a:t>
            </a:r>
            <a:r>
              <a:rPr lang="en-US" sz="2600" dirty="0" smtClean="0">
                <a:solidFill>
                  <a:schemeClr val="accent2">
                    <a:lumMod val="20000"/>
                    <a:lumOff val="80000"/>
                  </a:schemeClr>
                </a:solidFill>
                <a:latin typeface="Cambria" pitchFamily="18" charset="0"/>
              </a:rPr>
              <a:t>1</a:t>
            </a:r>
            <a:r>
              <a:rPr lang="x-none" sz="2600" dirty="0" smtClean="0">
                <a:solidFill>
                  <a:schemeClr val="accent2">
                    <a:lumMod val="20000"/>
                    <a:lumOff val="80000"/>
                  </a:schemeClr>
                </a:solidFill>
                <a:latin typeface="Cambria" pitchFamily="18" charset="0"/>
              </a:rPr>
              <a:t>4</a:t>
            </a:r>
            <a:endParaRPr lang="en-GB" sz="2600" dirty="0">
              <a:solidFill>
                <a:schemeClr val="accent2">
                  <a:lumMod val="20000"/>
                  <a:lumOff val="80000"/>
                </a:schemeClr>
              </a:solidFill>
              <a:latin typeface="Cambria" pitchFamily="18" charset="0"/>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p>
          <a:p>
            <a:pPr algn="ctr" fontAlgn="auto">
              <a:spcBef>
                <a:spcPts val="0"/>
              </a:spcBef>
              <a:spcAft>
                <a:spcPts val="0"/>
              </a:spcAft>
              <a:defRPr/>
            </a:pP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sr-Latn-CS" sz="2600" b="1" dirty="0">
                <a:solidFill>
                  <a:schemeClr val="accent2">
                    <a:lumMod val="20000"/>
                    <a:lumOff val="80000"/>
                  </a:schemeClr>
                </a:solidFill>
                <a:latin typeface="Cambria" pitchFamily="18" charset="0"/>
              </a:rPr>
              <a:t/>
            </a:r>
            <a:br>
              <a:rPr lang="sr-Latn-CS" sz="2600" b="1" dirty="0">
                <a:solidFill>
                  <a:schemeClr val="accent2">
                    <a:lumMod val="20000"/>
                    <a:lumOff val="80000"/>
                  </a:schemeClr>
                </a:solidFill>
                <a:latin typeface="Cambria" pitchFamily="18" charset="0"/>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smtClean="0">
                <a:solidFill>
                  <a:schemeClr val="accent2">
                    <a:lumMod val="60000"/>
                    <a:lumOff val="40000"/>
                  </a:schemeClr>
                </a:solidFill>
                <a:latin typeface="Cambria" pitchFamily="18" charset="0"/>
                <a:cs typeface="Arial" pitchFamily="34" charset="0"/>
              </a:rPr>
              <a:t>s 27- 30 Ma</a:t>
            </a:r>
            <a:r>
              <a:rPr lang="x-none" sz="2000" b="1" dirty="0">
                <a:solidFill>
                  <a:schemeClr val="accent2">
                    <a:lumMod val="60000"/>
                    <a:lumOff val="40000"/>
                  </a:schemeClr>
                </a:solidFill>
                <a:latin typeface="Cambria" pitchFamily="18" charset="0"/>
                <a:cs typeface="Arial" pitchFamily="34" charset="0"/>
              </a:rPr>
              <a:t>y</a:t>
            </a:r>
            <a:r>
              <a:rPr lang="sr-Latn-CS" sz="2000" b="1" dirty="0" smtClean="0">
                <a:solidFill>
                  <a:schemeClr val="accent2">
                    <a:lumMod val="60000"/>
                    <a:lumOff val="40000"/>
                  </a:schemeClr>
                </a:solidFill>
                <a:latin typeface="Cambria" pitchFamily="18" charset="0"/>
                <a:cs typeface="Arial" pitchFamily="34" charset="0"/>
              </a:rPr>
              <a:t>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cstate="print"/>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2141538"/>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1200" b="1" i="1" dirty="0" err="1" smtClean="0">
                <a:solidFill>
                  <a:schemeClr val="accent1">
                    <a:lumMod val="75000"/>
                  </a:schemeClr>
                </a:solidFill>
                <a:latin typeface="Cambria" pitchFamily="18" charset="0"/>
              </a:rPr>
              <a:t>Snezana</a:t>
            </a:r>
            <a:r>
              <a:rPr lang="en-US" sz="1200" b="1" i="1" dirty="0" smtClean="0">
                <a:solidFill>
                  <a:schemeClr val="accent1">
                    <a:lumMod val="75000"/>
                  </a:schemeClr>
                </a:solidFill>
                <a:latin typeface="Cambria" pitchFamily="18" charset="0"/>
              </a:rPr>
              <a:t> </a:t>
            </a:r>
            <a:r>
              <a:rPr lang="en-US" sz="1200" b="1" i="1" dirty="0" err="1" smtClean="0">
                <a:solidFill>
                  <a:schemeClr val="accent1">
                    <a:lumMod val="75000"/>
                  </a:schemeClr>
                </a:solidFill>
                <a:latin typeface="Cambria" pitchFamily="18" charset="0"/>
              </a:rPr>
              <a:t>Djurkovic</a:t>
            </a:r>
            <a:endParaRPr lang="en-US" sz="1200" b="1" i="1" dirty="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r>
              <a:rPr lang="sr-Latn-CS" sz="1200" b="1" i="1" dirty="0" smtClean="0">
                <a:solidFill>
                  <a:schemeClr val="accent1">
                    <a:lumMod val="75000"/>
                  </a:schemeClr>
                </a:solidFill>
                <a:latin typeface="Cambria" pitchFamily="18" charset="0"/>
              </a:rPr>
              <a:t>Ministry of transport and maritime affairs</a:t>
            </a:r>
            <a:endParaRPr lang="en-US" sz="1200" b="1" i="1" dirty="0">
              <a:solidFill>
                <a:schemeClr val="accent1">
                  <a:lumMod val="75000"/>
                </a:schemeClr>
              </a:solidFill>
              <a:latin typeface="Cambria" pitchFamily="18" charset="0"/>
            </a:endParaRPr>
          </a:p>
          <a:p>
            <a:pPr marL="14288" indent="-14288" algn="ctr">
              <a:spcAft>
                <a:spcPct val="10000"/>
              </a:spcAft>
              <a:buClr>
                <a:srgbClr val="FF0000"/>
              </a:buClr>
              <a:buFont typeface="Wingdings" pitchFamily="2" charset="2"/>
              <a:buNone/>
            </a:pPr>
            <a:r>
              <a:rPr lang="sr-Latn-CS" sz="1200" b="1" i="1" dirty="0" smtClean="0">
                <a:solidFill>
                  <a:schemeClr val="accent1">
                    <a:lumMod val="75000"/>
                  </a:schemeClr>
                </a:solidFill>
                <a:latin typeface="Cambria" pitchFamily="18" charset="0"/>
              </a:rPr>
              <a:t>s</a:t>
            </a:r>
            <a:r>
              <a:rPr lang="en-US" sz="1200" b="1" i="1" dirty="0" smtClean="0">
                <a:solidFill>
                  <a:schemeClr val="accent1">
                    <a:lumMod val="75000"/>
                  </a:schemeClr>
                </a:solidFill>
                <a:latin typeface="Cambria" pitchFamily="18" charset="0"/>
              </a:rPr>
              <a:t>nezana.djurkovic@msp.gov.me</a:t>
            </a:r>
            <a:endParaRPr lang="en-US" sz="1200" i="1" dirty="0">
              <a:solidFill>
                <a:schemeClr val="accent1">
                  <a:lumMod val="75000"/>
                </a:schemeClr>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chemeClr val="accent1">
                  <a:lumMod val="75000"/>
                </a:schemeClr>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2215991"/>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r>
              <a:rPr lang="en-US" sz="1400" dirty="0">
                <a:solidFill>
                  <a:srgbClr val="000000"/>
                </a:solidFill>
                <a:latin typeface="Cambria" pitchFamily="18" charset="0"/>
                <a:ea typeface="Times New Roman" pitchFamily="18" charset="0"/>
              </a:rPr>
              <a:t> </a:t>
            </a:r>
            <a:endParaRPr lang="en-US" sz="1400" dirty="0" smtClean="0">
              <a:solidFill>
                <a:srgbClr val="000000"/>
              </a:solidFill>
              <a:latin typeface="Cambria" pitchFamily="18" charset="0"/>
              <a:ea typeface="Times New Roman" pitchFamily="18" charset="0"/>
            </a:endParaRPr>
          </a:p>
          <a:p>
            <a:endParaRPr lang="en-US" sz="1400" b="1" dirty="0">
              <a:solidFill>
                <a:srgbClr val="000000"/>
              </a:solidFill>
              <a:latin typeface="Cambria" pitchFamily="18" charset="0"/>
            </a:endParaRPr>
          </a:p>
          <a:p>
            <a:endParaRPr lang="en-US" sz="1400" b="1" dirty="0" smtClean="0">
              <a:solidFill>
                <a:srgbClr val="000000"/>
              </a:solidFill>
              <a:latin typeface="Cambria" pitchFamily="18" charset="0"/>
            </a:endParaRPr>
          </a:p>
          <a:p>
            <a:endParaRPr lang="en-US" sz="1400" b="1" dirty="0">
              <a:solidFill>
                <a:srgbClr val="000000"/>
              </a:solidFill>
              <a:latin typeface="Cambria" pitchFamily="18" charset="0"/>
            </a:endParaRPr>
          </a:p>
          <a:p>
            <a:endParaRPr lang="en-US" sz="1400" b="1" dirty="0" smtClean="0">
              <a:solidFill>
                <a:srgbClr val="000000"/>
              </a:solidFill>
              <a:latin typeface="Cambria" pitchFamily="18" charset="0"/>
            </a:endParaRPr>
          </a:p>
          <a:p>
            <a:pPr algn="ctr" fontAlgn="auto">
              <a:spcBef>
                <a:spcPts val="0"/>
              </a:spcBef>
              <a:spcAft>
                <a:spcPts val="0"/>
              </a:spcAft>
              <a:defRPr/>
            </a:pPr>
            <a:r>
              <a:rPr lang="en-US" sz="5400" b="1" dirty="0" err="1" smtClean="0">
                <a:solidFill>
                  <a:schemeClr val="accent1">
                    <a:lumMod val="75000"/>
                  </a:schemeClr>
                </a:solidFill>
                <a:latin typeface="Cambria" pitchFamily="18" charset="0"/>
              </a:rPr>
              <a:t>Pilotage</a:t>
            </a:r>
            <a:endParaRPr lang="en-US" sz="5400" b="1" dirty="0" smtClean="0">
              <a:solidFill>
                <a:schemeClr val="accent1">
                  <a:lumMod val="75000"/>
                </a:schemeClr>
              </a:solidFill>
              <a:latin typeface="Cambria" pitchFamily="18" charset="0"/>
            </a:endParaRPr>
          </a:p>
          <a:p>
            <a:endParaRPr lang="en-US" sz="1400"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1"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4103" name="Title 16"/>
          <p:cNvSpPr>
            <a:spLocks noGrp="1"/>
          </p:cNvSpPr>
          <p:nvPr>
            <p:ph type="ctrTitle"/>
          </p:nvPr>
        </p:nvSpPr>
        <p:spPr>
          <a:xfrm>
            <a:off x="685800" y="1143000"/>
            <a:ext cx="7772400" cy="1470025"/>
          </a:xfrm>
        </p:spPr>
        <p:txBody>
          <a:bodyPr/>
          <a:lstStyle/>
          <a:p>
            <a:r>
              <a:rPr lang="en-US" sz="3200" b="1" dirty="0" smtClean="0">
                <a:solidFill>
                  <a:schemeClr val="accent1">
                    <a:lumMod val="75000"/>
                  </a:schemeClr>
                </a:solidFill>
                <a:latin typeface="Cambria" pitchFamily="18" charset="0"/>
              </a:rPr>
              <a:t>CONTENT</a:t>
            </a:r>
            <a:endParaRPr lang="en-GB" sz="3200" b="1" dirty="0" smtClean="0">
              <a:solidFill>
                <a:schemeClr val="accent1">
                  <a:lumMod val="75000"/>
                </a:schemeClr>
              </a:solidFill>
              <a:latin typeface="Cambria" pitchFamily="18" charset="0"/>
            </a:endParaRPr>
          </a:p>
        </p:txBody>
      </p:sp>
      <p:sp>
        <p:nvSpPr>
          <p:cNvPr id="4104" name="Subtitle 17"/>
          <p:cNvSpPr>
            <a:spLocks noGrp="1"/>
          </p:cNvSpPr>
          <p:nvPr>
            <p:ph type="subTitle" idx="1"/>
          </p:nvPr>
        </p:nvSpPr>
        <p:spPr>
          <a:xfrm>
            <a:off x="381000" y="2895600"/>
            <a:ext cx="8229600" cy="2209800"/>
          </a:xfrm>
        </p:spPr>
        <p:txBody>
          <a:bodyPr>
            <a:normAutofit/>
          </a:bodyPr>
          <a:lstStyle/>
          <a:p>
            <a:pPr algn="l">
              <a:lnSpc>
                <a:spcPct val="90000"/>
              </a:lnSpc>
              <a:buFont typeface="Wingdings" pitchFamily="2" charset="2"/>
              <a:buChar char="Ø"/>
            </a:pPr>
            <a:endParaRPr lang="sr-Latn-CS" dirty="0" smtClean="0">
              <a:solidFill>
                <a:schemeClr val="accent1">
                  <a:lumMod val="75000"/>
                </a:schemeClr>
              </a:solidFill>
              <a:latin typeface="Cambria" pitchFamily="18" charset="0"/>
            </a:endParaRPr>
          </a:p>
          <a:p>
            <a:pPr algn="l">
              <a:lnSpc>
                <a:spcPct val="90000"/>
              </a:lnSpc>
              <a:buFont typeface="Wingdings" pitchFamily="2" charset="2"/>
              <a:buChar char="Ø"/>
            </a:pPr>
            <a:r>
              <a:rPr lang="en-US" dirty="0" smtClean="0">
                <a:solidFill>
                  <a:schemeClr val="accent1">
                    <a:lumMod val="75000"/>
                  </a:schemeClr>
                </a:solidFill>
                <a:latin typeface="Cambria" pitchFamily="18" charset="0"/>
              </a:rPr>
              <a:t>Institutional Framework</a:t>
            </a:r>
            <a:endParaRPr lang="sr-Latn-CS" dirty="0" smtClean="0">
              <a:solidFill>
                <a:schemeClr val="accent1">
                  <a:lumMod val="75000"/>
                </a:schemeClr>
              </a:solidFill>
              <a:latin typeface="Cambria" pitchFamily="18" charset="0"/>
            </a:endParaRPr>
          </a:p>
          <a:p>
            <a:pPr algn="l">
              <a:lnSpc>
                <a:spcPct val="90000"/>
              </a:lnSpc>
              <a:buFont typeface="Wingdings" pitchFamily="2" charset="2"/>
              <a:buChar char="Ø"/>
            </a:pPr>
            <a:r>
              <a:rPr lang="sr-Latn-CS" dirty="0" smtClean="0">
                <a:solidFill>
                  <a:schemeClr val="accent1">
                    <a:lumMod val="75000"/>
                  </a:schemeClr>
                </a:solidFill>
                <a:latin typeface="Cambria" pitchFamily="18" charset="0"/>
              </a:rPr>
              <a:t>Leg</a:t>
            </a:r>
            <a:r>
              <a:rPr lang="en-US" dirty="0" smtClean="0">
                <a:solidFill>
                  <a:schemeClr val="accent1">
                    <a:lumMod val="75000"/>
                  </a:schemeClr>
                </a:solidFill>
                <a:latin typeface="Cambria" pitchFamily="18" charset="0"/>
              </a:rPr>
              <a:t>al</a:t>
            </a:r>
            <a:r>
              <a:rPr lang="sr-Latn-CS" dirty="0" smtClean="0">
                <a:solidFill>
                  <a:schemeClr val="accent1">
                    <a:lumMod val="75000"/>
                  </a:schemeClr>
                </a:solidFill>
                <a:latin typeface="Cambria" pitchFamily="18" charset="0"/>
              </a:rPr>
              <a:t> </a:t>
            </a:r>
            <a:r>
              <a:rPr lang="sr-Latn-CS" dirty="0" smtClean="0">
                <a:solidFill>
                  <a:schemeClr val="accent1">
                    <a:lumMod val="75000"/>
                  </a:schemeClr>
                </a:solidFill>
                <a:latin typeface="Cambria" pitchFamily="18" charset="0"/>
              </a:rPr>
              <a:t>Framework</a:t>
            </a:r>
          </a:p>
          <a:p>
            <a:pPr algn="l">
              <a:lnSpc>
                <a:spcPct val="90000"/>
              </a:lnSpc>
              <a:buFont typeface="Wingdings" pitchFamily="2" charset="2"/>
              <a:buChar char="Ø"/>
            </a:pPr>
            <a:r>
              <a:rPr lang="en-US" dirty="0" smtClean="0">
                <a:solidFill>
                  <a:schemeClr val="accent1">
                    <a:lumMod val="75000"/>
                  </a:schemeClr>
                </a:solidFill>
                <a:latin typeface="Cambria" pitchFamily="18" charset="0"/>
              </a:rPr>
              <a:t>Current and Future Activities</a:t>
            </a:r>
          </a:p>
          <a:p>
            <a:pPr algn="l">
              <a:lnSpc>
                <a:spcPct val="90000"/>
              </a:lnSpc>
            </a:pPr>
            <a:endParaRPr lang="en-US" sz="3500" dirty="0" smtClean="0">
              <a:solidFill>
                <a:srgbClr val="632523"/>
              </a:solidFill>
              <a:latin typeface="Cambria" pitchFamily="18" charset="0"/>
            </a:endParaRPr>
          </a:p>
          <a:p>
            <a:pPr algn="l">
              <a:lnSpc>
                <a:spcPct val="90000"/>
              </a:lnSpc>
            </a:pPr>
            <a:endParaRPr lang="en-GB" sz="3500" dirty="0" smtClean="0">
              <a:solidFill>
                <a:srgbClr val="898989"/>
              </a:solidFill>
              <a:latin typeface="Cambria" pitchFamily="18" charset="0"/>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spcAft>
                <a:spcPct val="40000"/>
              </a:spcAft>
              <a:buClr>
                <a:srgbClr val="FF0000"/>
              </a:buClr>
              <a:defRPr/>
            </a:pPr>
            <a:r>
              <a:rPr lang="sr-Latn-CS" b="1" dirty="0">
                <a:solidFill>
                  <a:srgbClr val="F2DCDB"/>
                </a:solidFill>
                <a:latin typeface="Cambria" pitchFamily="18" charset="0"/>
                <a:cs typeface="Arial" charset="0"/>
              </a:rPr>
              <a:t>Chapter </a:t>
            </a:r>
            <a:r>
              <a:rPr lang="en-US" b="1" dirty="0" smtClean="0">
                <a:solidFill>
                  <a:srgbClr val="F2DCDB"/>
                </a:solidFill>
                <a:latin typeface="Cambria" pitchFamily="18" charset="0"/>
                <a:cs typeface="Arial" charset="0"/>
              </a:rPr>
              <a:t>14</a:t>
            </a:r>
            <a:r>
              <a:rPr lang="sr-Latn-CS" b="1" dirty="0" smtClean="0">
                <a:solidFill>
                  <a:srgbClr val="F2DCDB"/>
                </a:solidFill>
                <a:latin typeface="Cambria" pitchFamily="18" charset="0"/>
                <a:cs typeface="Arial" charset="0"/>
              </a:rPr>
              <a:t>: </a:t>
            </a:r>
            <a:r>
              <a:rPr lang="en-US" b="1" dirty="0" smtClean="0">
                <a:solidFill>
                  <a:srgbClr val="F2DCDB"/>
                </a:solidFill>
                <a:latin typeface="Cambria" pitchFamily="18" charset="0"/>
                <a:cs typeface="Arial" charset="0"/>
              </a:rPr>
              <a:t>Transport policy </a:t>
            </a:r>
            <a:endParaRPr lang="en-US" b="1" dirty="0">
              <a:solidFill>
                <a:srgbClr val="F2DCDB"/>
              </a:solidFill>
              <a:latin typeface="Cambria" pitchFamily="18" charset="0"/>
              <a:cs typeface="Arial"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4">
                                            <p:txEl>
                                              <p:pRg st="2" end="2"/>
                                            </p:txEl>
                                          </p:spTgt>
                                        </p:tgtEl>
                                        <p:attrNameLst>
                                          <p:attrName>style.visibility</p:attrName>
                                        </p:attrNameLst>
                                      </p:cBhvr>
                                      <p:to>
                                        <p:strVal val="visible"/>
                                      </p:to>
                                    </p:set>
                                    <p:animEffect transition="in" filter="blinds(horizontal)">
                                      <p:cBhvr>
                                        <p:cTn id="7" dur="500"/>
                                        <p:tgtEl>
                                          <p:spTgt spid="410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04">
                                            <p:txEl>
                                              <p:pRg st="1" end="1"/>
                                            </p:txEl>
                                          </p:spTgt>
                                        </p:tgtEl>
                                        <p:attrNameLst>
                                          <p:attrName>style.visibility</p:attrName>
                                        </p:attrNameLst>
                                      </p:cBhvr>
                                      <p:to>
                                        <p:strVal val="visible"/>
                                      </p:to>
                                    </p:set>
                                    <p:animEffect transition="in" filter="blinds(horizontal)">
                                      <p:cBhvr>
                                        <p:cTn id="12" dur="500"/>
                                        <p:tgtEl>
                                          <p:spTgt spid="41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a:fld id="{532EE9C9-309D-4511-B7AE-9B7F0525DB30}" type="slidenum">
              <a:rPr lang="en-US" sz="2400">
                <a:solidFill>
                  <a:schemeClr val="tx2"/>
                </a:solidFill>
                <a:latin typeface="Times New Roman" pitchFamily="18" charset="0"/>
              </a:rPr>
              <a:pPr algn="r"/>
              <a:t>4</a:t>
            </a:fld>
            <a:endParaRPr lang="en-US" sz="1400">
              <a:solidFill>
                <a:schemeClr val="tx2"/>
              </a:solidFill>
              <a:latin typeface="Times New Roman" pitchFamily="18" charset="0"/>
            </a:endParaRPr>
          </a:p>
        </p:txBody>
      </p:sp>
      <p:pic>
        <p:nvPicPr>
          <p:cNvPr id="19458" name="Picture 5" descr="Mapa Crne Gore"/>
          <p:cNvPicPr>
            <a:picLocks noChangeAspect="1" noChangeArrowheads="1"/>
          </p:cNvPicPr>
          <p:nvPr/>
        </p:nvPicPr>
        <p:blipFill>
          <a:blip r:embed="rId2" cstate="print"/>
          <a:srcRect/>
          <a:stretch>
            <a:fillRect/>
          </a:stretch>
        </p:blipFill>
        <p:spPr bwMode="auto">
          <a:xfrm>
            <a:off x="1524000" y="0"/>
            <a:ext cx="7620000" cy="6858000"/>
          </a:xfrm>
          <a:prstGeom prst="rect">
            <a:avLst/>
          </a:prstGeom>
          <a:ln>
            <a:noFill/>
          </a:ln>
          <a:effectLst>
            <a:softEdge rad="112500"/>
          </a:effectLst>
        </p:spPr>
      </p:pic>
      <p:sp>
        <p:nvSpPr>
          <p:cNvPr id="8196" name="Rectangle 6"/>
          <p:cNvSpPr>
            <a:spLocks noChangeArrowheads="1"/>
          </p:cNvSpPr>
          <p:nvPr/>
        </p:nvSpPr>
        <p:spPr bwMode="auto">
          <a:xfrm>
            <a:off x="152400" y="1371600"/>
            <a:ext cx="2971800" cy="2253997"/>
          </a:xfrm>
          <a:prstGeom prst="rect">
            <a:avLst/>
          </a:prstGeom>
          <a:solidFill>
            <a:srgbClr val="FFFFFF"/>
          </a:solidFill>
          <a:ln w="9525">
            <a:noFill/>
            <a:miter lim="800000"/>
            <a:headEnd/>
            <a:tailEnd/>
          </a:ln>
        </p:spPr>
        <p:txBody>
          <a:bodyPr wrap="square" lIns="7161" tIns="3579" rIns="7161" bIns="3579">
            <a:spAutoFit/>
          </a:bodyPr>
          <a:lstStyle/>
          <a:p>
            <a:pPr>
              <a:defRPr/>
            </a:pPr>
            <a:r>
              <a:rPr lang="en-US" sz="1600" b="1"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Montenegro: </a:t>
            </a:r>
          </a:p>
          <a:p>
            <a:pPr>
              <a:lnSpc>
                <a:spcPct val="150000"/>
              </a:lnSpc>
              <a:buFontTx/>
              <a:buChar char="•"/>
              <a:defRPr/>
            </a:pPr>
            <a:r>
              <a:rPr lang="en-US" sz="1600"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Waterway and coastal seas</a:t>
            </a:r>
            <a:endParaRPr lang="en-US" sz="1600"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endParaRPr>
          </a:p>
          <a:p>
            <a:pPr>
              <a:lnSpc>
                <a:spcPct val="150000"/>
              </a:lnSpc>
              <a:buFontTx/>
              <a:buChar char="•"/>
              <a:defRPr/>
            </a:pPr>
            <a:r>
              <a:rPr lang="en-US" sz="1600"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Ports</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in</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Montenegro</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sr-Latn-CS" sz="12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Bar, Bijela,  Kotor, Zelenika, Risan i Budva</a:t>
            </a:r>
            <a:endParaRPr lang="en-US" sz="1200"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endParaRPr>
          </a:p>
          <a:p>
            <a:pPr>
              <a:lnSpc>
                <a:spcPct val="150000"/>
              </a:lnSpc>
              <a:buFontTx/>
              <a:buChar char="•"/>
              <a:defRPr/>
            </a:pP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Territorial waters area</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a:t>
            </a:r>
            <a:endPar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endParaRPr>
          </a:p>
          <a:p>
            <a:pPr>
              <a:lnSpc>
                <a:spcPct val="150000"/>
              </a:lnSpc>
              <a:buFontTx/>
              <a:buChar char="•"/>
              <a:defRPr/>
            </a:pP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Bok</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a</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 </a:t>
            </a:r>
            <a:r>
              <a:rPr lang="en-U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bay</a:t>
            </a:r>
            <a:r>
              <a:rPr lang="sr-Latn-CS" sz="1600" i="1" dirty="0" smtClean="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rPr>
              <a:t>:</a:t>
            </a:r>
            <a:endParaRPr lang="sr-Latn-CS" sz="1600" i="1" dirty="0">
              <a:solidFill>
                <a:schemeClr val="accent1">
                  <a:lumMod val="75000"/>
                </a:schemeClr>
              </a:solidFill>
              <a:effectLst>
                <a:outerShdw blurRad="38100" dist="38100" dir="2700000" algn="tl">
                  <a:srgbClr val="000000">
                    <a:alpha val="43137"/>
                  </a:srgbClr>
                </a:outerShdw>
              </a:effectLst>
              <a:latin typeface="Cambria" pitchFamily="18" charset="0"/>
              <a:ea typeface="Cambria Math" pitchFamily="18" charset="0"/>
            </a:endParaRPr>
          </a:p>
          <a:p>
            <a:pPr>
              <a:defRPr/>
            </a:pPr>
            <a:endParaRPr lang="en-US" sz="1600" dirty="0">
              <a:solidFill>
                <a:schemeClr val="accent2">
                  <a:lumMod val="50000"/>
                </a:schemeClr>
              </a:solidFill>
              <a:latin typeface="Cambria Math" pitchFamily="18" charset="0"/>
              <a:ea typeface="Cambria Math" pitchFamily="18" charset="0"/>
            </a:endParaRPr>
          </a:p>
        </p:txBody>
      </p:sp>
      <p:sp>
        <p:nvSpPr>
          <p:cNvPr id="19460" name="AutoShape 8" descr="1098696201">
            <a:hlinkClick r:id="rId3"/>
          </p:cNvPr>
          <p:cNvSpPr>
            <a:spLocks noChangeAspect="1" noChangeArrowheads="1"/>
          </p:cNvSpPr>
          <p:nvPr/>
        </p:nvSpPr>
        <p:spPr bwMode="auto">
          <a:xfrm>
            <a:off x="0" y="0"/>
            <a:ext cx="1619250" cy="1619250"/>
          </a:xfrm>
          <a:prstGeom prst="rect">
            <a:avLst/>
          </a:prstGeom>
          <a:noFill/>
          <a:ln w="9525">
            <a:noFill/>
            <a:miter lim="800000"/>
            <a:headEnd/>
            <a:tailEnd/>
          </a:ln>
        </p:spPr>
        <p:txBody>
          <a:bodyPr/>
          <a:lstStyle/>
          <a:p>
            <a:pPr algn="r"/>
            <a:endParaRPr lang="en-US" sz="1400" b="1">
              <a:solidFill>
                <a:srgbClr val="000000"/>
              </a:solidFill>
              <a:latin typeface="Verdana" pitchFamily="34" charset="0"/>
            </a:endParaRPr>
          </a:p>
        </p:txBody>
      </p:sp>
      <p:pic>
        <p:nvPicPr>
          <p:cNvPr id="19461" name="Picture 9" descr="grb-new">
            <a:hlinkClick r:id="rId4"/>
          </p:cNvPr>
          <p:cNvPicPr>
            <a:picLocks noChangeAspect="1" noChangeArrowheads="1"/>
          </p:cNvPicPr>
          <p:nvPr/>
        </p:nvPicPr>
        <p:blipFill>
          <a:blip r:embed="rId5" cstate="print"/>
          <a:srcRect/>
          <a:stretch>
            <a:fillRect/>
          </a:stretch>
        </p:blipFill>
        <p:spPr bwMode="auto">
          <a:xfrm>
            <a:off x="7772400" y="0"/>
            <a:ext cx="1371600" cy="1281113"/>
          </a:xfrm>
          <a:prstGeom prst="rect">
            <a:avLst/>
          </a:prstGeom>
          <a:ln>
            <a:noFill/>
          </a:ln>
          <a:effectLst>
            <a:softEdge rad="112500"/>
          </a:effectLst>
        </p:spPr>
      </p:pic>
      <p:pic>
        <p:nvPicPr>
          <p:cNvPr id="19462" name="Picture 10" descr="1098696201"/>
          <p:cNvPicPr>
            <a:picLocks noChangeAspect="1" noChangeArrowheads="1"/>
          </p:cNvPicPr>
          <p:nvPr/>
        </p:nvPicPr>
        <p:blipFill>
          <a:blip r:embed="rId6" cstate="print"/>
          <a:srcRect/>
          <a:stretch>
            <a:fillRect/>
          </a:stretch>
        </p:blipFill>
        <p:spPr bwMode="auto">
          <a:xfrm>
            <a:off x="0" y="0"/>
            <a:ext cx="1951038" cy="9747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smtClean="0">
                <a:solidFill>
                  <a:schemeClr val="accent2">
                    <a:lumMod val="20000"/>
                    <a:lumOff val="80000"/>
                  </a:schemeClr>
                </a:solidFill>
                <a:latin typeface="Cambria" pitchFamily="18" charset="0"/>
                <a:cs typeface="Arial" charset="0"/>
              </a:rPr>
              <a:t>1</a:t>
            </a:r>
            <a:r>
              <a:rPr lang="x-none" b="1" dirty="0" smtClean="0">
                <a:solidFill>
                  <a:schemeClr val="accent2">
                    <a:lumMod val="20000"/>
                    <a:lumOff val="80000"/>
                  </a:schemeClr>
                </a:solidFill>
                <a:latin typeface="Cambria" pitchFamily="18" charset="0"/>
                <a:cs typeface="Arial" charset="0"/>
              </a:rPr>
              <a:t>4</a:t>
            </a:r>
            <a:r>
              <a:rPr lang="sr-Latn-CS" b="1" dirty="0" smtClean="0">
                <a:solidFill>
                  <a:schemeClr val="accent2">
                    <a:lumMod val="20000"/>
                    <a:lumOff val="80000"/>
                  </a:schemeClr>
                </a:solidFill>
                <a:latin typeface="Cambria" pitchFamily="18" charset="0"/>
                <a:cs typeface="Arial" charset="0"/>
              </a:rPr>
              <a:t>: Transport </a:t>
            </a:r>
            <a:r>
              <a:rPr lang="en-US" b="1" dirty="0" smtClean="0">
                <a:solidFill>
                  <a:schemeClr val="accent2">
                    <a:lumMod val="20000"/>
                    <a:lumOff val="80000"/>
                  </a:schemeClr>
                </a:solidFill>
                <a:latin typeface="Cambria" pitchFamily="18" charset="0"/>
                <a:cs typeface="Arial" charset="0"/>
              </a:rPr>
              <a:t>Policy</a:t>
            </a:r>
            <a:endParaRPr lang="en-US" b="1" dirty="0">
              <a:solidFill>
                <a:schemeClr val="accent2">
                  <a:lumMod val="20000"/>
                  <a:lumOff val="80000"/>
                </a:schemeClr>
              </a:solidFill>
              <a:latin typeface="Cambria" pitchFamily="18" charset="0"/>
              <a:cs typeface="Arial" charset="0"/>
            </a:endParaRPr>
          </a:p>
        </p:txBody>
      </p:sp>
      <p:sp>
        <p:nvSpPr>
          <p:cNvPr id="3076"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307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3083" name="Rectangle 16"/>
          <p:cNvSpPr>
            <a:spLocks noChangeArrowheads="1"/>
          </p:cNvSpPr>
          <p:nvPr/>
        </p:nvSpPr>
        <p:spPr bwMode="auto">
          <a:xfrm>
            <a:off x="1371600" y="4191000"/>
            <a:ext cx="6172200" cy="1532727"/>
          </a:xfrm>
          <a:prstGeom prst="rect">
            <a:avLst/>
          </a:prstGeom>
          <a:noFill/>
          <a:ln w="9525">
            <a:noFill/>
            <a:miter lim="800000"/>
            <a:headEnd/>
            <a:tailEnd/>
          </a:ln>
        </p:spPr>
        <p:txBody>
          <a:bodyPr>
            <a:spAutoFit/>
          </a:bodyPr>
          <a:lstStyle/>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a:p>
            <a:pPr marL="14288" indent="-14288" algn="ctr">
              <a:spcAft>
                <a:spcPct val="40000"/>
              </a:spcAft>
              <a:buClr>
                <a:srgbClr val="FF0000"/>
              </a:buClr>
              <a:buFont typeface="Wingdings" pitchFamily="2" charset="2"/>
              <a:buNone/>
            </a:pPr>
            <a:endParaRPr lang="en-US" b="1" dirty="0">
              <a:solidFill>
                <a:srgbClr val="632523"/>
              </a:solidFill>
              <a:latin typeface="Cambria" pitchFamily="18" charset="0"/>
            </a:endParaRPr>
          </a:p>
        </p:txBody>
      </p:sp>
      <p:sp>
        <p:nvSpPr>
          <p:cNvPr id="3084" name="Rectangle 18"/>
          <p:cNvSpPr>
            <a:spLocks noChangeArrowheads="1"/>
          </p:cNvSpPr>
          <p:nvPr/>
        </p:nvSpPr>
        <p:spPr bwMode="auto">
          <a:xfrm>
            <a:off x="304800" y="1524000"/>
            <a:ext cx="8534400" cy="538163"/>
          </a:xfrm>
          <a:prstGeom prst="rect">
            <a:avLst/>
          </a:prstGeom>
          <a:noFill/>
          <a:ln w="9525">
            <a:noFill/>
            <a:miter lim="800000"/>
            <a:headEnd/>
            <a:tailEnd/>
          </a:ln>
        </p:spPr>
        <p:txBody>
          <a:bodyPr anchor="ctr">
            <a:spAutoFit/>
          </a:bodyPr>
          <a:lstStyle/>
          <a:p>
            <a:pPr eaLnBrk="0" hangingPunct="0"/>
            <a:endParaRPr lang="en-US" sz="1100">
              <a:latin typeface="Cambria" pitchFamily="18" charset="0"/>
              <a:cs typeface="Times New Roman" pitchFamily="18" charset="0"/>
            </a:endParaRPr>
          </a:p>
          <a:p>
            <a:pPr eaLnBrk="0" hangingPunct="0"/>
            <a:endParaRPr lang="en-US"/>
          </a:p>
        </p:txBody>
      </p:sp>
      <p:sp>
        <p:nvSpPr>
          <p:cNvPr id="3091" name="Rectangle 19"/>
          <p:cNvSpPr>
            <a:spLocks noChangeArrowheads="1"/>
          </p:cNvSpPr>
          <p:nvPr/>
        </p:nvSpPr>
        <p:spPr bwMode="auto">
          <a:xfrm>
            <a:off x="304800" y="1371600"/>
            <a:ext cx="8686800" cy="3600986"/>
          </a:xfrm>
          <a:prstGeom prst="rect">
            <a:avLst/>
          </a:prstGeom>
          <a:noFill/>
          <a:ln w="9525">
            <a:noFill/>
            <a:miter lim="800000"/>
            <a:headEnd/>
            <a:tailEnd/>
          </a:ln>
          <a:effectLst>
            <a:outerShdw blurRad="50800" dist="38100" dir="18900000" algn="bl" rotWithShape="0">
              <a:prstClr val="black">
                <a:alpha val="40000"/>
              </a:prstClr>
            </a:outerShdw>
            <a:softEdge rad="127000"/>
          </a:effectLst>
        </p:spPr>
        <p:txBody>
          <a:bodyPr wrap="square" anchor="ctr">
            <a:spAutoFit/>
          </a:bodyPr>
          <a:lstStyle/>
          <a:p>
            <a:r>
              <a:rPr lang="en-US" sz="1400" dirty="0">
                <a:solidFill>
                  <a:srgbClr val="000000"/>
                </a:solidFill>
                <a:latin typeface="Cambria" pitchFamily="18" charset="0"/>
                <a:ea typeface="Times New Roman" pitchFamily="18" charset="0"/>
              </a:rPr>
              <a:t> </a:t>
            </a:r>
            <a:endParaRPr lang="en-US" sz="1400" dirty="0" smtClean="0">
              <a:solidFill>
                <a:srgbClr val="000000"/>
              </a:solidFill>
              <a:latin typeface="Cambria" pitchFamily="18" charset="0"/>
              <a:ea typeface="Times New Roman" pitchFamily="18" charset="0"/>
            </a:endParaRPr>
          </a:p>
          <a:p>
            <a:endParaRPr lang="en-US" sz="1400" b="1" dirty="0">
              <a:solidFill>
                <a:srgbClr val="000000"/>
              </a:solidFill>
              <a:latin typeface="Cambria" pitchFamily="18" charset="0"/>
            </a:endParaRPr>
          </a:p>
          <a:p>
            <a:endParaRPr lang="en-US" sz="1400" b="1" dirty="0" smtClean="0">
              <a:solidFill>
                <a:srgbClr val="000000"/>
              </a:solidFill>
              <a:latin typeface="Cambria" pitchFamily="18" charset="0"/>
            </a:endParaRPr>
          </a:p>
          <a:p>
            <a:endParaRPr lang="en-US" sz="1400" b="1" dirty="0">
              <a:solidFill>
                <a:srgbClr val="000000"/>
              </a:solidFill>
              <a:latin typeface="Cambria" pitchFamily="18" charset="0"/>
            </a:endParaRPr>
          </a:p>
          <a:p>
            <a:endParaRPr lang="en-US" sz="1400" b="1" dirty="0" smtClean="0">
              <a:solidFill>
                <a:srgbClr val="000000"/>
              </a:solidFill>
              <a:latin typeface="Cambria" pitchFamily="18" charset="0"/>
            </a:endParaRPr>
          </a:p>
          <a:p>
            <a:endParaRPr lang="en-US" sz="1400" b="1" dirty="0">
              <a:solidFill>
                <a:schemeClr val="accent1">
                  <a:lumMod val="75000"/>
                </a:schemeClr>
              </a:solidFill>
              <a:latin typeface="Cambria" pitchFamily="18" charset="0"/>
            </a:endParaRPr>
          </a:p>
          <a:p>
            <a:pPr>
              <a:buFont typeface="Wingdings" pitchFamily="2" charset="2"/>
              <a:buChar char="Ø"/>
            </a:pPr>
            <a:r>
              <a:rPr lang="en-GB" sz="2400" dirty="0" smtClean="0">
                <a:solidFill>
                  <a:schemeClr val="accent1">
                    <a:lumMod val="75000"/>
                  </a:schemeClr>
                </a:solidFill>
                <a:latin typeface="Cambria" pitchFamily="18" charset="0"/>
              </a:rPr>
              <a:t>Montenegro has surface area of 13 812 sq km and sea area of 4 800 sq km (inland waters and territorial sea). In 2003, the reported population was 620 145 citizens with population density at 44.8 people per sq km. Total length of land borders is 614 km, and the width of its territorial sea borders is 12 nautical miles (22 224 m).</a:t>
            </a:r>
            <a:endParaRPr lang="en-US" sz="2400" dirty="0">
              <a:solidFill>
                <a:schemeClr val="accent1">
                  <a:lumMod val="75000"/>
                </a:schemeClr>
              </a:solidFill>
              <a:latin typeface="Cambria" pitchFamily="18" charset="0"/>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x-none" sz="1200" smtClean="0"/>
              <a:t/>
            </a:r>
            <a:br>
              <a:rPr lang="x-none" sz="120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t>
            </a:r>
            <a:r>
              <a:rPr lang="en-US" sz="3600" dirty="0" smtClean="0">
                <a:solidFill>
                  <a:schemeClr val="accent1">
                    <a:lumMod val="75000"/>
                  </a:schemeClr>
                </a:solidFill>
                <a:latin typeface="Cambria" pitchFamily="18" charset="0"/>
              </a:rPr>
              <a:t>Institutional Framework</a:t>
            </a:r>
            <a:r>
              <a:rPr lang="sr-Latn-CS" sz="1800" dirty="0" smtClean="0">
                <a:solidFill>
                  <a:schemeClr val="accent1">
                    <a:lumMod val="75000"/>
                  </a:schemeClr>
                </a:solidFill>
                <a:latin typeface="Cambria" pitchFamily="18" charset="0"/>
              </a:rPr>
              <a:t/>
            </a:r>
            <a:br>
              <a:rPr lang="sr-Latn-CS" sz="1800" dirty="0" smtClean="0">
                <a:solidFill>
                  <a:schemeClr val="accent1">
                    <a:lumMod val="75000"/>
                  </a:schemeClr>
                </a:solidFill>
                <a:latin typeface="Cambria" pitchFamily="18" charset="0"/>
              </a:rPr>
            </a:br>
            <a:r>
              <a:rPr lang="x-none" sz="2000" smtClean="0">
                <a:solidFill>
                  <a:schemeClr val="accent1">
                    <a:lumMod val="75000"/>
                  </a:schemeClr>
                </a:solidFill>
                <a:latin typeface="Cambria" pitchFamily="18" charset="0"/>
              </a:rPr>
              <a:t/>
            </a:r>
            <a:br>
              <a:rPr lang="x-none" sz="2000" smtClean="0">
                <a:solidFill>
                  <a:schemeClr val="accent1">
                    <a:lumMod val="75000"/>
                  </a:schemeClr>
                </a:solidFill>
                <a:latin typeface="Cambria" pitchFamily="18" charset="0"/>
              </a:rPr>
            </a:b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US" sz="2000" dirty="0" smtClean="0">
                <a:solidFill>
                  <a:schemeClr val="accent1">
                    <a:lumMod val="75000"/>
                  </a:schemeClr>
                </a:solidFill>
                <a:latin typeface="Cambria" pitchFamily="18" charset="0"/>
              </a:rPr>
              <a:t/>
            </a:r>
            <a:br>
              <a:rPr lang="en-US" sz="2000" dirty="0" smtClean="0">
                <a:solidFill>
                  <a:schemeClr val="accent1">
                    <a:lumMod val="75000"/>
                  </a:schemeClr>
                </a:solidFill>
                <a:latin typeface="Cambria" pitchFamily="18" charset="0"/>
              </a:rPr>
            </a:br>
            <a:r>
              <a:rPr lang="en-US" sz="2200" dirty="0" smtClean="0">
                <a:solidFill>
                  <a:schemeClr val="accent1">
                    <a:lumMod val="75000"/>
                  </a:schemeClr>
                </a:solidFill>
                <a:latin typeface="Cambria" pitchFamily="18" charset="0"/>
              </a:rPr>
              <a:t> </a:t>
            </a:r>
            <a:r>
              <a:rPr lang="en-US" sz="2200" dirty="0" err="1" smtClean="0">
                <a:solidFill>
                  <a:schemeClr val="accent1">
                    <a:lumMod val="75000"/>
                  </a:schemeClr>
                </a:solidFill>
                <a:latin typeface="Cambria" pitchFamily="18" charset="0"/>
              </a:rPr>
              <a:t>Pilotage</a:t>
            </a:r>
            <a:r>
              <a:rPr lang="en-US" sz="2200" dirty="0" smtClean="0">
                <a:solidFill>
                  <a:schemeClr val="accent1">
                    <a:lumMod val="75000"/>
                  </a:schemeClr>
                </a:solidFill>
                <a:latin typeface="Cambria" pitchFamily="18" charset="0"/>
              </a:rPr>
              <a:t> services in the ports of Montenegro are performed by qualified (certified) pilots hired by the business entity that performs those activities in the port area</a:t>
            </a:r>
            <a:br>
              <a:rPr lang="en-US" sz="2200" dirty="0" smtClean="0">
                <a:solidFill>
                  <a:schemeClr val="accent1">
                    <a:lumMod val="75000"/>
                  </a:schemeClr>
                </a:solidFill>
                <a:latin typeface="Cambria" pitchFamily="18" charset="0"/>
              </a:rPr>
            </a:br>
            <a:r>
              <a:rPr lang="en-US" sz="2200" dirty="0" smtClean="0">
                <a:solidFill>
                  <a:schemeClr val="accent1">
                    <a:lumMod val="75000"/>
                  </a:schemeClr>
                </a:solidFill>
                <a:latin typeface="Cambria" pitchFamily="18" charset="0"/>
              </a:rPr>
              <a:t/>
            </a:r>
            <a:br>
              <a:rPr lang="en-US" sz="2200" dirty="0" smtClean="0">
                <a:solidFill>
                  <a:schemeClr val="accent1">
                    <a:lumMod val="75000"/>
                  </a:schemeClr>
                </a:solidFill>
                <a:latin typeface="Cambria" pitchFamily="18" charset="0"/>
              </a:rPr>
            </a:br>
            <a:r>
              <a:rPr lang="en-US" sz="2200" dirty="0" smtClean="0">
                <a:solidFill>
                  <a:schemeClr val="accent1">
                    <a:lumMod val="75000"/>
                  </a:schemeClr>
                </a:solidFill>
                <a:latin typeface="Cambria" pitchFamily="18" charset="0"/>
              </a:rPr>
              <a:t>In the Port of Bar there is a concessions for a period of 30 years of carrying out following services: pilot service, mooring / untying boats, tug boat services, the delivery of water to the ships at anchor in the Port, transportation of port authorities on vessels in the Port; transportation of ship chandler to the ship in the Port, towing vessels.</a:t>
            </a:r>
            <a:r>
              <a:rPr lang="en-US" sz="1800" dirty="0" smtClean="0"/>
              <a:t/>
            </a:r>
            <a:br>
              <a:rPr lang="en-US" sz="1800" dirty="0" smtClean="0"/>
            </a:br>
            <a:r>
              <a:rPr lang="sr-Latn-CS" sz="2000" dirty="0" smtClean="0">
                <a:solidFill>
                  <a:schemeClr val="accent1">
                    <a:lumMod val="75000"/>
                  </a:schemeClr>
                </a:solidFill>
                <a:latin typeface="Cambria" pitchFamily="18" charset="0"/>
              </a:rPr>
              <a:t/>
            </a:r>
            <a:br>
              <a:rPr lang="sr-Latn-CS" sz="2000" dirty="0" smtClean="0">
                <a:solidFill>
                  <a:schemeClr val="accent1">
                    <a:lumMod val="75000"/>
                  </a:schemeClr>
                </a:solidFill>
                <a:latin typeface="Cambria" pitchFamily="18" charset="0"/>
              </a:rPr>
            </a:br>
            <a:r>
              <a:rPr lang="sr-Latn-CS" sz="2000" dirty="0" smtClean="0">
                <a:solidFill>
                  <a:schemeClr val="accent1">
                    <a:lumMod val="75000"/>
                  </a:schemeClr>
                </a:solidFill>
                <a:latin typeface="Cambria" pitchFamily="18" charset="0"/>
              </a:rPr>
              <a:t/>
            </a:r>
            <a:br>
              <a:rPr lang="sr-Latn-CS" sz="2000" dirty="0" smtClean="0">
                <a:solidFill>
                  <a:schemeClr val="accent1">
                    <a:lumMod val="75000"/>
                  </a:schemeClr>
                </a:solidFill>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sr-Latn-CS" sz="1400" i="1" dirty="0" smtClean="0"/>
              <a:t> </a:t>
            </a:r>
            <a:r>
              <a:rPr lang="en-US" sz="1600" i="1" dirty="0" smtClean="0"/>
              <a:t/>
            </a:r>
            <a:br>
              <a:rPr lang="en-US" sz="1600" i="1" dirty="0" smtClean="0"/>
            </a:br>
            <a:r>
              <a:rPr lang="en-US" sz="1600" i="1" dirty="0" smtClean="0"/>
              <a:t/>
            </a:r>
            <a:br>
              <a:rPr lang="en-US" sz="1600" i="1" dirty="0" smtClean="0"/>
            </a:br>
            <a:r>
              <a:rPr lang="x-none" sz="1800" b="1" i="1" smtClean="0">
                <a:solidFill>
                  <a:schemeClr val="accent2">
                    <a:lumMod val="75000"/>
                  </a:schemeClr>
                </a:solidFill>
                <a:latin typeface="Cambria" pitchFamily="18" charset="0"/>
              </a:rPr>
              <a:t/>
            </a:r>
            <a:br>
              <a:rPr lang="x-none" sz="1800" b="1" i="1"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smtClean="0">
                <a:solidFill>
                  <a:schemeClr val="accent2">
                    <a:lumMod val="75000"/>
                  </a:schemeClr>
                </a:solidFill>
                <a:latin typeface="Cambria" pitchFamily="18" charset="0"/>
              </a:rPr>
              <a:t/>
            </a:r>
            <a:br>
              <a:rPr lang="x-none" sz="1800" b="1" smtClean="0">
                <a:solidFill>
                  <a:schemeClr val="accent2">
                    <a:lumMod val="75000"/>
                  </a:schemeClr>
                </a:solidFill>
                <a:latin typeface="Cambria" pitchFamily="18" charset="0"/>
              </a:rPr>
            </a:br>
            <a:r>
              <a:rPr lang="x-none" sz="1800" smtClean="0"/>
              <a:t/>
            </a:r>
            <a:br>
              <a:rPr lang="x-none" sz="180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sr-Latn-C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LEGAL FRAMEWORK</a:t>
            </a: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x-none" sz="18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solidFill>
                  <a:schemeClr val="accent1">
                    <a:lumMod val="75000"/>
                  </a:schemeClr>
                </a:solidFill>
              </a:rPr>
              <a:t/>
            </a:r>
            <a:br>
              <a:rPr lang="en-US" sz="1800" dirty="0" smtClean="0">
                <a:solidFill>
                  <a:schemeClr val="accent1">
                    <a:lumMod val="75000"/>
                  </a:schemeClr>
                </a:solidFill>
              </a:rPr>
            </a:b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Ships of Montenegrin nationality are obliged to obey international standards and to comply with the regulations of the countries in which they sail and in that sense to apply the</a:t>
            </a:r>
            <a:b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GB"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Council Directive 79/115/EEC</a:t>
            </a:r>
            <a:r>
              <a:rPr lang="en-US" sz="20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pic>
        <p:nvPicPr>
          <p:cNvPr id="19" name="Picture 18" descr="untitled.bmp"/>
          <p:cNvPicPr>
            <a:picLocks noChangeAspect="1"/>
          </p:cNvPicPr>
          <p:nvPr/>
        </p:nvPicPr>
        <p:blipFill>
          <a:blip r:embed="rId4" cstate="print"/>
          <a:stretch>
            <a:fillRect/>
          </a:stretch>
        </p:blipFill>
        <p:spPr>
          <a:xfrm>
            <a:off x="381000" y="3962400"/>
            <a:ext cx="8534400" cy="2095286"/>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4000" b="1" i="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sr-Latn-CS" sz="4000" dirty="0" smtClean="0">
                <a:solidFill>
                  <a:schemeClr val="accent1">
                    <a:lumMod val="75000"/>
                  </a:schemeClr>
                </a:solidFill>
                <a:latin typeface="Cambria" pitchFamily="18" charset="0"/>
              </a:rPr>
              <a:t>LEGAL FRAMEWORK</a:t>
            </a: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Law on maritime and inland navigation (“Official Gazette SRJ” no. 12/98, 44/99, 74/99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i</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73/00)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 Law on maritime and inland navigation (“Official Gazette RCG” no. 19/78, 8/79, 19/87, 22/90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i</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13/91).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x-none"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The Law on prevention of pollution from vessels </a:t>
            </a:r>
            <a:r>
              <a:rPr lang="x-none"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Official Gazette</a:t>
            </a:r>
            <a:r>
              <a:rPr lang="x-none"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CG” </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no</a:t>
            </a:r>
            <a:r>
              <a:rPr lang="x-none"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20/11) </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Code of Practice on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pilotage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educational qualifications required for pilots and requirements for performing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pilotage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(Official Gazette SRJ no. 63/98 ),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-Code on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Boka</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bay(Official Gazette RCG no. 47/01 ),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Regulations on qualifications and navigational experience, educational program and the professional exam for pilot of marine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pilotage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(Official Gazette SRCG no. 2/76 )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Regulation on uniform for pilot of marine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pilotage</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(Official Gazette RCG no. 47/92 )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Order on labeling pilot boats and call signs for piloting (Official Gazette SRCG no. 2/76 ) and</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Instructions on maritime pilots </a:t>
            </a:r>
            <a:r>
              <a:rPr lang="en-US" sz="1600" b="1" dirty="0" err="1" smtClean="0">
                <a:solidFill>
                  <a:schemeClr val="accent1">
                    <a:lumMod val="75000"/>
                  </a:schemeClr>
                </a:solidFill>
                <a:effectLst>
                  <a:outerShdw blurRad="38100" dist="38100" dir="2700000" algn="tl">
                    <a:srgbClr val="000000">
                      <a:alpha val="43137"/>
                    </a:srgbClr>
                  </a:outerShdw>
                </a:effectLst>
                <a:latin typeface="Cambria" pitchFamily="18" charset="0"/>
              </a:rPr>
              <a:t>legitimation</a:t>
            </a:r>
            <a: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t> (Official Gazette SRCG no. 2/76 ). </a:t>
            </a:r>
            <a:br>
              <a:rPr lang="en-US" sz="1600" b="1" dirty="0" smtClean="0">
                <a:solidFill>
                  <a:schemeClr val="accent1">
                    <a:lumMod val="75000"/>
                  </a:schemeClr>
                </a:solidFill>
                <a:effectLst>
                  <a:outerShdw blurRad="38100" dist="38100" dir="2700000" algn="tl">
                    <a:srgbClr val="000000">
                      <a:alpha val="43137"/>
                    </a:srgbClr>
                  </a:outerShdw>
                </a:effectLst>
                <a:latin typeface="Cambria" pitchFamily="18" charset="0"/>
              </a:rPr>
            </a:br>
            <a:r>
              <a:rPr lang="en-US" sz="1800" dirty="0" smtClean="0"/>
              <a:t/>
            </a:r>
            <a:br>
              <a:rPr lang="en-US" sz="18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6096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sp>
        <p:nvSpPr>
          <p:cNvPr id="4100" name="Text Box 121"/>
          <p:cNvSpPr txBox="1">
            <a:spLocks noChangeArrowheads="1"/>
          </p:cNvSpPr>
          <p:nvPr/>
        </p:nvSpPr>
        <p:spPr bwMode="auto">
          <a:xfrm>
            <a:off x="287338" y="2590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endParaRPr lang="en-US" sz="4400" b="1">
              <a:solidFill>
                <a:srgbClr val="632523"/>
              </a:solidFill>
              <a:latin typeface="Cambria" pitchFamily="18" charset="0"/>
            </a:endParaRPr>
          </a:p>
          <a:p>
            <a:pPr marL="14288" indent="-14288" algn="ctr">
              <a:spcAft>
                <a:spcPct val="10000"/>
              </a:spcAft>
              <a:buClr>
                <a:srgbClr val="FF0000"/>
              </a:buClr>
              <a:buFont typeface="Wingdings" pitchFamily="2" charset="2"/>
              <a:buNone/>
            </a:pPr>
            <a:endParaRPr lang="en-US" sz="2000" b="1">
              <a:solidFill>
                <a:srgbClr val="632523"/>
              </a:solidFill>
              <a:latin typeface="Cambria" pitchFamily="18" charset="0"/>
            </a:endParaRPr>
          </a:p>
          <a:p>
            <a:pPr marL="14288" indent="-14288" algn="ctr">
              <a:spcAft>
                <a:spcPct val="10000"/>
              </a:spcAft>
              <a:buClr>
                <a:srgbClr val="FF0000"/>
              </a:buClr>
              <a:buFont typeface="Wingdings" pitchFamily="2" charset="2"/>
              <a:buNone/>
            </a:pPr>
            <a:r>
              <a:rPr lang="en-US" sz="2000" b="1">
                <a:solidFill>
                  <a:srgbClr val="632523"/>
                </a:solidFill>
                <a:latin typeface="Cambria" pitchFamily="18" charset="0"/>
              </a:rPr>
              <a:t>	</a:t>
            </a:r>
            <a:endParaRPr lang="en-US" sz="4400" b="1">
              <a:solidFill>
                <a:srgbClr val="632523"/>
              </a:solidFill>
              <a:latin typeface="Cambria" pitchFamily="18" charset="0"/>
            </a:endParaRPr>
          </a:p>
          <a:p>
            <a:pPr marL="14288" indent="-14288" algn="ctr"/>
            <a:endParaRPr lang="en-US" sz="4400" b="1">
              <a:solidFill>
                <a:srgbClr val="000099"/>
              </a:solidFill>
              <a:latin typeface="Cambria" pitchFamily="18" charset="0"/>
            </a:endParaRPr>
          </a:p>
          <a:p>
            <a:pPr marL="14288" indent="-14288" algn="ctr"/>
            <a:endParaRPr lang="en-US" sz="4400"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410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1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1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1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6"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21" name="Title 20"/>
          <p:cNvSpPr>
            <a:spLocks noGrp="1"/>
          </p:cNvSpPr>
          <p:nvPr>
            <p:ph type="title"/>
          </p:nvPr>
        </p:nvSpPr>
        <p:spPr>
          <a:xfrm>
            <a:off x="609600" y="1295400"/>
            <a:ext cx="8229600" cy="4724400"/>
          </a:xfrm>
        </p:spPr>
        <p:txBody>
          <a:bodyPr>
            <a:normAutofit fontScale="90000"/>
          </a:bodyPr>
          <a:lstStyle/>
          <a:p>
            <a:pPr algn="l"/>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x-none" sz="1200" dirty="0" smtClean="0"/>
              <a:t/>
            </a:r>
            <a:br>
              <a:rPr lang="x-none" sz="1200" dirty="0" smtClean="0"/>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r>
            <a:br>
              <a:rPr lang="en-US" sz="1200" b="1" i="1" dirty="0" smtClean="0">
                <a:solidFill>
                  <a:schemeClr val="accent2">
                    <a:lumMod val="75000"/>
                  </a:schemeClr>
                </a:solidFill>
                <a:latin typeface="Cambria" pitchFamily="18" charset="0"/>
              </a:rPr>
            </a:br>
            <a:r>
              <a:rPr lang="en-US" sz="1200" b="1" i="1" dirty="0" smtClean="0">
                <a:solidFill>
                  <a:schemeClr val="accent2">
                    <a:lumMod val="75000"/>
                  </a:schemeClr>
                </a:solidFill>
                <a:latin typeface="Cambria" pitchFamily="18" charset="0"/>
              </a:rPr>
              <a:t>			</a:t>
            </a:r>
            <a:r>
              <a:rPr lang="sr-Latn-CS" sz="2700" dirty="0" smtClean="0">
                <a:solidFill>
                  <a:schemeClr val="accent1">
                    <a:lumMod val="75000"/>
                  </a:schemeClr>
                </a:solidFill>
                <a:latin typeface="Cambria" pitchFamily="18" charset="0"/>
              </a:rPr>
              <a:t>LEGAL FRAMEWORK</a:t>
            </a: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2000" dirty="0" smtClean="0">
                <a:solidFill>
                  <a:schemeClr val="accent1">
                    <a:lumMod val="75000"/>
                  </a:schemeClr>
                </a:solidFill>
                <a:latin typeface="Cambria" pitchFamily="18" charset="0"/>
              </a:rPr>
              <a:t>Port </a:t>
            </a:r>
            <a:r>
              <a:rPr lang="en-US" sz="2000" dirty="0" err="1" smtClean="0">
                <a:solidFill>
                  <a:schemeClr val="accent1">
                    <a:lumMod val="75000"/>
                  </a:schemeClr>
                </a:solidFill>
                <a:latin typeface="Cambria" pitchFamily="18" charset="0"/>
              </a:rPr>
              <a:t>pilotage</a:t>
            </a:r>
            <a:r>
              <a:rPr lang="en-US" sz="2000" dirty="0" smtClean="0">
                <a:solidFill>
                  <a:schemeClr val="accent1">
                    <a:lumMod val="75000"/>
                  </a:schemeClr>
                </a:solidFill>
                <a:latin typeface="Cambria" pitchFamily="18" charset="0"/>
              </a:rPr>
              <a:t> is: </a:t>
            </a:r>
            <a:r>
              <a:rPr lang="en-US" sz="2000" dirty="0" err="1" smtClean="0">
                <a:solidFill>
                  <a:schemeClr val="accent1">
                    <a:lumMod val="75000"/>
                  </a:schemeClr>
                </a:solidFill>
                <a:latin typeface="Cambria" pitchFamily="18" charset="0"/>
              </a:rPr>
              <a:t>pilotage</a:t>
            </a:r>
            <a:r>
              <a:rPr lang="en-US" sz="2000" dirty="0" smtClean="0">
                <a:solidFill>
                  <a:schemeClr val="accent1">
                    <a:lumMod val="75000"/>
                  </a:schemeClr>
                </a:solidFill>
                <a:latin typeface="Cambria" pitchFamily="18" charset="0"/>
              </a:rPr>
              <a:t> (management) of the vessel in the port or the port maritime zone, as well as piloting the vessel in the Bay of Kotor and it is required. Notwithstanding the port </a:t>
            </a:r>
            <a:r>
              <a:rPr lang="en-US" sz="2000" dirty="0" err="1" smtClean="0">
                <a:solidFill>
                  <a:schemeClr val="accent1">
                    <a:lumMod val="75000"/>
                  </a:schemeClr>
                </a:solidFill>
                <a:latin typeface="Cambria" pitchFamily="18" charset="0"/>
              </a:rPr>
              <a:t>pilotage</a:t>
            </a:r>
            <a:r>
              <a:rPr lang="en-US" sz="2000" dirty="0" smtClean="0">
                <a:solidFill>
                  <a:schemeClr val="accent1">
                    <a:lumMod val="75000"/>
                  </a:schemeClr>
                </a:solidFill>
                <a:latin typeface="Cambria" pitchFamily="18" charset="0"/>
              </a:rPr>
              <a:t> is not subject to: Montenegrin military ships and Montenegrin public ships; passenger and </a:t>
            </a:r>
            <a:r>
              <a:rPr lang="en-US" sz="2000" dirty="0" err="1" smtClean="0">
                <a:solidFill>
                  <a:schemeClr val="accent1">
                    <a:lumMod val="75000"/>
                  </a:schemeClr>
                </a:solidFill>
                <a:latin typeface="Cambria" pitchFamily="18" charset="0"/>
              </a:rPr>
              <a:t>ro-ro</a:t>
            </a:r>
            <a:r>
              <a:rPr lang="en-US" sz="2000" dirty="0" smtClean="0">
                <a:solidFill>
                  <a:schemeClr val="accent1">
                    <a:lumMod val="75000"/>
                  </a:schemeClr>
                </a:solidFill>
                <a:latin typeface="Cambria" pitchFamily="18" charset="0"/>
              </a:rPr>
              <a:t> passenger ships sailing on the regular line, if the commander has passed the pilot examination for that area of ​​the port; yachts up to 500 GT, regardless of nationality,  if not carrying dangerous or harmful substances in liquid or liquefied gases. Port </a:t>
            </a:r>
            <a:r>
              <a:rPr lang="en-US" sz="2000" dirty="0" err="1" smtClean="0">
                <a:solidFill>
                  <a:schemeClr val="accent1">
                    <a:lumMod val="75000"/>
                  </a:schemeClr>
                </a:solidFill>
                <a:latin typeface="Cambria" pitchFamily="18" charset="0"/>
              </a:rPr>
              <a:t>Pilotage</a:t>
            </a:r>
            <a:r>
              <a:rPr lang="en-US" sz="2000" dirty="0" smtClean="0">
                <a:solidFill>
                  <a:schemeClr val="accent1">
                    <a:lumMod val="75000"/>
                  </a:schemeClr>
                </a:solidFill>
                <a:latin typeface="Cambria" pitchFamily="18" charset="0"/>
              </a:rPr>
              <a:t> is compulsory for the ship to be moved to a port from one operating berth to another and moves along the operational coast with the use of the machinery. The commander of the vessel shall seek the port </a:t>
            </a:r>
            <a:r>
              <a:rPr lang="en-US" sz="2000" dirty="0" err="1" smtClean="0">
                <a:solidFill>
                  <a:schemeClr val="accent1">
                    <a:lumMod val="75000"/>
                  </a:schemeClr>
                </a:solidFill>
                <a:latin typeface="Cambria" pitchFamily="18" charset="0"/>
              </a:rPr>
              <a:t>pilotage</a:t>
            </a:r>
            <a:r>
              <a:rPr lang="en-US" sz="2000" dirty="0" smtClean="0">
                <a:solidFill>
                  <a:schemeClr val="accent1">
                    <a:lumMod val="75000"/>
                  </a:schemeClr>
                </a:solidFill>
                <a:latin typeface="Cambria" pitchFamily="18" charset="0"/>
              </a:rPr>
              <a:t> at least two hours before its arrival, departure, movement or shifting of the vessel.</a:t>
            </a:r>
            <a:r>
              <a:rPr lang="en-US" sz="1600" dirty="0" smtClean="0"/>
              <a:t/>
            </a:r>
            <a:br>
              <a:rPr lang="en-US" sz="1600" dirty="0" smtClean="0"/>
            </a:br>
            <a: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x-none" sz="18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a:r>
            <a:br>
              <a:rPr lang="en-US" sz="1600" b="1" i="1" dirty="0" smtClean="0">
                <a:solidFill>
                  <a:schemeClr val="accent2">
                    <a:lumMod val="50000"/>
                  </a:schemeClr>
                </a:solidFill>
                <a:effectLst>
                  <a:outerShdw blurRad="38100" dist="38100" dir="2700000" algn="tl">
                    <a:srgbClr val="000000">
                      <a:alpha val="43137"/>
                    </a:srgbClr>
                  </a:outerShdw>
                </a:effectLst>
                <a:latin typeface="Cambria" pitchFamily="18" charset="0"/>
              </a:rPr>
            </a:br>
            <a:r>
              <a:rPr lang="en-US" sz="1400" dirty="0" smtClean="0"/>
              <a:t/>
            </a:r>
            <a:br>
              <a:rPr lang="en-US" sz="1400" dirty="0" smtClean="0"/>
            </a:br>
            <a:r>
              <a:rPr lang="sr-Latn-CS" sz="1400" i="1" strike="sngStrike" dirty="0" smtClean="0"/>
              <a:t> </a:t>
            </a:r>
            <a:r>
              <a:rPr lang="en-US" sz="1400" dirty="0" smtClean="0"/>
              <a:t/>
            </a:r>
            <a:br>
              <a:rPr lang="en-US" sz="1400" dirty="0" smtClean="0"/>
            </a:br>
            <a:r>
              <a:rPr lang="en-US" sz="1400" dirty="0" smtClean="0"/>
              <a:t/>
            </a:r>
            <a:br>
              <a:rPr lang="en-US" sz="1400" dirty="0" smtClean="0"/>
            </a:br>
            <a:r>
              <a:rPr lang="sr-Latn-CS" sz="1400" i="1" dirty="0" smtClean="0"/>
              <a:t> </a:t>
            </a:r>
            <a:r>
              <a:rPr lang="en-US" sz="1400" dirty="0" smtClean="0"/>
              <a:t/>
            </a:r>
            <a:br>
              <a:rPr lang="en-US" sz="1400" dirty="0" smtClean="0"/>
            </a:br>
            <a:r>
              <a:rPr lang="sr-Latn-CS" sz="1400" b="1" i="1" dirty="0" smtClean="0"/>
              <a:t> </a:t>
            </a:r>
            <a:r>
              <a:rPr lang="en-US" sz="1400" dirty="0" smtClean="0"/>
              <a:t/>
            </a:r>
            <a:br>
              <a:rPr lang="en-US" sz="1400" dirty="0" smtClean="0"/>
            </a:br>
            <a:r>
              <a:rPr lang="x-none" sz="1800" b="1" i="1" dirty="0" smtClean="0">
                <a:solidFill>
                  <a:schemeClr val="accent2">
                    <a:lumMod val="75000"/>
                  </a:schemeClr>
                </a:solidFill>
                <a:latin typeface="Cambria" pitchFamily="18" charset="0"/>
              </a:rPr>
              <a:t/>
            </a:r>
            <a:br>
              <a:rPr lang="x-none" sz="1800" b="1" i="1" dirty="0" smtClean="0">
                <a:solidFill>
                  <a:schemeClr val="accent2">
                    <a:lumMod val="75000"/>
                  </a:schemeClr>
                </a:solidFill>
                <a:latin typeface="Cambria" pitchFamily="18" charset="0"/>
              </a:rPr>
            </a:br>
            <a:r>
              <a:rPr lang="en-US" sz="1800" b="1" dirty="0" smtClean="0">
                <a:solidFill>
                  <a:schemeClr val="accent2">
                    <a:lumMod val="75000"/>
                  </a:schemeClr>
                </a:solidFill>
                <a:latin typeface="Cambria" pitchFamily="18" charset="0"/>
              </a:rPr>
              <a:t/>
            </a:r>
            <a:br>
              <a:rPr lang="en-US" sz="1800" b="1" dirty="0" smtClean="0">
                <a:solidFill>
                  <a:schemeClr val="accent2">
                    <a:lumMod val="75000"/>
                  </a:schemeClr>
                </a:solidFill>
                <a:latin typeface="Cambria" pitchFamily="18" charset="0"/>
              </a:rPr>
            </a:br>
            <a:r>
              <a:rPr lang="x-none" sz="1800" b="1" dirty="0" smtClean="0">
                <a:solidFill>
                  <a:schemeClr val="accent2">
                    <a:lumMod val="75000"/>
                  </a:schemeClr>
                </a:solidFill>
                <a:latin typeface="Cambria" pitchFamily="18" charset="0"/>
              </a:rPr>
              <a:t/>
            </a:r>
            <a:br>
              <a:rPr lang="x-none" sz="1800" b="1" dirty="0" smtClean="0">
                <a:solidFill>
                  <a:schemeClr val="accent2">
                    <a:lumMod val="75000"/>
                  </a:schemeClr>
                </a:solidFill>
                <a:latin typeface="Cambria" pitchFamily="18" charset="0"/>
              </a:rPr>
            </a:br>
            <a:r>
              <a:rPr lang="x-none" sz="1800" dirty="0" smtClean="0"/>
              <a:t/>
            </a:r>
            <a:br>
              <a:rPr lang="x-none" sz="18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1</a:t>
            </a:r>
            <a:r>
              <a:rPr lang="x-none" b="1" dirty="0">
                <a:solidFill>
                  <a:schemeClr val="accent2">
                    <a:lumMod val="20000"/>
                    <a:lumOff val="80000"/>
                  </a:schemeClr>
                </a:solidFill>
                <a:latin typeface="Cambria" pitchFamily="18" charset="0"/>
                <a:cs typeface="Arial" charset="0"/>
              </a:rPr>
              <a:t>4</a:t>
            </a:r>
            <a:r>
              <a:rPr lang="sr-Latn-CS" b="1" dirty="0">
                <a:solidFill>
                  <a:schemeClr val="accent2">
                    <a:lumMod val="20000"/>
                    <a:lumOff val="80000"/>
                  </a:schemeClr>
                </a:solidFill>
                <a:latin typeface="Cambria" pitchFamily="18" charset="0"/>
                <a:cs typeface="Arial" charset="0"/>
              </a:rPr>
              <a:t>: Transport </a:t>
            </a:r>
            <a:r>
              <a:rPr lang="en-US" b="1" dirty="0">
                <a:solidFill>
                  <a:schemeClr val="accent2">
                    <a:lumMod val="20000"/>
                    <a:lumOff val="80000"/>
                  </a:schemeClr>
                </a:solidFill>
                <a:latin typeface="Cambria" pitchFamily="18" charset="0"/>
                <a:cs typeface="Arial" charset="0"/>
              </a:rPr>
              <a:t>Policy</a:t>
            </a: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923925"/>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endParaRPr>
          </a:p>
        </p:txBody>
      </p:sp>
      <p:pic>
        <p:nvPicPr>
          <p:cNvPr id="51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mn-lt"/>
            </a:endParaRPr>
          </a:p>
        </p:txBody>
      </p:sp>
      <p:sp>
        <p:nvSpPr>
          <p:cNvPr id="16" name="Rectangle 15"/>
          <p:cNvSpPr/>
          <p:nvPr/>
        </p:nvSpPr>
        <p:spPr>
          <a:xfrm>
            <a:off x="57150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Chapter </a:t>
            </a:r>
            <a:r>
              <a:rPr lang="x-none" sz="1400" b="1" i="1" smtClean="0">
                <a:solidFill>
                  <a:schemeClr val="accent2">
                    <a:lumMod val="50000"/>
                  </a:schemeClr>
                </a:solidFill>
                <a:effectLst>
                  <a:outerShdw blurRad="38100" dist="38100" dir="2700000" algn="tl">
                    <a:srgbClr val="000000">
                      <a:alpha val="43137"/>
                    </a:srgbClr>
                  </a:outerShdw>
                </a:effectLst>
                <a:latin typeface="Cambria" pitchFamily="18" charset="0"/>
              </a:rPr>
              <a:t>14</a:t>
            </a:r>
            <a:r>
              <a:rPr lang="sr-Latn-CS" sz="14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 Transport Policy</a:t>
            </a:r>
            <a:endParaRPr lang="pl-PL" sz="1400" b="1" i="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512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 name="Rectangle 16"/>
          <p:cNvSpPr/>
          <p:nvPr/>
        </p:nvSpPr>
        <p:spPr>
          <a:xfrm>
            <a:off x="1371600" y="2743200"/>
            <a:ext cx="6172200" cy="923925"/>
          </a:xfrm>
          <a:prstGeom prst="rect">
            <a:avLst/>
          </a:prstGeom>
        </p:spPr>
        <p:txBody>
          <a:bodyPr>
            <a:spAutoFit/>
          </a:bodyPr>
          <a:lstStyle/>
          <a:p>
            <a:pPr marL="812800" indent="-812800">
              <a:defRPr/>
            </a:pPr>
            <a:endParaRPr lang="sr-Latn-CS" dirty="0">
              <a:solidFill>
                <a:srgbClr val="632523"/>
              </a:solidFill>
              <a:latin typeface="Cambria" pitchFamily="18" charset="0"/>
            </a:endParaRPr>
          </a:p>
          <a:p>
            <a:pPr marL="812800" indent="-812800">
              <a:defRPr/>
            </a:pPr>
            <a:endParaRPr lang="en-US" dirty="0">
              <a:solidFill>
                <a:srgbClr val="632523"/>
              </a:solidFill>
              <a:latin typeface="Cambria" pitchFamily="18" charset="0"/>
            </a:endParaRPr>
          </a:p>
          <a:p>
            <a:pPr marL="14288" indent="-14288" algn="ctr">
              <a:spcAft>
                <a:spcPct val="40000"/>
              </a:spcAft>
              <a:buClr>
                <a:srgbClr val="FF0000"/>
              </a:buClr>
              <a:buFont typeface="Wingdings" pitchFamily="2" charset="2"/>
              <a:buNone/>
              <a:defRPr/>
            </a:pPr>
            <a:endParaRPr lang="sr-Latn-CS" b="1" dirty="0">
              <a:solidFill>
                <a:srgbClr val="632523"/>
              </a:solidFill>
              <a:latin typeface="Cambria" pitchFamily="18" charset="0"/>
            </a:endParaRPr>
          </a:p>
        </p:txBody>
      </p:sp>
      <p:sp>
        <p:nvSpPr>
          <p:cNvPr id="5131" name="TextBox 17"/>
          <p:cNvSpPr txBox="1">
            <a:spLocks noChangeArrowheads="1"/>
          </p:cNvSpPr>
          <p:nvPr/>
        </p:nvSpPr>
        <p:spPr bwMode="auto">
          <a:xfrm>
            <a:off x="762000" y="2057400"/>
            <a:ext cx="76200" cy="369888"/>
          </a:xfrm>
          <a:prstGeom prst="rect">
            <a:avLst/>
          </a:prstGeom>
          <a:noFill/>
          <a:ln w="9525">
            <a:noFill/>
            <a:miter lim="800000"/>
            <a:headEnd/>
            <a:tailEnd/>
          </a:ln>
        </p:spPr>
        <p:txBody>
          <a:bodyPr>
            <a:spAutoFit/>
          </a:bodyPr>
          <a:lstStyle/>
          <a:p>
            <a:endParaRPr lang="en-US"/>
          </a:p>
        </p:txBody>
      </p:sp>
      <p:sp>
        <p:nvSpPr>
          <p:cNvPr id="19" name="Content Placeholder 2"/>
          <p:cNvSpPr txBox="1">
            <a:spLocks/>
          </p:cNvSpPr>
          <p:nvPr/>
        </p:nvSpPr>
        <p:spPr bwMode="auto">
          <a:xfrm>
            <a:off x="3810000" y="1600200"/>
            <a:ext cx="4876800" cy="4525963"/>
          </a:xfrm>
          <a:prstGeom prst="rect">
            <a:avLst/>
          </a:prstGeom>
          <a:noFill/>
          <a:ln w="9525">
            <a:noFill/>
            <a:miter lim="800000"/>
            <a:headEnd/>
            <a:tailEnd/>
          </a:ln>
        </p:spPr>
        <p:txBody>
          <a:bodyPr/>
          <a:lstStyle/>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x-none" sz="1400" b="1" i="1" dirty="0">
              <a:solidFill>
                <a:schemeClr val="accent2">
                  <a:lumMod val="75000"/>
                </a:schemeClr>
              </a:solidFill>
              <a:latin typeface="Cambria" pitchFamily="18" charset="0"/>
              <a:ea typeface="+mj-ea"/>
              <a:cs typeface="+mj-cs"/>
            </a:endParaRPr>
          </a:p>
          <a:p>
            <a:pPr algn="ctr" eaLnBrk="0" hangingPunct="0">
              <a:buFont typeface="Arial" pitchFamily="34" charset="0"/>
              <a:buChar char="•"/>
              <a:defRPr/>
            </a:pPr>
            <a:endParaRPr lang="en-US" sz="1400" b="1" i="1" dirty="0">
              <a:solidFill>
                <a:schemeClr val="accent2">
                  <a:lumMod val="75000"/>
                </a:schemeClr>
              </a:solidFill>
              <a:latin typeface="Cambria" pitchFamily="18" charset="0"/>
              <a:ea typeface="+mj-ea"/>
              <a:cs typeface="+mj-cs"/>
            </a:endParaRPr>
          </a:p>
          <a:p>
            <a:pPr algn="ctr" eaLnBrk="0" hangingPunct="0">
              <a:spcBef>
                <a:spcPct val="20000"/>
              </a:spcBef>
              <a:buFont typeface="Arial" charset="0"/>
              <a:buNone/>
              <a:defRPr/>
            </a:pPr>
            <a:endParaRPr lang="en-US" sz="3200" dirty="0">
              <a:solidFill>
                <a:schemeClr val="tx1">
                  <a:tint val="75000"/>
                </a:schemeClr>
              </a:solidFill>
              <a:latin typeface="+mn-lt"/>
            </a:endParaRPr>
          </a:p>
        </p:txBody>
      </p:sp>
      <p:sp>
        <p:nvSpPr>
          <p:cNvPr id="22" name="TextBox 21"/>
          <p:cNvSpPr txBox="1"/>
          <p:nvPr/>
        </p:nvSpPr>
        <p:spPr>
          <a:xfrm>
            <a:off x="381000" y="1981200"/>
            <a:ext cx="8458200" cy="1754326"/>
          </a:xfrm>
          <a:prstGeom prst="rect">
            <a:avLst/>
          </a:prstGeom>
          <a:noFill/>
        </p:spPr>
        <p:txBody>
          <a:bodyPr wrap="square" rtlCol="0">
            <a:spAutoFit/>
          </a:bodyPr>
          <a:lstStyle/>
          <a:p>
            <a:pPr algn="just"/>
            <a:endParaRPr lang="en-US" dirty="0" smtClean="0">
              <a:solidFill>
                <a:schemeClr val="accent1">
                  <a:lumMod val="50000"/>
                </a:schemeClr>
              </a:solidFill>
            </a:endParaRPr>
          </a:p>
          <a:p>
            <a:pPr algn="just">
              <a:buFontTx/>
              <a:buChar char="-"/>
            </a:pP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Draft Law on maritime safety of navigation </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3</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 and bylaw acts that will be drafted in compliance with the Draft Law </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4</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 </a:t>
            </a:r>
            <a:endParaRPr lang="x-none" b="1" dirty="0">
              <a:solidFill>
                <a:schemeClr val="accent1">
                  <a:lumMod val="75000"/>
                </a:schemeClr>
              </a:solidFill>
              <a:effectLst>
                <a:outerShdw blurRad="38100" dist="38100" dir="2700000" algn="tl">
                  <a:srgbClr val="000000">
                    <a:alpha val="43137"/>
                  </a:srgbClr>
                </a:outerShdw>
              </a:effectLst>
              <a:latin typeface="Cambria" pitchFamily="18" charset="0"/>
            </a:endParaRPr>
          </a:p>
          <a:p>
            <a:pPr algn="just">
              <a:buFontTx/>
              <a:buChar char="-"/>
            </a:pP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Draft amendments of the Law on prevention of pollution from vessels </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deadline</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 201</a:t>
            </a:r>
            <a:r>
              <a:rPr lang="en-US" b="1" dirty="0" smtClean="0">
                <a:solidFill>
                  <a:schemeClr val="accent1">
                    <a:lumMod val="75000"/>
                  </a:schemeClr>
                </a:solidFill>
                <a:effectLst>
                  <a:outerShdw blurRad="38100" dist="38100" dir="2700000" algn="tl">
                    <a:srgbClr val="000000">
                      <a:alpha val="43137"/>
                    </a:srgbClr>
                  </a:outerShdw>
                </a:effectLst>
                <a:latin typeface="Cambria" pitchFamily="18" charset="0"/>
              </a:rPr>
              <a:t>4</a:t>
            </a:r>
            <a:r>
              <a:rPr lang="x-none" b="1" dirty="0" smtClean="0">
                <a:solidFill>
                  <a:schemeClr val="accent1">
                    <a:lumMod val="75000"/>
                  </a:schemeClr>
                </a:solidFill>
                <a:effectLst>
                  <a:outerShdw blurRad="38100" dist="38100" dir="2700000" algn="tl">
                    <a:srgbClr val="000000">
                      <a:alpha val="43137"/>
                    </a:srgbClr>
                  </a:outerShdw>
                </a:effectLst>
                <a:latin typeface="Cambria" pitchFamily="18" charset="0"/>
              </a:rPr>
              <a:t>)</a:t>
            </a:r>
            <a:endParaRPr lang="x-none" b="1" dirty="0">
              <a:solidFill>
                <a:schemeClr val="accent1">
                  <a:lumMod val="75000"/>
                </a:schemeClr>
              </a:solidFill>
              <a:effectLst>
                <a:outerShdw blurRad="38100" dist="38100" dir="2700000" algn="tl">
                  <a:srgbClr val="000000">
                    <a:alpha val="43137"/>
                  </a:srgbClr>
                </a:outerShdw>
              </a:effectLst>
              <a:latin typeface="Cambria" pitchFamily="18" charset="0"/>
            </a:endParaRPr>
          </a:p>
          <a:p>
            <a:pPr algn="just"/>
            <a:endParaRPr lang="x-none"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3" name="TextBox 22"/>
          <p:cNvSpPr txBox="1"/>
          <p:nvPr/>
        </p:nvSpPr>
        <p:spPr>
          <a:xfrm>
            <a:off x="2057400" y="762000"/>
            <a:ext cx="6629400" cy="480131"/>
          </a:xfrm>
          <a:prstGeom prst="rect">
            <a:avLst/>
          </a:prstGeom>
          <a:noFill/>
        </p:spPr>
        <p:txBody>
          <a:bodyPr wrap="square" rtlCol="0">
            <a:spAutoFit/>
          </a:bodyPr>
          <a:lstStyle/>
          <a:p>
            <a:pPr>
              <a:lnSpc>
                <a:spcPct val="90000"/>
              </a:lnSpc>
            </a:pPr>
            <a:r>
              <a:rPr lang="en-US" sz="2800" dirty="0" smtClean="0">
                <a:solidFill>
                  <a:schemeClr val="accent1">
                    <a:lumMod val="75000"/>
                  </a:schemeClr>
                </a:solidFill>
                <a:latin typeface="Cambria" pitchFamily="18" charset="0"/>
              </a:rPr>
              <a:t>Current and Future Activities</a:t>
            </a:r>
          </a:p>
        </p:txBody>
      </p:sp>
      <p:pic>
        <p:nvPicPr>
          <p:cNvPr id="21" name="Picture 20" descr="Brod-Kotor.jpg"/>
          <p:cNvPicPr>
            <a:picLocks noChangeAspect="1"/>
          </p:cNvPicPr>
          <p:nvPr/>
        </p:nvPicPr>
        <p:blipFill>
          <a:blip r:embed="rId4" cstate="print"/>
          <a:stretch>
            <a:fillRect/>
          </a:stretch>
        </p:blipFill>
        <p:spPr>
          <a:xfrm>
            <a:off x="381000" y="3733800"/>
            <a:ext cx="8382000" cy="2438400"/>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Thank you for your </a:t>
            </a:r>
            <a:r>
              <a:rPr lang="sr-Latn-CS" sz="3200" dirty="0" smtClean="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rPr>
              <a:t>attention</a:t>
            </a:r>
            <a:endParaRPr lang="sr-Latn-CS" sz="3200" dirty="0">
              <a:solidFill>
                <a:schemeClr val="accent2">
                  <a:lumMod val="20000"/>
                  <a:lumOff val="80000"/>
                </a:schemeClr>
              </a:solidFill>
              <a:effectLst>
                <a:outerShdw blurRad="38100" dist="38100" dir="2700000" algn="tl">
                  <a:srgbClr val="000000">
                    <a:alpha val="43137"/>
                  </a:srgbClr>
                </a:outerShdw>
                <a:reflection blurRad="6350" stA="60000" endA="900" endPos="58000" dir="5400000" sy="-100000" algn="bl" rotWithShape="0"/>
              </a:effectLst>
              <a:latin typeface="Cambria" pitchFamily="18" charset="0"/>
            </a:endParaRPr>
          </a:p>
          <a:p>
            <a:pPr algn="ctr" fontAlgn="auto">
              <a:spcBef>
                <a:spcPts val="0"/>
              </a:spcBef>
              <a:spcAft>
                <a:spcPts val="0"/>
              </a:spcAft>
              <a:defRPr/>
            </a:pPr>
            <a:endParaRPr lang="sr-Latn-CS" sz="3200" dirty="0">
              <a:solidFill>
                <a:schemeClr val="accent2">
                  <a:lumMod val="20000"/>
                  <a:lumOff val="80000"/>
                </a:schemeClr>
              </a:solidFill>
              <a:effectLst>
                <a:reflection blurRad="6350" stA="60000" endA="900" endPos="58000" dir="5400000" sy="-100000" algn="bl" rotWithShape="0"/>
              </a:effectLst>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effectLst>
                  <a:reflection blurRad="6350" stA="60000" endA="900" endPos="58000" dir="5400000" sy="-100000" algn="bl" rotWithShape="0"/>
                </a:effectLst>
                <a:latin typeface="Cambria" pitchFamily="18" charset="0"/>
              </a:rPr>
              <a:t>QUESTIONS</a:t>
            </a:r>
            <a:endParaRPr lang="hr-HR" sz="4000" b="1" dirty="0">
              <a:solidFill>
                <a:schemeClr val="accent2">
                  <a:lumMod val="20000"/>
                  <a:lumOff val="80000"/>
                </a:schemeClr>
              </a:solidFill>
              <a:effectLst>
                <a:reflection blurRad="6350" stA="60000" endA="900" endPos="58000" dir="5400000" sy="-100000" algn="bl" rotWithShape="0"/>
              </a:effectLst>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470</Words>
  <Application>Microsoft Office PowerPoint</Application>
  <PresentationFormat>On-screen Show (4:3)</PresentationFormat>
  <Paragraphs>118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CONTENT</vt:lpstr>
      <vt:lpstr>Slide 4</vt:lpstr>
      <vt:lpstr>Slide 5</vt:lpstr>
      <vt:lpstr>                   Institutional Framework     Pilotage services in the ports of Montenegro are performed by qualified (certified) pilots hired by the business entity that performs those activities in the port area  In the Port of Bar there is a concessions for a period of 30 years of carrying out following services: pilot service, mooring / untying boats, tug boat services, the delivery of water to the ships at anchor in the Port, transportation of port authorities on vessels in the Port; transportation of ship chandler to the ship in the Port, towing vessels.             </vt:lpstr>
      <vt:lpstr>    LEGAL FRAMEWORK   Ships of Montenegrin nationality are obliged to obey international standards and to comply with the regulations of the countries in which they sail and in that sense to apply the Council Directive 79/115/EEC        </vt:lpstr>
      <vt:lpstr>            LEGAL FRAMEWORK     - Law on maritime and inland navigation (“Official Gazette SRJ” no. 12/98, 44/99, 74/99 i 73/00)   - Law on maritime and inland navigation (“Official Gazette RCG” no. 19/78, 8/79, 19/87, 22/90 i 13/91).   - The Law on prevention of pollution from vessels (“Official Gazette CG” no. 20/11)    - Code of Practice on pilotage, educational qualifications required for pilots and requirements for performing pilotage  (Official Gazette SRJ no. 63/98 ), -Code on Boka bay(Official Gazette RCG no. 47/01 ), - Regulations on qualifications and navigational experience, educational program and the professional exam for pilot of marine pilotage (Official Gazette SRCG no. 2/76 ) - Regulation on uniform for pilot of marine pilotage (Official Gazette RCG no. 47/92 )  - Order on labeling pilot boats and call signs for piloting (Official Gazette SRCG no. 2/76 ) and - Instructions on maritime pilots legitimation (Official Gazette SRCG no. 2/76 ).         </vt:lpstr>
      <vt:lpstr>                          LEGAL FRAMEWORK    Port pilotage is: pilotage (management) of the vessel in the port or the port maritime zone, as well as piloting the vessel in the Bay of Kotor and it is required. Notwithstanding the port pilotage is not subject to: Montenegrin military ships and Montenegrin public ships; passenger and ro-ro passenger ships sailing on the regular line, if the commander has passed the pilot examination for that area of ​​the port; yachts up to 500 GT, regardless of nationality,  if not carrying dangerous or harmful substances in liquid or liquefied gases. Port Pilotage is compulsory for the ship to be moved to a port from one operating berth to another and moves along the operational coast with the use of the machinery. The commander of the vessel shall seek the port pilotage at least two hours before its arrival, departure, movement or shifting of the vessel.                 </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Snezana</dc:creator>
  <cp:lastModifiedBy>win7</cp:lastModifiedBy>
  <cp:revision>23</cp:revision>
  <dcterms:created xsi:type="dcterms:W3CDTF">2013-05-11T07:38:02Z</dcterms:created>
  <dcterms:modified xsi:type="dcterms:W3CDTF">2013-05-16T22:19:35Z</dcterms:modified>
</cp:coreProperties>
</file>