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66" r:id="rId4"/>
    <p:sldId id="258" r:id="rId5"/>
    <p:sldId id="268" r:id="rId6"/>
    <p:sldId id="260" r:id="rId7"/>
    <p:sldId id="261"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9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64E39C-2DF7-4751-B01F-E9C5BE6413D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64E39C-2DF7-4751-B01F-E9C5BE6413D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64E39C-2DF7-4751-B01F-E9C5BE6413D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64E39C-2DF7-4751-B01F-E9C5BE6413DA}" type="datetimeFigureOut">
              <a:rPr lang="en-US" smtClean="0"/>
              <a:pPr/>
              <a:t>5/17/2013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64E39C-2DF7-4751-B01F-E9C5BE6413DA}" type="datetimeFigureOut">
              <a:rPr lang="en-US" smtClean="0"/>
              <a:pPr/>
              <a:t>5/17/2013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64E39C-2DF7-4751-B01F-E9C5BE6413DA}" type="datetimeFigureOut">
              <a:rPr lang="en-US" smtClean="0"/>
              <a:pPr/>
              <a:t>5/17/2013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64E39C-2DF7-4751-B01F-E9C5BE6413DA}" type="datetimeFigureOut">
              <a:rPr lang="en-US" smtClean="0"/>
              <a:pPr/>
              <a:t>5/17/2013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64E39C-2DF7-4751-B01F-E9C5BE6413DA}" type="datetimeFigureOut">
              <a:rPr lang="en-US" smtClean="0"/>
              <a:pPr/>
              <a:t>5/17/2013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64E39C-2DF7-4751-B01F-E9C5BE6413DA}" type="datetimeFigureOut">
              <a:rPr lang="en-US" smtClean="0"/>
              <a:pPr/>
              <a:t>5/17/2013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64E39C-2DF7-4751-B01F-E9C5BE6413D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64E39C-2DF7-4751-B01F-E9C5BE6413D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98CC4-2566-4CC2-ACB2-721E4C4412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64E39C-2DF7-4751-B01F-E9C5BE6413DA}" type="datetimeFigureOut">
              <a:rPr lang="en-US" smtClean="0"/>
              <a:pPr/>
              <a:t>5/17/2013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98CC4-2566-4CC2-ACB2-721E4C4412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 </a:t>
            </a:r>
            <a:r>
              <a:rPr lang="en-US" sz="1600" b="1" i="1" dirty="0" smtClean="0">
                <a:solidFill>
                  <a:schemeClr val="bg1"/>
                </a:solidFill>
                <a:latin typeface="Cambria" pitchFamily="18" charset="0"/>
              </a:rPr>
              <a:t>1</a:t>
            </a:r>
            <a:r>
              <a:rPr lang="x-none" sz="1600" b="1" i="1" dirty="0" smtClean="0">
                <a:solidFill>
                  <a:schemeClr val="bg1"/>
                </a:solidFill>
                <a:latin typeface="Cambria" pitchFamily="18" charset="0"/>
              </a:rPr>
              <a:t>4</a:t>
            </a:r>
            <a:r>
              <a:rPr lang="en-US"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x-none" sz="1600" b="1" i="1" smtClean="0">
                <a:solidFill>
                  <a:schemeClr val="bg1"/>
                </a:solidFill>
                <a:latin typeface="Cambria" pitchFamily="18" charset="0"/>
              </a:rPr>
              <a:t>Transport </a:t>
            </a:r>
            <a:r>
              <a:rPr lang="sr-Latn-CS" sz="1600" b="1" i="1" dirty="0" smtClean="0">
                <a:solidFill>
                  <a:schemeClr val="bg1"/>
                </a:solidFill>
                <a:latin typeface="Cambria" pitchFamily="18" charset="0"/>
              </a:rPr>
              <a:t> </a:t>
            </a:r>
            <a:r>
              <a:rPr lang="x-none" sz="1600" b="1" i="1" smtClean="0">
                <a:solidFill>
                  <a:schemeClr val="bg1"/>
                </a:solidFill>
                <a:latin typeface="Cambria" pitchFamily="18" charset="0"/>
              </a:rPr>
              <a:t>poli</a:t>
            </a:r>
            <a:r>
              <a:rPr lang="en-US" sz="1600" b="1" i="1" dirty="0" smtClean="0">
                <a:solidFill>
                  <a:schemeClr val="bg1"/>
                </a:solidFill>
                <a:latin typeface="Cambria" pitchFamily="18" charset="0"/>
              </a:rPr>
              <a:t>c</a:t>
            </a:r>
            <a:r>
              <a:rPr lang="x-none" sz="1600" b="1" i="1" dirty="0" smtClean="0">
                <a:solidFill>
                  <a:schemeClr val="bg1"/>
                </a:solidFill>
                <a:latin typeface="Cambria" pitchFamily="18" charset="0"/>
              </a:rPr>
              <a:t>y</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rPr>
              <a:t>Bilateral screening: Chapter</a:t>
            </a:r>
            <a:r>
              <a:rPr lang="x-none" sz="2600">
                <a:solidFill>
                  <a:schemeClr val="accent2">
                    <a:lumMod val="20000"/>
                    <a:lumOff val="80000"/>
                  </a:schemeClr>
                </a:solidFill>
                <a:latin typeface="Cambria" pitchFamily="18" charset="0"/>
              </a:rPr>
              <a:t> </a:t>
            </a:r>
            <a:r>
              <a:rPr lang="en-US" sz="2600" dirty="0" smtClean="0">
                <a:solidFill>
                  <a:schemeClr val="accent2">
                    <a:lumMod val="20000"/>
                    <a:lumOff val="80000"/>
                  </a:schemeClr>
                </a:solidFill>
                <a:latin typeface="Cambria" pitchFamily="18" charset="0"/>
              </a:rPr>
              <a:t>1</a:t>
            </a:r>
            <a:r>
              <a:rPr lang="x-none" sz="2600" dirty="0" smtClean="0">
                <a:solidFill>
                  <a:schemeClr val="accent2">
                    <a:lumMod val="20000"/>
                    <a:lumOff val="80000"/>
                  </a:schemeClr>
                </a:solidFill>
                <a:latin typeface="Cambria" pitchFamily="18" charset="0"/>
              </a:rPr>
              <a:t>4</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p>
          <a:p>
            <a:pPr algn="ctr" fontAlgn="auto">
              <a:spcBef>
                <a:spcPts val="0"/>
              </a:spcBef>
              <a:spcAft>
                <a:spcPts val="0"/>
              </a:spcAft>
              <a:defRPr/>
            </a:pP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smtClean="0">
                <a:solidFill>
                  <a:schemeClr val="accent2">
                    <a:lumMod val="60000"/>
                    <a:lumOff val="40000"/>
                  </a:schemeClr>
                </a:solidFill>
                <a:latin typeface="Cambria" pitchFamily="18" charset="0"/>
                <a:cs typeface="Arial" pitchFamily="34" charset="0"/>
              </a:rPr>
              <a:t>s 27</a:t>
            </a:r>
            <a:r>
              <a:rPr lang="sr-Latn-CS" sz="2000" b="1" dirty="0" smtClean="0">
                <a:solidFill>
                  <a:schemeClr val="accent2">
                    <a:lumMod val="60000"/>
                    <a:lumOff val="40000"/>
                  </a:schemeClr>
                </a:solidFill>
                <a:latin typeface="Cambria" pitchFamily="18" charset="0"/>
                <a:cs typeface="Arial" pitchFamily="34" charset="0"/>
              </a:rPr>
              <a:t>-30 </a:t>
            </a:r>
            <a:r>
              <a:rPr lang="en-US" sz="2000" b="1" dirty="0" smtClean="0">
                <a:solidFill>
                  <a:schemeClr val="accent2">
                    <a:lumMod val="60000"/>
                    <a:lumOff val="40000"/>
                  </a:schemeClr>
                </a:solidFill>
                <a:latin typeface="Cambria" pitchFamily="18" charset="0"/>
                <a:cs typeface="Arial" pitchFamily="34" charset="0"/>
              </a:rPr>
              <a:t>Ma</a:t>
            </a:r>
            <a:r>
              <a:rPr lang="x-none" sz="2000" b="1" dirty="0">
                <a:solidFill>
                  <a:schemeClr val="accent2">
                    <a:lumMod val="60000"/>
                    <a:lumOff val="40000"/>
                  </a:schemeClr>
                </a:solidFill>
                <a:latin typeface="Cambria" pitchFamily="18" charset="0"/>
                <a:cs typeface="Arial" pitchFamily="34" charset="0"/>
              </a:rPr>
              <a:t>y</a:t>
            </a:r>
            <a:r>
              <a:rPr lang="sr-Latn-CS" sz="2000" b="1" dirty="0" smtClean="0">
                <a:solidFill>
                  <a:schemeClr val="accent2">
                    <a:lumMod val="60000"/>
                    <a:lumOff val="40000"/>
                  </a:schemeClr>
                </a:solidFill>
                <a:latin typeface="Cambria" pitchFamily="18" charset="0"/>
                <a:cs typeface="Arial" pitchFamily="34" charset="0"/>
              </a:rPr>
              <a:t> </a:t>
            </a:r>
            <a:r>
              <a:rPr lang="sr-Latn-CS" sz="2000" b="1" dirty="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3"/>
          <a:srcRect/>
          <a:stretch>
            <a:fillRect/>
          </a:stretch>
        </p:blipFill>
        <p:spPr bwMode="auto">
          <a:xfrm>
            <a:off x="3581400" y="4419600"/>
            <a:ext cx="2133600" cy="120015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754326"/>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1200" b="1" i="1" dirty="0" err="1" smtClean="0">
                <a:solidFill>
                  <a:schemeClr val="accent1">
                    <a:lumMod val="50000"/>
                  </a:schemeClr>
                </a:solidFill>
                <a:latin typeface="Cambria" pitchFamily="18" charset="0"/>
              </a:rPr>
              <a:t>Snezana</a:t>
            </a:r>
            <a:r>
              <a:rPr lang="en-US" sz="1200" b="1" i="1" dirty="0" smtClean="0">
                <a:solidFill>
                  <a:schemeClr val="accent1">
                    <a:lumMod val="50000"/>
                  </a:schemeClr>
                </a:solidFill>
                <a:latin typeface="Cambria" pitchFamily="18" charset="0"/>
              </a:rPr>
              <a:t> </a:t>
            </a:r>
            <a:r>
              <a:rPr lang="en-US" sz="1200" b="1" i="1" dirty="0" err="1" smtClean="0">
                <a:solidFill>
                  <a:schemeClr val="accent1">
                    <a:lumMod val="50000"/>
                  </a:schemeClr>
                </a:solidFill>
                <a:latin typeface="Cambria" pitchFamily="18" charset="0"/>
              </a:rPr>
              <a:t>Djurkovic</a:t>
            </a:r>
            <a:endParaRPr lang="en-US" sz="1200" b="1" i="1" dirty="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r>
              <a:rPr lang="sr-Latn-CS" sz="1200" b="1" i="1" dirty="0" smtClean="0">
                <a:solidFill>
                  <a:schemeClr val="accent1">
                    <a:lumMod val="50000"/>
                  </a:schemeClr>
                </a:solidFill>
                <a:latin typeface="Cambria" pitchFamily="18" charset="0"/>
              </a:rPr>
              <a:t>Ministry of transport and maritime affairs</a:t>
            </a:r>
            <a:endParaRPr lang="en-US" sz="1200" b="1" i="1" dirty="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r>
              <a:rPr lang="sr-Latn-CS" sz="1200" b="1" i="1" dirty="0" smtClean="0">
                <a:solidFill>
                  <a:schemeClr val="accent1">
                    <a:lumMod val="50000"/>
                  </a:schemeClr>
                </a:solidFill>
                <a:latin typeface="Cambria" pitchFamily="18" charset="0"/>
              </a:rPr>
              <a:t>s</a:t>
            </a:r>
            <a:r>
              <a:rPr lang="en-US" sz="1200" b="1" i="1" dirty="0" smtClean="0">
                <a:solidFill>
                  <a:schemeClr val="accent1">
                    <a:lumMod val="50000"/>
                  </a:schemeClr>
                </a:solidFill>
                <a:latin typeface="Cambria" pitchFamily="18" charset="0"/>
              </a:rPr>
              <a:t>nezana.djurkovic@msp.gov.me</a:t>
            </a:r>
            <a:endParaRPr lang="en-US" sz="1200" i="1" dirty="0">
              <a:solidFill>
                <a:schemeClr val="accent1">
                  <a:lumMod val="50000"/>
                </a:schemeClr>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1754326"/>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pPr algn="ctr" fontAlgn="auto">
              <a:spcBef>
                <a:spcPts val="0"/>
              </a:spcBef>
              <a:spcAft>
                <a:spcPts val="0"/>
              </a:spcAft>
              <a:defRPr/>
            </a:pPr>
            <a:endParaRPr lang="sr-Latn-CS" sz="5400" b="1" dirty="0" smtClean="0">
              <a:solidFill>
                <a:schemeClr val="accent1">
                  <a:lumMod val="50000"/>
                </a:schemeClr>
              </a:solidFill>
              <a:latin typeface="Cambria" pitchFamily="18" charset="0"/>
            </a:endParaRPr>
          </a:p>
          <a:p>
            <a:pPr algn="ctr" fontAlgn="auto">
              <a:spcBef>
                <a:spcPts val="0"/>
              </a:spcBef>
              <a:spcAft>
                <a:spcPts val="0"/>
              </a:spcAft>
              <a:defRPr/>
            </a:pPr>
            <a:r>
              <a:rPr lang="en-US" sz="5400" b="1" dirty="0" smtClean="0">
                <a:solidFill>
                  <a:schemeClr val="accent1">
                    <a:lumMod val="50000"/>
                  </a:schemeClr>
                </a:solidFill>
                <a:latin typeface="Cambria" pitchFamily="18" charset="0"/>
              </a:rPr>
              <a:t>Accident investigation</a:t>
            </a: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1"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4103" name="Title 16"/>
          <p:cNvSpPr>
            <a:spLocks noGrp="1"/>
          </p:cNvSpPr>
          <p:nvPr>
            <p:ph type="ctrTitle"/>
          </p:nvPr>
        </p:nvSpPr>
        <p:spPr>
          <a:xfrm>
            <a:off x="685800" y="1143000"/>
            <a:ext cx="7772400" cy="1470025"/>
          </a:xfrm>
        </p:spPr>
        <p:txBody>
          <a:bodyPr/>
          <a:lstStyle/>
          <a:p>
            <a:r>
              <a:rPr lang="en-US" sz="3200" b="1" dirty="0" smtClean="0">
                <a:solidFill>
                  <a:schemeClr val="accent1">
                    <a:lumMod val="75000"/>
                  </a:schemeClr>
                </a:solidFill>
                <a:latin typeface="Cambria" pitchFamily="18" charset="0"/>
              </a:rPr>
              <a:t>CONTENT</a:t>
            </a:r>
            <a:endParaRPr lang="en-GB" sz="3200" b="1" dirty="0" smtClean="0">
              <a:solidFill>
                <a:schemeClr val="accent1">
                  <a:lumMod val="75000"/>
                </a:schemeClr>
              </a:solidFill>
              <a:latin typeface="Cambria" pitchFamily="18" charset="0"/>
            </a:endParaRPr>
          </a:p>
        </p:txBody>
      </p:sp>
      <p:sp>
        <p:nvSpPr>
          <p:cNvPr id="4104" name="Subtitle 17"/>
          <p:cNvSpPr>
            <a:spLocks noGrp="1"/>
          </p:cNvSpPr>
          <p:nvPr>
            <p:ph type="subTitle" idx="1"/>
          </p:nvPr>
        </p:nvSpPr>
        <p:spPr>
          <a:xfrm>
            <a:off x="381000" y="2895600"/>
            <a:ext cx="8229600" cy="2209800"/>
          </a:xfrm>
        </p:spPr>
        <p:txBody>
          <a:bodyPr>
            <a:normAutofit/>
          </a:bodyPr>
          <a:lstStyle/>
          <a:p>
            <a:pPr algn="l">
              <a:lnSpc>
                <a:spcPct val="90000"/>
              </a:lnSpc>
              <a:buFont typeface="Wingdings" pitchFamily="2" charset="2"/>
              <a:buChar char="Ø"/>
            </a:pPr>
            <a:endParaRPr lang="sr-Latn-CS" dirty="0" smtClean="0">
              <a:solidFill>
                <a:schemeClr val="accent1">
                  <a:lumMod val="75000"/>
                </a:schemeClr>
              </a:solidFill>
              <a:latin typeface="Cambria" pitchFamily="18" charset="0"/>
            </a:endParaRPr>
          </a:p>
          <a:p>
            <a:pPr algn="l">
              <a:lnSpc>
                <a:spcPct val="90000"/>
              </a:lnSpc>
              <a:buFont typeface="Wingdings" pitchFamily="2" charset="2"/>
              <a:buChar char="Ø"/>
            </a:pPr>
            <a:r>
              <a:rPr lang="en-US" dirty="0" smtClean="0">
                <a:solidFill>
                  <a:schemeClr val="accent1">
                    <a:lumMod val="75000"/>
                  </a:schemeClr>
                </a:solidFill>
                <a:latin typeface="Cambria" pitchFamily="18" charset="0"/>
              </a:rPr>
              <a:t>Institutional Framework</a:t>
            </a:r>
            <a:endParaRPr lang="sr-Latn-CS" dirty="0" smtClean="0">
              <a:solidFill>
                <a:schemeClr val="accent1">
                  <a:lumMod val="75000"/>
                </a:schemeClr>
              </a:solidFill>
              <a:latin typeface="Cambria" pitchFamily="18" charset="0"/>
            </a:endParaRPr>
          </a:p>
          <a:p>
            <a:pPr algn="l">
              <a:lnSpc>
                <a:spcPct val="90000"/>
              </a:lnSpc>
              <a:buFont typeface="Wingdings" pitchFamily="2" charset="2"/>
              <a:buChar char="Ø"/>
            </a:pPr>
            <a:r>
              <a:rPr lang="sr-Latn-CS" dirty="0" smtClean="0">
                <a:solidFill>
                  <a:schemeClr val="accent1">
                    <a:lumMod val="75000"/>
                  </a:schemeClr>
                </a:solidFill>
                <a:latin typeface="Cambria" pitchFamily="18" charset="0"/>
              </a:rPr>
              <a:t>Legal Framework</a:t>
            </a:r>
          </a:p>
          <a:p>
            <a:pPr algn="l">
              <a:lnSpc>
                <a:spcPct val="90000"/>
              </a:lnSpc>
              <a:buFont typeface="Wingdings" pitchFamily="2" charset="2"/>
              <a:buChar char="Ø"/>
            </a:pPr>
            <a:r>
              <a:rPr lang="en-US" dirty="0" smtClean="0">
                <a:solidFill>
                  <a:schemeClr val="accent1">
                    <a:lumMod val="75000"/>
                  </a:schemeClr>
                </a:solidFill>
                <a:latin typeface="Cambria" pitchFamily="18" charset="0"/>
              </a:rPr>
              <a:t>Current and Future Activities</a:t>
            </a:r>
          </a:p>
          <a:p>
            <a:pPr algn="l">
              <a:lnSpc>
                <a:spcPct val="90000"/>
              </a:lnSpc>
            </a:pPr>
            <a:endParaRPr lang="en-US" sz="3500" dirty="0" smtClean="0">
              <a:solidFill>
                <a:srgbClr val="632523"/>
              </a:solidFill>
              <a:latin typeface="Cambria" pitchFamily="18" charset="0"/>
            </a:endParaRPr>
          </a:p>
          <a:p>
            <a:pPr algn="l">
              <a:lnSpc>
                <a:spcPct val="90000"/>
              </a:lnSpc>
            </a:pPr>
            <a:endParaRPr lang="en-GB" sz="3500" dirty="0" smtClean="0">
              <a:solidFill>
                <a:srgbClr val="898989"/>
              </a:solidFill>
              <a:latin typeface="Cambria" pitchFamily="18" charset="0"/>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defRPr/>
            </a:pPr>
            <a:r>
              <a:rPr lang="sr-Latn-CS" b="1" dirty="0">
                <a:solidFill>
                  <a:srgbClr val="F2DCDB"/>
                </a:solidFill>
                <a:latin typeface="Cambria" pitchFamily="18" charset="0"/>
                <a:cs typeface="Arial" charset="0"/>
              </a:rPr>
              <a:t>Chapter </a:t>
            </a:r>
            <a:r>
              <a:rPr lang="en-US" b="1" dirty="0" smtClean="0">
                <a:solidFill>
                  <a:srgbClr val="F2DCDB"/>
                </a:solidFill>
                <a:latin typeface="Cambria" pitchFamily="18" charset="0"/>
                <a:cs typeface="Arial" charset="0"/>
              </a:rPr>
              <a:t>14</a:t>
            </a:r>
            <a:r>
              <a:rPr lang="sr-Latn-CS" b="1" dirty="0" smtClean="0">
                <a:solidFill>
                  <a:srgbClr val="F2DCDB"/>
                </a:solidFill>
                <a:latin typeface="Cambria" pitchFamily="18" charset="0"/>
                <a:cs typeface="Arial" charset="0"/>
              </a:rPr>
              <a:t>: </a:t>
            </a:r>
            <a:r>
              <a:rPr lang="en-US" b="1" dirty="0" smtClean="0">
                <a:solidFill>
                  <a:srgbClr val="F2DCDB"/>
                </a:solidFill>
                <a:latin typeface="Cambria" pitchFamily="18" charset="0"/>
                <a:cs typeface="Arial" charset="0"/>
              </a:rPr>
              <a:t>Transport policy </a:t>
            </a:r>
            <a:endParaRPr lang="en-US" b="1" dirty="0">
              <a:solidFill>
                <a:srgbClr val="F2DCDB"/>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4">
                                            <p:txEl>
                                              <p:pRg st="2" end="2"/>
                                            </p:txEl>
                                          </p:spTgt>
                                        </p:tgtEl>
                                        <p:attrNameLst>
                                          <p:attrName>style.visibility</p:attrName>
                                        </p:attrNameLst>
                                      </p:cBhvr>
                                      <p:to>
                                        <p:strVal val="visible"/>
                                      </p:to>
                                    </p:set>
                                    <p:animEffect transition="in" filter="blinds(horizontal)">
                                      <p:cBhvr>
                                        <p:cTn id="7" dur="500"/>
                                        <p:tgtEl>
                                          <p:spTgt spid="410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04">
                                            <p:txEl>
                                              <p:pRg st="1" end="1"/>
                                            </p:txEl>
                                          </p:spTgt>
                                        </p:tgtEl>
                                        <p:attrNameLst>
                                          <p:attrName>style.visibility</p:attrName>
                                        </p:attrNameLst>
                                      </p:cBhvr>
                                      <p:to>
                                        <p:strVal val="visible"/>
                                      </p:to>
                                    </p:set>
                                    <p:animEffect transition="in" filter="blinds(horizontal)">
                                      <p:cBhvr>
                                        <p:cTn id="12" dur="500"/>
                                        <p:tgtEl>
                                          <p:spTgt spid="410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144929"/>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3884140"/>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pPr marL="14288" indent="-14288" algn="ctr">
              <a:spcAft>
                <a:spcPct val="10000"/>
              </a:spcAft>
              <a:buClr>
                <a:srgbClr val="FF0000"/>
              </a:buClr>
            </a:pPr>
            <a:r>
              <a:rPr lang="en-US" sz="1600" b="1" i="1" dirty="0">
                <a:solidFill>
                  <a:srgbClr val="632523"/>
                </a:solidFill>
                <a:effectLst>
                  <a:outerShdw blurRad="38100" dist="38100" dir="2700000" algn="tl">
                    <a:srgbClr val="000000">
                      <a:alpha val="43137"/>
                    </a:srgbClr>
                  </a:outerShdw>
                </a:effectLst>
                <a:latin typeface="Cambria" pitchFamily="18" charset="0"/>
              </a:rPr>
              <a:t> </a:t>
            </a:r>
            <a:r>
              <a:rPr lang="en-GB" sz="1600" b="1" dirty="0">
                <a:solidFill>
                  <a:schemeClr val="accent1">
                    <a:lumMod val="50000"/>
                  </a:schemeClr>
                </a:solidFill>
                <a:effectLst>
                  <a:outerShdw blurRad="38100" dist="38100" dir="2700000" algn="tl">
                    <a:srgbClr val="000000">
                      <a:alpha val="43137"/>
                    </a:srgbClr>
                  </a:outerShdw>
                </a:effectLst>
                <a:latin typeface="Cambria" pitchFamily="18" charset="0"/>
              </a:rPr>
              <a:t>Directive 2009/18/EC of the European Parliament and of the Council of 23 April 2009 establishing the fundamental principles governing the investigation of accidents in the maritime transport sector and amending Council Directive 1999/35/EC and Directive 2002/59/EC of the European Parliament and of the Council , OJ L131 of 28.05.2009, p.114.</a:t>
            </a:r>
            <a:endParaRPr lang="en-US" sz="1600" b="1" dirty="0">
              <a:solidFill>
                <a:schemeClr val="accent1">
                  <a:lumMod val="50000"/>
                </a:schemeClr>
              </a:solidFill>
              <a:effectLst>
                <a:outerShdw blurRad="38100" dist="38100" dir="2700000" algn="tl">
                  <a:srgbClr val="000000">
                    <a:alpha val="43137"/>
                  </a:srgbClr>
                </a:outerShdw>
              </a:effectLst>
              <a:latin typeface="Cambria" pitchFamily="18" charset="0"/>
            </a:endParaRPr>
          </a:p>
          <a:p>
            <a:pPr marL="14288" indent="-14288" algn="ctr">
              <a:spcAft>
                <a:spcPct val="10000"/>
              </a:spcAft>
              <a:buClr>
                <a:srgbClr val="FF0000"/>
              </a:buClr>
            </a:pPr>
            <a:r>
              <a:rPr lang="en-GB" sz="1600" b="1" dirty="0">
                <a:solidFill>
                  <a:schemeClr val="accent1">
                    <a:lumMod val="50000"/>
                  </a:schemeClr>
                </a:solidFill>
                <a:effectLst>
                  <a:outerShdw blurRad="38100" dist="38100" dir="2700000" algn="tl">
                    <a:srgbClr val="000000">
                      <a:alpha val="43137"/>
                    </a:srgbClr>
                  </a:outerShdw>
                </a:effectLst>
                <a:latin typeface="Cambria" pitchFamily="18" charset="0"/>
              </a:rPr>
              <a:t> </a:t>
            </a:r>
            <a:endParaRPr lang="en-US" sz="1600" b="1" dirty="0">
              <a:solidFill>
                <a:schemeClr val="accent1">
                  <a:lumMod val="50000"/>
                </a:schemeClr>
              </a:solidFill>
              <a:effectLst>
                <a:outerShdw blurRad="38100" dist="38100" dir="2700000" algn="tl">
                  <a:srgbClr val="000000">
                    <a:alpha val="43137"/>
                  </a:srgbClr>
                </a:outerShdw>
              </a:effectLst>
              <a:latin typeface="Cambria" pitchFamily="18" charset="0"/>
            </a:endParaRPr>
          </a:p>
          <a:p>
            <a:pPr marL="14288" indent="-14288" algn="ctr">
              <a:spcAft>
                <a:spcPct val="10000"/>
              </a:spcAft>
              <a:buClr>
                <a:srgbClr val="FF0000"/>
              </a:buClr>
            </a:pPr>
            <a:r>
              <a:rPr lang="en-GB" sz="1600" b="1" dirty="0">
                <a:solidFill>
                  <a:schemeClr val="accent1">
                    <a:lumMod val="50000"/>
                  </a:schemeClr>
                </a:solidFill>
                <a:effectLst>
                  <a:outerShdw blurRad="38100" dist="38100" dir="2700000" algn="tl">
                    <a:srgbClr val="000000">
                      <a:alpha val="43137"/>
                    </a:srgbClr>
                  </a:outerShdw>
                </a:effectLst>
                <a:latin typeface="Cambria" pitchFamily="18" charset="0"/>
              </a:rPr>
              <a:t>Commission Implementing Regulation (EU) No 651/2011 of 5 July 2011 adopting the rules of procedure of the permanent cooperation framework established by Member States in cooperation with the Commission pursuant to Article 10 of Directive 2009/18/EC of the European Parliament and of the Council (Text with EEA relevance)  OJ L 177, 6.7.2011, p. 18–23 </a:t>
            </a:r>
            <a:endParaRPr lang="en-US" sz="1600" b="1" dirty="0">
              <a:solidFill>
                <a:schemeClr val="accent1">
                  <a:lumMod val="50000"/>
                </a:schemeClr>
              </a:solidFill>
              <a:effectLst>
                <a:outerShdw blurRad="38100" dist="38100" dir="2700000" algn="tl">
                  <a:srgbClr val="000000">
                    <a:alpha val="43137"/>
                  </a:srgbClr>
                </a:outerShdw>
              </a:effectLst>
              <a:latin typeface="Cambria" pitchFamily="18" charset="0"/>
            </a:endParaRPr>
          </a:p>
          <a:p>
            <a:pPr marL="14288" indent="-14288" algn="ctr">
              <a:spcAft>
                <a:spcPct val="10000"/>
              </a:spcAft>
              <a:buClr>
                <a:srgbClr val="FF0000"/>
              </a:buClr>
            </a:pPr>
            <a:r>
              <a:rPr lang="en-GB" sz="1600" b="1" dirty="0">
                <a:solidFill>
                  <a:schemeClr val="accent1">
                    <a:lumMod val="50000"/>
                  </a:schemeClr>
                </a:solidFill>
                <a:effectLst>
                  <a:outerShdw blurRad="38100" dist="38100" dir="2700000" algn="tl">
                    <a:srgbClr val="000000">
                      <a:alpha val="43137"/>
                    </a:srgbClr>
                  </a:outerShdw>
                </a:effectLst>
                <a:latin typeface="Cambria" pitchFamily="18" charset="0"/>
              </a:rPr>
              <a:t> </a:t>
            </a:r>
            <a:endParaRPr lang="en-US" sz="1600" b="1" dirty="0">
              <a:solidFill>
                <a:schemeClr val="accent1">
                  <a:lumMod val="50000"/>
                </a:schemeClr>
              </a:solidFill>
              <a:effectLst>
                <a:outerShdw blurRad="38100" dist="38100" dir="2700000" algn="tl">
                  <a:srgbClr val="000000">
                    <a:alpha val="43137"/>
                  </a:srgbClr>
                </a:outerShdw>
              </a:effectLst>
              <a:latin typeface="Cambria" pitchFamily="18" charset="0"/>
            </a:endParaRPr>
          </a:p>
          <a:p>
            <a:pPr marL="14288" indent="-14288" algn="ctr">
              <a:spcAft>
                <a:spcPct val="10000"/>
              </a:spcAft>
              <a:buClr>
                <a:srgbClr val="FF0000"/>
              </a:buClr>
            </a:pPr>
            <a:r>
              <a:rPr lang="en-GB" sz="1600" b="1" dirty="0">
                <a:solidFill>
                  <a:schemeClr val="accent1">
                    <a:lumMod val="50000"/>
                  </a:schemeClr>
                </a:solidFill>
                <a:effectLst>
                  <a:outerShdw blurRad="38100" dist="38100" dir="2700000" algn="tl">
                    <a:srgbClr val="000000">
                      <a:alpha val="43137"/>
                    </a:srgbClr>
                  </a:outerShdw>
                </a:effectLst>
                <a:latin typeface="Cambria" pitchFamily="18" charset="0"/>
              </a:rPr>
              <a:t>Commission Regulation (EU) No 1286/2011 of 9 December 2011 adopting a common methodology for investigating marine casualties and incidents developed pursuant to Article 5(4) of Directive 2009/18/EC of the European Parliament and of the Council, OJ L 328, 10.12.2011, p 36.</a:t>
            </a:r>
            <a:endParaRPr lang="en-US" sz="1600" b="1" dirty="0">
              <a:solidFill>
                <a:schemeClr val="accent1">
                  <a:lumMod val="50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x-none" sz="1800" b="1" i="1" dirty="0" smtClean="0">
                <a:solidFill>
                  <a:schemeClr val="accent2">
                    <a:lumMod val="75000"/>
                  </a:schemeClr>
                </a:solidFill>
                <a:latin typeface="Cambria" pitchFamily="18" charset="0"/>
              </a:rPr>
              <a:t/>
            </a:r>
            <a:br>
              <a:rPr lang="x-none" sz="1800" b="1" i="1" dirty="0"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
        <p:nvSpPr>
          <p:cNvPr id="19" name="Rectangle 18"/>
          <p:cNvSpPr/>
          <p:nvPr/>
        </p:nvSpPr>
        <p:spPr>
          <a:xfrm>
            <a:off x="2895600" y="1219200"/>
            <a:ext cx="23622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b="1" dirty="0" smtClean="0">
                <a:effectLst>
                  <a:outerShdw blurRad="38100" dist="38100" dir="2700000" algn="tl">
                    <a:srgbClr val="000000">
                      <a:alpha val="43137"/>
                    </a:srgbClr>
                  </a:outerShdw>
                </a:effectLst>
                <a:latin typeface="Cambria" pitchFamily="18" charset="0"/>
              </a:rPr>
              <a:t>MINISTRY OF TRANSPORT AND MARITIME AFFAIRS</a:t>
            </a:r>
            <a:endParaRPr lang="en-US" b="1" dirty="0" smtClean="0">
              <a:effectLst>
                <a:outerShdw blurRad="38100" dist="38100" dir="2700000" algn="tl">
                  <a:srgbClr val="000000">
                    <a:alpha val="43137"/>
                  </a:srgbClr>
                </a:outerShdw>
              </a:effectLst>
              <a:latin typeface="Cambria" pitchFamily="18" charset="0"/>
            </a:endParaRPr>
          </a:p>
        </p:txBody>
      </p:sp>
      <p:sp>
        <p:nvSpPr>
          <p:cNvPr id="22" name="Rectangle 21"/>
          <p:cNvSpPr/>
          <p:nvPr/>
        </p:nvSpPr>
        <p:spPr>
          <a:xfrm>
            <a:off x="5334000" y="3581400"/>
            <a:ext cx="1905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effectLst>
                  <a:outerShdw blurRad="38100" dist="38100" dir="2700000" algn="tl">
                    <a:srgbClr val="000000">
                      <a:alpha val="43137"/>
                    </a:srgbClr>
                  </a:outerShdw>
                </a:effectLst>
                <a:latin typeface="Cambria" pitchFamily="18" charset="0"/>
              </a:rPr>
              <a:t>HARBOUR MASTER OFFICE KOTOR</a:t>
            </a:r>
            <a:endParaRPr lang="en-US" dirty="0" smtClean="0">
              <a:effectLst>
                <a:outerShdw blurRad="38100" dist="38100" dir="2700000" algn="tl">
                  <a:srgbClr val="000000">
                    <a:alpha val="43137"/>
                  </a:srgbClr>
                </a:outerShdw>
              </a:effectLst>
              <a:latin typeface="Cambria" pitchFamily="18" charset="0"/>
            </a:endParaRPr>
          </a:p>
        </p:txBody>
      </p:sp>
      <p:sp>
        <p:nvSpPr>
          <p:cNvPr id="26" name="Rectangle 25"/>
          <p:cNvSpPr/>
          <p:nvPr/>
        </p:nvSpPr>
        <p:spPr>
          <a:xfrm>
            <a:off x="2971800" y="3733800"/>
            <a:ext cx="1905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effectLst>
                  <a:outerShdw blurRad="38100" dist="38100" dir="2700000" algn="tl">
                    <a:srgbClr val="000000">
                      <a:alpha val="43137"/>
                    </a:srgbClr>
                  </a:outerShdw>
                </a:effectLst>
                <a:latin typeface="Cambria" pitchFamily="18" charset="0"/>
              </a:rPr>
              <a:t>HARBOUR MASTER OFFICE BAR</a:t>
            </a:r>
            <a:endParaRPr lang="en-US" dirty="0" smtClean="0">
              <a:effectLst>
                <a:outerShdw blurRad="38100" dist="38100" dir="2700000" algn="tl">
                  <a:srgbClr val="000000">
                    <a:alpha val="43137"/>
                  </a:srgbClr>
                </a:outerShdw>
              </a:effectLst>
              <a:latin typeface="Cambria" pitchFamily="18" charset="0"/>
            </a:endParaRPr>
          </a:p>
        </p:txBody>
      </p:sp>
      <p:cxnSp>
        <p:nvCxnSpPr>
          <p:cNvPr id="38" name="Straight Connector 37"/>
          <p:cNvCxnSpPr/>
          <p:nvPr/>
        </p:nvCxnSpPr>
        <p:spPr>
          <a:xfrm rot="5400000">
            <a:off x="2362200" y="2743200"/>
            <a:ext cx="6858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257800" y="2743200"/>
            <a:ext cx="876300" cy="838200"/>
          </a:xfrm>
          <a:prstGeom prst="line">
            <a:avLst/>
          </a:prstGeom>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6553200" y="1447800"/>
            <a:ext cx="2590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effectLst>
                  <a:outerShdw blurRad="38100" dist="38100" dir="2700000" algn="tl">
                    <a:srgbClr val="000000">
                      <a:alpha val="43137"/>
                    </a:srgbClr>
                  </a:outerShdw>
                </a:effectLst>
                <a:latin typeface="Cambria" pitchFamily="18" charset="0"/>
              </a:rPr>
              <a:t>INVESTIGATION BODY</a:t>
            </a:r>
            <a:endParaRPr lang="en-US" dirty="0">
              <a:effectLst>
                <a:outerShdw blurRad="38100" dist="38100" dir="2700000" algn="tl">
                  <a:srgbClr val="000000">
                    <a:alpha val="43137"/>
                  </a:srgbClr>
                </a:outerShdw>
              </a:effectLst>
              <a:latin typeface="Cambria" pitchFamily="18" charset="0"/>
            </a:endParaRPr>
          </a:p>
        </p:txBody>
      </p:sp>
      <p:sp>
        <p:nvSpPr>
          <p:cNvPr id="47" name="Rectangle 46"/>
          <p:cNvSpPr/>
          <p:nvPr/>
        </p:nvSpPr>
        <p:spPr>
          <a:xfrm>
            <a:off x="304800" y="3352800"/>
            <a:ext cx="2362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effectLst>
                  <a:outerShdw blurRad="38100" dist="38100" dir="2700000" algn="tl">
                    <a:srgbClr val="000000">
                      <a:alpha val="43137"/>
                    </a:srgbClr>
                  </a:outerShdw>
                </a:effectLst>
                <a:latin typeface="Cambria" pitchFamily="18" charset="0"/>
              </a:rPr>
              <a:t>MARITIME SAFETY DEPARTEMENT</a:t>
            </a:r>
            <a:endParaRPr lang="en-US" dirty="0">
              <a:effectLst>
                <a:outerShdw blurRad="38100" dist="38100" dir="2700000" algn="tl">
                  <a:srgbClr val="000000">
                    <a:alpha val="43137"/>
                  </a:srgbClr>
                </a:outerShdw>
              </a:effectLst>
              <a:latin typeface="Cambria" pitchFamily="18" charset="0"/>
            </a:endParaRPr>
          </a:p>
        </p:txBody>
      </p:sp>
      <p:cxnSp>
        <p:nvCxnSpPr>
          <p:cNvPr id="50" name="Straight Connector 49"/>
          <p:cNvCxnSpPr>
            <a:stCxn id="19" idx="2"/>
            <a:endCxn id="26" idx="0"/>
          </p:cNvCxnSpPr>
          <p:nvPr/>
        </p:nvCxnSpPr>
        <p:spPr>
          <a:xfrm rot="5400000">
            <a:off x="3505200" y="3162300"/>
            <a:ext cx="990600" cy="15240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600200" y="762000"/>
            <a:ext cx="6553200" cy="400110"/>
          </a:xfrm>
          <a:prstGeom prst="rect">
            <a:avLst/>
          </a:prstGeom>
          <a:noFill/>
        </p:spPr>
        <p:txBody>
          <a:bodyPr wrap="square" rtlCol="0">
            <a:spAutoFit/>
          </a:bodyPr>
          <a:lstStyle/>
          <a:p>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INSTITUTIONAL FRAMEWORK</a:t>
            </a: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(DEADLINE: 2014)</a:t>
            </a: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sr-Latn-CS" sz="3600" b="1" dirty="0" smtClean="0">
                <a:solidFill>
                  <a:schemeClr val="accent1">
                    <a:lumMod val="75000"/>
                  </a:schemeClr>
                </a:solidFill>
                <a:effectLst>
                  <a:outerShdw blurRad="38100" dist="38100" dir="2700000" algn="tl">
                    <a:srgbClr val="000000">
                      <a:alpha val="43137"/>
                    </a:srgbClr>
                  </a:outerShdw>
                </a:effectLst>
                <a:latin typeface="Cambria" pitchFamily="18" charset="0"/>
              </a:rPr>
              <a:t>Legal Framework</a:t>
            </a:r>
            <a:r>
              <a:rPr lang="sr-Latn-CS" sz="1800" dirty="0" smtClean="0">
                <a:solidFill>
                  <a:schemeClr val="accent1">
                    <a:lumMod val="75000"/>
                  </a:schemeClr>
                </a:solidFill>
                <a:latin typeface="Cambria" pitchFamily="18" charset="0"/>
              </a:rPr>
              <a:t/>
            </a:r>
            <a:br>
              <a:rPr lang="sr-Latn-CS" sz="1800" dirty="0" smtClean="0">
                <a:solidFill>
                  <a:schemeClr val="accent1">
                    <a:lumMod val="75000"/>
                  </a:schemeClr>
                </a:solidFill>
                <a:latin typeface="Cambria" pitchFamily="18" charset="0"/>
              </a:rPr>
            </a:br>
            <a:r>
              <a:rPr lang="x-none"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2700" b="1" dirty="0" smtClean="0">
                <a:solidFill>
                  <a:schemeClr val="accent1">
                    <a:lumMod val="75000"/>
                  </a:schemeClr>
                </a:solidFill>
                <a:effectLst>
                  <a:outerShdw blurRad="38100" dist="38100" dir="2700000" algn="tl">
                    <a:srgbClr val="000000">
                      <a:alpha val="43137"/>
                    </a:srgbClr>
                  </a:outerShdw>
                </a:effectLst>
                <a:latin typeface="Cambria" pitchFamily="18" charset="0"/>
              </a:rPr>
              <a:t>Law on maritime and inland navigation (“Official Gazette SRJ” no. 12/98, 44/99, 74/99 </a:t>
            </a:r>
            <a:r>
              <a:rPr lang="en-US" sz="27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i</a:t>
            </a:r>
            <a:r>
              <a:rPr lang="en-US" sz="2700" b="1" dirty="0" smtClean="0">
                <a:solidFill>
                  <a:schemeClr val="accent1">
                    <a:lumMod val="75000"/>
                  </a:schemeClr>
                </a:solidFill>
                <a:effectLst>
                  <a:outerShdw blurRad="38100" dist="38100" dir="2700000" algn="tl">
                    <a:srgbClr val="000000">
                      <a:alpha val="43137"/>
                    </a:srgbClr>
                  </a:outerShdw>
                </a:effectLst>
                <a:latin typeface="Cambria" pitchFamily="18" charset="0"/>
              </a:rPr>
              <a:t> 73/00) </a:t>
            </a:r>
            <a:br>
              <a:rPr lang="en-US" sz="27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7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7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700" b="1" dirty="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2700" b="1" dirty="0" smtClean="0">
                <a:solidFill>
                  <a:schemeClr val="accent1">
                    <a:lumMod val="75000"/>
                  </a:schemeClr>
                </a:solidFill>
                <a:effectLst>
                  <a:outerShdw blurRad="38100" dist="38100" dir="2700000" algn="tl">
                    <a:srgbClr val="000000">
                      <a:alpha val="43137"/>
                    </a:srgbClr>
                  </a:outerShdw>
                </a:effectLst>
                <a:latin typeface="Cambria" pitchFamily="18" charset="0"/>
              </a:rPr>
              <a:t>Regulation on boat accident investigation (Official Gazette SRJ no. 57/98) </a:t>
            </a:r>
            <a:r>
              <a:rPr lang="en-US" sz="2700" b="1" dirty="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700" b="1" dirty="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dirty="0" smtClean="0"/>
              <a:t/>
            </a:r>
            <a:br>
              <a:rPr lang="en-US" sz="1800" dirty="0" smtClean="0"/>
            </a:br>
            <a:r>
              <a:rPr lang="x-none" sz="1800" b="1" i="1" dirty="0" smtClean="0">
                <a:solidFill>
                  <a:schemeClr val="accent2">
                    <a:lumMod val="75000"/>
                  </a:schemeClr>
                </a:solidFill>
                <a:latin typeface="Cambria" pitchFamily="18" charset="0"/>
              </a:rPr>
              <a:t/>
            </a:r>
            <a:br>
              <a:rPr lang="x-none" sz="1800" b="1" i="1" dirty="0"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pPr>
              <a:buFont typeface="Wingdings" pitchFamily="2" charset="2"/>
              <a:buChar char="Ø"/>
            </a:pP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sr-Latn-CS" sz="3100" dirty="0" smtClean="0">
                <a:solidFill>
                  <a:schemeClr val="accent1">
                    <a:lumMod val="75000"/>
                  </a:schemeClr>
                </a:solidFill>
                <a:latin typeface="Cambria" pitchFamily="18" charset="0"/>
              </a:rPr>
              <a:t>Legal Framework</a:t>
            </a:r>
            <a:r>
              <a:rPr lang="sr-Latn-CS" sz="1800" dirty="0" smtClean="0">
                <a:solidFill>
                  <a:schemeClr val="accent1">
                    <a:lumMod val="75000"/>
                  </a:schemeClr>
                </a:solidFill>
                <a:latin typeface="Cambria" pitchFamily="18" charset="0"/>
              </a:rPr>
              <a:t/>
            </a:r>
            <a:br>
              <a:rPr lang="sr-Latn-CS" sz="1800" dirty="0" smtClean="0">
                <a:solidFill>
                  <a:schemeClr val="accent1">
                    <a:lumMod val="75000"/>
                  </a:schemeClr>
                </a:solidFill>
                <a:latin typeface="Cambria" pitchFamily="18" charset="0"/>
              </a:rPr>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dirty="0" smtClean="0">
                <a:solidFill>
                  <a:schemeClr val="accent1">
                    <a:lumMod val="75000"/>
                  </a:schemeClr>
                </a:solidFill>
                <a:effectLst>
                  <a:outerShdw blurRad="38100" dist="38100" dir="2700000" algn="tl">
                    <a:srgbClr val="000000">
                      <a:alpha val="43137"/>
                    </a:srgbClr>
                  </a:outerShdw>
                </a:effectLst>
                <a:latin typeface="Cambria" pitchFamily="18" charset="0"/>
              </a:rPr>
              <a:t>The safety inspector in accordance with the  Regulation on boat accident investigation , conduct an accident investigation of ships or other vessels or floating objects in internal waters and territorial sea of ​​Montenegro - such as grounding, sinking, collision, ship tumbling, penetration of water in a boat, a fire or explosion of the ship, breakage or deformation of the ship, drop objects on board, mostly shock equipment, screw or other type of the sustainable, as well as other types of emergencies and claims relating to the ship and sailing.</a:t>
            </a:r>
            <a:br>
              <a:rPr lang="en-US" sz="2000"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2000"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2000"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2000"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2000"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dirty="0" smtClean="0">
                <a:solidFill>
                  <a:schemeClr val="accent1">
                    <a:lumMod val="75000"/>
                  </a:schemeClr>
                </a:solidFill>
                <a:effectLst>
                  <a:outerShdw blurRad="38100" dist="38100" dir="2700000" algn="tl">
                    <a:srgbClr val="000000">
                      <a:alpha val="43137"/>
                    </a:srgbClr>
                  </a:outerShdw>
                </a:effectLst>
                <a:latin typeface="Cambria" pitchFamily="18" charset="0"/>
              </a:rPr>
              <a:t> In examining the accident, safety inspection determines all elements of the accident and prepare a report about the accident, that must contain: an analysis of the circumstances under which the accident occurred; Opinion on the direct and indirect causes of the accident and the proposed actions to correct the causes of accidents.</a:t>
            </a: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sr-Latn-C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1600" dirty="0"/>
              <a:t/>
            </a:r>
            <a:br>
              <a:rPr lang="en-US" sz="1600" dirty="0"/>
            </a:br>
            <a:r>
              <a:rPr lang="en-US" sz="1600" dirty="0"/>
              <a:t/>
            </a:r>
            <a:br>
              <a:rPr lang="en-US" sz="1600" dirty="0"/>
            </a:br>
            <a:r>
              <a:rPr lang="sr-Latn-CS" sz="1600" dirty="0"/>
              <a:t> </a:t>
            </a:r>
            <a:r>
              <a:rPr lang="en-US" sz="1600" dirty="0"/>
              <a:t/>
            </a:r>
            <a:br>
              <a:rPr lang="en-US" sz="1600" dirty="0"/>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7150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2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2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2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512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5131" name="TextBox 17"/>
          <p:cNvSpPr txBox="1">
            <a:spLocks noChangeArrowheads="1"/>
          </p:cNvSpPr>
          <p:nvPr/>
        </p:nvSpPr>
        <p:spPr bwMode="auto">
          <a:xfrm>
            <a:off x="762000" y="2057400"/>
            <a:ext cx="76200" cy="369888"/>
          </a:xfrm>
          <a:prstGeom prst="rect">
            <a:avLst/>
          </a:prstGeom>
          <a:noFill/>
          <a:ln w="9525">
            <a:noFill/>
            <a:miter lim="800000"/>
            <a:headEnd/>
            <a:tailEnd/>
          </a:ln>
        </p:spPr>
        <p:txBody>
          <a:bodyPr>
            <a:spAutoFit/>
          </a:bodyPr>
          <a:lstStyle/>
          <a:p>
            <a:endParaRPr lang="en-US"/>
          </a:p>
        </p:txBody>
      </p:sp>
      <p:sp>
        <p:nvSpPr>
          <p:cNvPr id="19" name="Content Placeholder 2"/>
          <p:cNvSpPr txBox="1">
            <a:spLocks/>
          </p:cNvSpPr>
          <p:nvPr/>
        </p:nvSpPr>
        <p:spPr bwMode="auto">
          <a:xfrm>
            <a:off x="3810000" y="1600200"/>
            <a:ext cx="4876800" cy="4525963"/>
          </a:xfrm>
          <a:prstGeom prst="rect">
            <a:avLst/>
          </a:prstGeom>
          <a:noFill/>
          <a:ln w="9525">
            <a:noFill/>
            <a:miter lim="800000"/>
            <a:headEnd/>
            <a:tailEnd/>
          </a:ln>
        </p:spPr>
        <p:txBody>
          <a:bodyPr/>
          <a:lstStyle/>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en-US" sz="1400" b="1" i="1" dirty="0">
              <a:solidFill>
                <a:schemeClr val="accent2">
                  <a:lumMod val="75000"/>
                </a:schemeClr>
              </a:solidFill>
              <a:latin typeface="Cambria" pitchFamily="18" charset="0"/>
              <a:ea typeface="+mj-ea"/>
              <a:cs typeface="+mj-cs"/>
            </a:endParaRPr>
          </a:p>
          <a:p>
            <a:pPr algn="ctr" eaLnBrk="0" hangingPunct="0">
              <a:spcBef>
                <a:spcPct val="20000"/>
              </a:spcBef>
              <a:buFont typeface="Arial" charset="0"/>
              <a:buNone/>
              <a:defRPr/>
            </a:pPr>
            <a:endParaRPr lang="en-US" sz="3200" dirty="0">
              <a:solidFill>
                <a:schemeClr val="tx1">
                  <a:tint val="75000"/>
                </a:schemeClr>
              </a:solidFill>
              <a:latin typeface="+mn-lt"/>
            </a:endParaRPr>
          </a:p>
        </p:txBody>
      </p:sp>
      <p:sp>
        <p:nvSpPr>
          <p:cNvPr id="22" name="TextBox 21"/>
          <p:cNvSpPr txBox="1"/>
          <p:nvPr/>
        </p:nvSpPr>
        <p:spPr>
          <a:xfrm>
            <a:off x="381000" y="1981200"/>
            <a:ext cx="8458200" cy="3139321"/>
          </a:xfrm>
          <a:prstGeom prst="rect">
            <a:avLst/>
          </a:prstGeom>
          <a:noFill/>
        </p:spPr>
        <p:txBody>
          <a:bodyPr wrap="square" rtlCol="0">
            <a:spAutoFit/>
          </a:bodyPr>
          <a:lstStyle/>
          <a:p>
            <a:pPr algn="just"/>
            <a:endParaRPr lang="en-US" dirty="0" smtClean="0"/>
          </a:p>
          <a:p>
            <a:pPr algn="ctr">
              <a:buFontTx/>
              <a:buChar char="-"/>
            </a:pP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Draft Law on maritime safety of navigation </a:t>
            </a:r>
            <a:r>
              <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deadline</a:t>
            </a:r>
            <a:r>
              <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 201</a:t>
            </a: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3</a:t>
            </a:r>
            <a:r>
              <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 and bylaw acts that will be drafted in compliance with the Draft Law </a:t>
            </a:r>
            <a:r>
              <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deadline</a:t>
            </a:r>
            <a:r>
              <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 201</a:t>
            </a: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4</a:t>
            </a:r>
            <a:r>
              <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endPar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endParaRPr>
          </a:p>
          <a:p>
            <a:pPr algn="ctr"/>
            <a:endParaRPr lang="en-US" sz="2400" b="1" dirty="0">
              <a:solidFill>
                <a:schemeClr val="accent1">
                  <a:lumMod val="75000"/>
                </a:schemeClr>
              </a:solidFill>
              <a:effectLst>
                <a:outerShdw blurRad="38100" dist="38100" dir="2700000" algn="tl">
                  <a:srgbClr val="000000">
                    <a:alpha val="43137"/>
                  </a:srgbClr>
                </a:outerShdw>
              </a:effectLst>
              <a:latin typeface="Cambria" pitchFamily="18" charset="0"/>
            </a:endParaRPr>
          </a:p>
          <a:p>
            <a:pPr algn="ctr">
              <a:buFontTx/>
              <a:buChar char="-"/>
            </a:pP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Investigation unit as an independent body </a:t>
            </a:r>
            <a:r>
              <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deadline</a:t>
            </a:r>
            <a:r>
              <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 201</a:t>
            </a:r>
            <a:r>
              <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4</a:t>
            </a:r>
            <a:r>
              <a:rPr lang="x-none" sz="2400"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endParaRPr lang="en-US" sz="2400" b="1" dirty="0" smtClean="0">
              <a:solidFill>
                <a:schemeClr val="accent1">
                  <a:lumMod val="75000"/>
                </a:schemeClr>
              </a:solidFill>
              <a:effectLst>
                <a:outerShdw blurRad="38100" dist="38100" dir="2700000" algn="tl">
                  <a:srgbClr val="000000">
                    <a:alpha val="43137"/>
                  </a:srgbClr>
                </a:outerShdw>
              </a:effectLst>
              <a:latin typeface="Cambria" pitchFamily="18" charset="0"/>
            </a:endParaRPr>
          </a:p>
          <a:p>
            <a:pPr algn="just">
              <a:buFontTx/>
              <a:buChar char="-"/>
            </a:pPr>
            <a:endParaRPr lang="x-none" b="1" i="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endParaRPr lang="x-none"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3" name="TextBox 22"/>
          <p:cNvSpPr txBox="1"/>
          <p:nvPr/>
        </p:nvSpPr>
        <p:spPr>
          <a:xfrm>
            <a:off x="2057400" y="762000"/>
            <a:ext cx="6629400" cy="590931"/>
          </a:xfrm>
          <a:prstGeom prst="rect">
            <a:avLst/>
          </a:prstGeom>
          <a:noFill/>
        </p:spPr>
        <p:txBody>
          <a:bodyPr wrap="square" rtlCol="0">
            <a:spAutoFit/>
          </a:bodyPr>
          <a:lstStyle/>
          <a:p>
            <a:pPr>
              <a:lnSpc>
                <a:spcPct val="90000"/>
              </a:lnSpc>
            </a:pPr>
            <a:r>
              <a:rPr lang="en-US" sz="3600" b="1" dirty="0" smtClean="0">
                <a:solidFill>
                  <a:schemeClr val="accent1">
                    <a:lumMod val="75000"/>
                  </a:schemeClr>
                </a:solidFill>
                <a:latin typeface="Cambria" pitchFamily="18" charset="0"/>
              </a:rPr>
              <a:t>Current and Future Activities</a:t>
            </a:r>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Thank you for your </a:t>
            </a:r>
            <a:r>
              <a:rPr lang="sr-Latn-CS" sz="3200" dirty="0" smtClean="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attention</a:t>
            </a:r>
            <a:endPar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endParaRPr>
          </a:p>
          <a:p>
            <a:pPr algn="ctr" fontAlgn="auto">
              <a:spcBef>
                <a:spcPts val="0"/>
              </a:spcBef>
              <a:spcAft>
                <a:spcPts val="0"/>
              </a:spcAft>
              <a:defRPr/>
            </a:pPr>
            <a:endParaRPr lang="sr-Latn-CS" sz="3200" dirty="0">
              <a:solidFill>
                <a:schemeClr val="accent2">
                  <a:lumMod val="20000"/>
                  <a:lumOff val="80000"/>
                </a:schemeClr>
              </a:solidFill>
              <a:effectLst>
                <a:reflection blurRad="6350" stA="60000" endA="900" endPos="58000" dir="5400000" sy="-100000" algn="bl" rotWithShape="0"/>
              </a:effectLst>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effectLst>
                  <a:reflection blurRad="6350" stA="60000" endA="900" endPos="58000" dir="5400000" sy="-100000" algn="bl" rotWithShape="0"/>
                </a:effectLst>
                <a:latin typeface="Cambria" pitchFamily="18" charset="0"/>
              </a:rPr>
              <a:t>QUESTIONS</a:t>
            </a:r>
            <a:endParaRPr lang="hr-HR" sz="4000" b="1" dirty="0">
              <a:solidFill>
                <a:schemeClr val="accent2">
                  <a:lumMod val="20000"/>
                  <a:lumOff val="80000"/>
                </a:schemeClr>
              </a:solidFill>
              <a:effectLst>
                <a:reflection blurRad="6350" stA="60000" endA="900" endPos="58000" dir="5400000" sy="-100000" algn="bl" rotWithShape="0"/>
              </a:effectLst>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408</Words>
  <Application>Microsoft Office PowerPoint</Application>
  <PresentationFormat>On-screen Show (4:3)</PresentationFormat>
  <Paragraphs>101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CONTENT</vt:lpstr>
      <vt:lpstr>Slide 4</vt:lpstr>
      <vt:lpstr>                  </vt:lpstr>
      <vt:lpstr>           Legal Framework        Law on maritime and inland navigation (“Official Gazette SRJ” no. 12/98, 44/99, 74/99 i 73/00)    Regulation on boat accident investigation (Official Gazette SRJ no. 57/98)         </vt:lpstr>
      <vt:lpstr>           Legal Framework   The safety inspector in accordance with the  Regulation on boat accident investigation , conduct an accident investigation of ships or other vessels or floating objects in internal waters and territorial sea of ​​Montenegro - such as grounding, sinking, collision, ship tumbling, penetration of water in a boat, a fire or explosion of the ship, breakage or deformation of the ship, drop objects on board, mostly shock equipment, screw or other type of the sustainable, as well as other types of emergencies and claims relating to the ship and sailing.    In examining the accident, safety inspection determines all elements of the accident and prepare a report about the accident, that must contain: an analysis of the circumstances under which the accident occurred; Opinion on the direct and indirect causes of the accident and the proposed actions to correct the causes of accidents.          </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Snezana</dc:creator>
  <cp:lastModifiedBy>ana.kusovac</cp:lastModifiedBy>
  <cp:revision>20</cp:revision>
  <dcterms:created xsi:type="dcterms:W3CDTF">2013-05-11T08:06:32Z</dcterms:created>
  <dcterms:modified xsi:type="dcterms:W3CDTF">2013-05-17T08:46:59Z</dcterms:modified>
</cp:coreProperties>
</file>