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9" r:id="rId3"/>
    <p:sldId id="270" r:id="rId4"/>
    <p:sldId id="281" r:id="rId5"/>
    <p:sldId id="282" r:id="rId6"/>
    <p:sldId id="271" r:id="rId7"/>
    <p:sldId id="272" r:id="rId8"/>
    <p:sldId id="273" r:id="rId9"/>
    <p:sldId id="280" r:id="rId10"/>
    <p:sldId id="265" r:id="rId11"/>
    <p:sldId id="267" r:id="rId12"/>
    <p:sldId id="261" r:id="rId13"/>
    <p:sldId id="275" r:id="rId14"/>
    <p:sldId id="26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12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260219-78BF-47EE-A225-AC4BB496AF53}" type="doc">
      <dgm:prSet loTypeId="urn:microsoft.com/office/officeart/2005/8/layout/hierarchy2" loCatId="hierarchy" qsTypeId="urn:microsoft.com/office/officeart/2005/8/quickstyle/3d2" qsCatId="3D" csTypeId="urn:microsoft.com/office/officeart/2005/8/colors/accent1_2" csCatId="accent1" phldr="1"/>
      <dgm:spPr/>
      <dgm:t>
        <a:bodyPr/>
        <a:lstStyle/>
        <a:p>
          <a:endParaRPr lang="en-US"/>
        </a:p>
      </dgm:t>
    </dgm:pt>
    <dgm:pt modelId="{F7A4B261-C807-4387-AE6C-98A7C4837E19}">
      <dgm:prSet phldrT="[Text]" custT="1"/>
      <dgm:spPr/>
      <dgm:t>
        <a:bodyPr/>
        <a:lstStyle/>
        <a:p>
          <a:r>
            <a:rPr lang="sr-Latn-CS" sz="1600" dirty="0" smtClean="0">
              <a:latin typeface="Cambria" pitchFamily="18" charset="0"/>
            </a:rPr>
            <a:t>MINISTRY OF TRANSPORT AND MARITIME AFFAIRS</a:t>
          </a:r>
          <a:endParaRPr lang="en-US" sz="1600" dirty="0">
            <a:latin typeface="Cambria" pitchFamily="18" charset="0"/>
          </a:endParaRPr>
        </a:p>
      </dgm:t>
    </dgm:pt>
    <dgm:pt modelId="{6F00CCA7-9104-442F-AADD-FB9AC1E6E6D7}" type="parTrans" cxnId="{BF96DADA-A842-4684-94D6-232661C915D4}">
      <dgm:prSet/>
      <dgm:spPr/>
      <dgm:t>
        <a:bodyPr/>
        <a:lstStyle/>
        <a:p>
          <a:endParaRPr lang="en-US"/>
        </a:p>
      </dgm:t>
    </dgm:pt>
    <dgm:pt modelId="{D8DFC9B0-90DA-4A41-92CC-5D6D486046E5}" type="sibTrans" cxnId="{BF96DADA-A842-4684-94D6-232661C915D4}">
      <dgm:prSet/>
      <dgm:spPr/>
      <dgm:t>
        <a:bodyPr/>
        <a:lstStyle/>
        <a:p>
          <a:endParaRPr lang="en-US"/>
        </a:p>
      </dgm:t>
    </dgm:pt>
    <dgm:pt modelId="{4FE16DEA-3399-485E-9147-5075E4F4EA68}">
      <dgm:prSet phldrT="[Text]" custT="1"/>
      <dgm:spPr/>
      <dgm:t>
        <a:bodyPr/>
        <a:lstStyle/>
        <a:p>
          <a:r>
            <a:rPr lang="sr-Latn-CS" sz="1200" dirty="0" smtClean="0">
              <a:latin typeface="Cambria" pitchFamily="18" charset="0"/>
            </a:rPr>
            <a:t>MARITIME SAFETY DEPARTEMENT</a:t>
          </a:r>
          <a:endParaRPr lang="en-US" sz="1200" dirty="0">
            <a:latin typeface="Cambria" pitchFamily="18" charset="0"/>
          </a:endParaRPr>
        </a:p>
      </dgm:t>
    </dgm:pt>
    <dgm:pt modelId="{8197C94A-3E58-4BAC-8BC9-C13E4967F7F6}" type="parTrans" cxnId="{049676FF-EA99-4655-BC90-0F2813C7035C}">
      <dgm:prSet/>
      <dgm:spPr/>
      <dgm:t>
        <a:bodyPr/>
        <a:lstStyle/>
        <a:p>
          <a:endParaRPr lang="en-US"/>
        </a:p>
      </dgm:t>
    </dgm:pt>
    <dgm:pt modelId="{856CF0D6-F85A-4A17-98E5-FCEBA49D1E00}" type="sibTrans" cxnId="{049676FF-EA99-4655-BC90-0F2813C7035C}">
      <dgm:prSet/>
      <dgm:spPr/>
      <dgm:t>
        <a:bodyPr/>
        <a:lstStyle/>
        <a:p>
          <a:endParaRPr lang="en-US"/>
        </a:p>
      </dgm:t>
    </dgm:pt>
    <dgm:pt modelId="{3DE5618D-11BB-4B7F-86AC-55AF1BD6839A}">
      <dgm:prSet phldrT="[Text]" custT="1"/>
      <dgm:spPr/>
      <dgm:t>
        <a:bodyPr/>
        <a:lstStyle/>
        <a:p>
          <a:r>
            <a:rPr lang="sr-Latn-CS" sz="1200" dirty="0" smtClean="0">
              <a:latin typeface="Cambria" pitchFamily="18" charset="0"/>
            </a:rPr>
            <a:t>HARBOUR MASTERS OFFICES IN BAR AND KOTOR</a:t>
          </a:r>
          <a:endParaRPr lang="en-US" sz="1200" dirty="0">
            <a:latin typeface="Cambria" pitchFamily="18" charset="0"/>
          </a:endParaRPr>
        </a:p>
      </dgm:t>
    </dgm:pt>
    <dgm:pt modelId="{082B546B-DE40-4BEC-BC65-6FD07680C2AA}" type="parTrans" cxnId="{1A5AD97B-02C7-4E37-AC94-F833BB052AFF}">
      <dgm:prSet/>
      <dgm:spPr/>
      <dgm:t>
        <a:bodyPr/>
        <a:lstStyle/>
        <a:p>
          <a:endParaRPr lang="en-US"/>
        </a:p>
      </dgm:t>
    </dgm:pt>
    <dgm:pt modelId="{11B28B02-A9EE-4759-BC52-277360C225B5}" type="sibTrans" cxnId="{1A5AD97B-02C7-4E37-AC94-F833BB052AFF}">
      <dgm:prSet/>
      <dgm:spPr/>
      <dgm:t>
        <a:bodyPr/>
        <a:lstStyle/>
        <a:p>
          <a:endParaRPr lang="en-US"/>
        </a:p>
      </dgm:t>
    </dgm:pt>
    <dgm:pt modelId="{A0704A29-D96D-4DEF-AD6A-1370B974F076}">
      <dgm:prSet phldrT="[Text]" custT="1"/>
      <dgm:spPr/>
      <dgm:t>
        <a:bodyPr/>
        <a:lstStyle/>
        <a:p>
          <a:r>
            <a:rPr lang="sr-Latn-CS" sz="1200" dirty="0" smtClean="0">
              <a:latin typeface="Cambria" pitchFamily="18" charset="0"/>
            </a:rPr>
            <a:t>PORT AUTHORITY</a:t>
          </a:r>
          <a:endParaRPr lang="en-US" sz="1200" dirty="0">
            <a:latin typeface="Cambria" pitchFamily="18" charset="0"/>
          </a:endParaRPr>
        </a:p>
      </dgm:t>
    </dgm:pt>
    <dgm:pt modelId="{FBE48405-9B2D-490C-9519-C8F762833AF2}" type="parTrans" cxnId="{C1DD9476-864F-4E23-A6E4-6622A61B594C}">
      <dgm:prSet/>
      <dgm:spPr/>
      <dgm:t>
        <a:bodyPr/>
        <a:lstStyle/>
        <a:p>
          <a:endParaRPr lang="en-US"/>
        </a:p>
      </dgm:t>
    </dgm:pt>
    <dgm:pt modelId="{D26065B1-320D-4037-99BE-3553203F48BD}" type="sibTrans" cxnId="{C1DD9476-864F-4E23-A6E4-6622A61B594C}">
      <dgm:prSet/>
      <dgm:spPr/>
      <dgm:t>
        <a:bodyPr/>
        <a:lstStyle/>
        <a:p>
          <a:endParaRPr lang="en-US"/>
        </a:p>
      </dgm:t>
    </dgm:pt>
    <dgm:pt modelId="{94C6F98F-DBBC-4137-94BD-6741DF2D78F8}" type="pres">
      <dgm:prSet presAssocID="{EB260219-78BF-47EE-A225-AC4BB496AF53}" presName="diagram" presStyleCnt="0">
        <dgm:presLayoutVars>
          <dgm:chPref val="1"/>
          <dgm:dir/>
          <dgm:animOne val="branch"/>
          <dgm:animLvl val="lvl"/>
          <dgm:resizeHandles val="exact"/>
        </dgm:presLayoutVars>
      </dgm:prSet>
      <dgm:spPr/>
      <dgm:t>
        <a:bodyPr/>
        <a:lstStyle/>
        <a:p>
          <a:endParaRPr lang="en-US"/>
        </a:p>
      </dgm:t>
    </dgm:pt>
    <dgm:pt modelId="{E25CA674-7824-408A-9888-FAF9909DFFD8}" type="pres">
      <dgm:prSet presAssocID="{F7A4B261-C807-4387-AE6C-98A7C4837E19}" presName="root1" presStyleCnt="0"/>
      <dgm:spPr/>
    </dgm:pt>
    <dgm:pt modelId="{DED27C4B-64C6-45C5-BFF9-AA93584E7CD7}" type="pres">
      <dgm:prSet presAssocID="{F7A4B261-C807-4387-AE6C-98A7C4837E19}" presName="LevelOneTextNode" presStyleLbl="node0" presStyleIdx="0" presStyleCnt="2" custLinFactNeighborY="2750">
        <dgm:presLayoutVars>
          <dgm:chPref val="3"/>
        </dgm:presLayoutVars>
      </dgm:prSet>
      <dgm:spPr/>
      <dgm:t>
        <a:bodyPr/>
        <a:lstStyle/>
        <a:p>
          <a:endParaRPr lang="en-US"/>
        </a:p>
      </dgm:t>
    </dgm:pt>
    <dgm:pt modelId="{9D1EB081-A570-496B-9674-BFF4C76F4AAE}" type="pres">
      <dgm:prSet presAssocID="{F7A4B261-C807-4387-AE6C-98A7C4837E19}" presName="level2hierChild" presStyleCnt="0"/>
      <dgm:spPr/>
    </dgm:pt>
    <dgm:pt modelId="{AEE44304-CC75-431B-B0AF-AA958F6E0F32}" type="pres">
      <dgm:prSet presAssocID="{8197C94A-3E58-4BAC-8BC9-C13E4967F7F6}" presName="conn2-1" presStyleLbl="parChTrans1D2" presStyleIdx="0" presStyleCnt="2"/>
      <dgm:spPr/>
      <dgm:t>
        <a:bodyPr/>
        <a:lstStyle/>
        <a:p>
          <a:endParaRPr lang="en-US"/>
        </a:p>
      </dgm:t>
    </dgm:pt>
    <dgm:pt modelId="{E07D2AE2-D2AC-46FA-B251-10DB8C70FA11}" type="pres">
      <dgm:prSet presAssocID="{8197C94A-3E58-4BAC-8BC9-C13E4967F7F6}" presName="connTx" presStyleLbl="parChTrans1D2" presStyleIdx="0" presStyleCnt="2"/>
      <dgm:spPr/>
      <dgm:t>
        <a:bodyPr/>
        <a:lstStyle/>
        <a:p>
          <a:endParaRPr lang="en-US"/>
        </a:p>
      </dgm:t>
    </dgm:pt>
    <dgm:pt modelId="{E3CD5163-9EDD-4C98-820C-69DE8725623C}" type="pres">
      <dgm:prSet presAssocID="{4FE16DEA-3399-485E-9147-5075E4F4EA68}" presName="root2" presStyleCnt="0"/>
      <dgm:spPr/>
    </dgm:pt>
    <dgm:pt modelId="{24ED9E4F-7D93-4321-97A7-B6AE932D1AF3}" type="pres">
      <dgm:prSet presAssocID="{4FE16DEA-3399-485E-9147-5075E4F4EA68}" presName="LevelTwoTextNode" presStyleLbl="node2" presStyleIdx="0" presStyleCnt="2" custLinFactNeighborX="1875" custLinFactNeighborY="-8851">
        <dgm:presLayoutVars>
          <dgm:chPref val="3"/>
        </dgm:presLayoutVars>
      </dgm:prSet>
      <dgm:spPr/>
      <dgm:t>
        <a:bodyPr/>
        <a:lstStyle/>
        <a:p>
          <a:endParaRPr lang="en-US"/>
        </a:p>
      </dgm:t>
    </dgm:pt>
    <dgm:pt modelId="{4E827EFD-2888-4C0E-8869-2F0CDC84F81A}" type="pres">
      <dgm:prSet presAssocID="{4FE16DEA-3399-485E-9147-5075E4F4EA68}" presName="level3hierChild" presStyleCnt="0"/>
      <dgm:spPr/>
    </dgm:pt>
    <dgm:pt modelId="{8F80F509-3EC6-4B32-9761-DD1FB64475F9}" type="pres">
      <dgm:prSet presAssocID="{082B546B-DE40-4BEC-BC65-6FD07680C2AA}" presName="conn2-1" presStyleLbl="parChTrans1D2" presStyleIdx="1" presStyleCnt="2"/>
      <dgm:spPr/>
      <dgm:t>
        <a:bodyPr/>
        <a:lstStyle/>
        <a:p>
          <a:endParaRPr lang="en-US"/>
        </a:p>
      </dgm:t>
    </dgm:pt>
    <dgm:pt modelId="{F69E4C54-6CC3-4067-B409-4EDE294DAB2D}" type="pres">
      <dgm:prSet presAssocID="{082B546B-DE40-4BEC-BC65-6FD07680C2AA}" presName="connTx" presStyleLbl="parChTrans1D2" presStyleIdx="1" presStyleCnt="2"/>
      <dgm:spPr/>
      <dgm:t>
        <a:bodyPr/>
        <a:lstStyle/>
        <a:p>
          <a:endParaRPr lang="en-US"/>
        </a:p>
      </dgm:t>
    </dgm:pt>
    <dgm:pt modelId="{2DADA82E-43BB-4EFF-906B-48F17D951AFE}" type="pres">
      <dgm:prSet presAssocID="{3DE5618D-11BB-4B7F-86AC-55AF1BD6839A}" presName="root2" presStyleCnt="0"/>
      <dgm:spPr/>
    </dgm:pt>
    <dgm:pt modelId="{75F11994-9095-41B1-A045-BF028BE0C7DA}" type="pres">
      <dgm:prSet presAssocID="{3DE5618D-11BB-4B7F-86AC-55AF1BD6839A}" presName="LevelTwoTextNode" presStyleLbl="node2" presStyleIdx="1" presStyleCnt="2" custScaleY="108424" custLinFactNeighborX="-313" custLinFactNeighborY="59895">
        <dgm:presLayoutVars>
          <dgm:chPref val="3"/>
        </dgm:presLayoutVars>
      </dgm:prSet>
      <dgm:spPr/>
      <dgm:t>
        <a:bodyPr/>
        <a:lstStyle/>
        <a:p>
          <a:endParaRPr lang="en-US"/>
        </a:p>
      </dgm:t>
    </dgm:pt>
    <dgm:pt modelId="{BA76EDAB-2BB6-4BC6-B95E-86A3FFEA5302}" type="pres">
      <dgm:prSet presAssocID="{3DE5618D-11BB-4B7F-86AC-55AF1BD6839A}" presName="level3hierChild" presStyleCnt="0"/>
      <dgm:spPr/>
    </dgm:pt>
    <dgm:pt modelId="{EF607051-17EF-403D-984C-85110A71229E}" type="pres">
      <dgm:prSet presAssocID="{A0704A29-D96D-4DEF-AD6A-1370B974F076}" presName="root1" presStyleCnt="0"/>
      <dgm:spPr/>
    </dgm:pt>
    <dgm:pt modelId="{45ACD79F-2210-4676-B9B4-8A2781A90EB5}" type="pres">
      <dgm:prSet presAssocID="{A0704A29-D96D-4DEF-AD6A-1370B974F076}" presName="LevelOneTextNode" presStyleLbl="node0" presStyleIdx="1" presStyleCnt="2" custScaleY="73992" custLinFactX="41000" custLinFactNeighborX="100000" custLinFactNeighborY="-90250">
        <dgm:presLayoutVars>
          <dgm:chPref val="3"/>
        </dgm:presLayoutVars>
      </dgm:prSet>
      <dgm:spPr/>
      <dgm:t>
        <a:bodyPr/>
        <a:lstStyle/>
        <a:p>
          <a:endParaRPr lang="en-US"/>
        </a:p>
      </dgm:t>
    </dgm:pt>
    <dgm:pt modelId="{ABE71564-AB59-4971-8D82-6919CE0FBE28}" type="pres">
      <dgm:prSet presAssocID="{A0704A29-D96D-4DEF-AD6A-1370B974F076}" presName="level2hierChild" presStyleCnt="0"/>
      <dgm:spPr/>
    </dgm:pt>
  </dgm:ptLst>
  <dgm:cxnLst>
    <dgm:cxn modelId="{AF8B7255-9AE5-4AD6-AF39-E53675B60F61}" type="presOf" srcId="{3DE5618D-11BB-4B7F-86AC-55AF1BD6839A}" destId="{75F11994-9095-41B1-A045-BF028BE0C7DA}" srcOrd="0" destOrd="0" presId="urn:microsoft.com/office/officeart/2005/8/layout/hierarchy2"/>
    <dgm:cxn modelId="{76C2A5C8-3780-4A46-892A-C4ECCE2601AE}" type="presOf" srcId="{A0704A29-D96D-4DEF-AD6A-1370B974F076}" destId="{45ACD79F-2210-4676-B9B4-8A2781A90EB5}" srcOrd="0" destOrd="0" presId="urn:microsoft.com/office/officeart/2005/8/layout/hierarchy2"/>
    <dgm:cxn modelId="{143A97C0-57CA-41AE-B763-4786D7BCA512}" type="presOf" srcId="{EB260219-78BF-47EE-A225-AC4BB496AF53}" destId="{94C6F98F-DBBC-4137-94BD-6741DF2D78F8}" srcOrd="0" destOrd="0" presId="urn:microsoft.com/office/officeart/2005/8/layout/hierarchy2"/>
    <dgm:cxn modelId="{1A5AD97B-02C7-4E37-AC94-F833BB052AFF}" srcId="{F7A4B261-C807-4387-AE6C-98A7C4837E19}" destId="{3DE5618D-11BB-4B7F-86AC-55AF1BD6839A}" srcOrd="1" destOrd="0" parTransId="{082B546B-DE40-4BEC-BC65-6FD07680C2AA}" sibTransId="{11B28B02-A9EE-4759-BC52-277360C225B5}"/>
    <dgm:cxn modelId="{BF96DADA-A842-4684-94D6-232661C915D4}" srcId="{EB260219-78BF-47EE-A225-AC4BB496AF53}" destId="{F7A4B261-C807-4387-AE6C-98A7C4837E19}" srcOrd="0" destOrd="0" parTransId="{6F00CCA7-9104-442F-AADD-FB9AC1E6E6D7}" sibTransId="{D8DFC9B0-90DA-4A41-92CC-5D6D486046E5}"/>
    <dgm:cxn modelId="{08894EA2-1163-424D-A02C-75C953670102}" type="presOf" srcId="{8197C94A-3E58-4BAC-8BC9-C13E4967F7F6}" destId="{E07D2AE2-D2AC-46FA-B251-10DB8C70FA11}" srcOrd="1" destOrd="0" presId="urn:microsoft.com/office/officeart/2005/8/layout/hierarchy2"/>
    <dgm:cxn modelId="{B0A4E417-4495-4073-BF59-6AAD527DE043}" type="presOf" srcId="{082B546B-DE40-4BEC-BC65-6FD07680C2AA}" destId="{8F80F509-3EC6-4B32-9761-DD1FB64475F9}" srcOrd="0" destOrd="0" presId="urn:microsoft.com/office/officeart/2005/8/layout/hierarchy2"/>
    <dgm:cxn modelId="{C1DD9476-864F-4E23-A6E4-6622A61B594C}" srcId="{EB260219-78BF-47EE-A225-AC4BB496AF53}" destId="{A0704A29-D96D-4DEF-AD6A-1370B974F076}" srcOrd="1" destOrd="0" parTransId="{FBE48405-9B2D-490C-9519-C8F762833AF2}" sibTransId="{D26065B1-320D-4037-99BE-3553203F48BD}"/>
    <dgm:cxn modelId="{049676FF-EA99-4655-BC90-0F2813C7035C}" srcId="{F7A4B261-C807-4387-AE6C-98A7C4837E19}" destId="{4FE16DEA-3399-485E-9147-5075E4F4EA68}" srcOrd="0" destOrd="0" parTransId="{8197C94A-3E58-4BAC-8BC9-C13E4967F7F6}" sibTransId="{856CF0D6-F85A-4A17-98E5-FCEBA49D1E00}"/>
    <dgm:cxn modelId="{364C44FC-63F0-4B6D-B0EB-F1D65A5024D8}" type="presOf" srcId="{4FE16DEA-3399-485E-9147-5075E4F4EA68}" destId="{24ED9E4F-7D93-4321-97A7-B6AE932D1AF3}" srcOrd="0" destOrd="0" presId="urn:microsoft.com/office/officeart/2005/8/layout/hierarchy2"/>
    <dgm:cxn modelId="{B4F73016-CAD0-4A6E-A62F-FC564EF22A3E}" type="presOf" srcId="{082B546B-DE40-4BEC-BC65-6FD07680C2AA}" destId="{F69E4C54-6CC3-4067-B409-4EDE294DAB2D}" srcOrd="1" destOrd="0" presId="urn:microsoft.com/office/officeart/2005/8/layout/hierarchy2"/>
    <dgm:cxn modelId="{11E9986D-8602-40AE-AB5B-4AF87370E904}" type="presOf" srcId="{F7A4B261-C807-4387-AE6C-98A7C4837E19}" destId="{DED27C4B-64C6-45C5-BFF9-AA93584E7CD7}" srcOrd="0" destOrd="0" presId="urn:microsoft.com/office/officeart/2005/8/layout/hierarchy2"/>
    <dgm:cxn modelId="{2432DC0B-96B7-41A2-A613-EC14EC7D3B2F}" type="presOf" srcId="{8197C94A-3E58-4BAC-8BC9-C13E4967F7F6}" destId="{AEE44304-CC75-431B-B0AF-AA958F6E0F32}" srcOrd="0" destOrd="0" presId="urn:microsoft.com/office/officeart/2005/8/layout/hierarchy2"/>
    <dgm:cxn modelId="{121C3D25-D12E-4550-B096-BCD2E0712FB9}" type="presParOf" srcId="{94C6F98F-DBBC-4137-94BD-6741DF2D78F8}" destId="{E25CA674-7824-408A-9888-FAF9909DFFD8}" srcOrd="0" destOrd="0" presId="urn:microsoft.com/office/officeart/2005/8/layout/hierarchy2"/>
    <dgm:cxn modelId="{870ED4EC-8404-4FBD-A431-7FAB29504296}" type="presParOf" srcId="{E25CA674-7824-408A-9888-FAF9909DFFD8}" destId="{DED27C4B-64C6-45C5-BFF9-AA93584E7CD7}" srcOrd="0" destOrd="0" presId="urn:microsoft.com/office/officeart/2005/8/layout/hierarchy2"/>
    <dgm:cxn modelId="{C7C0A371-404C-4D44-8C50-BB9F989FAC24}" type="presParOf" srcId="{E25CA674-7824-408A-9888-FAF9909DFFD8}" destId="{9D1EB081-A570-496B-9674-BFF4C76F4AAE}" srcOrd="1" destOrd="0" presId="urn:microsoft.com/office/officeart/2005/8/layout/hierarchy2"/>
    <dgm:cxn modelId="{2173CF7F-46C1-4D3B-ABCF-A481BFC3B804}" type="presParOf" srcId="{9D1EB081-A570-496B-9674-BFF4C76F4AAE}" destId="{AEE44304-CC75-431B-B0AF-AA958F6E0F32}" srcOrd="0" destOrd="0" presId="urn:microsoft.com/office/officeart/2005/8/layout/hierarchy2"/>
    <dgm:cxn modelId="{719353EC-1DB6-4473-B9A1-41CB152350E8}" type="presParOf" srcId="{AEE44304-CC75-431B-B0AF-AA958F6E0F32}" destId="{E07D2AE2-D2AC-46FA-B251-10DB8C70FA11}" srcOrd="0" destOrd="0" presId="urn:microsoft.com/office/officeart/2005/8/layout/hierarchy2"/>
    <dgm:cxn modelId="{BDDE91CA-4AC0-4B2A-901A-ED46267A747C}" type="presParOf" srcId="{9D1EB081-A570-496B-9674-BFF4C76F4AAE}" destId="{E3CD5163-9EDD-4C98-820C-69DE8725623C}" srcOrd="1" destOrd="0" presId="urn:microsoft.com/office/officeart/2005/8/layout/hierarchy2"/>
    <dgm:cxn modelId="{971D652B-40B3-4FAD-A899-DEBEFD62CE81}" type="presParOf" srcId="{E3CD5163-9EDD-4C98-820C-69DE8725623C}" destId="{24ED9E4F-7D93-4321-97A7-B6AE932D1AF3}" srcOrd="0" destOrd="0" presId="urn:microsoft.com/office/officeart/2005/8/layout/hierarchy2"/>
    <dgm:cxn modelId="{F9DDC5C5-B805-42DC-934B-83AD2B03A547}" type="presParOf" srcId="{E3CD5163-9EDD-4C98-820C-69DE8725623C}" destId="{4E827EFD-2888-4C0E-8869-2F0CDC84F81A}" srcOrd="1" destOrd="0" presId="urn:microsoft.com/office/officeart/2005/8/layout/hierarchy2"/>
    <dgm:cxn modelId="{64BA8C5E-10B0-48B9-A5D1-90FDFE597559}" type="presParOf" srcId="{9D1EB081-A570-496B-9674-BFF4C76F4AAE}" destId="{8F80F509-3EC6-4B32-9761-DD1FB64475F9}" srcOrd="2" destOrd="0" presId="urn:microsoft.com/office/officeart/2005/8/layout/hierarchy2"/>
    <dgm:cxn modelId="{6F278035-2C70-4220-98C0-CC6B649E48E7}" type="presParOf" srcId="{8F80F509-3EC6-4B32-9761-DD1FB64475F9}" destId="{F69E4C54-6CC3-4067-B409-4EDE294DAB2D}" srcOrd="0" destOrd="0" presId="urn:microsoft.com/office/officeart/2005/8/layout/hierarchy2"/>
    <dgm:cxn modelId="{A46AE96D-7E50-4C98-A150-5D3CC7E29727}" type="presParOf" srcId="{9D1EB081-A570-496B-9674-BFF4C76F4AAE}" destId="{2DADA82E-43BB-4EFF-906B-48F17D951AFE}" srcOrd="3" destOrd="0" presId="urn:microsoft.com/office/officeart/2005/8/layout/hierarchy2"/>
    <dgm:cxn modelId="{24115CEF-D7D3-4C0C-9418-1EB9D1983E40}" type="presParOf" srcId="{2DADA82E-43BB-4EFF-906B-48F17D951AFE}" destId="{75F11994-9095-41B1-A045-BF028BE0C7DA}" srcOrd="0" destOrd="0" presId="urn:microsoft.com/office/officeart/2005/8/layout/hierarchy2"/>
    <dgm:cxn modelId="{D211860E-1B41-4ACE-8877-56A72F9EAF19}" type="presParOf" srcId="{2DADA82E-43BB-4EFF-906B-48F17D951AFE}" destId="{BA76EDAB-2BB6-4BC6-B95E-86A3FFEA5302}" srcOrd="1" destOrd="0" presId="urn:microsoft.com/office/officeart/2005/8/layout/hierarchy2"/>
    <dgm:cxn modelId="{0D9428D9-A6C5-4AD6-B3A4-B1B83F8394E3}" type="presParOf" srcId="{94C6F98F-DBBC-4137-94BD-6741DF2D78F8}" destId="{EF607051-17EF-403D-984C-85110A71229E}" srcOrd="1" destOrd="0" presId="urn:microsoft.com/office/officeart/2005/8/layout/hierarchy2"/>
    <dgm:cxn modelId="{908CD3E0-B289-4E2E-8442-38BF5612A1B4}" type="presParOf" srcId="{EF607051-17EF-403D-984C-85110A71229E}" destId="{45ACD79F-2210-4676-B9B4-8A2781A90EB5}" srcOrd="0" destOrd="0" presId="urn:microsoft.com/office/officeart/2005/8/layout/hierarchy2"/>
    <dgm:cxn modelId="{947CCD41-1155-4E12-B7B6-436C3D3605E0}" type="presParOf" srcId="{EF607051-17EF-403D-984C-85110A71229E}" destId="{ABE71564-AB59-4971-8D82-6919CE0FBE28}"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27C4B-64C6-45C5-BFF9-AA93584E7CD7}">
      <dsp:nvSpPr>
        <dsp:cNvPr id="0" name=""/>
        <dsp:cNvSpPr/>
      </dsp:nvSpPr>
      <dsp:spPr>
        <a:xfrm>
          <a:off x="1785" y="1273396"/>
          <a:ext cx="3618011" cy="18090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sr-Latn-CS" sz="1600" kern="1200" dirty="0" smtClean="0">
              <a:latin typeface="Cambria" pitchFamily="18" charset="0"/>
            </a:rPr>
            <a:t>MINISTRY OF TRANSPORT AND MARITIME AFFAIRS</a:t>
          </a:r>
          <a:endParaRPr lang="en-US" sz="1600" kern="1200" dirty="0">
            <a:latin typeface="Cambria" pitchFamily="18" charset="0"/>
          </a:endParaRPr>
        </a:p>
      </dsp:txBody>
      <dsp:txXfrm>
        <a:off x="54769" y="1326380"/>
        <a:ext cx="3512043" cy="1703037"/>
      </dsp:txXfrm>
    </dsp:sp>
    <dsp:sp modelId="{AEE44304-CC75-431B-B0AF-AA958F6E0F32}">
      <dsp:nvSpPr>
        <dsp:cNvPr id="0" name=""/>
        <dsp:cNvSpPr/>
      </dsp:nvSpPr>
      <dsp:spPr>
        <a:xfrm rot="19121428">
          <a:off x="3379783" y="1506923"/>
          <a:ext cx="1929018" cy="68554"/>
        </a:xfrm>
        <a:custGeom>
          <a:avLst/>
          <a:gdLst/>
          <a:ahLst/>
          <a:cxnLst/>
          <a:rect l="0" t="0" r="0" b="0"/>
          <a:pathLst>
            <a:path>
              <a:moveTo>
                <a:pt x="0" y="34277"/>
              </a:moveTo>
              <a:lnTo>
                <a:pt x="1929018" y="3427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4296067" y="1492975"/>
        <a:ext cx="96450" cy="96450"/>
      </dsp:txXfrm>
    </dsp:sp>
    <dsp:sp modelId="{24ED9E4F-7D93-4321-97A7-B6AE932D1AF3}">
      <dsp:nvSpPr>
        <dsp:cNvPr id="0" name=""/>
        <dsp:cNvSpPr/>
      </dsp:nvSpPr>
      <dsp:spPr>
        <a:xfrm>
          <a:off x="5068788" y="0"/>
          <a:ext cx="3618011" cy="18090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sr-Latn-CS" sz="1200" kern="1200" dirty="0" smtClean="0">
              <a:latin typeface="Cambria" pitchFamily="18" charset="0"/>
            </a:rPr>
            <a:t>MARITIME SAFETY DEPARTEMENT</a:t>
          </a:r>
          <a:endParaRPr lang="en-US" sz="1200" kern="1200" dirty="0">
            <a:latin typeface="Cambria" pitchFamily="18" charset="0"/>
          </a:endParaRPr>
        </a:p>
      </dsp:txBody>
      <dsp:txXfrm>
        <a:off x="5121772" y="52984"/>
        <a:ext cx="3512043" cy="1703037"/>
      </dsp:txXfrm>
    </dsp:sp>
    <dsp:sp modelId="{8F80F509-3EC6-4B32-9761-DD1FB64475F9}">
      <dsp:nvSpPr>
        <dsp:cNvPr id="0" name=""/>
        <dsp:cNvSpPr/>
      </dsp:nvSpPr>
      <dsp:spPr>
        <a:xfrm rot="2876239">
          <a:off x="3266094" y="2939223"/>
          <a:ext cx="2143286" cy="68554"/>
        </a:xfrm>
        <a:custGeom>
          <a:avLst/>
          <a:gdLst/>
          <a:ahLst/>
          <a:cxnLst/>
          <a:rect l="0" t="0" r="0" b="0"/>
          <a:pathLst>
            <a:path>
              <a:moveTo>
                <a:pt x="0" y="34277"/>
              </a:moveTo>
              <a:lnTo>
                <a:pt x="2143286" y="3427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284155" y="2919918"/>
        <a:ext cx="107164" cy="107164"/>
      </dsp:txXfrm>
    </dsp:sp>
    <dsp:sp modelId="{75F11994-9095-41B1-A045-BF028BE0C7DA}">
      <dsp:nvSpPr>
        <dsp:cNvPr id="0" name=""/>
        <dsp:cNvSpPr/>
      </dsp:nvSpPr>
      <dsp:spPr>
        <a:xfrm>
          <a:off x="5055677" y="2788403"/>
          <a:ext cx="3618011" cy="196139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sr-Latn-CS" sz="1200" kern="1200" dirty="0" smtClean="0">
              <a:latin typeface="Cambria" pitchFamily="18" charset="0"/>
            </a:rPr>
            <a:t>HARBOUR MASTERS OFFICES IN BAR AND KOTOR</a:t>
          </a:r>
          <a:endParaRPr lang="en-US" sz="1200" kern="1200" dirty="0">
            <a:latin typeface="Cambria" pitchFamily="18" charset="0"/>
          </a:endParaRPr>
        </a:p>
      </dsp:txBody>
      <dsp:txXfrm>
        <a:off x="5113124" y="2845850"/>
        <a:ext cx="3503117" cy="1846502"/>
      </dsp:txXfrm>
    </dsp:sp>
    <dsp:sp modelId="{45ACD79F-2210-4676-B9B4-8A2781A90EB5}">
      <dsp:nvSpPr>
        <dsp:cNvPr id="0" name=""/>
        <dsp:cNvSpPr/>
      </dsp:nvSpPr>
      <dsp:spPr>
        <a:xfrm>
          <a:off x="5068788" y="1671377"/>
          <a:ext cx="3618011" cy="13385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sr-Latn-CS" sz="1200" kern="1200" dirty="0" smtClean="0">
              <a:latin typeface="Cambria" pitchFamily="18" charset="0"/>
            </a:rPr>
            <a:t>PORT AUTHORITY</a:t>
          </a:r>
          <a:endParaRPr lang="en-US" sz="1200" kern="1200" dirty="0">
            <a:latin typeface="Cambria" pitchFamily="18" charset="0"/>
          </a:endParaRPr>
        </a:p>
      </dsp:txBody>
      <dsp:txXfrm>
        <a:off x="5107992" y="1710581"/>
        <a:ext cx="3539603" cy="12601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42236C-52DC-435C-998A-734FB18249EE}" type="datetimeFigureOut">
              <a:rPr lang="en-US" smtClean="0"/>
              <a:pPr/>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2236C-52DC-435C-998A-734FB18249EE}" type="datetimeFigureOut">
              <a:rPr lang="en-US" smtClean="0"/>
              <a:pPr/>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42236C-52DC-435C-998A-734FB18249EE}" type="datetimeFigureOut">
              <a:rPr lang="en-US" smtClean="0"/>
              <a:pPr/>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42236C-52DC-435C-998A-734FB18249EE}" type="datetimeFigureOut">
              <a:rPr lang="en-US" smtClean="0"/>
              <a:pPr/>
              <a:t>5/28/2015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42236C-52DC-435C-998A-734FB18249EE}" type="datetimeFigureOut">
              <a:rPr lang="en-US" smtClean="0"/>
              <a:pPr/>
              <a:t>5/28/2015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42236C-52DC-435C-998A-734FB18249EE}" type="datetimeFigureOut">
              <a:rPr lang="en-US" smtClean="0"/>
              <a:pPr/>
              <a:t>5/28/2015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42236C-52DC-435C-998A-734FB18249EE}" type="datetimeFigureOut">
              <a:rPr lang="en-US" smtClean="0"/>
              <a:pPr/>
              <a:t>5/28/2015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42236C-52DC-435C-998A-734FB18249EE}" type="datetimeFigureOut">
              <a:rPr lang="en-US" smtClean="0"/>
              <a:pPr/>
              <a:t>5/28/2015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42236C-52DC-435C-998A-734FB18249EE}" type="datetimeFigureOut">
              <a:rPr lang="en-US" smtClean="0"/>
              <a:pPr/>
              <a:t>5/28/2015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2236C-52DC-435C-998A-734FB18249EE}" type="datetimeFigureOut">
              <a:rPr lang="en-US" smtClean="0"/>
              <a:pPr/>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2236C-52DC-435C-998A-734FB18249EE}" type="datetimeFigureOut">
              <a:rPr lang="en-US" smtClean="0"/>
              <a:pPr/>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DA19E-D9C1-453C-977C-1FE3AF575C3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42236C-52DC-435C-998A-734FB18249EE}" type="datetimeFigureOut">
              <a:rPr lang="en-US" smtClean="0"/>
              <a:pPr/>
              <a:t>5/28/2015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DA19E-D9C1-453C-977C-1FE3AF575C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1</a:t>
            </a:r>
            <a:r>
              <a:rPr lang="x-none" sz="1600" b="1" i="1" dirty="0" smtClean="0">
                <a:solidFill>
                  <a:schemeClr val="bg1"/>
                </a:solidFill>
                <a:latin typeface="Cambria" pitchFamily="18" charset="0"/>
              </a:rPr>
              <a:t>4</a:t>
            </a:r>
            <a:r>
              <a:rPr lang="en-US"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x-none" sz="1600" b="1" i="1" dirty="0" smtClean="0">
                <a:solidFill>
                  <a:schemeClr val="bg1"/>
                </a:solidFill>
                <a:latin typeface="Cambria" pitchFamily="18" charset="0"/>
              </a:rPr>
              <a:t>Transport poli</a:t>
            </a:r>
            <a:r>
              <a:rPr lang="en-US" sz="1600" b="1" i="1" dirty="0" smtClean="0">
                <a:solidFill>
                  <a:schemeClr val="bg1"/>
                </a:solidFill>
                <a:latin typeface="Cambria" pitchFamily="18" charset="0"/>
              </a:rPr>
              <a:t>c</a:t>
            </a:r>
            <a:r>
              <a:rPr lang="x-none" sz="1600" b="1" i="1" dirty="0" smtClean="0">
                <a:solidFill>
                  <a:schemeClr val="bg1"/>
                </a:solidFill>
                <a:latin typeface="Cambria" pitchFamily="18" charset="0"/>
              </a:rPr>
              <a:t>y</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a:t>
            </a:r>
            <a:r>
              <a:rPr lang="en-US" sz="2600" dirty="0" smtClean="0">
                <a:solidFill>
                  <a:schemeClr val="accent2">
                    <a:lumMod val="20000"/>
                    <a:lumOff val="80000"/>
                  </a:schemeClr>
                </a:solidFill>
                <a:latin typeface="Cambria" pitchFamily="18" charset="0"/>
              </a:rPr>
              <a:t>1</a:t>
            </a:r>
            <a:r>
              <a:rPr lang="x-none" sz="2600" dirty="0" smtClean="0">
                <a:solidFill>
                  <a:schemeClr val="accent2">
                    <a:lumMod val="20000"/>
                    <a:lumOff val="80000"/>
                  </a:schemeClr>
                </a:solidFill>
                <a:latin typeface="Cambria" pitchFamily="18" charset="0"/>
              </a:rPr>
              <a:t>4</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algn="ctr" fontAlgn="auto">
              <a:spcBef>
                <a:spcPts val="0"/>
              </a:spcBef>
              <a:spcAft>
                <a:spcPts val="0"/>
              </a:spcAft>
              <a:defRPr/>
            </a:pPr>
            <a:endParaRPr lang="en-US" sz="2600" b="1" dirty="0" smtClean="0">
              <a:solidFill>
                <a:schemeClr val="accent2">
                  <a:lumMod val="20000"/>
                  <a:lumOff val="80000"/>
                </a:schemeClr>
              </a:solidFill>
              <a:latin typeface="Cambria" pitchFamily="18" charset="0"/>
            </a:endParaRPr>
          </a:p>
          <a:p>
            <a:pPr algn="ctr" fontAlgn="auto">
              <a:spcBef>
                <a:spcPts val="0"/>
              </a:spcBef>
              <a:spcAft>
                <a:spcPts val="0"/>
              </a:spcAft>
              <a:defRPr/>
            </a:pPr>
            <a:endParaRPr lang="en-US" sz="2600" b="1" dirty="0" smtClean="0">
              <a:solidFill>
                <a:schemeClr val="accent2">
                  <a:lumMod val="20000"/>
                  <a:lumOff val="80000"/>
                </a:schemeClr>
              </a:solidFill>
              <a:latin typeface="Cambria" pitchFamily="18" charset="0"/>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smtClean="0">
                <a:solidFill>
                  <a:schemeClr val="accent2">
                    <a:lumMod val="60000"/>
                    <a:lumOff val="40000"/>
                  </a:schemeClr>
                </a:solidFill>
                <a:latin typeface="Cambria" pitchFamily="18" charset="0"/>
                <a:cs typeface="Arial" pitchFamily="34" charset="0"/>
              </a:rPr>
              <a:t>s</a:t>
            </a:r>
            <a:r>
              <a:rPr lang="sr-Latn-CS" sz="2000" b="1" dirty="0" smtClean="0">
                <a:solidFill>
                  <a:schemeClr val="accent2">
                    <a:lumMod val="60000"/>
                    <a:lumOff val="40000"/>
                  </a:schemeClr>
                </a:solidFill>
                <a:latin typeface="Cambria" pitchFamily="18" charset="0"/>
                <a:cs typeface="Arial" pitchFamily="34" charset="0"/>
              </a:rPr>
              <a:t> </a:t>
            </a:r>
            <a:r>
              <a:rPr lang="en-US" sz="2000" b="1" dirty="0" smtClean="0">
                <a:solidFill>
                  <a:schemeClr val="accent2">
                    <a:lumMod val="60000"/>
                    <a:lumOff val="40000"/>
                  </a:schemeClr>
                </a:solidFill>
                <a:latin typeface="Cambria" pitchFamily="18" charset="0"/>
                <a:cs typeface="Arial" pitchFamily="34" charset="0"/>
              </a:rPr>
              <a:t>27</a:t>
            </a:r>
            <a:r>
              <a:rPr lang="sr-Latn-CS" sz="2000" b="1" dirty="0" smtClean="0">
                <a:solidFill>
                  <a:schemeClr val="accent2">
                    <a:lumMod val="60000"/>
                    <a:lumOff val="40000"/>
                  </a:schemeClr>
                </a:solidFill>
                <a:latin typeface="Cambria" pitchFamily="18" charset="0"/>
                <a:cs typeface="Arial" pitchFamily="34" charset="0"/>
              </a:rPr>
              <a:t>-</a:t>
            </a:r>
            <a:r>
              <a:rPr lang="en-US" sz="2000" b="1" dirty="0" smtClean="0">
                <a:solidFill>
                  <a:schemeClr val="accent2">
                    <a:lumMod val="60000"/>
                    <a:lumOff val="40000"/>
                  </a:schemeClr>
                </a:solidFill>
                <a:latin typeface="Cambria" pitchFamily="18" charset="0"/>
                <a:cs typeface="Arial" pitchFamily="34" charset="0"/>
              </a:rPr>
              <a:t>30 Ma</a:t>
            </a:r>
            <a:r>
              <a:rPr lang="x-none" sz="2000" b="1" dirty="0">
                <a:solidFill>
                  <a:schemeClr val="accent2">
                    <a:lumMod val="60000"/>
                    <a:lumOff val="40000"/>
                  </a:schemeClr>
                </a:solidFill>
                <a:latin typeface="Cambria" pitchFamily="18" charset="0"/>
                <a:cs typeface="Arial" pitchFamily="34" charset="0"/>
              </a:rPr>
              <a:t>y</a:t>
            </a:r>
            <a:r>
              <a:rPr lang="sr-Latn-CS" sz="2000" b="1" dirty="0" smtClean="0">
                <a:solidFill>
                  <a:schemeClr val="accent2">
                    <a:lumMod val="60000"/>
                    <a:lumOff val="40000"/>
                  </a:schemeClr>
                </a:solidFill>
                <a:latin typeface="Cambria" pitchFamily="18" charset="0"/>
                <a:cs typeface="Arial" pitchFamily="34" charset="0"/>
              </a:rPr>
              <a:t>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5001369"/>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r>
              <a:rPr lang="en-US" sz="4000" dirty="0" smtClean="0">
                <a:solidFill>
                  <a:schemeClr val="accent1">
                    <a:lumMod val="75000"/>
                  </a:schemeClr>
                </a:solidFill>
                <a:effectLst>
                  <a:outerShdw blurRad="38100" dist="38100" dir="2700000" algn="tl">
                    <a:srgbClr val="000000">
                      <a:alpha val="43137"/>
                    </a:srgbClr>
                  </a:outerShdw>
                </a:effectLst>
                <a:latin typeface="Cambria" pitchFamily="18" charset="0"/>
              </a:rPr>
              <a:t>International Relations</a:t>
            </a:r>
          </a:p>
          <a:p>
            <a:pPr algn="ctr">
              <a:defRPr/>
            </a:pPr>
            <a:r>
              <a:rPr lang="en-US" sz="4000" dirty="0" smtClean="0">
                <a:solidFill>
                  <a:schemeClr val="accent1">
                    <a:lumMod val="75000"/>
                  </a:schemeClr>
                </a:solidFill>
                <a:effectLst>
                  <a:outerShdw blurRad="38100" dist="38100" dir="2700000" algn="tl">
                    <a:srgbClr val="000000">
                      <a:alpha val="43137"/>
                    </a:srgbClr>
                  </a:outerShdw>
                </a:effectLst>
                <a:latin typeface="Cambria" pitchFamily="18" charset="0"/>
              </a:rPr>
              <a:t>International Agreements</a:t>
            </a:r>
          </a:p>
          <a:p>
            <a:pPr algn="ctr">
              <a:defRPr/>
            </a:pPr>
            <a:endParaRPr lang="en-US" sz="2400" dirty="0" smtClean="0">
              <a:latin typeface="Cambria" pitchFamily="18" charset="0"/>
            </a:endParaRPr>
          </a:p>
          <a:p>
            <a:pPr algn="ctr">
              <a:defRPr/>
            </a:pPr>
            <a:endParaRPr lang="sr-Latn-CS" sz="2400" dirty="0" smtClean="0">
              <a:latin typeface="Cambria" pitchFamily="18" charset="0"/>
            </a:endParaRPr>
          </a:p>
          <a:p>
            <a:pPr algn="ctr">
              <a:defRPr/>
            </a:pPr>
            <a:endParaRPr lang="sr-Latn-CS" sz="2400" dirty="0" smtClean="0">
              <a:latin typeface="Cambria" pitchFamily="18" charset="0"/>
            </a:endParaRPr>
          </a:p>
          <a:p>
            <a:pPr algn="ctr">
              <a:defRPr/>
            </a:pPr>
            <a:endParaRPr lang="sr-Latn-CS" sz="2400" dirty="0" smtClean="0">
              <a:solidFill>
                <a:schemeClr val="accent1">
                  <a:lumMod val="75000"/>
                </a:schemeClr>
              </a:solidFill>
              <a:latin typeface="Cambria" pitchFamily="18" charset="0"/>
            </a:endParaRPr>
          </a:p>
          <a:p>
            <a:pPr algn="ctr">
              <a:defRPr/>
            </a:pPr>
            <a:endParaRPr lang="sr-Latn-CS" sz="2400" dirty="0" smtClean="0">
              <a:latin typeface="Cambria" pitchFamily="18" charset="0"/>
            </a:endParaRPr>
          </a:p>
          <a:p>
            <a:pPr algn="ctr">
              <a:defRPr/>
            </a:pPr>
            <a:endParaRPr lang="en-US" sz="2400" dirty="0" smtClean="0">
              <a:latin typeface="Cambria" pitchFamily="18" charset="0"/>
            </a:endParaRPr>
          </a:p>
          <a:p>
            <a:pPr algn="ctr">
              <a:defRPr/>
            </a:pPr>
            <a:endParaRPr lang="en-US" sz="2400" dirty="0" smtClean="0">
              <a:latin typeface="Cambria" pitchFamily="18" charset="0"/>
            </a:endParaRPr>
          </a:p>
          <a:p>
            <a:pPr marL="14288" indent="-14288" algn="ctr">
              <a:spcAft>
                <a:spcPct val="10000"/>
              </a:spcAft>
              <a:buClr>
                <a:srgbClr val="FF0000"/>
              </a:buClr>
              <a:buFont typeface="Wingdings" pitchFamily="2" charset="2"/>
              <a:buNone/>
            </a:pPr>
            <a:r>
              <a:rPr lang="en-US" sz="1000" b="1" i="1" dirty="0" smtClean="0">
                <a:solidFill>
                  <a:schemeClr val="accent1">
                    <a:lumMod val="50000"/>
                  </a:schemeClr>
                </a:solidFill>
                <a:latin typeface="Cambria" pitchFamily="18" charset="0"/>
              </a:rPr>
              <a:t>Snezana Djurkovic</a:t>
            </a:r>
          </a:p>
          <a:p>
            <a:pPr marL="14288" indent="-14288" algn="ctr">
              <a:spcAft>
                <a:spcPct val="10000"/>
              </a:spcAft>
              <a:buClr>
                <a:srgbClr val="FF0000"/>
              </a:buClr>
              <a:buFont typeface="Wingdings" pitchFamily="2" charset="2"/>
              <a:buNone/>
            </a:pPr>
            <a:r>
              <a:rPr lang="sr-Latn-CS" sz="1000" b="1" i="1" dirty="0" smtClean="0">
                <a:solidFill>
                  <a:schemeClr val="accent1">
                    <a:lumMod val="50000"/>
                  </a:schemeClr>
                </a:solidFill>
                <a:latin typeface="Cambria" pitchFamily="18" charset="0"/>
              </a:rPr>
              <a:t>Ministry of transport and maritime affairs</a:t>
            </a:r>
            <a:endParaRPr lang="en-US" sz="1000"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r>
              <a:rPr lang="sr-Latn-CS" sz="1000" b="1" i="1" dirty="0" smtClean="0">
                <a:solidFill>
                  <a:schemeClr val="accent1">
                    <a:lumMod val="50000"/>
                  </a:schemeClr>
                </a:solidFill>
                <a:latin typeface="Cambria" pitchFamily="18" charset="0"/>
              </a:rPr>
              <a:t>s</a:t>
            </a:r>
            <a:r>
              <a:rPr lang="en-US" sz="1000" b="1" i="1" dirty="0" smtClean="0">
                <a:solidFill>
                  <a:schemeClr val="accent1">
                    <a:lumMod val="50000"/>
                  </a:schemeClr>
                </a:solidFill>
                <a:latin typeface="Cambria" pitchFamily="18" charset="0"/>
              </a:rPr>
              <a:t>nezana.djurkovic@msp.gov.me</a:t>
            </a:r>
            <a:endParaRPr lang="en-US" sz="1000" i="1" dirty="0" smtClean="0">
              <a:solidFill>
                <a:schemeClr val="accent1">
                  <a:lumMod val="50000"/>
                </a:schemeClr>
              </a:solidFill>
              <a:latin typeface="Cambria" pitchFamily="18" charset="0"/>
            </a:endParaRPr>
          </a:p>
          <a:p>
            <a:endParaRPr lang="en-US" sz="1400"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4819781"/>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nSpc>
                <a:spcPct val="90000"/>
              </a:lnSpc>
              <a:buFont typeface="Wingdings" pitchFamily="2" charset="2"/>
              <a:buChar char="Ø"/>
            </a:pPr>
            <a:r>
              <a:rPr lang="en-US" sz="3200" dirty="0" smtClean="0">
                <a:solidFill>
                  <a:schemeClr val="accent1">
                    <a:lumMod val="75000"/>
                  </a:schemeClr>
                </a:solidFill>
                <a:latin typeface="Cambria" pitchFamily="18" charset="0"/>
              </a:rPr>
              <a:t>Institutional Framework</a:t>
            </a:r>
            <a:endParaRPr lang="sr-Latn-CS" sz="3200" dirty="0" smtClean="0">
              <a:solidFill>
                <a:schemeClr val="accent1">
                  <a:lumMod val="75000"/>
                </a:schemeClr>
              </a:solidFill>
              <a:latin typeface="Cambria" pitchFamily="18" charset="0"/>
            </a:endParaRPr>
          </a:p>
          <a:p>
            <a:pPr>
              <a:lnSpc>
                <a:spcPct val="90000"/>
              </a:lnSpc>
              <a:buFont typeface="Wingdings" pitchFamily="2" charset="2"/>
              <a:buChar char="Ø"/>
            </a:pPr>
            <a:r>
              <a:rPr lang="sr-Latn-CS" sz="3200" dirty="0" smtClean="0">
                <a:solidFill>
                  <a:schemeClr val="accent1">
                    <a:lumMod val="75000"/>
                  </a:schemeClr>
                </a:solidFill>
                <a:latin typeface="Cambria" pitchFamily="18" charset="0"/>
              </a:rPr>
              <a:t>Legislative Framework</a:t>
            </a:r>
          </a:p>
          <a:p>
            <a:pPr>
              <a:lnSpc>
                <a:spcPct val="90000"/>
              </a:lnSpc>
              <a:buFont typeface="Wingdings" pitchFamily="2" charset="2"/>
              <a:buChar char="Ø"/>
            </a:pPr>
            <a:r>
              <a:rPr lang="en-US" sz="3200" dirty="0" smtClean="0">
                <a:solidFill>
                  <a:schemeClr val="accent1">
                    <a:lumMod val="75000"/>
                  </a:schemeClr>
                </a:solidFill>
                <a:latin typeface="Cambria" pitchFamily="18" charset="0"/>
              </a:rPr>
              <a:t>Current and Future Activities</a:t>
            </a:r>
            <a:endParaRPr lang="sr-Latn-CS" sz="3200" dirty="0" smtClean="0">
              <a:solidFill>
                <a:schemeClr val="accent1">
                  <a:lumMod val="75000"/>
                </a:schemeClr>
              </a:solidFill>
              <a:latin typeface="Cambria" pitchFamily="18" charset="0"/>
            </a:endParaRPr>
          </a:p>
          <a:p>
            <a:pPr>
              <a:lnSpc>
                <a:spcPct val="90000"/>
              </a:lnSpc>
              <a:buFont typeface="Wingdings" pitchFamily="2" charset="2"/>
              <a:buChar char="Ø"/>
            </a:pPr>
            <a:r>
              <a:rPr lang="sr-Latn-CS" sz="3200" dirty="0" smtClean="0">
                <a:solidFill>
                  <a:schemeClr val="accent1">
                    <a:lumMod val="75000"/>
                  </a:schemeClr>
                </a:solidFill>
                <a:latin typeface="Cambria" pitchFamily="18" charset="0"/>
              </a:rPr>
              <a:t>Chalanges</a:t>
            </a:r>
            <a:endParaRPr lang="en-US" sz="3200" dirty="0" smtClean="0">
              <a:solidFill>
                <a:schemeClr val="accent1">
                  <a:lumMod val="75000"/>
                </a:schemeClr>
              </a:solidFill>
              <a:latin typeface="Cambria" pitchFamily="18" charset="0"/>
            </a:endParaRPr>
          </a:p>
          <a:p>
            <a:pPr algn="ctr">
              <a:defRPr/>
            </a:pPr>
            <a:endParaRPr lang="en-US" sz="2400" dirty="0" smtClean="0">
              <a:latin typeface="Cambria" pitchFamily="18" charset="0"/>
            </a:endParaRPr>
          </a:p>
          <a:p>
            <a:pPr algn="ctr">
              <a:defRPr/>
            </a:pPr>
            <a:endParaRPr lang="en-US" sz="2400" dirty="0" smtClean="0">
              <a:latin typeface="Cambria" pitchFamily="18" charset="0"/>
            </a:endParaRPr>
          </a:p>
          <a:p>
            <a:pPr algn="ctr">
              <a:defRPr/>
            </a:pPr>
            <a:endParaRPr lang="en-US" sz="2400" dirty="0" smtClean="0">
              <a:latin typeface="Cambria" pitchFamily="18" charset="0"/>
            </a:endParaRPr>
          </a:p>
        </p:txBody>
      </p:sp>
      <p:sp>
        <p:nvSpPr>
          <p:cNvPr id="21" name="Rectangle 20"/>
          <p:cNvSpPr/>
          <p:nvPr/>
        </p:nvSpPr>
        <p:spPr>
          <a:xfrm>
            <a:off x="3963596" y="1295400"/>
            <a:ext cx="2742004" cy="646331"/>
          </a:xfrm>
          <a:prstGeom prst="rect">
            <a:avLst/>
          </a:prstGeom>
        </p:spPr>
        <p:txBody>
          <a:bodyPr wrap="square">
            <a:spAutoFit/>
          </a:bodyPr>
          <a:lstStyle/>
          <a:p>
            <a:r>
              <a:rPr lang="en-US" sz="3600" dirty="0" smtClean="0">
                <a:solidFill>
                  <a:schemeClr val="accent1">
                    <a:lumMod val="75000"/>
                  </a:schemeClr>
                </a:solidFill>
                <a:effectLst>
                  <a:outerShdw blurRad="38100" dist="38100" dir="2700000" algn="tl">
                    <a:srgbClr val="000000">
                      <a:alpha val="43137"/>
                    </a:srgbClr>
                  </a:outerShdw>
                </a:effectLst>
                <a:latin typeface="Cambria" pitchFamily="18" charset="0"/>
              </a:rPr>
              <a:t>CONTENT</a:t>
            </a:r>
            <a:endParaRPr lang="en-US" sz="3600" dirty="0">
              <a:solidFill>
                <a:schemeClr val="accent1">
                  <a:lumMod val="75000"/>
                </a:schemeClr>
              </a:solidFill>
              <a:effectLst>
                <a:outerShdw blurRad="38100" dist="38100" dir="2700000" algn="tl">
                  <a:srgbClr val="000000">
                    <a:alpha val="43137"/>
                  </a:srgbClr>
                </a:outerShdw>
              </a:effectLst>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smtClean="0">
              <a:solidFill>
                <a:schemeClr val="accent2">
                  <a:lumMod val="50000"/>
                </a:schemeClr>
              </a:solidFill>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3277820"/>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endParaRPr lang="en-US" sz="1200" dirty="0" smtClean="0">
              <a:solidFill>
                <a:srgbClr val="000000"/>
              </a:solidFill>
              <a:latin typeface="Cambria" pitchFamily="18" charset="0"/>
              <a:ea typeface="Times New Roman" pitchFamily="18" charset="0"/>
            </a:endParaRPr>
          </a:p>
          <a:p>
            <a:endParaRPr lang="en-US" sz="1200" dirty="0" smtClean="0">
              <a:solidFill>
                <a:srgbClr val="000000"/>
              </a:solidFill>
              <a:latin typeface="Cambria" pitchFamily="18" charset="0"/>
              <a:ea typeface="Times New Roman" pitchFamily="18" charset="0"/>
            </a:endParaRPr>
          </a:p>
          <a:p>
            <a:endParaRPr lang="en-GB" sz="1200" dirty="0" smtClean="0"/>
          </a:p>
          <a:p>
            <a:endParaRPr lang="en-GB" sz="1400" dirty="0" smtClean="0"/>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endParaRPr lang="en-US" sz="1400" dirty="0"/>
          </a:p>
        </p:txBody>
      </p:sp>
      <p:graphicFrame>
        <p:nvGraphicFramePr>
          <p:cNvPr id="21" name="Diagram 20"/>
          <p:cNvGraphicFramePr/>
          <p:nvPr/>
        </p:nvGraphicFramePr>
        <p:xfrm>
          <a:off x="304800" y="1371600"/>
          <a:ext cx="8686800" cy="4749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 name="TextBox 21"/>
          <p:cNvSpPr txBox="1"/>
          <p:nvPr/>
        </p:nvSpPr>
        <p:spPr>
          <a:xfrm>
            <a:off x="2514600" y="762000"/>
            <a:ext cx="4343400" cy="461665"/>
          </a:xfrm>
          <a:prstGeom prst="rect">
            <a:avLst/>
          </a:prstGeom>
          <a:noFill/>
        </p:spPr>
        <p:txBody>
          <a:bodyPr wrap="square" rtlCol="0">
            <a:spAutoFit/>
          </a:bodyPr>
          <a:lstStyle/>
          <a:p>
            <a:pPr algn="ctr"/>
            <a:r>
              <a:rPr lang="en-US" sz="2400" b="1" dirty="0" smtClean="0">
                <a:solidFill>
                  <a:schemeClr val="accent1">
                    <a:lumMod val="75000"/>
                  </a:schemeClr>
                </a:solidFill>
                <a:latin typeface="Cambria" pitchFamily="18" charset="0"/>
              </a:rPr>
              <a:t>Institutional Framework</a:t>
            </a:r>
            <a:endParaRPr lang="sr-Latn-CS" sz="2400" b="1" dirty="0" smtClean="0">
              <a:solidFill>
                <a:schemeClr val="accent1">
                  <a:lumMod val="75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smtClean="0">
              <a:solidFill>
                <a:schemeClr val="accent2">
                  <a:lumMod val="50000"/>
                </a:schemeClr>
              </a:solidFill>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eaLnBrk="0" hangingPunct="0"/>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t>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Montenegro was accepted into the United Nations with the resolution of the General Assembly A/RES/60/264 of June 28, 2006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Montenegro as a member of the United Nations, has taken the United Nations Convention on the Law of the Sea, 1982 (UNCLOS) by succession.</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16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October </a:t>
            </a: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2006</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a:t>
            </a: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Montenegro became a member of the International Maritime Organization, with the deposition of the instruments of accession in general IMO Convention in 1948. year.</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x-none" sz="1800" b="1" dirty="0" smtClean="0">
                <a:solidFill>
                  <a:schemeClr val="accent1">
                    <a:lumMod val="75000"/>
                  </a:schemeClr>
                </a:solidFill>
                <a:latin typeface="Cambria" pitchFamily="18" charset="0"/>
              </a:rPr>
              <a:t/>
            </a:r>
            <a:br>
              <a:rPr lang="x-none" sz="1800" b="1" dirty="0" smtClean="0">
                <a:solidFill>
                  <a:schemeClr val="accent1">
                    <a:lumMod val="75000"/>
                  </a:schemeClr>
                </a:solidFill>
                <a:latin typeface="Cambria" pitchFamily="18" charset="0"/>
              </a:rPr>
            </a:br>
            <a:r>
              <a:rPr lang="en-US" sz="1800" b="1" dirty="0" smtClean="0">
                <a:solidFill>
                  <a:schemeClr val="accent1">
                    <a:lumMod val="75000"/>
                  </a:schemeClr>
                </a:solidFill>
                <a:latin typeface="Cambria" pitchFamily="18" charset="0"/>
              </a:rPr>
              <a:t/>
            </a:r>
            <a:br>
              <a:rPr lang="en-US" sz="1800" b="1" dirty="0" smtClean="0">
                <a:solidFill>
                  <a:schemeClr val="accent1">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5182957"/>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marL="14288" indent="-14288" algn="ctr">
              <a:spcAft>
                <a:spcPct val="10000"/>
              </a:spcAft>
              <a:buClr>
                <a:srgbClr val="FF0000"/>
              </a:buClr>
            </a:pPr>
            <a:r>
              <a:rPr lang="sr-Latn-CS" sz="1600" b="1" dirty="0" smtClean="0">
                <a:solidFill>
                  <a:schemeClr val="accent1">
                    <a:lumMod val="75000"/>
                  </a:schemeClr>
                </a:solidFill>
                <a:latin typeface="Cambria" pitchFamily="18" charset="0"/>
              </a:rPr>
              <a:t> </a:t>
            </a:r>
            <a:r>
              <a:rPr lang="en-GB" sz="1600" b="1" dirty="0" smtClean="0">
                <a:solidFill>
                  <a:schemeClr val="accent1">
                    <a:lumMod val="75000"/>
                  </a:schemeClr>
                </a:solidFill>
                <a:latin typeface="Cambria" pitchFamily="18" charset="0"/>
              </a:rPr>
              <a:t>Council </a:t>
            </a:r>
            <a:r>
              <a:rPr lang="en-GB" sz="1600" b="1" dirty="0">
                <a:solidFill>
                  <a:schemeClr val="accent1">
                    <a:lumMod val="75000"/>
                  </a:schemeClr>
                </a:solidFill>
                <a:latin typeface="Cambria" pitchFamily="18" charset="0"/>
              </a:rPr>
              <a:t>Regulation (EEC) No 4057/86 of 22 December 1986 on unfair pricing practices in maritime transport, OJ L 378, 31.12.1986, p. 14</a:t>
            </a:r>
            <a:r>
              <a:rPr lang="en-GB" sz="1600" b="1" dirty="0" smtClean="0">
                <a:solidFill>
                  <a:schemeClr val="accent1">
                    <a:lumMod val="75000"/>
                  </a:schemeClr>
                </a:solidFill>
                <a:latin typeface="Cambria" pitchFamily="18" charset="0"/>
              </a:rPr>
              <a:t>.</a:t>
            </a:r>
            <a:r>
              <a:rPr lang="sr-Latn-CS" sz="1600" b="1" dirty="0" smtClean="0">
                <a:solidFill>
                  <a:schemeClr val="accent1">
                    <a:lumMod val="75000"/>
                  </a:schemeClr>
                </a:solidFill>
                <a:latin typeface="Cambria" pitchFamily="18" charset="0"/>
              </a:rPr>
              <a:t> </a:t>
            </a:r>
            <a:endParaRPr lang="en-US" sz="1600" b="1" dirty="0">
              <a:solidFill>
                <a:schemeClr val="accent1">
                  <a:lumMod val="75000"/>
                </a:schemeClr>
              </a:solidFill>
              <a:latin typeface="Cambria" pitchFamily="18" charset="0"/>
            </a:endParaRPr>
          </a:p>
          <a:p>
            <a:pPr marL="14288" indent="-14288" algn="ctr">
              <a:spcAft>
                <a:spcPct val="10000"/>
              </a:spcAft>
              <a:buClr>
                <a:srgbClr val="FF0000"/>
              </a:buClr>
            </a:pPr>
            <a:r>
              <a:rPr lang="en-GB" sz="1600" b="1" dirty="0">
                <a:solidFill>
                  <a:schemeClr val="accent1">
                    <a:lumMod val="75000"/>
                  </a:schemeClr>
                </a:solidFill>
                <a:latin typeface="Cambria" pitchFamily="18" charset="0"/>
              </a:rPr>
              <a:t> </a:t>
            </a:r>
            <a:endParaRPr lang="en-US" sz="1600" b="1" dirty="0">
              <a:solidFill>
                <a:schemeClr val="accent1">
                  <a:lumMod val="75000"/>
                </a:schemeClr>
              </a:solidFill>
              <a:latin typeface="Cambria" pitchFamily="18" charset="0"/>
            </a:endParaRPr>
          </a:p>
          <a:p>
            <a:pPr marL="14288" indent="-14288" algn="ctr">
              <a:spcAft>
                <a:spcPct val="10000"/>
              </a:spcAft>
              <a:buClr>
                <a:srgbClr val="FF0000"/>
              </a:buClr>
            </a:pPr>
            <a:r>
              <a:rPr lang="en-GB" sz="1600" b="1" dirty="0">
                <a:solidFill>
                  <a:schemeClr val="accent1">
                    <a:lumMod val="75000"/>
                  </a:schemeClr>
                </a:solidFill>
                <a:latin typeface="Cambria" pitchFamily="18" charset="0"/>
              </a:rPr>
              <a:t>Decision No 167/2006/EC of the European Parliament and of the Council of 18 January 2006 concerning the activities of certain third countries in the field of cargo shipping (codified version), OJ L 33, 4.2.2006, </a:t>
            </a:r>
            <a:endParaRPr lang="sr-Latn-CS" sz="1600" b="1" dirty="0" smtClean="0">
              <a:solidFill>
                <a:schemeClr val="accent1">
                  <a:lumMod val="75000"/>
                </a:schemeClr>
              </a:solidFill>
              <a:latin typeface="Cambria" pitchFamily="18" charset="0"/>
            </a:endParaRPr>
          </a:p>
          <a:p>
            <a:pPr marL="14288" indent="-14288" algn="ctr">
              <a:spcAft>
                <a:spcPct val="10000"/>
              </a:spcAft>
              <a:buClr>
                <a:srgbClr val="FF0000"/>
              </a:buClr>
            </a:pPr>
            <a:r>
              <a:rPr lang="en-GB" sz="1600" b="1" dirty="0" smtClean="0">
                <a:solidFill>
                  <a:schemeClr val="accent1">
                    <a:lumMod val="75000"/>
                  </a:schemeClr>
                </a:solidFill>
                <a:latin typeface="Cambria" pitchFamily="18" charset="0"/>
              </a:rPr>
              <a:t> </a:t>
            </a:r>
            <a:endParaRPr lang="sr-Latn-CS" sz="1600" b="1" dirty="0" smtClean="0">
              <a:solidFill>
                <a:schemeClr val="accent1">
                  <a:lumMod val="75000"/>
                </a:schemeClr>
              </a:solidFill>
              <a:latin typeface="Cambria" pitchFamily="18" charset="0"/>
            </a:endParaRPr>
          </a:p>
          <a:p>
            <a:pPr marL="14288" indent="-14288" algn="ctr">
              <a:spcAft>
                <a:spcPct val="10000"/>
              </a:spcAft>
              <a:buClr>
                <a:srgbClr val="FF0000"/>
              </a:buClr>
            </a:pPr>
            <a:r>
              <a:rPr lang="en-GB" sz="1600" b="1" dirty="0" smtClean="0">
                <a:solidFill>
                  <a:schemeClr val="accent1">
                    <a:lumMod val="75000"/>
                  </a:schemeClr>
                </a:solidFill>
                <a:latin typeface="Cambria" pitchFamily="18" charset="0"/>
              </a:rPr>
              <a:t>Council </a:t>
            </a:r>
            <a:r>
              <a:rPr lang="en-GB" sz="1600" b="1" dirty="0">
                <a:solidFill>
                  <a:schemeClr val="accent1">
                    <a:lumMod val="75000"/>
                  </a:schemeClr>
                </a:solidFill>
                <a:latin typeface="Cambria" pitchFamily="18" charset="0"/>
              </a:rPr>
              <a:t>Decision 77/587/EEC of 13 September 1977 setting up a consultation procedure on relations between Member States and third countries in shipping matters and on action relating to such matters in international organizations, OJ L 239, 17.9.1977, p. 23.</a:t>
            </a:r>
            <a:endParaRPr lang="en-US" sz="1600" b="1" dirty="0">
              <a:solidFill>
                <a:schemeClr val="accent1">
                  <a:lumMod val="75000"/>
                </a:schemeClr>
              </a:solidFill>
              <a:latin typeface="Cambria" pitchFamily="18" charset="0"/>
            </a:endParaRPr>
          </a:p>
          <a:p>
            <a:pPr marL="14288" indent="-14288" algn="ctr">
              <a:spcAft>
                <a:spcPct val="10000"/>
              </a:spcAft>
              <a:buClr>
                <a:srgbClr val="FF0000"/>
              </a:buClr>
            </a:pPr>
            <a:endParaRPr lang="en-US" sz="1600" b="1" dirty="0">
              <a:solidFill>
                <a:schemeClr val="accent1">
                  <a:lumMod val="75000"/>
                </a:schemeClr>
              </a:solidFill>
              <a:latin typeface="Cambria" pitchFamily="18" charset="0"/>
            </a:endParaRPr>
          </a:p>
          <a:p>
            <a:pPr marL="14288" indent="-14288" algn="ctr">
              <a:spcAft>
                <a:spcPct val="10000"/>
              </a:spcAft>
              <a:buClr>
                <a:srgbClr val="FF0000"/>
              </a:buClr>
            </a:pPr>
            <a:r>
              <a:rPr lang="en-GB" sz="1600" b="1" dirty="0">
                <a:solidFill>
                  <a:schemeClr val="accent1">
                    <a:lumMod val="75000"/>
                  </a:schemeClr>
                </a:solidFill>
                <a:latin typeface="Cambria" pitchFamily="18" charset="0"/>
              </a:rPr>
              <a:t>Council Decision 92/143/EEC of 25 February 1992 on </a:t>
            </a:r>
            <a:r>
              <a:rPr lang="en-GB" sz="1600" b="1" dirty="0" err="1">
                <a:solidFill>
                  <a:schemeClr val="accent1">
                    <a:lumMod val="75000"/>
                  </a:schemeClr>
                </a:solidFill>
                <a:latin typeface="Cambria" pitchFamily="18" charset="0"/>
              </a:rPr>
              <a:t>radionavigation</a:t>
            </a:r>
            <a:r>
              <a:rPr lang="en-GB" sz="1600" b="1" dirty="0">
                <a:solidFill>
                  <a:schemeClr val="accent1">
                    <a:lumMod val="75000"/>
                  </a:schemeClr>
                </a:solidFill>
                <a:latin typeface="Cambria" pitchFamily="18" charset="0"/>
              </a:rPr>
              <a:t> systems for Europe, OJ L 59, 4.3.1992, p. 17</a:t>
            </a:r>
            <a:endParaRPr lang="en-US" sz="1600" b="1" dirty="0">
              <a:solidFill>
                <a:schemeClr val="accent1">
                  <a:lumMod val="75000"/>
                </a:schemeClr>
              </a:solidFill>
              <a:latin typeface="Cambria" pitchFamily="18" charset="0"/>
            </a:endParaRPr>
          </a:p>
          <a:p>
            <a:pPr algn="ctr"/>
            <a:r>
              <a:rPr lang="en-GB" sz="1600" b="1" dirty="0" smtClean="0">
                <a:solidFill>
                  <a:schemeClr val="accent1">
                    <a:lumMod val="75000"/>
                  </a:schemeClr>
                </a:solidFill>
                <a:latin typeface="Cambria" pitchFamily="18" charset="0"/>
              </a:rPr>
              <a:t>Council Decision 2008/143/EC of 28 January 2008 concerning the conclusion of the Agreement on maritime transport between the European Community and its Member States, of the one part, and the Government of the People’s Republic of China, of the other part, OJ L46 of 21/02/2008, p.23.</a:t>
            </a:r>
            <a:endParaRPr lang="en-US" sz="1600" b="1" dirty="0" smtClean="0">
              <a:solidFill>
                <a:schemeClr val="accent1">
                  <a:lumMod val="75000"/>
                </a:schemeClr>
              </a:solidFill>
              <a:latin typeface="Cambria" pitchFamily="18" charset="0"/>
            </a:endParaRPr>
          </a:p>
          <a:p>
            <a:pPr algn="ctr"/>
            <a:r>
              <a:rPr lang="en-GB" sz="1600" b="1" dirty="0" smtClean="0">
                <a:solidFill>
                  <a:schemeClr val="accent1">
                    <a:lumMod val="75000"/>
                  </a:schemeClr>
                </a:solidFill>
                <a:latin typeface="Cambria" pitchFamily="18" charset="0"/>
              </a:rPr>
              <a:t> </a:t>
            </a:r>
            <a:endParaRPr lang="en-US" sz="1600" b="1" dirty="0" smtClean="0">
              <a:solidFill>
                <a:schemeClr val="accent1">
                  <a:lumMod val="75000"/>
                </a:schemeClr>
              </a:solidFill>
              <a:latin typeface="Cambria" pitchFamily="18" charset="0"/>
            </a:endParaRPr>
          </a:p>
          <a:p>
            <a:pPr marL="14288" indent="-14288" algn="ctr">
              <a:spcAft>
                <a:spcPct val="10000"/>
              </a:spcAft>
              <a:buClr>
                <a:srgbClr val="FF0000"/>
              </a:buClr>
            </a:pPr>
            <a:endParaRPr lang="en-US" sz="1600" b="1" dirty="0">
              <a:solidFill>
                <a:schemeClr val="accent1">
                  <a:lumMod val="75000"/>
                </a:schemeClr>
              </a:solidFill>
              <a:latin typeface="Cambria" pitchFamily="18" charset="0"/>
            </a:endParaRPr>
          </a:p>
          <a:p>
            <a:endParaRPr lang="en-US" sz="1400"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7017306"/>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r>
              <a:rPr lang="en-US" sz="1200" dirty="0" smtClean="0">
                <a:solidFill>
                  <a:srgbClr val="000000"/>
                </a:solidFill>
                <a:latin typeface="Cambria" pitchFamily="18" charset="0"/>
                <a:ea typeface="Times New Roman" pitchFamily="18" charset="0"/>
              </a:rPr>
              <a:t> </a:t>
            </a:r>
            <a:r>
              <a:rPr lang="en-GB" sz="1400" b="1" dirty="0" smtClean="0">
                <a:solidFill>
                  <a:schemeClr val="accent1">
                    <a:lumMod val="75000"/>
                  </a:schemeClr>
                </a:solidFill>
                <a:latin typeface="Cambria" pitchFamily="18" charset="0"/>
              </a:rPr>
              <a:t>Commission Regulation (EEC) No 2158/93 of 28 July 1993 concerning the application of amendments to the International Convention for the Safety of Life at Sea, 1974, and to the International Convention for the Prevention of Pollution from ships, 1973, for the purpose of Council Regulation (EEC) No 613/91</a:t>
            </a:r>
            <a:endParaRPr lang="sr-Latn-C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Regulation (EC) No 1490/2007 of the European Parliament and of the Council of 11 December 2007 repealing Council Regulation (EEC) No 954/79 concerning the ratification by Member States of, or their accession to, the United Nations Convention on a Code of Conduct for Liner Conferences, OJ L 332, 18.12.2007, p. 1. </a:t>
            </a:r>
            <a:endParaRPr lang="sr-Latn-C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Council Decision 2002/971/EC of 18 November 2002 authorising the Member States, in the interest of the Community, to ratify or accede to the International Convention on Liability and Compensation for Damage in Connection with the Carriage of Hazardous and Noxious Substances by Sea, 1996 (the HNS Convention), OJ L 337, 13.12.2002, p. 55.</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Council Decision 2004/246/EC of 2 March 2004 authorising the Member States to sign, ratify or accede to, in the interest of the European Community, the Protocol of 2003 to the International Convention on the Establishment of an International Fund for Compensation for Oil Pollution Damage, 1992, and authorising Austria and Luxembourg, in the interest of the European Community, to accede to the underlying instruments OJ L 78, 16.3.2004, p. 22.</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Amended by</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Council Decision 2004/664/EC of 24 September 2004 L 303, 30.9.2004, p. 28.</a:t>
            </a:r>
            <a:endParaRPr lang="en-US" sz="1400" b="1" dirty="0" smtClean="0">
              <a:solidFill>
                <a:schemeClr val="accent1">
                  <a:lumMod val="75000"/>
                </a:schemeClr>
              </a:solidFill>
              <a:latin typeface="Cambria" pitchFamily="18" charset="0"/>
            </a:endParaRPr>
          </a:p>
          <a:p>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p:txBody>
      </p:sp>
      <p:sp>
        <p:nvSpPr>
          <p:cNvPr id="23" name="TextBox 22"/>
          <p:cNvSpPr txBox="1"/>
          <p:nvPr/>
        </p:nvSpPr>
        <p:spPr>
          <a:xfrm>
            <a:off x="1981200" y="762000"/>
            <a:ext cx="5867400" cy="381000"/>
          </a:xfrm>
          <a:prstGeom prst="rect">
            <a:avLst/>
          </a:prstGeom>
          <a:noFill/>
        </p:spPr>
        <p:txBody>
          <a:bodyPr wrap="square" rtlCol="0">
            <a:spAutoFit/>
          </a:bodyPr>
          <a:lstStyle/>
          <a:p>
            <a:r>
              <a:rPr lang="sr-Latn-CS" b="1" dirty="0" smtClean="0">
                <a:solidFill>
                  <a:schemeClr val="accent1">
                    <a:lumMod val="75000"/>
                  </a:schemeClr>
                </a:solidFill>
                <a:latin typeface="Cambria" pitchFamily="18" charset="0"/>
              </a:rPr>
              <a:t>STATUS OF CONVENTIONS</a:t>
            </a:r>
            <a:endParaRPr lang="en-US" b="1" dirty="0">
              <a:solidFill>
                <a:schemeClr val="accent1">
                  <a:lumMod val="75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smtClean="0">
              <a:solidFill>
                <a:schemeClr val="accent2">
                  <a:lumMod val="50000"/>
                </a:schemeClr>
              </a:solidFill>
            </a:endParaRPr>
          </a:p>
          <a:p>
            <a:pPr algn="ctr" fontAlgn="auto">
              <a:spcBef>
                <a:spcPts val="0"/>
              </a:spcBef>
              <a:spcAft>
                <a:spcPts val="0"/>
              </a:spcAft>
              <a:defRPr/>
            </a:pP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5450723"/>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r>
              <a:rPr lang="en-GB" sz="1200" b="1" dirty="0" smtClean="0">
                <a:solidFill>
                  <a:schemeClr val="accent1">
                    <a:lumMod val="75000"/>
                  </a:schemeClr>
                </a:solidFill>
                <a:latin typeface="Cambria" pitchFamily="18" charset="0"/>
              </a:rPr>
              <a:t> </a:t>
            </a:r>
            <a:endParaRPr lang="en-US" sz="12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Council Decision 2002/762/EC of 19 September 2002 authorising the Member States, in the interest of the Community, to sign, ratify or accede to the International Convention on Civil Liability for Bunker Oil Pollution Damage, 2001 (the Bunkers Convention), OJ L 256, 25.9.2002, p. 7.</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Council Decision 2012/22/EU of 12 December 2011 concerning the accession of the European Union to the Protocol of 2002 to the Athens Convention relating to the Carriage of Passengers and their Luggage by Sea, 1974, with the exception of Articles 10 and 11 thereof, OJ L 8, 12.1.2012, p.1.</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r>
              <a:rPr lang="en-GB" sz="1400" b="1" dirty="0" smtClean="0">
                <a:solidFill>
                  <a:schemeClr val="accent1">
                    <a:lumMod val="75000"/>
                  </a:schemeClr>
                </a:solidFill>
                <a:latin typeface="Cambria" pitchFamily="18" charset="0"/>
              </a:rPr>
              <a:t>Council Decision 2012/23/EU of 12 December 2011 concerning the accession of the European Union to the Protocol of 2002 to the Athens Convention relating to the Carriage of Passengers and their Luggage by Sea, 1974, as regards Articles 10 and 11 thereof, OJ L 8, 12.1.2012, p.13.</a:t>
            </a:r>
          </a:p>
          <a:p>
            <a:endParaRPr lang="en-GB" sz="1200" b="1" dirty="0" smtClean="0">
              <a:solidFill>
                <a:schemeClr val="accent1">
                  <a:lumMod val="75000"/>
                </a:schemeClr>
              </a:solidFill>
              <a:latin typeface="Cambria" pitchFamily="18" charset="0"/>
            </a:endParaRPr>
          </a:p>
          <a:p>
            <a:pPr indent="-14288">
              <a:spcAft>
                <a:spcPct val="10000"/>
              </a:spcAft>
              <a:buClr>
                <a:srgbClr val="FF0000"/>
              </a:buClr>
              <a:buFont typeface="Wingdings" pitchFamily="2" charset="2"/>
              <a:buNone/>
            </a:pPr>
            <a:endParaRPr lang="en-US" sz="1200" b="1" dirty="0" smtClean="0">
              <a:solidFill>
                <a:schemeClr val="accent1">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b="1" i="1" dirty="0" smtClean="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1000" i="1" dirty="0" smtClean="0">
              <a:solidFill>
                <a:schemeClr val="accent2">
                  <a:lumMod val="75000"/>
                </a:schemeClr>
              </a:solidFill>
              <a:latin typeface="Cambria" pitchFamily="18" charset="0"/>
            </a:endParaRPr>
          </a:p>
          <a:p>
            <a:endParaRPr lang="en-US" sz="1400" dirty="0"/>
          </a:p>
        </p:txBody>
      </p:sp>
      <p:sp>
        <p:nvSpPr>
          <p:cNvPr id="21" name="Down Arrow 20"/>
          <p:cNvSpPr/>
          <p:nvPr/>
        </p:nvSpPr>
        <p:spPr>
          <a:xfrm>
            <a:off x="3276600" y="4572000"/>
            <a:ext cx="2590800" cy="1524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2057400" y="914400"/>
            <a:ext cx="3733800" cy="369332"/>
          </a:xfrm>
          <a:prstGeom prst="rect">
            <a:avLst/>
          </a:prstGeom>
          <a:noFill/>
        </p:spPr>
        <p:txBody>
          <a:bodyPr wrap="square" rtlCol="0">
            <a:spAutoFit/>
          </a:bodyPr>
          <a:lstStyle/>
          <a:p>
            <a:r>
              <a:rPr lang="sr-Latn-CS" b="1" dirty="0" smtClean="0">
                <a:solidFill>
                  <a:schemeClr val="accent1">
                    <a:lumMod val="75000"/>
                  </a:schemeClr>
                </a:solidFill>
                <a:latin typeface="Cambria" pitchFamily="18" charset="0"/>
              </a:rPr>
              <a:t>STATUS OF CONVENTIONS</a:t>
            </a:r>
            <a:endParaRPr lang="en-US" b="1" dirty="0">
              <a:solidFill>
                <a:schemeClr val="accent1">
                  <a:lumMod val="75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smtClean="0">
              <a:solidFill>
                <a:schemeClr val="accent2">
                  <a:lumMod val="50000"/>
                </a:schemeClr>
              </a:solidFill>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a:bodyPr>
          <a:lstStyle/>
          <a:p>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pic>
        <p:nvPicPr>
          <p:cNvPr id="19" name="Picture 18"/>
          <p:cNvPicPr/>
          <p:nvPr/>
        </p:nvPicPr>
        <p:blipFill>
          <a:blip r:embed="rId4">
            <a:extLst>
              <a:ext uri="{28A0092B-C50C-407E-A947-70E740481C1C}">
                <a14:useLocalDpi xmlns:a14="http://schemas.microsoft.com/office/drawing/2010/main" val="0"/>
              </a:ext>
            </a:extLst>
          </a:blip>
          <a:srcRect/>
          <a:stretch>
            <a:fillRect/>
          </a:stretch>
        </p:blipFill>
        <p:spPr bwMode="auto">
          <a:xfrm>
            <a:off x="142875" y="1676400"/>
            <a:ext cx="8858250" cy="41148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TextBox 21"/>
          <p:cNvSpPr txBox="1"/>
          <p:nvPr/>
        </p:nvSpPr>
        <p:spPr>
          <a:xfrm>
            <a:off x="1905000" y="762000"/>
            <a:ext cx="5943600" cy="461665"/>
          </a:xfrm>
          <a:prstGeom prst="rect">
            <a:avLst/>
          </a:prstGeom>
          <a:noFill/>
        </p:spPr>
        <p:txBody>
          <a:bodyPr wrap="square" rtlCol="0">
            <a:spAutoFit/>
          </a:bodyPr>
          <a:lstStyle/>
          <a:p>
            <a:r>
              <a:rPr lang="x-none" sz="2400" b="1"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sr-Latn-CS" sz="2400" b="1" dirty="0" smtClean="0">
                <a:solidFill>
                  <a:schemeClr val="accent1">
                    <a:lumMod val="75000"/>
                  </a:schemeClr>
                </a:solidFill>
                <a:latin typeface="Cambria" pitchFamily="18" charset="0"/>
              </a:rPr>
              <a:t>STATUS OF CONVENTIONS</a:t>
            </a:r>
            <a:endParaRPr lang="en-US" sz="2400" b="1" dirty="0">
              <a:solidFill>
                <a:schemeClr val="accent1">
                  <a:lumMod val="75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smtClean="0">
              <a:solidFill>
                <a:schemeClr val="accent2">
                  <a:lumMod val="50000"/>
                </a:schemeClr>
              </a:solidFill>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LEGAL FRAMEWORK </a:t>
            </a: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smtClean="0">
                <a:solidFill>
                  <a:schemeClr val="accent1">
                    <a:lumMod val="75000"/>
                  </a:schemeClr>
                </a:solidFill>
                <a:effectLst>
                  <a:outerShdw blurRad="38100" dist="38100" dir="2700000" algn="tl">
                    <a:srgbClr val="000000">
                      <a:alpha val="43137"/>
                    </a:srgbClr>
                  </a:outerShdw>
                </a:effectLst>
                <a:latin typeface="Cambria" pitchFamily="18" charset="0"/>
              </a:rPr>
            </a:br>
            <a:r>
              <a:rPr lang="sr-Latn-CS"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Constitution of Montenegro</a:t>
            </a:r>
            <a:r>
              <a:rPr lang="x-none"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Law on maritime and inland navigation (“Official Gazette SRJ” no. 12/98, 44/99, 74/99 </a:t>
            </a:r>
            <a:r>
              <a:rPr lang="en-US" sz="20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i</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73/00)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The Law on prevention of pollution from vessels </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Official Gazette</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x-none"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CG</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no</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x-none"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20/11)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Law on port </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Official Gazette</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 CG”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no</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51/08</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 Law on sea (Official Gazette CG no. 17/07)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t/>
            </a:r>
            <a:br>
              <a:rPr lang="en-US" sz="1800" dirty="0" smtClean="0"/>
            </a:b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smtClean="0">
              <a:solidFill>
                <a:schemeClr val="accent2">
                  <a:lumMod val="50000"/>
                </a:schemeClr>
              </a:solidFill>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LEGAL FRAMEWORK </a:t>
            </a: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Constitution of Montenegro</a:t>
            </a:r>
            <a: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2000" b="1"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Ratified and published international agreements and generally accepted rules of international law are an integral part of the internal legal order, and have primacy over national legislation and are applied when different from national legislation.</a:t>
            </a: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vi-VN" sz="1600" dirty="0" smtClean="0"/>
              <a:t/>
            </a:r>
            <a:br>
              <a:rPr lang="vi-VN" sz="1600" dirty="0" smtClean="0"/>
            </a:br>
            <a:r>
              <a:rPr lang="vi-VN" sz="1600" dirty="0" smtClean="0"/>
              <a:t/>
            </a:r>
            <a:br>
              <a:rPr lang="vi-VN" sz="1600" dirty="0" smtClean="0"/>
            </a:br>
            <a:r>
              <a:rPr lang="vi-VN" sz="1600" dirty="0" smtClean="0"/>
              <a:t> </a:t>
            </a: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pic>
        <p:nvPicPr>
          <p:cNvPr id="22" name="Picture 21" descr="2.bmp"/>
          <p:cNvPicPr>
            <a:picLocks noChangeAspect="1"/>
          </p:cNvPicPr>
          <p:nvPr/>
        </p:nvPicPr>
        <p:blipFill>
          <a:blip r:embed="rId4"/>
          <a:stretch>
            <a:fillRect/>
          </a:stretch>
        </p:blipFill>
        <p:spPr>
          <a:xfrm>
            <a:off x="1143000" y="4800601"/>
            <a:ext cx="7162800" cy="1371600"/>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7150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solidFill>
                  <a:schemeClr val="accent2">
                    <a:lumMod val="50000"/>
                  </a:schemeClr>
                </a:solidFill>
              </a:rPr>
              <a:t>Chapter </a:t>
            </a:r>
            <a:r>
              <a:rPr lang="x-none" sz="1400" b="1" smtClean="0">
                <a:solidFill>
                  <a:schemeClr val="accent2">
                    <a:lumMod val="50000"/>
                  </a:schemeClr>
                </a:solidFill>
              </a:rPr>
              <a:t>14</a:t>
            </a:r>
            <a:r>
              <a:rPr lang="sr-Latn-CS" sz="1400" b="1" dirty="0" smtClean="0">
                <a:solidFill>
                  <a:schemeClr val="accent2">
                    <a:lumMod val="50000"/>
                  </a:schemeClr>
                </a:solidFill>
              </a:rPr>
              <a:t>: TRANSPORT POLICY</a:t>
            </a:r>
            <a:endParaRPr lang="pl-PL" sz="1400" b="1" dirty="0" smtClean="0">
              <a:solidFill>
                <a:schemeClr val="accent2">
                  <a:lumMod val="50000"/>
                </a:schemeClr>
              </a:solidFill>
            </a:endParaRPr>
          </a:p>
        </p:txBody>
      </p:sp>
      <p:pic>
        <p:nvPicPr>
          <p:cNvPr id="512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5131" name="TextBox 17"/>
          <p:cNvSpPr txBox="1">
            <a:spLocks noChangeArrowheads="1"/>
          </p:cNvSpPr>
          <p:nvPr/>
        </p:nvSpPr>
        <p:spPr bwMode="auto">
          <a:xfrm>
            <a:off x="762000" y="2057400"/>
            <a:ext cx="76200" cy="369888"/>
          </a:xfrm>
          <a:prstGeom prst="rect">
            <a:avLst/>
          </a:prstGeom>
          <a:noFill/>
          <a:ln w="9525">
            <a:noFill/>
            <a:miter lim="800000"/>
            <a:headEnd/>
            <a:tailEnd/>
          </a:ln>
        </p:spPr>
        <p:txBody>
          <a:bodyPr>
            <a:spAutoFit/>
          </a:bodyPr>
          <a:lstStyle/>
          <a:p>
            <a:endParaRPr lang="en-US"/>
          </a:p>
        </p:txBody>
      </p:sp>
      <p:sp>
        <p:nvSpPr>
          <p:cNvPr id="19" name="Content Placeholder 2"/>
          <p:cNvSpPr txBox="1">
            <a:spLocks/>
          </p:cNvSpPr>
          <p:nvPr/>
        </p:nvSpPr>
        <p:spPr bwMode="auto">
          <a:xfrm>
            <a:off x="3810000" y="1600200"/>
            <a:ext cx="4876800" cy="4525963"/>
          </a:xfrm>
          <a:prstGeom prst="rect">
            <a:avLst/>
          </a:prstGeom>
          <a:noFill/>
          <a:ln w="9525">
            <a:noFill/>
            <a:miter lim="800000"/>
            <a:headEnd/>
            <a:tailEnd/>
          </a:ln>
        </p:spPr>
        <p:txBody>
          <a:bodyPr/>
          <a:lstStyle/>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en-US" sz="1400" b="1" i="1" dirty="0">
              <a:solidFill>
                <a:schemeClr val="accent2">
                  <a:lumMod val="75000"/>
                </a:schemeClr>
              </a:solidFill>
              <a:latin typeface="Cambria" pitchFamily="18" charset="0"/>
              <a:ea typeface="+mj-ea"/>
              <a:cs typeface="+mj-cs"/>
            </a:endParaRPr>
          </a:p>
          <a:p>
            <a:pPr algn="ctr" eaLnBrk="0" hangingPunct="0">
              <a:spcBef>
                <a:spcPct val="20000"/>
              </a:spcBef>
              <a:buFont typeface="Arial" charset="0"/>
              <a:buNone/>
              <a:defRPr/>
            </a:pPr>
            <a:endParaRPr lang="en-US" sz="3200" dirty="0">
              <a:solidFill>
                <a:schemeClr val="tx1">
                  <a:tint val="75000"/>
                </a:schemeClr>
              </a:solidFill>
              <a:latin typeface="+mn-lt"/>
            </a:endParaRPr>
          </a:p>
        </p:txBody>
      </p:sp>
      <p:sp>
        <p:nvSpPr>
          <p:cNvPr id="22" name="TextBox 21"/>
          <p:cNvSpPr txBox="1"/>
          <p:nvPr/>
        </p:nvSpPr>
        <p:spPr>
          <a:xfrm>
            <a:off x="381000" y="1524000"/>
            <a:ext cx="8458200" cy="2215991"/>
          </a:xfrm>
          <a:prstGeom prst="rect">
            <a:avLst/>
          </a:prstGeom>
          <a:noFill/>
        </p:spPr>
        <p:txBody>
          <a:bodyPr wrap="square" rtlCol="0">
            <a:spAutoFit/>
          </a:bodyPr>
          <a:lstStyle/>
          <a:p>
            <a:pPr algn="just"/>
            <a:endParaRPr lang="en-US" dirty="0" smtClean="0">
              <a:solidFill>
                <a:schemeClr val="accent1">
                  <a:lumMod val="75000"/>
                </a:schemeClr>
              </a:solidFill>
              <a:latin typeface="Cambria" pitchFamily="18" charset="0"/>
            </a:endParaRPr>
          </a:p>
          <a:p>
            <a:pPr algn="ctr">
              <a:buFontTx/>
              <a:buChar char="-"/>
            </a:pPr>
            <a:r>
              <a:rPr lang="en-US" sz="2400" dirty="0" smtClean="0">
                <a:solidFill>
                  <a:schemeClr val="accent1">
                    <a:lumMod val="75000"/>
                  </a:schemeClr>
                </a:solidFill>
                <a:latin typeface="Cambria" pitchFamily="18" charset="0"/>
              </a:rPr>
              <a:t>Draft Law on maritime safety of navigation </a:t>
            </a:r>
            <a:r>
              <a:rPr lang="x-none" sz="2400" dirty="0" smtClean="0">
                <a:solidFill>
                  <a:schemeClr val="accent1">
                    <a:lumMod val="75000"/>
                  </a:schemeClr>
                </a:solidFill>
                <a:latin typeface="Cambria" pitchFamily="18" charset="0"/>
              </a:rPr>
              <a:t>(</a:t>
            </a:r>
            <a:r>
              <a:rPr lang="en-US" sz="2400" dirty="0" smtClean="0">
                <a:solidFill>
                  <a:schemeClr val="accent1">
                    <a:lumMod val="75000"/>
                  </a:schemeClr>
                </a:solidFill>
                <a:latin typeface="Cambria" pitchFamily="18" charset="0"/>
              </a:rPr>
              <a:t>deadline</a:t>
            </a:r>
            <a:r>
              <a:rPr lang="x-none" sz="2400" dirty="0" smtClean="0">
                <a:solidFill>
                  <a:schemeClr val="accent1">
                    <a:lumMod val="75000"/>
                  </a:schemeClr>
                </a:solidFill>
                <a:latin typeface="Cambria" pitchFamily="18" charset="0"/>
              </a:rPr>
              <a:t>: 201</a:t>
            </a:r>
            <a:r>
              <a:rPr lang="en-US" sz="2400" dirty="0" smtClean="0">
                <a:solidFill>
                  <a:schemeClr val="accent1">
                    <a:lumMod val="75000"/>
                  </a:schemeClr>
                </a:solidFill>
                <a:latin typeface="Cambria" pitchFamily="18" charset="0"/>
              </a:rPr>
              <a:t>3</a:t>
            </a:r>
            <a:r>
              <a:rPr lang="x-none" sz="2400" dirty="0" smtClean="0">
                <a:solidFill>
                  <a:schemeClr val="accent1">
                    <a:lumMod val="75000"/>
                  </a:schemeClr>
                </a:solidFill>
                <a:latin typeface="Cambria" pitchFamily="18" charset="0"/>
              </a:rPr>
              <a:t>)</a:t>
            </a:r>
            <a:r>
              <a:rPr lang="en-US" sz="2400" dirty="0" smtClean="0">
                <a:solidFill>
                  <a:schemeClr val="accent1">
                    <a:lumMod val="75000"/>
                  </a:schemeClr>
                </a:solidFill>
                <a:latin typeface="Cambria" pitchFamily="18" charset="0"/>
              </a:rPr>
              <a:t> </a:t>
            </a:r>
          </a:p>
          <a:p>
            <a:pPr algn="ctr">
              <a:buFontTx/>
              <a:buChar char="-"/>
            </a:pPr>
            <a:r>
              <a:rPr lang="en-US" sz="2400" dirty="0" smtClean="0">
                <a:solidFill>
                  <a:schemeClr val="accent1">
                    <a:lumMod val="75000"/>
                  </a:schemeClr>
                </a:solidFill>
                <a:latin typeface="Cambria" pitchFamily="18" charset="0"/>
              </a:rPr>
              <a:t>Draft </a:t>
            </a:r>
            <a:r>
              <a:rPr lang="sr-Latn-CS" sz="2400" dirty="0" smtClean="0">
                <a:solidFill>
                  <a:schemeClr val="accent1">
                    <a:lumMod val="75000"/>
                  </a:schemeClr>
                </a:solidFill>
                <a:latin typeface="Cambria" pitchFamily="18" charset="0"/>
              </a:rPr>
              <a:t> </a:t>
            </a:r>
            <a:r>
              <a:rPr lang="en-US" sz="2400" dirty="0" smtClean="0">
                <a:solidFill>
                  <a:schemeClr val="accent1">
                    <a:lumMod val="75000"/>
                  </a:schemeClr>
                </a:solidFill>
                <a:latin typeface="Cambria" pitchFamily="18" charset="0"/>
              </a:rPr>
              <a:t>amendments of the Law on prevention of pollution from vessels </a:t>
            </a:r>
            <a:r>
              <a:rPr lang="x-none" sz="2400" dirty="0" smtClean="0">
                <a:solidFill>
                  <a:schemeClr val="accent1">
                    <a:lumMod val="75000"/>
                  </a:schemeClr>
                </a:solidFill>
                <a:latin typeface="Cambria" pitchFamily="18" charset="0"/>
              </a:rPr>
              <a:t>(</a:t>
            </a:r>
            <a:r>
              <a:rPr lang="en-US" sz="2400" dirty="0" smtClean="0">
                <a:solidFill>
                  <a:schemeClr val="accent1">
                    <a:lumMod val="75000"/>
                  </a:schemeClr>
                </a:solidFill>
                <a:latin typeface="Cambria" pitchFamily="18" charset="0"/>
              </a:rPr>
              <a:t>deadline</a:t>
            </a:r>
            <a:r>
              <a:rPr lang="x-none" sz="2400" dirty="0" smtClean="0">
                <a:solidFill>
                  <a:schemeClr val="accent1">
                    <a:lumMod val="75000"/>
                  </a:schemeClr>
                </a:solidFill>
                <a:latin typeface="Cambria" pitchFamily="18" charset="0"/>
              </a:rPr>
              <a:t>: 201</a:t>
            </a:r>
            <a:r>
              <a:rPr lang="en-US" sz="2400" dirty="0" smtClean="0">
                <a:solidFill>
                  <a:schemeClr val="accent1">
                    <a:lumMod val="75000"/>
                  </a:schemeClr>
                </a:solidFill>
                <a:latin typeface="Cambria" pitchFamily="18" charset="0"/>
              </a:rPr>
              <a:t>4</a:t>
            </a:r>
            <a:r>
              <a:rPr lang="x-none" sz="2400" smtClean="0">
                <a:solidFill>
                  <a:schemeClr val="accent1">
                    <a:lumMod val="75000"/>
                  </a:schemeClr>
                </a:solidFill>
                <a:latin typeface="Cambria" pitchFamily="18" charset="0"/>
              </a:rPr>
              <a:t>)</a:t>
            </a:r>
            <a:endParaRPr lang="en-US" sz="2400" dirty="0" smtClean="0">
              <a:solidFill>
                <a:schemeClr val="accent1">
                  <a:lumMod val="75000"/>
                </a:schemeClr>
              </a:solidFill>
              <a:latin typeface="Cambria" pitchFamily="18" charset="0"/>
            </a:endParaRPr>
          </a:p>
          <a:p>
            <a:pPr algn="ctr">
              <a:buFontTx/>
              <a:buChar char="-"/>
            </a:pPr>
            <a:r>
              <a:rPr lang="sr-Latn-CS" sz="2400" dirty="0" smtClean="0">
                <a:solidFill>
                  <a:schemeClr val="accent1">
                    <a:lumMod val="75000"/>
                  </a:schemeClr>
                </a:solidFill>
                <a:latin typeface="Cambria" pitchFamily="18" charset="0"/>
              </a:rPr>
              <a:t>Ratifacion of</a:t>
            </a:r>
            <a:r>
              <a:rPr lang="en-US" sz="2400" dirty="0" smtClean="0">
                <a:solidFill>
                  <a:schemeClr val="accent1">
                    <a:lumMod val="75000"/>
                  </a:schemeClr>
                </a:solidFill>
                <a:latin typeface="Cambria" pitchFamily="18" charset="0"/>
              </a:rPr>
              <a:t> </a:t>
            </a:r>
            <a:r>
              <a:rPr lang="x-none" sz="2400" smtClean="0">
                <a:solidFill>
                  <a:schemeClr val="accent1">
                    <a:lumMod val="75000"/>
                  </a:schemeClr>
                </a:solidFill>
                <a:latin typeface="Cambria" pitchFamily="18" charset="0"/>
              </a:rPr>
              <a:t>A</a:t>
            </a:r>
            <a:r>
              <a:rPr lang="sr-Latn-CS" sz="2400" dirty="0" smtClean="0">
                <a:solidFill>
                  <a:schemeClr val="accent1">
                    <a:lumMod val="75000"/>
                  </a:schemeClr>
                </a:solidFill>
                <a:latin typeface="Cambria" pitchFamily="18" charset="0"/>
              </a:rPr>
              <a:t>thens Convention</a:t>
            </a:r>
            <a:r>
              <a:rPr lang="x-none" sz="2400" smtClean="0">
                <a:solidFill>
                  <a:schemeClr val="accent1">
                    <a:lumMod val="75000"/>
                  </a:schemeClr>
                </a:solidFill>
                <a:latin typeface="Cambria" pitchFamily="18" charset="0"/>
              </a:rPr>
              <a:t> </a:t>
            </a:r>
            <a:r>
              <a:rPr lang="sr-Latn-CS" sz="2400" dirty="0" smtClean="0">
                <a:solidFill>
                  <a:schemeClr val="accent1">
                    <a:lumMod val="75000"/>
                  </a:schemeClr>
                </a:solidFill>
                <a:latin typeface="Cambria" pitchFamily="18" charset="0"/>
              </a:rPr>
              <a:t>relating to the carriage of passenger and their luggage by sea </a:t>
            </a:r>
            <a:r>
              <a:rPr lang="x-none" sz="2400" smtClean="0">
                <a:solidFill>
                  <a:schemeClr val="accent1">
                    <a:lumMod val="75000"/>
                  </a:schemeClr>
                </a:solidFill>
                <a:latin typeface="Cambria" pitchFamily="18" charset="0"/>
              </a:rPr>
              <a:t>(</a:t>
            </a:r>
            <a:r>
              <a:rPr lang="en-US" sz="2400" dirty="0" smtClean="0">
                <a:solidFill>
                  <a:schemeClr val="accent1">
                    <a:lumMod val="75000"/>
                  </a:schemeClr>
                </a:solidFill>
                <a:latin typeface="Cambria" pitchFamily="18" charset="0"/>
              </a:rPr>
              <a:t>deadline</a:t>
            </a:r>
            <a:r>
              <a:rPr lang="x-none" sz="2400" smtClean="0">
                <a:solidFill>
                  <a:schemeClr val="accent1">
                    <a:lumMod val="75000"/>
                  </a:schemeClr>
                </a:solidFill>
                <a:latin typeface="Cambria" pitchFamily="18" charset="0"/>
              </a:rPr>
              <a:t>: 201</a:t>
            </a:r>
            <a:r>
              <a:rPr lang="en-US" sz="2400" dirty="0" smtClean="0">
                <a:solidFill>
                  <a:schemeClr val="accent1">
                    <a:lumMod val="75000"/>
                  </a:schemeClr>
                </a:solidFill>
                <a:latin typeface="Cambria" pitchFamily="18" charset="0"/>
              </a:rPr>
              <a:t>3</a:t>
            </a:r>
            <a:r>
              <a:rPr lang="x-none" sz="2400" smtClean="0">
                <a:solidFill>
                  <a:schemeClr val="accent1">
                    <a:lumMod val="75000"/>
                  </a:schemeClr>
                </a:solidFill>
                <a:latin typeface="Cambria" pitchFamily="18" charset="0"/>
              </a:rPr>
              <a:t>)</a:t>
            </a:r>
            <a:r>
              <a:rPr lang="en-US" sz="2400" dirty="0" smtClean="0">
                <a:solidFill>
                  <a:schemeClr val="accent1">
                    <a:lumMod val="75000"/>
                  </a:schemeClr>
                </a:solidFill>
                <a:latin typeface="Cambria" pitchFamily="18" charset="0"/>
              </a:rPr>
              <a:t> </a:t>
            </a:r>
            <a:endParaRPr lang="x-none" sz="24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3" name="TextBox 22"/>
          <p:cNvSpPr txBox="1"/>
          <p:nvPr/>
        </p:nvSpPr>
        <p:spPr>
          <a:xfrm>
            <a:off x="1371600" y="762000"/>
            <a:ext cx="7315200" cy="523220"/>
          </a:xfrm>
          <a:prstGeom prst="rect">
            <a:avLst/>
          </a:prstGeom>
          <a:noFill/>
        </p:spPr>
        <p:txBody>
          <a:bodyPr wrap="square" rtlCol="0">
            <a:spAutoFit/>
          </a:bodyPr>
          <a:lstStyle/>
          <a:p>
            <a:r>
              <a:rPr lang="x-none" sz="2800" b="1" i="1"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2800" b="1" dirty="0" smtClean="0">
                <a:solidFill>
                  <a:schemeClr val="accent1">
                    <a:lumMod val="75000"/>
                  </a:schemeClr>
                </a:solidFill>
                <a:effectLst>
                  <a:outerShdw blurRad="38100" dist="38100" dir="2700000" algn="tl">
                    <a:srgbClr val="000000">
                      <a:alpha val="43137"/>
                    </a:srgbClr>
                  </a:outerShdw>
                </a:effectLst>
                <a:latin typeface="Cambria" pitchFamily="18" charset="0"/>
              </a:rPr>
              <a:t>CURRENT AND FUTURE ACTIVITIES</a:t>
            </a:r>
            <a:endParaRPr lang="en-US" sz="2800" b="1" dirty="0">
              <a:solidFill>
                <a:schemeClr val="accent1">
                  <a:lumMod val="75000"/>
                </a:schemeClr>
              </a:solidFill>
              <a:effectLst>
                <a:outerShdw blurRad="38100" dist="38100" dir="2700000" algn="tl">
                  <a:srgbClr val="000000">
                    <a:alpha val="43137"/>
                  </a:srgbClr>
                </a:outerShdw>
              </a:effectLst>
              <a:latin typeface="Cambria" pitchFamily="18" charset="0"/>
            </a:endParaRPr>
          </a:p>
        </p:txBody>
      </p:sp>
      <p:pic>
        <p:nvPicPr>
          <p:cNvPr id="21" name="Picture 20" descr="2.bmp"/>
          <p:cNvPicPr>
            <a:picLocks noChangeAspect="1"/>
          </p:cNvPicPr>
          <p:nvPr/>
        </p:nvPicPr>
        <p:blipFill>
          <a:blip r:embed="rId4"/>
          <a:stretch>
            <a:fillRect/>
          </a:stretch>
        </p:blipFill>
        <p:spPr>
          <a:xfrm>
            <a:off x="1066800" y="4343400"/>
            <a:ext cx="6934200" cy="1847619"/>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7150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solidFill>
                  <a:schemeClr val="accent2">
                    <a:lumMod val="50000"/>
                  </a:schemeClr>
                </a:solidFill>
              </a:rPr>
              <a:t>Chapter </a:t>
            </a:r>
            <a:r>
              <a:rPr lang="x-none" sz="1400" b="1" smtClean="0">
                <a:solidFill>
                  <a:schemeClr val="accent2">
                    <a:lumMod val="50000"/>
                  </a:schemeClr>
                </a:solidFill>
              </a:rPr>
              <a:t>14</a:t>
            </a:r>
            <a:r>
              <a:rPr lang="sr-Latn-CS" sz="1400" b="1" dirty="0" smtClean="0">
                <a:solidFill>
                  <a:schemeClr val="accent2">
                    <a:lumMod val="50000"/>
                  </a:schemeClr>
                </a:solidFill>
              </a:rPr>
              <a:t>: TRANSPORT POLICY</a:t>
            </a:r>
            <a:endParaRPr lang="pl-PL" sz="1400" b="1" dirty="0" smtClean="0">
              <a:solidFill>
                <a:schemeClr val="accent2">
                  <a:lumMod val="50000"/>
                </a:schemeClr>
              </a:solidFill>
            </a:endParaRPr>
          </a:p>
        </p:txBody>
      </p:sp>
      <p:pic>
        <p:nvPicPr>
          <p:cNvPr id="512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5131" name="TextBox 17"/>
          <p:cNvSpPr txBox="1">
            <a:spLocks noChangeArrowheads="1"/>
          </p:cNvSpPr>
          <p:nvPr/>
        </p:nvSpPr>
        <p:spPr bwMode="auto">
          <a:xfrm>
            <a:off x="762000" y="2057400"/>
            <a:ext cx="76200" cy="369888"/>
          </a:xfrm>
          <a:prstGeom prst="rect">
            <a:avLst/>
          </a:prstGeom>
          <a:noFill/>
          <a:ln w="9525">
            <a:noFill/>
            <a:miter lim="800000"/>
            <a:headEnd/>
            <a:tailEnd/>
          </a:ln>
        </p:spPr>
        <p:txBody>
          <a:bodyPr>
            <a:spAutoFit/>
          </a:bodyPr>
          <a:lstStyle/>
          <a:p>
            <a:endParaRPr lang="en-US"/>
          </a:p>
        </p:txBody>
      </p:sp>
      <p:sp>
        <p:nvSpPr>
          <p:cNvPr id="19" name="Content Placeholder 2"/>
          <p:cNvSpPr txBox="1">
            <a:spLocks/>
          </p:cNvSpPr>
          <p:nvPr/>
        </p:nvSpPr>
        <p:spPr bwMode="auto">
          <a:xfrm>
            <a:off x="3810000" y="1600200"/>
            <a:ext cx="4876800" cy="4525963"/>
          </a:xfrm>
          <a:prstGeom prst="rect">
            <a:avLst/>
          </a:prstGeom>
          <a:noFill/>
          <a:ln w="9525">
            <a:noFill/>
            <a:miter lim="800000"/>
            <a:headEnd/>
            <a:tailEnd/>
          </a:ln>
        </p:spPr>
        <p:txBody>
          <a:bodyPr/>
          <a:lstStyle/>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en-US" sz="1400" b="1" i="1" dirty="0">
              <a:solidFill>
                <a:schemeClr val="accent2">
                  <a:lumMod val="75000"/>
                </a:schemeClr>
              </a:solidFill>
              <a:latin typeface="Cambria" pitchFamily="18" charset="0"/>
              <a:ea typeface="+mj-ea"/>
              <a:cs typeface="+mj-cs"/>
            </a:endParaRPr>
          </a:p>
          <a:p>
            <a:pPr algn="ctr" eaLnBrk="0" hangingPunct="0">
              <a:spcBef>
                <a:spcPct val="20000"/>
              </a:spcBef>
              <a:buFont typeface="Arial" charset="0"/>
              <a:buNone/>
              <a:defRPr/>
            </a:pPr>
            <a:endParaRPr lang="en-US" sz="3200" dirty="0">
              <a:solidFill>
                <a:schemeClr val="tx1">
                  <a:tint val="75000"/>
                </a:schemeClr>
              </a:solidFill>
              <a:latin typeface="+mn-lt"/>
            </a:endParaRPr>
          </a:p>
        </p:txBody>
      </p:sp>
      <p:sp>
        <p:nvSpPr>
          <p:cNvPr id="22" name="TextBox 21"/>
          <p:cNvSpPr txBox="1"/>
          <p:nvPr/>
        </p:nvSpPr>
        <p:spPr>
          <a:xfrm>
            <a:off x="381000" y="1981200"/>
            <a:ext cx="8458200" cy="646331"/>
          </a:xfrm>
          <a:prstGeom prst="rect">
            <a:avLst/>
          </a:prstGeom>
          <a:noFill/>
        </p:spPr>
        <p:txBody>
          <a:bodyPr wrap="square" rtlCol="0">
            <a:spAutoFit/>
          </a:bodyPr>
          <a:lstStyle/>
          <a:p>
            <a:pPr algn="just"/>
            <a:endParaRPr lang="en-US" dirty="0" smtClean="0"/>
          </a:p>
          <a:p>
            <a:pPr algn="just"/>
            <a:r>
              <a:rPr lang="sr-Latn-CS"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3" name="TextBox 22"/>
          <p:cNvSpPr txBox="1"/>
          <p:nvPr/>
        </p:nvSpPr>
        <p:spPr>
          <a:xfrm>
            <a:off x="2057400" y="762000"/>
            <a:ext cx="6629400" cy="1384995"/>
          </a:xfrm>
          <a:prstGeom prst="rect">
            <a:avLst/>
          </a:prstGeom>
          <a:noFill/>
        </p:spPr>
        <p:txBody>
          <a:bodyPr wrap="square" rtlCol="0">
            <a:spAutoFit/>
          </a:bodyPr>
          <a:lstStyle/>
          <a:p>
            <a:r>
              <a:rPr lang="sr-Latn-CS" sz="2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p>
          <a:p>
            <a:endParaRPr lang="sr-Latn-CS" sz="2800" b="1" dirty="0" smtClean="0">
              <a:solidFill>
                <a:schemeClr val="accent1">
                  <a:lumMod val="75000"/>
                </a:schemeClr>
              </a:solidFill>
              <a:effectLst>
                <a:outerShdw blurRad="38100" dist="38100" dir="2700000" algn="tl">
                  <a:srgbClr val="000000">
                    <a:alpha val="43137"/>
                  </a:srgbClr>
                </a:outerShdw>
              </a:effectLst>
              <a:latin typeface="Cambria" pitchFamily="18" charset="0"/>
            </a:endParaRPr>
          </a:p>
          <a:p>
            <a:r>
              <a:rPr lang="sr-Latn-CS" sz="2800" b="1" dirty="0" smtClean="0">
                <a:solidFill>
                  <a:schemeClr val="accent1">
                    <a:lumMod val="75000"/>
                  </a:schemeClr>
                </a:solidFill>
                <a:effectLst>
                  <a:outerShdw blurRad="38100" dist="38100" dir="2700000" algn="tl">
                    <a:srgbClr val="000000">
                      <a:alpha val="43137"/>
                    </a:srgbClr>
                  </a:outerShdw>
                </a:effectLst>
                <a:latin typeface="Cambria" pitchFamily="18" charset="0"/>
              </a:rPr>
              <a:t>                 CHALENGES</a:t>
            </a:r>
            <a:endParaRPr lang="en-US" sz="2800" b="1" dirty="0">
              <a:solidFill>
                <a:schemeClr val="accent1">
                  <a:lumMod val="75000"/>
                </a:schemeClr>
              </a:solidFill>
              <a:effectLst>
                <a:outerShdw blurRad="38100" dist="38100" dir="2700000" algn="tl">
                  <a:srgbClr val="000000">
                    <a:alpha val="43137"/>
                  </a:srgbClr>
                </a:outerShdw>
              </a:effectLst>
              <a:latin typeface="Cambria" pitchFamily="18" charset="0"/>
            </a:endParaRPr>
          </a:p>
        </p:txBody>
      </p:sp>
      <p:sp>
        <p:nvSpPr>
          <p:cNvPr id="25" name="Rectangle 24"/>
          <p:cNvSpPr/>
          <p:nvPr/>
        </p:nvSpPr>
        <p:spPr>
          <a:xfrm>
            <a:off x="685800" y="2133600"/>
            <a:ext cx="7620000" cy="2616101"/>
          </a:xfrm>
          <a:prstGeom prst="rect">
            <a:avLst/>
          </a:prstGeom>
        </p:spPr>
        <p:txBody>
          <a:bodyPr wrap="square">
            <a:spAutoFit/>
          </a:bodyPr>
          <a:lstStyle/>
          <a:p>
            <a:pPr>
              <a:buFont typeface="Wingdings" pitchFamily="2" charset="2"/>
              <a:buChar char="Ø"/>
            </a:pPr>
            <a:endParaRPr lang="sr-Latn-CS" sz="2800" b="1" dirty="0" smtClean="0">
              <a:solidFill>
                <a:schemeClr val="accent1">
                  <a:lumMod val="75000"/>
                </a:schemeClr>
              </a:solidFill>
              <a:latin typeface="Cambria" pitchFamily="18" charset="0"/>
            </a:endParaRPr>
          </a:p>
          <a:p>
            <a:pPr>
              <a:buFont typeface="Wingdings" pitchFamily="2" charset="2"/>
              <a:buChar char="Ø"/>
            </a:pPr>
            <a:endParaRPr lang="sr-Latn-CS" sz="2800" b="1" dirty="0" smtClean="0">
              <a:solidFill>
                <a:schemeClr val="accent1">
                  <a:lumMod val="75000"/>
                </a:schemeClr>
              </a:solidFill>
              <a:latin typeface="Cambria" pitchFamily="18" charset="0"/>
            </a:endParaRPr>
          </a:p>
          <a:p>
            <a:pPr>
              <a:buFont typeface="Wingdings" pitchFamily="2" charset="2"/>
              <a:buChar char="Ø"/>
            </a:pPr>
            <a:r>
              <a:rPr lang="sr-Latn-CS" sz="2800" b="1" dirty="0" smtClean="0">
                <a:solidFill>
                  <a:schemeClr val="accent1">
                    <a:lumMod val="75000"/>
                  </a:schemeClr>
                </a:solidFill>
                <a:latin typeface="Cambria" pitchFamily="18" charset="0"/>
              </a:rPr>
              <a:t> </a:t>
            </a:r>
            <a:r>
              <a:rPr lang="en-US" sz="2800" b="1" dirty="0" smtClean="0">
                <a:solidFill>
                  <a:schemeClr val="accent1">
                    <a:lumMod val="75000"/>
                  </a:schemeClr>
                </a:solidFill>
                <a:latin typeface="Cambria" pitchFamily="18" charset="0"/>
              </a:rPr>
              <a:t>Implementation and application of the relevant international instruments by the competent authorities </a:t>
            </a:r>
            <a:r>
              <a:rPr lang="en-US" sz="2400" dirty="0" smtClean="0"/>
              <a:t/>
            </a:r>
            <a:br>
              <a:rPr lang="en-US" sz="2400" dirty="0" smtClean="0"/>
            </a:br>
            <a:endParaRPr lang="en-US" sz="2400" dirty="0"/>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effectLst>
                <a:reflection blurRad="6350" stA="60000" endA="900" endPos="58000" dir="5400000" sy="-100000" algn="bl" rotWithShape="0"/>
              </a:effectLst>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effectLst>
                  <a:reflection blurRad="6350" stA="60000" endA="900" endPos="58000" dir="5400000" sy="-100000" algn="bl" rotWithShape="0"/>
                </a:effectLst>
                <a:latin typeface="Cambria" pitchFamily="18" charset="0"/>
              </a:rPr>
              <a:t>QUESTIONS</a:t>
            </a:r>
            <a:endParaRPr lang="hr-HR" sz="4000" b="1" dirty="0">
              <a:solidFill>
                <a:schemeClr val="accent2">
                  <a:lumMod val="20000"/>
                  <a:lumOff val="80000"/>
                </a:schemeClr>
              </a:solidFill>
              <a:effectLst>
                <a:reflection blurRad="6350" stA="60000" endA="900" endPos="58000" dir="5400000" sy="-100000" algn="bl" rotWithShape="0"/>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TotalTime>
  <Words>632</Words>
  <Application>Microsoft Office PowerPoint</Application>
  <PresentationFormat>On-screen Show (4:3)</PresentationFormat>
  <Paragraphs>242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            Montenegro was accepted into the United Nations with the resolution of the General Assembly A/RES/60/264 of June 28, 2006    Montenegro as a member of the United Nations, has taken the United Nations Convention on the Law of the Sea, 1982 (UNCLOS) by succession.   16 October 2006, Montenegro became a member of the International Maritime Organization, with the deposition of the instruments of accession in general IMO Convention in 1948. year.       </vt:lpstr>
      <vt:lpstr>PowerPoint Presentation</vt:lpstr>
      <vt:lpstr>PowerPoint Presentation</vt:lpstr>
      <vt:lpstr>PowerPoint Presentation</vt:lpstr>
      <vt:lpstr>     </vt:lpstr>
      <vt:lpstr>            LEGAL FRAMEWORK     -Constitution of Montenegro  - Law on maritime and inland navigation (“Official Gazette SRJ” no. 12/98, 44/99, 74/99 i 73/00)   - The Law on prevention of pollution from vessels (“Official Gazette CG” no. 20/11)  - Law on port (“Official Gazette CG” no. 51/08)   - Law on sea (Official Gazette CG no. 17/07)         </vt:lpstr>
      <vt:lpstr>            LEGAL FRAMEWORK     Constitution of Montenegro   Ratified and published international agreements and generally accepted rules of international law are an integral part of the internal legal order, and have primacy over national legislation and are applied when different from national legislation.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Snezana</dc:creator>
  <cp:lastModifiedBy>GEN</cp:lastModifiedBy>
  <cp:revision>32</cp:revision>
  <dcterms:created xsi:type="dcterms:W3CDTF">2013-05-10T20:55:59Z</dcterms:created>
  <dcterms:modified xsi:type="dcterms:W3CDTF">2015-05-28T12:15:04Z</dcterms:modified>
</cp:coreProperties>
</file>