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7" r:id="rId2"/>
    <p:sldId id="293" r:id="rId3"/>
    <p:sldId id="363" r:id="rId4"/>
    <p:sldId id="366" r:id="rId5"/>
    <p:sldId id="367" r:id="rId6"/>
    <p:sldId id="368" r:id="rId7"/>
    <p:sldId id="369" r:id="rId8"/>
    <p:sldId id="370" r:id="rId9"/>
    <p:sldId id="371" r:id="rId10"/>
    <p:sldId id="372" r:id="rId11"/>
    <p:sldId id="373" r:id="rId12"/>
    <p:sldId id="374" r:id="rId13"/>
    <p:sldId id="376" r:id="rId14"/>
    <p:sldId id="382" r:id="rId1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bw"/>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201F"/>
    <a:srgbClr val="2CE0E0"/>
    <a:srgbClr val="00FF00"/>
    <a:srgbClr val="00CC00"/>
    <a:srgbClr val="987491"/>
    <a:srgbClr val="A9BA52"/>
    <a:srgbClr val="F3BA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05" autoAdjust="0"/>
    <p:restoredTop sz="88099" autoAdjust="0"/>
  </p:normalViewPr>
  <p:slideViewPr>
    <p:cSldViewPr>
      <p:cViewPr>
        <p:scale>
          <a:sx n="64" d="100"/>
          <a:sy n="64" d="100"/>
        </p:scale>
        <p:origin x="-179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2CA0E9-766B-4D31-A078-759C7385F286}" type="doc">
      <dgm:prSet loTypeId="urn:microsoft.com/office/officeart/2005/8/layout/pyramid3" loCatId="pyramid" qsTypeId="urn:microsoft.com/office/officeart/2005/8/quickstyle/simple1" qsCatId="simple" csTypeId="urn:microsoft.com/office/officeart/2005/8/colors/accent1_2" csCatId="accent1" phldr="1"/>
      <dgm:spPr/>
      <dgm:t>
        <a:bodyPr/>
        <a:lstStyle/>
        <a:p>
          <a:endParaRPr lang="en-US"/>
        </a:p>
      </dgm:t>
    </dgm:pt>
    <dgm:pt modelId="{1BC89F74-518F-42C6-A4C2-FF2FD675CAC1}">
      <dgm:prSet phldrT="[Text]"/>
      <dgm:spPr/>
      <dgm:t>
        <a:bodyPr/>
        <a:lstStyle/>
        <a:p>
          <a:r>
            <a:rPr lang="en-US" b="1" dirty="0" smtClean="0">
              <a:latin typeface="Cambria" pitchFamily="18" charset="0"/>
            </a:rPr>
            <a:t>Parliament of Montenegro</a:t>
          </a:r>
          <a:r>
            <a:rPr lang="en-US" dirty="0" smtClean="0">
              <a:latin typeface="Cambria" pitchFamily="18" charset="0"/>
            </a:rPr>
            <a:t> – adopts the PCC</a:t>
          </a:r>
          <a:endParaRPr lang="en-GB" dirty="0">
            <a:latin typeface="Cambria" pitchFamily="18" charset="0"/>
          </a:endParaRPr>
        </a:p>
      </dgm:t>
    </dgm:pt>
    <dgm:pt modelId="{9E93E04D-8454-4360-AC8D-4834AB1E9818}" type="parTrans" cxnId="{AF0406FF-33E6-46D7-907D-C9623311D9A6}">
      <dgm:prSet/>
      <dgm:spPr/>
      <dgm:t>
        <a:bodyPr/>
        <a:lstStyle/>
        <a:p>
          <a:endParaRPr lang="en-GB"/>
        </a:p>
      </dgm:t>
    </dgm:pt>
    <dgm:pt modelId="{118AA064-BC42-4DA9-B89C-E97FADAA9B3D}" type="sibTrans" cxnId="{AF0406FF-33E6-46D7-907D-C9623311D9A6}">
      <dgm:prSet/>
      <dgm:spPr/>
      <dgm:t>
        <a:bodyPr/>
        <a:lstStyle/>
        <a:p>
          <a:endParaRPr lang="en-GB"/>
        </a:p>
      </dgm:t>
    </dgm:pt>
    <dgm:pt modelId="{AC6D75D0-FD25-41E2-98CF-FAB85C046DF8}">
      <dgm:prSet phldrT="[Text]"/>
      <dgm:spPr/>
      <dgm:t>
        <a:bodyPr/>
        <a:lstStyle/>
        <a:p>
          <a:r>
            <a:rPr lang="en-US" b="1" dirty="0" smtClean="0">
              <a:latin typeface="Cambria" pitchFamily="18" charset="0"/>
            </a:rPr>
            <a:t>Ministry of Economy</a:t>
          </a:r>
          <a:r>
            <a:rPr lang="en-US" dirty="0" smtClean="0">
              <a:latin typeface="Cambria" pitchFamily="18" charset="0"/>
            </a:rPr>
            <a:t> – opens a bid round; evaluates bids; defines all technical regulations for upstream operations; and other policy  issues</a:t>
          </a:r>
          <a:endParaRPr lang="en-GB" dirty="0">
            <a:latin typeface="Cambria" pitchFamily="18" charset="0"/>
          </a:endParaRPr>
        </a:p>
      </dgm:t>
    </dgm:pt>
    <dgm:pt modelId="{136CA922-7DFB-4EB0-A483-337D51B776F4}" type="parTrans" cxnId="{F7A10848-C467-4A0D-8D51-242E52DE7E2D}">
      <dgm:prSet/>
      <dgm:spPr/>
      <dgm:t>
        <a:bodyPr/>
        <a:lstStyle/>
        <a:p>
          <a:endParaRPr lang="en-GB"/>
        </a:p>
      </dgm:t>
    </dgm:pt>
    <dgm:pt modelId="{4F31B0F5-E1DE-4767-BD2E-BC8264956600}" type="sibTrans" cxnId="{F7A10848-C467-4A0D-8D51-242E52DE7E2D}">
      <dgm:prSet/>
      <dgm:spPr/>
      <dgm:t>
        <a:bodyPr/>
        <a:lstStyle/>
        <a:p>
          <a:endParaRPr lang="en-GB"/>
        </a:p>
      </dgm:t>
    </dgm:pt>
    <dgm:pt modelId="{46E69876-80A5-4D4B-A586-50C454E821D1}">
      <dgm:prSet phldrT="[Text]" custT="1"/>
      <dgm:spPr/>
      <dgm:t>
        <a:bodyPr/>
        <a:lstStyle/>
        <a:p>
          <a:r>
            <a:rPr lang="en-US" sz="2400" b="1" dirty="0" smtClean="0">
              <a:latin typeface="Cambria" pitchFamily="18" charset="0"/>
            </a:rPr>
            <a:t>PCC</a:t>
          </a:r>
          <a:endParaRPr lang="en-GB" sz="2400" b="1" dirty="0">
            <a:latin typeface="Cambria" pitchFamily="18" charset="0"/>
          </a:endParaRPr>
        </a:p>
      </dgm:t>
    </dgm:pt>
    <dgm:pt modelId="{DE6DFE37-AD24-4552-B625-FB7D9A3B2A90}" type="parTrans" cxnId="{E5EE755A-72D1-4695-A233-A7F51B8273E1}">
      <dgm:prSet/>
      <dgm:spPr/>
      <dgm:t>
        <a:bodyPr/>
        <a:lstStyle/>
        <a:p>
          <a:endParaRPr lang="en-GB"/>
        </a:p>
      </dgm:t>
    </dgm:pt>
    <dgm:pt modelId="{A290DEF8-4916-4260-88F3-5ED190924420}" type="sibTrans" cxnId="{E5EE755A-72D1-4695-A233-A7F51B8273E1}">
      <dgm:prSet/>
      <dgm:spPr/>
      <dgm:t>
        <a:bodyPr/>
        <a:lstStyle/>
        <a:p>
          <a:endParaRPr lang="en-GB"/>
        </a:p>
      </dgm:t>
    </dgm:pt>
    <dgm:pt modelId="{C265A688-81F1-41AE-9AA4-675DA7C3780D}">
      <dgm:prSet phldrT="[Text]"/>
      <dgm:spPr/>
      <dgm:t>
        <a:bodyPr/>
        <a:lstStyle/>
        <a:p>
          <a:r>
            <a:rPr lang="en-US" b="1" dirty="0" smtClean="0">
              <a:latin typeface="Cambria" pitchFamily="18" charset="0"/>
            </a:rPr>
            <a:t>Administrative body</a:t>
          </a:r>
          <a:r>
            <a:rPr lang="en-US" dirty="0" smtClean="0">
              <a:latin typeface="Cambria" pitchFamily="18" charset="0"/>
            </a:rPr>
            <a:t> -controls every day operation</a:t>
          </a:r>
          <a:endParaRPr lang="en-GB" dirty="0">
            <a:latin typeface="Cambria" pitchFamily="18" charset="0"/>
          </a:endParaRPr>
        </a:p>
      </dgm:t>
    </dgm:pt>
    <dgm:pt modelId="{37267938-B5C6-40B0-BC1E-150C2E0FC60D}" type="parTrans" cxnId="{CACB5EAD-1CD4-4CD3-8CDF-624C53340C9D}">
      <dgm:prSet/>
      <dgm:spPr/>
      <dgm:t>
        <a:bodyPr/>
        <a:lstStyle/>
        <a:p>
          <a:endParaRPr lang="en-GB"/>
        </a:p>
      </dgm:t>
    </dgm:pt>
    <dgm:pt modelId="{35CC9EB5-DD23-4D49-BD54-BAB7E270B245}" type="sibTrans" cxnId="{CACB5EAD-1CD4-4CD3-8CDF-624C53340C9D}">
      <dgm:prSet/>
      <dgm:spPr/>
      <dgm:t>
        <a:bodyPr/>
        <a:lstStyle/>
        <a:p>
          <a:endParaRPr lang="en-GB"/>
        </a:p>
      </dgm:t>
    </dgm:pt>
    <dgm:pt modelId="{8F6D6AC0-A9C3-40AF-AB00-75AE435D72AE}">
      <dgm:prSet phldrT="[Text]"/>
      <dgm:spPr/>
      <dgm:t>
        <a:bodyPr/>
        <a:lstStyle/>
        <a:p>
          <a:r>
            <a:rPr lang="en-US" b="1" dirty="0" smtClean="0">
              <a:latin typeface="Cambria" pitchFamily="18" charset="0"/>
            </a:rPr>
            <a:t>Government of Montenegro</a:t>
          </a:r>
          <a:r>
            <a:rPr lang="en-US" dirty="0" smtClean="0">
              <a:latin typeface="Cambria" pitchFamily="18" charset="0"/>
            </a:rPr>
            <a:t> -  defines block delineation; approves a bid round; defines area and royalty fees; defines rules on relinquishment; and other high level policy</a:t>
          </a:r>
          <a:endParaRPr lang="en-GB" dirty="0">
            <a:latin typeface="Cambria" pitchFamily="18" charset="0"/>
          </a:endParaRPr>
        </a:p>
      </dgm:t>
    </dgm:pt>
    <dgm:pt modelId="{7873DC1A-388A-4A1A-A4E4-F2A8D03D5EDE}" type="parTrans" cxnId="{2B2C66B7-49B0-4101-9390-086C43666B85}">
      <dgm:prSet/>
      <dgm:spPr/>
      <dgm:t>
        <a:bodyPr/>
        <a:lstStyle/>
        <a:p>
          <a:endParaRPr lang="en-GB"/>
        </a:p>
      </dgm:t>
    </dgm:pt>
    <dgm:pt modelId="{2561F361-8C46-4E34-882A-2F2859C8F5B5}" type="sibTrans" cxnId="{2B2C66B7-49B0-4101-9390-086C43666B85}">
      <dgm:prSet/>
      <dgm:spPr/>
      <dgm:t>
        <a:bodyPr/>
        <a:lstStyle/>
        <a:p>
          <a:endParaRPr lang="en-GB"/>
        </a:p>
      </dgm:t>
    </dgm:pt>
    <dgm:pt modelId="{1FED53BA-28ED-4316-8EB7-A2647D92A1FA}" type="pres">
      <dgm:prSet presAssocID="{2B2CA0E9-766B-4D31-A078-759C7385F286}" presName="Name0" presStyleCnt="0">
        <dgm:presLayoutVars>
          <dgm:dir/>
          <dgm:animLvl val="lvl"/>
          <dgm:resizeHandles val="exact"/>
        </dgm:presLayoutVars>
      </dgm:prSet>
      <dgm:spPr/>
      <dgm:t>
        <a:bodyPr/>
        <a:lstStyle/>
        <a:p>
          <a:endParaRPr lang="en-US"/>
        </a:p>
      </dgm:t>
    </dgm:pt>
    <dgm:pt modelId="{F3415FE0-CECB-445B-AB91-547860E73C2D}" type="pres">
      <dgm:prSet presAssocID="{1BC89F74-518F-42C6-A4C2-FF2FD675CAC1}" presName="Name8" presStyleCnt="0"/>
      <dgm:spPr/>
    </dgm:pt>
    <dgm:pt modelId="{C96B6371-D631-4B30-A3C4-FB97DFA024DB}" type="pres">
      <dgm:prSet presAssocID="{1BC89F74-518F-42C6-A4C2-FF2FD675CAC1}" presName="level" presStyleLbl="node1" presStyleIdx="0" presStyleCnt="5">
        <dgm:presLayoutVars>
          <dgm:chMax val="1"/>
          <dgm:bulletEnabled val="1"/>
        </dgm:presLayoutVars>
      </dgm:prSet>
      <dgm:spPr/>
      <dgm:t>
        <a:bodyPr/>
        <a:lstStyle/>
        <a:p>
          <a:endParaRPr lang="en-GB"/>
        </a:p>
      </dgm:t>
    </dgm:pt>
    <dgm:pt modelId="{AB3C86B4-7A8E-4A38-A3F2-F2D33097CF82}" type="pres">
      <dgm:prSet presAssocID="{1BC89F74-518F-42C6-A4C2-FF2FD675CAC1}" presName="levelTx" presStyleLbl="revTx" presStyleIdx="0" presStyleCnt="0">
        <dgm:presLayoutVars>
          <dgm:chMax val="1"/>
          <dgm:bulletEnabled val="1"/>
        </dgm:presLayoutVars>
      </dgm:prSet>
      <dgm:spPr/>
      <dgm:t>
        <a:bodyPr/>
        <a:lstStyle/>
        <a:p>
          <a:endParaRPr lang="en-GB"/>
        </a:p>
      </dgm:t>
    </dgm:pt>
    <dgm:pt modelId="{493A5084-FDB7-4E13-96B6-24C579B9D2A2}" type="pres">
      <dgm:prSet presAssocID="{8F6D6AC0-A9C3-40AF-AB00-75AE435D72AE}" presName="Name8" presStyleCnt="0"/>
      <dgm:spPr/>
    </dgm:pt>
    <dgm:pt modelId="{F2C95CA2-E8B1-44E8-A175-BF158012897F}" type="pres">
      <dgm:prSet presAssocID="{8F6D6AC0-A9C3-40AF-AB00-75AE435D72AE}" presName="level" presStyleLbl="node1" presStyleIdx="1" presStyleCnt="5">
        <dgm:presLayoutVars>
          <dgm:chMax val="1"/>
          <dgm:bulletEnabled val="1"/>
        </dgm:presLayoutVars>
      </dgm:prSet>
      <dgm:spPr/>
      <dgm:t>
        <a:bodyPr/>
        <a:lstStyle/>
        <a:p>
          <a:endParaRPr lang="en-GB"/>
        </a:p>
      </dgm:t>
    </dgm:pt>
    <dgm:pt modelId="{F4F0AEF4-62D5-4A14-B782-CD89DA0A8488}" type="pres">
      <dgm:prSet presAssocID="{8F6D6AC0-A9C3-40AF-AB00-75AE435D72AE}" presName="levelTx" presStyleLbl="revTx" presStyleIdx="0" presStyleCnt="0">
        <dgm:presLayoutVars>
          <dgm:chMax val="1"/>
          <dgm:bulletEnabled val="1"/>
        </dgm:presLayoutVars>
      </dgm:prSet>
      <dgm:spPr/>
      <dgm:t>
        <a:bodyPr/>
        <a:lstStyle/>
        <a:p>
          <a:endParaRPr lang="en-GB"/>
        </a:p>
      </dgm:t>
    </dgm:pt>
    <dgm:pt modelId="{3C9E138E-3097-4078-BBF5-5BB93F59E5FC}" type="pres">
      <dgm:prSet presAssocID="{AC6D75D0-FD25-41E2-98CF-FAB85C046DF8}" presName="Name8" presStyleCnt="0"/>
      <dgm:spPr/>
    </dgm:pt>
    <dgm:pt modelId="{45529F9E-FBCF-4799-A75F-3EE7A9B1E82A}" type="pres">
      <dgm:prSet presAssocID="{AC6D75D0-FD25-41E2-98CF-FAB85C046DF8}" presName="level" presStyleLbl="node1" presStyleIdx="2" presStyleCnt="5">
        <dgm:presLayoutVars>
          <dgm:chMax val="1"/>
          <dgm:bulletEnabled val="1"/>
        </dgm:presLayoutVars>
      </dgm:prSet>
      <dgm:spPr/>
      <dgm:t>
        <a:bodyPr/>
        <a:lstStyle/>
        <a:p>
          <a:endParaRPr lang="en-GB"/>
        </a:p>
      </dgm:t>
    </dgm:pt>
    <dgm:pt modelId="{5EEB7006-4975-44CF-8EAD-95367253AB71}" type="pres">
      <dgm:prSet presAssocID="{AC6D75D0-FD25-41E2-98CF-FAB85C046DF8}" presName="levelTx" presStyleLbl="revTx" presStyleIdx="0" presStyleCnt="0">
        <dgm:presLayoutVars>
          <dgm:chMax val="1"/>
          <dgm:bulletEnabled val="1"/>
        </dgm:presLayoutVars>
      </dgm:prSet>
      <dgm:spPr/>
      <dgm:t>
        <a:bodyPr/>
        <a:lstStyle/>
        <a:p>
          <a:endParaRPr lang="en-GB"/>
        </a:p>
      </dgm:t>
    </dgm:pt>
    <dgm:pt modelId="{5E9F7E1B-7F78-4D91-9B7F-392FC96954E5}" type="pres">
      <dgm:prSet presAssocID="{C265A688-81F1-41AE-9AA4-675DA7C3780D}" presName="Name8" presStyleCnt="0"/>
      <dgm:spPr/>
    </dgm:pt>
    <dgm:pt modelId="{AF95CCE5-B6B2-4B96-BF52-BFB5AE70D2B6}" type="pres">
      <dgm:prSet presAssocID="{C265A688-81F1-41AE-9AA4-675DA7C3780D}" presName="level" presStyleLbl="node1" presStyleIdx="3" presStyleCnt="5">
        <dgm:presLayoutVars>
          <dgm:chMax val="1"/>
          <dgm:bulletEnabled val="1"/>
        </dgm:presLayoutVars>
      </dgm:prSet>
      <dgm:spPr/>
      <dgm:t>
        <a:bodyPr/>
        <a:lstStyle/>
        <a:p>
          <a:endParaRPr lang="en-GB"/>
        </a:p>
      </dgm:t>
    </dgm:pt>
    <dgm:pt modelId="{CD74F967-4EDC-4D55-8EDB-CE3E344919E9}" type="pres">
      <dgm:prSet presAssocID="{C265A688-81F1-41AE-9AA4-675DA7C3780D}" presName="levelTx" presStyleLbl="revTx" presStyleIdx="0" presStyleCnt="0">
        <dgm:presLayoutVars>
          <dgm:chMax val="1"/>
          <dgm:bulletEnabled val="1"/>
        </dgm:presLayoutVars>
      </dgm:prSet>
      <dgm:spPr/>
      <dgm:t>
        <a:bodyPr/>
        <a:lstStyle/>
        <a:p>
          <a:endParaRPr lang="en-GB"/>
        </a:p>
      </dgm:t>
    </dgm:pt>
    <dgm:pt modelId="{4EDF8583-56AA-46D6-B3F3-075E78921AEC}" type="pres">
      <dgm:prSet presAssocID="{46E69876-80A5-4D4B-A586-50C454E821D1}" presName="Name8" presStyleCnt="0"/>
      <dgm:spPr/>
    </dgm:pt>
    <dgm:pt modelId="{FCDF73B4-D43F-4800-A296-CCCBEF2943AA}" type="pres">
      <dgm:prSet presAssocID="{46E69876-80A5-4D4B-A586-50C454E821D1}" presName="level" presStyleLbl="node1" presStyleIdx="4" presStyleCnt="5">
        <dgm:presLayoutVars>
          <dgm:chMax val="1"/>
          <dgm:bulletEnabled val="1"/>
        </dgm:presLayoutVars>
      </dgm:prSet>
      <dgm:spPr/>
      <dgm:t>
        <a:bodyPr/>
        <a:lstStyle/>
        <a:p>
          <a:endParaRPr lang="en-GB"/>
        </a:p>
      </dgm:t>
    </dgm:pt>
    <dgm:pt modelId="{585484B3-2CF6-4C3B-8092-E05A7FF0FA30}" type="pres">
      <dgm:prSet presAssocID="{46E69876-80A5-4D4B-A586-50C454E821D1}" presName="levelTx" presStyleLbl="revTx" presStyleIdx="0" presStyleCnt="0">
        <dgm:presLayoutVars>
          <dgm:chMax val="1"/>
          <dgm:bulletEnabled val="1"/>
        </dgm:presLayoutVars>
      </dgm:prSet>
      <dgm:spPr/>
      <dgm:t>
        <a:bodyPr/>
        <a:lstStyle/>
        <a:p>
          <a:endParaRPr lang="en-GB"/>
        </a:p>
      </dgm:t>
    </dgm:pt>
  </dgm:ptLst>
  <dgm:cxnLst>
    <dgm:cxn modelId="{82438E48-328A-4B15-A076-8AAFD2F58BA6}" type="presOf" srcId="{C265A688-81F1-41AE-9AA4-675DA7C3780D}" destId="{AF95CCE5-B6B2-4B96-BF52-BFB5AE70D2B6}" srcOrd="0" destOrd="0" presId="urn:microsoft.com/office/officeart/2005/8/layout/pyramid3"/>
    <dgm:cxn modelId="{E5EE755A-72D1-4695-A233-A7F51B8273E1}" srcId="{2B2CA0E9-766B-4D31-A078-759C7385F286}" destId="{46E69876-80A5-4D4B-A586-50C454E821D1}" srcOrd="4" destOrd="0" parTransId="{DE6DFE37-AD24-4552-B625-FB7D9A3B2A90}" sibTransId="{A290DEF8-4916-4260-88F3-5ED190924420}"/>
    <dgm:cxn modelId="{2BEDB33F-8173-4147-9D06-9BCCC6C6963C}" type="presOf" srcId="{46E69876-80A5-4D4B-A586-50C454E821D1}" destId="{585484B3-2CF6-4C3B-8092-E05A7FF0FA30}" srcOrd="1" destOrd="0" presId="urn:microsoft.com/office/officeart/2005/8/layout/pyramid3"/>
    <dgm:cxn modelId="{CA21C379-CBFB-448E-99D4-0463E5980909}" type="presOf" srcId="{1BC89F74-518F-42C6-A4C2-FF2FD675CAC1}" destId="{AB3C86B4-7A8E-4A38-A3F2-F2D33097CF82}" srcOrd="1" destOrd="0" presId="urn:microsoft.com/office/officeart/2005/8/layout/pyramid3"/>
    <dgm:cxn modelId="{7597CB40-1A1F-49B9-BEBB-F8F40B05B1B4}" type="presOf" srcId="{46E69876-80A5-4D4B-A586-50C454E821D1}" destId="{FCDF73B4-D43F-4800-A296-CCCBEF2943AA}" srcOrd="0" destOrd="0" presId="urn:microsoft.com/office/officeart/2005/8/layout/pyramid3"/>
    <dgm:cxn modelId="{F7A10848-C467-4A0D-8D51-242E52DE7E2D}" srcId="{2B2CA0E9-766B-4D31-A078-759C7385F286}" destId="{AC6D75D0-FD25-41E2-98CF-FAB85C046DF8}" srcOrd="2" destOrd="0" parTransId="{136CA922-7DFB-4EB0-A483-337D51B776F4}" sibTransId="{4F31B0F5-E1DE-4767-BD2E-BC8264956600}"/>
    <dgm:cxn modelId="{0DB502D9-56CF-45F9-8086-A1ED4E30521C}" type="presOf" srcId="{C265A688-81F1-41AE-9AA4-675DA7C3780D}" destId="{CD74F967-4EDC-4D55-8EDB-CE3E344919E9}" srcOrd="1" destOrd="0" presId="urn:microsoft.com/office/officeart/2005/8/layout/pyramid3"/>
    <dgm:cxn modelId="{1CE1FD69-5ECC-4E5E-AC24-A5E9C48DC4A3}" type="presOf" srcId="{8F6D6AC0-A9C3-40AF-AB00-75AE435D72AE}" destId="{F4F0AEF4-62D5-4A14-B782-CD89DA0A8488}" srcOrd="1" destOrd="0" presId="urn:microsoft.com/office/officeart/2005/8/layout/pyramid3"/>
    <dgm:cxn modelId="{5721DB20-5890-4ED4-A2E3-12F42C9DEF33}" type="presOf" srcId="{2B2CA0E9-766B-4D31-A078-759C7385F286}" destId="{1FED53BA-28ED-4316-8EB7-A2647D92A1FA}" srcOrd="0" destOrd="0" presId="urn:microsoft.com/office/officeart/2005/8/layout/pyramid3"/>
    <dgm:cxn modelId="{AF0406FF-33E6-46D7-907D-C9623311D9A6}" srcId="{2B2CA0E9-766B-4D31-A078-759C7385F286}" destId="{1BC89F74-518F-42C6-A4C2-FF2FD675CAC1}" srcOrd="0" destOrd="0" parTransId="{9E93E04D-8454-4360-AC8D-4834AB1E9818}" sibTransId="{118AA064-BC42-4DA9-B89C-E97FADAA9B3D}"/>
    <dgm:cxn modelId="{232BA2C6-C1DA-492A-8956-465771D11B48}" type="presOf" srcId="{8F6D6AC0-A9C3-40AF-AB00-75AE435D72AE}" destId="{F2C95CA2-E8B1-44E8-A175-BF158012897F}" srcOrd="0" destOrd="0" presId="urn:microsoft.com/office/officeart/2005/8/layout/pyramid3"/>
    <dgm:cxn modelId="{2B2C66B7-49B0-4101-9390-086C43666B85}" srcId="{2B2CA0E9-766B-4D31-A078-759C7385F286}" destId="{8F6D6AC0-A9C3-40AF-AB00-75AE435D72AE}" srcOrd="1" destOrd="0" parTransId="{7873DC1A-388A-4A1A-A4E4-F2A8D03D5EDE}" sibTransId="{2561F361-8C46-4E34-882A-2F2859C8F5B5}"/>
    <dgm:cxn modelId="{E99617DC-6A12-41AF-8BD0-261589DBB144}" type="presOf" srcId="{AC6D75D0-FD25-41E2-98CF-FAB85C046DF8}" destId="{45529F9E-FBCF-4799-A75F-3EE7A9B1E82A}" srcOrd="0" destOrd="0" presId="urn:microsoft.com/office/officeart/2005/8/layout/pyramid3"/>
    <dgm:cxn modelId="{3E1033B3-DEAF-4A49-B191-E2819FD8302D}" type="presOf" srcId="{1BC89F74-518F-42C6-A4C2-FF2FD675CAC1}" destId="{C96B6371-D631-4B30-A3C4-FB97DFA024DB}" srcOrd="0" destOrd="0" presId="urn:microsoft.com/office/officeart/2005/8/layout/pyramid3"/>
    <dgm:cxn modelId="{A3FA4559-9A28-4446-8E3B-65850F5AC8B6}" type="presOf" srcId="{AC6D75D0-FD25-41E2-98CF-FAB85C046DF8}" destId="{5EEB7006-4975-44CF-8EAD-95367253AB71}" srcOrd="1" destOrd="0" presId="urn:microsoft.com/office/officeart/2005/8/layout/pyramid3"/>
    <dgm:cxn modelId="{CACB5EAD-1CD4-4CD3-8CDF-624C53340C9D}" srcId="{2B2CA0E9-766B-4D31-A078-759C7385F286}" destId="{C265A688-81F1-41AE-9AA4-675DA7C3780D}" srcOrd="3" destOrd="0" parTransId="{37267938-B5C6-40B0-BC1E-150C2E0FC60D}" sibTransId="{35CC9EB5-DD23-4D49-BD54-BAB7E270B245}"/>
    <dgm:cxn modelId="{EE8DDA04-808F-460E-BA71-0DE1BB328F73}" type="presParOf" srcId="{1FED53BA-28ED-4316-8EB7-A2647D92A1FA}" destId="{F3415FE0-CECB-445B-AB91-547860E73C2D}" srcOrd="0" destOrd="0" presId="urn:microsoft.com/office/officeart/2005/8/layout/pyramid3"/>
    <dgm:cxn modelId="{B06F7D86-B5AE-4353-AD81-A8AF18424312}" type="presParOf" srcId="{F3415FE0-CECB-445B-AB91-547860E73C2D}" destId="{C96B6371-D631-4B30-A3C4-FB97DFA024DB}" srcOrd="0" destOrd="0" presId="urn:microsoft.com/office/officeart/2005/8/layout/pyramid3"/>
    <dgm:cxn modelId="{BDADDD0C-5DB2-437D-9444-95A5D60A1EBE}" type="presParOf" srcId="{F3415FE0-CECB-445B-AB91-547860E73C2D}" destId="{AB3C86B4-7A8E-4A38-A3F2-F2D33097CF82}" srcOrd="1" destOrd="0" presId="urn:microsoft.com/office/officeart/2005/8/layout/pyramid3"/>
    <dgm:cxn modelId="{3FFE9D80-ACC9-4074-AD12-CB6E5749D0CD}" type="presParOf" srcId="{1FED53BA-28ED-4316-8EB7-A2647D92A1FA}" destId="{493A5084-FDB7-4E13-96B6-24C579B9D2A2}" srcOrd="1" destOrd="0" presId="urn:microsoft.com/office/officeart/2005/8/layout/pyramid3"/>
    <dgm:cxn modelId="{561FDD78-5DB6-4731-A55B-22941146831F}" type="presParOf" srcId="{493A5084-FDB7-4E13-96B6-24C579B9D2A2}" destId="{F2C95CA2-E8B1-44E8-A175-BF158012897F}" srcOrd="0" destOrd="0" presId="urn:microsoft.com/office/officeart/2005/8/layout/pyramid3"/>
    <dgm:cxn modelId="{441FE348-0D60-426A-92C0-FCEBAAE65815}" type="presParOf" srcId="{493A5084-FDB7-4E13-96B6-24C579B9D2A2}" destId="{F4F0AEF4-62D5-4A14-B782-CD89DA0A8488}" srcOrd="1" destOrd="0" presId="urn:microsoft.com/office/officeart/2005/8/layout/pyramid3"/>
    <dgm:cxn modelId="{257B9FCD-2BFB-4A3E-9015-15051F0394FF}" type="presParOf" srcId="{1FED53BA-28ED-4316-8EB7-A2647D92A1FA}" destId="{3C9E138E-3097-4078-BBF5-5BB93F59E5FC}" srcOrd="2" destOrd="0" presId="urn:microsoft.com/office/officeart/2005/8/layout/pyramid3"/>
    <dgm:cxn modelId="{4EB5243A-6D47-42A0-91BA-0F49FD1CCFF5}" type="presParOf" srcId="{3C9E138E-3097-4078-BBF5-5BB93F59E5FC}" destId="{45529F9E-FBCF-4799-A75F-3EE7A9B1E82A}" srcOrd="0" destOrd="0" presId="urn:microsoft.com/office/officeart/2005/8/layout/pyramid3"/>
    <dgm:cxn modelId="{512E0494-C44A-496D-B3AD-19280BAF0BF5}" type="presParOf" srcId="{3C9E138E-3097-4078-BBF5-5BB93F59E5FC}" destId="{5EEB7006-4975-44CF-8EAD-95367253AB71}" srcOrd="1" destOrd="0" presId="urn:microsoft.com/office/officeart/2005/8/layout/pyramid3"/>
    <dgm:cxn modelId="{7C7A60D9-38AD-4F20-B3E0-68D77CE20993}" type="presParOf" srcId="{1FED53BA-28ED-4316-8EB7-A2647D92A1FA}" destId="{5E9F7E1B-7F78-4D91-9B7F-392FC96954E5}" srcOrd="3" destOrd="0" presId="urn:microsoft.com/office/officeart/2005/8/layout/pyramid3"/>
    <dgm:cxn modelId="{67EDF008-C7C2-42B8-8D86-B8CBB73C772D}" type="presParOf" srcId="{5E9F7E1B-7F78-4D91-9B7F-392FC96954E5}" destId="{AF95CCE5-B6B2-4B96-BF52-BFB5AE70D2B6}" srcOrd="0" destOrd="0" presId="urn:microsoft.com/office/officeart/2005/8/layout/pyramid3"/>
    <dgm:cxn modelId="{5AF27FF7-E841-4172-B4AE-29718B8D530A}" type="presParOf" srcId="{5E9F7E1B-7F78-4D91-9B7F-392FC96954E5}" destId="{CD74F967-4EDC-4D55-8EDB-CE3E344919E9}" srcOrd="1" destOrd="0" presId="urn:microsoft.com/office/officeart/2005/8/layout/pyramid3"/>
    <dgm:cxn modelId="{10991467-533B-4875-BA91-FA3E20A8C6B5}" type="presParOf" srcId="{1FED53BA-28ED-4316-8EB7-A2647D92A1FA}" destId="{4EDF8583-56AA-46D6-B3F3-075E78921AEC}" srcOrd="4" destOrd="0" presId="urn:microsoft.com/office/officeart/2005/8/layout/pyramid3"/>
    <dgm:cxn modelId="{E306512E-1D9D-4E37-8B86-C99B1BD55B65}" type="presParOf" srcId="{4EDF8583-56AA-46D6-B3F3-075E78921AEC}" destId="{FCDF73B4-D43F-4800-A296-CCCBEF2943AA}" srcOrd="0" destOrd="0" presId="urn:microsoft.com/office/officeart/2005/8/layout/pyramid3"/>
    <dgm:cxn modelId="{93960870-A13C-4837-9E63-B85D1623706C}" type="presParOf" srcId="{4EDF8583-56AA-46D6-B3F3-075E78921AEC}" destId="{585484B3-2CF6-4C3B-8092-E05A7FF0FA30}" srcOrd="1" destOrd="0" presId="urn:microsoft.com/office/officeart/2005/8/layout/pyramid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2CA0E9-766B-4D31-A078-759C7385F286}" type="doc">
      <dgm:prSet loTypeId="urn:microsoft.com/office/officeart/2005/8/layout/pyramid3" loCatId="pyramid" qsTypeId="urn:microsoft.com/office/officeart/2005/8/quickstyle/simple1" qsCatId="simple" csTypeId="urn:microsoft.com/office/officeart/2005/8/colors/accent1_2" csCatId="accent1" phldr="1"/>
      <dgm:spPr/>
      <dgm:t>
        <a:bodyPr/>
        <a:lstStyle/>
        <a:p>
          <a:endParaRPr lang="en-US"/>
        </a:p>
      </dgm:t>
    </dgm:pt>
    <dgm:pt modelId="{AC6D75D0-FD25-41E2-98CF-FAB85C046DF8}">
      <dgm:prSet phldrT="[Text]" custT="1"/>
      <dgm:spPr/>
      <dgm:t>
        <a:bodyPr/>
        <a:lstStyle/>
        <a:p>
          <a:r>
            <a:rPr lang="en-US" sz="1500" b="1" dirty="0" smtClean="0">
              <a:latin typeface="Cambria" pitchFamily="18" charset="0"/>
            </a:rPr>
            <a:t>Ministry of Economy</a:t>
          </a:r>
          <a:r>
            <a:rPr lang="en-US" sz="1500" dirty="0" smtClean="0">
              <a:latin typeface="Cambria" pitchFamily="18" charset="0"/>
            </a:rPr>
            <a:t> – announces the application invitation; defines rules for procedure; manages data obtained from exploration</a:t>
          </a:r>
          <a:endParaRPr lang="en-GB" sz="1500" dirty="0">
            <a:latin typeface="Cambria" pitchFamily="18" charset="0"/>
          </a:endParaRPr>
        </a:p>
      </dgm:t>
    </dgm:pt>
    <dgm:pt modelId="{136CA922-7DFB-4EB0-A483-337D51B776F4}" type="parTrans" cxnId="{F7A10848-C467-4A0D-8D51-242E52DE7E2D}">
      <dgm:prSet/>
      <dgm:spPr/>
      <dgm:t>
        <a:bodyPr/>
        <a:lstStyle/>
        <a:p>
          <a:endParaRPr lang="en-GB"/>
        </a:p>
      </dgm:t>
    </dgm:pt>
    <dgm:pt modelId="{4F31B0F5-E1DE-4767-BD2E-BC8264956600}" type="sibTrans" cxnId="{F7A10848-C467-4A0D-8D51-242E52DE7E2D}">
      <dgm:prSet/>
      <dgm:spPr/>
      <dgm:t>
        <a:bodyPr/>
        <a:lstStyle/>
        <a:p>
          <a:endParaRPr lang="en-GB"/>
        </a:p>
      </dgm:t>
    </dgm:pt>
    <dgm:pt modelId="{46E69876-80A5-4D4B-A586-50C454E821D1}">
      <dgm:prSet phldrT="[Text]" custT="1"/>
      <dgm:spPr/>
      <dgm:t>
        <a:bodyPr/>
        <a:lstStyle/>
        <a:p>
          <a:r>
            <a:rPr lang="en-US" sz="2400" b="1" dirty="0" smtClean="0">
              <a:latin typeface="Cambria" pitchFamily="18" charset="0"/>
            </a:rPr>
            <a:t>ECC</a:t>
          </a:r>
          <a:endParaRPr lang="en-GB" sz="2400" b="1" dirty="0">
            <a:latin typeface="Cambria" pitchFamily="18" charset="0"/>
          </a:endParaRPr>
        </a:p>
      </dgm:t>
    </dgm:pt>
    <dgm:pt modelId="{DE6DFE37-AD24-4552-B625-FB7D9A3B2A90}" type="parTrans" cxnId="{E5EE755A-72D1-4695-A233-A7F51B8273E1}">
      <dgm:prSet/>
      <dgm:spPr/>
      <dgm:t>
        <a:bodyPr/>
        <a:lstStyle/>
        <a:p>
          <a:endParaRPr lang="en-GB"/>
        </a:p>
      </dgm:t>
    </dgm:pt>
    <dgm:pt modelId="{A290DEF8-4916-4260-88F3-5ED190924420}" type="sibTrans" cxnId="{E5EE755A-72D1-4695-A233-A7F51B8273E1}">
      <dgm:prSet/>
      <dgm:spPr/>
      <dgm:t>
        <a:bodyPr/>
        <a:lstStyle/>
        <a:p>
          <a:endParaRPr lang="en-GB"/>
        </a:p>
      </dgm:t>
    </dgm:pt>
    <dgm:pt modelId="{C265A688-81F1-41AE-9AA4-675DA7C3780D}">
      <dgm:prSet phldrT="[Text]" custT="1"/>
      <dgm:spPr/>
      <dgm:t>
        <a:bodyPr/>
        <a:lstStyle/>
        <a:p>
          <a:r>
            <a:rPr lang="en-US" sz="1500" b="1" dirty="0" smtClean="0">
              <a:latin typeface="Cambria" pitchFamily="18" charset="0"/>
            </a:rPr>
            <a:t>Administrative body</a:t>
          </a:r>
          <a:r>
            <a:rPr lang="en-US" sz="1500" dirty="0" smtClean="0">
              <a:latin typeface="Cambria" pitchFamily="18" charset="0"/>
            </a:rPr>
            <a:t>  - carries out application procedure; controls every day operation</a:t>
          </a:r>
          <a:endParaRPr lang="en-GB" sz="1500" dirty="0">
            <a:latin typeface="Cambria" pitchFamily="18" charset="0"/>
          </a:endParaRPr>
        </a:p>
      </dgm:t>
    </dgm:pt>
    <dgm:pt modelId="{37267938-B5C6-40B0-BC1E-150C2E0FC60D}" type="parTrans" cxnId="{CACB5EAD-1CD4-4CD3-8CDF-624C53340C9D}">
      <dgm:prSet/>
      <dgm:spPr/>
      <dgm:t>
        <a:bodyPr/>
        <a:lstStyle/>
        <a:p>
          <a:endParaRPr lang="en-GB"/>
        </a:p>
      </dgm:t>
    </dgm:pt>
    <dgm:pt modelId="{35CC9EB5-DD23-4D49-BD54-BAB7E270B245}" type="sibTrans" cxnId="{CACB5EAD-1CD4-4CD3-8CDF-624C53340C9D}">
      <dgm:prSet/>
      <dgm:spPr/>
      <dgm:t>
        <a:bodyPr/>
        <a:lstStyle/>
        <a:p>
          <a:endParaRPr lang="en-GB"/>
        </a:p>
      </dgm:t>
    </dgm:pt>
    <dgm:pt modelId="{8F6D6AC0-A9C3-40AF-AB00-75AE435D72AE}">
      <dgm:prSet phldrT="[Text]" custT="1"/>
      <dgm:spPr/>
      <dgm:t>
        <a:bodyPr/>
        <a:lstStyle/>
        <a:p>
          <a:r>
            <a:rPr lang="en-US" sz="1500" b="1" dirty="0" smtClean="0">
              <a:latin typeface="Cambria" pitchFamily="18" charset="0"/>
            </a:rPr>
            <a:t>Government of Montenegro</a:t>
          </a:r>
          <a:r>
            <a:rPr lang="en-US" sz="1500" dirty="0" smtClean="0">
              <a:latin typeface="Cambria" pitchFamily="18" charset="0"/>
            </a:rPr>
            <a:t> -  adopts the ECC</a:t>
          </a:r>
          <a:r>
            <a:rPr lang="en-US" sz="3200" dirty="0" smtClean="0">
              <a:latin typeface="Cambria" pitchFamily="18" charset="0"/>
            </a:rPr>
            <a:t>; </a:t>
          </a:r>
          <a:endParaRPr lang="en-GB" sz="3200" dirty="0">
            <a:latin typeface="Cambria" pitchFamily="18" charset="0"/>
          </a:endParaRPr>
        </a:p>
      </dgm:t>
    </dgm:pt>
    <dgm:pt modelId="{7873DC1A-388A-4A1A-A4E4-F2A8D03D5EDE}" type="parTrans" cxnId="{2B2C66B7-49B0-4101-9390-086C43666B85}">
      <dgm:prSet/>
      <dgm:spPr/>
      <dgm:t>
        <a:bodyPr/>
        <a:lstStyle/>
        <a:p>
          <a:endParaRPr lang="en-GB"/>
        </a:p>
      </dgm:t>
    </dgm:pt>
    <dgm:pt modelId="{2561F361-8C46-4E34-882A-2F2859C8F5B5}" type="sibTrans" cxnId="{2B2C66B7-49B0-4101-9390-086C43666B85}">
      <dgm:prSet/>
      <dgm:spPr/>
      <dgm:t>
        <a:bodyPr/>
        <a:lstStyle/>
        <a:p>
          <a:endParaRPr lang="en-GB"/>
        </a:p>
      </dgm:t>
    </dgm:pt>
    <dgm:pt modelId="{1FED53BA-28ED-4316-8EB7-A2647D92A1FA}" type="pres">
      <dgm:prSet presAssocID="{2B2CA0E9-766B-4D31-A078-759C7385F286}" presName="Name0" presStyleCnt="0">
        <dgm:presLayoutVars>
          <dgm:dir/>
          <dgm:animLvl val="lvl"/>
          <dgm:resizeHandles val="exact"/>
        </dgm:presLayoutVars>
      </dgm:prSet>
      <dgm:spPr/>
      <dgm:t>
        <a:bodyPr/>
        <a:lstStyle/>
        <a:p>
          <a:endParaRPr lang="en-US"/>
        </a:p>
      </dgm:t>
    </dgm:pt>
    <dgm:pt modelId="{493A5084-FDB7-4E13-96B6-24C579B9D2A2}" type="pres">
      <dgm:prSet presAssocID="{8F6D6AC0-A9C3-40AF-AB00-75AE435D72AE}" presName="Name8" presStyleCnt="0"/>
      <dgm:spPr/>
    </dgm:pt>
    <dgm:pt modelId="{F2C95CA2-E8B1-44E8-A175-BF158012897F}" type="pres">
      <dgm:prSet presAssocID="{8F6D6AC0-A9C3-40AF-AB00-75AE435D72AE}" presName="level" presStyleLbl="node1" presStyleIdx="0" presStyleCnt="4">
        <dgm:presLayoutVars>
          <dgm:chMax val="1"/>
          <dgm:bulletEnabled val="1"/>
        </dgm:presLayoutVars>
      </dgm:prSet>
      <dgm:spPr/>
      <dgm:t>
        <a:bodyPr/>
        <a:lstStyle/>
        <a:p>
          <a:endParaRPr lang="en-GB"/>
        </a:p>
      </dgm:t>
    </dgm:pt>
    <dgm:pt modelId="{F4F0AEF4-62D5-4A14-B782-CD89DA0A8488}" type="pres">
      <dgm:prSet presAssocID="{8F6D6AC0-A9C3-40AF-AB00-75AE435D72AE}" presName="levelTx" presStyleLbl="revTx" presStyleIdx="0" presStyleCnt="0">
        <dgm:presLayoutVars>
          <dgm:chMax val="1"/>
          <dgm:bulletEnabled val="1"/>
        </dgm:presLayoutVars>
      </dgm:prSet>
      <dgm:spPr/>
      <dgm:t>
        <a:bodyPr/>
        <a:lstStyle/>
        <a:p>
          <a:endParaRPr lang="en-GB"/>
        </a:p>
      </dgm:t>
    </dgm:pt>
    <dgm:pt modelId="{3C9E138E-3097-4078-BBF5-5BB93F59E5FC}" type="pres">
      <dgm:prSet presAssocID="{AC6D75D0-FD25-41E2-98CF-FAB85C046DF8}" presName="Name8" presStyleCnt="0"/>
      <dgm:spPr/>
    </dgm:pt>
    <dgm:pt modelId="{45529F9E-FBCF-4799-A75F-3EE7A9B1E82A}" type="pres">
      <dgm:prSet presAssocID="{AC6D75D0-FD25-41E2-98CF-FAB85C046DF8}" presName="level" presStyleLbl="node1" presStyleIdx="1" presStyleCnt="4">
        <dgm:presLayoutVars>
          <dgm:chMax val="1"/>
          <dgm:bulletEnabled val="1"/>
        </dgm:presLayoutVars>
      </dgm:prSet>
      <dgm:spPr/>
      <dgm:t>
        <a:bodyPr/>
        <a:lstStyle/>
        <a:p>
          <a:endParaRPr lang="en-GB"/>
        </a:p>
      </dgm:t>
    </dgm:pt>
    <dgm:pt modelId="{5EEB7006-4975-44CF-8EAD-95367253AB71}" type="pres">
      <dgm:prSet presAssocID="{AC6D75D0-FD25-41E2-98CF-FAB85C046DF8}" presName="levelTx" presStyleLbl="revTx" presStyleIdx="0" presStyleCnt="0">
        <dgm:presLayoutVars>
          <dgm:chMax val="1"/>
          <dgm:bulletEnabled val="1"/>
        </dgm:presLayoutVars>
      </dgm:prSet>
      <dgm:spPr/>
      <dgm:t>
        <a:bodyPr/>
        <a:lstStyle/>
        <a:p>
          <a:endParaRPr lang="en-GB"/>
        </a:p>
      </dgm:t>
    </dgm:pt>
    <dgm:pt modelId="{5E9F7E1B-7F78-4D91-9B7F-392FC96954E5}" type="pres">
      <dgm:prSet presAssocID="{C265A688-81F1-41AE-9AA4-675DA7C3780D}" presName="Name8" presStyleCnt="0"/>
      <dgm:spPr/>
    </dgm:pt>
    <dgm:pt modelId="{AF95CCE5-B6B2-4B96-BF52-BFB5AE70D2B6}" type="pres">
      <dgm:prSet presAssocID="{C265A688-81F1-41AE-9AA4-675DA7C3780D}" presName="level" presStyleLbl="node1" presStyleIdx="2" presStyleCnt="4">
        <dgm:presLayoutVars>
          <dgm:chMax val="1"/>
          <dgm:bulletEnabled val="1"/>
        </dgm:presLayoutVars>
      </dgm:prSet>
      <dgm:spPr/>
      <dgm:t>
        <a:bodyPr/>
        <a:lstStyle/>
        <a:p>
          <a:endParaRPr lang="en-GB"/>
        </a:p>
      </dgm:t>
    </dgm:pt>
    <dgm:pt modelId="{CD74F967-4EDC-4D55-8EDB-CE3E344919E9}" type="pres">
      <dgm:prSet presAssocID="{C265A688-81F1-41AE-9AA4-675DA7C3780D}" presName="levelTx" presStyleLbl="revTx" presStyleIdx="0" presStyleCnt="0">
        <dgm:presLayoutVars>
          <dgm:chMax val="1"/>
          <dgm:bulletEnabled val="1"/>
        </dgm:presLayoutVars>
      </dgm:prSet>
      <dgm:spPr/>
      <dgm:t>
        <a:bodyPr/>
        <a:lstStyle/>
        <a:p>
          <a:endParaRPr lang="en-GB"/>
        </a:p>
      </dgm:t>
    </dgm:pt>
    <dgm:pt modelId="{4EDF8583-56AA-46D6-B3F3-075E78921AEC}" type="pres">
      <dgm:prSet presAssocID="{46E69876-80A5-4D4B-A586-50C454E821D1}" presName="Name8" presStyleCnt="0"/>
      <dgm:spPr/>
    </dgm:pt>
    <dgm:pt modelId="{FCDF73B4-D43F-4800-A296-CCCBEF2943AA}" type="pres">
      <dgm:prSet presAssocID="{46E69876-80A5-4D4B-A586-50C454E821D1}" presName="level" presStyleLbl="node1" presStyleIdx="3" presStyleCnt="4">
        <dgm:presLayoutVars>
          <dgm:chMax val="1"/>
          <dgm:bulletEnabled val="1"/>
        </dgm:presLayoutVars>
      </dgm:prSet>
      <dgm:spPr/>
      <dgm:t>
        <a:bodyPr/>
        <a:lstStyle/>
        <a:p>
          <a:endParaRPr lang="en-GB"/>
        </a:p>
      </dgm:t>
    </dgm:pt>
    <dgm:pt modelId="{585484B3-2CF6-4C3B-8092-E05A7FF0FA30}" type="pres">
      <dgm:prSet presAssocID="{46E69876-80A5-4D4B-A586-50C454E821D1}" presName="levelTx" presStyleLbl="revTx" presStyleIdx="0" presStyleCnt="0">
        <dgm:presLayoutVars>
          <dgm:chMax val="1"/>
          <dgm:bulletEnabled val="1"/>
        </dgm:presLayoutVars>
      </dgm:prSet>
      <dgm:spPr/>
      <dgm:t>
        <a:bodyPr/>
        <a:lstStyle/>
        <a:p>
          <a:endParaRPr lang="en-GB"/>
        </a:p>
      </dgm:t>
    </dgm:pt>
  </dgm:ptLst>
  <dgm:cxnLst>
    <dgm:cxn modelId="{DA26BDA4-12BB-432A-81B7-FEFEF9657A65}" type="presOf" srcId="{46E69876-80A5-4D4B-A586-50C454E821D1}" destId="{FCDF73B4-D43F-4800-A296-CCCBEF2943AA}" srcOrd="0" destOrd="0" presId="urn:microsoft.com/office/officeart/2005/8/layout/pyramid3"/>
    <dgm:cxn modelId="{F9AAAA96-0F12-4D98-8B30-D716ED62194E}" type="presOf" srcId="{C265A688-81F1-41AE-9AA4-675DA7C3780D}" destId="{AF95CCE5-B6B2-4B96-BF52-BFB5AE70D2B6}" srcOrd="0" destOrd="0" presId="urn:microsoft.com/office/officeart/2005/8/layout/pyramid3"/>
    <dgm:cxn modelId="{A82CABB5-FFC3-49CF-8E9D-67405D0A94B6}" type="presOf" srcId="{8F6D6AC0-A9C3-40AF-AB00-75AE435D72AE}" destId="{F4F0AEF4-62D5-4A14-B782-CD89DA0A8488}" srcOrd="1" destOrd="0" presId="urn:microsoft.com/office/officeart/2005/8/layout/pyramid3"/>
    <dgm:cxn modelId="{E5EE755A-72D1-4695-A233-A7F51B8273E1}" srcId="{2B2CA0E9-766B-4D31-A078-759C7385F286}" destId="{46E69876-80A5-4D4B-A586-50C454E821D1}" srcOrd="3" destOrd="0" parTransId="{DE6DFE37-AD24-4552-B625-FB7D9A3B2A90}" sibTransId="{A290DEF8-4916-4260-88F3-5ED190924420}"/>
    <dgm:cxn modelId="{7315B026-62DC-4599-BD4E-A72A1DF24ECD}" type="presOf" srcId="{2B2CA0E9-766B-4D31-A078-759C7385F286}" destId="{1FED53BA-28ED-4316-8EB7-A2647D92A1FA}" srcOrd="0" destOrd="0" presId="urn:microsoft.com/office/officeart/2005/8/layout/pyramid3"/>
    <dgm:cxn modelId="{F7A10848-C467-4A0D-8D51-242E52DE7E2D}" srcId="{2B2CA0E9-766B-4D31-A078-759C7385F286}" destId="{AC6D75D0-FD25-41E2-98CF-FAB85C046DF8}" srcOrd="1" destOrd="0" parTransId="{136CA922-7DFB-4EB0-A483-337D51B776F4}" sibTransId="{4F31B0F5-E1DE-4767-BD2E-BC8264956600}"/>
    <dgm:cxn modelId="{2DD4DD0C-401F-4E5F-9CE1-CC9FCA18759E}" type="presOf" srcId="{8F6D6AC0-A9C3-40AF-AB00-75AE435D72AE}" destId="{F2C95CA2-E8B1-44E8-A175-BF158012897F}" srcOrd="0" destOrd="0" presId="urn:microsoft.com/office/officeart/2005/8/layout/pyramid3"/>
    <dgm:cxn modelId="{AB8FC909-A6A5-4E77-8F74-635BF99E4EBF}" type="presOf" srcId="{AC6D75D0-FD25-41E2-98CF-FAB85C046DF8}" destId="{45529F9E-FBCF-4799-A75F-3EE7A9B1E82A}" srcOrd="0" destOrd="0" presId="urn:microsoft.com/office/officeart/2005/8/layout/pyramid3"/>
    <dgm:cxn modelId="{DFA68A28-860E-4084-9147-138EFEBFA177}" type="presOf" srcId="{AC6D75D0-FD25-41E2-98CF-FAB85C046DF8}" destId="{5EEB7006-4975-44CF-8EAD-95367253AB71}" srcOrd="1" destOrd="0" presId="urn:microsoft.com/office/officeart/2005/8/layout/pyramid3"/>
    <dgm:cxn modelId="{5E13387A-5629-4D9C-A397-8E70108910B5}" type="presOf" srcId="{46E69876-80A5-4D4B-A586-50C454E821D1}" destId="{585484B3-2CF6-4C3B-8092-E05A7FF0FA30}" srcOrd="1" destOrd="0" presId="urn:microsoft.com/office/officeart/2005/8/layout/pyramid3"/>
    <dgm:cxn modelId="{2B2C66B7-49B0-4101-9390-086C43666B85}" srcId="{2B2CA0E9-766B-4D31-A078-759C7385F286}" destId="{8F6D6AC0-A9C3-40AF-AB00-75AE435D72AE}" srcOrd="0" destOrd="0" parTransId="{7873DC1A-388A-4A1A-A4E4-F2A8D03D5EDE}" sibTransId="{2561F361-8C46-4E34-882A-2F2859C8F5B5}"/>
    <dgm:cxn modelId="{81E86E69-BA19-4F12-9353-9C0483EB14AE}" type="presOf" srcId="{C265A688-81F1-41AE-9AA4-675DA7C3780D}" destId="{CD74F967-4EDC-4D55-8EDB-CE3E344919E9}" srcOrd="1" destOrd="0" presId="urn:microsoft.com/office/officeart/2005/8/layout/pyramid3"/>
    <dgm:cxn modelId="{CACB5EAD-1CD4-4CD3-8CDF-624C53340C9D}" srcId="{2B2CA0E9-766B-4D31-A078-759C7385F286}" destId="{C265A688-81F1-41AE-9AA4-675DA7C3780D}" srcOrd="2" destOrd="0" parTransId="{37267938-B5C6-40B0-BC1E-150C2E0FC60D}" sibTransId="{35CC9EB5-DD23-4D49-BD54-BAB7E270B245}"/>
    <dgm:cxn modelId="{AB77A76D-FE45-4509-B0A5-187778E799E4}" type="presParOf" srcId="{1FED53BA-28ED-4316-8EB7-A2647D92A1FA}" destId="{493A5084-FDB7-4E13-96B6-24C579B9D2A2}" srcOrd="0" destOrd="0" presId="urn:microsoft.com/office/officeart/2005/8/layout/pyramid3"/>
    <dgm:cxn modelId="{2C785E84-55A1-476C-876A-ADF6EFFE2698}" type="presParOf" srcId="{493A5084-FDB7-4E13-96B6-24C579B9D2A2}" destId="{F2C95CA2-E8B1-44E8-A175-BF158012897F}" srcOrd="0" destOrd="0" presId="urn:microsoft.com/office/officeart/2005/8/layout/pyramid3"/>
    <dgm:cxn modelId="{CBD9760A-6FFE-4B68-B367-80F4BE3880C4}" type="presParOf" srcId="{493A5084-FDB7-4E13-96B6-24C579B9D2A2}" destId="{F4F0AEF4-62D5-4A14-B782-CD89DA0A8488}" srcOrd="1" destOrd="0" presId="urn:microsoft.com/office/officeart/2005/8/layout/pyramid3"/>
    <dgm:cxn modelId="{567C74C4-861F-4162-B52D-0A750D33B4A5}" type="presParOf" srcId="{1FED53BA-28ED-4316-8EB7-A2647D92A1FA}" destId="{3C9E138E-3097-4078-BBF5-5BB93F59E5FC}" srcOrd="1" destOrd="0" presId="urn:microsoft.com/office/officeart/2005/8/layout/pyramid3"/>
    <dgm:cxn modelId="{73EA1B46-0AF3-4355-B907-350CA0DDB6E6}" type="presParOf" srcId="{3C9E138E-3097-4078-BBF5-5BB93F59E5FC}" destId="{45529F9E-FBCF-4799-A75F-3EE7A9B1E82A}" srcOrd="0" destOrd="0" presId="urn:microsoft.com/office/officeart/2005/8/layout/pyramid3"/>
    <dgm:cxn modelId="{33584CD7-1645-414D-A0C1-4F759137D010}" type="presParOf" srcId="{3C9E138E-3097-4078-BBF5-5BB93F59E5FC}" destId="{5EEB7006-4975-44CF-8EAD-95367253AB71}" srcOrd="1" destOrd="0" presId="urn:microsoft.com/office/officeart/2005/8/layout/pyramid3"/>
    <dgm:cxn modelId="{E80D9E5D-E577-4B55-A2D4-DB8B1151EDC7}" type="presParOf" srcId="{1FED53BA-28ED-4316-8EB7-A2647D92A1FA}" destId="{5E9F7E1B-7F78-4D91-9B7F-392FC96954E5}" srcOrd="2" destOrd="0" presId="urn:microsoft.com/office/officeart/2005/8/layout/pyramid3"/>
    <dgm:cxn modelId="{758A5EB1-CDC1-433F-A5C8-8F6D6E3D9E68}" type="presParOf" srcId="{5E9F7E1B-7F78-4D91-9B7F-392FC96954E5}" destId="{AF95CCE5-B6B2-4B96-BF52-BFB5AE70D2B6}" srcOrd="0" destOrd="0" presId="urn:microsoft.com/office/officeart/2005/8/layout/pyramid3"/>
    <dgm:cxn modelId="{8B7DA332-F2F3-4ED2-8481-C65FEFC4FC95}" type="presParOf" srcId="{5E9F7E1B-7F78-4D91-9B7F-392FC96954E5}" destId="{CD74F967-4EDC-4D55-8EDB-CE3E344919E9}" srcOrd="1" destOrd="0" presId="urn:microsoft.com/office/officeart/2005/8/layout/pyramid3"/>
    <dgm:cxn modelId="{9D80C483-9EC1-45EA-BFE5-5606A62D3CB4}" type="presParOf" srcId="{1FED53BA-28ED-4316-8EB7-A2647D92A1FA}" destId="{4EDF8583-56AA-46D6-B3F3-075E78921AEC}" srcOrd="3" destOrd="0" presId="urn:microsoft.com/office/officeart/2005/8/layout/pyramid3"/>
    <dgm:cxn modelId="{1CB9D089-A9EF-45AD-814F-673B35FE5649}" type="presParOf" srcId="{4EDF8583-56AA-46D6-B3F3-075E78921AEC}" destId="{FCDF73B4-D43F-4800-A296-CCCBEF2943AA}" srcOrd="0" destOrd="0" presId="urn:microsoft.com/office/officeart/2005/8/layout/pyramid3"/>
    <dgm:cxn modelId="{4D38ADB9-C6C6-44EE-A5F6-F296A4831EFD}" type="presParOf" srcId="{4EDF8583-56AA-46D6-B3F3-075E78921AEC}" destId="{585484B3-2CF6-4C3B-8092-E05A7FF0FA30}" srcOrd="1" destOrd="0" presId="urn:microsoft.com/office/officeart/2005/8/layout/pyramid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6B6371-D631-4B30-A3C4-FB97DFA024DB}">
      <dsp:nvSpPr>
        <dsp:cNvPr id="0" name=""/>
        <dsp:cNvSpPr/>
      </dsp:nvSpPr>
      <dsp:spPr>
        <a:xfrm rot="10800000">
          <a:off x="0" y="0"/>
          <a:ext cx="8229600" cy="905192"/>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Cambria" pitchFamily="18" charset="0"/>
            </a:rPr>
            <a:t>Parliament of Montenegro</a:t>
          </a:r>
          <a:r>
            <a:rPr lang="en-US" sz="1600" kern="1200" dirty="0" smtClean="0">
              <a:latin typeface="Cambria" pitchFamily="18" charset="0"/>
            </a:rPr>
            <a:t> – adopts the PCC</a:t>
          </a:r>
          <a:endParaRPr lang="en-GB" sz="1600" kern="1200" dirty="0">
            <a:latin typeface="Cambria" pitchFamily="18" charset="0"/>
          </a:endParaRPr>
        </a:p>
      </dsp:txBody>
      <dsp:txXfrm rot="-10800000">
        <a:off x="1440179" y="0"/>
        <a:ext cx="5349240" cy="905192"/>
      </dsp:txXfrm>
    </dsp:sp>
    <dsp:sp modelId="{F2C95CA2-E8B1-44E8-A175-BF158012897F}">
      <dsp:nvSpPr>
        <dsp:cNvPr id="0" name=""/>
        <dsp:cNvSpPr/>
      </dsp:nvSpPr>
      <dsp:spPr>
        <a:xfrm rot="10800000">
          <a:off x="822960" y="905192"/>
          <a:ext cx="6583680" cy="905192"/>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Cambria" pitchFamily="18" charset="0"/>
            </a:rPr>
            <a:t>Government of Montenegro</a:t>
          </a:r>
          <a:r>
            <a:rPr lang="en-US" sz="1600" kern="1200" dirty="0" smtClean="0">
              <a:latin typeface="Cambria" pitchFamily="18" charset="0"/>
            </a:rPr>
            <a:t> -  defines block delineation; approves a bid round; defines area and royalty fees; defines rules on relinquishment; and other high level policy</a:t>
          </a:r>
          <a:endParaRPr lang="en-GB" sz="1600" kern="1200" dirty="0">
            <a:latin typeface="Cambria" pitchFamily="18" charset="0"/>
          </a:endParaRPr>
        </a:p>
      </dsp:txBody>
      <dsp:txXfrm rot="-10800000">
        <a:off x="1975103" y="905192"/>
        <a:ext cx="4279392" cy="905192"/>
      </dsp:txXfrm>
    </dsp:sp>
    <dsp:sp modelId="{45529F9E-FBCF-4799-A75F-3EE7A9B1E82A}">
      <dsp:nvSpPr>
        <dsp:cNvPr id="0" name=""/>
        <dsp:cNvSpPr/>
      </dsp:nvSpPr>
      <dsp:spPr>
        <a:xfrm rot="10800000">
          <a:off x="1645920" y="1810385"/>
          <a:ext cx="4937759" cy="905192"/>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Cambria" pitchFamily="18" charset="0"/>
            </a:rPr>
            <a:t>Ministry of Economy</a:t>
          </a:r>
          <a:r>
            <a:rPr lang="en-US" sz="1600" kern="1200" dirty="0" smtClean="0">
              <a:latin typeface="Cambria" pitchFamily="18" charset="0"/>
            </a:rPr>
            <a:t> – opens a bid round; evaluates bids; defines all technical regulations for upstream operations; and other policy  issues</a:t>
          </a:r>
          <a:endParaRPr lang="en-GB" sz="1600" kern="1200" dirty="0">
            <a:latin typeface="Cambria" pitchFamily="18" charset="0"/>
          </a:endParaRPr>
        </a:p>
      </dsp:txBody>
      <dsp:txXfrm rot="-10800000">
        <a:off x="2510028" y="1810385"/>
        <a:ext cx="3209544" cy="905192"/>
      </dsp:txXfrm>
    </dsp:sp>
    <dsp:sp modelId="{AF95CCE5-B6B2-4B96-BF52-BFB5AE70D2B6}">
      <dsp:nvSpPr>
        <dsp:cNvPr id="0" name=""/>
        <dsp:cNvSpPr/>
      </dsp:nvSpPr>
      <dsp:spPr>
        <a:xfrm rot="10800000">
          <a:off x="2468880" y="2715577"/>
          <a:ext cx="3291840" cy="905192"/>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Cambria" pitchFamily="18" charset="0"/>
            </a:rPr>
            <a:t>Administrative body</a:t>
          </a:r>
          <a:r>
            <a:rPr lang="en-US" sz="1600" kern="1200" dirty="0" smtClean="0">
              <a:latin typeface="Cambria" pitchFamily="18" charset="0"/>
            </a:rPr>
            <a:t> -controls every day operation</a:t>
          </a:r>
          <a:endParaRPr lang="en-GB" sz="1600" kern="1200" dirty="0">
            <a:latin typeface="Cambria" pitchFamily="18" charset="0"/>
          </a:endParaRPr>
        </a:p>
      </dsp:txBody>
      <dsp:txXfrm rot="-10800000">
        <a:off x="3044951" y="2715577"/>
        <a:ext cx="2139696" cy="905192"/>
      </dsp:txXfrm>
    </dsp:sp>
    <dsp:sp modelId="{FCDF73B4-D43F-4800-A296-CCCBEF2943AA}">
      <dsp:nvSpPr>
        <dsp:cNvPr id="0" name=""/>
        <dsp:cNvSpPr/>
      </dsp:nvSpPr>
      <dsp:spPr>
        <a:xfrm rot="10800000">
          <a:off x="3291840" y="3620770"/>
          <a:ext cx="1645920" cy="905192"/>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Cambria" pitchFamily="18" charset="0"/>
            </a:rPr>
            <a:t>PCC</a:t>
          </a:r>
          <a:endParaRPr lang="en-GB" sz="2400" b="1" kern="1200" dirty="0">
            <a:latin typeface="Cambria" pitchFamily="18" charset="0"/>
          </a:endParaRPr>
        </a:p>
      </dsp:txBody>
      <dsp:txXfrm rot="-10800000">
        <a:off x="3291840" y="3620770"/>
        <a:ext cx="1645920" cy="9051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C95CA2-E8B1-44E8-A175-BF158012897F}">
      <dsp:nvSpPr>
        <dsp:cNvPr id="0" name=""/>
        <dsp:cNvSpPr/>
      </dsp:nvSpPr>
      <dsp:spPr>
        <a:xfrm rot="10800000">
          <a:off x="0" y="0"/>
          <a:ext cx="8229600" cy="1131490"/>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latin typeface="Cambria" pitchFamily="18" charset="0"/>
            </a:rPr>
            <a:t>Government of Montenegro</a:t>
          </a:r>
          <a:r>
            <a:rPr lang="en-US" sz="1500" kern="1200" dirty="0" smtClean="0">
              <a:latin typeface="Cambria" pitchFamily="18" charset="0"/>
            </a:rPr>
            <a:t> -  adopts the ECC</a:t>
          </a:r>
          <a:r>
            <a:rPr lang="en-US" sz="3200" kern="1200" dirty="0" smtClean="0">
              <a:latin typeface="Cambria" pitchFamily="18" charset="0"/>
            </a:rPr>
            <a:t>; </a:t>
          </a:r>
          <a:endParaRPr lang="en-GB" sz="3200" kern="1200" dirty="0">
            <a:latin typeface="Cambria" pitchFamily="18" charset="0"/>
          </a:endParaRPr>
        </a:p>
      </dsp:txBody>
      <dsp:txXfrm rot="-10800000">
        <a:off x="1440179" y="0"/>
        <a:ext cx="5349240" cy="1131490"/>
      </dsp:txXfrm>
    </dsp:sp>
    <dsp:sp modelId="{45529F9E-FBCF-4799-A75F-3EE7A9B1E82A}">
      <dsp:nvSpPr>
        <dsp:cNvPr id="0" name=""/>
        <dsp:cNvSpPr/>
      </dsp:nvSpPr>
      <dsp:spPr>
        <a:xfrm rot="10800000">
          <a:off x="1028699" y="1131490"/>
          <a:ext cx="6172200" cy="1131490"/>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latin typeface="Cambria" pitchFamily="18" charset="0"/>
            </a:rPr>
            <a:t>Ministry of Economy</a:t>
          </a:r>
          <a:r>
            <a:rPr lang="en-US" sz="1500" kern="1200" dirty="0" smtClean="0">
              <a:latin typeface="Cambria" pitchFamily="18" charset="0"/>
            </a:rPr>
            <a:t> – announces the application invitation; defines rules for procedure; manages data obtained from exploration</a:t>
          </a:r>
          <a:endParaRPr lang="en-GB" sz="1500" kern="1200" dirty="0">
            <a:latin typeface="Cambria" pitchFamily="18" charset="0"/>
          </a:endParaRPr>
        </a:p>
      </dsp:txBody>
      <dsp:txXfrm rot="-10800000">
        <a:off x="2108834" y="1131490"/>
        <a:ext cx="4011930" cy="1131490"/>
      </dsp:txXfrm>
    </dsp:sp>
    <dsp:sp modelId="{AF95CCE5-B6B2-4B96-BF52-BFB5AE70D2B6}">
      <dsp:nvSpPr>
        <dsp:cNvPr id="0" name=""/>
        <dsp:cNvSpPr/>
      </dsp:nvSpPr>
      <dsp:spPr>
        <a:xfrm rot="10800000">
          <a:off x="2057399" y="2262981"/>
          <a:ext cx="4114800" cy="1131490"/>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latin typeface="Cambria" pitchFamily="18" charset="0"/>
            </a:rPr>
            <a:t>Administrative body</a:t>
          </a:r>
          <a:r>
            <a:rPr lang="en-US" sz="1500" kern="1200" dirty="0" smtClean="0">
              <a:latin typeface="Cambria" pitchFamily="18" charset="0"/>
            </a:rPr>
            <a:t>  - carries out application procedure; controls every day operation</a:t>
          </a:r>
          <a:endParaRPr lang="en-GB" sz="1500" kern="1200" dirty="0">
            <a:latin typeface="Cambria" pitchFamily="18" charset="0"/>
          </a:endParaRPr>
        </a:p>
      </dsp:txBody>
      <dsp:txXfrm rot="-10800000">
        <a:off x="2777489" y="2262981"/>
        <a:ext cx="2674620" cy="1131490"/>
      </dsp:txXfrm>
    </dsp:sp>
    <dsp:sp modelId="{FCDF73B4-D43F-4800-A296-CCCBEF2943AA}">
      <dsp:nvSpPr>
        <dsp:cNvPr id="0" name=""/>
        <dsp:cNvSpPr/>
      </dsp:nvSpPr>
      <dsp:spPr>
        <a:xfrm rot="10800000">
          <a:off x="3086099" y="3394472"/>
          <a:ext cx="2057400" cy="1131490"/>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Cambria" pitchFamily="18" charset="0"/>
            </a:rPr>
            <a:t>ECC</a:t>
          </a:r>
          <a:endParaRPr lang="en-GB" sz="2400" b="1" kern="1200" dirty="0">
            <a:latin typeface="Cambria" pitchFamily="18" charset="0"/>
          </a:endParaRPr>
        </a:p>
      </dsp:txBody>
      <dsp:txXfrm rot="-10800000">
        <a:off x="3086099" y="3394472"/>
        <a:ext cx="2057400" cy="1131490"/>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pPr>
              <a:defRPr/>
            </a:pPr>
            <a:fld id="{57516507-15E5-435A-A8C2-2267E9C545C5}" type="datetimeFigureOut">
              <a:rPr lang="en-US"/>
              <a:pPr>
                <a:defRPr/>
              </a:pPr>
              <a:t>4/3/2013</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pPr>
              <a:defRPr/>
            </a:pPr>
            <a:fld id="{A4572EC8-0BF9-4B21-9C26-CB14FF324327}" type="slidenum">
              <a:rPr lang="en-US"/>
              <a:pPr>
                <a:defRPr/>
              </a:pPr>
              <a:t>‹#›</a:t>
            </a:fld>
            <a:endParaRPr lang="en-US" dirty="0"/>
          </a:p>
        </p:txBody>
      </p:sp>
    </p:spTree>
    <p:extLst>
      <p:ext uri="{BB962C8B-B14F-4D97-AF65-F5344CB8AC3E}">
        <p14:creationId xmlns:p14="http://schemas.microsoft.com/office/powerpoint/2010/main" val="2500737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pPr>
              <a:defRPr/>
            </a:pPr>
            <a:fld id="{8D2A48D0-61F6-4CE5-9D7C-BAA44C2C59BB}" type="datetimeFigureOut">
              <a:rPr lang="en-US"/>
              <a:pPr>
                <a:defRPr/>
              </a:pPr>
              <a:t>4/3/2013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pPr>
              <a:defRPr/>
            </a:pPr>
            <a:fld id="{78AC4AB4-C223-42A8-B034-66AC05571EF4}" type="slidenum">
              <a:rPr lang="en-US"/>
              <a:pPr>
                <a:defRPr/>
              </a:pPr>
              <a:t>‹#›</a:t>
            </a:fld>
            <a:endParaRPr lang="en-US" dirty="0"/>
          </a:p>
        </p:txBody>
      </p:sp>
    </p:spTree>
    <p:extLst>
      <p:ext uri="{BB962C8B-B14F-4D97-AF65-F5344CB8AC3E}">
        <p14:creationId xmlns:p14="http://schemas.microsoft.com/office/powerpoint/2010/main" val="18049946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1</a:t>
            </a:fld>
            <a:endParaRPr lang="en-US" dirty="0"/>
          </a:p>
        </p:txBody>
      </p:sp>
    </p:spTree>
    <p:extLst>
      <p:ext uri="{BB962C8B-B14F-4D97-AF65-F5344CB8AC3E}">
        <p14:creationId xmlns:p14="http://schemas.microsoft.com/office/powerpoint/2010/main" val="3481557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2</a:t>
            </a:fld>
            <a:endParaRPr lang="en-US" dirty="0"/>
          </a:p>
        </p:txBody>
      </p:sp>
    </p:spTree>
    <p:extLst>
      <p:ext uri="{BB962C8B-B14F-4D97-AF65-F5344CB8AC3E}">
        <p14:creationId xmlns:p14="http://schemas.microsoft.com/office/powerpoint/2010/main" val="1511052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3</a:t>
            </a:fld>
            <a:endParaRPr lang="en-US" dirty="0"/>
          </a:p>
        </p:txBody>
      </p:sp>
    </p:spTree>
    <p:extLst>
      <p:ext uri="{BB962C8B-B14F-4D97-AF65-F5344CB8AC3E}">
        <p14:creationId xmlns:p14="http://schemas.microsoft.com/office/powerpoint/2010/main" val="3740877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4</a:t>
            </a:fld>
            <a:endParaRPr lang="en-US" dirty="0"/>
          </a:p>
        </p:txBody>
      </p:sp>
    </p:spTree>
    <p:extLst>
      <p:ext uri="{BB962C8B-B14F-4D97-AF65-F5344CB8AC3E}">
        <p14:creationId xmlns:p14="http://schemas.microsoft.com/office/powerpoint/2010/main" val="49372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5</a:t>
            </a:fld>
            <a:endParaRPr lang="en-US" dirty="0"/>
          </a:p>
        </p:txBody>
      </p:sp>
    </p:spTree>
    <p:extLst>
      <p:ext uri="{BB962C8B-B14F-4D97-AF65-F5344CB8AC3E}">
        <p14:creationId xmlns:p14="http://schemas.microsoft.com/office/powerpoint/2010/main" val="165132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6</a:t>
            </a:fld>
            <a:endParaRPr lang="en-US" dirty="0"/>
          </a:p>
        </p:txBody>
      </p:sp>
    </p:spTree>
    <p:extLst>
      <p:ext uri="{BB962C8B-B14F-4D97-AF65-F5344CB8AC3E}">
        <p14:creationId xmlns:p14="http://schemas.microsoft.com/office/powerpoint/2010/main" val="806868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r>
              <a:rPr lang="en-US" dirty="0" smtClean="0"/>
              <a:t>Both natural and legal persons, foreign and domestic are able to apply,</a:t>
            </a:r>
            <a:r>
              <a:rPr lang="en-US" baseline="0" dirty="0" smtClean="0"/>
              <a:t> provided the meet the requirements;</a:t>
            </a:r>
          </a:p>
          <a:p>
            <a:pPr marL="228600" indent="-228600">
              <a:buFont typeface="+mj-lt"/>
              <a:buAutoNum type="arabicPeriod"/>
            </a:pPr>
            <a:r>
              <a:rPr lang="en-US" baseline="0" dirty="0" smtClean="0"/>
              <a:t>Existence of the criteria is defined in the Law, and detailed criteria will be published in the Official Gazette of Montenegro, and on the website www.petroleum.me and www.gov.me as part of the bidding documents and available to all interested parties without any charge;</a:t>
            </a:r>
          </a:p>
          <a:p>
            <a:pPr marL="228600" indent="-228600">
              <a:buFont typeface="+mj-lt"/>
              <a:buAutoNum type="arabicPeriod"/>
            </a:pPr>
            <a:r>
              <a:rPr lang="en-US" baseline="0" dirty="0" smtClean="0"/>
              <a:t>The fact that the criteria are published in the Official Gazette of Montenegro and on the Government websites provides for transparency of the criteria.  In our legal tradition these wordings of criteria being objective and non-discriminatory are left of the bidding documents; </a:t>
            </a:r>
            <a:r>
              <a:rPr lang="en-US" b="1" baseline="0" dirty="0" smtClean="0"/>
              <a:t>however</a:t>
            </a:r>
            <a:r>
              <a:rPr lang="en-US" b="0" baseline="0" dirty="0" smtClean="0"/>
              <a:t>, in the planned amendments to the Hydrocarbons Law we will introduce the provision accommodating this requirement and allowing for the procedure to be governed by an enabling regulation and </a:t>
            </a:r>
            <a:r>
              <a:rPr lang="en-US" b="1" baseline="0" dirty="0" smtClean="0"/>
              <a:t>not </a:t>
            </a:r>
            <a:r>
              <a:rPr lang="en-US" b="0" baseline="0" dirty="0" smtClean="0"/>
              <a:t>by the bidding documents</a:t>
            </a:r>
            <a:endParaRPr lang="en-GB" dirty="0"/>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8</a:t>
            </a:fld>
            <a:endParaRPr lang="en-US" dirty="0"/>
          </a:p>
        </p:txBody>
      </p:sp>
    </p:spTree>
    <p:extLst>
      <p:ext uri="{BB962C8B-B14F-4D97-AF65-F5344CB8AC3E}">
        <p14:creationId xmlns:p14="http://schemas.microsoft.com/office/powerpoint/2010/main" val="1937933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9</a:t>
            </a:fld>
            <a:endParaRPr lang="en-US" dirty="0"/>
          </a:p>
        </p:txBody>
      </p:sp>
    </p:spTree>
    <p:extLst>
      <p:ext uri="{BB962C8B-B14F-4D97-AF65-F5344CB8AC3E}">
        <p14:creationId xmlns:p14="http://schemas.microsoft.com/office/powerpoint/2010/main" val="1346482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10</a:t>
            </a:fld>
            <a:endParaRPr lang="en-US" dirty="0"/>
          </a:p>
        </p:txBody>
      </p:sp>
    </p:spTree>
    <p:extLst>
      <p:ext uri="{BB962C8B-B14F-4D97-AF65-F5344CB8AC3E}">
        <p14:creationId xmlns:p14="http://schemas.microsoft.com/office/powerpoint/2010/main" val="3115903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r>
              <a:rPr lang="en-US" dirty="0" smtClean="0"/>
              <a:t>Areas</a:t>
            </a:r>
            <a:r>
              <a:rPr lang="en-US" baseline="0" dirty="0" smtClean="0"/>
              <a:t> not in conformity: reporting to the EU, formal introduction of requirement for objective and non-discriminatory criteria, that </a:t>
            </a:r>
            <a:r>
              <a:rPr lang="en-GB" sz="1200" dirty="0" smtClean="0">
                <a:latin typeface="Cambria" pitchFamily="18" charset="0"/>
              </a:rPr>
              <a:t>an entity </a:t>
            </a:r>
            <a:r>
              <a:rPr lang="en-GB" sz="1200" baseline="0" dirty="0" smtClean="0">
                <a:latin typeface="Cambria" pitchFamily="18" charset="0"/>
              </a:rPr>
              <a:t>may </a:t>
            </a:r>
            <a:r>
              <a:rPr lang="en-GB" sz="1200" dirty="0" smtClean="0">
                <a:latin typeface="Cambria" pitchFamily="18" charset="0"/>
              </a:rPr>
              <a:t>not be considered for authorization due to reasons of national security or previous lack of efficiency,</a:t>
            </a:r>
            <a:r>
              <a:rPr lang="en-GB" sz="1200" baseline="0" dirty="0" smtClean="0">
                <a:latin typeface="Cambria" pitchFamily="18" charset="0"/>
              </a:rPr>
              <a:t> specific criteria for operator, what is not considered </a:t>
            </a:r>
            <a:r>
              <a:rPr lang="en-GB" sz="1200" baseline="0" smtClean="0">
                <a:latin typeface="Cambria" pitchFamily="18" charset="0"/>
              </a:rPr>
              <a:t>an authorisation.</a:t>
            </a:r>
            <a:endParaRPr lang="en-GB" dirty="0"/>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12</a:t>
            </a:fld>
            <a:endParaRPr lang="en-US" dirty="0"/>
          </a:p>
        </p:txBody>
      </p:sp>
    </p:spTree>
    <p:extLst>
      <p:ext uri="{BB962C8B-B14F-4D97-AF65-F5344CB8AC3E}">
        <p14:creationId xmlns:p14="http://schemas.microsoft.com/office/powerpoint/2010/main" val="2997396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8AC4AB4-C223-42A8-B034-66AC05571EF4}" type="slidenum">
              <a:rPr lang="en-US" smtClean="0"/>
              <a:pPr>
                <a:defRPr/>
              </a:pPr>
              <a:t>13</a:t>
            </a:fld>
            <a:endParaRPr lang="en-US" dirty="0"/>
          </a:p>
        </p:txBody>
      </p:sp>
    </p:spTree>
    <p:extLst>
      <p:ext uri="{BB962C8B-B14F-4D97-AF65-F5344CB8AC3E}">
        <p14:creationId xmlns:p14="http://schemas.microsoft.com/office/powerpoint/2010/main" val="2803374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DC8331B-F25B-4E21-98F3-ADEA59E56DDF}" type="datetime1">
              <a:rPr lang="en-US" smtClean="0"/>
              <a:pPr>
                <a:defRPr/>
              </a:pPr>
              <a:t>4/3/2013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85E8F27-E4E8-4EBE-A3BE-199A3CDE7E5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A1AD29F-F4ED-487D-B9EE-7C6C9160EB9F}" type="datetime1">
              <a:rPr lang="en-US" smtClean="0"/>
              <a:pPr>
                <a:defRPr/>
              </a:pPr>
              <a:t>4/3/2013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49B50C1-56BE-4BA8-B8D6-ED9CF24A4DA1}"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8152F65-27AE-4B1C-93AE-D7ED1D12A21F}" type="datetime1">
              <a:rPr lang="en-US" smtClean="0"/>
              <a:pPr>
                <a:defRPr/>
              </a:pPr>
              <a:t>4/3/2013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5D5886-DF2D-451D-AA7F-99A89078CDC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A43D6B5-EAEE-45A2-BDF9-189A95DFB9F7}" type="datetime1">
              <a:rPr lang="en-US" smtClean="0"/>
              <a:pPr>
                <a:defRPr/>
              </a:pPr>
              <a:t>4/3/2013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B62DD8D-C650-4FC4-8F83-5AFC10F7D53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020FDDD-E4CF-495F-9D20-EC5D76746004}" type="datetime1">
              <a:rPr lang="en-US" smtClean="0"/>
              <a:pPr>
                <a:defRPr/>
              </a:pPr>
              <a:t>4/3/2013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EF9289C-2632-42A2-A400-059376C7626B}"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68E3D1E-DE5F-4CCB-B86B-2E54EE6E368D}" type="datetime1">
              <a:rPr lang="en-US" smtClean="0"/>
              <a:pPr>
                <a:defRPr/>
              </a:pPr>
              <a:t>4/3/2013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818F13FD-09B8-4776-BAA1-3E0EEC2976D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C4F6A0A-320F-4DF7-9477-424F0F2770C3}" type="datetime1">
              <a:rPr lang="en-US" smtClean="0"/>
              <a:pPr>
                <a:defRPr/>
              </a:pPr>
              <a:t>4/3/2013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767F9EBC-472D-4B97-9541-3FE78D70F7E2}"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F549EC2-41F8-4281-8230-E24AA54895E7}" type="datetime1">
              <a:rPr lang="en-US" smtClean="0"/>
              <a:pPr>
                <a:defRPr/>
              </a:pPr>
              <a:t>4/3/2013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2790224-976B-4D79-BEAF-B69D08AA16C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EC51683-91CA-48EF-84C6-D70CA4192732}" type="datetime1">
              <a:rPr lang="en-US" smtClean="0"/>
              <a:pPr>
                <a:defRPr/>
              </a:pPr>
              <a:t>4/3/2013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E8DFA8B-83DB-4EB0-8DCA-A6523697218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3F1A53C-38C6-46D2-93AB-604384366A80}" type="datetime1">
              <a:rPr lang="en-US" smtClean="0"/>
              <a:pPr>
                <a:defRPr/>
              </a:pPr>
              <a:t>4/3/2013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46B9B36-5F62-483A-BE91-E142DC39D46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9E53FDC-E4B0-4C4A-AB71-7A4E5A7F46E7}" type="datetime1">
              <a:rPr lang="en-US" smtClean="0"/>
              <a:pPr>
                <a:defRPr/>
              </a:pPr>
              <a:t>4/3/2013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9516892-1EBE-4CCC-BB09-7D67DD476098}"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FA7B5F8-F426-428F-B445-6F56248E63C6}" type="datetime1">
              <a:rPr lang="en-US" smtClean="0"/>
              <a:pPr>
                <a:defRPr/>
              </a:pPr>
              <a:t>4/3/2013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B9694B2-CAC6-4738-8045-F0F6CC4AD2D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mailto:xxxx.xxxx@mek.gov.me" TargetMode="External"/><Relationship Id="rId5" Type="http://schemas.openxmlformats.org/officeDocument/2006/relationships/image" Target="../media/image4.jpeg"/><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wmf"/><Relationship Id="rId7" Type="http://schemas.openxmlformats.org/officeDocument/2006/relationships/diagramQuickStyle" Target="../diagrams/quickStyle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jpeg"/><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wmf"/><Relationship Id="rId7" Type="http://schemas.openxmlformats.org/officeDocument/2006/relationships/diagramQuickStyle" Target="../diagrams/quickStyle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jpeg"/><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6106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 </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a:solidFill>
                  <a:schemeClr val="bg1"/>
                </a:solidFill>
                <a:latin typeface="Cambria" pitchFamily="18" charset="0"/>
              </a:rPr>
              <a:t> </a:t>
            </a:r>
            <a:r>
              <a:rPr lang="en-US" sz="1600" b="1" i="1" dirty="0" smtClean="0">
                <a:solidFill>
                  <a:schemeClr val="bg1"/>
                </a:solidFill>
                <a:latin typeface="Cambria" pitchFamily="18" charset="0"/>
              </a:rPr>
              <a:t>15 </a:t>
            </a:r>
            <a:r>
              <a:rPr lang="hr-HR" sz="1600" b="1" i="1" dirty="0" smtClean="0">
                <a:solidFill>
                  <a:schemeClr val="bg1"/>
                </a:solidFill>
                <a:latin typeface="Cambria" pitchFamily="18" charset="0"/>
              </a:rPr>
              <a:t> </a:t>
            </a:r>
            <a:r>
              <a:rPr lang="hr-HR" sz="1600" b="1" i="1" dirty="0">
                <a:solidFill>
                  <a:schemeClr val="bg1"/>
                </a:solidFill>
                <a:latin typeface="Cambria" pitchFamily="18" charset="0"/>
              </a:rPr>
              <a:t>– </a:t>
            </a:r>
            <a:r>
              <a:rPr lang="en-US" sz="1600" b="1" i="1" dirty="0" smtClean="0">
                <a:solidFill>
                  <a:schemeClr val="bg1"/>
                </a:solidFill>
                <a:latin typeface="Cambria" pitchFamily="18" charset="0"/>
              </a:rPr>
              <a:t>Energy – Upstream Hydrocarbons</a:t>
            </a:r>
            <a:endParaRPr lang="en-US" sz="11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055"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r>
              <a:rPr lang="en-GB" sz="2600" dirty="0">
                <a:solidFill>
                  <a:srgbClr val="F2DCDB"/>
                </a:solidFill>
                <a:latin typeface="Cambria" pitchFamily="18" charset="0"/>
              </a:rPr>
              <a:t>Bilateral screening: Chapter</a:t>
            </a:r>
            <a:r>
              <a:rPr lang="en-US" sz="2600" dirty="0">
                <a:solidFill>
                  <a:srgbClr val="F2DCDB"/>
                </a:solidFill>
                <a:latin typeface="Cambria" pitchFamily="18" charset="0"/>
              </a:rPr>
              <a:t> </a:t>
            </a:r>
            <a:r>
              <a:rPr lang="en-US" sz="2600" dirty="0" smtClean="0">
                <a:solidFill>
                  <a:srgbClr val="F2DCDB"/>
                </a:solidFill>
                <a:latin typeface="Cambria" pitchFamily="18" charset="0"/>
              </a:rPr>
              <a:t>15</a:t>
            </a:r>
            <a:endParaRPr lang="en-GB" sz="2600" dirty="0">
              <a:solidFill>
                <a:srgbClr val="F2DCDB"/>
              </a:solidFill>
              <a:latin typeface="Cambria" pitchFamily="18" charset="0"/>
            </a:endParaRPr>
          </a:p>
          <a:p>
            <a:pPr algn="ctr"/>
            <a:r>
              <a:rPr lang="en-GB" sz="2600" b="1" dirty="0">
                <a:solidFill>
                  <a:srgbClr val="F2DCDB"/>
                </a:solidFill>
                <a:latin typeface="Cambria" pitchFamily="18" charset="0"/>
              </a:rPr>
              <a:t>PRESENTATION OF </a:t>
            </a:r>
            <a:r>
              <a:rPr lang="sr-Latn-CS" sz="2600" b="1" dirty="0">
                <a:solidFill>
                  <a:srgbClr val="F2DCDB"/>
                </a:solidFill>
                <a:latin typeface="Cambria" pitchFamily="18" charset="0"/>
              </a:rPr>
              <a:t>MONTENEGRO</a:t>
            </a:r>
            <a:endParaRPr lang="hr-HR" sz="2600" b="1" dirty="0">
              <a:solidFill>
                <a:srgbClr val="F2DCDB"/>
              </a:solidFill>
              <a:latin typeface="Cambria" pitchFamily="18" charset="0"/>
            </a:endParaRPr>
          </a:p>
        </p:txBody>
      </p:sp>
      <p:sp>
        <p:nvSpPr>
          <p:cNvPr id="2056" name="Rectangle 12"/>
          <p:cNvSpPr>
            <a:spLocks noChangeArrowheads="1"/>
          </p:cNvSpPr>
          <p:nvPr/>
        </p:nvSpPr>
        <p:spPr bwMode="auto">
          <a:xfrm>
            <a:off x="2854520" y="6326465"/>
            <a:ext cx="2999988" cy="369332"/>
          </a:xfrm>
          <a:prstGeom prst="rect">
            <a:avLst/>
          </a:prstGeom>
          <a:noFill/>
          <a:ln w="9525">
            <a:noFill/>
            <a:miter lim="800000"/>
            <a:headEnd/>
            <a:tailEnd/>
          </a:ln>
        </p:spPr>
        <p:txBody>
          <a:bodyPr wrap="none" anchor="ctr">
            <a:spAutoFit/>
          </a:bodyPr>
          <a:lstStyle/>
          <a:p>
            <a:pPr algn="ctr"/>
            <a:r>
              <a:rPr lang="en-GB" b="1" dirty="0" smtClean="0">
                <a:solidFill>
                  <a:srgbClr val="D99694"/>
                </a:solidFill>
                <a:latin typeface="Cambria" pitchFamily="18" charset="0"/>
              </a:rPr>
              <a:t>Brussels, 10-11 April 2013</a:t>
            </a:r>
            <a:endParaRPr lang="en-GB" dirty="0">
              <a:solidFill>
                <a:srgbClr val="D99694"/>
              </a:solidFill>
              <a:latin typeface="Cambria" pitchFamily="18" charset="0"/>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8" name="Picture 28"/>
          <p:cNvPicPr>
            <a:picLocks noChangeAspect="1" noChangeArrowheads="1"/>
          </p:cNvPicPr>
          <p:nvPr/>
        </p:nvPicPr>
        <p:blipFill>
          <a:blip r:embed="rId4" cstate="print"/>
          <a:srcRect/>
          <a:stretch>
            <a:fillRect/>
          </a:stretch>
        </p:blipFill>
        <p:spPr bwMode="auto">
          <a:xfrm>
            <a:off x="3500438" y="4643438"/>
            <a:ext cx="2076450" cy="1171575"/>
          </a:xfrm>
          <a:prstGeom prst="rect">
            <a:avLst/>
          </a:prstGeom>
          <a:noFill/>
          <a:ln w="9525">
            <a:noFill/>
            <a:miter lim="800000"/>
            <a:headEnd/>
            <a:tailEnd/>
          </a:ln>
        </p:spPr>
      </p:pic>
      <p:sp>
        <p:nvSpPr>
          <p:cNvPr id="15" name="Slide Number Placeholder 14"/>
          <p:cNvSpPr>
            <a:spLocks noGrp="1"/>
          </p:cNvSpPr>
          <p:nvPr>
            <p:ph type="sldNum" sz="quarter" idx="12"/>
          </p:nvPr>
        </p:nvSpPr>
        <p:spPr/>
        <p:txBody>
          <a:bodyPr/>
          <a:lstStyle/>
          <a:p>
            <a:pPr>
              <a:defRPr/>
            </a:pPr>
            <a:fld id="{085E8F27-E4E8-4EBE-A3BE-199A3CDE7E54}" type="slidenum">
              <a:rPr lang="en-US"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0"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4104"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a:solidFill>
                  <a:srgbClr val="F2DCDB"/>
                </a:solidFill>
                <a:latin typeface="Cambria" pitchFamily="18" charset="0"/>
              </a:rPr>
              <a:t>Chapter </a:t>
            </a:r>
            <a:r>
              <a:rPr lang="sr-Latn-CS" b="1" dirty="0" smtClean="0">
                <a:solidFill>
                  <a:srgbClr val="F2DCDB"/>
                </a:solidFill>
                <a:latin typeface="Cambria" pitchFamily="18" charset="0"/>
              </a:rPr>
              <a:t>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410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
        <p:nvSpPr>
          <p:cNvPr id="4107" name="Rectangle 18"/>
          <p:cNvSpPr>
            <a:spLocks noChangeArrowheads="1"/>
          </p:cNvSpPr>
          <p:nvPr/>
        </p:nvSpPr>
        <p:spPr bwMode="auto">
          <a:xfrm>
            <a:off x="457200" y="1676400"/>
            <a:ext cx="8382000" cy="954088"/>
          </a:xfrm>
          <a:prstGeom prst="rect">
            <a:avLst/>
          </a:prstGeom>
          <a:noFill/>
          <a:ln w="9525">
            <a:noFill/>
            <a:miter lim="800000"/>
            <a:headEnd/>
            <a:tailEnd/>
          </a:ln>
        </p:spPr>
        <p:txBody>
          <a:bodyPr>
            <a:spAutoFit/>
          </a:bodyPr>
          <a:lstStyle/>
          <a:p>
            <a:pPr algn="ctr">
              <a:defRPr/>
            </a:pPr>
            <a:endParaRPr lang="hr-HR" sz="2800" b="1" dirty="0">
              <a:solidFill>
                <a:srgbClr val="632523"/>
              </a:solidFill>
              <a:latin typeface="Cambria" pitchFamily="18" charset="0"/>
            </a:endParaRPr>
          </a:p>
          <a:p>
            <a:pPr algn="ctr">
              <a:defRPr/>
            </a:pPr>
            <a:r>
              <a:rPr lang="en-GB" sz="2800" b="1" dirty="0" smtClean="0">
                <a:solidFill>
                  <a:schemeClr val="accent2">
                    <a:lumMod val="50000"/>
                  </a:schemeClr>
                </a:solidFill>
                <a:latin typeface="Cambria" pitchFamily="18" charset="0"/>
              </a:rPr>
              <a:t>UPSTREAM </a:t>
            </a:r>
            <a:r>
              <a:rPr lang="en-GB" sz="2800" b="1" dirty="0" smtClean="0">
                <a:solidFill>
                  <a:srgbClr val="57201F"/>
                </a:solidFill>
                <a:latin typeface="Cambria" pitchFamily="18" charset="0"/>
              </a:rPr>
              <a:t>HYDROCARBONS</a:t>
            </a:r>
            <a:r>
              <a:rPr lang="en-GB" sz="2800" b="1" dirty="0" smtClean="0">
                <a:solidFill>
                  <a:schemeClr val="accent2">
                    <a:lumMod val="50000"/>
                  </a:schemeClr>
                </a:solidFill>
                <a:latin typeface="Cambria" pitchFamily="18" charset="0"/>
              </a:rPr>
              <a:t> AUTHORISATIONS</a:t>
            </a:r>
            <a:endParaRPr lang="en-GB" sz="2800" b="1" dirty="0">
              <a:solidFill>
                <a:srgbClr val="632523"/>
              </a:solidFill>
              <a:latin typeface="Cambria" pitchFamily="18" charset="0"/>
            </a:endParaRPr>
          </a:p>
        </p:txBody>
      </p:sp>
      <p:pic>
        <p:nvPicPr>
          <p:cNvPr id="4108" name="Picture 18" descr="EU MN logo"/>
          <p:cNvPicPr>
            <a:picLocks noChangeAspect="1" noChangeArrowheads="1"/>
          </p:cNvPicPr>
          <p:nvPr/>
        </p:nvPicPr>
        <p:blipFill>
          <a:blip r:embed="rId5" cstate="print"/>
          <a:srcRect/>
          <a:stretch>
            <a:fillRect/>
          </a:stretch>
        </p:blipFill>
        <p:spPr bwMode="auto">
          <a:xfrm>
            <a:off x="0" y="685800"/>
            <a:ext cx="1219200" cy="685800"/>
          </a:xfrm>
          <a:prstGeom prst="rect">
            <a:avLst/>
          </a:prstGeom>
          <a:noFill/>
          <a:ln w="9525">
            <a:noFill/>
            <a:miter lim="800000"/>
            <a:headEnd/>
            <a:tailEnd/>
          </a:ln>
        </p:spPr>
      </p:pic>
      <p:sp>
        <p:nvSpPr>
          <p:cNvPr id="4109" name="Rectangle 21"/>
          <p:cNvSpPr>
            <a:spLocks noChangeArrowheads="1"/>
          </p:cNvSpPr>
          <p:nvPr/>
        </p:nvSpPr>
        <p:spPr bwMode="auto">
          <a:xfrm>
            <a:off x="2286000" y="4564063"/>
            <a:ext cx="4572000" cy="915987"/>
          </a:xfrm>
          <a:prstGeom prst="rect">
            <a:avLst/>
          </a:prstGeom>
          <a:noFill/>
          <a:ln w="9525">
            <a:noFill/>
            <a:miter lim="800000"/>
            <a:headEnd/>
            <a:tailEnd/>
          </a:ln>
        </p:spPr>
        <p:txBody>
          <a:bodyPr>
            <a:spAutoFit/>
          </a:bodyPr>
          <a:lstStyle/>
          <a:p>
            <a:pPr algn="ctr"/>
            <a:r>
              <a:rPr lang="en-US" b="1" dirty="0" smtClean="0">
                <a:solidFill>
                  <a:srgbClr val="632523"/>
                </a:solidFill>
                <a:latin typeface="Cambria" pitchFamily="18" charset="0"/>
              </a:rPr>
              <a:t>Vladan Dubljevi</a:t>
            </a:r>
            <a:r>
              <a:rPr lang="en-US" b="1" dirty="0" smtClean="0">
                <a:solidFill>
                  <a:srgbClr val="632523"/>
                </a:solidFill>
                <a:latin typeface="Cambria"/>
              </a:rPr>
              <a:t>ć</a:t>
            </a:r>
            <a:endParaRPr lang="en-US" b="1" dirty="0">
              <a:solidFill>
                <a:srgbClr val="632523"/>
              </a:solidFill>
              <a:latin typeface="Cambria" pitchFamily="18" charset="0"/>
            </a:endParaRPr>
          </a:p>
          <a:p>
            <a:pPr algn="ctr"/>
            <a:r>
              <a:rPr lang="en-US" b="1" dirty="0" smtClean="0">
                <a:solidFill>
                  <a:srgbClr val="57201F"/>
                </a:solidFill>
                <a:latin typeface="Cambria" pitchFamily="18" charset="0"/>
              </a:rPr>
              <a:t>Deputy Minister, </a:t>
            </a:r>
            <a:r>
              <a:rPr lang="en-US" b="1" dirty="0">
                <a:solidFill>
                  <a:srgbClr val="57201F"/>
                </a:solidFill>
                <a:latin typeface="Cambria" pitchFamily="18" charset="0"/>
              </a:rPr>
              <a:t>Ministry of </a:t>
            </a:r>
            <a:r>
              <a:rPr lang="sr-Latn-CS" b="1" dirty="0">
                <a:solidFill>
                  <a:srgbClr val="57201F"/>
                </a:solidFill>
                <a:latin typeface="Cambria" pitchFamily="18" charset="0"/>
              </a:rPr>
              <a:t>Economy</a:t>
            </a:r>
            <a:endParaRPr lang="en-US" b="1" dirty="0">
              <a:solidFill>
                <a:srgbClr val="57201F"/>
              </a:solidFill>
              <a:latin typeface="Cambria" pitchFamily="18" charset="0"/>
            </a:endParaRPr>
          </a:p>
          <a:p>
            <a:pPr algn="ctr"/>
            <a:r>
              <a:rPr lang="en-US" b="1" dirty="0" err="1" smtClean="0">
                <a:solidFill>
                  <a:srgbClr val="953735"/>
                </a:solidFill>
                <a:latin typeface="Cambria" pitchFamily="18" charset="0"/>
                <a:hlinkClick r:id="rId6"/>
              </a:rPr>
              <a:t>vladan.dubljevic@m</a:t>
            </a:r>
            <a:r>
              <a:rPr lang="sr-Latn-CS" b="1" dirty="0">
                <a:solidFill>
                  <a:srgbClr val="953735"/>
                </a:solidFill>
                <a:latin typeface="Cambria" pitchFamily="18" charset="0"/>
                <a:hlinkClick r:id="rId6"/>
              </a:rPr>
              <a:t>ek</a:t>
            </a:r>
            <a:r>
              <a:rPr lang="en-US" b="1" dirty="0">
                <a:solidFill>
                  <a:srgbClr val="953735"/>
                </a:solidFill>
                <a:latin typeface="Cambria" pitchFamily="18" charset="0"/>
                <a:hlinkClick r:id="rId6"/>
              </a:rPr>
              <a:t>.gov.me</a:t>
            </a:r>
            <a:endParaRPr lang="en-US" b="1" dirty="0">
              <a:solidFill>
                <a:srgbClr val="953735"/>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pic>
        <p:nvPicPr>
          <p:cNvPr id="615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6152"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615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6155" name="Picture 18" descr="EU MN logo"/>
          <p:cNvPicPr>
            <a:picLocks noChangeAspect="1" noChangeArrowheads="1"/>
          </p:cNvPicPr>
          <p:nvPr/>
        </p:nvPicPr>
        <p:blipFill>
          <a:blip r:embed="rId4" cstate="print"/>
          <a:srcRect/>
          <a:stretch>
            <a:fillRect/>
          </a:stretch>
        </p:blipFill>
        <p:spPr bwMode="auto">
          <a:xfrm>
            <a:off x="0" y="685800"/>
            <a:ext cx="1219200" cy="685800"/>
          </a:xfrm>
          <a:prstGeom prst="rect">
            <a:avLst/>
          </a:prstGeom>
          <a:noFill/>
          <a:ln w="9525">
            <a:noFill/>
            <a:miter lim="800000"/>
            <a:headEnd/>
            <a:tailEnd/>
          </a:ln>
        </p:spPr>
      </p:pic>
      <p:sp>
        <p:nvSpPr>
          <p:cNvPr id="19" name="Title 18"/>
          <p:cNvSpPr>
            <a:spLocks noGrp="1"/>
          </p:cNvSpPr>
          <p:nvPr>
            <p:ph type="title"/>
          </p:nvPr>
        </p:nvSpPr>
        <p:spPr/>
        <p:txBody>
          <a:bodyPr/>
          <a:lstStyle/>
          <a:p>
            <a:r>
              <a:rPr lang="en-US" sz="3200" b="1" dirty="0" smtClean="0">
                <a:solidFill>
                  <a:srgbClr val="57201F"/>
                </a:solidFill>
                <a:latin typeface="Cambria" pitchFamily="18" charset="0"/>
              </a:rPr>
              <a:t>PRESENTATION OVERVIEW</a:t>
            </a:r>
            <a:endParaRPr lang="en-GB" sz="3200" b="1" dirty="0">
              <a:solidFill>
                <a:srgbClr val="57201F"/>
              </a:solidFill>
              <a:latin typeface="Cambria" pitchFamily="18" charset="0"/>
            </a:endParaRPr>
          </a:p>
        </p:txBody>
      </p:sp>
      <p:sp>
        <p:nvSpPr>
          <p:cNvPr id="20" name="Content Placeholder 19"/>
          <p:cNvSpPr>
            <a:spLocks noGrp="1"/>
          </p:cNvSpPr>
          <p:nvPr>
            <p:ph idx="1"/>
          </p:nvPr>
        </p:nvSpPr>
        <p:spPr/>
        <p:txBody>
          <a:bodyPr/>
          <a:lstStyle/>
          <a:p>
            <a:pPr marL="514350" indent="-514350">
              <a:lnSpc>
                <a:spcPct val="110000"/>
              </a:lnSpc>
              <a:buFont typeface="+mj-lt"/>
              <a:buAutoNum type="arabicPeriod"/>
            </a:pPr>
            <a:r>
              <a:rPr lang="en-US" dirty="0" smtClean="0">
                <a:solidFill>
                  <a:srgbClr val="57201F"/>
                </a:solidFill>
                <a:latin typeface="Cambria" pitchFamily="18" charset="0"/>
              </a:rPr>
              <a:t>Relevant EU </a:t>
            </a:r>
            <a:r>
              <a:rPr lang="en-US" i="1" dirty="0" err="1" smtClean="0">
                <a:solidFill>
                  <a:srgbClr val="57201F"/>
                </a:solidFill>
                <a:latin typeface="Cambria" pitchFamily="18" charset="0"/>
              </a:rPr>
              <a:t>acquis</a:t>
            </a:r>
            <a:r>
              <a:rPr lang="en-US" i="1" dirty="0" smtClean="0">
                <a:solidFill>
                  <a:srgbClr val="57201F"/>
                </a:solidFill>
                <a:latin typeface="Cambria" pitchFamily="18" charset="0"/>
              </a:rPr>
              <a:t> </a:t>
            </a:r>
          </a:p>
          <a:p>
            <a:pPr marL="514350" indent="-514350">
              <a:lnSpc>
                <a:spcPct val="110000"/>
              </a:lnSpc>
              <a:buFont typeface="+mj-lt"/>
              <a:buAutoNum type="arabicPeriod"/>
            </a:pPr>
            <a:r>
              <a:rPr lang="en-US" dirty="0" smtClean="0">
                <a:solidFill>
                  <a:srgbClr val="57201F"/>
                </a:solidFill>
                <a:latin typeface="Cambria" pitchFamily="18" charset="0"/>
              </a:rPr>
              <a:t>Montenegrin Law Conformity</a:t>
            </a:r>
          </a:p>
          <a:p>
            <a:pPr marL="514350" indent="-514350">
              <a:lnSpc>
                <a:spcPct val="110000"/>
              </a:lnSpc>
              <a:buFont typeface="+mj-lt"/>
              <a:buAutoNum type="arabicPeriod"/>
            </a:pPr>
            <a:r>
              <a:rPr lang="en-US" dirty="0" smtClean="0">
                <a:solidFill>
                  <a:srgbClr val="57201F"/>
                </a:solidFill>
                <a:latin typeface="Cambria" pitchFamily="18" charset="0"/>
              </a:rPr>
              <a:t>Institutional framework</a:t>
            </a:r>
          </a:p>
          <a:p>
            <a:pPr marL="514350" indent="-514350">
              <a:lnSpc>
                <a:spcPct val="110000"/>
              </a:lnSpc>
              <a:buFont typeface="+mj-lt"/>
              <a:buAutoNum type="arabicPeriod"/>
            </a:pPr>
            <a:r>
              <a:rPr lang="en-US" dirty="0" smtClean="0">
                <a:solidFill>
                  <a:srgbClr val="57201F"/>
                </a:solidFill>
                <a:latin typeface="Cambria" pitchFamily="18" charset="0"/>
              </a:rPr>
              <a:t>Planned activities</a:t>
            </a:r>
            <a:endParaRPr lang="en-GB" dirty="0">
              <a:solidFill>
                <a:srgbClr val="57201F"/>
              </a:solidFill>
              <a:latin typeface="Cambria" pitchFamily="18" charset="0"/>
            </a:endParaRPr>
          </a:p>
        </p:txBody>
      </p:sp>
      <p:sp>
        <p:nvSpPr>
          <p:cNvPr id="30" name="Rectangle 2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1" name="Rectangle 30"/>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5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6152"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6155" name="Picture 18" descr="EU MN logo"/>
          <p:cNvPicPr>
            <a:picLocks noChangeAspect="1" noChangeArrowheads="1"/>
          </p:cNvPicPr>
          <p:nvPr/>
        </p:nvPicPr>
        <p:blipFill>
          <a:blip r:embed="rId4" cstate="print"/>
          <a:srcRect/>
          <a:stretch>
            <a:fillRect/>
          </a:stretch>
        </p:blipFill>
        <p:spPr bwMode="auto">
          <a:xfrm>
            <a:off x="0" y="685800"/>
            <a:ext cx="1219200" cy="685800"/>
          </a:xfrm>
          <a:prstGeom prst="rect">
            <a:avLst/>
          </a:prstGeom>
          <a:noFill/>
          <a:ln w="9525">
            <a:noFill/>
            <a:miter lim="800000"/>
            <a:headEnd/>
            <a:tailEnd/>
          </a:ln>
        </p:spPr>
      </p:pic>
      <p:sp>
        <p:nvSpPr>
          <p:cNvPr id="19" name="Title 18"/>
          <p:cNvSpPr>
            <a:spLocks noGrp="1"/>
          </p:cNvSpPr>
          <p:nvPr>
            <p:ph type="title"/>
          </p:nvPr>
        </p:nvSpPr>
        <p:spPr/>
        <p:txBody>
          <a:bodyPr/>
          <a:lstStyle/>
          <a:p>
            <a:r>
              <a:rPr lang="en-US" sz="3600" b="1" dirty="0" smtClean="0">
                <a:solidFill>
                  <a:srgbClr val="57201F"/>
                </a:solidFill>
                <a:latin typeface="Cambria" pitchFamily="18" charset="0"/>
              </a:rPr>
              <a:t>RELEVANT EU ACQUIS</a:t>
            </a:r>
            <a:endParaRPr lang="en-GB" sz="3600" b="1" dirty="0">
              <a:solidFill>
                <a:srgbClr val="57201F"/>
              </a:solidFill>
              <a:latin typeface="Cambria" pitchFamily="18" charset="0"/>
            </a:endParaRPr>
          </a:p>
        </p:txBody>
      </p:sp>
      <p:sp>
        <p:nvSpPr>
          <p:cNvPr id="20" name="Content Placeholder 19"/>
          <p:cNvSpPr>
            <a:spLocks noGrp="1"/>
          </p:cNvSpPr>
          <p:nvPr>
            <p:ph idx="1"/>
          </p:nvPr>
        </p:nvSpPr>
        <p:spPr/>
        <p:txBody>
          <a:bodyPr/>
          <a:lstStyle/>
          <a:p>
            <a:pPr marL="0" indent="0" algn="just">
              <a:buNone/>
            </a:pPr>
            <a:r>
              <a:rPr lang="en-GB" sz="2800" b="1" dirty="0" smtClean="0">
                <a:solidFill>
                  <a:srgbClr val="57201F"/>
                </a:solidFill>
                <a:latin typeface="Cambria" pitchFamily="18" charset="0"/>
              </a:rPr>
              <a:t>Directive 94/22/EC</a:t>
            </a:r>
            <a:r>
              <a:rPr lang="en-GB" sz="2800" dirty="0" smtClean="0">
                <a:solidFill>
                  <a:srgbClr val="57201F"/>
                </a:solidFill>
                <a:latin typeface="Cambria" pitchFamily="18" charset="0"/>
              </a:rPr>
              <a:t> of the European Parliament and of the Council of 30 May 1994 on the conditions for granting and using authorisations for prospection, exploration and production of hydrocarbons (</a:t>
            </a:r>
            <a:r>
              <a:rPr lang="en-GB" sz="2800" b="1" dirty="0" smtClean="0">
                <a:solidFill>
                  <a:srgbClr val="57201F"/>
                </a:solidFill>
                <a:latin typeface="Cambria" pitchFamily="18" charset="0"/>
              </a:rPr>
              <a:t>31994L0022</a:t>
            </a:r>
            <a:r>
              <a:rPr lang="en-GB" sz="2800" dirty="0" smtClean="0">
                <a:solidFill>
                  <a:srgbClr val="57201F"/>
                </a:solidFill>
                <a:latin typeface="Cambria" pitchFamily="18" charset="0"/>
              </a:rPr>
              <a:t>)</a:t>
            </a:r>
            <a:endParaRPr lang="en-US" sz="2800" dirty="0" smtClean="0">
              <a:solidFill>
                <a:srgbClr val="57201F"/>
              </a:solidFill>
              <a:latin typeface="Cambria" pitchFamily="18" charset="0"/>
            </a:endParaRPr>
          </a:p>
        </p:txBody>
      </p:sp>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9" name="Rectangle 28"/>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5" name="Picture 18" descr="EU MN logo"/>
          <p:cNvPicPr>
            <a:picLocks noChangeAspect="1" noChangeArrowheads="1"/>
          </p:cNvPicPr>
          <p:nvPr/>
        </p:nvPicPr>
        <p:blipFill>
          <a:blip r:embed="rId3" cstate="print"/>
          <a:srcRect/>
          <a:stretch>
            <a:fillRect/>
          </a:stretch>
        </p:blipFill>
        <p:spPr bwMode="auto">
          <a:xfrm>
            <a:off x="0" y="685800"/>
            <a:ext cx="1219200" cy="685800"/>
          </a:xfrm>
          <a:prstGeom prst="rect">
            <a:avLst/>
          </a:prstGeom>
          <a:noFill/>
          <a:ln w="9525">
            <a:noFill/>
            <a:miter lim="800000"/>
            <a:headEnd/>
            <a:tailEnd/>
          </a:ln>
        </p:spPr>
      </p:pic>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5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6152"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9" name="Title 18"/>
          <p:cNvSpPr>
            <a:spLocks noGrp="1"/>
          </p:cNvSpPr>
          <p:nvPr>
            <p:ph type="title"/>
          </p:nvPr>
        </p:nvSpPr>
        <p:spPr>
          <a:xfrm>
            <a:off x="457200" y="533400"/>
            <a:ext cx="8229600" cy="1143000"/>
          </a:xfrm>
        </p:spPr>
        <p:txBody>
          <a:bodyPr/>
          <a:lstStyle/>
          <a:p>
            <a:r>
              <a:rPr lang="en-US" sz="3200" b="1" dirty="0" smtClean="0">
                <a:solidFill>
                  <a:srgbClr val="57201F"/>
                </a:solidFill>
                <a:latin typeface="Cambria" pitchFamily="18" charset="0"/>
              </a:rPr>
              <a:t>MONTENEGRIN LAW CONFORMITY</a:t>
            </a:r>
            <a:br>
              <a:rPr lang="en-US" sz="3200" b="1" dirty="0" smtClean="0">
                <a:solidFill>
                  <a:srgbClr val="57201F"/>
                </a:solidFill>
                <a:latin typeface="Cambria" pitchFamily="18" charset="0"/>
              </a:rPr>
            </a:br>
            <a:r>
              <a:rPr lang="en-US" sz="3200" b="1" dirty="0" smtClean="0">
                <a:solidFill>
                  <a:srgbClr val="57201F"/>
                </a:solidFill>
                <a:latin typeface="Cambria" pitchFamily="18" charset="0"/>
              </a:rPr>
              <a:t>- MAIN PRINCIPLES -</a:t>
            </a:r>
            <a:endParaRPr lang="en-GB" sz="3200" b="1" dirty="0">
              <a:solidFill>
                <a:srgbClr val="57201F"/>
              </a:solidFill>
              <a:latin typeface="Cambria" pitchFamily="18" charset="0"/>
            </a:endParaRPr>
          </a:p>
        </p:txBody>
      </p:sp>
      <p:graphicFrame>
        <p:nvGraphicFramePr>
          <p:cNvPr id="22" name="Content Placeholder 21"/>
          <p:cNvGraphicFramePr>
            <a:graphicFrameLocks noGrp="1"/>
          </p:cNvGraphicFramePr>
          <p:nvPr>
            <p:ph idx="1"/>
          </p:nvPr>
        </p:nvGraphicFramePr>
        <p:xfrm>
          <a:off x="457200" y="1981200"/>
          <a:ext cx="8229600" cy="33832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r>
                        <a:rPr lang="en-US" dirty="0" smtClean="0">
                          <a:latin typeface="Cambria" pitchFamily="18" charset="0"/>
                        </a:rPr>
                        <a:t>Directive</a:t>
                      </a:r>
                      <a:r>
                        <a:rPr lang="en-US" baseline="0" dirty="0" smtClean="0">
                          <a:latin typeface="Cambria" pitchFamily="18" charset="0"/>
                        </a:rPr>
                        <a:t> 94/22/EC</a:t>
                      </a:r>
                      <a:endParaRPr lang="en-GB" dirty="0">
                        <a:latin typeface="Cambria" pitchFamily="18" charset="0"/>
                      </a:endParaRPr>
                    </a:p>
                  </a:txBody>
                  <a:tcPr/>
                </a:tc>
                <a:tc>
                  <a:txBody>
                    <a:bodyPr/>
                    <a:lstStyle/>
                    <a:p>
                      <a:pPr algn="ctr"/>
                      <a:r>
                        <a:rPr lang="en-US" dirty="0" smtClean="0">
                          <a:latin typeface="Cambria" pitchFamily="18" charset="0"/>
                        </a:rPr>
                        <a:t>Montenegrin Law on Exploration</a:t>
                      </a:r>
                      <a:r>
                        <a:rPr lang="en-US" baseline="0" dirty="0" smtClean="0">
                          <a:latin typeface="Cambria" pitchFamily="18" charset="0"/>
                        </a:rPr>
                        <a:t> and Production of </a:t>
                      </a:r>
                      <a:r>
                        <a:rPr lang="en-US" dirty="0" smtClean="0">
                          <a:latin typeface="Cambria" pitchFamily="18" charset="0"/>
                        </a:rPr>
                        <a:t> Hydrocarbons (Law on Hydrocarbons)</a:t>
                      </a:r>
                      <a:endParaRPr lang="en-GB" dirty="0">
                        <a:latin typeface="Cambria" pitchFamily="18" charset="0"/>
                      </a:endParaRPr>
                    </a:p>
                  </a:txBody>
                  <a:tcPr/>
                </a:tc>
                <a:tc>
                  <a:txBody>
                    <a:bodyPr/>
                    <a:lstStyle/>
                    <a:p>
                      <a:pPr algn="ctr"/>
                      <a:r>
                        <a:rPr lang="en-US" dirty="0" smtClean="0">
                          <a:latin typeface="Cambria" pitchFamily="18" charset="0"/>
                        </a:rPr>
                        <a:t>Conformity</a:t>
                      </a:r>
                      <a:endParaRPr lang="en-GB" dirty="0">
                        <a:latin typeface="Cambria" pitchFamily="18" charset="0"/>
                      </a:endParaRPr>
                    </a:p>
                  </a:txBody>
                  <a:tcPr/>
                </a:tc>
              </a:tr>
              <a:tr h="37084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latin typeface="Cambria" pitchFamily="18" charset="0"/>
                          <a:ea typeface="+mn-ea"/>
                          <a:cs typeface="+mn-cs"/>
                        </a:rPr>
                        <a:t>Member State's </a:t>
                      </a:r>
                      <a:r>
                        <a:rPr lang="en-GB" sz="1800" b="1" kern="1200" dirty="0" smtClean="0">
                          <a:solidFill>
                            <a:schemeClr val="dk1"/>
                          </a:solidFill>
                          <a:latin typeface="Cambria" pitchFamily="18" charset="0"/>
                          <a:ea typeface="+mn-ea"/>
                          <a:cs typeface="+mn-cs"/>
                        </a:rPr>
                        <a:t>sovereign rights over hydrocarbon resources within their territories</a:t>
                      </a:r>
                    </a:p>
                  </a:txBody>
                  <a:tcPr/>
                </a:tc>
                <a:tc hMerge="1">
                  <a:txBody>
                    <a:bodyPr/>
                    <a:lstStyle/>
                    <a:p>
                      <a:endParaRPr lang="en-GB" dirty="0">
                        <a:latin typeface="Cambria" pitchFamily="18" charset="0"/>
                      </a:endParaRPr>
                    </a:p>
                  </a:txBody>
                  <a:tcPr/>
                </a:tc>
                <a:tc hMerge="1">
                  <a:txBody>
                    <a:bodyPr/>
                    <a:lstStyle/>
                    <a:p>
                      <a:pPr algn="ctr"/>
                      <a:endParaRPr lang="en-GB" dirty="0">
                        <a:latin typeface="Cambria"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Determine the geographical</a:t>
                      </a:r>
                      <a:r>
                        <a:rPr lang="en-US" baseline="0" dirty="0" smtClean="0">
                          <a:latin typeface="Cambria" pitchFamily="18" charset="0"/>
                        </a:rPr>
                        <a:t> area</a:t>
                      </a:r>
                      <a:endParaRPr lang="en-GB" dirty="0" smtClean="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Article 8, and </a:t>
                      </a:r>
                      <a:r>
                        <a:rPr lang="en-US" baseline="0" dirty="0" smtClean="0">
                          <a:latin typeface="Cambria" pitchFamily="18" charset="0"/>
                        </a:rPr>
                        <a:t>enabling regulation</a:t>
                      </a:r>
                      <a:endParaRPr lang="en-US" dirty="0" smtClean="0">
                        <a:latin typeface="Cambria"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Full</a:t>
                      </a:r>
                      <a:endParaRPr lang="en-GB" dirty="0" smtClean="0">
                        <a:latin typeface="Cambria"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smtClean="0">
                          <a:solidFill>
                            <a:schemeClr val="dk1"/>
                          </a:solidFill>
                          <a:latin typeface="Cambria" pitchFamily="18" charset="0"/>
                          <a:ea typeface="+mn-ea"/>
                          <a:cs typeface="+mn-cs"/>
                        </a:rPr>
                        <a:t>Authorise entities to exercise those rights</a:t>
                      </a:r>
                    </a:p>
                  </a:txBody>
                  <a:tcPr/>
                </a:tc>
                <a:tc>
                  <a:txBody>
                    <a:bodyPr/>
                    <a:lstStyle/>
                    <a:p>
                      <a:r>
                        <a:rPr lang="en-US" dirty="0" smtClean="0">
                          <a:latin typeface="Cambria" pitchFamily="18" charset="0"/>
                        </a:rPr>
                        <a:t>Article 6</a:t>
                      </a:r>
                      <a:r>
                        <a:rPr lang="en-US" baseline="0" dirty="0" smtClean="0">
                          <a:latin typeface="Cambria" pitchFamily="18" charset="0"/>
                        </a:rPr>
                        <a:t> N11, N12, Article 9, Article 11 P3, etc</a:t>
                      </a:r>
                      <a:endParaRPr lang="en-GB" dirty="0">
                        <a:latin typeface="Cambria" pitchFamily="18" charset="0"/>
                      </a:endParaRPr>
                    </a:p>
                  </a:txBody>
                  <a:tcPr/>
                </a:tc>
                <a:tc>
                  <a:txBody>
                    <a:bodyPr/>
                    <a:lstStyle/>
                    <a:p>
                      <a:pPr algn="ctr"/>
                      <a:r>
                        <a:rPr lang="en-US" dirty="0" smtClean="0">
                          <a:latin typeface="Cambria" pitchFamily="18" charset="0"/>
                        </a:rPr>
                        <a:t>Full</a:t>
                      </a:r>
                      <a:endParaRPr lang="en-GB" dirty="0">
                        <a:latin typeface="Cambria" pitchFamily="18" charset="0"/>
                      </a:endParaRPr>
                    </a:p>
                  </a:txBody>
                  <a:tcPr/>
                </a:tc>
              </a:tr>
            </a:tbl>
          </a:graphicData>
        </a:graphic>
      </p:graphicFrame>
      <p:sp>
        <p:nvSpPr>
          <p:cNvPr id="29" name="Rectangle 2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0" name="Rectangle 29"/>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5" name="Picture 18" descr="EU MN logo"/>
          <p:cNvPicPr>
            <a:picLocks noChangeAspect="1" noChangeArrowheads="1"/>
          </p:cNvPicPr>
          <p:nvPr/>
        </p:nvPicPr>
        <p:blipFill>
          <a:blip r:embed="rId3" cstate="print"/>
          <a:srcRect/>
          <a:stretch>
            <a:fillRect/>
          </a:stretch>
        </p:blipFill>
        <p:spPr bwMode="auto">
          <a:xfrm>
            <a:off x="0" y="685800"/>
            <a:ext cx="1219200" cy="685800"/>
          </a:xfrm>
          <a:prstGeom prst="rect">
            <a:avLst/>
          </a:prstGeom>
          <a:noFill/>
          <a:ln w="9525">
            <a:noFill/>
            <a:miter lim="800000"/>
            <a:headEnd/>
            <a:tailEnd/>
          </a:ln>
        </p:spPr>
      </p:pic>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5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6152"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9" name="Title 18"/>
          <p:cNvSpPr>
            <a:spLocks noGrp="1"/>
          </p:cNvSpPr>
          <p:nvPr>
            <p:ph type="title"/>
          </p:nvPr>
        </p:nvSpPr>
        <p:spPr>
          <a:xfrm>
            <a:off x="457200" y="533400"/>
            <a:ext cx="8229600" cy="1143000"/>
          </a:xfrm>
        </p:spPr>
        <p:txBody>
          <a:bodyPr/>
          <a:lstStyle/>
          <a:p>
            <a:r>
              <a:rPr lang="en-US" sz="3200" b="1" dirty="0" smtClean="0">
                <a:solidFill>
                  <a:srgbClr val="57201F"/>
                </a:solidFill>
                <a:latin typeface="Cambria" pitchFamily="18" charset="0"/>
              </a:rPr>
              <a:t>MONTENEGRIN LAW CONFORMITY</a:t>
            </a:r>
            <a:br>
              <a:rPr lang="en-US" sz="3200" b="1" dirty="0" smtClean="0">
                <a:solidFill>
                  <a:srgbClr val="57201F"/>
                </a:solidFill>
                <a:latin typeface="Cambria" pitchFamily="18" charset="0"/>
              </a:rPr>
            </a:br>
            <a:r>
              <a:rPr lang="en-US" sz="3200" b="1" dirty="0" smtClean="0">
                <a:solidFill>
                  <a:srgbClr val="57201F"/>
                </a:solidFill>
                <a:latin typeface="Cambria" pitchFamily="18" charset="0"/>
              </a:rPr>
              <a:t>- MAIN PRINCIPLES - CONTINUED</a:t>
            </a:r>
            <a:endParaRPr lang="en-GB" sz="3200" b="1" dirty="0">
              <a:solidFill>
                <a:srgbClr val="57201F"/>
              </a:solidFill>
              <a:latin typeface="Cambria" pitchFamily="18" charset="0"/>
            </a:endParaRPr>
          </a:p>
        </p:txBody>
      </p:sp>
      <p:graphicFrame>
        <p:nvGraphicFramePr>
          <p:cNvPr id="22" name="Content Placeholder 21"/>
          <p:cNvGraphicFramePr>
            <a:graphicFrameLocks noGrp="1"/>
          </p:cNvGraphicFramePr>
          <p:nvPr>
            <p:ph idx="1"/>
          </p:nvPr>
        </p:nvGraphicFramePr>
        <p:xfrm>
          <a:off x="457200" y="1828800"/>
          <a:ext cx="8229600" cy="4211320"/>
        </p:xfrm>
        <a:graphic>
          <a:graphicData uri="http://schemas.openxmlformats.org/drawingml/2006/table">
            <a:tbl>
              <a:tblPr firstRow="1" bandRow="1">
                <a:tableStyleId>{5C22544A-7EE6-4342-B048-85BDC9FD1C3A}</a:tableStyleId>
              </a:tblPr>
              <a:tblGrid>
                <a:gridCol w="3200400"/>
                <a:gridCol w="2743200"/>
                <a:gridCol w="2286000"/>
              </a:tblGrid>
              <a:tr h="370840">
                <a:tc>
                  <a:txBody>
                    <a:bodyPr/>
                    <a:lstStyle/>
                    <a:p>
                      <a:pPr algn="ctr"/>
                      <a:r>
                        <a:rPr lang="en-GB" noProof="0" dirty="0" smtClean="0">
                          <a:latin typeface="Cambria" pitchFamily="18" charset="0"/>
                        </a:rPr>
                        <a:t>Directive</a:t>
                      </a:r>
                      <a:r>
                        <a:rPr lang="en-GB" baseline="0" noProof="0" dirty="0" smtClean="0">
                          <a:latin typeface="Cambria" pitchFamily="18" charset="0"/>
                        </a:rPr>
                        <a:t> 94/22/EC</a:t>
                      </a:r>
                      <a:endParaRPr lang="en-GB" noProof="0" dirty="0">
                        <a:latin typeface="Cambria" pitchFamily="18" charset="0"/>
                      </a:endParaRPr>
                    </a:p>
                  </a:txBody>
                  <a:tcPr/>
                </a:tc>
                <a:tc>
                  <a:txBody>
                    <a:bodyPr/>
                    <a:lstStyle/>
                    <a:p>
                      <a:pPr algn="ctr"/>
                      <a:r>
                        <a:rPr lang="en-US" dirty="0" smtClean="0">
                          <a:latin typeface="Cambria" pitchFamily="18" charset="0"/>
                        </a:rPr>
                        <a:t>Montenegrin Law on Hydrocarbons</a:t>
                      </a:r>
                      <a:endParaRPr lang="en-GB" noProof="0" dirty="0">
                        <a:latin typeface="Cambria" pitchFamily="18" charset="0"/>
                      </a:endParaRPr>
                    </a:p>
                  </a:txBody>
                  <a:tcPr/>
                </a:tc>
                <a:tc>
                  <a:txBody>
                    <a:bodyPr/>
                    <a:lstStyle/>
                    <a:p>
                      <a:pPr algn="ctr"/>
                      <a:r>
                        <a:rPr lang="en-US" dirty="0" smtClean="0">
                          <a:latin typeface="Cambria" pitchFamily="18" charset="0"/>
                        </a:rPr>
                        <a:t>Conformity</a:t>
                      </a:r>
                      <a:endParaRPr lang="en-GB" dirty="0">
                        <a:latin typeface="Cambria" pitchFamily="18" charset="0"/>
                      </a:endParaRPr>
                    </a:p>
                  </a:txBody>
                  <a:tcPr/>
                </a:tc>
              </a:tr>
              <a:tr h="37084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kern="1200" noProof="0" dirty="0" smtClean="0">
                          <a:solidFill>
                            <a:schemeClr val="dk1"/>
                          </a:solidFill>
                          <a:latin typeface="Cambria" pitchFamily="18" charset="0"/>
                          <a:ea typeface="+mn-ea"/>
                          <a:cs typeface="+mn-cs"/>
                        </a:rPr>
                        <a:t>Systems for granting</a:t>
                      </a:r>
                      <a:r>
                        <a:rPr lang="en-GB" sz="1800" b="1" kern="1200" baseline="0" noProof="0" dirty="0" smtClean="0">
                          <a:solidFill>
                            <a:schemeClr val="dk1"/>
                          </a:solidFill>
                          <a:latin typeface="Cambria" pitchFamily="18" charset="0"/>
                          <a:ea typeface="+mn-ea"/>
                          <a:cs typeface="+mn-cs"/>
                        </a:rPr>
                        <a:t> authorisations</a:t>
                      </a:r>
                      <a:endParaRPr lang="en-GB" sz="1800" b="1" kern="1200" noProof="0" dirty="0" smtClean="0">
                        <a:solidFill>
                          <a:schemeClr val="dk1"/>
                        </a:solidFill>
                        <a:latin typeface="Cambria" pitchFamily="18" charset="0"/>
                        <a:ea typeface="+mn-ea"/>
                        <a:cs typeface="+mn-cs"/>
                      </a:endParaRPr>
                    </a:p>
                  </a:txBody>
                  <a:tcPr/>
                </a:tc>
                <a:tc hMerge="1">
                  <a:txBody>
                    <a:bodyPr/>
                    <a:lstStyle/>
                    <a:p>
                      <a:endParaRPr lang="en-GB"/>
                    </a:p>
                  </a:txBody>
                  <a:tcPr/>
                </a:tc>
                <a:tc hMerge="1">
                  <a:txBody>
                    <a:bodyPr/>
                    <a:lstStyle/>
                    <a:p>
                      <a:endParaRPr lang="en-GB"/>
                    </a:p>
                  </a:txBody>
                  <a:tcPr/>
                </a:tc>
              </a:tr>
              <a:tr h="2692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Cambria" pitchFamily="18" charset="0"/>
                          <a:ea typeface="+mn-ea"/>
                          <a:cs typeface="+mn-cs"/>
                        </a:rPr>
                        <a:t>"Licensing round": notices must be published in the Official Journal of the European Community and a 90-day application period is applied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Article 20</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Published</a:t>
                      </a:r>
                      <a:r>
                        <a:rPr lang="en-US" baseline="0" dirty="0" smtClean="0">
                          <a:latin typeface="Cambria" pitchFamily="18" charset="0"/>
                        </a:rPr>
                        <a:t> in the Official Gazette of Montenegro</a:t>
                      </a:r>
                      <a:endParaRPr lang="en-GB" dirty="0" smtClean="0">
                        <a:latin typeface="Cambria"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Partial </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Full conformity</a:t>
                      </a:r>
                      <a:r>
                        <a:rPr lang="en-US" baseline="0" dirty="0" smtClean="0">
                          <a:latin typeface="Cambria" pitchFamily="18" charset="0"/>
                        </a:rPr>
                        <a:t> when Montenegro joins the EU</a:t>
                      </a:r>
                      <a:endParaRPr lang="en-GB" dirty="0" smtClean="0">
                        <a:latin typeface="Cambria"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ambria" pitchFamily="18" charset="0"/>
                        </a:rPr>
                        <a:t>"Open door": areas available on a permanent basis, they may be the subject of a request for or grant of authorization at any tim</a:t>
                      </a:r>
                      <a:r>
                        <a:rPr lang="en-US" sz="1800" dirty="0" smtClean="0"/>
                        <a:t>e</a:t>
                      </a:r>
                      <a:endParaRPr lang="en-GB" sz="1800" kern="1200" dirty="0" smtClean="0">
                        <a:solidFill>
                          <a:schemeClr val="dk1"/>
                        </a:solidFill>
                        <a:latin typeface="Cambria" pitchFamily="18" charset="0"/>
                        <a:ea typeface="+mn-ea"/>
                        <a:cs typeface="+mn-cs"/>
                      </a:endParaRPr>
                    </a:p>
                  </a:txBody>
                  <a:tcPr/>
                </a:tc>
                <a:tc>
                  <a:txBody>
                    <a:bodyPr/>
                    <a:lstStyle/>
                    <a:p>
                      <a:endParaRPr lang="en-GB" dirty="0"/>
                    </a:p>
                  </a:txBody>
                  <a:tcPr/>
                </a:tc>
                <a:tc>
                  <a:txBody>
                    <a:bodyPr/>
                    <a:lstStyle/>
                    <a:p>
                      <a:pPr algn="just"/>
                      <a:r>
                        <a:rPr lang="en-US" dirty="0" smtClean="0">
                          <a:latin typeface="Cambria" pitchFamily="18" charset="0"/>
                        </a:rPr>
                        <a:t>Not</a:t>
                      </a:r>
                      <a:r>
                        <a:rPr lang="en-US" baseline="0" dirty="0" smtClean="0">
                          <a:latin typeface="Cambria" pitchFamily="18" charset="0"/>
                        </a:rPr>
                        <a:t> applicable, as all open areas must be subject to public invitation competition.</a:t>
                      </a:r>
                      <a:endParaRPr lang="en-GB" dirty="0">
                        <a:latin typeface="Cambria" pitchFamily="18" charset="0"/>
                      </a:endParaRPr>
                    </a:p>
                  </a:txBody>
                  <a:tcPr/>
                </a:tc>
              </a:tr>
            </a:tbl>
          </a:graphicData>
        </a:graphic>
      </p:graphicFrame>
      <p:sp>
        <p:nvSpPr>
          <p:cNvPr id="29" name="Rectangle 2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0" name="Rectangle 29"/>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5" name="Picture 18" descr="EU MN logo"/>
          <p:cNvPicPr>
            <a:picLocks noChangeAspect="1" noChangeArrowheads="1"/>
          </p:cNvPicPr>
          <p:nvPr/>
        </p:nvPicPr>
        <p:blipFill>
          <a:blip r:embed="rId3" cstate="print"/>
          <a:srcRect/>
          <a:stretch>
            <a:fillRect/>
          </a:stretch>
        </p:blipFill>
        <p:spPr bwMode="auto">
          <a:xfrm>
            <a:off x="0" y="685800"/>
            <a:ext cx="1219200" cy="685800"/>
          </a:xfrm>
          <a:prstGeom prst="rect">
            <a:avLst/>
          </a:prstGeom>
          <a:noFill/>
          <a:ln w="9525">
            <a:noFill/>
            <a:miter lim="800000"/>
            <a:headEnd/>
            <a:tailEnd/>
          </a:ln>
        </p:spPr>
      </p:pic>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5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6152"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9" name="Title 18"/>
          <p:cNvSpPr>
            <a:spLocks noGrp="1"/>
          </p:cNvSpPr>
          <p:nvPr>
            <p:ph type="title"/>
          </p:nvPr>
        </p:nvSpPr>
        <p:spPr>
          <a:xfrm>
            <a:off x="457200" y="533400"/>
            <a:ext cx="8229600" cy="1143000"/>
          </a:xfrm>
        </p:spPr>
        <p:txBody>
          <a:bodyPr/>
          <a:lstStyle/>
          <a:p>
            <a:r>
              <a:rPr lang="en-US" sz="3200" b="1" dirty="0" smtClean="0">
                <a:solidFill>
                  <a:srgbClr val="57201F"/>
                </a:solidFill>
                <a:latin typeface="Cambria" pitchFamily="18" charset="0"/>
              </a:rPr>
              <a:t>MONTENEGRIN LAW CONFORMITY</a:t>
            </a:r>
            <a:br>
              <a:rPr lang="en-US" sz="3200" b="1" dirty="0" smtClean="0">
                <a:solidFill>
                  <a:srgbClr val="57201F"/>
                </a:solidFill>
                <a:latin typeface="Cambria" pitchFamily="18" charset="0"/>
              </a:rPr>
            </a:br>
            <a:r>
              <a:rPr lang="en-US" sz="3200" b="1" dirty="0" smtClean="0">
                <a:solidFill>
                  <a:srgbClr val="57201F"/>
                </a:solidFill>
                <a:latin typeface="Cambria" pitchFamily="18" charset="0"/>
              </a:rPr>
              <a:t>- MAIN PRINCIPLES - CONTINUED</a:t>
            </a:r>
            <a:endParaRPr lang="en-GB" sz="3200" b="1" dirty="0">
              <a:solidFill>
                <a:srgbClr val="57201F"/>
              </a:solidFill>
              <a:latin typeface="Cambria" pitchFamily="18" charset="0"/>
            </a:endParaRPr>
          </a:p>
        </p:txBody>
      </p:sp>
      <p:graphicFrame>
        <p:nvGraphicFramePr>
          <p:cNvPr id="22" name="Content Placeholder 21"/>
          <p:cNvGraphicFramePr>
            <a:graphicFrameLocks noGrp="1"/>
          </p:cNvGraphicFramePr>
          <p:nvPr>
            <p:ph idx="1"/>
          </p:nvPr>
        </p:nvGraphicFramePr>
        <p:xfrm>
          <a:off x="457200" y="1828800"/>
          <a:ext cx="8229600" cy="3754120"/>
        </p:xfrm>
        <a:graphic>
          <a:graphicData uri="http://schemas.openxmlformats.org/drawingml/2006/table">
            <a:tbl>
              <a:tblPr firstRow="1" bandRow="1">
                <a:tableStyleId>{5C22544A-7EE6-4342-B048-85BDC9FD1C3A}</a:tableStyleId>
              </a:tblPr>
              <a:tblGrid>
                <a:gridCol w="3200400"/>
                <a:gridCol w="2743200"/>
                <a:gridCol w="2286000"/>
              </a:tblGrid>
              <a:tr h="370840">
                <a:tc>
                  <a:txBody>
                    <a:bodyPr/>
                    <a:lstStyle/>
                    <a:p>
                      <a:pPr algn="ctr"/>
                      <a:r>
                        <a:rPr lang="en-GB" noProof="0" dirty="0" smtClean="0">
                          <a:latin typeface="Cambria" pitchFamily="18" charset="0"/>
                        </a:rPr>
                        <a:t>Directive</a:t>
                      </a:r>
                      <a:r>
                        <a:rPr lang="en-GB" baseline="0" noProof="0" dirty="0" smtClean="0">
                          <a:latin typeface="Cambria" pitchFamily="18" charset="0"/>
                        </a:rPr>
                        <a:t> 94/22/EC</a:t>
                      </a:r>
                      <a:endParaRPr lang="en-GB" noProof="0" dirty="0">
                        <a:latin typeface="Cambria" pitchFamily="18" charset="0"/>
                      </a:endParaRPr>
                    </a:p>
                  </a:txBody>
                  <a:tcPr/>
                </a:tc>
                <a:tc>
                  <a:txBody>
                    <a:bodyPr/>
                    <a:lstStyle/>
                    <a:p>
                      <a:pPr algn="ctr"/>
                      <a:r>
                        <a:rPr lang="en-GB" noProof="0" dirty="0" smtClean="0">
                          <a:latin typeface="Cambria" pitchFamily="18" charset="0"/>
                        </a:rPr>
                        <a:t>Montenegrin Law on Hydrocarbons</a:t>
                      </a:r>
                      <a:endParaRPr lang="en-GB" noProof="0" dirty="0">
                        <a:latin typeface="Cambria" pitchFamily="18" charset="0"/>
                      </a:endParaRPr>
                    </a:p>
                  </a:txBody>
                  <a:tcPr/>
                </a:tc>
                <a:tc>
                  <a:txBody>
                    <a:bodyPr/>
                    <a:lstStyle/>
                    <a:p>
                      <a:pPr algn="ctr"/>
                      <a:r>
                        <a:rPr lang="en-US" dirty="0" smtClean="0">
                          <a:latin typeface="Cambria" pitchFamily="18" charset="0"/>
                        </a:rPr>
                        <a:t>Conformity</a:t>
                      </a:r>
                      <a:endParaRPr lang="en-GB" dirty="0">
                        <a:latin typeface="Cambria" pitchFamily="18" charset="0"/>
                      </a:endParaRPr>
                    </a:p>
                  </a:txBody>
                  <a:tcPr/>
                </a:tc>
              </a:tr>
              <a:tr h="37084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noProof="0" dirty="0" smtClean="0">
                          <a:solidFill>
                            <a:schemeClr val="dk1"/>
                          </a:solidFill>
                          <a:latin typeface="Cambria" pitchFamily="18" charset="0"/>
                          <a:ea typeface="+mn-ea"/>
                          <a:cs typeface="+mn-cs"/>
                        </a:rPr>
                        <a:t>Procedures to grant authorizations</a:t>
                      </a:r>
                      <a:endParaRPr lang="en-US" sz="1800" b="1" kern="1200" noProof="0" dirty="0">
                        <a:solidFill>
                          <a:schemeClr val="dk1"/>
                        </a:solidFill>
                        <a:latin typeface="Cambria" pitchFamily="18" charset="0"/>
                        <a:ea typeface="+mn-ea"/>
                        <a:cs typeface="+mn-cs"/>
                      </a:endParaRPr>
                    </a:p>
                  </a:txBody>
                  <a:tcPr/>
                </a:tc>
                <a:tc hMerge="1">
                  <a:txBody>
                    <a:bodyPr/>
                    <a:lstStyle/>
                    <a:p>
                      <a:endParaRPr lang="en-GB"/>
                    </a:p>
                  </a:txBody>
                  <a:tcPr/>
                </a:tc>
                <a:tc hMerge="1">
                  <a:txBody>
                    <a:bodyPr/>
                    <a:lstStyle/>
                    <a:p>
                      <a:endParaRPr lang="en-GB"/>
                    </a:p>
                  </a:txBody>
                  <a:tcPr/>
                </a:tc>
              </a:tr>
              <a:tr h="2692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1800" dirty="0" smtClean="0">
                          <a:latin typeface="Cambria" pitchFamily="18" charset="0"/>
                        </a:rPr>
                        <a:t>Open to all interested entities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Articles 3 and 4,</a:t>
                      </a:r>
                      <a:r>
                        <a:rPr lang="en-US" baseline="0" dirty="0" smtClean="0">
                          <a:latin typeface="Cambria" pitchFamily="18" charset="0"/>
                        </a:rPr>
                        <a:t> </a:t>
                      </a:r>
                      <a:endParaRPr lang="en-US" dirty="0" smtClean="0">
                        <a:latin typeface="Cambria"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Full</a:t>
                      </a:r>
                      <a:endParaRPr lang="en-GB" dirty="0" smtClean="0">
                        <a:latin typeface="Cambria" pitchFamily="18" charset="0"/>
                      </a:endParaRPr>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Cambria" pitchFamily="18" charset="0"/>
                          <a:ea typeface="+mn-ea"/>
                          <a:cs typeface="+mn-cs"/>
                        </a:rPr>
                        <a:t>Applicants necessary  capabilities: financial, technical and operational</a:t>
                      </a:r>
                      <a:endParaRPr lang="en-US" sz="1800" kern="1200" dirty="0">
                        <a:solidFill>
                          <a:schemeClr val="dk1"/>
                        </a:solidFill>
                        <a:latin typeface="Cambria" pitchFamily="18" charset="0"/>
                        <a:ea typeface="+mn-ea"/>
                        <a:cs typeface="+mn-cs"/>
                      </a:endParaRPr>
                    </a:p>
                  </a:txBody>
                  <a:tcPr/>
                </a:tc>
                <a:tc>
                  <a:txBody>
                    <a:bodyPr/>
                    <a:lstStyle/>
                    <a:p>
                      <a:r>
                        <a:rPr lang="en-US" dirty="0" smtClean="0">
                          <a:latin typeface="Cambria" pitchFamily="18" charset="0"/>
                        </a:rPr>
                        <a:t>Article 12</a:t>
                      </a:r>
                      <a:r>
                        <a:rPr lang="en-US" baseline="0" dirty="0" smtClean="0">
                          <a:latin typeface="Cambria" pitchFamily="18" charset="0"/>
                        </a:rPr>
                        <a:t> P4 N5, and</a:t>
                      </a:r>
                    </a:p>
                    <a:p>
                      <a:r>
                        <a:rPr lang="en-US" baseline="0" dirty="0" smtClean="0">
                          <a:latin typeface="Cambria" pitchFamily="18" charset="0"/>
                        </a:rPr>
                        <a:t>Article 20 P4 N5</a:t>
                      </a:r>
                      <a:endParaRPr lang="en-GB" dirty="0"/>
                    </a:p>
                  </a:txBody>
                  <a:tcPr/>
                </a:tc>
                <a:tc>
                  <a:txBody>
                    <a:bodyPr/>
                    <a:lstStyle/>
                    <a:p>
                      <a:pPr algn="ctr"/>
                      <a:r>
                        <a:rPr lang="en-US" dirty="0" smtClean="0">
                          <a:latin typeface="Cambria" pitchFamily="18" charset="0"/>
                        </a:rPr>
                        <a:t>Full</a:t>
                      </a:r>
                      <a:endParaRPr lang="en-GB" dirty="0">
                        <a:latin typeface="Cambria" pitchFamily="18" charset="0"/>
                      </a:endParaRPr>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Cambria" pitchFamily="18" charset="0"/>
                          <a:ea typeface="+mn-ea"/>
                          <a:cs typeface="+mn-cs"/>
                        </a:rPr>
                        <a:t>Transparent manner by introducing:</a:t>
                      </a:r>
                      <a:r>
                        <a:rPr lang="en-GB" sz="1800" kern="1200" dirty="0" smtClean="0">
                          <a:solidFill>
                            <a:schemeClr val="dk1"/>
                          </a:solidFill>
                          <a:latin typeface="Cambria" pitchFamily="18" charset="0"/>
                          <a:ea typeface="+mn-ea"/>
                          <a:cs typeface="+mn-cs"/>
                        </a:rPr>
                        <a:t> objective and non-discriminatory criteria</a:t>
                      </a:r>
                    </a:p>
                  </a:txBody>
                  <a:tcPr/>
                </a:tc>
                <a:tc>
                  <a:txBody>
                    <a:bodyPr/>
                    <a:lstStyle/>
                    <a:p>
                      <a:r>
                        <a:rPr lang="en-US" dirty="0" smtClean="0">
                          <a:latin typeface="Cambria" pitchFamily="18" charset="0"/>
                        </a:rPr>
                        <a:t>Article</a:t>
                      </a:r>
                      <a:r>
                        <a:rPr lang="en-US" baseline="0" dirty="0" smtClean="0">
                          <a:latin typeface="Cambria" pitchFamily="18" charset="0"/>
                        </a:rPr>
                        <a:t> 12 P2</a:t>
                      </a:r>
                      <a:endParaRPr lang="en-US" dirty="0" smtClean="0">
                        <a:latin typeface="Cambria" pitchFamily="18" charset="0"/>
                      </a:endParaRPr>
                    </a:p>
                    <a:p>
                      <a:r>
                        <a:rPr lang="en-US" dirty="0" smtClean="0">
                          <a:latin typeface="Cambria" pitchFamily="18" charset="0"/>
                        </a:rPr>
                        <a:t>Article 20 P2, </a:t>
                      </a:r>
                      <a:endParaRPr lang="en-GB" dirty="0"/>
                    </a:p>
                  </a:txBody>
                  <a:tcPr/>
                </a:tc>
                <a:tc>
                  <a:txBody>
                    <a:bodyPr/>
                    <a:lstStyle/>
                    <a:p>
                      <a:pPr algn="ctr"/>
                      <a:r>
                        <a:rPr lang="en-US" dirty="0" smtClean="0">
                          <a:latin typeface="Cambria" pitchFamily="18" charset="0"/>
                        </a:rPr>
                        <a:t>Partial</a:t>
                      </a:r>
                    </a:p>
                    <a:p>
                      <a:pPr algn="ctr"/>
                      <a:r>
                        <a:rPr lang="en-US" dirty="0" smtClean="0">
                          <a:latin typeface="Cambria" pitchFamily="18" charset="0"/>
                        </a:rPr>
                        <a:t>Amendments to the Law planned to formally introduce the requirement</a:t>
                      </a:r>
                      <a:endParaRPr lang="en-GB" dirty="0">
                        <a:latin typeface="Cambria" pitchFamily="18" charset="0"/>
                      </a:endParaRPr>
                    </a:p>
                  </a:txBody>
                  <a:tcPr/>
                </a:tc>
              </a:tr>
            </a:tbl>
          </a:graphicData>
        </a:graphic>
      </p:graphicFrame>
      <p:sp>
        <p:nvSpPr>
          <p:cNvPr id="29" name="Rectangle 2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0" name="Rectangle 29"/>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5" name="Picture 18" descr="EU MN logo"/>
          <p:cNvPicPr>
            <a:picLocks noChangeAspect="1" noChangeArrowheads="1"/>
          </p:cNvPicPr>
          <p:nvPr/>
        </p:nvPicPr>
        <p:blipFill>
          <a:blip r:embed="rId3" cstate="print"/>
          <a:srcRect/>
          <a:stretch>
            <a:fillRect/>
          </a:stretch>
        </p:blipFill>
        <p:spPr bwMode="auto">
          <a:xfrm>
            <a:off x="0" y="685800"/>
            <a:ext cx="1219200" cy="685800"/>
          </a:xfrm>
          <a:prstGeom prst="rect">
            <a:avLst/>
          </a:prstGeom>
          <a:noFill/>
          <a:ln w="9525">
            <a:noFill/>
            <a:miter lim="800000"/>
            <a:headEnd/>
            <a:tailEnd/>
          </a:ln>
        </p:spPr>
      </p:pic>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5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6152"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9" name="Title 18"/>
          <p:cNvSpPr>
            <a:spLocks noGrp="1"/>
          </p:cNvSpPr>
          <p:nvPr>
            <p:ph type="title"/>
          </p:nvPr>
        </p:nvSpPr>
        <p:spPr>
          <a:xfrm>
            <a:off x="457200" y="533400"/>
            <a:ext cx="8229600" cy="1143000"/>
          </a:xfrm>
        </p:spPr>
        <p:txBody>
          <a:bodyPr/>
          <a:lstStyle/>
          <a:p>
            <a:r>
              <a:rPr lang="en-US" sz="3200" b="1" dirty="0" smtClean="0">
                <a:solidFill>
                  <a:srgbClr val="57201F"/>
                </a:solidFill>
                <a:latin typeface="Cambria" pitchFamily="18" charset="0"/>
              </a:rPr>
              <a:t>MONTENEGRIN LAW CONFORMITY</a:t>
            </a:r>
            <a:br>
              <a:rPr lang="en-US" sz="3200" b="1" dirty="0" smtClean="0">
                <a:solidFill>
                  <a:srgbClr val="57201F"/>
                </a:solidFill>
                <a:latin typeface="Cambria" pitchFamily="18" charset="0"/>
              </a:rPr>
            </a:br>
            <a:r>
              <a:rPr lang="en-US" sz="3200" b="1" dirty="0" smtClean="0">
                <a:solidFill>
                  <a:srgbClr val="57201F"/>
                </a:solidFill>
                <a:latin typeface="Cambria" pitchFamily="18" charset="0"/>
              </a:rPr>
              <a:t>- MAIN PRINCIPLES - CONTINUED</a:t>
            </a:r>
            <a:endParaRPr lang="en-GB" sz="3200" b="1" dirty="0">
              <a:solidFill>
                <a:srgbClr val="57201F"/>
              </a:solidFill>
              <a:latin typeface="Cambria" pitchFamily="18" charset="0"/>
            </a:endParaRPr>
          </a:p>
        </p:txBody>
      </p:sp>
      <p:graphicFrame>
        <p:nvGraphicFramePr>
          <p:cNvPr id="22" name="Content Placeholder 21"/>
          <p:cNvGraphicFramePr>
            <a:graphicFrameLocks noGrp="1"/>
          </p:cNvGraphicFramePr>
          <p:nvPr>
            <p:ph idx="1"/>
          </p:nvPr>
        </p:nvGraphicFramePr>
        <p:xfrm>
          <a:off x="457200" y="1828800"/>
          <a:ext cx="8229600" cy="3114040"/>
        </p:xfrm>
        <a:graphic>
          <a:graphicData uri="http://schemas.openxmlformats.org/drawingml/2006/table">
            <a:tbl>
              <a:tblPr firstRow="1" bandRow="1">
                <a:tableStyleId>{5C22544A-7EE6-4342-B048-85BDC9FD1C3A}</a:tableStyleId>
              </a:tblPr>
              <a:tblGrid>
                <a:gridCol w="3200400"/>
                <a:gridCol w="2743200"/>
                <a:gridCol w="2286000"/>
              </a:tblGrid>
              <a:tr h="370840">
                <a:tc>
                  <a:txBody>
                    <a:bodyPr/>
                    <a:lstStyle/>
                    <a:p>
                      <a:pPr algn="ctr"/>
                      <a:r>
                        <a:rPr lang="en-GB" noProof="0" dirty="0" smtClean="0">
                          <a:latin typeface="Cambria" pitchFamily="18" charset="0"/>
                        </a:rPr>
                        <a:t>Directive</a:t>
                      </a:r>
                      <a:r>
                        <a:rPr lang="en-GB" baseline="0" noProof="0" dirty="0" smtClean="0">
                          <a:latin typeface="Cambria" pitchFamily="18" charset="0"/>
                        </a:rPr>
                        <a:t> 94/22/EC</a:t>
                      </a:r>
                      <a:endParaRPr lang="en-GB" noProof="0" dirty="0">
                        <a:latin typeface="Cambria" pitchFamily="18" charset="0"/>
                      </a:endParaRPr>
                    </a:p>
                  </a:txBody>
                  <a:tcPr/>
                </a:tc>
                <a:tc>
                  <a:txBody>
                    <a:bodyPr/>
                    <a:lstStyle/>
                    <a:p>
                      <a:pPr algn="ctr"/>
                      <a:r>
                        <a:rPr lang="en-GB" noProof="0" dirty="0" smtClean="0">
                          <a:latin typeface="Cambria" pitchFamily="18" charset="0"/>
                        </a:rPr>
                        <a:t>Montenegrin Law on Hydrocarbons</a:t>
                      </a:r>
                      <a:endParaRPr lang="en-GB" noProof="0" dirty="0">
                        <a:latin typeface="Cambria" pitchFamily="18" charset="0"/>
                      </a:endParaRPr>
                    </a:p>
                  </a:txBody>
                  <a:tcPr/>
                </a:tc>
                <a:tc>
                  <a:txBody>
                    <a:bodyPr/>
                    <a:lstStyle/>
                    <a:p>
                      <a:pPr algn="ctr"/>
                      <a:r>
                        <a:rPr lang="en-US" dirty="0" smtClean="0">
                          <a:latin typeface="Cambria" pitchFamily="18" charset="0"/>
                        </a:rPr>
                        <a:t>Conformity</a:t>
                      </a:r>
                      <a:endParaRPr lang="en-GB" dirty="0">
                        <a:latin typeface="Cambria" pitchFamily="18" charset="0"/>
                      </a:endParaRPr>
                    </a:p>
                  </a:txBody>
                  <a:tcPr/>
                </a:tc>
              </a:tr>
              <a:tr h="37084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noProof="0" dirty="0" smtClean="0">
                          <a:solidFill>
                            <a:schemeClr val="dk1"/>
                          </a:solidFill>
                          <a:latin typeface="Cambria" pitchFamily="18" charset="0"/>
                          <a:ea typeface="+mn-ea"/>
                          <a:cs typeface="+mn-cs"/>
                        </a:rPr>
                        <a:t>Procedures to grant authorizations</a:t>
                      </a:r>
                      <a:endParaRPr lang="en-US" sz="1800" b="1" kern="1200" noProof="0" dirty="0">
                        <a:solidFill>
                          <a:schemeClr val="dk1"/>
                        </a:solidFill>
                        <a:latin typeface="Cambria" pitchFamily="18" charset="0"/>
                        <a:ea typeface="+mn-ea"/>
                        <a:cs typeface="+mn-cs"/>
                      </a:endParaRPr>
                    </a:p>
                  </a:txBody>
                  <a:tcPr/>
                </a:tc>
                <a:tc hMerge="1">
                  <a:txBody>
                    <a:bodyPr/>
                    <a:lstStyle/>
                    <a:p>
                      <a:endParaRPr lang="en-GB"/>
                    </a:p>
                  </a:txBody>
                  <a:tcPr/>
                </a:tc>
                <a:tc hMerge="1">
                  <a:txBody>
                    <a:bodyPr/>
                    <a:lstStyle/>
                    <a:p>
                      <a:endParaRPr lang="en-GB"/>
                    </a:p>
                  </a:txBody>
                  <a:tcPr/>
                </a:tc>
              </a:tr>
              <a:tr h="2692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ambria" pitchFamily="18" charset="0"/>
                        </a:rPr>
                        <a:t>Prevent exclusive right to a single entity by defining: extent of the area and duration of the authorization</a:t>
                      </a:r>
                      <a:endParaRPr lang="en-GB" sz="1800" dirty="0" smtClean="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Article 9, 13, 27, 37, 38</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Cambria"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Full</a:t>
                      </a:r>
                      <a:endParaRPr lang="en-GB" dirty="0" smtClean="0">
                        <a:latin typeface="Cambria" pitchFamily="18" charset="0"/>
                      </a:endParaRPr>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ambria" pitchFamily="18" charset="0"/>
                        </a:rPr>
                        <a:t>Third-countries: principle of reciprocity</a:t>
                      </a:r>
                      <a:endParaRPr lang="en-US" sz="1800" kern="1200" dirty="0">
                        <a:solidFill>
                          <a:schemeClr val="dk1"/>
                        </a:solidFill>
                        <a:latin typeface="Cambria" pitchFamily="18" charset="0"/>
                        <a:ea typeface="+mn-ea"/>
                        <a:cs typeface="+mn-cs"/>
                      </a:endParaRPr>
                    </a:p>
                  </a:txBody>
                  <a:tcPr/>
                </a:tc>
                <a:tc>
                  <a:txBody>
                    <a:bodyPr/>
                    <a:lstStyle/>
                    <a:p>
                      <a:endParaRPr lang="en-GB" dirty="0"/>
                    </a:p>
                  </a:txBody>
                  <a:tcPr/>
                </a:tc>
                <a:tc>
                  <a:txBody>
                    <a:bodyPr/>
                    <a:lstStyle/>
                    <a:p>
                      <a:pPr algn="ctr"/>
                      <a:r>
                        <a:rPr lang="en-US" dirty="0" smtClean="0">
                          <a:latin typeface="Cambria" pitchFamily="18" charset="0"/>
                        </a:rPr>
                        <a:t>Not applicable until Montenegro joins the EU</a:t>
                      </a:r>
                      <a:endParaRPr lang="en-GB" dirty="0">
                        <a:latin typeface="Cambria" pitchFamily="18" charset="0"/>
                      </a:endParaRPr>
                    </a:p>
                  </a:txBody>
                  <a:tcPr/>
                </a:tc>
              </a:tr>
            </a:tbl>
          </a:graphicData>
        </a:graphic>
      </p:graphicFrame>
      <p:sp>
        <p:nvSpPr>
          <p:cNvPr id="29" name="Rectangle 2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0" name="Rectangle 29"/>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5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6152"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6155" name="Picture 18" descr="EU MN logo"/>
          <p:cNvPicPr>
            <a:picLocks noChangeAspect="1" noChangeArrowheads="1"/>
          </p:cNvPicPr>
          <p:nvPr/>
        </p:nvPicPr>
        <p:blipFill>
          <a:blip r:embed="rId4" cstate="print"/>
          <a:srcRect/>
          <a:stretch>
            <a:fillRect/>
          </a:stretch>
        </p:blipFill>
        <p:spPr bwMode="auto">
          <a:xfrm>
            <a:off x="0" y="685800"/>
            <a:ext cx="1219200" cy="685800"/>
          </a:xfrm>
          <a:prstGeom prst="rect">
            <a:avLst/>
          </a:prstGeom>
          <a:noFill/>
          <a:ln w="9525">
            <a:noFill/>
            <a:miter lim="800000"/>
            <a:headEnd/>
            <a:tailEnd/>
          </a:ln>
        </p:spPr>
      </p:pic>
      <p:sp>
        <p:nvSpPr>
          <p:cNvPr id="19" name="Title 18"/>
          <p:cNvSpPr>
            <a:spLocks noGrp="1"/>
          </p:cNvSpPr>
          <p:nvPr>
            <p:ph type="title"/>
          </p:nvPr>
        </p:nvSpPr>
        <p:spPr/>
        <p:txBody>
          <a:bodyPr/>
          <a:lstStyle/>
          <a:p>
            <a:r>
              <a:rPr lang="en-US" sz="3200" b="1" dirty="0" smtClean="0">
                <a:solidFill>
                  <a:srgbClr val="57201F"/>
                </a:solidFill>
                <a:latin typeface="Cambria" pitchFamily="18" charset="0"/>
              </a:rPr>
              <a:t>INSTITUTIONAL FRAMEWORK</a:t>
            </a:r>
            <a:endParaRPr lang="en-GB" sz="3200" b="1" dirty="0">
              <a:solidFill>
                <a:srgbClr val="57201F"/>
              </a:solidFill>
              <a:latin typeface="Cambria" pitchFamily="18" charset="0"/>
            </a:endParaRPr>
          </a:p>
        </p:txBody>
      </p:sp>
      <p:graphicFrame>
        <p:nvGraphicFramePr>
          <p:cNvPr id="22" name="Content Placeholder 21"/>
          <p:cNvGraphicFramePr>
            <a:graphicFrameLocks noGrp="1"/>
          </p:cNvGraphicFramePr>
          <p:nvPr>
            <p:ph idx="1"/>
            <p:extLst>
              <p:ext uri="{D42A27DB-BD31-4B8C-83A1-F6EECF244321}">
                <p14:modId xmlns:p14="http://schemas.microsoft.com/office/powerpoint/2010/main" val="42839393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p:cNvSpPr txBox="1"/>
          <p:nvPr/>
        </p:nvSpPr>
        <p:spPr>
          <a:xfrm>
            <a:off x="4953000" y="5867400"/>
            <a:ext cx="4108817" cy="369332"/>
          </a:xfrm>
          <a:prstGeom prst="rect">
            <a:avLst/>
          </a:prstGeom>
          <a:noFill/>
        </p:spPr>
        <p:txBody>
          <a:bodyPr wrap="none" rtlCol="0">
            <a:spAutoFit/>
          </a:bodyPr>
          <a:lstStyle/>
          <a:p>
            <a:r>
              <a:rPr lang="en-US" dirty="0" smtClean="0">
                <a:solidFill>
                  <a:srgbClr val="57201F"/>
                </a:solidFill>
              </a:rPr>
              <a:t>PCC Production Concession Contract </a:t>
            </a:r>
            <a:endParaRPr lang="en-US" dirty="0">
              <a:solidFill>
                <a:srgbClr val="57201F"/>
              </a:solidFill>
            </a:endParaRPr>
          </a:p>
        </p:txBody>
      </p:sp>
      <p:sp>
        <p:nvSpPr>
          <p:cNvPr id="29" name="Rectangle 2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0" name="Rectangle 29"/>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5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6152"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6155" name="Picture 18" descr="EU MN logo"/>
          <p:cNvPicPr>
            <a:picLocks noChangeAspect="1" noChangeArrowheads="1"/>
          </p:cNvPicPr>
          <p:nvPr/>
        </p:nvPicPr>
        <p:blipFill>
          <a:blip r:embed="rId4" cstate="print"/>
          <a:srcRect/>
          <a:stretch>
            <a:fillRect/>
          </a:stretch>
        </p:blipFill>
        <p:spPr bwMode="auto">
          <a:xfrm>
            <a:off x="0" y="685800"/>
            <a:ext cx="1219200" cy="685800"/>
          </a:xfrm>
          <a:prstGeom prst="rect">
            <a:avLst/>
          </a:prstGeom>
          <a:noFill/>
          <a:ln w="9525">
            <a:noFill/>
            <a:miter lim="800000"/>
            <a:headEnd/>
            <a:tailEnd/>
          </a:ln>
        </p:spPr>
      </p:pic>
      <p:sp>
        <p:nvSpPr>
          <p:cNvPr id="19" name="Title 18"/>
          <p:cNvSpPr>
            <a:spLocks noGrp="1"/>
          </p:cNvSpPr>
          <p:nvPr>
            <p:ph type="title"/>
          </p:nvPr>
        </p:nvSpPr>
        <p:spPr/>
        <p:txBody>
          <a:bodyPr/>
          <a:lstStyle/>
          <a:p>
            <a:r>
              <a:rPr lang="en-US" sz="3200" b="1" dirty="0" smtClean="0">
                <a:solidFill>
                  <a:srgbClr val="57201F"/>
                </a:solidFill>
                <a:latin typeface="Cambria" pitchFamily="18" charset="0"/>
              </a:rPr>
              <a:t>INSTITUTIONAL FRAMEWORK</a:t>
            </a:r>
            <a:endParaRPr lang="en-GB" sz="3200" b="1" dirty="0">
              <a:solidFill>
                <a:srgbClr val="57201F"/>
              </a:solidFill>
              <a:latin typeface="Cambria" pitchFamily="18" charset="0"/>
            </a:endParaRPr>
          </a:p>
        </p:txBody>
      </p:sp>
      <p:graphicFrame>
        <p:nvGraphicFramePr>
          <p:cNvPr id="22" name="Content Placeholder 21"/>
          <p:cNvGraphicFramePr>
            <a:graphicFrameLocks noGrp="1"/>
          </p:cNvGraphicFramePr>
          <p:nvPr>
            <p:ph idx="1"/>
            <p:extLst>
              <p:ext uri="{D42A27DB-BD31-4B8C-83A1-F6EECF244321}">
                <p14:modId xmlns:p14="http://schemas.microsoft.com/office/powerpoint/2010/main" val="246612321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p:cNvSpPr txBox="1"/>
          <p:nvPr/>
        </p:nvSpPr>
        <p:spPr>
          <a:xfrm>
            <a:off x="4876800" y="5791200"/>
            <a:ext cx="4114800" cy="646331"/>
          </a:xfrm>
          <a:prstGeom prst="rect">
            <a:avLst/>
          </a:prstGeom>
          <a:noFill/>
        </p:spPr>
        <p:txBody>
          <a:bodyPr wrap="square" rtlCol="0">
            <a:spAutoFit/>
          </a:bodyPr>
          <a:lstStyle/>
          <a:p>
            <a:pPr lvl="0"/>
            <a:r>
              <a:rPr lang="en-US" dirty="0" smtClean="0">
                <a:solidFill>
                  <a:srgbClr val="57201F"/>
                </a:solidFill>
                <a:latin typeface="Arial"/>
                <a:cs typeface="Arial"/>
              </a:rPr>
              <a:t>ECC Exploration </a:t>
            </a:r>
            <a:r>
              <a:rPr lang="en-US" dirty="0">
                <a:solidFill>
                  <a:srgbClr val="57201F"/>
                </a:solidFill>
                <a:latin typeface="Arial"/>
                <a:cs typeface="Arial"/>
              </a:rPr>
              <a:t>Concession Contract </a:t>
            </a:r>
          </a:p>
          <a:p>
            <a:endParaRPr lang="en-US" dirty="0"/>
          </a:p>
        </p:txBody>
      </p:sp>
      <p:sp>
        <p:nvSpPr>
          <p:cNvPr id="29" name="Rectangle 2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0" name="Rectangle 29"/>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5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6152"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6155" name="Picture 18" descr="EU MN logo"/>
          <p:cNvPicPr>
            <a:picLocks noChangeAspect="1" noChangeArrowheads="1"/>
          </p:cNvPicPr>
          <p:nvPr/>
        </p:nvPicPr>
        <p:blipFill>
          <a:blip r:embed="rId4" cstate="print"/>
          <a:srcRect/>
          <a:stretch>
            <a:fillRect/>
          </a:stretch>
        </p:blipFill>
        <p:spPr bwMode="auto">
          <a:xfrm>
            <a:off x="0" y="685800"/>
            <a:ext cx="1219200" cy="685800"/>
          </a:xfrm>
          <a:prstGeom prst="rect">
            <a:avLst/>
          </a:prstGeom>
          <a:noFill/>
          <a:ln w="9525">
            <a:noFill/>
            <a:miter lim="800000"/>
            <a:headEnd/>
            <a:tailEnd/>
          </a:ln>
        </p:spPr>
      </p:pic>
      <p:sp>
        <p:nvSpPr>
          <p:cNvPr id="19" name="Title 18"/>
          <p:cNvSpPr>
            <a:spLocks noGrp="1"/>
          </p:cNvSpPr>
          <p:nvPr>
            <p:ph type="title"/>
          </p:nvPr>
        </p:nvSpPr>
        <p:spPr/>
        <p:txBody>
          <a:bodyPr/>
          <a:lstStyle/>
          <a:p>
            <a:r>
              <a:rPr lang="en-US" sz="3200" b="1" dirty="0" smtClean="0">
                <a:solidFill>
                  <a:srgbClr val="57201F"/>
                </a:solidFill>
                <a:latin typeface="Cambria" pitchFamily="18" charset="0"/>
              </a:rPr>
              <a:t>PLANNED ACTIVITIES</a:t>
            </a:r>
            <a:endParaRPr lang="en-GB" sz="3200" b="1" dirty="0">
              <a:solidFill>
                <a:srgbClr val="57201F"/>
              </a:solidFill>
              <a:latin typeface="Cambria" pitchFamily="18" charset="0"/>
            </a:endParaRPr>
          </a:p>
        </p:txBody>
      </p:sp>
      <p:sp>
        <p:nvSpPr>
          <p:cNvPr id="20" name="Content Placeholder 19"/>
          <p:cNvSpPr>
            <a:spLocks noGrp="1"/>
          </p:cNvSpPr>
          <p:nvPr>
            <p:ph idx="1"/>
          </p:nvPr>
        </p:nvSpPr>
        <p:spPr>
          <a:xfrm>
            <a:off x="457200" y="1371600"/>
            <a:ext cx="8229600" cy="4525963"/>
          </a:xfrm>
        </p:spPr>
        <p:txBody>
          <a:bodyPr/>
          <a:lstStyle/>
          <a:p>
            <a:pPr marL="360000" indent="-360000" algn="just"/>
            <a:r>
              <a:rPr lang="en-US" sz="2400" dirty="0" smtClean="0">
                <a:solidFill>
                  <a:srgbClr val="57201F"/>
                </a:solidFill>
                <a:latin typeface="Cambria" pitchFamily="18" charset="0"/>
              </a:rPr>
              <a:t>Law on Exploration and Production of Hydrocarbons is </a:t>
            </a:r>
            <a:r>
              <a:rPr lang="en-US" sz="2400" b="1" dirty="0" smtClean="0">
                <a:solidFill>
                  <a:srgbClr val="57201F"/>
                </a:solidFill>
                <a:latin typeface="Cambria" pitchFamily="18" charset="0"/>
              </a:rPr>
              <a:t>almost fully </a:t>
            </a:r>
            <a:r>
              <a:rPr lang="en-US" sz="2400" b="1" smtClean="0">
                <a:solidFill>
                  <a:srgbClr val="57201F"/>
                </a:solidFill>
                <a:latin typeface="Cambria" pitchFamily="18" charset="0"/>
              </a:rPr>
              <a:t>in accordance </a:t>
            </a:r>
            <a:r>
              <a:rPr lang="en-US" sz="2400" dirty="0" smtClean="0">
                <a:solidFill>
                  <a:srgbClr val="57201F"/>
                </a:solidFill>
                <a:latin typeface="Cambria" pitchFamily="18" charset="0"/>
              </a:rPr>
              <a:t>with the EU Directive 94/22/EC;</a:t>
            </a:r>
          </a:p>
          <a:p>
            <a:pPr marL="360000" indent="-360000" algn="just"/>
            <a:endParaRPr lang="en-US" sz="2400" dirty="0" smtClean="0">
              <a:solidFill>
                <a:srgbClr val="57201F"/>
              </a:solidFill>
              <a:latin typeface="Cambria" pitchFamily="18" charset="0"/>
            </a:endParaRPr>
          </a:p>
          <a:p>
            <a:pPr marL="360000" indent="-360000" algn="just"/>
            <a:r>
              <a:rPr lang="en-US" sz="2400" dirty="0" smtClean="0">
                <a:solidFill>
                  <a:srgbClr val="0070C0"/>
                </a:solidFill>
                <a:latin typeface="Cambria" pitchFamily="18" charset="0"/>
              </a:rPr>
              <a:t>Areas currently not conformed with are in the Montenegrin legal tradition left for a public invitation process; </a:t>
            </a:r>
            <a:r>
              <a:rPr lang="en-US" sz="2400" b="1" dirty="0" smtClean="0">
                <a:solidFill>
                  <a:srgbClr val="0070C0"/>
                </a:solidFill>
                <a:latin typeface="Cambria" pitchFamily="18" charset="0"/>
              </a:rPr>
              <a:t>however</a:t>
            </a:r>
            <a:r>
              <a:rPr lang="en-US" sz="2400" dirty="0" smtClean="0">
                <a:solidFill>
                  <a:srgbClr val="0070C0"/>
                </a:solidFill>
                <a:latin typeface="Cambria" pitchFamily="18" charset="0"/>
              </a:rPr>
              <a:t>, Montenegro has already started drafting the amendments to the Law on Hydrocarbons to reach the full conformity with the EU Directive 94/22/EC;</a:t>
            </a:r>
          </a:p>
          <a:p>
            <a:pPr marL="0" indent="0">
              <a:buNone/>
            </a:pPr>
            <a:endParaRPr lang="en-GB" sz="2400" dirty="0">
              <a:latin typeface="Cambria" pitchFamily="18" charset="0"/>
            </a:endParaRPr>
          </a:p>
        </p:txBody>
      </p:sp>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9" name="Rectangle 28"/>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5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6152"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6155" name="Picture 18" descr="EU MN logo"/>
          <p:cNvPicPr>
            <a:picLocks noChangeAspect="1" noChangeArrowheads="1"/>
          </p:cNvPicPr>
          <p:nvPr/>
        </p:nvPicPr>
        <p:blipFill>
          <a:blip r:embed="rId4" cstate="print"/>
          <a:srcRect/>
          <a:stretch>
            <a:fillRect/>
          </a:stretch>
        </p:blipFill>
        <p:spPr bwMode="auto">
          <a:xfrm>
            <a:off x="0" y="685800"/>
            <a:ext cx="1219200" cy="685800"/>
          </a:xfrm>
          <a:prstGeom prst="rect">
            <a:avLst/>
          </a:prstGeom>
          <a:noFill/>
          <a:ln w="9525">
            <a:noFill/>
            <a:miter lim="800000"/>
            <a:headEnd/>
            <a:tailEnd/>
          </a:ln>
        </p:spPr>
      </p:pic>
      <p:sp>
        <p:nvSpPr>
          <p:cNvPr id="19" name="Title 18"/>
          <p:cNvSpPr>
            <a:spLocks noGrp="1"/>
          </p:cNvSpPr>
          <p:nvPr>
            <p:ph type="title"/>
          </p:nvPr>
        </p:nvSpPr>
        <p:spPr>
          <a:xfrm>
            <a:off x="533400" y="304800"/>
            <a:ext cx="8229600" cy="1143000"/>
          </a:xfrm>
        </p:spPr>
        <p:txBody>
          <a:bodyPr/>
          <a:lstStyle/>
          <a:p>
            <a:r>
              <a:rPr lang="en-US" sz="3200" b="1" dirty="0" smtClean="0">
                <a:solidFill>
                  <a:srgbClr val="57201F"/>
                </a:solidFill>
                <a:latin typeface="Cambria" pitchFamily="18" charset="0"/>
              </a:rPr>
              <a:t>PLANNED ACTIVITIES - CONTINUED</a:t>
            </a:r>
            <a:endParaRPr lang="en-GB" sz="3200" b="1" dirty="0">
              <a:solidFill>
                <a:srgbClr val="57201F"/>
              </a:solidFill>
              <a:latin typeface="Cambria" pitchFamily="18" charset="0"/>
            </a:endParaRPr>
          </a:p>
        </p:txBody>
      </p:sp>
      <p:sp>
        <p:nvSpPr>
          <p:cNvPr id="20" name="Content Placeholder 19"/>
          <p:cNvSpPr>
            <a:spLocks noGrp="1"/>
          </p:cNvSpPr>
          <p:nvPr>
            <p:ph idx="1"/>
          </p:nvPr>
        </p:nvSpPr>
        <p:spPr>
          <a:xfrm>
            <a:off x="457200" y="1447800"/>
            <a:ext cx="8458200" cy="4525963"/>
          </a:xfrm>
        </p:spPr>
        <p:txBody>
          <a:bodyPr/>
          <a:lstStyle/>
          <a:p>
            <a:pPr marL="360000" indent="-360000" algn="just"/>
            <a:r>
              <a:rPr lang="en-US" sz="2400" dirty="0" smtClean="0">
                <a:solidFill>
                  <a:srgbClr val="0070C0"/>
                </a:solidFill>
                <a:latin typeface="Cambria" pitchFamily="18" charset="0"/>
              </a:rPr>
              <a:t>Areas to be addressed by the amendments to the Law on Hydrocarbons include, </a:t>
            </a:r>
            <a:r>
              <a:rPr lang="en-US" sz="2400" i="1" dirty="0" smtClean="0">
                <a:solidFill>
                  <a:srgbClr val="0070C0"/>
                </a:solidFill>
                <a:latin typeface="Cambria" pitchFamily="18" charset="0"/>
              </a:rPr>
              <a:t>inter alia</a:t>
            </a:r>
            <a:r>
              <a:rPr lang="en-US" sz="2400" dirty="0" smtClean="0">
                <a:solidFill>
                  <a:srgbClr val="0070C0"/>
                </a:solidFill>
                <a:latin typeface="Cambria" pitchFamily="18" charset="0"/>
              </a:rPr>
              <a:t>:</a:t>
            </a:r>
          </a:p>
          <a:p>
            <a:pPr marL="760050" lvl="1" indent="-360000" algn="just"/>
            <a:r>
              <a:rPr lang="en-GB" sz="2400" dirty="0" smtClean="0">
                <a:solidFill>
                  <a:srgbClr val="0070C0"/>
                </a:solidFill>
                <a:latin typeface="Cambria" pitchFamily="18" charset="0"/>
              </a:rPr>
              <a:t>Defining explicitly that criteria will be objective and non-discriminatory (presently defined in bidding documents);</a:t>
            </a:r>
          </a:p>
          <a:p>
            <a:pPr marL="760050" lvl="1" indent="-360000" algn="just"/>
            <a:r>
              <a:rPr lang="en-GB" sz="2400" dirty="0" smtClean="0">
                <a:solidFill>
                  <a:srgbClr val="0070C0"/>
                </a:solidFill>
                <a:latin typeface="Cambria" pitchFamily="18" charset="0"/>
              </a:rPr>
              <a:t>Defining a possibility for an entity not be considered for authorization due to reasons of national security or previous lack of efficiency;</a:t>
            </a:r>
          </a:p>
          <a:p>
            <a:pPr marL="760050" lvl="1" indent="-360000" algn="just"/>
            <a:r>
              <a:rPr lang="en-GB" sz="2400" dirty="0" smtClean="0">
                <a:solidFill>
                  <a:srgbClr val="0070C0"/>
                </a:solidFill>
                <a:latin typeface="Cambria" pitchFamily="18" charset="0"/>
              </a:rPr>
              <a:t>Defining that a prospective Operator will be subject to specific criteria (presently defined in bidding documents);</a:t>
            </a:r>
          </a:p>
        </p:txBody>
      </p:sp>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9" name="Rectangle 28"/>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5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6152" name="Rectangle 7"/>
          <p:cNvSpPr>
            <a:spLocks noChangeArrowheads="1"/>
          </p:cNvSpPr>
          <p:nvPr/>
        </p:nvSpPr>
        <p:spPr bwMode="auto">
          <a:xfrm>
            <a:off x="95250" y="104775"/>
            <a:ext cx="4400550" cy="369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dirty="0" smtClean="0">
                <a:solidFill>
                  <a:srgbClr val="F2DCDB"/>
                </a:solidFill>
                <a:latin typeface="Cambria" pitchFamily="18" charset="0"/>
              </a:rPr>
              <a:t>Chapter 1</a:t>
            </a:r>
            <a:r>
              <a:rPr lang="en-US" b="1" dirty="0" smtClean="0">
                <a:solidFill>
                  <a:srgbClr val="F2DCDB"/>
                </a:solidFill>
                <a:latin typeface="Cambria" pitchFamily="18" charset="0"/>
              </a:rPr>
              <a:t>5</a:t>
            </a:r>
            <a:r>
              <a:rPr lang="sr-Latn-CS" b="1" dirty="0" smtClean="0">
                <a:solidFill>
                  <a:srgbClr val="F2DCDB"/>
                </a:solidFill>
                <a:latin typeface="Cambria" pitchFamily="18" charset="0"/>
              </a:rPr>
              <a:t>: </a:t>
            </a:r>
            <a:r>
              <a:rPr lang="en-US" b="1" dirty="0" smtClean="0">
                <a:solidFill>
                  <a:srgbClr val="F2DCDB"/>
                </a:solidFill>
                <a:latin typeface="Cambria" pitchFamily="18" charset="0"/>
              </a:rPr>
              <a:t>Energy</a:t>
            </a: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6155" name="Picture 18" descr="EU MN logo"/>
          <p:cNvPicPr>
            <a:picLocks noChangeAspect="1" noChangeArrowheads="1"/>
          </p:cNvPicPr>
          <p:nvPr/>
        </p:nvPicPr>
        <p:blipFill>
          <a:blip r:embed="rId4" cstate="print"/>
          <a:srcRect/>
          <a:stretch>
            <a:fillRect/>
          </a:stretch>
        </p:blipFill>
        <p:spPr bwMode="auto">
          <a:xfrm>
            <a:off x="0" y="685800"/>
            <a:ext cx="1219200" cy="685800"/>
          </a:xfrm>
          <a:prstGeom prst="rect">
            <a:avLst/>
          </a:prstGeom>
          <a:noFill/>
          <a:ln w="9525">
            <a:noFill/>
            <a:miter lim="800000"/>
            <a:headEnd/>
            <a:tailEnd/>
          </a:ln>
        </p:spPr>
      </p:pic>
      <p:sp>
        <p:nvSpPr>
          <p:cNvPr id="19" name="Title 18"/>
          <p:cNvSpPr>
            <a:spLocks noGrp="1"/>
          </p:cNvSpPr>
          <p:nvPr>
            <p:ph type="title"/>
          </p:nvPr>
        </p:nvSpPr>
        <p:spPr>
          <a:xfrm>
            <a:off x="533400" y="304800"/>
            <a:ext cx="8229600" cy="1143000"/>
          </a:xfrm>
        </p:spPr>
        <p:txBody>
          <a:bodyPr/>
          <a:lstStyle/>
          <a:p>
            <a:r>
              <a:rPr lang="en-US" sz="3200" b="1" dirty="0" smtClean="0">
                <a:latin typeface="Cambria" pitchFamily="18" charset="0"/>
              </a:rPr>
              <a:t>PLANNED ACTIVITIES - CONTINUED</a:t>
            </a:r>
            <a:endParaRPr lang="en-GB" sz="3200" b="1" dirty="0">
              <a:latin typeface="Cambria" pitchFamily="18" charset="0"/>
            </a:endParaRPr>
          </a:p>
        </p:txBody>
      </p:sp>
      <p:sp>
        <p:nvSpPr>
          <p:cNvPr id="20" name="Content Placeholder 19"/>
          <p:cNvSpPr>
            <a:spLocks noGrp="1"/>
          </p:cNvSpPr>
          <p:nvPr>
            <p:ph idx="1"/>
          </p:nvPr>
        </p:nvSpPr>
        <p:spPr>
          <a:xfrm>
            <a:off x="457200" y="1752600"/>
            <a:ext cx="8458200" cy="4221163"/>
          </a:xfrm>
        </p:spPr>
        <p:txBody>
          <a:bodyPr/>
          <a:lstStyle/>
          <a:p>
            <a:pPr marL="360000" indent="-360000" algn="just"/>
            <a:r>
              <a:rPr lang="en-US" sz="2400" dirty="0" smtClean="0">
                <a:solidFill>
                  <a:srgbClr val="0070C0"/>
                </a:solidFill>
                <a:latin typeface="Cambria" pitchFamily="18" charset="0"/>
              </a:rPr>
              <a:t>Areas to be addressed by the amendments to the Law on Hydrocarbons include, </a:t>
            </a:r>
            <a:r>
              <a:rPr lang="en-US" sz="2400" i="1" dirty="0" smtClean="0">
                <a:solidFill>
                  <a:srgbClr val="0070C0"/>
                </a:solidFill>
                <a:latin typeface="Cambria" pitchFamily="18" charset="0"/>
              </a:rPr>
              <a:t>inter alia</a:t>
            </a:r>
            <a:r>
              <a:rPr lang="en-US" sz="2400" dirty="0" smtClean="0">
                <a:solidFill>
                  <a:srgbClr val="0070C0"/>
                </a:solidFill>
                <a:latin typeface="Cambria" pitchFamily="18" charset="0"/>
              </a:rPr>
              <a:t>:</a:t>
            </a:r>
          </a:p>
          <a:p>
            <a:pPr marL="760050" lvl="1" indent="-360000" algn="just"/>
            <a:r>
              <a:rPr lang="en-GB" sz="2400" dirty="0" smtClean="0">
                <a:solidFill>
                  <a:srgbClr val="0070C0"/>
                </a:solidFill>
                <a:latin typeface="Cambria" pitchFamily="18" charset="0"/>
              </a:rPr>
              <a:t>Reporting to the European Commission and publication in the Official Journal, from such time Montenegro joins the EU; and </a:t>
            </a:r>
          </a:p>
          <a:p>
            <a:pPr marL="760050" lvl="1" indent="-360000" algn="just"/>
            <a:r>
              <a:rPr lang="en-GB" sz="2400" dirty="0" smtClean="0">
                <a:solidFill>
                  <a:srgbClr val="0070C0"/>
                </a:solidFill>
                <a:latin typeface="Cambria" pitchFamily="18" charset="0"/>
              </a:rPr>
              <a:t>Scope for future EU Regulation on safety of offshore oil and gas prospection, exploration and production activities.</a:t>
            </a:r>
          </a:p>
          <a:p>
            <a:pPr marL="0" indent="0">
              <a:buNone/>
            </a:pPr>
            <a:endParaRPr lang="en-GB" dirty="0">
              <a:latin typeface="Cambria" pitchFamily="18" charset="0"/>
            </a:endParaRPr>
          </a:p>
        </p:txBody>
      </p:sp>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9" name="Rectangle 28"/>
          <p:cNvSpPr/>
          <p:nvPr/>
        </p:nvSpPr>
        <p:spPr>
          <a:xfrm>
            <a:off x="7467600" y="6400800"/>
            <a:ext cx="1676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57201F"/>
                </a:solidFill>
                <a:latin typeface="Arial" charset="0"/>
                <a:cs typeface="Arial" charset="0"/>
              </a:rPr>
              <a:t>Chapter 15: ENERGY</a:t>
            </a:r>
            <a:endParaRPr lang="en-US" sz="1100" b="1" dirty="0">
              <a:solidFill>
                <a:srgbClr val="57201F"/>
              </a:solidFill>
              <a:latin typeface="Arial" charset="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5365"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r>
              <a:rPr lang="en-US" sz="4000" b="1" dirty="0">
                <a:solidFill>
                  <a:schemeClr val="accent2">
                    <a:lumMod val="20000"/>
                    <a:lumOff val="80000"/>
                  </a:schemeClr>
                </a:solidFill>
                <a:latin typeface="Cambria" pitchFamily="18" charset="0"/>
                <a:cs typeface="+mn-cs"/>
              </a:rPr>
              <a:t> </a:t>
            </a:r>
            <a:endParaRPr lang="hr-HR" sz="4000" b="1" dirty="0">
              <a:solidFill>
                <a:schemeClr val="accent2">
                  <a:lumMod val="20000"/>
                  <a:lumOff val="80000"/>
                </a:schemeClr>
              </a:solidFill>
              <a:latin typeface="+mn-lt"/>
              <a:cs typeface="+mn-cs"/>
            </a:endParaRPr>
          </a:p>
        </p:txBody>
      </p:sp>
      <p:sp>
        <p:nvSpPr>
          <p:cNvPr id="18" name="Slide Number Placeholder 17"/>
          <p:cNvSpPr>
            <a:spLocks noGrp="1"/>
          </p:cNvSpPr>
          <p:nvPr>
            <p:ph type="sldNum" sz="quarter" idx="12"/>
          </p:nvPr>
        </p:nvSpPr>
        <p:spPr/>
        <p:txBody>
          <a:bodyPr/>
          <a:lstStyle/>
          <a:p>
            <a:pPr>
              <a:defRPr/>
            </a:pPr>
            <a:fld id="{3CBE8713-5641-42D0-B125-17320F911DE9}" type="slidenum">
              <a:rPr lang="en-US" smtClean="0"/>
              <a:pPr>
                <a:defRPr/>
              </a:pPr>
              <a:t>14</a:t>
            </a:fld>
            <a:endParaRPr lang="en-US" dirty="0"/>
          </a:p>
        </p:txBody>
      </p:sp>
    </p:spTree>
    <p:extLst>
      <p:ext uri="{BB962C8B-B14F-4D97-AF65-F5344CB8AC3E}">
        <p14:creationId xmlns:p14="http://schemas.microsoft.com/office/powerpoint/2010/main" val="37286477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3776</TotalTime>
  <Words>1290</Words>
  <Application>Microsoft Office PowerPoint</Application>
  <PresentationFormat>On-screen Show (4:3)</PresentationFormat>
  <Paragraphs>164</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PRESENTATION OVERVIEW</vt:lpstr>
      <vt:lpstr>RELEVANT EU ACQUIS</vt:lpstr>
      <vt:lpstr>MONTENEGRIN LAW CONFORMITY - MAIN PRINCIPLES -</vt:lpstr>
      <vt:lpstr>MONTENEGRIN LAW CONFORMITY - MAIN PRINCIPLES - CONTINUED</vt:lpstr>
      <vt:lpstr>MONTENEGRIN LAW CONFORMITY - MAIN PRINCIPLES - CONTINUED</vt:lpstr>
      <vt:lpstr>MONTENEGRIN LAW CONFORMITY - MAIN PRINCIPLES - CONTINUED</vt:lpstr>
      <vt:lpstr>INSTITUTIONAL FRAMEWORK</vt:lpstr>
      <vt:lpstr>INSTITUTIONAL FRAMEWORK</vt:lpstr>
      <vt:lpstr>PLANNED ACTIVITIES</vt:lpstr>
      <vt:lpstr>PLANNED ACTIVITIES - CONTINUED</vt:lpstr>
      <vt:lpstr>PLANNED ACTIVITIES - CONTINUED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Sanja Radovic</dc:creator>
  <cp:lastModifiedBy>Dragica Sekulic</cp:lastModifiedBy>
  <cp:revision>388</cp:revision>
  <cp:lastPrinted>2013-04-01T08:37:17Z</cp:lastPrinted>
  <dcterms:created xsi:type="dcterms:W3CDTF">2012-04-18T16:21:57Z</dcterms:created>
  <dcterms:modified xsi:type="dcterms:W3CDTF">2013-04-03T10:51:24Z</dcterms:modified>
</cp:coreProperties>
</file>