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59" r:id="rId5"/>
    <p:sldId id="263" r:id="rId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Cyrl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Cyrl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8BB12-E625-4E93-BB14-0305961B6A9D}" type="datetimeFigureOut">
              <a:rPr lang="sr-Latn-CS" smtClean="0"/>
              <a:t>2.4.2013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25980-A6C1-4A7C-9519-6A7C3A28F335}" type="slidenum">
              <a:rPr lang="sr-Cyrl-CS" smtClean="0"/>
              <a:t>‹#›</a:t>
            </a:fld>
            <a:endParaRPr lang="sr-Cyrl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anilo.barjaktarovic@mek.gov.m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sr-Latn-RS" smtClean="0"/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sr-Latn-RS" smtClean="0">
              <a:solidFill>
                <a:srgbClr val="89898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sr-Latn-RS" smtClean="0">
              <a:solidFill>
                <a:srgbClr val="D99694"/>
              </a:solidFill>
              <a:latin typeface="Calibri" pitchFamily="34" charset="0"/>
            </a:endParaRPr>
          </a:p>
        </p:txBody>
      </p:sp>
      <p:sp>
        <p:nvSpPr>
          <p:cNvPr id="2055" name="Text Box 3"/>
          <p:cNvSpPr txBox="1">
            <a:spLocks noChangeArrowheads="1"/>
          </p:cNvSpPr>
          <p:nvPr/>
        </p:nvSpPr>
        <p:spPr bwMode="auto">
          <a:xfrm>
            <a:off x="304800" y="1700213"/>
            <a:ext cx="8458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 eaLnBrk="1" hangingPunct="1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 15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ENERGY</a:t>
            </a:r>
            <a:endParaRPr lang="en-US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28600"/>
            <a:ext cx="1612900" cy="1550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7" name="Rectangle 3"/>
          <p:cNvSpPr>
            <a:spLocks noChangeArrowheads="1"/>
          </p:cNvSpPr>
          <p:nvPr/>
        </p:nvSpPr>
        <p:spPr bwMode="auto">
          <a:xfrm>
            <a:off x="1447800" y="2703513"/>
            <a:ext cx="6324600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sr-Latn-CS" sz="2600">
              <a:solidFill>
                <a:srgbClr val="F2DCDB"/>
              </a:solidFill>
              <a:latin typeface="Cambria" pitchFamily="18" charset="0"/>
            </a:endParaRPr>
          </a:p>
          <a:p>
            <a:endParaRPr lang="sr-Latn-CS" sz="1600" b="1">
              <a:solidFill>
                <a:schemeClr val="bg1"/>
              </a:solidFill>
              <a:latin typeface="Cambria" pitchFamily="18" charset="0"/>
            </a:endParaRPr>
          </a:p>
          <a:p>
            <a:endParaRPr lang="sr-Latn-CS" sz="1600" b="1">
              <a:solidFill>
                <a:schemeClr val="bg1"/>
              </a:solidFill>
              <a:latin typeface="Cambria" pitchFamily="18" charset="0"/>
            </a:endParaRPr>
          </a:p>
          <a:p>
            <a:endParaRPr lang="sr-Latn-CS" sz="260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>
                <a:solidFill>
                  <a:srgbClr val="F2DCDB"/>
                </a:solidFill>
                <a:latin typeface="Cambria" pitchFamily="18" charset="0"/>
              </a:rPr>
              <a:t>Bilateral screening: Chapter</a:t>
            </a:r>
            <a:r>
              <a:rPr lang="sr-Latn-RS" sz="2600">
                <a:solidFill>
                  <a:srgbClr val="F2DCDB"/>
                </a:solidFill>
                <a:latin typeface="Cambria" pitchFamily="18" charset="0"/>
              </a:rPr>
              <a:t> 15</a:t>
            </a:r>
            <a:endParaRPr lang="en-GB" sz="260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>
                <a:solidFill>
                  <a:srgbClr val="F2DCDB"/>
                </a:solidFill>
                <a:latin typeface="Cambria" pitchFamily="18" charset="0"/>
              </a:rPr>
              <a:t>PRESENTATION OF  </a:t>
            </a: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>MONTENEGRO</a:t>
            </a:r>
          </a:p>
          <a:p>
            <a:endParaRPr lang="sr-Latn-CS" sz="2600" b="1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>
                <a:solidFill>
                  <a:srgbClr val="F2DCDB"/>
                </a:solidFill>
                <a:latin typeface="Cambria" pitchFamily="18" charset="0"/>
              </a:rPr>
            </a:b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>
                <a:solidFill>
                  <a:srgbClr val="F2DCDB"/>
                </a:solidFill>
                <a:latin typeface="Cambria" pitchFamily="18" charset="0"/>
              </a:rPr>
            </a:b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>
                <a:solidFill>
                  <a:srgbClr val="F2DCDB"/>
                </a:solidFill>
                <a:latin typeface="Cambria" pitchFamily="18" charset="0"/>
              </a:rPr>
            </a:b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>
                <a:solidFill>
                  <a:srgbClr val="F2DCDB"/>
                </a:solidFill>
                <a:latin typeface="Cambria" pitchFamily="18" charset="0"/>
              </a:rPr>
            </a:br>
            <a:r>
              <a:rPr lang="en-U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Bru</a:t>
            </a:r>
            <a:r>
              <a:rPr lang="hr-HR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ssel</a:t>
            </a:r>
            <a:r>
              <a:rPr lang="en-U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s, 1</a:t>
            </a:r>
            <a:r>
              <a:rPr lang="sr-Latn-R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0</a:t>
            </a:r>
            <a:r>
              <a:rPr lang="sr-Latn-C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-11</a:t>
            </a:r>
            <a:r>
              <a:rPr lang="en-U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 </a:t>
            </a:r>
            <a:r>
              <a:rPr lang="sr-Latn-R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April</a:t>
            </a:r>
            <a:r>
              <a:rPr lang="sr-Latn-CS" sz="2000" b="1">
                <a:solidFill>
                  <a:srgbClr val="D99694"/>
                </a:solidFill>
                <a:latin typeface="Cambria" pitchFamily="18" charset="0"/>
                <a:cs typeface="Arial" charset="0"/>
              </a:rPr>
              <a:t> 2013</a:t>
            </a:r>
            <a:endParaRPr lang="en-US" sz="2000">
              <a:solidFill>
                <a:srgbClr val="D99694"/>
              </a:solidFill>
              <a:cs typeface="Arial" charset="0"/>
            </a:endParaRPr>
          </a:p>
          <a:p>
            <a:pPr algn="ctr"/>
            <a:endParaRPr lang="sr-Latn-CS" sz="2600" b="1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endParaRPr lang="sr-Latn-CS" sz="2600" b="1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endParaRPr lang="sr-Latn-CS" sz="2600" b="1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2058" name="Group 22"/>
          <p:cNvGrpSpPr>
            <a:grpSpLocks/>
          </p:cNvGrpSpPr>
          <p:nvPr/>
        </p:nvGrpSpPr>
        <p:grpSpPr bwMode="auto">
          <a:xfrm rot="165688">
            <a:off x="-79375" y="5213350"/>
            <a:ext cx="1020763" cy="1701800"/>
            <a:chOff x="-28875" y="5105400"/>
            <a:chExt cx="1019475" cy="1752600"/>
          </a:xfrm>
        </p:grpSpPr>
        <p:sp>
          <p:nvSpPr>
            <p:cNvPr id="10" name="5-Point Star 9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sr-Latn-R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sr-Latn-R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sr-Latn-R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sr-Latn-R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sr-Latn-R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sr-Latn-R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2059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54525"/>
            <a:ext cx="21336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37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</a:t>
            </a:r>
            <a:r>
              <a:rPr lang="en-U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nergy 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076" name="Text Box 121"/>
          <p:cNvSpPr txBox="1">
            <a:spLocks noChangeArrowheads="1"/>
          </p:cNvSpPr>
          <p:nvPr/>
        </p:nvSpPr>
        <p:spPr bwMode="auto">
          <a:xfrm>
            <a:off x="1447800" y="2438400"/>
            <a:ext cx="7350125" cy="137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fr-BE" sz="3200" b="1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THE ENERGY CHARTER TREATY</a:t>
            </a:r>
            <a:endParaRPr lang="fr-FR" sz="3200" b="1" dirty="0" smtClean="0">
              <a:solidFill>
                <a:srgbClr val="632523"/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0" y="3733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307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Chapter 15: ENERGY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8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85800" y="2057400"/>
            <a:ext cx="891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q-A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09800" y="4724400"/>
            <a:ext cx="4419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/>
            <a:r>
              <a:rPr lang="en-US" b="1" dirty="0">
                <a:solidFill>
                  <a:srgbClr val="632523"/>
                </a:solidFill>
              </a:rPr>
              <a:t>Danilo Barjaktarovic</a:t>
            </a:r>
          </a:p>
          <a:p>
            <a:pPr marL="14288" indent="-14288" algn="ctr"/>
            <a:r>
              <a:rPr lang="en-US" b="1" dirty="0">
                <a:solidFill>
                  <a:srgbClr val="632523"/>
                </a:solidFill>
              </a:rPr>
              <a:t>Ministry of Economy</a:t>
            </a:r>
          </a:p>
          <a:p>
            <a:pPr marL="14288" indent="-14288" algn="ctr"/>
            <a:r>
              <a:rPr lang="en-US" sz="1600" dirty="0" smtClean="0">
                <a:solidFill>
                  <a:schemeClr val="tx2"/>
                </a:solidFill>
                <a:hlinkClick r:id="rId4"/>
              </a:rPr>
              <a:t>danilo.barjaktarovic@mek.gov.me</a:t>
            </a:r>
            <a:endParaRPr lang="en-US" sz="1600" dirty="0" smtClean="0">
              <a:solidFill>
                <a:schemeClr val="tx2"/>
              </a:solidFill>
            </a:endParaRPr>
          </a:p>
          <a:p>
            <a:pPr marL="14288" indent="-14288" algn="ctr"/>
            <a:r>
              <a:rPr lang="en-US" sz="1600" dirty="0" smtClean="0">
                <a:solidFill>
                  <a:schemeClr val="tx2"/>
                </a:solidFill>
              </a:rPr>
              <a:t> 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19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</a:t>
            </a:r>
            <a:r>
              <a:rPr lang="en-U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nergy 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076" name="Text Box 121"/>
          <p:cNvSpPr txBox="1">
            <a:spLocks noChangeArrowheads="1"/>
          </p:cNvSpPr>
          <p:nvPr/>
        </p:nvSpPr>
        <p:spPr bwMode="auto">
          <a:xfrm>
            <a:off x="1447800" y="2438400"/>
            <a:ext cx="7350125" cy="137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just"/>
            <a:endParaRPr lang="fr-FR" sz="4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0" y="3733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307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85800" y="2057400"/>
            <a:ext cx="891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q-A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0676" y="1676400"/>
            <a:ext cx="86270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Energy Charter Declaration signed by Minister of Economy on the Energy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Charter Conference,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Warsaw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26 and 27 November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2012</a:t>
            </a:r>
          </a:p>
          <a:p>
            <a:pPr algn="just"/>
            <a:endParaRPr lang="en-US" sz="2400" dirty="0" smtClean="0">
              <a:solidFill>
                <a:srgbClr val="632523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 Montenegro acquired status of Observer </a:t>
            </a:r>
          </a:p>
          <a:p>
            <a:pPr algn="just">
              <a:buFont typeface="Arial" pitchFamily="34" charset="0"/>
              <a:buChar char="•"/>
            </a:pPr>
            <a:endParaRPr lang="en-US" sz="2400" dirty="0">
              <a:solidFill>
                <a:srgbClr val="632523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 Ministry of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Economy nominated national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expert to work in close cooperation with Energy Charter Secretariat experts starting from 1 June 2013</a:t>
            </a:r>
            <a:endParaRPr lang="sr-Cyrl-CS" sz="2400" dirty="0">
              <a:solidFill>
                <a:srgbClr val="632523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0200" y="7620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UNDERTAKEN ACTIVITIES</a:t>
            </a:r>
            <a:endParaRPr lang="sr-Cyrl-C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Chapter 15: ENERGY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</a:t>
            </a:r>
            <a:r>
              <a:rPr lang="en-U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nergy 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076" name="Text Box 121"/>
          <p:cNvSpPr txBox="1">
            <a:spLocks noChangeArrowheads="1"/>
          </p:cNvSpPr>
          <p:nvPr/>
        </p:nvSpPr>
        <p:spPr bwMode="auto">
          <a:xfrm>
            <a:off x="1447800" y="2438400"/>
            <a:ext cx="7350125" cy="137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just"/>
            <a:endParaRPr lang="fr-FR" sz="4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0" y="3733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307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85800" y="2057400"/>
            <a:ext cx="891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q-A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600" y="16764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09800" y="762001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NEXT STEPS </a:t>
            </a:r>
            <a:endParaRPr lang="sr-Cyrl-C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0674" y="1503469"/>
            <a:ext cx="8417398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32523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1. During 6 months national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632523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expert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32523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will prepare formal Accession Reports: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CS" sz="2000" b="0" i="0" u="none" strike="noStrike" cap="none" normalizeH="0" baseline="0" dirty="0" smtClean="0">
              <a:ln>
                <a:noFill/>
              </a:ln>
              <a:solidFill>
                <a:srgbClr val="632523"/>
              </a:solidFill>
              <a:effectLst/>
              <a:latin typeface="Cambria" pitchFamily="18" charset="0"/>
            </a:endParaRPr>
          </a:p>
          <a:p>
            <a:pPr marL="231775" marR="0" lvl="0" indent="-61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32523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-Report on harmonization of laws and regulations with the provisions of the Treaty;</a:t>
            </a:r>
            <a:endParaRPr kumimoji="0" lang="sr-Cyrl-CS" sz="2000" b="0" i="0" u="none" strike="noStrike" cap="none" normalizeH="0" baseline="0" dirty="0" smtClean="0">
              <a:ln>
                <a:noFill/>
              </a:ln>
              <a:solidFill>
                <a:srgbClr val="632523"/>
              </a:solidFill>
              <a:effectLst/>
              <a:latin typeface="Cambria" pitchFamily="18" charset="0"/>
            </a:endParaRPr>
          </a:p>
          <a:p>
            <a:pPr marL="231775" marR="0" lvl="0" indent="-61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32523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-Report on investment climate and exceptions to national treatment;</a:t>
            </a:r>
            <a:endParaRPr kumimoji="0" lang="sr-Cyrl-CS" sz="2000" b="0" i="0" u="none" strike="noStrike" cap="none" normalizeH="0" baseline="0" dirty="0" smtClean="0">
              <a:ln>
                <a:noFill/>
              </a:ln>
              <a:solidFill>
                <a:srgbClr val="632523"/>
              </a:solidFill>
              <a:effectLst/>
              <a:latin typeface="Cambria" pitchFamily="18" charset="0"/>
            </a:endParaRPr>
          </a:p>
          <a:p>
            <a:pPr marL="231775" marR="0" lvl="0" indent="-61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32523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Report on energy efficiency.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000" dirty="0">
              <a:solidFill>
                <a:srgbClr val="632523"/>
              </a:solidFill>
              <a:latin typeface="Cambria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2. Reports to be approved by Government of Montenegro.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632523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3. Reports will be presented to the Energy Charter Conference for Decision to adopt them.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632523"/>
              </a:solidFill>
              <a:latin typeface="Cambria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  <a:cs typeface="Arial" pitchFamily="34" charset="0"/>
              </a:rPr>
              <a:t>4. Montenegro will start with its internal ratification procedure in order to finalize accession.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Chapter 15: ENERGY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5365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r>
              <a:rPr 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94ED9-F177-47A4-8632-DDB841961F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277</Words>
  <Application>Microsoft Office PowerPoint</Application>
  <PresentationFormat>On-screen Show (4:3)</PresentationFormat>
  <Paragraphs>54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danilo.barjaktarovic</dc:creator>
  <cp:lastModifiedBy>Dragica Sekulic</cp:lastModifiedBy>
  <cp:revision>7</cp:revision>
  <dcterms:created xsi:type="dcterms:W3CDTF">2013-03-27T15:10:22Z</dcterms:created>
  <dcterms:modified xsi:type="dcterms:W3CDTF">2013-04-02T14:53:44Z</dcterms:modified>
</cp:coreProperties>
</file>