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74" r:id="rId4"/>
    <p:sldId id="275" r:id="rId5"/>
    <p:sldId id="283" r:id="rId6"/>
    <p:sldId id="276" r:id="rId7"/>
    <p:sldId id="277" r:id="rId8"/>
    <p:sldId id="302" r:id="rId9"/>
    <p:sldId id="278" r:id="rId10"/>
    <p:sldId id="279" r:id="rId11"/>
    <p:sldId id="281" r:id="rId12"/>
    <p:sldId id="293" r:id="rId13"/>
    <p:sldId id="300" r:id="rId14"/>
    <p:sldId id="258" r:id="rId15"/>
    <p:sldId id="301" r:id="rId16"/>
    <p:sldId id="259" r:id="rId17"/>
    <p:sldId id="268" r:id="rId18"/>
    <p:sldId id="260" r:id="rId19"/>
    <p:sldId id="261" r:id="rId20"/>
    <p:sldId id="262" r:id="rId21"/>
    <p:sldId id="264" r:id="rId22"/>
    <p:sldId id="265" r:id="rId23"/>
    <p:sldId id="266" r:id="rId24"/>
    <p:sldId id="267" r:id="rId25"/>
    <p:sldId id="269" r:id="rId26"/>
    <p:sldId id="27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8000" autoAdjust="0"/>
  </p:normalViewPr>
  <p:slideViewPr>
    <p:cSldViewPr>
      <p:cViewPr>
        <p:scale>
          <a:sx n="71" d="100"/>
          <a:sy n="71" d="100"/>
        </p:scale>
        <p:origin x="-134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19413-9685-495C-A0F9-2AFFACE307D1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56CF9-CAF1-4B8B-B56A-73524A217F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62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sz="1200" dirty="0" smtClean="0">
                <a:solidFill>
                  <a:srgbClr val="632523"/>
                </a:solidFill>
                <a:latin typeface="Cambria" pitchFamily="18" charset="0"/>
              </a:rPr>
              <a:t>art. 193 Energy Law</a:t>
            </a:r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6CF9-CAF1-4B8B-B56A-73524A217F8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6CF9-CAF1-4B8B-B56A-73524A217F8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l-SI" dirty="0" err="1" smtClean="0"/>
              <a:t>Provision</a:t>
            </a:r>
            <a:r>
              <a:rPr lang="sl-SI" dirty="0" smtClean="0"/>
              <a:t> in </a:t>
            </a:r>
            <a:r>
              <a:rPr lang="sl-SI" dirty="0" err="1" smtClean="0"/>
              <a:t>Art</a:t>
            </a:r>
            <a:r>
              <a:rPr lang="sl-SI" dirty="0" smtClean="0"/>
              <a:t>. 55.2.1  is </a:t>
            </a:r>
            <a:r>
              <a:rPr lang="sl-SI" dirty="0" err="1" smtClean="0"/>
              <a:t>the</a:t>
            </a:r>
            <a:r>
              <a:rPr lang="sl-SI" dirty="0" smtClean="0"/>
              <a:t> </a:t>
            </a:r>
            <a:r>
              <a:rPr lang="sl-SI" dirty="0" err="1" smtClean="0"/>
              <a:t>only</a:t>
            </a:r>
            <a:r>
              <a:rPr lang="sl-SI" dirty="0" smtClean="0"/>
              <a:t> </a:t>
            </a:r>
            <a:r>
              <a:rPr lang="sl-SI" dirty="0" err="1" smtClean="0"/>
              <a:t>conflicting</a:t>
            </a:r>
            <a:r>
              <a:rPr lang="sl-SI" dirty="0" smtClean="0"/>
              <a:t> </a:t>
            </a:r>
            <a:r>
              <a:rPr lang="sl-SI" dirty="0" err="1" smtClean="0"/>
              <a:t>provision</a:t>
            </a:r>
            <a:r>
              <a:rPr lang="sl-SI" dirty="0" smtClean="0"/>
              <a:t> in EA </a:t>
            </a:r>
            <a:r>
              <a:rPr lang="sl-SI" dirty="0" err="1" smtClean="0"/>
              <a:t>with</a:t>
            </a:r>
            <a:r>
              <a:rPr lang="sl-SI" dirty="0" smtClean="0"/>
              <a:t> </a:t>
            </a:r>
            <a:r>
              <a:rPr lang="sl-SI" dirty="0" err="1" smtClean="0"/>
              <a:t>the</a:t>
            </a:r>
            <a:r>
              <a:rPr lang="sl-SI" dirty="0" smtClean="0"/>
              <a:t> 3rd </a:t>
            </a:r>
            <a:r>
              <a:rPr lang="sl-SI" dirty="0" err="1" smtClean="0"/>
              <a:t>package</a:t>
            </a:r>
            <a:endParaRPr lang="sl-SI" dirty="0" smtClean="0"/>
          </a:p>
          <a:p>
            <a:r>
              <a:rPr lang="sl-SI" dirty="0" err="1" smtClean="0"/>
              <a:t>Art</a:t>
            </a:r>
            <a:r>
              <a:rPr lang="sl-SI" dirty="0" smtClean="0"/>
              <a:t>. 193</a:t>
            </a:r>
            <a:r>
              <a:rPr lang="sl-SI" baseline="0" dirty="0" smtClean="0"/>
              <a:t> EA </a:t>
            </a:r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6CF9-CAF1-4B8B-B56A-73524A217F8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just">
              <a:buNone/>
            </a:pPr>
            <a:r>
              <a:rPr lang="sl-SI" sz="1900" dirty="0" err="1" smtClean="0"/>
              <a:t>Rules</a:t>
            </a:r>
            <a:r>
              <a:rPr lang="sl-SI" sz="1900" dirty="0" smtClean="0"/>
              <a:t> </a:t>
            </a:r>
            <a:r>
              <a:rPr lang="sl-SI" sz="1900" dirty="0" err="1" smtClean="0"/>
              <a:t>for</a:t>
            </a:r>
            <a:r>
              <a:rPr lang="sl-SI" sz="1900" dirty="0" smtClean="0"/>
              <a:t> </a:t>
            </a:r>
            <a:r>
              <a:rPr lang="sl-SI" sz="1900" dirty="0" err="1" smtClean="0"/>
              <a:t>metering</a:t>
            </a:r>
            <a:r>
              <a:rPr lang="sl-SI" sz="1900" dirty="0" smtClean="0"/>
              <a:t> </a:t>
            </a:r>
            <a:r>
              <a:rPr lang="sl-SI" sz="1900" dirty="0" err="1" smtClean="0"/>
              <a:t>gas</a:t>
            </a:r>
            <a:r>
              <a:rPr lang="sl-SI" sz="1900" dirty="0" smtClean="0"/>
              <a:t> </a:t>
            </a:r>
            <a:r>
              <a:rPr lang="sl-SI" sz="1900" dirty="0" err="1" smtClean="0"/>
              <a:t>based</a:t>
            </a:r>
            <a:r>
              <a:rPr lang="sl-SI" sz="1900" dirty="0" smtClean="0"/>
              <a:t> on </a:t>
            </a:r>
            <a:r>
              <a:rPr lang="sl-SI" sz="1900" dirty="0" err="1" smtClean="0"/>
              <a:t>Art</a:t>
            </a:r>
            <a:r>
              <a:rPr lang="sl-SI" sz="1900" dirty="0" smtClean="0"/>
              <a:t>. 39.2.3 EA</a:t>
            </a:r>
            <a:endParaRPr lang="en-US" sz="1900" dirty="0" smtClean="0"/>
          </a:p>
          <a:p>
            <a:pPr lvl="1" algn="just"/>
            <a:r>
              <a:rPr lang="en-US" sz="2000" dirty="0" smtClean="0"/>
              <a:t>RULES FOR OPERATION OF POWER DISTRIBUTION SYSTEM - Official Gazette of Montenegro, No. 50/12 dated 01.10.2012</a:t>
            </a:r>
          </a:p>
          <a:p>
            <a:pPr lvl="1" algn="just"/>
            <a:r>
              <a:rPr lang="en-US" sz="2000" dirty="0" smtClean="0"/>
              <a:t>Rules for measuring electricity in the distribution system - Official Gazette of Montenegro, No. 20/12 dated 12.04.2012</a:t>
            </a:r>
          </a:p>
          <a:p>
            <a:pPr lvl="1" algn="just"/>
            <a:r>
              <a:rPr lang="en-US" sz="2000" dirty="0" smtClean="0"/>
              <a:t>GENERAL CONDITIONS FOR SUPPLY OF ELECTRICITY - Official Gazette of Montenegro, No. 20/12 dated 12.04.2012</a:t>
            </a:r>
          </a:p>
          <a:p>
            <a:pPr lvl="1" algn="just"/>
            <a:r>
              <a:rPr lang="en-US" sz="2000" dirty="0" smtClean="0"/>
              <a:t>METHODOLOGY FOR THE ASSESSMENT AND COLLECTION OF UNAUTHORIZED USAGE OF ELECTRICITY - Official Gazette of Montenegro, No. 20/12 dated 12.04.2012</a:t>
            </a:r>
          </a:p>
          <a:p>
            <a:pPr lvl="1" algn="just"/>
            <a:r>
              <a:rPr lang="en-US" sz="2000" dirty="0" smtClean="0"/>
              <a:t>METHODOLOGY FOR DETERMINING PRICE, DEADLINES AND REQUIREMENTS FOR CONNECTION TO ELECTRICAL POWER DISTRIBUTION SYSTEM - Official Gazette of Montenegro, No. 50/12 dated 01.10.2012.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6CF9-CAF1-4B8B-B56A-73524A217F8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6CF9-CAF1-4B8B-B56A-73524A217F8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07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Art. 38:</a:t>
            </a: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 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Agency shall set the methodologies: 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1)	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setting of prices, the terms and conditions for: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–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of transmission and distribution systems for electricity and gas; </a:t>
            </a: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– 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of gas storage systems, LNG and LPG facilities;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–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provision of ancillary and system services and balancing services for transmission systems for electricity and transmission systems for gas; </a:t>
            </a: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2)	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setting of prices for use of transmission or distribution system which shall be paid by users of a direct line when the direct line is connected to the transmission or distribution system;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3) 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setting of regulated tariffs for tariff customers and customers supplied at regulated tariffs for electricity or gas by a public supplier.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r>
              <a:rPr lang="en-US" dirty="0" smtClean="0"/>
              <a:t>Art. 39:</a:t>
            </a: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 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Agency approves methodologies for: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1)	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setting of prices, terms and conditions for connection to transmission and distribution systems for electricity and gas;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2)	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setting of prices, terms and condition for connection of gas storage system, LNG and LPG facilities;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3)	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calculation and charging of unauthorized use of electricity; 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4)	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setting of tariffs of a Supplier of last resort.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6CF9-CAF1-4B8B-B56A-73524A217F87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6CF9-CAF1-4B8B-B56A-73524A217F8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89EA4-6AB8-42D2-A323-0EE288F61687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E59EE-E73A-4FA7-8A44-1BE7F40A3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hyperlink" Target="mailto:danilo.barjaktarovic@mek.gov.m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99244"/>
            <a:ext cx="9144000" cy="665875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4800" y="1700521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 15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ENERGY</a:t>
            </a:r>
            <a:endParaRPr lang="en-US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28600"/>
            <a:ext cx="1612900" cy="1550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47800" y="2703704"/>
            <a:ext cx="6324600" cy="377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1600" b="1" dirty="0">
              <a:solidFill>
                <a:schemeClr val="bg1"/>
              </a:solidFill>
              <a:latin typeface="Cambr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1600" b="1" dirty="0">
              <a:solidFill>
                <a:schemeClr val="bg1"/>
              </a:solidFill>
              <a:latin typeface="Cambr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</a:t>
            </a:r>
            <a:r>
              <a:rPr lang="x-none" sz="260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x-none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15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en-US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Bru</a:t>
            </a:r>
            <a:r>
              <a:rPr lang="hr-HR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ssel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s, 1</a:t>
            </a:r>
            <a:r>
              <a:rPr lang="x-none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0</a:t>
            </a:r>
            <a:r>
              <a:rPr lang="sr-Latn-C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-11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x-none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April</a:t>
            </a:r>
            <a:r>
              <a:rPr lang="sr-Latn-C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 2013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 rot="165688">
            <a:off x="-79014" y="5213438"/>
            <a:ext cx="1020763" cy="1701682"/>
            <a:chOff x="-28875" y="5105400"/>
            <a:chExt cx="1019475" cy="1752600"/>
          </a:xfrm>
        </p:grpSpPr>
        <p:sp>
          <p:nvSpPr>
            <p:cNvPr id="10" name="5-Point Star 9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1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4454468"/>
            <a:ext cx="2133600" cy="116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6" name="Text Box 121"/>
          <p:cNvSpPr txBox="1">
            <a:spLocks noChangeArrowheads="1"/>
          </p:cNvSpPr>
          <p:nvPr/>
        </p:nvSpPr>
        <p:spPr bwMode="auto">
          <a:xfrm>
            <a:off x="228600" y="609600"/>
            <a:ext cx="8569325" cy="487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3400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l-SI" sz="2800" b="1" dirty="0" smtClean="0">
                <a:solidFill>
                  <a:srgbClr val="800000"/>
                </a:solidFill>
                <a:latin typeface="Cambria" pitchFamily="18" charset="0"/>
              </a:rPr>
              <a:t>GAS</a:t>
            </a:r>
            <a:endParaRPr lang="en-US" sz="2800" b="1" dirty="0">
              <a:solidFill>
                <a:srgbClr val="800000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dirty="0">
              <a:solidFill>
                <a:schemeClr val="tx2"/>
              </a:solidFill>
              <a:latin typeface="Cambria" pitchFamily="18" charset="0"/>
            </a:endParaRPr>
          </a:p>
          <a:p>
            <a:pPr marL="14288" indent="-14288" algn="ctr"/>
            <a:r>
              <a:rPr lang="en-US" sz="2000" b="1" dirty="0" smtClean="0">
                <a:solidFill>
                  <a:srgbClr val="800000"/>
                </a:solidFill>
                <a:latin typeface="Cambria" pitchFamily="18" charset="0"/>
              </a:rPr>
              <a:t>Danilo Barjaktarovic</a:t>
            </a:r>
            <a:endParaRPr lang="en-US" sz="2000" b="1" dirty="0">
              <a:solidFill>
                <a:srgbClr val="800000"/>
              </a:solidFill>
              <a:latin typeface="Cambria" pitchFamily="18" charset="0"/>
            </a:endParaRPr>
          </a:p>
          <a:p>
            <a:pPr marL="14288" indent="-14288" algn="ctr"/>
            <a:r>
              <a:rPr lang="en-US" sz="2000" b="1" dirty="0">
                <a:solidFill>
                  <a:srgbClr val="800000"/>
                </a:solidFill>
                <a:latin typeface="Cambria" pitchFamily="18" charset="0"/>
              </a:rPr>
              <a:t>Ministry of Economy</a:t>
            </a:r>
          </a:p>
          <a:p>
            <a:pPr marL="14288" indent="-14288" algn="ctr"/>
            <a:r>
              <a:rPr lang="en-US" sz="2000" b="1" dirty="0">
                <a:solidFill>
                  <a:schemeClr val="tx2"/>
                </a:solidFill>
                <a:latin typeface="Cambria" pitchFamily="18" charset="0"/>
                <a:hlinkClick r:id="rId2"/>
              </a:rPr>
              <a:t>d</a:t>
            </a:r>
            <a:r>
              <a:rPr lang="en-US" sz="2000" b="1" smtClean="0">
                <a:solidFill>
                  <a:schemeClr val="tx2"/>
                </a:solidFill>
                <a:latin typeface="Cambria" pitchFamily="18" charset="0"/>
                <a:hlinkClick r:id="rId2"/>
              </a:rPr>
              <a:t>anilo.barjaktarovic@mek.gov.me</a:t>
            </a:r>
            <a:endParaRPr lang="en-US" sz="2000" b="1" dirty="0">
              <a:solidFill>
                <a:schemeClr val="tx2"/>
              </a:solidFill>
              <a:latin typeface="Cambria" pitchFamily="18" charset="0"/>
            </a:endParaRPr>
          </a:p>
          <a:p>
            <a:pPr marL="14288" indent="-14288" algn="ctr"/>
            <a:endParaRPr lang="en-US" sz="1800" b="1" dirty="0">
              <a:solidFill>
                <a:srgbClr val="632523"/>
              </a:solidFill>
            </a:endParaRPr>
          </a:p>
          <a:p>
            <a:pPr marL="14288" indent="-14288" algn="ctr"/>
            <a:r>
              <a:rPr lang="en-US" sz="1800" b="1" dirty="0">
                <a:solidFill>
                  <a:srgbClr val="632523"/>
                </a:solidFill>
              </a:rPr>
              <a:t>   </a:t>
            </a:r>
          </a:p>
          <a:p>
            <a:pPr marL="14288" indent="-14288" algn="ctr"/>
            <a:endParaRPr lang="en-US" sz="1600" b="1" dirty="0">
              <a:solidFill>
                <a:srgbClr val="632523"/>
              </a:solidFill>
            </a:endParaRPr>
          </a:p>
          <a:p>
            <a:pPr marL="14288" indent="-14288" algn="ctr"/>
            <a:r>
              <a:rPr lang="en-US" sz="1600" b="1" dirty="0">
                <a:solidFill>
                  <a:srgbClr val="632523"/>
                </a:solidFill>
              </a:rPr>
              <a:t> </a:t>
            </a:r>
          </a:p>
          <a:p>
            <a:pPr marL="14288" indent="-14288" algn="ctr"/>
            <a:endParaRPr lang="en-US" sz="1600" dirty="0">
              <a:solidFill>
                <a:schemeClr val="tx2"/>
              </a:solidFill>
            </a:endParaRPr>
          </a:p>
          <a:p>
            <a:pPr marL="14288" indent="-14288" algn="ctr"/>
            <a:endParaRPr lang="en-US" sz="1600" dirty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dirty="0">
              <a:solidFill>
                <a:schemeClr val="tx2"/>
              </a:solidFill>
            </a:endParaRPr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8" name="5-Point Star 7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381000" y="37338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1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12192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410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Rectangle 1"/>
          <p:cNvSpPr>
            <a:spLocks noChangeArrowheads="1"/>
          </p:cNvSpPr>
          <p:nvPr/>
        </p:nvSpPr>
        <p:spPr bwMode="auto">
          <a:xfrm>
            <a:off x="0" y="0"/>
            <a:ext cx="288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  <a:p>
            <a:pPr eaLnBrk="0" hangingPunct="0"/>
            <a:r>
              <a:rPr lang="en-US"/>
              <a:t> 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381000" y="1524000"/>
            <a:ext cx="8077200" cy="3733800"/>
          </a:xfrm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36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Courier New" pitchFamily="49" charset="0"/>
              <a:buChar char="o"/>
            </a:pP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Relevant </a:t>
            </a:r>
            <a:r>
              <a:rPr lang="en-US" sz="2400" dirty="0" err="1" smtClean="0">
                <a:solidFill>
                  <a:srgbClr val="660033"/>
                </a:solidFill>
                <a:latin typeface="Cambria" pitchFamily="18" charset="0"/>
              </a:rPr>
              <a:t>Acquis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– EU Legislation</a:t>
            </a:r>
          </a:p>
          <a:p>
            <a:pPr marL="14288" indent="-14288">
              <a:buFont typeface="Courier New" pitchFamily="49" charset="0"/>
              <a:buChar char="o"/>
            </a:pP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National legislation</a:t>
            </a:r>
            <a:endParaRPr lang="en-GB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14288" indent="-14288">
              <a:buFont typeface="Courier New" pitchFamily="49" charset="0"/>
              <a:buChar char="o"/>
            </a:pP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60033"/>
                </a:solidFill>
                <a:latin typeface="Cambria" pitchFamily="18" charset="0"/>
              </a:rPr>
              <a:t>Institutional framework</a:t>
            </a:r>
          </a:p>
          <a:p>
            <a:pPr marL="14288" indent="-14288">
              <a:buFont typeface="Courier New" pitchFamily="49" charset="0"/>
              <a:buChar char="o"/>
            </a:pPr>
            <a:r>
              <a:rPr lang="sr-Latn-CS" sz="2400" dirty="0" smtClean="0">
                <a:solidFill>
                  <a:srgbClr val="660033"/>
                </a:solidFill>
                <a:latin typeface="Cambria" pitchFamily="18" charset="0"/>
              </a:rPr>
              <a:t> Implementation</a:t>
            </a:r>
          </a:p>
          <a:p>
            <a:pPr marL="14288" indent="-14288">
              <a:buFont typeface="Courier New" pitchFamily="49" charset="0"/>
              <a:buChar char="o"/>
            </a:pPr>
            <a:r>
              <a:rPr lang="sr-Latn-CS" sz="2400" dirty="0" smtClean="0">
                <a:solidFill>
                  <a:srgbClr val="660033"/>
                </a:solidFill>
                <a:latin typeface="Cambria" pitchFamily="18" charset="0"/>
              </a:rPr>
              <a:t> Main challenges</a:t>
            </a:r>
          </a:p>
          <a:p>
            <a:pPr marL="14288" indent="-14288">
              <a:buNone/>
            </a:pPr>
            <a:endParaRPr lang="en-GB" sz="4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2" name="Title 21"/>
          <p:cNvSpPr txBox="1">
            <a:spLocks noGrp="1"/>
          </p:cNvSpPr>
          <p:nvPr>
            <p:ph type="title"/>
          </p:nvPr>
        </p:nvSpPr>
        <p:spPr>
          <a:xfrm>
            <a:off x="1371600" y="287179"/>
            <a:ext cx="731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CONTENTS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124" name="Text Box 121"/>
          <p:cNvSpPr txBox="1">
            <a:spLocks noChangeArrowheads="1"/>
          </p:cNvSpPr>
          <p:nvPr/>
        </p:nvSpPr>
        <p:spPr bwMode="auto">
          <a:xfrm>
            <a:off x="304800" y="609600"/>
            <a:ext cx="8569325" cy="365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x-none" sz="3400" b="1" dirty="0">
                <a:solidFill>
                  <a:srgbClr val="632523"/>
                </a:solidFill>
                <a:latin typeface="Cambria" pitchFamily="18" charset="0"/>
              </a:rPr>
              <a:t>    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RELEVANT ACQUIS – EU LEGISLATION</a:t>
            </a:r>
            <a:endParaRPr lang="en-GB" sz="3200" dirty="0">
              <a:solidFill>
                <a:srgbClr val="632523"/>
              </a:solidFill>
              <a:latin typeface="Cambria" pitchFamily="18" charset="0"/>
            </a:endParaRPr>
          </a:p>
          <a:p>
            <a:pPr marL="1612900" indent="723900">
              <a:defRPr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  <a:defRPr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600" dirty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600" dirty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000" dirty="0">
              <a:solidFill>
                <a:schemeClr val="tx2"/>
              </a:solidFill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32738" y="0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12192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5127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30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Celex: 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32009L0073</a:t>
            </a:r>
            <a:endParaRPr lang="en-U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0" indent="0">
              <a:defRPr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Celex: 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32009R0715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Celex: 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32009R0713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 Celex: 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32011R1227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Celex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: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 32008L0092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Celex: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 32003D0796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NATIONAL LEGISLATION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/>
          <a:p>
            <a:endParaRPr lang="en-US" sz="2400" dirty="0" smtClean="0">
              <a:latin typeface="Cambria" pitchFamily="18" charset="0"/>
            </a:endParaRPr>
          </a:p>
          <a:p>
            <a:pPr algn="just"/>
            <a:endParaRPr lang="en-US" sz="2800" dirty="0" smtClean="0">
              <a:latin typeface="Cambria" pitchFamily="18" charset="0"/>
            </a:endParaRPr>
          </a:p>
          <a:p>
            <a:pPr algn="just"/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Energy Law ("Official Gazette of Montenegro", No. 28/10, 40/11, 06/13)</a:t>
            </a:r>
          </a:p>
          <a:p>
            <a:pPr algn="just"/>
            <a:endParaRPr lang="en-US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algn="just"/>
            <a:endParaRPr lang="en-US" sz="28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/>
            <a:r>
              <a:rPr lang="sl-SI" sz="2800" dirty="0" smtClean="0">
                <a:solidFill>
                  <a:srgbClr val="660033"/>
                </a:solidFill>
                <a:latin typeface="Cambria" pitchFamily="18" charset="0"/>
              </a:rPr>
              <a:t>S</a:t>
            </a:r>
            <a:r>
              <a:rPr lang="en-US" sz="2800" dirty="0" err="1" smtClean="0">
                <a:solidFill>
                  <a:srgbClr val="660033"/>
                </a:solidFill>
                <a:latin typeface="Cambria" pitchFamily="18" charset="0"/>
              </a:rPr>
              <a:t>econdary</a:t>
            </a:r>
            <a:r>
              <a:rPr lang="en-US" sz="2800" dirty="0" smtClean="0">
                <a:solidFill>
                  <a:srgbClr val="660033"/>
                </a:solidFill>
                <a:latin typeface="Cambria" pitchFamily="18" charset="0"/>
              </a:rPr>
              <a:t> legislation</a:t>
            </a:r>
            <a:r>
              <a:rPr lang="sl-SI" sz="2800" dirty="0" smtClean="0">
                <a:solidFill>
                  <a:srgbClr val="660033"/>
                </a:solidFill>
                <a:latin typeface="Cambria" pitchFamily="18" charset="0"/>
              </a:rPr>
              <a:t> not </a:t>
            </a:r>
            <a:r>
              <a:rPr lang="sl-SI" sz="2800" dirty="0" err="1" smtClean="0">
                <a:solidFill>
                  <a:srgbClr val="660033"/>
                </a:solidFill>
                <a:latin typeface="Cambria" pitchFamily="18" charset="0"/>
              </a:rPr>
              <a:t>yet</a:t>
            </a:r>
            <a:r>
              <a:rPr lang="sl-SI" sz="28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800" dirty="0" err="1" smtClean="0">
                <a:solidFill>
                  <a:srgbClr val="660033"/>
                </a:solidFill>
                <a:latin typeface="Cambria" pitchFamily="18" charset="0"/>
              </a:rPr>
              <a:t>developed</a:t>
            </a:r>
            <a:r>
              <a:rPr lang="sl-SI" sz="2800" dirty="0" smtClean="0">
                <a:solidFill>
                  <a:srgbClr val="660033"/>
                </a:solidFill>
                <a:latin typeface="Cambria" pitchFamily="18" charset="0"/>
              </a:rPr>
              <a:t> (no </a:t>
            </a:r>
            <a:r>
              <a:rPr lang="sl-SI" sz="2800" dirty="0" err="1" smtClean="0">
                <a:solidFill>
                  <a:srgbClr val="660033"/>
                </a:solidFill>
                <a:latin typeface="Cambria" pitchFamily="18" charset="0"/>
              </a:rPr>
              <a:t>gasification</a:t>
            </a:r>
            <a:r>
              <a:rPr lang="sl-SI" sz="28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800" dirty="0" err="1" smtClean="0">
                <a:solidFill>
                  <a:srgbClr val="660033"/>
                </a:solidFill>
                <a:latin typeface="Cambria" pitchFamily="18" charset="0"/>
              </a:rPr>
              <a:t>expected</a:t>
            </a:r>
            <a:r>
              <a:rPr lang="sl-SI" sz="28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800" dirty="0" err="1" smtClean="0">
                <a:solidFill>
                  <a:srgbClr val="660033"/>
                </a:solidFill>
                <a:latin typeface="Cambria" pitchFamily="18" charset="0"/>
              </a:rPr>
              <a:t>within</a:t>
            </a:r>
            <a:r>
              <a:rPr lang="sl-SI" sz="2800" dirty="0" smtClean="0">
                <a:solidFill>
                  <a:srgbClr val="660033"/>
                </a:solidFill>
                <a:latin typeface="Cambria" pitchFamily="18" charset="0"/>
              </a:rPr>
              <a:t> 3 – 5 </a:t>
            </a:r>
            <a:r>
              <a:rPr lang="sl-SI" sz="2800" dirty="0" err="1" smtClean="0">
                <a:solidFill>
                  <a:srgbClr val="660033"/>
                </a:solidFill>
                <a:latin typeface="Cambria" pitchFamily="18" charset="0"/>
              </a:rPr>
              <a:t>years</a:t>
            </a:r>
            <a:r>
              <a:rPr lang="sl-SI" sz="2800" dirty="0" smtClean="0">
                <a:solidFill>
                  <a:srgbClr val="660033"/>
                </a:solidFill>
                <a:latin typeface="Cambria" pitchFamily="18" charset="0"/>
              </a:rPr>
              <a:t>)</a:t>
            </a:r>
            <a:endParaRPr lang="en-US" sz="2800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6" name="Group 34"/>
          <p:cNvGrpSpPr>
            <a:grpSpLocks/>
          </p:cNvGrpSpPr>
          <p:nvPr/>
        </p:nvGrpSpPr>
        <p:grpSpPr bwMode="auto">
          <a:xfrm>
            <a:off x="7932738" y="0"/>
            <a:ext cx="1211262" cy="385763"/>
            <a:chOff x="7814716" y="-5258"/>
            <a:chExt cx="1210767" cy="460280"/>
          </a:xfrm>
        </p:grpSpPr>
        <p:sp>
          <p:nvSpPr>
            <p:cNvPr id="17" name="5-Point Star 16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8" name="5-Point Star 17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0" name="5-Point Star 19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1" name="5-Point Star 20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2" name="5-Point Star 21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23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1447800" y="609600"/>
            <a:ext cx="6452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2400" b="1" dirty="0">
                <a:solidFill>
                  <a:srgbClr val="632523"/>
                </a:solidFill>
                <a:latin typeface="Cambria" pitchFamily="18" charset="0"/>
                <a:cs typeface="Calibri" pitchFamily="34" charset="0"/>
              </a:rPr>
              <a:t>       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  <a:cs typeface="Calibri" pitchFamily="34" charset="0"/>
              </a:rPr>
              <a:t>THIRD ENERGY PACKAGE</a:t>
            </a:r>
            <a:r>
              <a:rPr lang="sl-SI" sz="3200" b="1" dirty="0" smtClean="0">
                <a:solidFill>
                  <a:srgbClr val="632523"/>
                </a:solidFill>
                <a:latin typeface="Cambria" pitchFamily="18" charset="0"/>
                <a:cs typeface="Calibri" pitchFamily="34" charset="0"/>
              </a:rPr>
              <a:t> IN RELATION TO GAS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615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1"/>
          <p:cNvSpPr>
            <a:spLocks noChangeArrowheads="1"/>
          </p:cNvSpPr>
          <p:nvPr/>
        </p:nvSpPr>
        <p:spPr bwMode="auto">
          <a:xfrm>
            <a:off x="0" y="0"/>
            <a:ext cx="288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  <a:p>
            <a:pPr eaLnBrk="0" hangingPunct="0"/>
            <a:r>
              <a:rPr lang="en-US"/>
              <a:t> </a:t>
            </a:r>
          </a:p>
        </p:txBody>
      </p:sp>
      <p:sp>
        <p:nvSpPr>
          <p:cNvPr id="6156" name="Rectangle 17"/>
          <p:cNvSpPr>
            <a:spLocks noChangeArrowheads="1"/>
          </p:cNvSpPr>
          <p:nvPr/>
        </p:nvSpPr>
        <p:spPr bwMode="auto">
          <a:xfrm>
            <a:off x="304800" y="1905000"/>
            <a:ext cx="88392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  <a:cs typeface="Calibri" pitchFamily="34" charset="0"/>
              </a:rPr>
              <a:t> </a:t>
            </a:r>
          </a:p>
          <a:p>
            <a:pPr marL="14288" lvl="1" indent="-14288" algn="just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en-US" sz="2400" b="1" dirty="0">
                <a:solidFill>
                  <a:srgbClr val="632523"/>
                </a:solidFill>
                <a:latin typeface="Cambria" pitchFamily="18" charset="0"/>
                <a:cs typeface="Calibri" pitchFamily="34" charset="0"/>
              </a:rPr>
              <a:t>P</a:t>
            </a: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artially transposed</a:t>
            </a:r>
            <a:r>
              <a:rPr lang="sr-Latn-CS" sz="2400" b="1" dirty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>
                <a:solidFill>
                  <a:srgbClr val="632523"/>
                </a:solidFill>
                <a:latin typeface="Cambria" pitchFamily="18" charset="0"/>
              </a:rPr>
              <a:t>into national legislation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 through    </a:t>
            </a: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Energy Law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("Official Gazette of Montenegro", No. 28/10, 40/11 and 06/13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)</a:t>
            </a:r>
            <a:endParaRPr lang="en-US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lvl="1" indent="-14288" algn="just"/>
            <a:endParaRPr lang="en-U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lvl="1" indent="-14288" algn="just"/>
            <a:endParaRPr lang="en-US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lvl="1" indent="-14288" algn="just">
              <a:buFont typeface="Wingdings" pitchFamily="2" charset="2"/>
              <a:buChar char="q"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632523"/>
                </a:solidFill>
                <a:latin typeface="Cambria" pitchFamily="18" charset="0"/>
              </a:rPr>
              <a:t>Will be </a:t>
            </a: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fully transposed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by</a:t>
            </a:r>
            <a:r>
              <a:rPr lang="sl-SI" sz="2400" dirty="0" smtClean="0">
                <a:solidFill>
                  <a:srgbClr val="632523"/>
                </a:solidFill>
                <a:latin typeface="Cambria" pitchFamily="18" charset="0"/>
              </a:rPr>
              <a:t>:</a:t>
            </a:r>
          </a:p>
          <a:p>
            <a:pPr marL="471488" lvl="2" indent="-14288" algn="just">
              <a:buFont typeface="Wingdings" pitchFamily="2" charset="2"/>
              <a:buChar char="q"/>
            </a:pPr>
            <a:r>
              <a:rPr lang="sl-SI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</a:t>
            </a:r>
            <a:r>
              <a:rPr lang="sr-Latn-CS" sz="2400" dirty="0">
                <a:solidFill>
                  <a:srgbClr val="632523"/>
                </a:solidFill>
                <a:latin typeface="Cambria" pitchFamily="18" charset="0"/>
              </a:rPr>
              <a:t>mmendments to the Energy Law</a:t>
            </a:r>
            <a:r>
              <a:rPr lang="sr-Latn-CS" sz="2400" b="1" dirty="0">
                <a:solidFill>
                  <a:srgbClr val="632523"/>
                </a:solidFill>
                <a:latin typeface="Cambria" pitchFamily="18" charset="0"/>
              </a:rPr>
              <a:t>  - deadline:</a:t>
            </a:r>
            <a:r>
              <a:rPr lang="en-US" sz="2400" b="1" dirty="0">
                <a:solidFill>
                  <a:srgbClr val="632523"/>
                </a:solidFill>
                <a:latin typeface="Cambria" pitchFamily="18" charset="0"/>
              </a:rPr>
              <a:t>  1 January </a:t>
            </a: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2015</a:t>
            </a:r>
          </a:p>
          <a:p>
            <a:pPr marL="471488" lvl="2" indent="-14288" algn="just">
              <a:buFont typeface="Wingdings" pitchFamily="2" charset="2"/>
              <a:buChar char="q"/>
            </a:pPr>
            <a:r>
              <a:rPr lang="sr-Latn-CS" sz="24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secondary legislation – deadline: at latest 90 days after construction permit is issued for gas transmission  pipeline (art. 193 Energy Law)</a:t>
            </a:r>
            <a:endParaRPr lang="en-GB" sz="2400" dirty="0">
              <a:solidFill>
                <a:srgbClr val="632523"/>
              </a:solidFill>
              <a:latin typeface="Cambria" pitchFamily="18" charset="0"/>
            </a:endParaRPr>
          </a:p>
          <a:p>
            <a:pPr marL="14288" lvl="1" indent="-14288">
              <a:buFont typeface="Wingdings" pitchFamily="2" charset="2"/>
              <a:buChar char="q"/>
            </a:pPr>
            <a:endParaRPr lang="sr-Latn-CS" sz="2000" b="1" dirty="0">
              <a:solidFill>
                <a:srgbClr val="632523"/>
              </a:solidFill>
              <a:cs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endParaRPr lang="sr-Latn-CS" sz="1800" b="1" dirty="0">
              <a:solidFill>
                <a:srgbClr val="F2DCDB"/>
              </a:solidFill>
              <a:latin typeface="Cambria" pitchFamily="18" charset="0"/>
              <a:cs typeface="Arial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rgbClr val="F2DCDB"/>
                </a:solidFill>
                <a:latin typeface="Cambria" pitchFamily="18" charset="0"/>
                <a:cs typeface="Arial" charset="0"/>
              </a:rPr>
              <a:t>Chapter 15: </a:t>
            </a:r>
            <a:r>
              <a:rPr lang="x-none" sz="1800" b="1" dirty="0">
                <a:solidFill>
                  <a:srgbClr val="F2DCDB"/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rgbClr val="F2DCDB"/>
              </a:solidFill>
              <a:latin typeface="Cambria" pitchFamily="18" charset="0"/>
              <a:cs typeface="Arial" charset="0"/>
            </a:endParaRPr>
          </a:p>
          <a:p>
            <a:pPr marL="14288" indent="-14288">
              <a:spcAft>
                <a:spcPct val="40000"/>
              </a:spcAft>
              <a:buClr>
                <a:srgbClr val="FF0000"/>
              </a:buClr>
              <a:defRPr/>
            </a:pPr>
            <a:endParaRPr lang="en-US" sz="1800" b="1" dirty="0">
              <a:solidFill>
                <a:srgbClr val="F2DCDB"/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717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7177" name="Rectangle 41"/>
          <p:cNvSpPr>
            <a:spLocks noChangeArrowheads="1"/>
          </p:cNvSpPr>
          <p:nvPr/>
        </p:nvSpPr>
        <p:spPr bwMode="auto">
          <a:xfrm>
            <a:off x="762000" y="9525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17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Title 16"/>
          <p:cNvSpPr>
            <a:spLocks noGrp="1"/>
          </p:cNvSpPr>
          <p:nvPr>
            <p:ph type="ctrTitle"/>
          </p:nvPr>
        </p:nvSpPr>
        <p:spPr>
          <a:xfrm>
            <a:off x="1295400" y="609600"/>
            <a:ext cx="7634288" cy="762000"/>
          </a:xfrm>
        </p:spPr>
        <p:txBody>
          <a:bodyPr/>
          <a:lstStyle/>
          <a:p>
            <a:r>
              <a:rPr lang="sr-Latn-CS" sz="3200" b="1" dirty="0" smtClean="0">
                <a:solidFill>
                  <a:srgbClr val="660033"/>
                </a:solidFill>
                <a:latin typeface="Cambria" pitchFamily="18" charset="0"/>
              </a:rPr>
              <a:t>INSTITUTIONAL FRAMEWORK</a:t>
            </a:r>
            <a:endParaRPr lang="en-GB" sz="32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574675" y="1524000"/>
            <a:ext cx="8069263" cy="4572000"/>
          </a:xfrm>
        </p:spPr>
        <p:txBody>
          <a:bodyPr/>
          <a:lstStyle/>
          <a:p>
            <a:pPr>
              <a:defRPr/>
            </a:pPr>
            <a:endParaRPr lang="en-US" sz="24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 marL="812800" indent="-812800" algn="l">
              <a:buFont typeface="Wingdings" pitchFamily="2" charset="2"/>
              <a:buChar char="q"/>
              <a:defRPr/>
            </a:pPr>
            <a:endParaRPr lang="en-GB" sz="2400" dirty="0" smtClean="0">
              <a:solidFill>
                <a:srgbClr val="898989"/>
              </a:solidFill>
              <a:latin typeface="Cambria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50093" y="1709738"/>
            <a:ext cx="7725596" cy="5000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Parliament of Montenegro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7984" y="2573572"/>
            <a:ext cx="7696200" cy="4744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x-none" sz="2400" b="1" dirty="0">
              <a:solidFill>
                <a:srgbClr val="632523"/>
              </a:solidFill>
              <a:cs typeface="Arial" charset="0"/>
            </a:endParaRPr>
          </a:p>
          <a:p>
            <a:pPr algn="ctr">
              <a:defRPr/>
            </a:pPr>
            <a:r>
              <a:rPr lang="x-none" sz="2400" b="1" dirty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G</a:t>
            </a:r>
            <a:r>
              <a:rPr lang="en-US" sz="2400" b="1" dirty="0" err="1">
                <a:solidFill>
                  <a:srgbClr val="632523"/>
                </a:solidFill>
                <a:latin typeface="Cambria" pitchFamily="18" charset="0"/>
                <a:cs typeface="Arial" charset="0"/>
              </a:rPr>
              <a:t>overnment</a:t>
            </a:r>
            <a:r>
              <a:rPr lang="en-US" sz="2400" b="1" dirty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of </a:t>
            </a:r>
            <a:r>
              <a:rPr lang="x-none" sz="2400" b="1" dirty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</a:t>
            </a:r>
            <a:r>
              <a:rPr lang="en-US" sz="2400" b="1" dirty="0" err="1">
                <a:solidFill>
                  <a:srgbClr val="632523"/>
                </a:solidFill>
                <a:latin typeface="Cambria" pitchFamily="18" charset="0"/>
                <a:cs typeface="Arial" charset="0"/>
              </a:rPr>
              <a:t>ontenegro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 algn="ctr">
              <a:defRPr/>
            </a:pPr>
            <a:endParaRPr lang="en-US" sz="2400" b="1" dirty="0">
              <a:solidFill>
                <a:srgbClr val="632523"/>
              </a:solidFill>
              <a:cs typeface="Arial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79488" y="5410200"/>
            <a:ext cx="7720363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l-SI" sz="2400" b="1" dirty="0" err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Gas</a:t>
            </a:r>
            <a:r>
              <a:rPr lang="x-none" sz="2400" b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</a:t>
            </a:r>
            <a:r>
              <a:rPr lang="sl-SI" sz="2400" b="1" dirty="0" err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undertakings</a:t>
            </a:r>
            <a:r>
              <a:rPr lang="sl-SI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(</a:t>
            </a:r>
            <a:r>
              <a:rPr lang="sl-SI" sz="2400" b="1" dirty="0" err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when</a:t>
            </a:r>
            <a:r>
              <a:rPr lang="sl-SI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</a:t>
            </a:r>
            <a:r>
              <a:rPr lang="sl-SI" sz="2400" b="1" dirty="0" err="1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established</a:t>
            </a:r>
            <a:r>
              <a:rPr lang="sl-SI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)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79489" y="3200400"/>
            <a:ext cx="7696200" cy="5016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x-none" sz="2400" b="1" dirty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Ministry of Economy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62000" y="3962400"/>
            <a:ext cx="7713689" cy="40025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x-none" sz="2400" b="1" dirty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Energy Regulatory Agency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70744" y="4804002"/>
            <a:ext cx="7713689" cy="40025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Administration for Inspection Affairs</a:t>
            </a:r>
            <a:endParaRPr lang="en-US" sz="24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15: </a:t>
            </a:r>
            <a:r>
              <a:rPr lang="sr-Latn-ME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Rectangle 41"/>
          <p:cNvSpPr>
            <a:spLocks noChangeArrowheads="1"/>
          </p:cNvSpPr>
          <p:nvPr/>
        </p:nvSpPr>
        <p:spPr bwMode="auto">
          <a:xfrm>
            <a:off x="762000" y="714356"/>
            <a:ext cx="7924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Title 16"/>
          <p:cNvSpPr>
            <a:spLocks noGrp="1"/>
          </p:cNvSpPr>
          <p:nvPr>
            <p:ph type="ctrTitle" idx="4294967295"/>
          </p:nvPr>
        </p:nvSpPr>
        <p:spPr>
          <a:xfrm>
            <a:off x="871538" y="696913"/>
            <a:ext cx="7772400" cy="59848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ADMINISTRATIVE CAPACITIES</a:t>
            </a:r>
            <a:endParaRPr lang="en-GB" sz="2800" b="1" dirty="0" smtClean="0">
              <a:solidFill>
                <a:srgbClr val="0000FF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71538" y="1917164"/>
            <a:ext cx="3357586" cy="9022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Ministry of Economy</a:t>
            </a:r>
            <a:endParaRPr lang="sr-Latn-ME" sz="2000" b="1" dirty="0" smtClean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  <a:p>
            <a:pPr algn="ctr"/>
            <a:r>
              <a:rPr lang="sr-Latn-ME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 -</a:t>
            </a:r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Sector for Energy </a:t>
            </a:r>
            <a:endParaRPr lang="en-US" sz="20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071538" y="4876800"/>
            <a:ext cx="33528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Energy Regulatory Agency</a:t>
            </a:r>
            <a:endParaRPr lang="en-US" sz="20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6159" name="AutoShape 23"/>
          <p:cNvSpPr>
            <a:spLocks noChangeArrowheads="1"/>
          </p:cNvSpPr>
          <p:nvPr/>
        </p:nvSpPr>
        <p:spPr bwMode="auto">
          <a:xfrm>
            <a:off x="4572000" y="22098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6160" name="AutoShape 24"/>
          <p:cNvSpPr>
            <a:spLocks noChangeArrowheads="1"/>
          </p:cNvSpPr>
          <p:nvPr/>
        </p:nvSpPr>
        <p:spPr bwMode="auto">
          <a:xfrm>
            <a:off x="4572000" y="51816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6162" name="Text Box 26"/>
          <p:cNvSpPr txBox="1">
            <a:spLocks noChangeArrowheads="1"/>
          </p:cNvSpPr>
          <p:nvPr/>
        </p:nvSpPr>
        <p:spPr bwMode="auto">
          <a:xfrm>
            <a:off x="5715000" y="1428736"/>
            <a:ext cx="3214718" cy="561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endParaRPr lang="en-US" b="1" dirty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r>
              <a:rPr lang="sr-Latn-ME" sz="1800" b="1" dirty="0" smtClean="0">
                <a:solidFill>
                  <a:srgbClr val="632523"/>
                </a:solidFill>
                <a:latin typeface="Cambria" pitchFamily="18" charset="0"/>
              </a:rPr>
              <a:t>8</a:t>
            </a:r>
            <a:r>
              <a:rPr lang="en-US" sz="18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1800" b="1" dirty="0" smtClean="0">
                <a:solidFill>
                  <a:srgbClr val="632523"/>
                </a:solidFill>
                <a:latin typeface="Cambria" pitchFamily="18" charset="0"/>
              </a:rPr>
              <a:t>employees</a:t>
            </a:r>
            <a:r>
              <a:rPr lang="sr-Latn-ME" sz="1800" b="1" dirty="0" smtClean="0">
                <a:solidFill>
                  <a:srgbClr val="632523"/>
                </a:solidFill>
                <a:latin typeface="Cambria" pitchFamily="18" charset="0"/>
              </a:rPr>
              <a:t> + 1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trainee</a:t>
            </a:r>
            <a:endParaRPr lang="sr-Latn-ME" sz="1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endParaRPr lang="sr-Latn-ME" sz="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endParaRPr lang="sr-Latn-ME" sz="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endParaRPr lang="en-US" sz="1800" b="1" dirty="0" smtClean="0">
              <a:solidFill>
                <a:srgbClr val="632523"/>
              </a:solidFill>
            </a:endParaRPr>
          </a:p>
          <a:p>
            <a:pPr>
              <a:spcBef>
                <a:spcPct val="50000"/>
              </a:spcBef>
            </a:pPr>
            <a:endParaRPr lang="en-US" b="1" dirty="0" smtClean="0">
              <a:solidFill>
                <a:srgbClr val="632523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632523"/>
                </a:solidFill>
              </a:rPr>
              <a:t>1 </a:t>
            </a:r>
            <a:r>
              <a:rPr lang="en-US" sz="1800" b="1" dirty="0" smtClean="0">
                <a:solidFill>
                  <a:srgbClr val="632523"/>
                </a:solidFill>
              </a:rPr>
              <a:t>employees</a:t>
            </a:r>
          </a:p>
          <a:p>
            <a:pPr>
              <a:spcBef>
                <a:spcPct val="50000"/>
              </a:spcBef>
            </a:pPr>
            <a:endParaRPr lang="en-US" sz="1800" b="1" dirty="0" smtClean="0">
              <a:solidFill>
                <a:srgbClr val="632523"/>
              </a:solidFill>
            </a:endParaRPr>
          </a:p>
          <a:p>
            <a:pPr>
              <a:spcBef>
                <a:spcPct val="50000"/>
              </a:spcBef>
            </a:pPr>
            <a:endParaRPr lang="en-US" sz="1800" b="1" dirty="0" smtClean="0">
              <a:solidFill>
                <a:srgbClr val="632523"/>
              </a:solidFill>
            </a:endParaRPr>
          </a:p>
          <a:p>
            <a:pPr>
              <a:spcBef>
                <a:spcPct val="50000"/>
              </a:spcBef>
            </a:pPr>
            <a:r>
              <a:rPr lang="sr-Latn-ME" sz="1800" b="1" dirty="0" smtClean="0">
                <a:solidFill>
                  <a:srgbClr val="632523"/>
                </a:solidFill>
              </a:rPr>
              <a:t>28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employees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 +  2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trainees</a:t>
            </a:r>
            <a:r>
              <a:rPr lang="sr-Latn-ME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endParaRPr lang="en-US" sz="1800" b="1" dirty="0">
              <a:solidFill>
                <a:srgbClr val="632523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b="1" dirty="0">
              <a:solidFill>
                <a:srgbClr val="632523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Latn-ME" sz="2400" b="1" dirty="0" smtClean="0">
              <a:solidFill>
                <a:srgbClr val="632523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2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Latn-ME" sz="1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072636" y="3365000"/>
            <a:ext cx="3357586" cy="902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  <a:cs typeface="Arial" charset="0"/>
              </a:rPr>
              <a:t>Administration for Inspection Affairs </a:t>
            </a:r>
            <a:endParaRPr lang="en-US" sz="2000" b="1" dirty="0">
              <a:solidFill>
                <a:srgbClr val="632523"/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1" name="AutoShape 23"/>
          <p:cNvSpPr>
            <a:spLocks noChangeArrowheads="1"/>
          </p:cNvSpPr>
          <p:nvPr/>
        </p:nvSpPr>
        <p:spPr bwMode="auto">
          <a:xfrm>
            <a:off x="4572000" y="36576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41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8196" name="Text Box 121"/>
          <p:cNvSpPr txBox="1">
            <a:spLocks noChangeArrowheads="1"/>
          </p:cNvSpPr>
          <p:nvPr/>
        </p:nvSpPr>
        <p:spPr bwMode="auto">
          <a:xfrm>
            <a:off x="228600" y="1219200"/>
            <a:ext cx="8569325" cy="327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lvl="1" indent="-14288"/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en-GB" sz="3200" b="1"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en-GB" sz="3200"/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/>
            <a:endParaRPr lang="sr-Latn-CS" sz="320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60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60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>
              <a:solidFill>
                <a:schemeClr val="tx2"/>
              </a:solidFill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81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201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2" name="Rectangle 16"/>
          <p:cNvSpPr>
            <a:spLocks noChangeArrowheads="1"/>
          </p:cNvSpPr>
          <p:nvPr/>
        </p:nvSpPr>
        <p:spPr bwMode="auto">
          <a:xfrm>
            <a:off x="457200" y="533400"/>
            <a:ext cx="9220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660033"/>
                </a:solidFill>
                <a:latin typeface="Cambria" pitchFamily="18" charset="0"/>
              </a:rPr>
              <a:t>             </a:t>
            </a:r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P</a:t>
            </a:r>
            <a:r>
              <a:rPr lang="fr-BE" sz="3200" b="1" dirty="0" smtClean="0">
                <a:solidFill>
                  <a:srgbClr val="660033"/>
                </a:solidFill>
                <a:latin typeface="Cambria" pitchFamily="18" charset="0"/>
              </a:rPr>
              <a:t>UBLIC SERVICE OBLIGATIONS AND </a:t>
            </a:r>
            <a:endParaRPr lang="en-US" sz="32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                    </a:t>
            </a:r>
            <a:r>
              <a:rPr lang="fr-BE" sz="3200" b="1" dirty="0" smtClean="0">
                <a:solidFill>
                  <a:srgbClr val="660033"/>
                </a:solidFill>
                <a:latin typeface="Cambria" pitchFamily="18" charset="0"/>
              </a:rPr>
              <a:t>CUSTOMER PROTECTION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8203" name="Rectangle 17"/>
          <p:cNvSpPr>
            <a:spLocks noChangeArrowheads="1"/>
          </p:cNvSpPr>
          <p:nvPr/>
        </p:nvSpPr>
        <p:spPr bwMode="auto">
          <a:xfrm>
            <a:off x="457200" y="1828800"/>
            <a:ext cx="8305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632523"/>
                </a:solidFill>
                <a:latin typeface="Cambria" pitchFamily="18" charset="0"/>
              </a:rPr>
              <a:t>                             </a:t>
            </a:r>
            <a:endParaRPr lang="en-US" sz="2400"/>
          </a:p>
        </p:txBody>
      </p:sp>
      <p:sp>
        <p:nvSpPr>
          <p:cNvPr id="8204" name="Rectangle 18"/>
          <p:cNvSpPr>
            <a:spLocks noChangeArrowheads="1"/>
          </p:cNvSpPr>
          <p:nvPr/>
        </p:nvSpPr>
        <p:spPr bwMode="auto">
          <a:xfrm>
            <a:off x="304800" y="1828800"/>
            <a:ext cx="88392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Universal service rights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to customers in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gas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are 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in major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parts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already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ensured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,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but</a:t>
            </a:r>
            <a:endParaRPr lang="en-US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lvl="1"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ambria" pitchFamily="18" charset="0"/>
              </a:rPr>
              <a:t>The provision of the Energy Law Art. 55.2.1 shall be modified or amended to enable also foreign companies to obtain a supply </a:t>
            </a:r>
            <a:r>
              <a:rPr lang="en-US" sz="2000" dirty="0" err="1" smtClean="0">
                <a:solidFill>
                  <a:srgbClr val="0000FF"/>
                </a:solidFill>
                <a:latin typeface="Cambria" pitchFamily="18" charset="0"/>
              </a:rPr>
              <a:t>licen</a:t>
            </a:r>
            <a:r>
              <a:rPr lang="sl-SI" sz="2000" dirty="0" smtClean="0">
                <a:solidFill>
                  <a:srgbClr val="0000FF"/>
                </a:solidFill>
                <a:latin typeface="Cambria" pitchFamily="18" charset="0"/>
              </a:rPr>
              <a:t>s</a:t>
            </a:r>
            <a:r>
              <a:rPr lang="en-US" sz="2000" dirty="0" smtClean="0">
                <a:solidFill>
                  <a:srgbClr val="0000FF"/>
                </a:solidFill>
                <a:latin typeface="Cambria" pitchFamily="18" charset="0"/>
              </a:rPr>
              <a:t>e and supply customers in Montenegro</a:t>
            </a:r>
            <a:r>
              <a:rPr lang="en-US" sz="20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 Supplier switching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process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well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defined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but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the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deadline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of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3 weeks is to be transposed in the Energy Law 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(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possible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transitional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period min 3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years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)</a:t>
            </a:r>
            <a:endParaRPr lang="en-US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 Final closure account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within 6 weeks is to be transposed in the General Supply Conditions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solidFill>
                <a:srgbClr val="FF0000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s-ES_tradnl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TSO, DSO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and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s-ES_tradnl" sz="2000" dirty="0" smtClean="0">
                <a:solidFill>
                  <a:srgbClr val="660033"/>
                </a:solidFill>
                <a:latin typeface="Cambria" pitchFamily="18" charset="0"/>
              </a:rPr>
              <a:t>Public Supplier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to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be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determined</a:t>
            </a:r>
            <a:endParaRPr lang="sl-SI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DSO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and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Public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Supplier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to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be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unbundled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after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the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number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of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customers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reaches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100.000</a:t>
            </a:r>
            <a:endParaRPr lang="en-US" sz="2000" dirty="0" smtClean="0">
              <a:solidFill>
                <a:srgbClr val="0000FF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s-ES_tradnl" sz="2400" dirty="0">
              <a:solidFill>
                <a:srgbClr val="660033"/>
              </a:solidFill>
              <a:latin typeface="Cambria" pitchFamily="18" charset="0"/>
            </a:endParaRPr>
          </a:p>
          <a:p>
            <a:endParaRPr lang="en-US" sz="2400" b="1" dirty="0">
              <a:solidFill>
                <a:srgbClr val="660033"/>
              </a:solidFill>
              <a:latin typeface="Cambria" pitchFamily="18" charset="0"/>
            </a:endParaRPr>
          </a:p>
          <a:p>
            <a:r>
              <a:rPr lang="en-US" sz="2400" dirty="0">
                <a:solidFill>
                  <a:srgbClr val="660033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9220" name="Text Box 121"/>
          <p:cNvSpPr txBox="1">
            <a:spLocks noChangeArrowheads="1"/>
          </p:cNvSpPr>
          <p:nvPr/>
        </p:nvSpPr>
        <p:spPr bwMode="auto">
          <a:xfrm>
            <a:off x="228600" y="1219200"/>
            <a:ext cx="8569325" cy="327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lvl="1" indent="-14288"/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en-GB" sz="3200" b="1" dirty="0"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en-GB" sz="3200" dirty="0"/>
          </a:p>
          <a:p>
            <a:pPr marL="14288" indent="-14288">
              <a:buFont typeface="Wingdings" pitchFamily="2" charset="2"/>
              <a:buChar char="q"/>
            </a:pPr>
            <a:endParaRPr lang="sr-Latn-CS" sz="32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/>
            <a:endParaRPr lang="sr-Latn-CS" sz="3200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600" dirty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600" dirty="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 dirty="0">
              <a:solidFill>
                <a:schemeClr val="tx2"/>
              </a:solidFill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922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25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Rectangle 16"/>
          <p:cNvSpPr>
            <a:spLocks noChangeArrowheads="1"/>
          </p:cNvSpPr>
          <p:nvPr/>
        </p:nvSpPr>
        <p:spPr bwMode="auto">
          <a:xfrm>
            <a:off x="685800" y="533400"/>
            <a:ext cx="8991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             P</a:t>
            </a:r>
            <a:r>
              <a:rPr lang="fr-BE" sz="3200" b="1" dirty="0" smtClean="0">
                <a:solidFill>
                  <a:srgbClr val="660033"/>
                </a:solidFill>
                <a:latin typeface="Cambria" pitchFamily="18" charset="0"/>
              </a:rPr>
              <a:t>UBLIC SERVICE OBLIGATIONS AND </a:t>
            </a:r>
            <a:endParaRPr lang="en-US" sz="32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                    </a:t>
            </a:r>
            <a:r>
              <a:rPr lang="fr-BE" sz="3200" b="1" dirty="0" smtClean="0">
                <a:solidFill>
                  <a:srgbClr val="660033"/>
                </a:solidFill>
                <a:latin typeface="Cambria" pitchFamily="18" charset="0"/>
              </a:rPr>
              <a:t>CUSTOMER PROTECTION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9227" name="Rectangle 17"/>
          <p:cNvSpPr>
            <a:spLocks noChangeArrowheads="1"/>
          </p:cNvSpPr>
          <p:nvPr/>
        </p:nvSpPr>
        <p:spPr bwMode="auto">
          <a:xfrm>
            <a:off x="457200" y="1828800"/>
            <a:ext cx="8305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632523"/>
                </a:solidFill>
                <a:latin typeface="Cambria" pitchFamily="18" charset="0"/>
              </a:rPr>
              <a:t>                             </a:t>
            </a:r>
            <a:endParaRPr lang="en-US" sz="2400"/>
          </a:p>
        </p:txBody>
      </p:sp>
      <p:sp>
        <p:nvSpPr>
          <p:cNvPr id="9228" name="Rectangle 18"/>
          <p:cNvSpPr>
            <a:spLocks noChangeArrowheads="1"/>
          </p:cNvSpPr>
          <p:nvPr/>
        </p:nvSpPr>
        <p:spPr bwMode="auto">
          <a:xfrm>
            <a:off x="381000" y="1752601"/>
            <a:ext cx="8458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Gas</a:t>
            </a: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b="1" dirty="0" err="1" smtClean="0">
                <a:solidFill>
                  <a:srgbClr val="660033"/>
                </a:solidFill>
                <a:latin typeface="Cambria" pitchFamily="18" charset="0"/>
              </a:rPr>
              <a:t>transmission</a:t>
            </a: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, </a:t>
            </a:r>
            <a:r>
              <a:rPr lang="sl-SI" sz="2400" b="1" dirty="0" err="1" smtClean="0">
                <a:solidFill>
                  <a:srgbClr val="660033"/>
                </a:solidFill>
                <a:latin typeface="Cambria" pitchFamily="18" charset="0"/>
              </a:rPr>
              <a:t>distribution</a:t>
            </a: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b="1" dirty="0" err="1" smtClean="0">
                <a:solidFill>
                  <a:srgbClr val="660033"/>
                </a:solidFill>
                <a:latin typeface="Cambria" pitchFamily="18" charset="0"/>
              </a:rPr>
              <a:t>and</a:t>
            </a: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b="1" dirty="0" err="1" smtClean="0">
                <a:solidFill>
                  <a:srgbClr val="660033"/>
                </a:solidFill>
                <a:latin typeface="Cambria" pitchFamily="18" charset="0"/>
              </a:rPr>
              <a:t>public</a:t>
            </a: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b="1" dirty="0" err="1" smtClean="0">
                <a:solidFill>
                  <a:srgbClr val="660033"/>
                </a:solidFill>
                <a:latin typeface="Cambria" pitchFamily="18" charset="0"/>
              </a:rPr>
              <a:t>supply</a:t>
            </a: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are</a:t>
            </a: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b="1" dirty="0" err="1" smtClean="0">
                <a:solidFill>
                  <a:srgbClr val="660033"/>
                </a:solidFill>
                <a:latin typeface="Cambria" pitchFamily="18" charset="0"/>
              </a:rPr>
              <a:t>public</a:t>
            </a:r>
            <a:r>
              <a:rPr lang="sl-SI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b="1" dirty="0" err="1" smtClean="0">
                <a:solidFill>
                  <a:srgbClr val="660033"/>
                </a:solidFill>
                <a:latin typeface="Cambria" pitchFamily="18" charset="0"/>
              </a:rPr>
              <a:t>services</a:t>
            </a: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endParaRPr lang="sl-SI" sz="24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sl-SI" sz="2400" b="1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Customer </a:t>
            </a:r>
            <a:r>
              <a:rPr lang="en-US" sz="2400" b="1" dirty="0">
                <a:solidFill>
                  <a:srgbClr val="660033"/>
                </a:solidFill>
                <a:latin typeface="Cambria" pitchFamily="18" charset="0"/>
              </a:rPr>
              <a:t>protection is mostly ensured 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(</a:t>
            </a:r>
            <a:r>
              <a:rPr lang="en-US" sz="2400" dirty="0">
                <a:solidFill>
                  <a:srgbClr val="660033"/>
                </a:solidFill>
                <a:latin typeface="Cambria" pitchFamily="18" charset="0"/>
              </a:rPr>
              <a:t>different customer protection measures by suppliers, supply of </a:t>
            </a:r>
            <a:r>
              <a:rPr lang="en-US" sz="2400" b="1" dirty="0">
                <a:solidFill>
                  <a:srgbClr val="660033"/>
                </a:solidFill>
                <a:latin typeface="Cambria" pitchFamily="18" charset="0"/>
              </a:rPr>
              <a:t>vulnerable </a:t>
            </a: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customers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)</a:t>
            </a:r>
          </a:p>
          <a:p>
            <a:pPr algn="just"/>
            <a:endParaRPr lang="sl-SI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/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Missing requirement: a </a:t>
            </a:r>
            <a:r>
              <a:rPr lang="en-US" sz="2400" b="1" dirty="0" smtClean="0">
                <a:solidFill>
                  <a:srgbClr val="660033"/>
                </a:solidFill>
                <a:latin typeface="Cambria" pitchFamily="18" charset="0"/>
              </a:rPr>
              <a:t>single point of contact </a:t>
            </a: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for all customers to receive information on their rights</a:t>
            </a:r>
            <a:endParaRPr lang="sl-SI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algn="just"/>
            <a:endParaRPr lang="en-US" sz="2400" dirty="0">
              <a:solidFill>
                <a:srgbClr val="660033"/>
              </a:solidFill>
              <a:latin typeface="Cambria" pitchFamily="18" charset="0"/>
            </a:endParaRPr>
          </a:p>
          <a:p>
            <a:pPr marL="0" lvl="5"/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Pending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decision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on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out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-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of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-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court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dispute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settlement</a:t>
            </a:r>
            <a:endParaRPr lang="es-ES_tradnl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endParaRPr lang="en-US" sz="2400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11268" name="Text Box 121"/>
          <p:cNvSpPr txBox="1">
            <a:spLocks noChangeArrowheads="1"/>
          </p:cNvSpPr>
          <p:nvPr/>
        </p:nvSpPr>
        <p:spPr bwMode="auto">
          <a:xfrm>
            <a:off x="228600" y="1219200"/>
            <a:ext cx="8569325" cy="327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lvl="1" indent="-14288"/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en-GB" sz="3200" b="1">
              <a:latin typeface="Cambria" pitchFamily="18" charset="0"/>
            </a:endParaRPr>
          </a:p>
          <a:p>
            <a:pPr marL="14288" indent="-14288">
              <a:buFont typeface="Wingdings" pitchFamily="2" charset="2"/>
              <a:buChar char="q"/>
            </a:pPr>
            <a:endParaRPr lang="en-GB" sz="3200"/>
          </a:p>
          <a:p>
            <a:pPr marL="14288" indent="-14288">
              <a:buFont typeface="Wingdings" pitchFamily="2" charset="2"/>
              <a:buChar char="q"/>
            </a:pPr>
            <a:endParaRPr lang="sr-Latn-CS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/>
            <a:endParaRPr lang="sr-Latn-CS" sz="320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0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60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600">
              <a:solidFill>
                <a:schemeClr val="tx2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1000">
              <a:solidFill>
                <a:schemeClr val="tx2"/>
              </a:solidFill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1127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1273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Rectangle 16"/>
          <p:cNvSpPr>
            <a:spLocks noChangeArrowheads="1"/>
          </p:cNvSpPr>
          <p:nvPr/>
        </p:nvSpPr>
        <p:spPr bwMode="auto">
          <a:xfrm>
            <a:off x="1600200" y="-228600"/>
            <a:ext cx="7010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660033"/>
                </a:solidFill>
                <a:latin typeface="Cambria" pitchFamily="18" charset="0"/>
              </a:rPr>
              <a:t>             </a:t>
            </a:r>
          </a:p>
          <a:p>
            <a:endParaRPr lang="en-US" sz="2800" b="1" dirty="0">
              <a:solidFill>
                <a:srgbClr val="660033"/>
              </a:solidFill>
              <a:latin typeface="Cambria" pitchFamily="18" charset="0"/>
            </a:endParaRPr>
          </a:p>
          <a:p>
            <a:pPr algn="ctr"/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AUTHORISATION PROCEDURE FOR NEW GENERATING CAPACITY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11276" name="Rectangle 18"/>
          <p:cNvSpPr>
            <a:spLocks noChangeArrowheads="1"/>
          </p:cNvSpPr>
          <p:nvPr/>
        </p:nvSpPr>
        <p:spPr bwMode="auto">
          <a:xfrm>
            <a:off x="381000" y="1524000"/>
            <a:ext cx="8305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660033"/>
              </a:solidFill>
              <a:latin typeface="Cambria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Gas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infrastructure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r</a:t>
            </a:r>
            <a:r>
              <a:rPr lang="en-US" sz="2000" dirty="0" err="1" smtClean="0">
                <a:solidFill>
                  <a:srgbClr val="660033"/>
                </a:solidFill>
                <a:latin typeface="Cambria" pitchFamily="18" charset="0"/>
              </a:rPr>
              <a:t>equires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authorisation</a:t>
            </a:r>
            <a:endParaRPr lang="sl-SI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Authorisation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requirements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specified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in</a:t>
            </a:r>
            <a:endParaRPr lang="en-US" sz="2000" b="1" dirty="0">
              <a:solidFill>
                <a:srgbClr val="660033"/>
              </a:solidFill>
              <a:latin typeface="Cambria" pitchFamily="18" charset="0"/>
            </a:endParaRPr>
          </a:p>
          <a:p>
            <a:pPr lvl="2">
              <a:buFont typeface="Arial" charset="0"/>
              <a:buChar char="•"/>
            </a:pPr>
            <a:r>
              <a:rPr lang="en-US" sz="20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b="1" dirty="0">
                <a:solidFill>
                  <a:srgbClr val="632523"/>
                </a:solidFill>
                <a:latin typeface="Cambria" pitchFamily="18" charset="0"/>
              </a:rPr>
              <a:t>Energy Law </a:t>
            </a:r>
            <a:r>
              <a:rPr lang="en-US" sz="2000" dirty="0">
                <a:solidFill>
                  <a:srgbClr val="632523"/>
                </a:solidFill>
                <a:latin typeface="Cambria" pitchFamily="18" charset="0"/>
              </a:rPr>
              <a:t>("Official Gazette of Montenegro", No. 28/10, 40/11 and 06/13) </a:t>
            </a:r>
            <a:r>
              <a:rPr lang="sl-SI" sz="2000" dirty="0" smtClean="0">
                <a:solidFill>
                  <a:srgbClr val="632523"/>
                </a:solidFill>
                <a:latin typeface="Cambria" pitchFamily="18" charset="0"/>
              </a:rPr>
              <a:t>	</a:t>
            </a:r>
            <a:endParaRPr lang="en-US" sz="2000" dirty="0">
              <a:solidFill>
                <a:srgbClr val="632523"/>
              </a:solidFill>
              <a:latin typeface="Cambria" pitchFamily="18" charset="0"/>
            </a:endParaRPr>
          </a:p>
          <a:p>
            <a:pPr lvl="2">
              <a:buFont typeface="Arial" charset="0"/>
              <a:buChar char="•"/>
            </a:pPr>
            <a:r>
              <a:rPr lang="en-US" sz="2000" b="1" dirty="0" smtClean="0">
                <a:solidFill>
                  <a:srgbClr val="632523"/>
                </a:solidFill>
                <a:latin typeface="Cambria" pitchFamily="18" charset="0"/>
              </a:rPr>
              <a:t> Rulebook</a:t>
            </a: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632523"/>
                </a:solidFill>
                <a:latin typeface="Cambria" pitchFamily="18" charset="0"/>
              </a:rPr>
              <a:t>on criteria for issuance of </a:t>
            </a: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authorization</a:t>
            </a:r>
            <a:r>
              <a:rPr lang="sl-SI" sz="20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32523"/>
                </a:solidFill>
                <a:latin typeface="Cambria" pitchFamily="18" charset="0"/>
              </a:rPr>
              <a:t>for</a:t>
            </a:r>
            <a:r>
              <a:rPr lang="sl-SI" sz="20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32523"/>
                </a:solidFill>
                <a:latin typeface="Cambria" pitchFamily="18" charset="0"/>
              </a:rPr>
              <a:t>gas</a:t>
            </a:r>
            <a:r>
              <a:rPr lang="sl-SI" sz="2000" dirty="0" smtClean="0">
                <a:solidFill>
                  <a:srgbClr val="632523"/>
                </a:solidFill>
                <a:latin typeface="Cambria" pitchFamily="18" charset="0"/>
              </a:rPr>
              <a:t> to </a:t>
            </a:r>
            <a:r>
              <a:rPr lang="sl-SI" sz="2000" dirty="0" err="1" smtClean="0">
                <a:solidFill>
                  <a:srgbClr val="632523"/>
                </a:solidFill>
                <a:latin typeface="Cambria" pitchFamily="18" charset="0"/>
              </a:rPr>
              <a:t>be</a:t>
            </a:r>
            <a:r>
              <a:rPr lang="sl-SI" sz="20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rgbClr val="632523"/>
                </a:solidFill>
                <a:latin typeface="Cambria" pitchFamily="18" charset="0"/>
              </a:rPr>
              <a:t>issued</a:t>
            </a: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lvl="1"/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lvl="1">
              <a:buFont typeface="Arial" charset="0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 </a:t>
            </a:r>
            <a:r>
              <a:rPr lang="sl-SI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Missing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criteria are to be explicit in Energy Law</a:t>
            </a:r>
          </a:p>
          <a:p>
            <a:pPr lvl="1"/>
            <a:endParaRPr lang="en-US" sz="2400" b="1" dirty="0">
              <a:solidFill>
                <a:srgbClr val="660033"/>
              </a:solidFill>
              <a:latin typeface="Cambria" pitchFamily="18" charset="0"/>
            </a:endParaRPr>
          </a:p>
          <a:p>
            <a:pPr lvl="1"/>
            <a:endParaRPr lang="en-US" sz="2400" dirty="0">
              <a:solidFill>
                <a:srgbClr val="660033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>
              <a:solidFill>
                <a:srgbClr val="660033"/>
              </a:solidFill>
              <a:latin typeface="Cambria" pitchFamily="18" charset="0"/>
            </a:endParaRPr>
          </a:p>
          <a:p>
            <a:endParaRPr lang="es-ES_tradnl" sz="2400" dirty="0">
              <a:solidFill>
                <a:srgbClr val="660033"/>
              </a:solidFill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>
              <a:solidFill>
                <a:srgbClr val="660033"/>
              </a:solidFill>
              <a:latin typeface="Cambria" pitchFamily="18" charset="0"/>
            </a:endParaRPr>
          </a:p>
          <a:p>
            <a:r>
              <a:rPr lang="en-US" sz="2400" dirty="0">
                <a:solidFill>
                  <a:srgbClr val="660033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11275" name="Rectangle 17"/>
          <p:cNvSpPr>
            <a:spLocks noChangeArrowheads="1"/>
          </p:cNvSpPr>
          <p:nvPr/>
        </p:nvSpPr>
        <p:spPr bwMode="auto">
          <a:xfrm>
            <a:off x="457200" y="1828800"/>
            <a:ext cx="8305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632523"/>
                </a:solidFill>
                <a:latin typeface="Cambria" pitchFamily="18" charset="0"/>
              </a:rPr>
              <a:t>                             </a:t>
            </a:r>
            <a:endParaRPr lang="en-US" sz="2400"/>
          </a:p>
        </p:txBody>
      </p:sp>
      <p:sp>
        <p:nvSpPr>
          <p:cNvPr id="19" name="Rectangle 1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838200"/>
            <a:ext cx="7315200" cy="12192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ENERGY LAW – </a:t>
            </a:r>
            <a:r>
              <a:rPr lang="sl-SI" sz="3200" b="1" dirty="0" smtClean="0">
                <a:solidFill>
                  <a:srgbClr val="660033"/>
                </a:solidFill>
                <a:latin typeface="Cambria" pitchFamily="18" charset="0"/>
              </a:rPr>
              <a:t>GAS TRANSMISSION AND </a:t>
            </a:r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DISTRIBUTION</a:t>
            </a:r>
            <a:r>
              <a:rPr lang="sr-Latn-CS" sz="32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endParaRPr lang="en-US" sz="2400" dirty="0" smtClean="0">
              <a:latin typeface="Cambria" pitchFamily="18" charset="0"/>
            </a:endParaRPr>
          </a:p>
          <a:p>
            <a:pPr marL="0" indent="0"/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Energy Law defines:</a:t>
            </a:r>
          </a:p>
          <a:p>
            <a:endParaRPr lang="en-U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lvl="1"/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Rights, duties and responsibilities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of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Transmmission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and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Distribution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System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Operators</a:t>
            </a:r>
            <a:endParaRPr lang="en-U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lvl="1"/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Transmission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and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Distribution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Grid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Codes</a:t>
            </a:r>
            <a:endParaRPr lang="en-U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lvl="1"/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metering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of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gas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supply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</a:p>
          <a:p>
            <a:pPr lvl="1"/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Access to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metering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data</a:t>
            </a:r>
            <a:endParaRPr lang="en-U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lvl="1"/>
            <a:endParaRPr lang="en-U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marL="61913" lvl="1" indent="-61913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  <a:latin typeface="Cambria" pitchFamily="18" charset="0"/>
              </a:rPr>
              <a:t> Secondary legislation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planned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after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issuing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of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construction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permit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for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gas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transmission</a:t>
            </a:r>
            <a:r>
              <a:rPr lang="sl-SI" sz="24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660033"/>
                </a:solidFill>
                <a:latin typeface="Cambria" pitchFamily="18" charset="0"/>
              </a:rPr>
              <a:t>pipeline</a:t>
            </a:r>
            <a:endParaRPr lang="en-US" sz="2400" dirty="0" smtClean="0">
              <a:solidFill>
                <a:srgbClr val="660033"/>
              </a:solidFill>
              <a:latin typeface="Cambria" pitchFamily="18" charset="0"/>
            </a:endParaRPr>
          </a:p>
          <a:p>
            <a:pPr lvl="1"/>
            <a:endParaRPr lang="en-US" dirty="0">
              <a:solidFill>
                <a:srgbClr val="660033"/>
              </a:solidFill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15: Energy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7" name="5-Point Star 6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" name="5-Point Star 7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5-Point Star 8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5-Point Star 9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5-Point Star 10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5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15: Energy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44958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1229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29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8" name="Title 1"/>
          <p:cNvSpPr txBox="1">
            <a:spLocks/>
          </p:cNvSpPr>
          <p:nvPr/>
        </p:nvSpPr>
        <p:spPr bwMode="auto">
          <a:xfrm>
            <a:off x="762000" y="457200"/>
            <a:ext cx="7924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E</a:t>
            </a:r>
            <a:r>
              <a:rPr lang="sr-Latn-CS" sz="3200" b="1" dirty="0" smtClean="0">
                <a:solidFill>
                  <a:srgbClr val="660033"/>
                </a:solidFill>
                <a:latin typeface="Cambria" pitchFamily="18" charset="0"/>
              </a:rPr>
              <a:t>NERG</a:t>
            </a:r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Y LAW</a:t>
            </a:r>
            <a:r>
              <a:rPr lang="sr-Latn-CS" sz="3200" b="1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– </a:t>
            </a:r>
            <a:r>
              <a:rPr lang="sl-SI" sz="3200" b="1" dirty="0" smtClean="0">
                <a:solidFill>
                  <a:srgbClr val="660033"/>
                </a:solidFill>
                <a:latin typeface="Cambria" pitchFamily="18" charset="0"/>
              </a:rPr>
              <a:t>TRANSMISSION AND </a:t>
            </a:r>
            <a:r>
              <a:rPr lang="en-US" sz="3200" b="1" dirty="0" smtClean="0">
                <a:solidFill>
                  <a:srgbClr val="660033"/>
                </a:solidFill>
                <a:latin typeface="Cambria" pitchFamily="18" charset="0"/>
              </a:rPr>
              <a:t>DISTRIBUTION</a:t>
            </a:r>
            <a:endParaRPr lang="en-US" sz="3200" b="1" dirty="0">
              <a:solidFill>
                <a:srgbClr val="660033"/>
              </a:solidFill>
              <a:latin typeface="Cambria" pitchFamily="18" charset="0"/>
            </a:endParaRPr>
          </a:p>
        </p:txBody>
      </p:sp>
      <p:sp>
        <p:nvSpPr>
          <p:cNvPr id="12300" name="Rectangle 27"/>
          <p:cNvSpPr>
            <a:spLocks noChangeArrowheads="1"/>
          </p:cNvSpPr>
          <p:nvPr/>
        </p:nvSpPr>
        <p:spPr bwMode="auto">
          <a:xfrm>
            <a:off x="3352800" y="297180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 b="1" dirty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00" y="1447800"/>
            <a:ext cx="82296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The Energy Law is partly compliant</a:t>
            </a:r>
            <a:r>
              <a:rPr lang="sr-Latn-C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with </a:t>
            </a:r>
            <a:r>
              <a:rPr lang="sr-Latn-CS" sz="2000" dirty="0" smtClean="0">
                <a:solidFill>
                  <a:srgbClr val="660033"/>
                </a:solidFill>
                <a:latin typeface="Cambria" pitchFamily="18" charset="0"/>
              </a:rPr>
              <a:t>EU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sr-Latn-CS" sz="2000" dirty="0" smtClean="0">
                <a:solidFill>
                  <a:srgbClr val="660033"/>
                </a:solidFill>
                <a:latin typeface="Cambria" pitchFamily="18" charset="0"/>
              </a:rPr>
              <a:t>legislati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on</a:t>
            </a:r>
            <a:endParaRPr lang="sr-Latn-CS" sz="2000" dirty="0" smtClean="0">
              <a:solidFill>
                <a:srgbClr val="660033"/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The 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E</a:t>
            </a:r>
            <a:r>
              <a:rPr lang="en-US" sz="2000" dirty="0" err="1" smtClean="0">
                <a:solidFill>
                  <a:srgbClr val="660033"/>
                </a:solidFill>
                <a:latin typeface="Cambria" pitchFamily="18" charset="0"/>
              </a:rPr>
              <a:t>nergy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Law needs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amendments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regarding</a:t>
            </a:r>
            <a:r>
              <a:rPr lang="sr-Latn-CS" sz="2000" dirty="0" smtClean="0">
                <a:solidFill>
                  <a:srgbClr val="660033"/>
                </a:solidFill>
                <a:latin typeface="Cambria" pitchFamily="18" charset="0"/>
              </a:rPr>
              <a:t>:</a:t>
            </a:r>
          </a:p>
          <a:p>
            <a:pPr marL="642938" lvl="1" algn="just">
              <a:buFont typeface="Courier New" pitchFamily="49" charset="0"/>
              <a:buChar char="o"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explicitly specifying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the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model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of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TSO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unbundling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</a:p>
          <a:p>
            <a:pPr marL="642938" lvl="1" algn="just">
              <a:buFont typeface="Courier New" pitchFamily="49" charset="0"/>
              <a:buChar char="o"/>
            </a:pP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designation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of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TSO</a:t>
            </a:r>
          </a:p>
          <a:p>
            <a:pPr marL="642938" lvl="1" algn="just">
              <a:buFont typeface="Courier New" pitchFamily="49" charset="0"/>
              <a:buChar char="o"/>
            </a:pP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own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ership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of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distribution system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within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DSO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marL="642938" lvl="1">
              <a:buFont typeface="Courier New" pitchFamily="49" charset="0"/>
              <a:buChar char="o"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preventi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ng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DSO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from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taking advantage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o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f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being part of VIU to distort competition, 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marL="642938" lvl="1">
              <a:buFont typeface="Courier New" pitchFamily="49" charset="0"/>
              <a:buChar char="o"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prohibition of branding or communication which would create confusion with the separate entity of the supply branch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marL="642938" lvl="1" algn="just">
              <a:buFont typeface="Courier New" pitchFamily="49" charset="0"/>
              <a:buChar char="o"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preventi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ng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information about DSO’s activities which may be commercially advantageous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from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being disclosed in a discriminatory manner</a:t>
            </a:r>
          </a:p>
          <a:p>
            <a:pPr marL="642938" lvl="1" algn="just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transparency</a:t>
            </a:r>
            <a:r>
              <a:rPr lang="sl-SI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sl-SI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requirements</a:t>
            </a:r>
            <a:endParaRPr lang="sr-Latn-C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marL="1828800" indent="61913"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 Deadline for adopting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amendments</a:t>
            </a:r>
            <a:r>
              <a:rPr lang="sl-SI" sz="2000" dirty="0" smtClean="0">
                <a:solidFill>
                  <a:srgbClr val="660033"/>
                </a:solidFill>
                <a:latin typeface="Cambria" pitchFamily="18" charset="0"/>
              </a:rPr>
              <a:t> in </a:t>
            </a:r>
            <a:r>
              <a:rPr lang="sl-SI" sz="2000" dirty="0" err="1" smtClean="0">
                <a:solidFill>
                  <a:srgbClr val="660033"/>
                </a:solidFill>
                <a:latin typeface="Cambria" pitchFamily="18" charset="0"/>
              </a:rPr>
              <a:t>law</a:t>
            </a:r>
            <a:r>
              <a:rPr lang="en-US" sz="2000" dirty="0" smtClean="0">
                <a:solidFill>
                  <a:srgbClr val="660033"/>
                </a:solidFill>
                <a:latin typeface="Cambria" pitchFamily="18" charset="0"/>
              </a:rPr>
              <a:t>:</a:t>
            </a:r>
            <a:r>
              <a:rPr lang="sr-Latn-CS" sz="2000" dirty="0" smtClean="0">
                <a:solidFill>
                  <a:srgbClr val="660033"/>
                </a:solidFill>
                <a:latin typeface="Cambria" pitchFamily="18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Cambria" pitchFamily="18" charset="0"/>
              </a:rPr>
              <a:t>01</a:t>
            </a:r>
            <a:r>
              <a:rPr lang="en-US" sz="2000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Cambria" pitchFamily="18" charset="0"/>
              </a:rPr>
              <a:t>January </a:t>
            </a:r>
            <a:r>
              <a:rPr lang="sr-Latn-CS" sz="2000" b="1" dirty="0" smtClean="0">
                <a:solidFill>
                  <a:srgbClr val="C00000"/>
                </a:solidFill>
                <a:latin typeface="Cambria" pitchFamily="18" charset="0"/>
              </a:rPr>
              <a:t>2015 </a:t>
            </a:r>
            <a:endParaRPr lang="en-US" sz="20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endParaRPr lang="en-US" sz="2400" dirty="0" smtClean="0"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000" b="1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</p:txBody>
      </p:sp>
      <p:pic>
        <p:nvPicPr>
          <p:cNvPr id="9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endParaRPr lang="en-GB" sz="2800" dirty="0" smtClean="0"/>
          </a:p>
          <a:p>
            <a:pPr algn="just">
              <a:lnSpc>
                <a:spcPct val="150000"/>
              </a:lnSpc>
            </a:pPr>
            <a:r>
              <a:rPr lang="en-GB" sz="2800" dirty="0" smtClean="0">
                <a:solidFill>
                  <a:srgbClr val="800000"/>
                </a:solidFill>
                <a:latin typeface="Cambria" pitchFamily="18" charset="0"/>
              </a:rPr>
              <a:t>Designation and independence of regulatory </a:t>
            </a:r>
            <a:r>
              <a:rPr lang="en-GB" sz="2800" dirty="0" err="1" smtClean="0">
                <a:solidFill>
                  <a:srgbClr val="800000"/>
                </a:solidFill>
                <a:latin typeface="Cambria" pitchFamily="18" charset="0"/>
              </a:rPr>
              <a:t>authorit</a:t>
            </a:r>
            <a:r>
              <a:rPr lang="sl-SI" sz="2800" dirty="0" smtClean="0">
                <a:solidFill>
                  <a:srgbClr val="800000"/>
                </a:solidFill>
                <a:latin typeface="Cambria" pitchFamily="18" charset="0"/>
              </a:rPr>
              <a:t>y</a:t>
            </a:r>
            <a:r>
              <a:rPr lang="en-GB" sz="28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GB" sz="2800" dirty="0" smtClean="0">
                <a:solidFill>
                  <a:srgbClr val="800000"/>
                </a:solidFill>
                <a:latin typeface="Cambria" pitchFamily="18" charset="0"/>
              </a:rPr>
              <a:t>General objectives of the regulatory authority</a:t>
            </a:r>
          </a:p>
          <a:p>
            <a:pPr algn="just">
              <a:lnSpc>
                <a:spcPct val="150000"/>
              </a:lnSpc>
            </a:pPr>
            <a:r>
              <a:rPr lang="en-GB" sz="2800" dirty="0" smtClean="0">
                <a:solidFill>
                  <a:srgbClr val="800000"/>
                </a:solidFill>
                <a:latin typeface="Cambria" pitchFamily="18" charset="0"/>
              </a:rPr>
              <a:t>Duties and powers of the regulatory authority </a:t>
            </a:r>
          </a:p>
          <a:p>
            <a:pPr algn="just">
              <a:lnSpc>
                <a:spcPct val="150000"/>
              </a:lnSpc>
            </a:pPr>
            <a:r>
              <a:rPr lang="en-GB" sz="2800" dirty="0" smtClean="0">
                <a:solidFill>
                  <a:srgbClr val="800000"/>
                </a:solidFill>
                <a:latin typeface="Cambria" pitchFamily="18" charset="0"/>
              </a:rPr>
              <a:t>Regulatory regime for cross border issues</a:t>
            </a:r>
          </a:p>
          <a:p>
            <a:pPr algn="just">
              <a:lnSpc>
                <a:spcPct val="150000"/>
              </a:lnSpc>
            </a:pPr>
            <a:r>
              <a:rPr lang="en-GB" sz="2800" dirty="0" smtClean="0">
                <a:solidFill>
                  <a:srgbClr val="800000"/>
                </a:solidFill>
                <a:latin typeface="Cambria" pitchFamily="18" charset="0"/>
              </a:rPr>
              <a:t>Compliance with the Guidelines</a:t>
            </a:r>
          </a:p>
          <a:p>
            <a:pPr algn="just">
              <a:lnSpc>
                <a:spcPct val="150000"/>
              </a:lnSpc>
            </a:pPr>
            <a:r>
              <a:rPr lang="en-GB" sz="2800" dirty="0" smtClean="0">
                <a:solidFill>
                  <a:srgbClr val="800000"/>
                </a:solidFill>
                <a:latin typeface="Cambria" pitchFamily="18" charset="0"/>
              </a:rPr>
              <a:t>Record keeping</a:t>
            </a:r>
          </a:p>
          <a:p>
            <a:pPr algn="ctr">
              <a:buNone/>
            </a:pP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371600" y="609600"/>
            <a:ext cx="7391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800000"/>
                </a:solidFill>
                <a:latin typeface="Cambria" pitchFamily="18" charset="0"/>
              </a:rPr>
              <a:t>STRONGER POWERS AND INDEPENDENCE OF NATIONAL REGULATOR</a:t>
            </a:r>
            <a:r>
              <a:rPr lang="sl-SI" sz="2800" b="1" dirty="0" smtClean="0">
                <a:solidFill>
                  <a:srgbClr val="800000"/>
                </a:solidFill>
                <a:latin typeface="Cambria" pitchFamily="18" charset="0"/>
              </a:rPr>
              <a:t>Y AUTHORITY</a:t>
            </a:r>
            <a:endParaRPr lang="en-GB" sz="2800" b="1" dirty="0" smtClean="0">
              <a:solidFill>
                <a:srgbClr val="800000"/>
              </a:solidFill>
              <a:latin typeface="Cambria" pitchFamily="18" charset="0"/>
            </a:endParaRP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4" name="5-Point Star 1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581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800000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800000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800000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800000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800000"/>
                </a:solidFill>
                <a:latin typeface="Cambria" pitchFamily="18" charset="0"/>
              </a:rPr>
              <a:t>NATIONAL REGULATORY AUTHORITY</a:t>
            </a:r>
            <a:br>
              <a:rPr lang="en-US" sz="3200" b="1" dirty="0" smtClean="0">
                <a:solidFill>
                  <a:srgbClr val="800000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800000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800000"/>
                </a:solidFill>
                <a:latin typeface="Cambria" pitchFamily="18" charset="0"/>
              </a:rPr>
            </a:br>
            <a:endParaRPr lang="en-US" sz="3200" b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873508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                                                                                                   </a:t>
            </a:r>
            <a:r>
              <a:rPr lang="en-GB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Chapter 15: ENERGY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b="1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 Same Side Corner Rectangle 8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1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54762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431800" y="6407150"/>
            <a:ext cx="759695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</a:t>
            </a:r>
            <a:r>
              <a:rPr lang="sr-Latn-CS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O</a:t>
            </a:r>
            <a:endParaRPr lang="en-US" sz="1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                                                                                                  </a:t>
            </a:r>
            <a:endParaRPr lang="en-US" sz="1000" b="1" dirty="0">
              <a:solidFill>
                <a:srgbClr val="800000"/>
              </a:solidFill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4" name="5-Point Star 1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>
            <a:normAutofit/>
          </a:bodyPr>
          <a:lstStyle/>
          <a:p>
            <a:endParaRPr lang="en-GB" sz="2600" dirty="0" smtClean="0"/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One single regulatory authority at national level</a:t>
            </a: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NRA is legally distinct and functionally independent from other public or private bodies</a:t>
            </a:r>
          </a:p>
          <a:p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NRA 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acts </a:t>
            </a:r>
            <a:r>
              <a:rPr lang="en-GB" sz="2400" b="1" dirty="0" smtClean="0">
                <a:solidFill>
                  <a:srgbClr val="800000"/>
                </a:solidFill>
                <a:latin typeface="Cambria" pitchFamily="18" charset="0"/>
              </a:rPr>
              <a:t>impartially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 and </a:t>
            </a:r>
            <a:r>
              <a:rPr lang="en-GB" sz="2400" b="1" dirty="0" smtClean="0">
                <a:solidFill>
                  <a:srgbClr val="800000"/>
                </a:solidFill>
                <a:latin typeface="Cambria" pitchFamily="18" charset="0"/>
              </a:rPr>
              <a:t>transparently</a:t>
            </a:r>
            <a:r>
              <a:rPr lang="es-ES_tradnl" sz="2400" b="1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endParaRPr lang="en-GB" sz="2400" b="1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Legal accountability</a:t>
            </a:r>
          </a:p>
          <a:p>
            <a:pPr lvl="1" algn="just"/>
            <a:r>
              <a:rPr lang="en-GB" sz="2400" b="0" dirty="0" smtClean="0">
                <a:solidFill>
                  <a:srgbClr val="800000"/>
                </a:solidFill>
                <a:latin typeface="Cambria" pitchFamily="18" charset="0"/>
              </a:rPr>
              <a:t>Decisions fully reasoned &amp; justified</a:t>
            </a:r>
          </a:p>
          <a:p>
            <a:pPr lvl="1" algn="just"/>
            <a:r>
              <a:rPr lang="en-GB" sz="2400" b="0" dirty="0" smtClean="0">
                <a:solidFill>
                  <a:srgbClr val="800000"/>
                </a:solidFill>
                <a:latin typeface="Cambria" pitchFamily="18" charset="0"/>
              </a:rPr>
              <a:t>Decisions subject to judicial review</a:t>
            </a:r>
          </a:p>
          <a:p>
            <a:pPr lvl="1" algn="just"/>
            <a:r>
              <a:rPr lang="en-GB" sz="2400" b="0" dirty="0" smtClean="0">
                <a:solidFill>
                  <a:srgbClr val="800000"/>
                </a:solidFill>
                <a:latin typeface="Cambria" pitchFamily="18" charset="0"/>
              </a:rPr>
              <a:t>Decisions are available to the public</a:t>
            </a:r>
          </a:p>
          <a:p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rgbClr val="800000"/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71600" y="685800"/>
            <a:ext cx="7315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800000"/>
                </a:solidFill>
                <a:latin typeface="Cambria" pitchFamily="18" charset="0"/>
              </a:rPr>
              <a:t>DESIGNATION AND INDEPENDENCE OF REGULATORY AUTHORITIES 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2" name="5-Point Star 11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96161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Autonomous decision 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m</a:t>
            </a:r>
            <a:r>
              <a:rPr lang="en-GB" sz="2400" dirty="0" err="1" smtClean="0">
                <a:solidFill>
                  <a:srgbClr val="800000"/>
                </a:solidFill>
                <a:latin typeface="Cambria" pitchFamily="18" charset="0"/>
              </a:rPr>
              <a:t>aking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already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implemented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by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law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: </a:t>
            </a:r>
          </a:p>
          <a:p>
            <a:pPr lvl="1" algn="just"/>
            <a:r>
              <a:rPr lang="en-GB" sz="2400" i="1" dirty="0" smtClean="0">
                <a:solidFill>
                  <a:srgbClr val="800000"/>
                </a:solidFill>
                <a:latin typeface="Cambria" pitchFamily="18" charset="0"/>
              </a:rPr>
              <a:t>ex ante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: no interference from the government nor from any other public or private entity prior to a decision by the NRA</a:t>
            </a:r>
          </a:p>
          <a:p>
            <a:pPr lvl="1" algn="just"/>
            <a:r>
              <a:rPr lang="en-GB" sz="2400" i="1" dirty="0" smtClean="0">
                <a:solidFill>
                  <a:srgbClr val="800000"/>
                </a:solidFill>
                <a:latin typeface="Cambria" pitchFamily="18" charset="0"/>
              </a:rPr>
              <a:t>ex post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: decisions of the NRA</a:t>
            </a:r>
          </a:p>
          <a:p>
            <a:pPr marL="1200150" lvl="2" indent="-285750" algn="just"/>
            <a:r>
              <a:rPr lang="en-GB" dirty="0" smtClean="0">
                <a:solidFill>
                  <a:srgbClr val="800000"/>
                </a:solidFill>
                <a:latin typeface="Cambria" pitchFamily="18" charset="0"/>
              </a:rPr>
              <a:t>are immediately binding and directly applicable </a:t>
            </a:r>
          </a:p>
          <a:p>
            <a:pPr marL="1200150" lvl="2" indent="-285750" algn="just"/>
            <a:r>
              <a:rPr lang="en-GB" dirty="0" smtClean="0">
                <a:solidFill>
                  <a:srgbClr val="800000"/>
                </a:solidFill>
                <a:latin typeface="Cambria" pitchFamily="18" charset="0"/>
              </a:rPr>
              <a:t>no need for having any approval or consent </a:t>
            </a:r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from any other entity</a:t>
            </a:r>
          </a:p>
          <a:p>
            <a:pPr marL="1200150" lvl="2" indent="-285750" algn="just"/>
            <a:r>
              <a:rPr lang="en-GB" dirty="0" smtClean="0">
                <a:solidFill>
                  <a:srgbClr val="800000"/>
                </a:solidFill>
                <a:latin typeface="Cambria" pitchFamily="18" charset="0"/>
              </a:rPr>
              <a:t>cannot be subject to review, suspension or veto </a:t>
            </a:r>
            <a:r>
              <a:rPr lang="en-GB" dirty="0" smtClean="0">
                <a:solidFill>
                  <a:srgbClr val="FF0000"/>
                </a:solidFill>
                <a:latin typeface="Cambria" pitchFamily="18" charset="0"/>
              </a:rPr>
              <a:t>by the Government, the Ministry or by any entity controlled by the Ministry or Government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609600"/>
            <a:ext cx="67818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800000"/>
                </a:solidFill>
                <a:latin typeface="Cambria" pitchFamily="18" charset="0"/>
              </a:rPr>
              <a:t>INDEPENDENCE OF NRA – DECISION </a:t>
            </a:r>
            <a:r>
              <a:rPr lang="sl-SI" sz="2800" b="1" dirty="0" smtClean="0">
                <a:solidFill>
                  <a:srgbClr val="800000"/>
                </a:solidFill>
                <a:latin typeface="Cambria" pitchFamily="18" charset="0"/>
              </a:rPr>
              <a:t>M</a:t>
            </a:r>
            <a:r>
              <a:rPr lang="en-GB" sz="2800" b="1" dirty="0" smtClean="0">
                <a:solidFill>
                  <a:srgbClr val="800000"/>
                </a:solidFill>
                <a:latin typeface="Cambria" pitchFamily="18" charset="0"/>
              </a:rPr>
              <a:t>AKING</a:t>
            </a:r>
            <a:endParaRPr lang="en-US" sz="2800" b="1" dirty="0" smtClean="0">
              <a:solidFill>
                <a:srgbClr val="800000"/>
              </a:solidFill>
              <a:latin typeface="Cambria" pitchFamily="18" charset="0"/>
            </a:endParaRPr>
          </a:p>
          <a:p>
            <a:endParaRPr lang="en-US" i="1" dirty="0"/>
          </a:p>
        </p:txBody>
      </p:sp>
      <p:sp>
        <p:nvSpPr>
          <p:cNvPr id="10" name="Rectangle 9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2" name="5-Point Star 11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543800" cy="762000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800000"/>
                </a:solidFill>
                <a:latin typeface="Cambria" pitchFamily="18" charset="0"/>
              </a:rPr>
              <a:t>INDEPENDENCE OF NRA – RESOURCES</a:t>
            </a:r>
            <a:endParaRPr lang="en-US" sz="2800" b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endParaRPr lang="en-GB" sz="2600" dirty="0" smtClean="0">
              <a:latin typeface="Cambria" pitchFamily="18" charset="0"/>
            </a:endParaRP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Budgetary autonomy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  <a:sym typeface="Wingdings" pitchFamily="2" charset="2"/>
              </a:rPr>
              <a:t>:</a:t>
            </a:r>
            <a:endParaRPr lang="en-GB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lvl="1" algn="just"/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Separate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annual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budget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allocation</a:t>
            </a:r>
            <a:endParaRPr lang="es-ES_tradnl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lvl="1" algn="just"/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Autonomous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implementation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of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the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budget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,</a:t>
            </a:r>
          </a:p>
          <a:p>
            <a:pPr lvl="1" algn="just"/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Resources surplus at the end of the year 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is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transfered to the State budget </a:t>
            </a:r>
            <a:r>
              <a:rPr lang="es-ES_tradnl" sz="2400" dirty="0" smtClean="0">
                <a:solidFill>
                  <a:srgbClr val="FF0000"/>
                </a:solidFill>
                <a:latin typeface="Cambria" pitchFamily="18" charset="0"/>
              </a:rPr>
              <a:t>(</a:t>
            </a:r>
            <a:r>
              <a:rPr lang="sl-SI" sz="2400" dirty="0" err="1" smtClean="0">
                <a:solidFill>
                  <a:srgbClr val="FF0000"/>
                </a:solidFill>
                <a:latin typeface="Cambria" pitchFamily="18" charset="0"/>
              </a:rPr>
              <a:t>corresponding</a:t>
            </a:r>
            <a:r>
              <a:rPr lang="sl-SI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FF0000"/>
                </a:solidFill>
                <a:latin typeface="Cambria" pitchFamily="18" charset="0"/>
              </a:rPr>
              <a:t>existing</a:t>
            </a:r>
            <a:r>
              <a:rPr lang="sl-SI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S_tradnl" sz="2400" dirty="0" smtClean="0">
                <a:solidFill>
                  <a:srgbClr val="FF0000"/>
                </a:solidFill>
                <a:latin typeface="Cambria" pitchFamily="18" charset="0"/>
              </a:rPr>
              <a:t>provision in the Energy Law </a:t>
            </a:r>
            <a:r>
              <a:rPr lang="sl-SI" sz="2400" dirty="0" err="1" smtClean="0">
                <a:solidFill>
                  <a:srgbClr val="FF0000"/>
                </a:solidFill>
                <a:latin typeface="Cambria" pitchFamily="18" charset="0"/>
              </a:rPr>
              <a:t>expire</a:t>
            </a:r>
            <a:r>
              <a:rPr lang="sl-SI" sz="2400" dirty="0" smtClean="0">
                <a:solidFill>
                  <a:srgbClr val="FF0000"/>
                </a:solidFill>
                <a:latin typeface="Cambria" pitchFamily="18" charset="0"/>
              </a:rPr>
              <a:t> 2016 </a:t>
            </a:r>
            <a:r>
              <a:rPr lang="es-ES_tradnl" sz="2400" dirty="0" smtClean="0">
                <a:solidFill>
                  <a:srgbClr val="FF0000"/>
                </a:solidFill>
                <a:latin typeface="Cambria" pitchFamily="18" charset="0"/>
              </a:rPr>
              <a:t>)  </a:t>
            </a:r>
          </a:p>
          <a:p>
            <a:pPr lvl="1" algn="just"/>
            <a:endParaRPr lang="en-GB" sz="2400" dirty="0" smtClean="0">
              <a:latin typeface="Cambria" pitchFamily="18" charset="0"/>
            </a:endParaRP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Adequate human and financial resources</a:t>
            </a:r>
          </a:p>
          <a:p>
            <a:pPr lvl="2" algn="just"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  <a:latin typeface="Cambria" pitchFamily="18" charset="0"/>
              </a:rPr>
              <a:t>Further capacity building of NRA</a:t>
            </a:r>
          </a:p>
          <a:p>
            <a:pPr lvl="2" algn="just"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  <a:latin typeface="Cambria" pitchFamily="18" charset="0"/>
              </a:rPr>
              <a:t>Staff training, particularly to gas sector activities regulation</a:t>
            </a:r>
            <a:endParaRPr lang="en-US" dirty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000" dirty="0">
              <a:solidFill>
                <a:srgbClr val="800000"/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838200"/>
            <a:ext cx="7543800" cy="457200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800000"/>
                </a:solidFill>
                <a:latin typeface="Cambria" pitchFamily="18" charset="0"/>
              </a:rPr>
              <a:t>INDEPENDENCE OF THE NRA – BOARD MEMBERS</a:t>
            </a:r>
            <a:endParaRPr lang="en-US" sz="2800" b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endParaRPr lang="en-GB" sz="28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GB" sz="2200" dirty="0" smtClean="0">
                <a:solidFill>
                  <a:srgbClr val="800000"/>
                </a:solidFill>
                <a:latin typeface="Cambria" pitchFamily="18" charset="0"/>
              </a:rPr>
              <a:t>Appointed for fixed term of 5 years, renewable once</a:t>
            </a:r>
          </a:p>
          <a:p>
            <a:pPr algn="just">
              <a:lnSpc>
                <a:spcPct val="90000"/>
              </a:lnSpc>
            </a:pPr>
            <a:endParaRPr lang="en-GB" sz="22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GB" sz="2200" dirty="0" smtClean="0">
                <a:solidFill>
                  <a:srgbClr val="800000"/>
                </a:solidFill>
                <a:latin typeface="Cambria" pitchFamily="18" charset="0"/>
              </a:rPr>
              <a:t>Rotation scheme: not same end date of term f</a:t>
            </a:r>
            <a:r>
              <a:rPr lang="sl-SI" sz="2200" dirty="0" smtClean="0">
                <a:solidFill>
                  <a:srgbClr val="800000"/>
                </a:solidFill>
                <a:latin typeface="Cambria" pitchFamily="18" charset="0"/>
              </a:rPr>
              <a:t>or</a:t>
            </a:r>
            <a:r>
              <a:rPr lang="en-GB" sz="2200" dirty="0" smtClean="0">
                <a:solidFill>
                  <a:srgbClr val="800000"/>
                </a:solidFill>
                <a:latin typeface="Cambria" pitchFamily="18" charset="0"/>
              </a:rPr>
              <a:t> all board members</a:t>
            </a:r>
          </a:p>
          <a:p>
            <a:pPr algn="just">
              <a:lnSpc>
                <a:spcPct val="90000"/>
              </a:lnSpc>
            </a:pPr>
            <a:endParaRPr lang="en-GB" sz="22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GB" sz="2200" dirty="0" smtClean="0">
                <a:solidFill>
                  <a:srgbClr val="800000"/>
                </a:solidFill>
                <a:latin typeface="Cambria" pitchFamily="18" charset="0"/>
              </a:rPr>
              <a:t>May be relieved from office during their term only if </a:t>
            </a:r>
          </a:p>
          <a:p>
            <a:pPr lvl="1" algn="just">
              <a:lnSpc>
                <a:spcPct val="90000"/>
              </a:lnSpc>
              <a:buFont typeface="Courier New" pitchFamily="49" charset="0"/>
              <a:buChar char="o"/>
            </a:pPr>
            <a:r>
              <a:rPr lang="en-GB" sz="2200" b="0" dirty="0" smtClean="0">
                <a:solidFill>
                  <a:srgbClr val="800000"/>
                </a:solidFill>
                <a:latin typeface="Cambria" pitchFamily="18" charset="0"/>
              </a:rPr>
              <a:t>they no longer fulfil</a:t>
            </a:r>
            <a:r>
              <a:rPr lang="sl-SI" sz="2200" b="0" dirty="0" smtClean="0">
                <a:solidFill>
                  <a:srgbClr val="800000"/>
                </a:solidFill>
                <a:latin typeface="Cambria" pitchFamily="18" charset="0"/>
              </a:rPr>
              <a:t>l</a:t>
            </a:r>
            <a:r>
              <a:rPr lang="en-GB" sz="2200" b="0" dirty="0" smtClean="0">
                <a:solidFill>
                  <a:srgbClr val="800000"/>
                </a:solidFill>
                <a:latin typeface="Cambria" pitchFamily="18" charset="0"/>
              </a:rPr>
              <a:t> the conditions set out in the Directives (breaches of the independence or impartiality of the NRA)</a:t>
            </a:r>
          </a:p>
          <a:p>
            <a:pPr lvl="1" algn="just">
              <a:lnSpc>
                <a:spcPct val="90000"/>
              </a:lnSpc>
              <a:buFont typeface="Courier New" pitchFamily="49" charset="0"/>
              <a:buChar char="o"/>
            </a:pPr>
            <a:r>
              <a:rPr lang="en-GB" sz="2200" b="0" dirty="0" smtClean="0">
                <a:solidFill>
                  <a:srgbClr val="800000"/>
                </a:solidFill>
                <a:latin typeface="Cambria" pitchFamily="18" charset="0"/>
              </a:rPr>
              <a:t>or have been guilty of</a:t>
            </a:r>
            <a:r>
              <a:rPr lang="sl-SI" sz="2200" b="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200" b="0" dirty="0" err="1" smtClean="0">
                <a:solidFill>
                  <a:srgbClr val="800000"/>
                </a:solidFill>
                <a:latin typeface="Cambria" pitchFamily="18" charset="0"/>
              </a:rPr>
              <a:t>serious</a:t>
            </a:r>
            <a:r>
              <a:rPr lang="en-GB" sz="2200" b="0" dirty="0" smtClean="0">
                <a:solidFill>
                  <a:srgbClr val="800000"/>
                </a:solidFill>
                <a:latin typeface="Cambria" pitchFamily="18" charset="0"/>
              </a:rPr>
              <a:t> misconduct under national law (fraud, bribery,…)</a:t>
            </a:r>
          </a:p>
          <a:p>
            <a:pPr algn="just">
              <a:lnSpc>
                <a:spcPct val="90000"/>
              </a:lnSpc>
              <a:buFont typeface="Courier New" pitchFamily="49" charset="0"/>
              <a:buChar char="o"/>
            </a:pPr>
            <a:endParaRPr lang="sl-SI" sz="22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  <a:buFont typeface="Courier New" pitchFamily="49" charset="0"/>
              <a:buChar char="o"/>
            </a:pPr>
            <a:r>
              <a:rPr lang="en-GB" sz="2200" dirty="0" smtClean="0">
                <a:solidFill>
                  <a:srgbClr val="800000"/>
                </a:solidFill>
                <a:latin typeface="Cambria" pitchFamily="18" charset="0"/>
              </a:rPr>
              <a:t>Energy Law is to be changed in the part relating to the dismissal of </a:t>
            </a:r>
            <a:r>
              <a:rPr lang="en-GB" sz="2200" b="1" dirty="0" smtClean="0">
                <a:solidFill>
                  <a:srgbClr val="800000"/>
                </a:solidFill>
                <a:latin typeface="Cambria" pitchFamily="18" charset="0"/>
              </a:rPr>
              <a:t>all Board members</a:t>
            </a:r>
          </a:p>
          <a:p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rgbClr val="800000"/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2" name="5-Point Star 11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7467600" cy="808038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800000"/>
                </a:solidFill>
                <a:latin typeface="Cambria" pitchFamily="18" charset="0"/>
              </a:rPr>
              <a:t>INDEPENDENCE OF THE NRA – STAFF</a:t>
            </a:r>
            <a:endParaRPr lang="en-US" sz="2800" b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endParaRPr lang="en-GB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Act independently from any market interest;</a:t>
            </a:r>
          </a:p>
          <a:p>
            <a:pPr algn="just"/>
            <a:endParaRPr lang="en-GB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Do not seek or take direct instructions from any government or other public or private entity when carrying out the regulatory tasks</a:t>
            </a:r>
          </a:p>
          <a:p>
            <a:pPr lvl="2" algn="just">
              <a:spcBef>
                <a:spcPts val="1800"/>
              </a:spcBef>
              <a:buFont typeface="Wingdings" pitchFamily="2" charset="2"/>
              <a:buChar char="Ø"/>
            </a:pPr>
            <a:r>
              <a:rPr lang="en-GB" sz="2200" b="0" i="1" dirty="0" smtClean="0">
                <a:solidFill>
                  <a:schemeClr val="tx2"/>
                </a:solidFill>
                <a:latin typeface="Cambria" pitchFamily="18" charset="0"/>
              </a:rPr>
              <a:t>without prejudice to close cooperation, as appropriate, with other relevant national authorities or to general policy guidelines issued by the government not related to the regulatory powers and duties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rgbClr val="800000"/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33400"/>
            <a:ext cx="7467600" cy="884238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800000"/>
                </a:solidFill>
                <a:latin typeface="Cambria" pitchFamily="18" charset="0"/>
              </a:rPr>
              <a:t>GENERAL OBJECTIVES OF NRA</a:t>
            </a:r>
            <a:endParaRPr lang="en-US" sz="3200" b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800000"/>
                </a:solidFill>
                <a:latin typeface="Cambria" pitchFamily="18" charset="0"/>
              </a:rPr>
              <a:t>General objectives of the regulatory authority under Art. 36 of Directive 2009/72/EC are to be completely transposed into the Energy Law</a:t>
            </a:r>
            <a:endParaRPr lang="en-US" sz="2800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96161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1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rgbClr val="800000"/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7467600" cy="960438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800000"/>
                </a:solidFill>
                <a:latin typeface="Cambria" pitchFamily="18" charset="0"/>
              </a:rPr>
              <a:t>CORE DUTIES OF THE NRA</a:t>
            </a:r>
            <a:endParaRPr lang="en-US" sz="2800" b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NRA sets Methodologies for regulatory revenue and prices, gas use and storage, ancillary and system service and balancing service, for setting regulated tariffs for tariff customers  </a:t>
            </a: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NRA approves Methodologies for setting of tariffs for access to transmission and distribution networks, setting of tariffs for last resort supplier</a:t>
            </a:r>
          </a:p>
          <a:p>
            <a:pPr algn="just">
              <a:lnSpc>
                <a:spcPct val="90000"/>
              </a:lnSpc>
            </a:pP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NRA sets the methodology and approves tariffs ensuring that there are no cross-subsidies</a:t>
            </a:r>
          </a:p>
          <a:p>
            <a:pPr algn="just">
              <a:lnSpc>
                <a:spcPct val="90000"/>
              </a:lnSpc>
            </a:pP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NRA takes care about consumer protection</a:t>
            </a:r>
          </a:p>
          <a:p>
            <a:pPr lvl="3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dirty="0" smtClean="0">
                <a:solidFill>
                  <a:schemeClr val="tx2"/>
                </a:solidFill>
                <a:latin typeface="Cambria" pitchFamily="18" charset="0"/>
              </a:rPr>
              <a:t>moreover: in case of delay, NRA sets interim transmission and distribution tariffs </a:t>
            </a:r>
          </a:p>
          <a:p>
            <a:pPr lvl="1">
              <a:lnSpc>
                <a:spcPct val="90000"/>
              </a:lnSpc>
            </a:pPr>
            <a:endParaRPr lang="en-GB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7467600" cy="808038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800000"/>
                </a:solidFill>
                <a:latin typeface="Cambria" pitchFamily="18" charset="0"/>
              </a:rPr>
              <a:t>MONITORING DUTIES</a:t>
            </a:r>
            <a:endParaRPr lang="en-US" sz="2800" b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Aft>
                <a:spcPct val="20000"/>
              </a:spcAft>
            </a:pPr>
            <a:endParaRPr lang="en-GB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spcAft>
                <a:spcPct val="20000"/>
              </a:spcAft>
            </a:pP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NRA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monitors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compliance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of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energy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undertakings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,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including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 transmission and distribution system operators, system owners with their obligations, including as regards cross-border issues;</a:t>
            </a:r>
          </a:p>
          <a:p>
            <a:pPr algn="just">
              <a:lnSpc>
                <a:spcPct val="80000"/>
              </a:lnSpc>
              <a:spcAft>
                <a:spcPct val="20000"/>
              </a:spcAft>
            </a:pPr>
            <a:endParaRPr lang="en-GB" sz="2400" dirty="0">
              <a:solidFill>
                <a:srgbClr val="800000"/>
              </a:solidFill>
              <a:latin typeface="Cambria" pitchFamily="18" charset="0"/>
            </a:endParaRPr>
          </a:p>
          <a:p>
            <a:pPr algn="just">
              <a:lnSpc>
                <a:spcPct val="80000"/>
              </a:lnSpc>
              <a:spcAft>
                <a:spcPct val="20000"/>
              </a:spcAft>
            </a:pP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Extended monitoring duties</a:t>
            </a:r>
          </a:p>
          <a:p>
            <a:pPr lvl="1" algn="just">
              <a:lnSpc>
                <a:spcPct val="80000"/>
              </a:lnSpc>
              <a:spcAft>
                <a:spcPct val="20000"/>
              </a:spcAft>
            </a:pP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Access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to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networks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and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infrastructure</a:t>
            </a:r>
            <a:endParaRPr lang="es-ES_tradnl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lvl="1" algn="just">
              <a:lnSpc>
                <a:spcPct val="80000"/>
              </a:lnSpc>
              <a:spcAft>
                <a:spcPct val="20000"/>
              </a:spcAft>
            </a:pP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Markets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 and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competition</a:t>
            </a:r>
            <a:endParaRPr lang="es-ES_tradnl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lvl="1" algn="just">
              <a:lnSpc>
                <a:spcPct val="80000"/>
              </a:lnSpc>
              <a:spcAft>
                <a:spcPct val="20000"/>
              </a:spcAft>
            </a:pPr>
            <a:r>
              <a:rPr lang="es-ES_tradnl" sz="2400" dirty="0" err="1" smtClean="0">
                <a:solidFill>
                  <a:srgbClr val="FF0000"/>
                </a:solidFill>
                <a:latin typeface="Cambria" pitchFamily="18" charset="0"/>
              </a:rPr>
              <a:t>Consumer</a:t>
            </a:r>
            <a:r>
              <a:rPr lang="es-ES_trad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s-ES_tradnl" sz="2400" dirty="0" err="1" smtClean="0">
                <a:solidFill>
                  <a:srgbClr val="FF0000"/>
                </a:solidFill>
                <a:latin typeface="Cambria" pitchFamily="18" charset="0"/>
              </a:rPr>
              <a:t>protection</a:t>
            </a:r>
            <a:r>
              <a:rPr lang="es-ES_tradnl" sz="2400" dirty="0" smtClean="0">
                <a:solidFill>
                  <a:srgbClr val="800000"/>
                </a:solidFill>
                <a:latin typeface="Cambria" pitchFamily="18" charset="0"/>
              </a:rPr>
              <a:t>, </a:t>
            </a:r>
            <a:r>
              <a:rPr lang="es-ES_tradnl" sz="2400" dirty="0" err="1" smtClean="0">
                <a:solidFill>
                  <a:srgbClr val="800000"/>
                </a:solidFill>
                <a:latin typeface="Cambria" pitchFamily="18" charset="0"/>
              </a:rPr>
              <a:t>etc</a:t>
            </a:r>
            <a:endParaRPr lang="es-ES_tradnl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spcAft>
                <a:spcPct val="20000"/>
              </a:spcAft>
              <a:buNone/>
            </a:pPr>
            <a:endParaRPr lang="en-GB" sz="2600" dirty="0" smtClean="0"/>
          </a:p>
          <a:p>
            <a:pPr>
              <a:lnSpc>
                <a:spcPct val="80000"/>
              </a:lnSpc>
              <a:spcAft>
                <a:spcPct val="20000"/>
              </a:spcAft>
            </a:pPr>
            <a:endParaRPr lang="en-GB" sz="2600" dirty="0" smtClean="0"/>
          </a:p>
          <a:p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07313" y="6442502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rgbClr val="800000"/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1" name="5-Point Star 10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5-Point Star 11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371600" y="609600"/>
            <a:ext cx="7467600" cy="960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2800" b="1" dirty="0" smtClean="0">
                <a:solidFill>
                  <a:srgbClr val="800000"/>
                </a:solidFill>
                <a:latin typeface="Cambria" pitchFamily="18" charset="0"/>
                <a:ea typeface="+mj-ea"/>
                <a:cs typeface="+mj-cs"/>
              </a:rPr>
              <a:t>REQUIRED </a:t>
            </a:r>
            <a:r>
              <a:rPr kumimoji="0" lang="es-ES_tradnl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ENHANCED POWERS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444500" indent="-444500" algn="just">
              <a:lnSpc>
                <a:spcPct val="80000"/>
              </a:lnSpc>
              <a:spcBef>
                <a:spcPct val="20000"/>
              </a:spcBef>
              <a:spcAft>
                <a:spcPct val="25000"/>
              </a:spcAft>
              <a:buSzPct val="100000"/>
              <a:buFont typeface="Arial" pitchFamily="34" charset="0"/>
              <a:buChar char="•"/>
            </a:pP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NRA issues binding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decisions</a:t>
            </a:r>
            <a:endParaRPr lang="en-GB" sz="2600" dirty="0">
              <a:solidFill>
                <a:srgbClr val="800000"/>
              </a:solidFill>
              <a:latin typeface="Cambria" pitchFamily="18" charset="0"/>
            </a:endParaRPr>
          </a:p>
          <a:p>
            <a:pPr marL="444500" lvl="0" indent="-444500" algn="just">
              <a:lnSpc>
                <a:spcPct val="80000"/>
              </a:lnSpc>
              <a:spcBef>
                <a:spcPct val="20000"/>
              </a:spcBef>
              <a:spcAft>
                <a:spcPct val="25000"/>
              </a:spcAft>
              <a:buSzPct val="100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NRA </a:t>
            </a: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carries out investigations 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on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functioning </a:t>
            </a: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of the markets and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impose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s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proportionate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measures</a:t>
            </a:r>
          </a:p>
          <a:p>
            <a:pPr marL="444500" lvl="0" indent="-444500" algn="just">
              <a:lnSpc>
                <a:spcPct val="80000"/>
              </a:lnSpc>
              <a:spcBef>
                <a:spcPct val="20000"/>
              </a:spcBef>
              <a:spcAft>
                <a:spcPct val="25000"/>
              </a:spcAft>
              <a:buSzPct val="100000"/>
              <a:buFont typeface="Arial" pitchFamily="34" charset="0"/>
              <a:buChar char="•"/>
            </a:pP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NRA requires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relevant information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from undertakings</a:t>
            </a:r>
          </a:p>
          <a:p>
            <a:pPr marL="444500" lvl="0" indent="-444500" algn="just">
              <a:lnSpc>
                <a:spcPct val="80000"/>
              </a:lnSpc>
              <a:spcBef>
                <a:spcPct val="20000"/>
              </a:spcBef>
              <a:spcAft>
                <a:spcPct val="25000"/>
              </a:spcAft>
              <a:buSzPct val="100000"/>
              <a:buFont typeface="Arial" pitchFamily="34" charset="0"/>
              <a:buChar char="•"/>
            </a:pP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NRA has appropriate rights of investigation and relevant powers of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instruction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600" dirty="0" err="1" smtClean="0">
                <a:solidFill>
                  <a:srgbClr val="800000"/>
                </a:solidFill>
                <a:latin typeface="Cambria" pitchFamily="18" charset="0"/>
              </a:rPr>
              <a:t>and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for dispute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settlement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600" dirty="0" err="1" smtClean="0">
                <a:solidFill>
                  <a:srgbClr val="800000"/>
                </a:solidFill>
                <a:latin typeface="Cambria" pitchFamily="18" charset="0"/>
              </a:rPr>
              <a:t>of</a:t>
            </a:r>
            <a:endParaRPr lang="en-GB" sz="26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marL="1816100" lvl="3" indent="-444500" algn="just">
              <a:lnSpc>
                <a:spcPct val="80000"/>
              </a:lnSpc>
              <a:spcBef>
                <a:spcPct val="20000"/>
              </a:spcBef>
              <a:spcAft>
                <a:spcPct val="25000"/>
              </a:spcAft>
              <a:buSzPct val="100000"/>
              <a:buFont typeface="Wingdings" pitchFamily="2" charset="2"/>
              <a:buChar char="Ø"/>
            </a:pP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customer complaints on operators’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decisions</a:t>
            </a:r>
          </a:p>
          <a:p>
            <a:pPr marL="1816100" lvl="3" indent="-444500" algn="just">
              <a:lnSpc>
                <a:spcPct val="80000"/>
              </a:lnSpc>
              <a:spcBef>
                <a:spcPct val="20000"/>
              </a:spcBef>
              <a:spcAft>
                <a:spcPct val="25000"/>
              </a:spcAft>
              <a:buSzPct val="100000"/>
              <a:buFont typeface="Wingdings" pitchFamily="2" charset="2"/>
              <a:buChar char="Ø"/>
            </a:pPr>
            <a:r>
              <a:rPr lang="sl-SI" sz="2600" dirty="0" err="1" smtClean="0">
                <a:solidFill>
                  <a:srgbClr val="800000"/>
                </a:solidFill>
                <a:latin typeface="Cambria" pitchFamily="18" charset="0"/>
              </a:rPr>
              <a:t>Disputes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600" dirty="0" err="1" smtClean="0">
                <a:solidFill>
                  <a:srgbClr val="800000"/>
                </a:solidFill>
                <a:latin typeface="Cambria" pitchFamily="18" charset="0"/>
              </a:rPr>
              <a:t>among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undertakings </a:t>
            </a: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or </a:t>
            </a:r>
            <a:r>
              <a:rPr lang="sl-SI" sz="2600" dirty="0" err="1" smtClean="0">
                <a:solidFill>
                  <a:srgbClr val="800000"/>
                </a:solidFill>
                <a:latin typeface="Cambria" pitchFamily="18" charset="0"/>
              </a:rPr>
              <a:t>among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consumer</a:t>
            </a:r>
            <a:r>
              <a:rPr lang="sl-SI" sz="2600" dirty="0" smtClean="0">
                <a:solidFill>
                  <a:srgbClr val="800000"/>
                </a:solidFill>
                <a:latin typeface="Cambria" pitchFamily="18" charset="0"/>
              </a:rPr>
              <a:t>s</a:t>
            </a:r>
            <a:r>
              <a:rPr lang="en-GB" sz="26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en-GB" sz="2600" dirty="0">
                <a:solidFill>
                  <a:srgbClr val="800000"/>
                </a:solidFill>
                <a:latin typeface="Cambria" pitchFamily="18" charset="0"/>
              </a:rPr>
              <a:t>and undertakings, when NRA is empowered by contracting parties</a:t>
            </a:r>
            <a:endParaRPr lang="en-GB" sz="26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marL="444500" marR="0" lvl="0" indent="-4445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ct val="25000"/>
              </a:spcAft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</a:rPr>
              <a:t>NRA </a:t>
            </a:r>
            <a:r>
              <a:rPr kumimoji="0" lang="sl-SI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</a:rPr>
              <a:t>at </a:t>
            </a:r>
            <a:r>
              <a:rPr kumimoji="0" lang="sl-SI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</a:rPr>
              <a:t>present</a:t>
            </a:r>
            <a:r>
              <a:rPr kumimoji="0" lang="sl-SI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</a:rPr>
              <a:t>may not impose penalties</a:t>
            </a:r>
          </a:p>
          <a:p>
            <a:pPr marL="444500" marR="0" lvl="0" indent="-4445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ct val="25000"/>
              </a:spcAft>
              <a:buClr>
                <a:srgbClr val="005BAB"/>
              </a:buClr>
              <a:buSzPct val="400000"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3" name="5-Point Star 1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33400"/>
            <a:ext cx="7467600" cy="884238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800000"/>
                </a:solidFill>
                <a:latin typeface="Cambria" pitchFamily="18" charset="0"/>
              </a:rPr>
              <a:t>NRA ENHANCED ACCOUNTABILITY</a:t>
            </a:r>
            <a:endParaRPr lang="en-US" sz="2800" b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NRA decisions are issued in accordance with the General Administrative Procedure and are subject to the judicial review</a:t>
            </a:r>
          </a:p>
          <a:p>
            <a:pPr algn="just"/>
            <a:endParaRPr lang="en-GB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NRA’s decisions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may</a:t>
            </a:r>
            <a:r>
              <a:rPr lang="sl-SI" sz="2400" dirty="0" smtClean="0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sl-SI" sz="2400" dirty="0" err="1" smtClean="0">
                <a:solidFill>
                  <a:srgbClr val="800000"/>
                </a:solidFill>
                <a:latin typeface="Cambria" pitchFamily="18" charset="0"/>
              </a:rPr>
              <a:t>be</a:t>
            </a:r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 examined by the Administrative Court</a:t>
            </a:r>
            <a:endParaRPr lang="sl-SI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/>
            <a:endParaRPr lang="en-US" sz="2400" dirty="0" smtClean="0">
              <a:solidFill>
                <a:srgbClr val="800000"/>
              </a:solidFill>
              <a:latin typeface="Cambria" pitchFamily="18" charset="0"/>
            </a:endParaRPr>
          </a:p>
          <a:p>
            <a:pPr algn="just"/>
            <a:r>
              <a:rPr lang="en-GB" sz="2400" dirty="0" smtClean="0">
                <a:solidFill>
                  <a:srgbClr val="800000"/>
                </a:solidFill>
                <a:latin typeface="Cambria" pitchFamily="18" charset="0"/>
              </a:rPr>
              <a:t>Decisions are public while preserving confidentiality of commercially sensitive information</a:t>
            </a:r>
          </a:p>
          <a:p>
            <a:pPr algn="just"/>
            <a:endParaRPr lang="en-GB" sz="2400" dirty="0" smtClean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15</a:t>
            </a:r>
            <a:r>
              <a:rPr lang="sr-Latn-C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x-none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Energy</a:t>
            </a:r>
            <a:endParaRPr lang="en-US" sz="18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8475" y="6415088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</a:t>
            </a:r>
            <a:r>
              <a:rPr lang="en-GB" sz="1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Union</a:t>
            </a:r>
            <a:endParaRPr lang="en-US" sz="1100" dirty="0">
              <a:solidFill>
                <a:srgbClr val="800000"/>
              </a:solidFill>
              <a:cs typeface="+mn-cs"/>
            </a:endParaRPr>
          </a:p>
        </p:txBody>
      </p:sp>
      <p:pic>
        <p:nvPicPr>
          <p:cNvPr id="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324600" y="6400800"/>
            <a:ext cx="27432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              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1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                        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Chapter </a:t>
            </a:r>
            <a:r>
              <a:rPr lang="x-none" sz="1100" b="1" dirty="0">
                <a:solidFill>
                  <a:srgbClr val="800000"/>
                </a:solidFill>
                <a:latin typeface="Cambria" pitchFamily="18" charset="0"/>
              </a:rPr>
              <a:t>15</a:t>
            </a:r>
            <a:r>
              <a:rPr lang="en-US" sz="1100" b="1" dirty="0">
                <a:solidFill>
                  <a:srgbClr val="800000"/>
                </a:solidFill>
                <a:latin typeface="Cambria" pitchFamily="18" charset="0"/>
              </a:rPr>
              <a:t>: </a:t>
            </a:r>
            <a:r>
              <a:rPr lang="x-none" sz="1100" b="1">
                <a:solidFill>
                  <a:srgbClr val="800000"/>
                </a:solidFill>
                <a:latin typeface="Cambria" pitchFamily="18" charset="0"/>
              </a:rPr>
              <a:t> </a:t>
            </a:r>
            <a:r>
              <a:rPr lang="x-none" sz="1100" b="1" dirty="0" smtClean="0">
                <a:solidFill>
                  <a:srgbClr val="800000"/>
                </a:solidFill>
                <a:latin typeface="Cambria" pitchFamily="18" charset="0"/>
              </a:rPr>
              <a:t>E</a:t>
            </a:r>
            <a:r>
              <a:rPr lang="en-US" sz="1100" b="1" dirty="0" smtClean="0">
                <a:solidFill>
                  <a:srgbClr val="800000"/>
                </a:solidFill>
                <a:latin typeface="Cambria" pitchFamily="18" charset="0"/>
              </a:rPr>
              <a:t>NERGY</a:t>
            </a:r>
            <a:endParaRPr lang="en-US" sz="1000" b="1" dirty="0">
              <a:solidFill>
                <a:srgbClr val="800000"/>
              </a:solidFill>
              <a:latin typeface="Cambria" pitchFamily="18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12" name="5-Point Star 11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5-Point Star 12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5-Point Star 13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5-Point Star 15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619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5365" name="Group 31"/>
          <p:cNvGrpSpPr>
            <a:grpSpLocks/>
          </p:cNvGrpSpPr>
          <p:nvPr/>
        </p:nvGrpSpPr>
        <p:grpSpPr bwMode="auto">
          <a:xfrm>
            <a:off x="7345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 dirty="0">
                <a:solidFill>
                  <a:srgbClr val="F2CED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Thank you for </a:t>
            </a:r>
            <a:r>
              <a:rPr lang="en-US" sz="3200" dirty="0">
                <a:solidFill>
                  <a:srgbClr val="F2CED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your </a:t>
            </a:r>
            <a:r>
              <a:rPr lang="sr-Latn-CS" sz="3200" dirty="0">
                <a:solidFill>
                  <a:srgbClr val="F2CED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attention!</a:t>
            </a:r>
          </a:p>
          <a:p>
            <a:pPr algn="ctr">
              <a:defRPr/>
            </a:pPr>
            <a:endParaRPr lang="sr-Latn-CS" sz="3200" dirty="0">
              <a:solidFill>
                <a:srgbClr val="F2CED2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4000" b="1" dirty="0">
                <a:solidFill>
                  <a:srgbClr val="F2CED2"/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rgbClr val="F2CED2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08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2328</Words>
  <Application>Microsoft Office PowerPoint</Application>
  <PresentationFormat>On-screen Show (4:3)</PresentationFormat>
  <Paragraphs>476</Paragraphs>
  <Slides>26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 CONTENTS</vt:lpstr>
      <vt:lpstr>PowerPoint Presentation</vt:lpstr>
      <vt:lpstr>NATIONAL LEGISLATION</vt:lpstr>
      <vt:lpstr>PowerPoint Presentation</vt:lpstr>
      <vt:lpstr>INSTITUTIONAL FRAMEWORK</vt:lpstr>
      <vt:lpstr>ADMINISTRATIVE CAPACITIES</vt:lpstr>
      <vt:lpstr>PowerPoint Presentation</vt:lpstr>
      <vt:lpstr>PowerPoint Presentation</vt:lpstr>
      <vt:lpstr>PowerPoint Presentation</vt:lpstr>
      <vt:lpstr>ENERGY LAW – GAS TRANSMISSION AND DISTRIBUTION  </vt:lpstr>
      <vt:lpstr>PowerPoint Presentation</vt:lpstr>
      <vt:lpstr>PowerPoint Presentation</vt:lpstr>
      <vt:lpstr>  NATIONAL REGULATORY AUTHORITY  </vt:lpstr>
      <vt:lpstr>PowerPoint Presentation</vt:lpstr>
      <vt:lpstr>PowerPoint Presentation</vt:lpstr>
      <vt:lpstr>INDEPENDENCE OF NRA – RESOURCES</vt:lpstr>
      <vt:lpstr>INDEPENDENCE OF THE NRA – BOARD MEMBERS</vt:lpstr>
      <vt:lpstr>INDEPENDENCE OF THE NRA – STAFF</vt:lpstr>
      <vt:lpstr>GENERAL OBJECTIVES OF NRA</vt:lpstr>
      <vt:lpstr>CORE DUTIES OF THE NRA</vt:lpstr>
      <vt:lpstr>MONITORING DUTIES</vt:lpstr>
      <vt:lpstr>PowerPoint Presentation</vt:lpstr>
      <vt:lpstr>NRA ENHANCED ACCOUNTABILITY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sala.rae</dc:creator>
  <cp:lastModifiedBy>Dragica Sekulic</cp:lastModifiedBy>
  <cp:revision>113</cp:revision>
  <dcterms:created xsi:type="dcterms:W3CDTF">2013-03-26T07:13:54Z</dcterms:created>
  <dcterms:modified xsi:type="dcterms:W3CDTF">2013-04-03T10:14:52Z</dcterms:modified>
</cp:coreProperties>
</file>