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4" r:id="rId4"/>
    <p:sldId id="275" r:id="rId5"/>
    <p:sldId id="283" r:id="rId6"/>
    <p:sldId id="310" r:id="rId7"/>
    <p:sldId id="315" r:id="rId8"/>
    <p:sldId id="316" r:id="rId9"/>
    <p:sldId id="278" r:id="rId10"/>
    <p:sldId id="313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8000" autoAdjust="0"/>
  </p:normalViewPr>
  <p:slideViewPr>
    <p:cSldViewPr>
      <p:cViewPr>
        <p:scale>
          <a:sx n="66" d="100"/>
          <a:sy n="66" d="100"/>
        </p:scale>
        <p:origin x="-72" y="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19413-9685-495C-A0F9-2AFFACE307D1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56CF9-CAF1-4B8B-B56A-73524A217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62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6CF9-CAF1-4B8B-B56A-73524A217F8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89EA4-6AB8-42D2-A323-0EE288F61687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hyperlink" Target="mailto:radmila.damjanovic@mek.gov.m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04800" y="1700521"/>
            <a:ext cx="845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 15 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ENERGY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28600"/>
            <a:ext cx="1612900" cy="1550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47800" y="2703704"/>
            <a:ext cx="6324600" cy="377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1600" b="1" dirty="0">
              <a:solidFill>
                <a:schemeClr val="bg1"/>
              </a:solidFill>
              <a:latin typeface="Cambri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1600" b="1" dirty="0">
              <a:solidFill>
                <a:schemeClr val="bg1"/>
              </a:solidFill>
              <a:latin typeface="Cambri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</a:t>
            </a:r>
            <a:r>
              <a:rPr lang="x-none" sz="260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x-none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15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MONTENEGRO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en-US" sz="2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Bru</a:t>
            </a:r>
            <a:r>
              <a:rPr lang="hr-HR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ssel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s, 1</a:t>
            </a:r>
            <a:r>
              <a:rPr lang="x-none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0</a:t>
            </a:r>
            <a:r>
              <a:rPr lang="sr-Latn-C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-11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x-none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April</a:t>
            </a:r>
            <a:r>
              <a:rPr lang="sr-Latn-C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 2013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 rot="165688">
            <a:off x="-79014" y="5213438"/>
            <a:ext cx="1020763" cy="1701682"/>
            <a:chOff x="-28875" y="5105400"/>
            <a:chExt cx="1019475" cy="1752600"/>
          </a:xfrm>
        </p:grpSpPr>
        <p:sp>
          <p:nvSpPr>
            <p:cNvPr id="10" name="5-Point Star 9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1" name="5-Point Star 10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1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4454468"/>
            <a:ext cx="2133600" cy="1165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6" name="Text Box 121"/>
          <p:cNvSpPr txBox="1">
            <a:spLocks noChangeArrowheads="1"/>
          </p:cNvSpPr>
          <p:nvPr/>
        </p:nvSpPr>
        <p:spPr bwMode="auto">
          <a:xfrm>
            <a:off x="228600" y="1600200"/>
            <a:ext cx="8719109" cy="3581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ME" sz="2800" b="1" dirty="0" smtClean="0">
              <a:solidFill>
                <a:srgbClr val="800000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ME" sz="2800" b="1" dirty="0" smtClean="0">
              <a:solidFill>
                <a:srgbClr val="800000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ME" sz="2800" b="1" dirty="0" smtClean="0">
                <a:solidFill>
                  <a:srgbClr val="660033"/>
                </a:solidFill>
                <a:latin typeface="Cambria" pitchFamily="18" charset="0"/>
              </a:rPr>
              <a:t>SECURITY OF SUPPLY</a:t>
            </a: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660033"/>
                </a:solidFill>
                <a:latin typeface="Cambria" pitchFamily="18" charset="0"/>
              </a:rPr>
              <a:t>ELECTRICITY</a:t>
            </a:r>
            <a:r>
              <a:rPr lang="sr-Latn-ME" sz="2800" b="1" dirty="0" smtClean="0">
                <a:solidFill>
                  <a:srgbClr val="660033"/>
                </a:solidFill>
                <a:latin typeface="Cambria" pitchFamily="18" charset="0"/>
              </a:rPr>
              <a:t> AND GAS</a:t>
            </a:r>
            <a:endParaRPr lang="en-US" sz="2800" b="1" dirty="0">
              <a:solidFill>
                <a:srgbClr val="66003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ME" sz="20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ME" sz="20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dirty="0">
              <a:solidFill>
                <a:srgbClr val="660033"/>
              </a:solidFill>
              <a:latin typeface="Cambria" pitchFamily="18" charset="0"/>
            </a:endParaRPr>
          </a:p>
          <a:p>
            <a:pPr marL="14288" indent="-14288" algn="ctr"/>
            <a:r>
              <a:rPr lang="en-US" sz="2000" b="1" dirty="0" err="1">
                <a:solidFill>
                  <a:srgbClr val="660033"/>
                </a:solidFill>
                <a:latin typeface="Cambria" pitchFamily="18" charset="0"/>
              </a:rPr>
              <a:t>Radmila</a:t>
            </a:r>
            <a:r>
              <a:rPr lang="en-US" sz="2000" b="1" dirty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000" b="1" dirty="0" err="1">
                <a:solidFill>
                  <a:srgbClr val="660033"/>
                </a:solidFill>
                <a:latin typeface="Cambria" pitchFamily="18" charset="0"/>
              </a:rPr>
              <a:t>Damjanovic</a:t>
            </a:r>
            <a:endParaRPr lang="en-US" sz="2000" b="1" dirty="0">
              <a:solidFill>
                <a:srgbClr val="660033"/>
              </a:solidFill>
              <a:latin typeface="Cambria" pitchFamily="18" charset="0"/>
            </a:endParaRPr>
          </a:p>
          <a:p>
            <a:pPr marL="14288" indent="-14288" algn="ctr"/>
            <a:r>
              <a:rPr lang="en-US" sz="2000" b="1" dirty="0">
                <a:solidFill>
                  <a:srgbClr val="660033"/>
                </a:solidFill>
                <a:latin typeface="Cambria" pitchFamily="18" charset="0"/>
              </a:rPr>
              <a:t>Ministry of Economy</a:t>
            </a:r>
          </a:p>
          <a:p>
            <a:pPr marL="14288" indent="-14288" algn="ctr"/>
            <a:r>
              <a:rPr lang="en-US" sz="2000" b="1" dirty="0">
                <a:solidFill>
                  <a:schemeClr val="tx2"/>
                </a:solidFill>
                <a:latin typeface="Cambria" pitchFamily="18" charset="0"/>
                <a:hlinkClick r:id="rId2"/>
              </a:rPr>
              <a:t>radmila.damjanovic@mek.gov.me</a:t>
            </a:r>
            <a:endParaRPr lang="en-US" sz="2000" b="1" dirty="0">
              <a:solidFill>
                <a:schemeClr val="tx2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dirty="0">
              <a:solidFill>
                <a:schemeClr val="tx2"/>
              </a:solidFill>
            </a:endParaRPr>
          </a:p>
        </p:txBody>
      </p: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1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36" name="Rectangle 35"/>
          <p:cNvSpPr/>
          <p:nvPr/>
        </p:nvSpPr>
        <p:spPr>
          <a:xfrm flipV="1">
            <a:off x="381000" y="714357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4103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10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Rectangle 1"/>
          <p:cNvSpPr>
            <a:spLocks noChangeArrowheads="1"/>
          </p:cNvSpPr>
          <p:nvPr/>
        </p:nvSpPr>
        <p:spPr bwMode="auto">
          <a:xfrm>
            <a:off x="0" y="0"/>
            <a:ext cx="288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  <a:p>
            <a:pPr eaLnBrk="0" hangingPunct="0"/>
            <a:r>
              <a:rPr lang="en-US"/>
              <a:t> 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285720" y="1524000"/>
            <a:ext cx="8172480" cy="4405330"/>
          </a:xfrm>
        </p:spPr>
        <p:txBody>
          <a:bodyPr>
            <a:normAutofit fontScale="92500" lnSpcReduction="10000"/>
          </a:bodyPr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36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Courier New" pitchFamily="49" charset="0"/>
              <a:buChar char="o"/>
            </a:pPr>
            <a:r>
              <a:rPr lang="sr-Latn-ME" sz="2400" dirty="0" smtClean="0">
                <a:solidFill>
                  <a:srgbClr val="660033"/>
                </a:solidFill>
                <a:latin typeface="Cambria" pitchFamily="18" charset="0"/>
              </a:rPr>
              <a:t> R</a:t>
            </a:r>
            <a:r>
              <a:rPr lang="en-US" sz="2400" dirty="0" err="1" smtClean="0">
                <a:solidFill>
                  <a:srgbClr val="660033"/>
                </a:solidFill>
                <a:latin typeface="Cambria" pitchFamily="18" charset="0"/>
              </a:rPr>
              <a:t>elevant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400" dirty="0" err="1" smtClean="0">
                <a:solidFill>
                  <a:srgbClr val="660033"/>
                </a:solidFill>
                <a:latin typeface="Cambria" pitchFamily="18" charset="0"/>
              </a:rPr>
              <a:t>Acquis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– EU Legislation</a:t>
            </a:r>
          </a:p>
          <a:p>
            <a:pPr marL="14288" indent="-14288">
              <a:buFont typeface="Courier New" pitchFamily="49" charset="0"/>
              <a:buChar char="o"/>
            </a:pPr>
            <a:endParaRPr lang="en-US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14288" indent="-14288">
              <a:buFont typeface="Courier New" pitchFamily="49" charset="0"/>
              <a:buChar char="o"/>
            </a:pP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Transposition</a:t>
            </a:r>
          </a:p>
          <a:p>
            <a:pPr marL="14288" indent="-14288">
              <a:buNone/>
            </a:pPr>
            <a:endParaRPr lang="en-GB" sz="2400" dirty="0" smtClean="0">
              <a:solidFill>
                <a:srgbClr val="FF0000"/>
              </a:solidFill>
              <a:latin typeface="Cambria" pitchFamily="18" charset="0"/>
            </a:endParaRPr>
          </a:p>
          <a:p>
            <a:pPr marL="14288" indent="-14288">
              <a:buFont typeface="Courier New" pitchFamily="49" charset="0"/>
              <a:buChar char="o"/>
            </a:pP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r-Latn-ME" sz="2400" dirty="0" smtClean="0">
                <a:solidFill>
                  <a:srgbClr val="660033"/>
                </a:solidFill>
                <a:latin typeface="Cambria" pitchFamily="18" charset="0"/>
              </a:rPr>
              <a:t>C</a:t>
            </a:r>
            <a:r>
              <a:rPr lang="sr-Latn-CS" sz="2400" dirty="0" smtClean="0">
                <a:solidFill>
                  <a:srgbClr val="660033"/>
                </a:solidFill>
                <a:latin typeface="Cambria" pitchFamily="18" charset="0"/>
              </a:rPr>
              <a:t>ompetent authorities</a:t>
            </a:r>
          </a:p>
          <a:p>
            <a:pPr marL="14288" indent="-14288">
              <a:buNone/>
            </a:pPr>
            <a:endParaRPr lang="sr-Latn-CS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14288" indent="-14288">
              <a:buFont typeface="Courier New" pitchFamily="49" charset="0"/>
              <a:buChar char="o"/>
            </a:pPr>
            <a:r>
              <a:rPr lang="sr-Latn-ME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Administrative capacities</a:t>
            </a:r>
          </a:p>
          <a:p>
            <a:pPr marL="14288" indent="-14288">
              <a:buNone/>
            </a:pPr>
            <a:endParaRPr lang="sr-Latn-CS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14288" indent="-14288">
              <a:buFont typeface="Courier New" pitchFamily="49" charset="0"/>
              <a:buChar char="o"/>
            </a:pPr>
            <a:r>
              <a:rPr lang="sr-Latn-CS" sz="2400" dirty="0" smtClean="0">
                <a:solidFill>
                  <a:srgbClr val="660033"/>
                </a:solidFill>
                <a:latin typeface="Cambria" pitchFamily="18" charset="0"/>
              </a:rPr>
              <a:t> Implementation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overview</a:t>
            </a:r>
            <a:endParaRPr lang="sr-Latn-CS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14288" indent="-14288">
              <a:buNone/>
            </a:pPr>
            <a:endParaRPr lang="en-GB" sz="4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2" name="Title 21"/>
          <p:cNvSpPr txBox="1">
            <a:spLocks noGrp="1"/>
          </p:cNvSpPr>
          <p:nvPr>
            <p:ph type="title"/>
          </p:nvPr>
        </p:nvSpPr>
        <p:spPr>
          <a:xfrm>
            <a:off x="1371600" y="287179"/>
            <a:ext cx="731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/>
            </a:r>
            <a:b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TABLE OF CONTENTS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124" name="Text Box 121"/>
          <p:cNvSpPr txBox="1">
            <a:spLocks noChangeArrowheads="1"/>
          </p:cNvSpPr>
          <p:nvPr/>
        </p:nvSpPr>
        <p:spPr bwMode="auto">
          <a:xfrm>
            <a:off x="304800" y="609600"/>
            <a:ext cx="8569325" cy="44035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x-none" sz="3400" b="1" dirty="0">
                <a:solidFill>
                  <a:srgbClr val="632523"/>
                </a:solidFill>
                <a:latin typeface="Cambria" pitchFamily="18" charset="0"/>
              </a:rPr>
              <a:t>    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RELEVANT ACQUIS – EU LEGISLATION</a:t>
            </a:r>
            <a:endParaRPr lang="en-GB" sz="3200" dirty="0">
              <a:solidFill>
                <a:srgbClr val="632523"/>
              </a:solidFill>
              <a:latin typeface="Cambria" pitchFamily="18" charset="0"/>
            </a:endParaRPr>
          </a:p>
          <a:p>
            <a:pPr marL="1612900" indent="723900">
              <a:defRPr/>
            </a:pPr>
            <a:endParaRPr lang="sr-Latn-CS" sz="3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612900" indent="723900">
              <a:defRPr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  <a:defRPr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  <a:defRPr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  <a:defRPr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  <a:defRPr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  <a:defRPr/>
            </a:pPr>
            <a:endParaRPr lang="en-GB" sz="3200" b="1" dirty="0"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  <a:defRPr/>
            </a:pPr>
            <a:endParaRPr lang="en-GB" sz="3200" dirty="0"/>
          </a:p>
          <a:p>
            <a:pPr marL="14288" indent="-14288">
              <a:buFont typeface="Wingdings" pitchFamily="2" charset="2"/>
              <a:buChar char="q"/>
              <a:defRPr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defRPr/>
            </a:pPr>
            <a:endParaRPr lang="sr-Latn-CS" sz="3200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600" dirty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600" dirty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000" dirty="0">
              <a:solidFill>
                <a:schemeClr val="tx2"/>
              </a:solidFill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32738" y="0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" y="1219200"/>
            <a:ext cx="838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512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30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/>
          <a:lstStyle/>
          <a:p>
            <a:pPr marL="0" indent="0" algn="just">
              <a:defRPr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Directive 2005/89/EC concerning measures to safeguard </a:t>
            </a: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</a:rPr>
              <a:t>security of electricity supply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and infrastructure investment</a:t>
            </a:r>
            <a:endParaRPr lang="sr-Latn-ME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0" indent="0" algn="just">
              <a:buNone/>
              <a:defRPr/>
            </a:pPr>
            <a:endParaRPr lang="sr-Latn-ME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0" indent="0" algn="just">
              <a:defRPr/>
            </a:pPr>
            <a:r>
              <a:rPr lang="sr-Latn-ME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Directive 2004/67/EC concerning measures to safeguard </a:t>
            </a: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</a:rPr>
              <a:t>security of natural gas supply</a:t>
            </a:r>
          </a:p>
          <a:p>
            <a:pPr marL="0" indent="0">
              <a:buNone/>
              <a:defRPr/>
            </a:pPr>
            <a:endParaRPr lang="sr-Latn-CS" sz="24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500042"/>
            <a:ext cx="8143900" cy="857256"/>
          </a:xfrm>
        </p:spPr>
        <p:txBody>
          <a:bodyPr>
            <a:normAutofit/>
          </a:bodyPr>
          <a:lstStyle/>
          <a:p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TRANSPOSITION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543956" cy="4876800"/>
          </a:xfrm>
        </p:spPr>
        <p:txBody>
          <a:bodyPr>
            <a:normAutofit fontScale="85000" lnSpcReduction="10000"/>
          </a:bodyPr>
          <a:lstStyle/>
          <a:p>
            <a:endParaRPr lang="en-US" sz="2400" dirty="0" smtClean="0">
              <a:latin typeface="Cambria" pitchFamily="18" charset="0"/>
            </a:endParaRPr>
          </a:p>
          <a:p>
            <a:pPr algn="just"/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Directive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s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 200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5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/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89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/EC and </a:t>
            </a:r>
            <a:r>
              <a:rPr lang="en-US" sz="2800" dirty="0" smtClean="0">
                <a:solidFill>
                  <a:srgbClr val="632523"/>
                </a:solidFill>
                <a:latin typeface="Cambria" pitchFamily="18" charset="0"/>
              </a:rPr>
              <a:t>2004/67/EC</a:t>
            </a:r>
            <a:r>
              <a:rPr lang="sr-Latn-ME" sz="2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have been </a:t>
            </a:r>
            <a:r>
              <a:rPr lang="en-US" sz="2800" b="1" dirty="0" smtClean="0">
                <a:solidFill>
                  <a:srgbClr val="660033"/>
                </a:solidFill>
                <a:latin typeface="Cambria" pitchFamily="18" charset="0"/>
              </a:rPr>
              <a:t>fully transposed 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into national legislation </a:t>
            </a:r>
            <a:r>
              <a:rPr lang="en-US" sz="2800" dirty="0" smtClean="0">
                <a:solidFill>
                  <a:srgbClr val="632523"/>
                </a:solidFill>
                <a:latin typeface="Cambria" pitchFamily="18" charset="0"/>
              </a:rPr>
              <a:t>through </a:t>
            </a:r>
            <a:r>
              <a:rPr lang="en-US" sz="2800" b="1" dirty="0" smtClean="0">
                <a:solidFill>
                  <a:srgbClr val="632523"/>
                </a:solidFill>
                <a:latin typeface="Cambria" pitchFamily="18" charset="0"/>
              </a:rPr>
              <a:t>Energy Law 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("Official Gazette of Montenegro", No. 28/10, 40/11, 06/13)</a:t>
            </a:r>
            <a:endParaRPr lang="sr-Latn-ME" sz="28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None/>
            </a:pPr>
            <a:endParaRPr lang="en-US" sz="1400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Chapter II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 of the 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Energy Law 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(</a:t>
            </a:r>
            <a:r>
              <a:rPr lang="sr-Latn-ME" sz="2800" b="1" dirty="0" smtClean="0">
                <a:solidFill>
                  <a:srgbClr val="660033"/>
                </a:solidFill>
                <a:latin typeface="Cambria" pitchFamily="18" charset="0"/>
              </a:rPr>
              <a:t>E</a:t>
            </a:r>
            <a:r>
              <a:rPr lang="en-US" sz="2800" b="1" dirty="0" smtClean="0">
                <a:solidFill>
                  <a:srgbClr val="660033"/>
                </a:solidFill>
                <a:latin typeface="Cambria" pitchFamily="18" charset="0"/>
              </a:rPr>
              <a:t>NERGY POLICY AND ENERGY DEVELOPMENT PLANNING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) 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defines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:</a:t>
            </a:r>
          </a:p>
          <a:p>
            <a:pPr marL="812800" indent="-449263" algn="just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Energy policy</a:t>
            </a:r>
          </a:p>
          <a:p>
            <a:pPr marL="812800" indent="-449263" algn="just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Objectives of development in the energy sector </a:t>
            </a:r>
          </a:p>
          <a:p>
            <a:pPr marL="812800" indent="-449263" algn="just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Energy Development Strategy </a:t>
            </a:r>
          </a:p>
          <a:p>
            <a:pPr marL="812800" indent="-449263" algn="just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Action plan for implementation of the Energy Development Strategy</a:t>
            </a:r>
            <a:endParaRPr lang="sr-Latn-ME" sz="28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812800" indent="-449263" algn="just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Energy balance</a:t>
            </a:r>
          </a:p>
          <a:p>
            <a:endParaRPr lang="en-US" sz="2800" dirty="0" smtClean="0">
              <a:solidFill>
                <a:srgbClr val="660033"/>
              </a:solidFill>
              <a:latin typeface="Cambria" pitchFamily="18" charset="0"/>
            </a:endParaRPr>
          </a:p>
          <a:p>
            <a:endParaRPr lang="en-US" sz="2800" dirty="0" smtClean="0">
              <a:solidFill>
                <a:srgbClr val="660033"/>
              </a:solidFill>
              <a:latin typeface="Cambria" pitchFamily="18" charset="0"/>
            </a:endParaRPr>
          </a:p>
          <a:p>
            <a:endParaRPr lang="sr-Latn-ME" sz="2800" dirty="0" smtClean="0">
              <a:solidFill>
                <a:srgbClr val="660033"/>
              </a:solidFill>
              <a:latin typeface="Cambria" pitchFamily="18" charset="0"/>
            </a:endParaRPr>
          </a:p>
          <a:p>
            <a:endParaRPr lang="sr-Latn-ME" sz="2800" dirty="0" smtClean="0">
              <a:solidFill>
                <a:srgbClr val="660033"/>
              </a:solidFill>
              <a:latin typeface="Cambria" pitchFamily="18" charset="0"/>
            </a:endParaRPr>
          </a:p>
          <a:p>
            <a:endParaRPr lang="en-US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endParaRPr lang="en-US" sz="2800" dirty="0" smtClean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16" name="Group 34"/>
          <p:cNvGrpSpPr>
            <a:grpSpLocks/>
          </p:cNvGrpSpPr>
          <p:nvPr/>
        </p:nvGrpSpPr>
        <p:grpSpPr bwMode="auto">
          <a:xfrm>
            <a:off x="7932738" y="0"/>
            <a:ext cx="1211262" cy="385763"/>
            <a:chOff x="7814716" y="-5258"/>
            <a:chExt cx="1210767" cy="460280"/>
          </a:xfrm>
        </p:grpSpPr>
        <p:sp>
          <p:nvSpPr>
            <p:cNvPr id="17" name="5-Point Star 16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8" name="5-Point Star 17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9" name="5-Point Star 18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0" name="5-Point Star 19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1" name="5-Point Star 20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2" name="5-Point Star 21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23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>
            <a:normAutofit/>
          </a:bodyPr>
          <a:lstStyle/>
          <a:p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TRANSPOSITION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 fontScale="92500" lnSpcReduction="20000"/>
          </a:bodyPr>
          <a:lstStyle/>
          <a:p>
            <a:endParaRPr lang="en-US" sz="2400" dirty="0" smtClean="0">
              <a:latin typeface="Cambria" pitchFamily="18" charset="0"/>
            </a:endParaRPr>
          </a:p>
          <a:p>
            <a:pPr algn="just"/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Chapter XVII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 of the 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Energy Law 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(</a:t>
            </a:r>
            <a:r>
              <a:rPr lang="en-US" sz="2800" b="1" dirty="0" smtClean="0">
                <a:solidFill>
                  <a:srgbClr val="660033"/>
                </a:solidFill>
                <a:latin typeface="Cambria" pitchFamily="18" charset="0"/>
              </a:rPr>
              <a:t>SECURITY OF SUPPLY AND MEASURES IN THE EVENT OF DISTURBANCE ON THE ELECTRICITY AND GAS MARKET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) 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defines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:</a:t>
            </a:r>
          </a:p>
          <a:p>
            <a:pPr algn="just">
              <a:buNone/>
            </a:pPr>
            <a:endParaRPr lang="sr-Latn-ME" sz="11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812800" indent="-449263" algn="just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Security of supply </a:t>
            </a:r>
          </a:p>
          <a:p>
            <a:pPr marL="812800" indent="-449263" algn="just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Measures in the event of a disturbance on the market and general electricity deficit and responsibility for implementation of measures </a:t>
            </a:r>
          </a:p>
          <a:p>
            <a:pPr marL="812800" indent="-449263" algn="just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Measures in the event of disturbances on the market and general gas deficit and responsibility for implementation of measures 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(</a:t>
            </a:r>
            <a:r>
              <a:rPr lang="en-US" sz="2800" b="1" dirty="0" smtClean="0">
                <a:solidFill>
                  <a:srgbClr val="660033"/>
                </a:solidFill>
                <a:latin typeface="Cambria" pitchFamily="18" charset="0"/>
              </a:rPr>
              <a:t>Specific customers have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800" b="1" dirty="0" smtClean="0">
                <a:solidFill>
                  <a:srgbClr val="660033"/>
                </a:solidFill>
                <a:latin typeface="Cambria" pitchFamily="18" charset="0"/>
              </a:rPr>
              <a:t>priority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 in supply </a:t>
            </a:r>
            <a:r>
              <a:rPr lang="sr-Latn-ME" sz="2800" dirty="0" smtClean="0">
                <a:solidFill>
                  <a:srgbClr val="660033"/>
                </a:solidFill>
                <a:latin typeface="Cambria" pitchFamily="18" charset="0"/>
              </a:rPr>
              <a:t>)</a:t>
            </a:r>
            <a:endParaRPr lang="en-US" sz="28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812800" indent="-449263">
              <a:buFont typeface="Wingdings" pitchFamily="2" charset="2"/>
              <a:buChar char="Ø"/>
            </a:pPr>
            <a:endParaRPr lang="en-US" sz="28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812800" indent="-449263">
              <a:buFont typeface="Wingdings" pitchFamily="2" charset="2"/>
              <a:buChar char="Ø"/>
            </a:pPr>
            <a:endParaRPr lang="en-US" sz="2800" dirty="0" smtClean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7932738" y="0"/>
            <a:ext cx="1211262" cy="385763"/>
            <a:chOff x="7814716" y="-5258"/>
            <a:chExt cx="1210767" cy="460280"/>
          </a:xfrm>
        </p:grpSpPr>
        <p:sp>
          <p:nvSpPr>
            <p:cNvPr id="17" name="5-Point Star 16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8" name="5-Point Star 17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9" name="5-Point Star 18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0" name="5-Point Star 19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1" name="5-Point Star 20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2" name="5-Point Star 21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23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63627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23547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endParaRPr lang="sr-Latn-CS" sz="1800" b="1" dirty="0">
              <a:solidFill>
                <a:srgbClr val="F2DCDB"/>
              </a:solidFill>
              <a:latin typeface="Cambria" pitchFamily="18" charset="0"/>
              <a:cs typeface="Arial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rgbClr val="F2DCDB"/>
                </a:solidFill>
                <a:latin typeface="Cambria" pitchFamily="18" charset="0"/>
                <a:cs typeface="Arial" charset="0"/>
              </a:rPr>
              <a:t>Chapter 15: </a:t>
            </a:r>
            <a:r>
              <a:rPr lang="x-none" sz="1800" b="1" dirty="0">
                <a:solidFill>
                  <a:srgbClr val="F2DCDB"/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rgbClr val="F2DCDB"/>
              </a:solidFill>
              <a:latin typeface="Cambria" pitchFamily="18" charset="0"/>
              <a:cs typeface="Arial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endParaRPr lang="en-US" sz="1800" b="1" dirty="0">
              <a:solidFill>
                <a:srgbClr val="F2DCDB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230707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7173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59817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65055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51010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7177" name="Rectangle 41"/>
          <p:cNvSpPr>
            <a:spLocks noChangeArrowheads="1"/>
          </p:cNvSpPr>
          <p:nvPr/>
        </p:nvSpPr>
        <p:spPr bwMode="auto">
          <a:xfrm>
            <a:off x="762000" y="118797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17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84507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9" name="Title 16"/>
          <p:cNvSpPr>
            <a:spLocks noGrp="1"/>
          </p:cNvSpPr>
          <p:nvPr>
            <p:ph type="ctrTitle"/>
          </p:nvPr>
        </p:nvSpPr>
        <p:spPr>
          <a:xfrm>
            <a:off x="1295400" y="845070"/>
            <a:ext cx="7634288" cy="762000"/>
          </a:xfrm>
        </p:spPr>
        <p:txBody>
          <a:bodyPr>
            <a:normAutofit/>
          </a:bodyPr>
          <a:lstStyle/>
          <a:p>
            <a:r>
              <a:rPr lang="sr-Latn-CS" sz="3200" b="1" dirty="0" smtClean="0">
                <a:solidFill>
                  <a:srgbClr val="660033"/>
                </a:solidFill>
                <a:latin typeface="Cambria" pitchFamily="18" charset="0"/>
              </a:rPr>
              <a:t>COMPETENT AUTHORITIES </a:t>
            </a:r>
            <a:endParaRPr lang="en-GB" sz="32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574675" y="1759470"/>
            <a:ext cx="8069263" cy="4572000"/>
          </a:xfrm>
        </p:spPr>
        <p:txBody>
          <a:bodyPr/>
          <a:lstStyle/>
          <a:p>
            <a:pPr>
              <a:defRPr/>
            </a:pPr>
            <a:endParaRPr lang="en-US" sz="24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 marL="812800" indent="-812800" algn="l">
              <a:buFont typeface="Wingdings" pitchFamily="2" charset="2"/>
              <a:buChar char="q"/>
              <a:defRPr/>
            </a:pPr>
            <a:endParaRPr lang="en-GB" sz="2400" dirty="0" smtClean="0">
              <a:solidFill>
                <a:srgbClr val="898989"/>
              </a:solidFill>
              <a:latin typeface="Cambria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79488" y="6015310"/>
            <a:ext cx="7720363" cy="4380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r-Latn-ME" sz="24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Electric Power Industry of Montenegro</a:t>
            </a: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79489" y="2492896"/>
            <a:ext cx="7696200" cy="54423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Administration for Inspection Affairs</a:t>
            </a: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62000" y="3429000"/>
            <a:ext cx="7713689" cy="53682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x-none" sz="2400" b="1" dirty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Energy Regulatory Agency</a:t>
            </a: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324600" y="663627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85786" y="4229360"/>
            <a:ext cx="7713689" cy="6540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sr-Latn-ME" sz="2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</a:t>
            </a:r>
            <a:r>
              <a:rPr lang="en-US" sz="2200" b="1" dirty="0" err="1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ontenegrin</a:t>
            </a:r>
            <a:r>
              <a:rPr lang="en-US" sz="2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Electricity Transmission System Operator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85786" y="5229200"/>
            <a:ext cx="7720363" cy="5225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sr-Latn-ME" sz="24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</a:t>
            </a:r>
            <a:r>
              <a:rPr lang="en-US" sz="2400" b="1" dirty="0" err="1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ontenegrin</a:t>
            </a: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Electricity </a:t>
            </a:r>
            <a:r>
              <a:rPr lang="sr-Latn-ME" sz="24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Market</a:t>
            </a: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Operator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55576" y="1618182"/>
            <a:ext cx="7696200" cy="54288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x-none" sz="2400" b="1" dirty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Ministry of Economy</a:t>
            </a: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15: </a:t>
            </a:r>
            <a:r>
              <a:rPr lang="sr-Latn-ME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Rectangle 41"/>
          <p:cNvSpPr>
            <a:spLocks noChangeArrowheads="1"/>
          </p:cNvSpPr>
          <p:nvPr/>
        </p:nvSpPr>
        <p:spPr bwMode="auto">
          <a:xfrm>
            <a:off x="762000" y="714356"/>
            <a:ext cx="7924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Title 16"/>
          <p:cNvSpPr>
            <a:spLocks noGrp="1"/>
          </p:cNvSpPr>
          <p:nvPr>
            <p:ph type="ctrTitle" idx="4294967295"/>
          </p:nvPr>
        </p:nvSpPr>
        <p:spPr>
          <a:xfrm>
            <a:off x="871538" y="696913"/>
            <a:ext cx="7772400" cy="59848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ADMINISTRATIVE CAPACITIES</a:t>
            </a:r>
            <a:endParaRPr lang="en-GB" sz="2800" b="1" dirty="0" smtClean="0">
              <a:solidFill>
                <a:srgbClr val="0000FF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71538" y="1285860"/>
            <a:ext cx="3357586" cy="571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Ministry of Economy</a:t>
            </a:r>
            <a:endParaRPr lang="sr-Latn-ME" sz="20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 algn="ctr"/>
            <a:r>
              <a:rPr lang="sr-Latn-ME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-</a:t>
            </a:r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Sector for Energy </a:t>
            </a:r>
            <a:endParaRPr lang="en-US" sz="20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142976" y="2713480"/>
            <a:ext cx="3281362" cy="571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Energy Regulatory Agency</a:t>
            </a:r>
            <a:endParaRPr lang="en-US" sz="20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142976" y="3356992"/>
            <a:ext cx="3276600" cy="9361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sr-Latn-ME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</a:t>
            </a:r>
            <a:r>
              <a:rPr lang="en-US" sz="2000" b="1" dirty="0" err="1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ontenegrin</a:t>
            </a:r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Electricity Transmission System Operator</a:t>
            </a:r>
          </a:p>
        </p:txBody>
      </p:sp>
      <p:sp>
        <p:nvSpPr>
          <p:cNvPr id="6159" name="AutoShape 23"/>
          <p:cNvSpPr>
            <a:spLocks noChangeArrowheads="1"/>
          </p:cNvSpPr>
          <p:nvPr/>
        </p:nvSpPr>
        <p:spPr bwMode="auto">
          <a:xfrm>
            <a:off x="4572000" y="1428736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6160" name="AutoShape 24"/>
          <p:cNvSpPr>
            <a:spLocks noChangeArrowheads="1"/>
          </p:cNvSpPr>
          <p:nvPr/>
        </p:nvSpPr>
        <p:spPr bwMode="auto">
          <a:xfrm>
            <a:off x="4572000" y="2908176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6161" name="AutoShape 25"/>
          <p:cNvSpPr>
            <a:spLocks noChangeArrowheads="1"/>
          </p:cNvSpPr>
          <p:nvPr/>
        </p:nvSpPr>
        <p:spPr bwMode="auto">
          <a:xfrm>
            <a:off x="4542656" y="3772272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6162" name="Text Box 26"/>
          <p:cNvSpPr txBox="1">
            <a:spLocks noChangeArrowheads="1"/>
          </p:cNvSpPr>
          <p:nvPr/>
        </p:nvSpPr>
        <p:spPr bwMode="auto">
          <a:xfrm>
            <a:off x="5715000" y="1428736"/>
            <a:ext cx="321471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r-Latn-ME" sz="1800" b="1" dirty="0" smtClean="0">
                <a:solidFill>
                  <a:srgbClr val="632523"/>
                </a:solidFill>
                <a:latin typeface="Cambria" pitchFamily="18" charset="0"/>
              </a:rPr>
              <a:t>8</a:t>
            </a:r>
            <a:r>
              <a:rPr lang="en-US" sz="1800" b="1" dirty="0" smtClean="0">
                <a:solidFill>
                  <a:srgbClr val="632523"/>
                </a:solidFill>
                <a:latin typeface="Cambria" pitchFamily="18" charset="0"/>
              </a:rPr>
              <a:t> employees</a:t>
            </a:r>
            <a:r>
              <a:rPr lang="sr-Latn-ME" sz="1800" b="1" dirty="0" smtClean="0">
                <a:solidFill>
                  <a:srgbClr val="632523"/>
                </a:solidFill>
                <a:latin typeface="Cambria" pitchFamily="18" charset="0"/>
              </a:rPr>
              <a:t> + 1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trainee</a:t>
            </a:r>
            <a:endParaRPr lang="sr-Latn-ME" sz="1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ct val="50000"/>
              </a:spcBef>
            </a:pPr>
            <a:endParaRPr lang="sr-Latn-ME" sz="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ct val="50000"/>
              </a:spcBef>
            </a:pPr>
            <a:endParaRPr lang="sr-Latn-ME" sz="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632523"/>
                </a:solidFill>
              </a:rPr>
              <a:t> </a:t>
            </a:r>
            <a:r>
              <a:rPr lang="en-US" sz="1800" b="1" dirty="0" smtClean="0">
                <a:solidFill>
                  <a:srgbClr val="632523"/>
                </a:solidFill>
              </a:rPr>
              <a:t>3 </a:t>
            </a:r>
            <a:r>
              <a:rPr lang="en-US" sz="1800" b="1" dirty="0" smtClean="0">
                <a:solidFill>
                  <a:srgbClr val="632523"/>
                </a:solidFill>
              </a:rPr>
              <a:t>employees</a:t>
            </a:r>
          </a:p>
          <a:p>
            <a:pPr>
              <a:spcBef>
                <a:spcPct val="50000"/>
              </a:spcBef>
            </a:pPr>
            <a:endParaRPr lang="en-US" sz="1800" b="1" dirty="0" smtClean="0">
              <a:solidFill>
                <a:srgbClr val="632523"/>
              </a:solidFill>
            </a:endParaRPr>
          </a:p>
          <a:p>
            <a:pPr>
              <a:spcBef>
                <a:spcPct val="50000"/>
              </a:spcBef>
            </a:pPr>
            <a:r>
              <a:rPr lang="sr-Latn-ME" sz="1800" b="1" dirty="0" smtClean="0">
                <a:solidFill>
                  <a:srgbClr val="632523"/>
                </a:solidFill>
              </a:rPr>
              <a:t>28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employees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 +  2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trainees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endParaRPr lang="en-US" sz="1800" b="1" dirty="0">
              <a:solidFill>
                <a:srgbClr val="632523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b="1" dirty="0">
              <a:solidFill>
                <a:srgbClr val="632523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r-HR" sz="1800" b="1" dirty="0" smtClean="0">
                <a:solidFill>
                  <a:srgbClr val="632523"/>
                </a:solidFill>
              </a:rPr>
              <a:t>318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employees</a:t>
            </a:r>
            <a:endParaRPr lang="en-US" sz="1800" b="1" dirty="0">
              <a:solidFill>
                <a:srgbClr val="632523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Latn-ME" sz="2400" b="1" dirty="0" smtClean="0">
              <a:solidFill>
                <a:srgbClr val="632523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ME" b="1" dirty="0" smtClean="0">
                <a:solidFill>
                  <a:srgbClr val="632523"/>
                </a:solidFill>
              </a:rPr>
              <a:t>2623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employees</a:t>
            </a:r>
            <a:r>
              <a:rPr lang="en-US" b="1" dirty="0" smtClean="0">
                <a:solidFill>
                  <a:srgbClr val="632523"/>
                </a:solidFill>
              </a:rPr>
              <a:t> 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+  3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trainees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Latn-ME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632523"/>
                </a:solidFill>
              </a:rPr>
              <a:t> </a:t>
            </a:r>
            <a:r>
              <a:rPr lang="sr-Latn-ME" b="1" dirty="0" smtClean="0">
                <a:solidFill>
                  <a:srgbClr val="632523"/>
                </a:solidFill>
              </a:rPr>
              <a:t>7 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e</a:t>
            </a:r>
            <a:r>
              <a:rPr lang="en-US" b="1" dirty="0" err="1" smtClean="0">
                <a:solidFill>
                  <a:srgbClr val="632523"/>
                </a:solidFill>
                <a:latin typeface="Cambria" pitchFamily="18" charset="0"/>
              </a:rPr>
              <a:t>mployees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 + 4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trainees</a:t>
            </a:r>
            <a:endParaRPr lang="en-US" sz="1800" dirty="0">
              <a:latin typeface="Arial" charset="0"/>
            </a:endParaRPr>
          </a:p>
        </p:txBody>
      </p:sp>
      <p:sp>
        <p:nvSpPr>
          <p:cNvPr id="6164" name="AutoShape 25"/>
          <p:cNvSpPr>
            <a:spLocks noChangeArrowheads="1"/>
          </p:cNvSpPr>
          <p:nvPr/>
        </p:nvSpPr>
        <p:spPr bwMode="auto">
          <a:xfrm>
            <a:off x="4643438" y="4780384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142976" y="4371374"/>
            <a:ext cx="3276600" cy="785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sr-Latn-ME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Electric Power Industry of Montenegro</a:t>
            </a:r>
            <a:endParaRPr lang="en-US" sz="20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142976" y="5286388"/>
            <a:ext cx="3276600" cy="8789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sr-Latn-ME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</a:t>
            </a:r>
            <a:r>
              <a:rPr lang="en-US" sz="2000" b="1" dirty="0" err="1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ontenegrin</a:t>
            </a:r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Electricity </a:t>
            </a:r>
            <a:r>
              <a:rPr lang="sr-Latn-ME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Market </a:t>
            </a:r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Operator</a:t>
            </a:r>
          </a:p>
        </p:txBody>
      </p:sp>
      <p:sp>
        <p:nvSpPr>
          <p:cNvPr id="35" name="AutoShape 25"/>
          <p:cNvSpPr>
            <a:spLocks noChangeArrowheads="1"/>
          </p:cNvSpPr>
          <p:nvPr/>
        </p:nvSpPr>
        <p:spPr bwMode="auto">
          <a:xfrm>
            <a:off x="4643438" y="5767406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072636" y="1993400"/>
            <a:ext cx="3357586" cy="571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Administration for Inspection Affairs </a:t>
            </a:r>
            <a:endParaRPr lang="en-US" sz="20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41" name="AutoShape 23"/>
          <p:cNvSpPr>
            <a:spLocks noChangeArrowheads="1"/>
          </p:cNvSpPr>
          <p:nvPr/>
        </p:nvSpPr>
        <p:spPr bwMode="auto">
          <a:xfrm>
            <a:off x="4572000" y="2188096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42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819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20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148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2" name="Rectangle 16"/>
          <p:cNvSpPr>
            <a:spLocks noChangeArrowheads="1"/>
          </p:cNvSpPr>
          <p:nvPr/>
        </p:nvSpPr>
        <p:spPr bwMode="auto">
          <a:xfrm>
            <a:off x="1331640" y="571480"/>
            <a:ext cx="69551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Latn-ME" sz="2800" b="1" dirty="0" smtClean="0">
                <a:solidFill>
                  <a:srgbClr val="660033"/>
                </a:solidFill>
                <a:latin typeface="Cambria" pitchFamily="18" charset="0"/>
              </a:rPr>
              <a:t>           </a:t>
            </a:r>
            <a:r>
              <a:rPr lang="en-US" sz="28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IMPLEMENTATION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OVERVIEW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 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8203" name="Rectangle 17"/>
          <p:cNvSpPr>
            <a:spLocks noChangeArrowheads="1"/>
          </p:cNvSpPr>
          <p:nvPr/>
        </p:nvSpPr>
        <p:spPr bwMode="auto">
          <a:xfrm>
            <a:off x="457200" y="1828800"/>
            <a:ext cx="8305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632523"/>
                </a:solidFill>
                <a:latin typeface="Cambria" pitchFamily="18" charset="0"/>
              </a:rPr>
              <a:t>                             </a:t>
            </a:r>
            <a:endParaRPr lang="en-US" sz="2400"/>
          </a:p>
        </p:txBody>
      </p:sp>
      <p:sp>
        <p:nvSpPr>
          <p:cNvPr id="8204" name="Rectangle 18"/>
          <p:cNvSpPr>
            <a:spLocks noChangeArrowheads="1"/>
          </p:cNvSpPr>
          <p:nvPr/>
        </p:nvSpPr>
        <p:spPr bwMode="auto">
          <a:xfrm>
            <a:off x="185325" y="1536006"/>
            <a:ext cx="88392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Energy Development Strategy until 2025 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(adopted in 2007)</a:t>
            </a:r>
            <a:endParaRPr lang="sr-Latn-ME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Energy Policy of Montenegro 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(adopted in 2011)</a:t>
            </a:r>
            <a:endParaRPr lang="sr-Latn-ME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ME" sz="2400" b="1" dirty="0" smtClean="0">
                <a:solidFill>
                  <a:srgbClr val="660033"/>
                </a:solidFill>
                <a:latin typeface="Cambria" pitchFamily="18" charset="0"/>
              </a:rPr>
              <a:t> Action </a:t>
            </a: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plan for the implementation of the Strategy for the period 2008-2012 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(adopted in 2008)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Strategy for small hydro power plants in Montenegro 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(2006)</a:t>
            </a:r>
          </a:p>
          <a:p>
            <a:pPr algn="just"/>
            <a:endParaRPr lang="en-US" sz="24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Strategic documents </a:t>
            </a: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in preparation:</a:t>
            </a:r>
          </a:p>
          <a:p>
            <a:pPr algn="just"/>
            <a:endParaRPr lang="en-US" sz="8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Energy Development Strategy of Montenegro until 2030</a:t>
            </a:r>
          </a:p>
          <a:p>
            <a:pPr algn="just">
              <a:buFont typeface="Wingdings" pitchFamily="2" charset="2"/>
              <a:buChar char="Ø"/>
            </a:pPr>
            <a:r>
              <a:rPr lang="sr-Latn-ME" sz="2400" b="1" dirty="0" smtClean="0">
                <a:solidFill>
                  <a:srgbClr val="660033"/>
                </a:solidFill>
                <a:latin typeface="Cambria" pitchFamily="18" charset="0"/>
              </a:rPr>
              <a:t>P</a:t>
            </a:r>
            <a:r>
              <a:rPr lang="en-US" sz="2400" b="1" dirty="0" err="1" smtClean="0">
                <a:solidFill>
                  <a:srgbClr val="660033"/>
                </a:solidFill>
                <a:latin typeface="Cambria" pitchFamily="18" charset="0"/>
              </a:rPr>
              <a:t>rogram</a:t>
            </a: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 for development and use of renewable energy sources</a:t>
            </a:r>
            <a:endParaRPr lang="sr-Latn-ME" sz="24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endParaRPr lang="sr-Latn-ME" sz="2000" b="1" dirty="0" smtClean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819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201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148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2" name="Rectangle 16"/>
          <p:cNvSpPr>
            <a:spLocks noChangeArrowheads="1"/>
          </p:cNvSpPr>
          <p:nvPr/>
        </p:nvSpPr>
        <p:spPr bwMode="auto">
          <a:xfrm>
            <a:off x="1000100" y="571480"/>
            <a:ext cx="72866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Latn-ME" sz="2800" b="1" dirty="0" smtClean="0">
                <a:solidFill>
                  <a:srgbClr val="660033"/>
                </a:solidFill>
                <a:latin typeface="Cambria" pitchFamily="18" charset="0"/>
              </a:rPr>
              <a:t>                </a:t>
            </a:r>
            <a:r>
              <a:rPr lang="en-US" sz="2800" b="1" dirty="0" smtClean="0">
                <a:solidFill>
                  <a:srgbClr val="660033"/>
                </a:solidFill>
                <a:latin typeface="Cambria" pitchFamily="18" charset="0"/>
              </a:rPr>
              <a:t> 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IMPLEMENTATION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OVERVIEW</a:t>
            </a:r>
            <a:r>
              <a:rPr lang="sr-Latn-ME" sz="32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  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8203" name="Rectangle 17"/>
          <p:cNvSpPr>
            <a:spLocks noChangeArrowheads="1"/>
          </p:cNvSpPr>
          <p:nvPr/>
        </p:nvSpPr>
        <p:spPr bwMode="auto">
          <a:xfrm>
            <a:off x="457200" y="1828800"/>
            <a:ext cx="8305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632523"/>
                </a:solidFill>
                <a:latin typeface="Cambria" pitchFamily="18" charset="0"/>
              </a:rPr>
              <a:t>                             </a:t>
            </a:r>
            <a:endParaRPr lang="en-US" sz="2400"/>
          </a:p>
        </p:txBody>
      </p:sp>
      <p:sp>
        <p:nvSpPr>
          <p:cNvPr id="8204" name="Rectangle 18"/>
          <p:cNvSpPr>
            <a:spLocks noChangeArrowheads="1"/>
          </p:cNvSpPr>
          <p:nvPr/>
        </p:nvSpPr>
        <p:spPr bwMode="auto">
          <a:xfrm>
            <a:off x="185325" y="1536006"/>
            <a:ext cx="88392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Secondary legislation</a:t>
            </a:r>
            <a:r>
              <a:rPr lang="sr-Latn-ME" sz="2400" b="1" dirty="0" smtClean="0">
                <a:solidFill>
                  <a:srgbClr val="660033"/>
                </a:solidFill>
                <a:latin typeface="Cambria" pitchFamily="18" charset="0"/>
              </a:rPr>
              <a:t>:</a:t>
            </a:r>
          </a:p>
          <a:p>
            <a:pPr algn="just"/>
            <a:endParaRPr lang="sr-Latn-ME" sz="10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/>
            <a:endParaRPr lang="sr-Latn-ME" sz="8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Rules on functioning electricity transmission system 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(Official Gazette of MN, No. 5/2012)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Rules on functioning of the electricity distribution system 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(Official Gazette of MN, No. 50/2012)</a:t>
            </a:r>
            <a:endParaRPr lang="sr-Latn-ME" sz="20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ME" sz="20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Rules on</a:t>
            </a:r>
            <a:r>
              <a:rPr lang="sr-Latn-ME" sz="2000" b="1" dirty="0" smtClean="0">
                <a:solidFill>
                  <a:srgbClr val="660033"/>
                </a:solidFill>
                <a:latin typeface="Cambria" pitchFamily="18" charset="0"/>
              </a:rPr>
              <a:t> energy balance </a:t>
            </a:r>
            <a:r>
              <a:rPr lang="sr-Latn-ME" sz="2000" dirty="0" smtClean="0">
                <a:solidFill>
                  <a:srgbClr val="660033"/>
                </a:solidFill>
                <a:latin typeface="Cambria" pitchFamily="18" charset="0"/>
              </a:rPr>
              <a:t>(draft prepared)</a:t>
            </a:r>
          </a:p>
          <a:p>
            <a:pPr algn="just"/>
            <a:endParaRPr lang="sr-Latn-ME" sz="20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ME" sz="2400" b="1" dirty="0" smtClean="0">
                <a:solidFill>
                  <a:srgbClr val="660033"/>
                </a:solidFill>
                <a:latin typeface="Cambria" pitchFamily="18" charset="0"/>
              </a:rPr>
              <a:t>In the frame of  the </a:t>
            </a: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Energy Community</a:t>
            </a:r>
            <a:r>
              <a:rPr lang="sr-Latn-ME" sz="2400" b="1" dirty="0" smtClean="0">
                <a:solidFill>
                  <a:srgbClr val="660033"/>
                </a:solidFill>
                <a:latin typeface="Cambria" pitchFamily="18" charset="0"/>
              </a:rPr>
              <a:t>:</a:t>
            </a:r>
          </a:p>
          <a:p>
            <a:pPr algn="just"/>
            <a:endParaRPr lang="sr-Latn-ME" sz="10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/>
            <a:endParaRPr lang="sr-Latn-ME" sz="8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Montenegro </a:t>
            </a:r>
            <a:r>
              <a:rPr lang="sr-Latn-ME" sz="2000" dirty="0" smtClean="0">
                <a:solidFill>
                  <a:srgbClr val="660033"/>
                </a:solidFill>
                <a:latin typeface="Cambria" pitchFamily="18" charset="0"/>
              </a:rPr>
              <a:t>participates in activities of </a:t>
            </a:r>
            <a:r>
              <a:rPr lang="sr-Latn-ME" sz="2000" b="1" dirty="0" smtClean="0">
                <a:solidFill>
                  <a:srgbClr val="660033"/>
                </a:solidFill>
                <a:latin typeface="Cambria" pitchFamily="18" charset="0"/>
              </a:rPr>
              <a:t>S</a:t>
            </a:r>
            <a:r>
              <a:rPr lang="en-US" sz="2000" b="1" dirty="0" err="1" smtClean="0">
                <a:solidFill>
                  <a:srgbClr val="660033"/>
                </a:solidFill>
                <a:latin typeface="Cambria" pitchFamily="18" charset="0"/>
              </a:rPr>
              <a:t>ecurity</a:t>
            </a: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 of Supply Coordination Group</a:t>
            </a:r>
            <a:r>
              <a:rPr lang="sr-Latn-ME" sz="20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sr-Latn-ME" sz="2000" b="1" dirty="0" smtClean="0">
                <a:solidFill>
                  <a:srgbClr val="660033"/>
                </a:solidFill>
                <a:latin typeface="Cambria" pitchFamily="18" charset="0"/>
              </a:rPr>
              <a:t> 1 </a:t>
            </a:r>
            <a:r>
              <a:rPr lang="sr-Latn-ME" sz="2000" dirty="0" smtClean="0">
                <a:solidFill>
                  <a:srgbClr val="660033"/>
                </a:solidFill>
                <a:latin typeface="Cambria" pitchFamily="18" charset="0"/>
              </a:rPr>
              <a:t>participant in the </a:t>
            </a:r>
            <a:r>
              <a:rPr lang="sr-Latn-ME" sz="2000" b="1" dirty="0" smtClean="0">
                <a:solidFill>
                  <a:srgbClr val="660033"/>
                </a:solidFill>
                <a:latin typeface="Cambria" pitchFamily="18" charset="0"/>
              </a:rPr>
              <a:t>S</a:t>
            </a:r>
            <a:r>
              <a:rPr lang="en-US" sz="2000" b="1" dirty="0" err="1" smtClean="0">
                <a:solidFill>
                  <a:srgbClr val="660033"/>
                </a:solidFill>
                <a:latin typeface="Cambria" pitchFamily="18" charset="0"/>
              </a:rPr>
              <a:t>ub</a:t>
            </a:r>
            <a:r>
              <a:rPr lang="sr-Latn-ME" sz="2000" b="1" dirty="0" smtClean="0">
                <a:solidFill>
                  <a:srgbClr val="660033"/>
                </a:solidFill>
                <a:latin typeface="Cambria" pitchFamily="18" charset="0"/>
              </a:rPr>
              <a:t>-</a:t>
            </a: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Group for </a:t>
            </a:r>
            <a:r>
              <a:rPr lang="sr-Latn-ME" sz="2000" b="1" dirty="0" smtClean="0">
                <a:solidFill>
                  <a:srgbClr val="660033"/>
                </a:solidFill>
                <a:latin typeface="Cambria" pitchFamily="18" charset="0"/>
              </a:rPr>
              <a:t>E</a:t>
            </a:r>
            <a:r>
              <a:rPr lang="en-US" sz="2000" b="1" dirty="0" err="1" smtClean="0">
                <a:solidFill>
                  <a:srgbClr val="660033"/>
                </a:solidFill>
                <a:latin typeface="Cambria" pitchFamily="18" charset="0"/>
              </a:rPr>
              <a:t>lectricity</a:t>
            </a:r>
            <a:endParaRPr lang="sr-Latn-ME" sz="20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ME" sz="2000" b="1" dirty="0" smtClean="0">
                <a:solidFill>
                  <a:srgbClr val="660033"/>
                </a:solidFill>
                <a:latin typeface="Cambria" pitchFamily="18" charset="0"/>
              </a:rPr>
              <a:t> 1 </a:t>
            </a:r>
            <a:r>
              <a:rPr lang="sr-Latn-ME" sz="2000" dirty="0" smtClean="0">
                <a:solidFill>
                  <a:srgbClr val="660033"/>
                </a:solidFill>
                <a:latin typeface="Cambria" pitchFamily="18" charset="0"/>
              </a:rPr>
              <a:t>participant in the </a:t>
            </a: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Sub</a:t>
            </a:r>
            <a:r>
              <a:rPr lang="sr-Latn-ME" sz="2000" b="1" dirty="0" smtClean="0">
                <a:solidFill>
                  <a:srgbClr val="660033"/>
                </a:solidFill>
                <a:latin typeface="Cambria" pitchFamily="18" charset="0"/>
              </a:rPr>
              <a:t>-</a:t>
            </a: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Group for Gas</a:t>
            </a:r>
            <a:endParaRPr lang="sr-Latn-ME" sz="20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000" b="1" dirty="0" smtClean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6192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5365" name="Group 31"/>
          <p:cNvGrpSpPr>
            <a:grpSpLocks/>
          </p:cNvGrpSpPr>
          <p:nvPr/>
        </p:nvGrpSpPr>
        <p:grpSpPr bwMode="auto">
          <a:xfrm>
            <a:off x="7345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200" dirty="0">
                <a:solidFill>
                  <a:srgbClr val="F2CED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Thank you for </a:t>
            </a:r>
            <a:r>
              <a:rPr lang="en-US" sz="3200" dirty="0">
                <a:solidFill>
                  <a:srgbClr val="F2CED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your </a:t>
            </a:r>
            <a:r>
              <a:rPr lang="sr-Latn-CS" sz="3200" dirty="0">
                <a:solidFill>
                  <a:srgbClr val="F2CED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attention!</a:t>
            </a:r>
          </a:p>
          <a:p>
            <a:pPr algn="ctr">
              <a:defRPr/>
            </a:pPr>
            <a:endParaRPr lang="sr-Latn-CS" sz="3200" dirty="0">
              <a:solidFill>
                <a:srgbClr val="F2CED2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4000" b="1" dirty="0">
                <a:solidFill>
                  <a:srgbClr val="F2CED2"/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rgbClr val="F2CED2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08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824</Words>
  <Application>Microsoft Office PowerPoint</Application>
  <PresentationFormat>On-screen Show (4:3)</PresentationFormat>
  <Paragraphs>202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 TABLE OF CONTENTS</vt:lpstr>
      <vt:lpstr>PowerPoint Presentation</vt:lpstr>
      <vt:lpstr>TRANSPOSITION</vt:lpstr>
      <vt:lpstr>TRANSPOSITION</vt:lpstr>
      <vt:lpstr>COMPETENT AUTHORITIES </vt:lpstr>
      <vt:lpstr>ADMINISTRATIVE CAPACITIES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sala.rae</dc:creator>
  <cp:lastModifiedBy>Dragica Sekulic</cp:lastModifiedBy>
  <cp:revision>157</cp:revision>
  <dcterms:created xsi:type="dcterms:W3CDTF">2013-03-26T07:13:54Z</dcterms:created>
  <dcterms:modified xsi:type="dcterms:W3CDTF">2013-04-02T14:26:42Z</dcterms:modified>
</cp:coreProperties>
</file>