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7" r:id="rId2"/>
    <p:sldId id="358" r:id="rId3"/>
    <p:sldId id="293" r:id="rId4"/>
    <p:sldId id="371" r:id="rId5"/>
    <p:sldId id="372" r:id="rId6"/>
    <p:sldId id="360" r:id="rId7"/>
    <p:sldId id="363" r:id="rId8"/>
    <p:sldId id="384" r:id="rId9"/>
    <p:sldId id="373" r:id="rId10"/>
    <p:sldId id="374" r:id="rId11"/>
    <p:sldId id="386" r:id="rId12"/>
    <p:sldId id="375" r:id="rId13"/>
    <p:sldId id="380" r:id="rId14"/>
    <p:sldId id="376" r:id="rId15"/>
    <p:sldId id="387" r:id="rId16"/>
    <p:sldId id="388" r:id="rId17"/>
    <p:sldId id="390" r:id="rId18"/>
    <p:sldId id="383" r:id="rId19"/>
    <p:sldId id="391" r:id="rId20"/>
    <p:sldId id="389" r:id="rId21"/>
    <p:sldId id="265" r:id="rId22"/>
    <p:sldId id="382" r:id="rId23"/>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73735"/>
    <a:srgbClr val="CC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3548" autoAdjust="0"/>
  </p:normalViewPr>
  <p:slideViewPr>
    <p:cSldViewPr>
      <p:cViewPr>
        <p:scale>
          <a:sx n="70" d="100"/>
          <a:sy n="70" d="100"/>
        </p:scale>
        <p:origin x="-1578" y="-4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F89101EA-2515-4BAC-A412-14CBF5B40085}" type="datetimeFigureOut">
              <a:rPr lang="en-US"/>
              <a:pPr>
                <a:defRPr/>
              </a:pPr>
              <a:t>4/22/2013</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61CE1EC6-A9B9-4A89-A4AF-6C8BA3705AE6}" type="slidenum">
              <a:rPr lang="en-US"/>
              <a:pPr>
                <a:defRPr/>
              </a:pPr>
              <a:t>‹#›</a:t>
            </a:fld>
            <a:endParaRPr lang="en-US"/>
          </a:p>
        </p:txBody>
      </p:sp>
    </p:spTree>
    <p:extLst>
      <p:ext uri="{BB962C8B-B14F-4D97-AF65-F5344CB8AC3E}">
        <p14:creationId xmlns="" xmlns:p14="http://schemas.microsoft.com/office/powerpoint/2010/main" val="2985197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ECFCEADE-0800-460B-90C7-3BC2234F0799}" type="datetimeFigureOut">
              <a:rPr lang="en-US"/>
              <a:pPr>
                <a:defRPr/>
              </a:pPr>
              <a:t>4/22/2013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BAB31543-F617-4392-AC71-D840B29E8134}" type="slidenum">
              <a:rPr lang="en-US"/>
              <a:pPr>
                <a:defRPr/>
              </a:pPr>
              <a:t>‹#›</a:t>
            </a:fld>
            <a:endParaRPr lang="en-US"/>
          </a:p>
        </p:txBody>
      </p:sp>
    </p:spTree>
    <p:extLst>
      <p:ext uri="{BB962C8B-B14F-4D97-AF65-F5344CB8AC3E}">
        <p14:creationId xmlns="" xmlns:p14="http://schemas.microsoft.com/office/powerpoint/2010/main" val="663077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TextEdit="1"/>
          </p:cNvSpPr>
          <p:nvPr>
            <p:ph type="sldImg"/>
          </p:nvPr>
        </p:nvSpPr>
        <p:spPr bwMode="auto">
          <a:noFill/>
          <a:ln>
            <a:solidFill>
              <a:srgbClr val="000000"/>
            </a:solidFill>
            <a:miter lim="800000"/>
            <a:headEnd/>
            <a:tailEnd/>
          </a:ln>
        </p:spPr>
      </p:sp>
      <p:sp>
        <p:nvSpPr>
          <p:cNvPr id="2253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noFill/>
          <a:ln>
            <a:solidFill>
              <a:srgbClr val="000000"/>
            </a:solidFill>
            <a:miter lim="800000"/>
            <a:headEnd/>
            <a:tailEnd/>
          </a:ln>
        </p:spPr>
      </p:sp>
      <p:sp>
        <p:nvSpPr>
          <p:cNvPr id="2355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TextEdit="1"/>
          </p:cNvSpPr>
          <p:nvPr>
            <p:ph type="sldImg"/>
          </p:nvPr>
        </p:nvSpPr>
        <p:spPr bwMode="auto">
          <a:noFill/>
          <a:ln>
            <a:solidFill>
              <a:srgbClr val="000000"/>
            </a:solidFill>
            <a:miter lim="800000"/>
            <a:headEnd/>
            <a:tailEnd/>
          </a:ln>
        </p:spPr>
      </p:sp>
      <p:sp>
        <p:nvSpPr>
          <p:cNvPr id="2457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bwMode="auto">
          <a:noFill/>
          <a:ln>
            <a:solidFill>
              <a:srgbClr val="000000"/>
            </a:solidFill>
            <a:miter lim="800000"/>
            <a:headEnd/>
            <a:tailEnd/>
          </a:ln>
        </p:spPr>
      </p:sp>
      <p:sp>
        <p:nvSpPr>
          <p:cNvPr id="266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noFill/>
          <a:ln>
            <a:solidFill>
              <a:srgbClr val="000000"/>
            </a:solidFill>
            <a:miter lim="800000"/>
            <a:headEnd/>
            <a:tailEnd/>
          </a:ln>
        </p:spPr>
      </p:sp>
      <p:sp>
        <p:nvSpPr>
          <p:cNvPr id="2765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p:spPr>
      </p:sp>
      <p:sp>
        <p:nvSpPr>
          <p:cNvPr id="2867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p:spPr>
      </p:sp>
      <p:sp>
        <p:nvSpPr>
          <p:cNvPr id="3072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p:spPr>
      </p:sp>
      <p:sp>
        <p:nvSpPr>
          <p:cNvPr id="3174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noFill/>
          <a:ln>
            <a:solidFill>
              <a:srgbClr val="000000"/>
            </a:solidFill>
            <a:miter lim="800000"/>
            <a:headEnd/>
            <a:tailEnd/>
          </a:ln>
        </p:spPr>
      </p:sp>
      <p:sp>
        <p:nvSpPr>
          <p:cNvPr id="3277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noFill/>
          <a:ln>
            <a:solidFill>
              <a:srgbClr val="000000"/>
            </a:solidFill>
            <a:miter lim="800000"/>
            <a:headEnd/>
            <a:tailEnd/>
          </a:ln>
        </p:spPr>
      </p:sp>
      <p:sp>
        <p:nvSpPr>
          <p:cNvPr id="3379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noFill/>
          <a:ln>
            <a:solidFill>
              <a:srgbClr val="000000"/>
            </a:solidFill>
            <a:miter lim="800000"/>
            <a:headEnd/>
            <a:tailEnd/>
          </a:ln>
        </p:spPr>
      </p:sp>
      <p:sp>
        <p:nvSpPr>
          <p:cNvPr id="3481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TextEdit="1"/>
          </p:cNvSpPr>
          <p:nvPr>
            <p:ph type="sldImg"/>
          </p:nvPr>
        </p:nvSpPr>
        <p:spPr bwMode="auto">
          <a:noFill/>
          <a:ln>
            <a:solidFill>
              <a:srgbClr val="000000"/>
            </a:solidFill>
            <a:miter lim="800000"/>
            <a:headEnd/>
            <a:tailEnd/>
          </a:ln>
        </p:spPr>
      </p:sp>
      <p:sp>
        <p:nvSpPr>
          <p:cNvPr id="3584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TextEdit="1"/>
          </p:cNvSpPr>
          <p:nvPr>
            <p:ph type="sldImg"/>
          </p:nvPr>
        </p:nvSpPr>
        <p:spPr bwMode="auto">
          <a:noFill/>
          <a:ln>
            <a:solidFill>
              <a:srgbClr val="000000"/>
            </a:solidFill>
            <a:miter lim="800000"/>
            <a:headEnd/>
            <a:tailEnd/>
          </a:ln>
        </p:spPr>
      </p:sp>
      <p:sp>
        <p:nvSpPr>
          <p:cNvPr id="3686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TextEdit="1"/>
          </p:cNvSpPr>
          <p:nvPr>
            <p:ph type="sldImg"/>
          </p:nvPr>
        </p:nvSpPr>
        <p:spPr bwMode="auto">
          <a:noFill/>
          <a:ln>
            <a:solidFill>
              <a:srgbClr val="000000"/>
            </a:solidFill>
            <a:miter lim="800000"/>
            <a:headEnd/>
            <a:tailEnd/>
          </a:ln>
        </p:spPr>
      </p:sp>
      <p:sp>
        <p:nvSpPr>
          <p:cNvPr id="3686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noFill/>
          <a:ln>
            <a:solidFill>
              <a:srgbClr val="000000"/>
            </a:solidFill>
            <a:miter lim="800000"/>
            <a:headEnd/>
            <a:tailEnd/>
          </a:ln>
        </p:spPr>
      </p:sp>
      <p:sp>
        <p:nvSpPr>
          <p:cNvPr id="3789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noFill/>
          <a:ln>
            <a:solidFill>
              <a:srgbClr val="000000"/>
            </a:solidFill>
            <a:miter lim="800000"/>
            <a:headEnd/>
            <a:tailEnd/>
          </a:ln>
        </p:spPr>
      </p:sp>
      <p:sp>
        <p:nvSpPr>
          <p:cNvPr id="3789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noFill/>
          <a:ln>
            <a:solidFill>
              <a:srgbClr val="000000"/>
            </a:solidFill>
            <a:miter lim="800000"/>
            <a:headEnd/>
            <a:tailEnd/>
          </a:ln>
        </p:spPr>
      </p:sp>
      <p:sp>
        <p:nvSpPr>
          <p:cNvPr id="3789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295AAE5-E323-453A-8B95-500BFA432DAA}" type="datetimeFigureOut">
              <a:rPr lang="en-US"/>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6E63B7-4365-45FC-98A3-955A425125E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7C4111B-F2F3-498E-8F22-CB63E09D6D6B}" type="datetimeFigureOut">
              <a:rPr lang="en-US"/>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51053E-81E1-4439-BEF4-58D64A5622F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4D37D30-C22F-4FE9-AC08-39CC5B5D8D92}" type="datetimeFigureOut">
              <a:rPr lang="en-US"/>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2E6661-8AF9-4908-96EF-9C636DAEAC9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2C3C483-E97C-4871-A655-A976DE1D0BEE}" type="datetimeFigureOut">
              <a:rPr lang="en-US"/>
              <a:pPr>
                <a:defRPr/>
              </a:pPr>
              <a:t>4/22/2013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15B2BD-7C11-4810-A22F-13459752857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26321D4-6591-4033-BCD2-E64F95B2726A}" type="datetimeFigureOut">
              <a:rPr lang="en-US"/>
              <a:pPr>
                <a:defRPr/>
              </a:pPr>
              <a:t>4/22/2013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C93FEE0-9CDD-4647-9523-F26B2ABA684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1CDBDED-F27B-43F6-A623-1CCA0796DE3B}" type="datetimeFigureOut">
              <a:rPr lang="en-US"/>
              <a:pPr>
                <a:defRPr/>
              </a:pPr>
              <a:t>4/22/2013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C37C0B7-F97C-411B-BE25-873A7EF787D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A387339-B772-4D6D-84D6-8F5A69F32F36}" type="datetimeFigureOut">
              <a:rPr lang="en-US"/>
              <a:pPr>
                <a:defRPr/>
              </a:pPr>
              <a:t>4/22/2013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5D88607-2422-476E-9D95-B7B1024A77A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5B971FF-ECBC-49AD-93AD-761EC078D1A5}" type="datetimeFigureOut">
              <a:rPr lang="en-US"/>
              <a:pPr>
                <a:defRPr/>
              </a:pPr>
              <a:t>4/22/2013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8320EE4-FB09-47A5-9A11-3F0DAB6B256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B3AD011-8AEC-4C40-ABAF-4AC864BDC81A}" type="datetimeFigureOut">
              <a:rPr lang="en-US"/>
              <a:pPr>
                <a:defRPr/>
              </a:pPr>
              <a:t>4/22/2013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D98DD25-A9DF-4E30-956B-D8F976DC9FA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EF56748-D221-4696-B089-8BF2CA22CC0B}" type="datetimeFigureOut">
              <a:rPr lang="en-US"/>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CB0C64-1861-4ADE-BFBE-AC45536D9CE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F0F1B6E-D9D1-44C7-9538-831F8C6E2E99}" type="datetimeFigureOut">
              <a:rPr lang="en-US"/>
              <a:pPr>
                <a:defRPr/>
              </a:pPr>
              <a:t>4/22/2013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5E033C-3C9A-4A50-A9AE-F2529C93EC6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BD3F281-3E99-4D05-BF24-32773310F1B5}" type="datetimeFigureOut">
              <a:rPr lang="en-US"/>
              <a:pPr>
                <a:defRPr/>
              </a:pPr>
              <a:t>4/22/2013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5FD2D49-CD1F-461A-BB20-75B5059A8AB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2860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a:t>
            </a:r>
            <a:r>
              <a:rPr lang="en-US" sz="1600" b="1">
                <a:solidFill>
                  <a:schemeClr val="bg1"/>
                </a:solidFill>
                <a:latin typeface="Cambria" pitchFamily="18" charset="0"/>
              </a:rPr>
              <a:t> MONTENEGRO</a:t>
            </a:r>
            <a:endParaRPr lang="sr-Latn-CS" sz="1600" b="1">
              <a:solidFill>
                <a:schemeClr val="bg1"/>
              </a:solidFill>
              <a:latin typeface="Cambria" pitchFamily="18" charset="0"/>
            </a:endParaRPr>
          </a:p>
          <a:p>
            <a:pPr algn="ctr"/>
            <a:r>
              <a:rPr lang="en-US" sz="1600" b="1">
                <a:solidFill>
                  <a:schemeClr val="bg1"/>
                </a:solidFill>
                <a:latin typeface="Cambria" pitchFamily="18" charset="0"/>
              </a:rPr>
              <a:t>Negotiating Team for the Accession of  Montenegro to the European Union </a:t>
            </a:r>
            <a:endParaRPr lang="en-GB" sz="1600" b="1">
              <a:solidFill>
                <a:schemeClr val="bg1"/>
              </a:solidFill>
              <a:latin typeface="Cambria" pitchFamily="18" charset="0"/>
            </a:endParaRPr>
          </a:p>
          <a:p>
            <a:pPr algn="ctr"/>
            <a:r>
              <a:rPr lang="en-US" sz="1600" b="1" i="1">
                <a:solidFill>
                  <a:schemeClr val="bg1"/>
                </a:solidFill>
                <a:latin typeface="Cambria" pitchFamily="18" charset="0"/>
              </a:rPr>
              <a:t>Working group for Chapter 16- taxation</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US" sz="2600">
                <a:solidFill>
                  <a:srgbClr val="F2DCDB"/>
                </a:solidFill>
                <a:latin typeface="Cambria" pitchFamily="18" charset="0"/>
              </a:rPr>
              <a:t>Bilateral screening</a:t>
            </a:r>
            <a:r>
              <a:rPr lang="en-GB" sz="2600">
                <a:solidFill>
                  <a:srgbClr val="F2DCDB"/>
                </a:solidFill>
                <a:latin typeface="Cambria" pitchFamily="18" charset="0"/>
              </a:rPr>
              <a:t>: </a:t>
            </a:r>
            <a:r>
              <a:rPr lang="en-US" sz="2600">
                <a:solidFill>
                  <a:srgbClr val="F2DCDB"/>
                </a:solidFill>
                <a:latin typeface="Cambria" pitchFamily="18" charset="0"/>
              </a:rPr>
              <a:t>Chapter 16</a:t>
            </a:r>
            <a:endParaRPr lang="en-GB" sz="2600">
              <a:solidFill>
                <a:srgbClr val="F2DCDB"/>
              </a:solidFill>
              <a:latin typeface="Cambria" pitchFamily="18" charset="0"/>
            </a:endParaRPr>
          </a:p>
          <a:p>
            <a:pPr algn="ctr"/>
            <a:r>
              <a:rPr lang="en-US" sz="2600" b="1">
                <a:solidFill>
                  <a:srgbClr val="F2DCDB"/>
                </a:solidFill>
                <a:latin typeface="Cambria" pitchFamily="18" charset="0"/>
              </a:rPr>
              <a:t>PRESENTATION OF MONTENEGRO</a:t>
            </a:r>
            <a:endParaRPr lang="hr-HR" sz="2600" b="1">
              <a:solidFill>
                <a:srgbClr val="F2DCDB"/>
              </a:solidFill>
              <a:latin typeface="Calibri" pitchFamily="34" charset="0"/>
            </a:endParaRPr>
          </a:p>
        </p:txBody>
      </p:sp>
      <p:sp>
        <p:nvSpPr>
          <p:cNvPr id="2056" name="Rectangle 12"/>
          <p:cNvSpPr>
            <a:spLocks noChangeArrowheads="1"/>
          </p:cNvSpPr>
          <p:nvPr/>
        </p:nvSpPr>
        <p:spPr bwMode="auto">
          <a:xfrm>
            <a:off x="3276600" y="6326188"/>
            <a:ext cx="2895600" cy="369887"/>
          </a:xfrm>
          <a:prstGeom prst="rect">
            <a:avLst/>
          </a:prstGeom>
          <a:noFill/>
          <a:ln w="9525">
            <a:noFill/>
            <a:miter lim="800000"/>
            <a:headEnd/>
            <a:tailEnd/>
          </a:ln>
        </p:spPr>
        <p:txBody>
          <a:bodyPr anchor="ctr">
            <a:spAutoFit/>
          </a:bodyPr>
          <a:lstStyle/>
          <a:p>
            <a:pPr algn="ctr"/>
            <a:r>
              <a:rPr lang="en-US" b="1" dirty="0" smtClean="0">
                <a:solidFill>
                  <a:srgbClr val="D99694"/>
                </a:solidFill>
                <a:latin typeface="Cambria" pitchFamily="18" charset="0"/>
              </a:rPr>
              <a:t>Brussels</a:t>
            </a:r>
            <a:r>
              <a:rPr lang="en-US" b="1" dirty="0">
                <a:solidFill>
                  <a:srgbClr val="D99694"/>
                </a:solidFill>
                <a:latin typeface="Cambria" pitchFamily="18" charset="0"/>
              </a:rPr>
              <a:t>, 29 </a:t>
            </a:r>
            <a:r>
              <a:rPr lang="en-US" b="1" dirty="0" smtClean="0">
                <a:solidFill>
                  <a:srgbClr val="D99694"/>
                </a:solidFill>
                <a:latin typeface="Cambria" pitchFamily="18" charset="0"/>
              </a:rPr>
              <a:t>April </a:t>
            </a:r>
            <a:r>
              <a:rPr lang="en-US" b="1" dirty="0">
                <a:solidFill>
                  <a:srgbClr val="D99694"/>
                </a:solidFill>
                <a:latin typeface="Cambria" pitchFamily="18" charset="0"/>
              </a:rPr>
              <a:t>2013 </a:t>
            </a:r>
            <a:endParaRPr lang="en-US" dirty="0">
              <a:solidFill>
                <a:srgbClr val="D99694"/>
              </a:solidFill>
              <a:latin typeface="Calibri" pitchFamily="34"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657600" y="4800600"/>
            <a:ext cx="2076450" cy="1171575"/>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8"/>
          <p:cNvSpPr>
            <a:spLocks noChangeArrowheads="1"/>
          </p:cNvSpPr>
          <p:nvPr/>
        </p:nvSpPr>
        <p:spPr bwMode="auto">
          <a:xfrm>
            <a:off x="581025" y="57150"/>
            <a:ext cx="4564063" cy="400050"/>
          </a:xfrm>
          <a:prstGeom prst="rect">
            <a:avLst/>
          </a:prstGeom>
          <a:noFill/>
          <a:ln w="9525">
            <a:noFill/>
            <a:miter lim="800000"/>
            <a:headEnd/>
            <a:tailEnd/>
          </a:ln>
        </p:spPr>
        <p:txBody>
          <a:bodyPr wrap="none">
            <a:spAutoFit/>
          </a:bodyPr>
          <a:lstStyle/>
          <a:p>
            <a:r>
              <a:rPr lang="en-US" sz="1000" b="1">
                <a:solidFill>
                  <a:schemeClr val="bg1"/>
                </a:solidFill>
                <a:latin typeface="Cambria" pitchFamily="18" charset="0"/>
              </a:rPr>
              <a:t>MONTENEGRO</a:t>
            </a:r>
            <a:endParaRPr lang="sr-Latn-CS" sz="1000" b="1">
              <a:solidFill>
                <a:schemeClr val="bg1"/>
              </a:solidFill>
              <a:latin typeface="Cambria" pitchFamily="18" charset="0"/>
            </a:endParaRPr>
          </a:p>
          <a:p>
            <a:r>
              <a:rPr lang="en-US" sz="1000" b="1">
                <a:solidFill>
                  <a:schemeClr val="bg1"/>
                </a:solidFill>
                <a:latin typeface="Cambria" pitchFamily="18" charset="0"/>
              </a:rPr>
              <a:t>Negotiating Team for the Accession of  Montenegro to the European Union </a:t>
            </a:r>
            <a:endParaRPr lang="en-GB" sz="1000" b="1">
              <a:solidFill>
                <a:schemeClr val="bg1"/>
              </a:solidFill>
              <a:latin typeface="Cambria" pitchFamily="18" charset="0"/>
            </a:endParaRPr>
          </a:p>
        </p:txBody>
      </p:sp>
      <p:sp>
        <p:nvSpPr>
          <p:cNvPr id="3078" name="Text Box 121"/>
          <p:cNvSpPr txBox="1">
            <a:spLocks noChangeArrowheads="1"/>
          </p:cNvSpPr>
          <p:nvPr/>
        </p:nvSpPr>
        <p:spPr bwMode="auto">
          <a:xfrm>
            <a:off x="228600" y="1828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400" b="1">
                <a:solidFill>
                  <a:srgbClr val="632523"/>
                </a:solidFill>
                <a:latin typeface="Cambria" pitchFamily="18" charset="0"/>
              </a:rPr>
              <a:t>Working group for Chapter </a:t>
            </a:r>
            <a:r>
              <a:rPr lang="pl-PL" sz="2400" b="1">
                <a:solidFill>
                  <a:srgbClr val="632523"/>
                </a:solidFill>
                <a:latin typeface="Cambria" pitchFamily="18" charset="0"/>
              </a:rPr>
              <a:t>16 - </a:t>
            </a:r>
            <a:r>
              <a:rPr lang="en-US" sz="2400" b="1">
                <a:solidFill>
                  <a:srgbClr val="632523"/>
                </a:solidFill>
                <a:latin typeface="Cambria" pitchFamily="18" charset="0"/>
              </a:rPr>
              <a:t>Taxation</a:t>
            </a:r>
            <a:endParaRPr lang="pl-PL" sz="2400" b="1">
              <a:solidFill>
                <a:srgbClr val="632523"/>
              </a:solidFill>
              <a:latin typeface="Cambria" pitchFamily="18" charset="0"/>
            </a:endParaRPr>
          </a:p>
          <a:p>
            <a:pPr marL="14288" indent="-14288" algn="ctr"/>
            <a:endParaRPr lang="en-US" sz="1400" b="1">
              <a:solidFill>
                <a:srgbClr val="000099"/>
              </a:solidFill>
              <a:latin typeface="Cambria" pitchFamily="18" charset="0"/>
            </a:endParaRPr>
          </a:p>
        </p:txBody>
      </p:sp>
      <p:sp>
        <p:nvSpPr>
          <p:cNvPr id="3081" name="Rectangle 16"/>
          <p:cNvSpPr>
            <a:spLocks noChangeArrowheads="1"/>
          </p:cNvSpPr>
          <p:nvPr/>
        </p:nvSpPr>
        <p:spPr bwMode="auto">
          <a:xfrm>
            <a:off x="2057400" y="2819400"/>
            <a:ext cx="5410200" cy="1631950"/>
          </a:xfrm>
          <a:prstGeom prst="rect">
            <a:avLst/>
          </a:prstGeom>
          <a:noFill/>
          <a:ln w="9525">
            <a:noFill/>
            <a:miter lim="800000"/>
            <a:headEnd/>
            <a:tailEnd/>
          </a:ln>
        </p:spPr>
        <p:txBody>
          <a:bodyPr>
            <a:spAutoFit/>
          </a:bodyPr>
          <a:lstStyle/>
          <a:p>
            <a:pPr algn="ctr"/>
            <a:endParaRPr lang="hr-HR" sz="2000" b="1" dirty="0">
              <a:solidFill>
                <a:srgbClr val="632523"/>
              </a:solidFill>
              <a:latin typeface="Cambria" pitchFamily="18" charset="0"/>
            </a:endParaRPr>
          </a:p>
          <a:p>
            <a:pPr algn="ctr"/>
            <a:endParaRPr lang="hr-HR" sz="2000" b="1" dirty="0">
              <a:solidFill>
                <a:srgbClr val="632523"/>
              </a:solidFill>
              <a:latin typeface="Cambria" pitchFamily="18" charset="0"/>
            </a:endParaRPr>
          </a:p>
          <a:p>
            <a:pPr algn="ctr"/>
            <a:r>
              <a:rPr lang="en-US" sz="2000" b="1" dirty="0">
                <a:solidFill>
                  <a:srgbClr val="632523"/>
                </a:solidFill>
                <a:latin typeface="Cambria" pitchFamily="18" charset="0"/>
              </a:rPr>
              <a:t>Bilateral screening for Chapter </a:t>
            </a:r>
            <a:r>
              <a:rPr lang="hr-HR" sz="2000" b="1" dirty="0">
                <a:solidFill>
                  <a:srgbClr val="632523"/>
                </a:solidFill>
                <a:latin typeface="Cambria" pitchFamily="18" charset="0"/>
              </a:rPr>
              <a:t>16 </a:t>
            </a:r>
            <a:r>
              <a:rPr lang="en-US" sz="2000" b="1" dirty="0">
                <a:solidFill>
                  <a:srgbClr val="632523"/>
                </a:solidFill>
                <a:latin typeface="Cambria" pitchFamily="18" charset="0"/>
              </a:rPr>
              <a:t/>
            </a:r>
            <a:br>
              <a:rPr lang="en-US" sz="2000" b="1" dirty="0">
                <a:solidFill>
                  <a:srgbClr val="632523"/>
                </a:solidFill>
                <a:latin typeface="Cambria" pitchFamily="18" charset="0"/>
              </a:rPr>
            </a:br>
            <a:r>
              <a:rPr lang="en-US" sz="2000" b="1" dirty="0">
                <a:solidFill>
                  <a:srgbClr val="632523"/>
                </a:solidFill>
                <a:latin typeface="Cambria" pitchFamily="18" charset="0"/>
              </a:rPr>
              <a:t>Presentation of Montenegro  </a:t>
            </a:r>
            <a:br>
              <a:rPr lang="en-US" sz="2000" b="1" dirty="0">
                <a:solidFill>
                  <a:srgbClr val="632523"/>
                </a:solidFill>
                <a:latin typeface="Cambria" pitchFamily="18" charset="0"/>
              </a:rPr>
            </a:br>
            <a:r>
              <a:rPr lang="en-US" sz="2000" b="1" dirty="0" smtClean="0">
                <a:solidFill>
                  <a:srgbClr val="632523"/>
                </a:solidFill>
                <a:latin typeface="Cambria" pitchFamily="18" charset="0"/>
              </a:rPr>
              <a:t>Brussels</a:t>
            </a:r>
            <a:r>
              <a:rPr lang="en-US" sz="2000" b="1" dirty="0">
                <a:solidFill>
                  <a:srgbClr val="632523"/>
                </a:solidFill>
                <a:latin typeface="Cambria" pitchFamily="18" charset="0"/>
              </a:rPr>
              <a:t>,  28 </a:t>
            </a:r>
            <a:r>
              <a:rPr lang="en-US" sz="2000" b="1" dirty="0" smtClean="0">
                <a:solidFill>
                  <a:srgbClr val="632523"/>
                </a:solidFill>
                <a:latin typeface="Cambria" pitchFamily="18" charset="0"/>
              </a:rPr>
              <a:t>April </a:t>
            </a:r>
            <a:r>
              <a:rPr lang="en-US" sz="2000" b="1" dirty="0">
                <a:solidFill>
                  <a:srgbClr val="632523"/>
                </a:solidFill>
                <a:latin typeface="Cambria" pitchFamily="18" charset="0"/>
              </a:rPr>
              <a:t>2013</a:t>
            </a:r>
            <a:endParaRPr lang="en-US" sz="2000" dirty="0">
              <a:solidFill>
                <a:srgbClr val="632523"/>
              </a:solidFill>
              <a:latin typeface="Cambria" pitchFamily="18" charset="0"/>
            </a:endParaRP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b="1" dirty="0">
              <a:solidFill>
                <a:schemeClr val="accent2">
                  <a:lumMod val="75000"/>
                </a:schemeClr>
              </a:solidFill>
              <a:latin typeface="Cambria" pitchFamily="18" charset="0"/>
            </a:endParaRPr>
          </a:p>
        </p:txBody>
      </p:sp>
      <p:pic>
        <p:nvPicPr>
          <p:cNvPr id="3084"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3" name="Group 21"/>
            <p:cNvGrpSpPr>
              <a:grpSpLocks/>
            </p:cNvGrpSpPr>
            <p:nvPr/>
          </p:nvGrpSpPr>
          <p:grpSpPr bwMode="auto">
            <a:xfrm>
              <a:off x="7885100" y="-4763"/>
              <a:ext cx="1211260" cy="385762"/>
              <a:chOff x="7814716" y="-5258"/>
              <a:chExt cx="1210767" cy="460280"/>
            </a:xfrm>
          </p:grpSpPr>
          <p:sp>
            <p:nvSpPr>
              <p:cNvPr id="25" name="5-Point Star 2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26" name="5-Point Star 2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27" name="5-Point Star 2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28" name="5-Point Star 2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29" name="5-Point Star 2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4107" name="Rectangle 18"/>
          <p:cNvSpPr>
            <a:spLocks noChangeArrowheads="1"/>
          </p:cNvSpPr>
          <p:nvPr/>
        </p:nvSpPr>
        <p:spPr bwMode="auto">
          <a:xfrm>
            <a:off x="533400" y="2209800"/>
            <a:ext cx="8229600" cy="1446550"/>
          </a:xfrm>
          <a:prstGeom prst="rect">
            <a:avLst/>
          </a:prstGeom>
          <a:noFill/>
          <a:ln w="9525">
            <a:noFill/>
            <a:miter lim="800000"/>
            <a:headEnd/>
            <a:tailEnd/>
          </a:ln>
        </p:spPr>
        <p:txBody>
          <a:bodyPr>
            <a:spAutoFit/>
          </a:bodyPr>
          <a:lstStyle/>
          <a:p>
            <a:pPr algn="ctr"/>
            <a:r>
              <a:rPr lang="en-US" sz="4400" b="1" dirty="0">
                <a:solidFill>
                  <a:srgbClr val="973735"/>
                </a:solidFill>
                <a:latin typeface="Cambria" pitchFamily="18" charset="0"/>
              </a:rPr>
              <a:t>Directive </a:t>
            </a:r>
            <a:r>
              <a:rPr lang="en-US" sz="4400" b="1" dirty="0" smtClean="0">
                <a:solidFill>
                  <a:srgbClr val="973735"/>
                </a:solidFill>
                <a:latin typeface="Cambria" pitchFamily="18" charset="0"/>
              </a:rPr>
              <a:t>on Taxation </a:t>
            </a:r>
            <a:r>
              <a:rPr lang="en-US" sz="4400" b="1" dirty="0">
                <a:solidFill>
                  <a:srgbClr val="973735"/>
                </a:solidFill>
                <a:latin typeface="Cambria" pitchFamily="18" charset="0"/>
              </a:rPr>
              <a:t>of </a:t>
            </a:r>
            <a:r>
              <a:rPr lang="en-US" sz="4400" b="1" dirty="0" smtClean="0">
                <a:solidFill>
                  <a:srgbClr val="973735"/>
                </a:solidFill>
                <a:latin typeface="Cambria" pitchFamily="18" charset="0"/>
              </a:rPr>
              <a:t>Savings</a:t>
            </a:r>
            <a:endParaRPr lang="en-US" sz="4400" b="1" dirty="0">
              <a:solidFill>
                <a:srgbClr val="973735"/>
              </a:solidFill>
              <a:latin typeface="Cambria" pitchFamily="18" charset="0"/>
            </a:endParaRPr>
          </a:p>
        </p:txBody>
      </p:sp>
      <p:sp>
        <p:nvSpPr>
          <p:cNvPr id="4108" name="Rectangle 19"/>
          <p:cNvSpPr>
            <a:spLocks noChangeArrowheads="1"/>
          </p:cNvSpPr>
          <p:nvPr/>
        </p:nvSpPr>
        <p:spPr bwMode="auto">
          <a:xfrm>
            <a:off x="381000" y="4495800"/>
            <a:ext cx="8382000" cy="1323975"/>
          </a:xfrm>
          <a:prstGeom prst="rect">
            <a:avLst/>
          </a:prstGeom>
          <a:noFill/>
          <a:ln w="9525">
            <a:noFill/>
            <a:miter lim="800000"/>
            <a:headEnd/>
            <a:tailEnd/>
          </a:ln>
        </p:spPr>
        <p:txBody>
          <a:bodyPr>
            <a:spAutoFit/>
          </a:bodyPr>
          <a:lstStyle/>
          <a:p>
            <a:pPr marL="814388" indent="-450850" algn="ctr"/>
            <a:r>
              <a:rPr lang="en-US" sz="2000" b="1" dirty="0">
                <a:solidFill>
                  <a:srgbClr val="632523"/>
                </a:solidFill>
                <a:latin typeface="Cambria" pitchFamily="18" charset="0"/>
              </a:rPr>
              <a:t>Aida </a:t>
            </a:r>
            <a:r>
              <a:rPr lang="en-US" sz="2000" b="1" dirty="0" err="1">
                <a:solidFill>
                  <a:srgbClr val="632523"/>
                </a:solidFill>
                <a:latin typeface="Cambria" pitchFamily="18" charset="0"/>
              </a:rPr>
              <a:t>Muratović</a:t>
            </a:r>
            <a:endParaRPr lang="en-US" sz="2000" b="1" dirty="0">
              <a:solidFill>
                <a:srgbClr val="632523"/>
              </a:solidFill>
              <a:latin typeface="Cambria" pitchFamily="18" charset="0"/>
            </a:endParaRPr>
          </a:p>
          <a:p>
            <a:pPr marL="814388" indent="-450850" algn="ctr"/>
            <a:r>
              <a:rPr lang="en-US" b="1" i="1" dirty="0" smtClean="0">
                <a:solidFill>
                  <a:srgbClr val="632523"/>
                </a:solidFill>
              </a:rPr>
              <a:t>Independent Advisor, Ministry </a:t>
            </a:r>
            <a:r>
              <a:rPr lang="en-US" b="1" i="1" dirty="0">
                <a:solidFill>
                  <a:srgbClr val="632523"/>
                </a:solidFill>
              </a:rPr>
              <a:t>of </a:t>
            </a:r>
            <a:r>
              <a:rPr lang="en-US" b="1" i="1" dirty="0" smtClean="0">
                <a:solidFill>
                  <a:srgbClr val="632523"/>
                </a:solidFill>
              </a:rPr>
              <a:t>Finance</a:t>
            </a:r>
            <a:endParaRPr lang="en-US" sz="2000" b="1" i="1" dirty="0">
              <a:solidFill>
                <a:srgbClr val="632523"/>
              </a:solidFill>
              <a:latin typeface="Cambria" pitchFamily="18" charset="0"/>
            </a:endParaRPr>
          </a:p>
          <a:p>
            <a:pPr marL="814388" indent="-450850" algn="ctr"/>
            <a:r>
              <a:rPr lang="en-US" sz="2000" b="1" dirty="0">
                <a:solidFill>
                  <a:srgbClr val="632523"/>
                </a:solidFill>
                <a:latin typeface="Cambria" pitchFamily="18" charset="0"/>
              </a:rPr>
              <a:t>aida.muratovic@mif.gov.me</a:t>
            </a:r>
            <a:endParaRPr lang="sr-Latn-CS" sz="2000" b="1" dirty="0">
              <a:solidFill>
                <a:srgbClr val="632523"/>
              </a:solidFill>
              <a:latin typeface="Cambria" pitchFamily="18" charset="0"/>
            </a:endParaRPr>
          </a:p>
          <a:p>
            <a:pPr marL="814388" indent="-450850" algn="ctr"/>
            <a:r>
              <a:rPr lang="en-US" sz="2000" b="1" dirty="0">
                <a:solidFill>
                  <a:srgbClr val="632523"/>
                </a:solidFill>
                <a:latin typeface="Cambria" pitchFamily="18" charset="0"/>
              </a:rPr>
              <a:t>       </a:t>
            </a:r>
            <a:endParaRPr lang="sr-Latn-CS" sz="2000" b="1" dirty="0">
              <a:solidFill>
                <a:srgbClr val="632523"/>
              </a:solidFill>
              <a:latin typeface="Cambria" pitchFamily="18" charset="0"/>
            </a:endParaRPr>
          </a:p>
        </p:txBody>
      </p:sp>
      <p:pic>
        <p:nvPicPr>
          <p:cNvPr id="410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7">
                                            <p:txEl>
                                              <p:pRg st="0" end="0"/>
                                            </p:txEl>
                                          </p:spTgt>
                                        </p:tgtEl>
                                        <p:attrNameLst>
                                          <p:attrName>style.visibility</p:attrName>
                                        </p:attrNameLst>
                                      </p:cBhvr>
                                      <p:to>
                                        <p:strVal val="visible"/>
                                      </p:to>
                                    </p:set>
                                    <p:animEffect transition="in" filter="blinds(horizontal)">
                                      <p:cBhvr>
                                        <p:cTn id="7" dur="500"/>
                                        <p:tgtEl>
                                          <p:spTgt spid="410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108">
                                            <p:txEl>
                                              <p:pRg st="0" end="0"/>
                                            </p:txEl>
                                          </p:spTgt>
                                        </p:tgtEl>
                                        <p:attrNameLst>
                                          <p:attrName>style.visibility</p:attrName>
                                        </p:attrNameLst>
                                      </p:cBhvr>
                                      <p:to>
                                        <p:strVal val="visible"/>
                                      </p:to>
                                    </p:set>
                                    <p:animEffect transition="in" filter="blinds(horizontal)">
                                      <p:cBhvr>
                                        <p:cTn id="10" dur="500"/>
                                        <p:tgtEl>
                                          <p:spTgt spid="4108">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108">
                                            <p:txEl>
                                              <p:pRg st="1" end="1"/>
                                            </p:txEl>
                                          </p:spTgt>
                                        </p:tgtEl>
                                        <p:attrNameLst>
                                          <p:attrName>style.visibility</p:attrName>
                                        </p:attrNameLst>
                                      </p:cBhvr>
                                      <p:to>
                                        <p:strVal val="visible"/>
                                      </p:to>
                                    </p:set>
                                    <p:animEffect transition="in" filter="blinds(horizontal)">
                                      <p:cBhvr>
                                        <p:cTn id="13" dur="500"/>
                                        <p:tgtEl>
                                          <p:spTgt spid="4108">
                                            <p:txEl>
                                              <p:pRg st="1" end="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108">
                                            <p:txEl>
                                              <p:pRg st="2" end="2"/>
                                            </p:txEl>
                                          </p:spTgt>
                                        </p:tgtEl>
                                        <p:attrNameLst>
                                          <p:attrName>style.visibility</p:attrName>
                                        </p:attrNameLst>
                                      </p:cBhvr>
                                      <p:to>
                                        <p:strVal val="visible"/>
                                      </p:to>
                                    </p:set>
                                    <p:animEffect transition="in" filter="blinds(horizontal)">
                                      <p:cBhvr>
                                        <p:cTn id="16" dur="500"/>
                                        <p:tgtEl>
                                          <p:spTgt spid="410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Text Box 121"/>
          <p:cNvSpPr txBox="1">
            <a:spLocks noChangeArrowheads="1"/>
          </p:cNvSpPr>
          <p:nvPr/>
        </p:nvSpPr>
        <p:spPr bwMode="auto">
          <a:xfrm>
            <a:off x="0" y="2590800"/>
            <a:ext cx="9144000" cy="32004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5131" name="Rectangle 19"/>
          <p:cNvSpPr>
            <a:spLocks noChangeArrowheads="1"/>
          </p:cNvSpPr>
          <p:nvPr/>
        </p:nvSpPr>
        <p:spPr bwMode="auto">
          <a:xfrm>
            <a:off x="381000" y="4495800"/>
            <a:ext cx="8382000" cy="400050"/>
          </a:xfrm>
          <a:prstGeom prst="rect">
            <a:avLst/>
          </a:prstGeom>
          <a:noFill/>
          <a:ln w="9525">
            <a:noFill/>
            <a:miter lim="800000"/>
            <a:headEnd/>
            <a:tailEnd/>
          </a:ln>
        </p:spPr>
        <p:txBody>
          <a:bodyPr>
            <a:spAutoFit/>
          </a:bodyPr>
          <a:lstStyle/>
          <a:p>
            <a:pPr marL="814388" indent="-450850" algn="ctr"/>
            <a:r>
              <a:rPr lang="en-US" sz="2000" b="1">
                <a:solidFill>
                  <a:srgbClr val="632523"/>
                </a:solidFill>
                <a:latin typeface="Cambria" pitchFamily="18" charset="0"/>
              </a:rPr>
              <a:t>       </a:t>
            </a:r>
            <a:endParaRPr lang="sr-Latn-CS" sz="2000" b="1">
              <a:solidFill>
                <a:srgbClr val="632523"/>
              </a:solidFill>
              <a:latin typeface="Cambria" pitchFamily="18" charset="0"/>
            </a:endParaRPr>
          </a:p>
        </p:txBody>
      </p:sp>
      <p:pic>
        <p:nvPicPr>
          <p:cNvPr id="5132" name="Picture 18" descr="EU MN logo"/>
          <p:cNvPicPr>
            <a:picLocks noChangeAspect="1" noChangeArrowheads="1"/>
          </p:cNvPicPr>
          <p:nvPr/>
        </p:nvPicPr>
        <p:blipFill>
          <a:blip r:embed="rId3" cstate="print"/>
          <a:srcRect/>
          <a:stretch>
            <a:fillRect/>
          </a:stretch>
        </p:blipFill>
        <p:spPr bwMode="auto">
          <a:xfrm>
            <a:off x="152400" y="609600"/>
            <a:ext cx="1447800" cy="685800"/>
          </a:xfrm>
          <a:prstGeom prst="rect">
            <a:avLst/>
          </a:prstGeom>
          <a:noFill/>
          <a:ln w="9525">
            <a:noFill/>
            <a:miter lim="800000"/>
            <a:headEnd/>
            <a:tailEnd/>
          </a:ln>
        </p:spPr>
      </p:pic>
      <p:sp>
        <p:nvSpPr>
          <p:cNvPr id="5133" name="Rectangle 19"/>
          <p:cNvSpPr>
            <a:spLocks noChangeArrowheads="1"/>
          </p:cNvSpPr>
          <p:nvPr/>
        </p:nvSpPr>
        <p:spPr bwMode="auto">
          <a:xfrm>
            <a:off x="228600" y="2057400"/>
            <a:ext cx="8305800" cy="1538883"/>
          </a:xfrm>
          <a:prstGeom prst="rect">
            <a:avLst/>
          </a:prstGeom>
          <a:noFill/>
          <a:ln w="9525">
            <a:noFill/>
            <a:miter lim="800000"/>
            <a:headEnd/>
            <a:tailEnd/>
          </a:ln>
        </p:spPr>
        <p:txBody>
          <a:bodyPr>
            <a:spAutoFit/>
          </a:bodyPr>
          <a:lstStyle/>
          <a:p>
            <a:pPr algn="just"/>
            <a:r>
              <a:rPr lang="en-US" b="1" dirty="0">
                <a:latin typeface="Cambria" pitchFamily="18" charset="0"/>
              </a:rPr>
              <a:t> </a:t>
            </a:r>
          </a:p>
          <a:p>
            <a:pPr algn="just"/>
            <a:endParaRPr lang="sr-Latn-ME" b="1" dirty="0" smtClean="0">
              <a:latin typeface="Cambria" pitchFamily="18" charset="0"/>
            </a:endParaRPr>
          </a:p>
          <a:p>
            <a:pPr algn="just"/>
            <a:endParaRPr lang="en-US" b="1" dirty="0">
              <a:latin typeface="Cambria" pitchFamily="18" charset="0"/>
            </a:endParaRPr>
          </a:p>
          <a:p>
            <a:pPr algn="just">
              <a:buFont typeface="Wingdings" pitchFamily="2" charset="2"/>
              <a:buChar char="v"/>
            </a:pPr>
            <a:r>
              <a:rPr lang="en-US" sz="1600" b="1" dirty="0">
                <a:latin typeface="Cambria" pitchFamily="18" charset="0"/>
              </a:rPr>
              <a:t> </a:t>
            </a:r>
            <a:r>
              <a:rPr lang="en-US" sz="2000" b="1" dirty="0">
                <a:latin typeface="Cambria" pitchFamily="18" charset="0"/>
              </a:rPr>
              <a:t>Council Directive 2003/48/EC of 3 June 2003 on taxation of savings in the form of interest payments</a:t>
            </a:r>
          </a:p>
        </p:txBody>
      </p:sp>
      <p:sp>
        <p:nvSpPr>
          <p:cNvPr id="5134" name="Rectangle 20"/>
          <p:cNvSpPr>
            <a:spLocks noChangeArrowheads="1"/>
          </p:cNvSpPr>
          <p:nvPr/>
        </p:nvSpPr>
        <p:spPr bwMode="auto">
          <a:xfrm>
            <a:off x="2438400" y="1600200"/>
            <a:ext cx="4800600" cy="523220"/>
          </a:xfrm>
          <a:prstGeom prst="rect">
            <a:avLst/>
          </a:prstGeom>
          <a:noFill/>
          <a:ln w="9525">
            <a:noFill/>
            <a:miter lim="800000"/>
            <a:headEnd/>
            <a:tailEnd/>
          </a:ln>
        </p:spPr>
        <p:txBody>
          <a:bodyPr>
            <a:spAutoFit/>
          </a:bodyPr>
          <a:lstStyle/>
          <a:p>
            <a:pPr algn="ctr"/>
            <a:r>
              <a:rPr lang="en-US" sz="2800" b="1" i="1" dirty="0">
                <a:latin typeface="Cambria" pitchFamily="18" charset="0"/>
              </a:rPr>
              <a:t>RELEVANT</a:t>
            </a:r>
            <a:r>
              <a:rPr lang="en-US" sz="2400" b="1" i="1" dirty="0">
                <a:latin typeface="Cambria" pitchFamily="18" charset="0"/>
              </a:rPr>
              <a:t> </a:t>
            </a:r>
            <a:r>
              <a:rPr lang="en-US" sz="2800" b="1" i="1" dirty="0">
                <a:latin typeface="Cambria" pitchFamily="18" charset="0"/>
              </a:rPr>
              <a:t>DIRECTIVE</a:t>
            </a:r>
            <a:endParaRPr lang="en-US" sz="2800" i="1" dirty="0"/>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Text Box 121"/>
          <p:cNvSpPr txBox="1">
            <a:spLocks noChangeArrowheads="1"/>
          </p:cNvSpPr>
          <p:nvPr/>
        </p:nvSpPr>
        <p:spPr bwMode="auto">
          <a:xfrm>
            <a:off x="0" y="2590800"/>
            <a:ext cx="9144000" cy="32004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6155" name="Rectangle 19"/>
          <p:cNvSpPr>
            <a:spLocks noChangeArrowheads="1"/>
          </p:cNvSpPr>
          <p:nvPr/>
        </p:nvSpPr>
        <p:spPr bwMode="auto">
          <a:xfrm>
            <a:off x="381000" y="4495800"/>
            <a:ext cx="8382000" cy="400050"/>
          </a:xfrm>
          <a:prstGeom prst="rect">
            <a:avLst/>
          </a:prstGeom>
          <a:noFill/>
          <a:ln w="9525">
            <a:noFill/>
            <a:miter lim="800000"/>
            <a:headEnd/>
            <a:tailEnd/>
          </a:ln>
        </p:spPr>
        <p:txBody>
          <a:bodyPr>
            <a:spAutoFit/>
          </a:bodyPr>
          <a:lstStyle/>
          <a:p>
            <a:pPr marL="814388" indent="-450850" algn="ctr"/>
            <a:r>
              <a:rPr lang="en-US" sz="2000" b="1">
                <a:solidFill>
                  <a:srgbClr val="632523"/>
                </a:solidFill>
                <a:latin typeface="Cambria" pitchFamily="18" charset="0"/>
              </a:rPr>
              <a:t>       </a:t>
            </a:r>
            <a:endParaRPr lang="sr-Latn-CS" sz="2000" b="1">
              <a:solidFill>
                <a:srgbClr val="632523"/>
              </a:solidFill>
              <a:latin typeface="Cambria" pitchFamily="18" charset="0"/>
            </a:endParaRPr>
          </a:p>
        </p:txBody>
      </p:sp>
      <p:pic>
        <p:nvPicPr>
          <p:cNvPr id="6156" name="Picture 18" descr="EU MN logo"/>
          <p:cNvPicPr>
            <a:picLocks noChangeAspect="1" noChangeArrowheads="1"/>
          </p:cNvPicPr>
          <p:nvPr/>
        </p:nvPicPr>
        <p:blipFill>
          <a:blip r:embed="rId3" cstate="print"/>
          <a:srcRect/>
          <a:stretch>
            <a:fillRect/>
          </a:stretch>
        </p:blipFill>
        <p:spPr bwMode="auto">
          <a:xfrm>
            <a:off x="152400" y="609600"/>
            <a:ext cx="1447800" cy="685800"/>
          </a:xfrm>
          <a:prstGeom prst="rect">
            <a:avLst/>
          </a:prstGeom>
          <a:noFill/>
          <a:ln w="9525">
            <a:noFill/>
            <a:miter lim="800000"/>
            <a:headEnd/>
            <a:tailEnd/>
          </a:ln>
        </p:spPr>
      </p:pic>
      <p:sp>
        <p:nvSpPr>
          <p:cNvPr id="6157" name="Rectangle 19"/>
          <p:cNvSpPr>
            <a:spLocks noChangeArrowheads="1"/>
          </p:cNvSpPr>
          <p:nvPr/>
        </p:nvSpPr>
        <p:spPr bwMode="auto">
          <a:xfrm>
            <a:off x="228600" y="2057400"/>
            <a:ext cx="8305800" cy="4062651"/>
          </a:xfrm>
          <a:prstGeom prst="rect">
            <a:avLst/>
          </a:prstGeom>
          <a:noFill/>
          <a:ln w="9525">
            <a:noFill/>
            <a:miter lim="800000"/>
            <a:headEnd/>
            <a:tailEnd/>
          </a:ln>
        </p:spPr>
        <p:txBody>
          <a:bodyPr wrap="square">
            <a:spAutoFit/>
          </a:bodyPr>
          <a:lstStyle/>
          <a:p>
            <a:pPr algn="just">
              <a:buFont typeface="Wingdings" pitchFamily="2" charset="2"/>
              <a:buChar char="v"/>
            </a:pPr>
            <a:r>
              <a:rPr lang="en-US" b="1" dirty="0">
                <a:latin typeface="Cambria" pitchFamily="18" charset="0"/>
              </a:rPr>
              <a:t> </a:t>
            </a:r>
            <a:r>
              <a:rPr lang="en-GB" sz="1600" b="1" dirty="0" smtClean="0">
                <a:latin typeface="Cambria" pitchFamily="18" charset="0"/>
              </a:rPr>
              <a:t>Law </a:t>
            </a:r>
            <a:r>
              <a:rPr lang="en-GB" sz="1600" b="1" dirty="0">
                <a:latin typeface="Cambria" pitchFamily="18" charset="0"/>
              </a:rPr>
              <a:t>on </a:t>
            </a:r>
            <a:r>
              <a:rPr lang="sr-Latn-RS" sz="1600" b="1" dirty="0" smtClean="0">
                <a:latin typeface="Cambria" pitchFamily="18" charset="0"/>
              </a:rPr>
              <a:t>P</a:t>
            </a:r>
            <a:r>
              <a:rPr lang="en-GB" sz="1600" b="1" dirty="0" err="1" smtClean="0">
                <a:latin typeface="Cambria" pitchFamily="18" charset="0"/>
              </a:rPr>
              <a:t>ersonal</a:t>
            </a:r>
            <a:r>
              <a:rPr lang="en-GB" sz="1600" b="1" dirty="0" smtClean="0">
                <a:latin typeface="Cambria" pitchFamily="18" charset="0"/>
              </a:rPr>
              <a:t> </a:t>
            </a:r>
            <a:r>
              <a:rPr lang="sr-Latn-RS" sz="1600" b="1" dirty="0" smtClean="0">
                <a:latin typeface="Cambria" pitchFamily="18" charset="0"/>
              </a:rPr>
              <a:t>I</a:t>
            </a:r>
            <a:r>
              <a:rPr lang="en-GB" sz="1600" b="1" dirty="0" err="1" smtClean="0">
                <a:latin typeface="Cambria" pitchFamily="18" charset="0"/>
              </a:rPr>
              <a:t>ncome</a:t>
            </a:r>
            <a:r>
              <a:rPr lang="en-GB" sz="1600" b="1" dirty="0" smtClean="0">
                <a:latin typeface="Cambria" pitchFamily="18" charset="0"/>
              </a:rPr>
              <a:t> </a:t>
            </a:r>
            <a:r>
              <a:rPr lang="sr-Latn-RS" sz="1600" b="1" dirty="0" smtClean="0">
                <a:latin typeface="Cambria" pitchFamily="18" charset="0"/>
              </a:rPr>
              <a:t>T</a:t>
            </a:r>
            <a:r>
              <a:rPr lang="en-GB" sz="1600" b="1" dirty="0" err="1" smtClean="0">
                <a:latin typeface="Cambria" pitchFamily="18" charset="0"/>
              </a:rPr>
              <a:t>ax</a:t>
            </a:r>
            <a:r>
              <a:rPr lang="en-GB" sz="1600" b="1" dirty="0" smtClean="0">
                <a:latin typeface="Cambria" pitchFamily="18" charset="0"/>
              </a:rPr>
              <a:t> </a:t>
            </a:r>
            <a:r>
              <a:rPr lang="en-US" sz="1600" dirty="0">
                <a:latin typeface="Cambria" pitchFamily="18" charset="0"/>
              </a:rPr>
              <a:t>(</a:t>
            </a:r>
            <a:r>
              <a:rPr lang="en-GB" sz="1600" dirty="0">
                <a:latin typeface="Cambria" pitchFamily="18" charset="0"/>
              </a:rPr>
              <a:t>Official Gazette of the Republic of </a:t>
            </a:r>
            <a:r>
              <a:rPr lang="en-GB" sz="1600" dirty="0" smtClean="0">
                <a:latin typeface="Cambria" pitchFamily="18" charset="0"/>
              </a:rPr>
              <a:t>Montenegro </a:t>
            </a:r>
            <a:r>
              <a:rPr lang="en-GB" sz="1600" dirty="0">
                <a:latin typeface="Cambria" pitchFamily="18" charset="0"/>
              </a:rPr>
              <a:t>65/01, 12/02, 37/04, 29/05, 78/06, and 04/07; Official Gazette of Montenegro </a:t>
            </a:r>
            <a:r>
              <a:rPr lang="en-GB" sz="1600" dirty="0" smtClean="0">
                <a:latin typeface="Cambria" pitchFamily="18" charset="0"/>
              </a:rPr>
              <a:t>86/09</a:t>
            </a:r>
            <a:r>
              <a:rPr lang="en-GB" sz="1600" dirty="0">
                <a:latin typeface="Cambria" pitchFamily="18" charset="0"/>
              </a:rPr>
              <a:t>, </a:t>
            </a:r>
            <a:r>
              <a:rPr lang="en-GB" sz="1600" dirty="0" smtClean="0">
                <a:latin typeface="Cambria" pitchFamily="18" charset="0"/>
              </a:rPr>
              <a:t>40/11, 14/12, and 06/13</a:t>
            </a:r>
            <a:r>
              <a:rPr lang="en-US" sz="1600" dirty="0" smtClean="0">
                <a:latin typeface="Cambria" pitchFamily="18" charset="0"/>
              </a:rPr>
              <a:t>);</a:t>
            </a:r>
            <a:endParaRPr lang="sr-Latn-RS" sz="1600" dirty="0" smtClean="0">
              <a:latin typeface="Cambria" pitchFamily="18" charset="0"/>
            </a:endParaRPr>
          </a:p>
          <a:p>
            <a:pPr algn="just"/>
            <a:endParaRPr lang="en-US" sz="1600" dirty="0">
              <a:latin typeface="Cambria" pitchFamily="18" charset="0"/>
            </a:endParaRPr>
          </a:p>
          <a:p>
            <a:pPr algn="just">
              <a:buFont typeface="Wingdings" pitchFamily="2" charset="2"/>
              <a:buChar char="v"/>
            </a:pPr>
            <a:r>
              <a:rPr lang="en-US" sz="1600" dirty="0">
                <a:latin typeface="Cambria" pitchFamily="18" charset="0"/>
              </a:rPr>
              <a:t> </a:t>
            </a:r>
            <a:r>
              <a:rPr lang="en-US" sz="1600" b="1" dirty="0">
                <a:latin typeface="Cambria" pitchFamily="18" charset="0"/>
              </a:rPr>
              <a:t>Law on </a:t>
            </a:r>
            <a:r>
              <a:rPr lang="sr-Latn-RS" sz="1600" b="1" dirty="0" smtClean="0">
                <a:latin typeface="Cambria" pitchFamily="18" charset="0"/>
              </a:rPr>
              <a:t>C</a:t>
            </a:r>
            <a:r>
              <a:rPr lang="en-US" sz="1600" b="1" dirty="0" err="1" smtClean="0">
                <a:latin typeface="Cambria" pitchFamily="18" charset="0"/>
              </a:rPr>
              <a:t>orporate</a:t>
            </a:r>
            <a:r>
              <a:rPr lang="en-US" sz="1600" b="1" dirty="0" smtClean="0">
                <a:latin typeface="Cambria" pitchFamily="18" charset="0"/>
              </a:rPr>
              <a:t> </a:t>
            </a:r>
            <a:r>
              <a:rPr lang="sr-Latn-RS" sz="1600" b="1" dirty="0" smtClean="0">
                <a:latin typeface="Cambria" pitchFamily="18" charset="0"/>
              </a:rPr>
              <a:t>P</a:t>
            </a:r>
            <a:r>
              <a:rPr lang="en-US" sz="1600" b="1" dirty="0" err="1" smtClean="0">
                <a:latin typeface="Cambria" pitchFamily="18" charset="0"/>
              </a:rPr>
              <a:t>rofit</a:t>
            </a:r>
            <a:r>
              <a:rPr lang="en-US" sz="1600" b="1" dirty="0" smtClean="0">
                <a:latin typeface="Cambria" pitchFamily="18" charset="0"/>
              </a:rPr>
              <a:t> </a:t>
            </a:r>
            <a:r>
              <a:rPr lang="sr-Latn-RS" sz="1600" b="1" dirty="0" smtClean="0">
                <a:latin typeface="Cambria" pitchFamily="18" charset="0"/>
              </a:rPr>
              <a:t>T</a:t>
            </a:r>
            <a:r>
              <a:rPr lang="en-US" sz="1600" b="1" dirty="0" smtClean="0">
                <a:latin typeface="Cambria" pitchFamily="18" charset="0"/>
              </a:rPr>
              <a:t>ax </a:t>
            </a:r>
            <a:r>
              <a:rPr lang="en-US" sz="1600" dirty="0">
                <a:latin typeface="Cambria" pitchFamily="18" charset="0"/>
              </a:rPr>
              <a:t>(</a:t>
            </a:r>
            <a:r>
              <a:rPr lang="en-GB" sz="1600" dirty="0">
                <a:latin typeface="Cambria" pitchFamily="18" charset="0"/>
              </a:rPr>
              <a:t>Official Gazette of the Republic of </a:t>
            </a:r>
            <a:r>
              <a:rPr lang="en-GB" sz="1600" dirty="0" smtClean="0">
                <a:latin typeface="Cambria" pitchFamily="18" charset="0"/>
              </a:rPr>
              <a:t>Montenegro </a:t>
            </a:r>
            <a:r>
              <a:rPr lang="en-GB" sz="1600" dirty="0">
                <a:latin typeface="Cambria" pitchFamily="18" charset="0"/>
              </a:rPr>
              <a:t>65/01, 12/02</a:t>
            </a:r>
            <a:r>
              <a:rPr lang="en-US" sz="1600" dirty="0">
                <a:latin typeface="Cambria" pitchFamily="18" charset="0"/>
              </a:rPr>
              <a:t> and </a:t>
            </a:r>
            <a:r>
              <a:rPr lang="en-GB" sz="1600" dirty="0">
                <a:latin typeface="Cambria" pitchFamily="18" charset="0"/>
              </a:rPr>
              <a:t>80/04; Official Gazette of </a:t>
            </a:r>
            <a:r>
              <a:rPr lang="en-GB" sz="1600" dirty="0" smtClean="0">
                <a:latin typeface="Cambria" pitchFamily="18" charset="0"/>
              </a:rPr>
              <a:t>Montenegro </a:t>
            </a:r>
            <a:r>
              <a:rPr lang="en-GB" sz="1600" dirty="0">
                <a:latin typeface="Cambria" pitchFamily="18" charset="0"/>
              </a:rPr>
              <a:t>40/08 </a:t>
            </a:r>
            <a:r>
              <a:rPr lang="en-US" sz="1600" dirty="0">
                <a:latin typeface="Cambria" pitchFamily="18" charset="0"/>
              </a:rPr>
              <a:t>, </a:t>
            </a:r>
            <a:r>
              <a:rPr lang="en-GB" sz="1600" dirty="0" smtClean="0">
                <a:latin typeface="Cambria" pitchFamily="18" charset="0"/>
              </a:rPr>
              <a:t>86/09, 40/11 </a:t>
            </a:r>
            <a:r>
              <a:rPr lang="en-GB" sz="1600" dirty="0">
                <a:latin typeface="Cambria" pitchFamily="18" charset="0"/>
              </a:rPr>
              <a:t>and 14/12)</a:t>
            </a:r>
            <a:r>
              <a:rPr lang="en-US" sz="1600" dirty="0" smtClean="0">
                <a:latin typeface="Cambria" pitchFamily="18" charset="0"/>
              </a:rPr>
              <a:t>;</a:t>
            </a:r>
            <a:endParaRPr lang="sr-Latn-RS" sz="1600" dirty="0" smtClean="0">
              <a:latin typeface="Cambria" pitchFamily="18" charset="0"/>
            </a:endParaRPr>
          </a:p>
          <a:p>
            <a:pPr algn="just"/>
            <a:endParaRPr lang="en-US" sz="1600" dirty="0">
              <a:latin typeface="Cambria" pitchFamily="18" charset="0"/>
            </a:endParaRPr>
          </a:p>
          <a:p>
            <a:pPr algn="just">
              <a:buFont typeface="Wingdings" pitchFamily="2" charset="2"/>
              <a:buChar char="v"/>
            </a:pPr>
            <a:r>
              <a:rPr lang="en-US" sz="1600" b="1" dirty="0">
                <a:latin typeface="Cambria" pitchFamily="18" charset="0"/>
              </a:rPr>
              <a:t> Law </a:t>
            </a:r>
            <a:r>
              <a:rPr lang="en-US" sz="1600" b="1" dirty="0" smtClean="0">
                <a:latin typeface="Cambria" pitchFamily="18" charset="0"/>
              </a:rPr>
              <a:t>on</a:t>
            </a:r>
            <a:r>
              <a:rPr lang="sr-Latn-RS" sz="1600" b="1" dirty="0" smtClean="0">
                <a:latin typeface="Cambria" pitchFamily="18" charset="0"/>
              </a:rPr>
              <a:t> T</a:t>
            </a:r>
            <a:r>
              <a:rPr lang="en-US" sz="1600" b="1" dirty="0" smtClean="0">
                <a:latin typeface="Cambria" pitchFamily="18" charset="0"/>
              </a:rPr>
              <a:t>ax </a:t>
            </a:r>
            <a:r>
              <a:rPr lang="sr-Latn-RS" sz="1600" b="1" dirty="0" smtClean="0">
                <a:latin typeface="Cambria" pitchFamily="18" charset="0"/>
              </a:rPr>
              <a:t>A</a:t>
            </a:r>
            <a:r>
              <a:rPr lang="en-US" sz="1600" b="1" dirty="0" err="1" smtClean="0">
                <a:latin typeface="Cambria" pitchFamily="18" charset="0"/>
              </a:rPr>
              <a:t>dministration</a:t>
            </a:r>
            <a:r>
              <a:rPr lang="en-US" sz="1600" b="1" dirty="0" smtClean="0">
                <a:latin typeface="Cambria" pitchFamily="18" charset="0"/>
              </a:rPr>
              <a:t> </a:t>
            </a:r>
            <a:r>
              <a:rPr lang="en-US" sz="1600" dirty="0">
                <a:latin typeface="Cambria" pitchFamily="18" charset="0"/>
              </a:rPr>
              <a:t>(</a:t>
            </a:r>
            <a:r>
              <a:rPr lang="en-GB" sz="1600" dirty="0">
                <a:latin typeface="Cambria" pitchFamily="18" charset="0"/>
              </a:rPr>
              <a:t>Official Gazette of the Republic of </a:t>
            </a:r>
            <a:r>
              <a:rPr lang="en-GB" sz="1600" dirty="0" smtClean="0">
                <a:latin typeface="Cambria" pitchFamily="18" charset="0"/>
              </a:rPr>
              <a:t>Montenegro </a:t>
            </a:r>
            <a:r>
              <a:rPr lang="en-GB" sz="1600" dirty="0">
                <a:latin typeface="Cambria" pitchFamily="18" charset="0"/>
              </a:rPr>
              <a:t>65/01, 80/04 </a:t>
            </a:r>
            <a:r>
              <a:rPr lang="en-US" sz="1600" dirty="0">
                <a:latin typeface="Cambria" pitchFamily="18" charset="0"/>
              </a:rPr>
              <a:t>and </a:t>
            </a:r>
            <a:r>
              <a:rPr lang="en-GB" sz="1600" dirty="0">
                <a:latin typeface="Cambria" pitchFamily="18" charset="0"/>
              </a:rPr>
              <a:t>29/05; Official Gazette of </a:t>
            </a:r>
            <a:r>
              <a:rPr lang="en-GB" sz="1600" dirty="0" smtClean="0">
                <a:latin typeface="Cambria" pitchFamily="18" charset="0"/>
              </a:rPr>
              <a:t>Montenegro 73/10, 20/11 </a:t>
            </a:r>
            <a:r>
              <a:rPr lang="en-GB" sz="1600" dirty="0">
                <a:latin typeface="Cambria" pitchFamily="18" charset="0"/>
              </a:rPr>
              <a:t>and 28/12)</a:t>
            </a:r>
            <a:r>
              <a:rPr lang="en-US" sz="1600" dirty="0" smtClean="0">
                <a:latin typeface="Cambria" pitchFamily="18" charset="0"/>
              </a:rPr>
              <a:t>;</a:t>
            </a:r>
            <a:endParaRPr lang="sr-Latn-RS" sz="1600" dirty="0" smtClean="0">
              <a:latin typeface="Cambria" pitchFamily="18" charset="0"/>
            </a:endParaRPr>
          </a:p>
          <a:p>
            <a:pPr algn="just"/>
            <a:endParaRPr lang="en-US" sz="1600" dirty="0" smtClean="0">
              <a:latin typeface="Cambria" pitchFamily="18" charset="0"/>
            </a:endParaRPr>
          </a:p>
          <a:p>
            <a:pPr algn="just">
              <a:buFont typeface="Wingdings" pitchFamily="2" charset="2"/>
              <a:buChar char="v"/>
            </a:pPr>
            <a:r>
              <a:rPr lang="en-US" sz="1600" dirty="0" smtClean="0">
                <a:latin typeface="Cambria" pitchFamily="18" charset="0"/>
              </a:rPr>
              <a:t> </a:t>
            </a:r>
            <a:r>
              <a:rPr lang="en-US" sz="1600" b="1" dirty="0" smtClean="0">
                <a:latin typeface="Cambria" pitchFamily="18" charset="0"/>
              </a:rPr>
              <a:t>Law on Banks </a:t>
            </a:r>
            <a:r>
              <a:rPr lang="sr-Latn-RS" sz="1600" dirty="0" smtClean="0">
                <a:latin typeface="Cambria" pitchFamily="18" charset="0"/>
              </a:rPr>
              <a:t>(</a:t>
            </a:r>
            <a:r>
              <a:rPr lang="en-GB" sz="1600" dirty="0" smtClean="0">
                <a:latin typeface="Cambria" pitchFamily="18" charset="0"/>
              </a:rPr>
              <a:t>Official Gazette of Montenegro </a:t>
            </a:r>
            <a:r>
              <a:rPr lang="sr-Latn-RS" sz="1600" dirty="0" smtClean="0">
                <a:latin typeface="Cambria" pitchFamily="18" charset="0"/>
              </a:rPr>
              <a:t>17</a:t>
            </a:r>
            <a:r>
              <a:rPr lang="en-GB" sz="1600" dirty="0" smtClean="0">
                <a:latin typeface="Cambria" pitchFamily="18" charset="0"/>
              </a:rPr>
              <a:t>/08 </a:t>
            </a:r>
            <a:r>
              <a:rPr lang="en-US" sz="1600" dirty="0" smtClean="0">
                <a:latin typeface="Cambria" pitchFamily="18" charset="0"/>
              </a:rPr>
              <a:t>, </a:t>
            </a:r>
            <a:r>
              <a:rPr lang="sr-Latn-RS" sz="1600" dirty="0" smtClean="0">
                <a:latin typeface="Cambria" pitchFamily="18" charset="0"/>
              </a:rPr>
              <a:t>44</a:t>
            </a:r>
            <a:r>
              <a:rPr lang="en-GB" sz="1600" dirty="0" smtClean="0">
                <a:latin typeface="Cambria" pitchFamily="18" charset="0"/>
              </a:rPr>
              <a:t>/</a:t>
            </a:r>
            <a:r>
              <a:rPr lang="sr-Latn-RS" sz="1600" dirty="0" smtClean="0">
                <a:latin typeface="Cambria" pitchFamily="18" charset="0"/>
              </a:rPr>
              <a:t>10 and</a:t>
            </a:r>
            <a:r>
              <a:rPr lang="en-GB" sz="1600" dirty="0" smtClean="0">
                <a:latin typeface="Cambria" pitchFamily="18" charset="0"/>
              </a:rPr>
              <a:t> 40/11)</a:t>
            </a:r>
            <a:r>
              <a:rPr lang="en-US" sz="1600" dirty="0" smtClean="0">
                <a:latin typeface="Cambria" pitchFamily="18" charset="0"/>
              </a:rPr>
              <a:t>;</a:t>
            </a:r>
            <a:endParaRPr lang="sr-Latn-RS" sz="1600" dirty="0" smtClean="0">
              <a:latin typeface="Cambria" pitchFamily="18" charset="0"/>
            </a:endParaRPr>
          </a:p>
          <a:p>
            <a:pPr algn="just"/>
            <a:endParaRPr lang="sr-Latn-RS" sz="1600" dirty="0" smtClean="0">
              <a:latin typeface="Cambria" pitchFamily="18" charset="0"/>
            </a:endParaRPr>
          </a:p>
          <a:p>
            <a:pPr algn="just">
              <a:buFont typeface="Wingdings" pitchFamily="2" charset="2"/>
              <a:buChar char="v"/>
            </a:pPr>
            <a:r>
              <a:rPr lang="en-US" sz="1600" b="1" dirty="0" smtClean="0">
                <a:latin typeface="Cambria" pitchFamily="18" charset="0"/>
              </a:rPr>
              <a:t>Law on Prevention of Money Laundering and Terrorism Financing</a:t>
            </a:r>
            <a:r>
              <a:rPr lang="sr-Latn-RS" sz="1600" b="1" dirty="0" smtClean="0">
                <a:latin typeface="Cambria" pitchFamily="18" charset="0"/>
              </a:rPr>
              <a:t> </a:t>
            </a:r>
            <a:r>
              <a:rPr lang="pl-PL" sz="1600" dirty="0" smtClean="0">
                <a:latin typeface="Cambria" pitchFamily="18" charset="0"/>
              </a:rPr>
              <a:t>(</a:t>
            </a:r>
            <a:r>
              <a:rPr lang="en-GB" sz="1600" dirty="0" smtClean="0">
                <a:latin typeface="Cambria" pitchFamily="18" charset="0"/>
              </a:rPr>
              <a:t>Official Gazette of Montenegro</a:t>
            </a:r>
            <a:r>
              <a:rPr lang="pl-PL" sz="1600" dirty="0" smtClean="0">
                <a:latin typeface="Cambria" pitchFamily="18" charset="0"/>
              </a:rPr>
              <a:t> 14/07, 04/08 and 14/12);</a:t>
            </a:r>
          </a:p>
          <a:p>
            <a:pPr algn="just"/>
            <a:endParaRPr lang="en-US" sz="1600" dirty="0" smtClean="0">
              <a:latin typeface="Cambria" pitchFamily="18" charset="0"/>
            </a:endParaRPr>
          </a:p>
          <a:p>
            <a:pPr algn="just">
              <a:buFont typeface="Wingdings" pitchFamily="2" charset="2"/>
              <a:buChar char="v"/>
            </a:pPr>
            <a:r>
              <a:rPr lang="en-US" sz="1600" b="1" dirty="0" smtClean="0">
                <a:latin typeface="Cambria" pitchFamily="18" charset="0"/>
              </a:rPr>
              <a:t>Convention </a:t>
            </a:r>
            <a:r>
              <a:rPr lang="en-US" sz="1600" b="1" dirty="0">
                <a:latin typeface="Cambria" pitchFamily="18" charset="0"/>
              </a:rPr>
              <a:t>on </a:t>
            </a:r>
            <a:r>
              <a:rPr lang="sr-Latn-RS" sz="1600" b="1" dirty="0" smtClean="0">
                <a:latin typeface="Cambria" pitchFamily="18" charset="0"/>
              </a:rPr>
              <a:t>A</a:t>
            </a:r>
            <a:r>
              <a:rPr lang="en-US" sz="1600" b="1" dirty="0" smtClean="0">
                <a:latin typeface="Cambria" pitchFamily="18" charset="0"/>
              </a:rPr>
              <a:t>voidance </a:t>
            </a:r>
            <a:r>
              <a:rPr lang="en-US" sz="1600" b="1" dirty="0">
                <a:latin typeface="Cambria" pitchFamily="18" charset="0"/>
              </a:rPr>
              <a:t>of  </a:t>
            </a:r>
            <a:r>
              <a:rPr lang="sr-Latn-RS" sz="1600" b="1" dirty="0" smtClean="0">
                <a:latin typeface="Cambria" pitchFamily="18" charset="0"/>
              </a:rPr>
              <a:t>D</a:t>
            </a:r>
            <a:r>
              <a:rPr lang="en-US" sz="1600" b="1" dirty="0" err="1" smtClean="0">
                <a:latin typeface="Cambria" pitchFamily="18" charset="0"/>
              </a:rPr>
              <a:t>ouble</a:t>
            </a:r>
            <a:r>
              <a:rPr lang="en-US" sz="1600" b="1" dirty="0" smtClean="0">
                <a:latin typeface="Cambria" pitchFamily="18" charset="0"/>
              </a:rPr>
              <a:t> </a:t>
            </a:r>
            <a:r>
              <a:rPr lang="sr-Latn-RS" sz="1600" b="1" dirty="0" smtClean="0">
                <a:latin typeface="Cambria" pitchFamily="18" charset="0"/>
              </a:rPr>
              <a:t>T</a:t>
            </a:r>
            <a:r>
              <a:rPr lang="en-US" sz="1600" b="1" dirty="0" err="1" smtClean="0">
                <a:latin typeface="Cambria" pitchFamily="18" charset="0"/>
              </a:rPr>
              <a:t>axation</a:t>
            </a:r>
            <a:r>
              <a:rPr lang="en-US" sz="1600" b="1" dirty="0">
                <a:latin typeface="Cambria" pitchFamily="18" charset="0"/>
              </a:rPr>
              <a:t>.</a:t>
            </a:r>
          </a:p>
        </p:txBody>
      </p:sp>
      <p:sp>
        <p:nvSpPr>
          <p:cNvPr id="6158" name="Rectangle 20"/>
          <p:cNvSpPr>
            <a:spLocks noChangeArrowheads="1"/>
          </p:cNvSpPr>
          <p:nvPr/>
        </p:nvSpPr>
        <p:spPr bwMode="auto">
          <a:xfrm>
            <a:off x="1981200" y="1371600"/>
            <a:ext cx="5029200" cy="461963"/>
          </a:xfrm>
          <a:prstGeom prst="rect">
            <a:avLst/>
          </a:prstGeom>
          <a:noFill/>
          <a:ln w="9525">
            <a:noFill/>
            <a:miter lim="800000"/>
            <a:headEnd/>
            <a:tailEnd/>
          </a:ln>
        </p:spPr>
        <p:txBody>
          <a:bodyPr>
            <a:spAutoFit/>
          </a:bodyPr>
          <a:lstStyle/>
          <a:p>
            <a:pPr algn="ctr"/>
            <a:r>
              <a:rPr lang="en-US" sz="2400" b="1" i="1">
                <a:latin typeface="Cambria" pitchFamily="18" charset="0"/>
              </a:rPr>
              <a:t>LEGISLATIVE FRAMEWORK</a:t>
            </a:r>
          </a:p>
        </p:txBody>
      </p:sp>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 name="Group 21"/>
            <p:cNvGrpSpPr>
              <a:grpSpLocks/>
            </p:cNvGrpSpPr>
            <p:nvPr/>
          </p:nvGrpSpPr>
          <p:grpSpPr bwMode="auto">
            <a:xfrm>
              <a:off x="7885100" y="-4763"/>
              <a:ext cx="1211260" cy="385762"/>
              <a:chOff x="7814716" y="-5258"/>
              <a:chExt cx="1210767" cy="460280"/>
            </a:xfrm>
          </p:grpSpPr>
          <p:sp>
            <p:nvSpPr>
              <p:cNvPr id="31" name="5-Point Star 30"/>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7" name="Group 21"/>
          <p:cNvGrpSpPr/>
          <p:nvPr/>
        </p:nvGrpSpPr>
        <p:grpSpPr>
          <a:xfrm>
            <a:off x="0" y="6354762"/>
            <a:ext cx="9144000" cy="506473"/>
            <a:chOff x="0" y="6354762"/>
            <a:chExt cx="9144000" cy="506473"/>
          </a:xfrm>
        </p:grpSpPr>
        <p:sp>
          <p:nvSpPr>
            <p:cNvPr id="38" name="Round Same Side Corner Rectangle 37"/>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9" name="Rectangle 38"/>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0"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1" name="Rectangle 40"/>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717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7180" name="Rectangle 20"/>
          <p:cNvSpPr>
            <a:spLocks noGrp="1"/>
          </p:cNvSpPr>
          <p:nvPr>
            <p:ph type="title"/>
          </p:nvPr>
        </p:nvSpPr>
        <p:spPr>
          <a:xfrm>
            <a:off x="457200" y="274638"/>
            <a:ext cx="8229600" cy="868362"/>
          </a:xfrm>
        </p:spPr>
        <p:txBody>
          <a:bodyPr/>
          <a:lstStyle/>
          <a:p>
            <a:r>
              <a:rPr lang="en-US" sz="3200" b="1" smtClean="0">
                <a:solidFill>
                  <a:srgbClr val="632523"/>
                </a:solidFill>
                <a:latin typeface="Cambria" pitchFamily="18" charset="0"/>
              </a:rPr>
              <a:t>   </a:t>
            </a:r>
            <a:br>
              <a:rPr lang="en-US" sz="3200" b="1" smtClean="0">
                <a:solidFill>
                  <a:srgbClr val="632523"/>
                </a:solidFill>
                <a:latin typeface="Cambria" pitchFamily="18" charset="0"/>
              </a:rPr>
            </a:br>
            <a:r>
              <a:rPr lang="en-US" sz="2400" b="1" i="1" smtClean="0">
                <a:solidFill>
                  <a:srgbClr val="632523"/>
                </a:solidFill>
                <a:latin typeface="Cambria" pitchFamily="18" charset="0"/>
              </a:rPr>
              <a:t> </a:t>
            </a:r>
            <a:r>
              <a:rPr lang="en-US" sz="2400" b="1" i="1" smtClean="0">
                <a:latin typeface="Cambria" pitchFamily="18" charset="0"/>
              </a:rPr>
              <a:t>DEFINITION</a:t>
            </a:r>
            <a:r>
              <a:rPr lang="en-US" sz="2400" b="1" i="1" smtClean="0">
                <a:solidFill>
                  <a:srgbClr val="632523"/>
                </a:solidFill>
                <a:latin typeface="Cambria" pitchFamily="18" charset="0"/>
              </a:rPr>
              <a:t> </a:t>
            </a:r>
          </a:p>
        </p:txBody>
      </p:sp>
      <p:sp>
        <p:nvSpPr>
          <p:cNvPr id="7181" name="Rectangle 21"/>
          <p:cNvSpPr>
            <a:spLocks noGrp="1"/>
          </p:cNvSpPr>
          <p:nvPr>
            <p:ph type="body" idx="1"/>
          </p:nvPr>
        </p:nvSpPr>
        <p:spPr>
          <a:xfrm>
            <a:off x="457200" y="1066800"/>
            <a:ext cx="8229600" cy="5059363"/>
          </a:xfrm>
        </p:spPr>
        <p:txBody>
          <a:bodyPr/>
          <a:lstStyle/>
          <a:p>
            <a:pPr lvl="1">
              <a:lnSpc>
                <a:spcPct val="80000"/>
              </a:lnSpc>
              <a:buFont typeface="Arial" charset="0"/>
              <a:buNone/>
            </a:pPr>
            <a:endParaRPr lang="en-US" sz="1100" b="1" i="1" dirty="0" smtClean="0">
              <a:solidFill>
                <a:srgbClr val="973735"/>
              </a:solidFill>
              <a:latin typeface="Cambria" pitchFamily="18" charset="0"/>
            </a:endParaRPr>
          </a:p>
          <a:p>
            <a:pPr lvl="1">
              <a:lnSpc>
                <a:spcPct val="80000"/>
              </a:lnSpc>
              <a:buFont typeface="Arial" charset="0"/>
              <a:buNone/>
            </a:pPr>
            <a:endParaRPr lang="en-US" sz="1100" b="1" i="1" dirty="0" smtClean="0">
              <a:solidFill>
                <a:srgbClr val="C00000"/>
              </a:solidFill>
              <a:latin typeface="Cambria" pitchFamily="18" charset="0"/>
            </a:endParaRPr>
          </a:p>
          <a:p>
            <a:pPr lvl="1">
              <a:lnSpc>
                <a:spcPct val="80000"/>
              </a:lnSpc>
            </a:pPr>
            <a:endParaRPr lang="sr-Latn-CS" sz="1100" b="1" dirty="0" smtClean="0">
              <a:solidFill>
                <a:srgbClr val="C00000"/>
              </a:solidFill>
              <a:latin typeface="Cambria" pitchFamily="18" charset="0"/>
            </a:endParaRPr>
          </a:p>
          <a:p>
            <a:pPr lvl="1">
              <a:lnSpc>
                <a:spcPct val="80000"/>
              </a:lnSpc>
              <a:buFont typeface="Arial" charset="0"/>
              <a:buNone/>
            </a:pPr>
            <a:endParaRPr lang="hr-HR" sz="1100" i="1" dirty="0" smtClean="0">
              <a:solidFill>
                <a:srgbClr val="C00000"/>
              </a:solidFill>
              <a:latin typeface="Cambria" pitchFamily="18" charset="0"/>
            </a:endParaRPr>
          </a:p>
          <a:p>
            <a:pPr algn="just">
              <a:buFont typeface="Wingdings" pitchFamily="2" charset="2"/>
              <a:buChar char="v"/>
            </a:pPr>
            <a:r>
              <a:rPr lang="en-GB" sz="1800" dirty="0" smtClean="0">
                <a:latin typeface="Cambria" pitchFamily="18" charset="0"/>
              </a:rPr>
              <a:t>The term</a:t>
            </a:r>
            <a:r>
              <a:rPr lang="en-GB" sz="1800" b="1" dirty="0" smtClean="0">
                <a:latin typeface="Cambria" pitchFamily="18" charset="0"/>
              </a:rPr>
              <a:t> ''interest'' </a:t>
            </a:r>
            <a:r>
              <a:rPr lang="en-GB" sz="1800" dirty="0" smtClean="0">
                <a:latin typeface="Cambria" pitchFamily="18" charset="0"/>
              </a:rPr>
              <a:t>means income from debt claims of every kind, whether or not secured by mortgage and whether or not carrying a right to participate in the debtor's profits, and in particular, income from government securities and income from bonds or debentures, including premiums and prizes attaching to such securities, bonds or debentures as well as other income assimilated to income from money lent by the laws of the State in which the income arises but does not include any income which is treated as a dividend.  Penalty charges for late payment shall not be regarded as interest. (Article </a:t>
            </a:r>
            <a:r>
              <a:rPr lang="en-GB" sz="1800" dirty="0" err="1" smtClean="0">
                <a:latin typeface="Cambria" pitchFamily="18" charset="0"/>
              </a:rPr>
              <a:t>releted</a:t>
            </a:r>
            <a:r>
              <a:rPr lang="en-GB" sz="1800" dirty="0" smtClean="0">
                <a:latin typeface="Cambria" pitchFamily="18" charset="0"/>
              </a:rPr>
              <a:t> to Interest in Convention on Avoidance of Double Taxation).</a:t>
            </a:r>
          </a:p>
          <a:p>
            <a:pPr algn="just">
              <a:buFont typeface="Wingdings" pitchFamily="2" charset="2"/>
              <a:buChar char="v"/>
            </a:pPr>
            <a:r>
              <a:rPr lang="en-GB" sz="1800" b="1" dirty="0" smtClean="0">
                <a:latin typeface="Cambria" pitchFamily="18" charset="0"/>
              </a:rPr>
              <a:t>The payer of interest </a:t>
            </a:r>
            <a:r>
              <a:rPr lang="en-GB" sz="1800" dirty="0" smtClean="0">
                <a:latin typeface="Cambria" pitchFamily="18" charset="0"/>
              </a:rPr>
              <a:t>is a bank or other financial institution which is obliged to calculate, withhold, and pay the tax on revenue from interest at the same time with the payment of interest.</a:t>
            </a:r>
          </a:p>
          <a:p>
            <a:pPr algn="just">
              <a:buFont typeface="Wingdings" pitchFamily="2" charset="2"/>
              <a:buChar char="v"/>
            </a:pPr>
            <a:r>
              <a:rPr lang="en-GB" sz="1800" dirty="0" smtClean="0">
                <a:latin typeface="Cambria" pitchFamily="18" charset="0"/>
              </a:rPr>
              <a:t>The term </a:t>
            </a:r>
            <a:r>
              <a:rPr lang="en-GB" sz="1800" b="1" dirty="0" smtClean="0">
                <a:latin typeface="Cambria" pitchFamily="18" charset="0"/>
              </a:rPr>
              <a:t>''competent authority'‘ </a:t>
            </a:r>
            <a:r>
              <a:rPr lang="en-GB" sz="1800" dirty="0" smtClean="0">
                <a:latin typeface="Cambria" pitchFamily="18" charset="0"/>
              </a:rPr>
              <a:t>in Montenegro means the Ministry of Finance or its authorized representative, or the Tax Administration (Article related to general definitions in the Convention on Avoidance of Double </a:t>
            </a:r>
            <a:r>
              <a:rPr lang="en-GB" sz="1800" dirty="0">
                <a:latin typeface="Cambria" pitchFamily="18" charset="0"/>
              </a:rPr>
              <a:t>T</a:t>
            </a:r>
            <a:r>
              <a:rPr lang="en-GB" sz="1800" dirty="0" smtClean="0">
                <a:latin typeface="Cambria" pitchFamily="18" charset="0"/>
              </a:rPr>
              <a:t>axation).</a:t>
            </a:r>
          </a:p>
          <a:p>
            <a:pPr algn="just">
              <a:buFont typeface="Arial" charset="0"/>
              <a:buNone/>
            </a:pPr>
            <a:r>
              <a:rPr lang="en-GB" sz="1600" dirty="0" smtClean="0">
                <a:latin typeface="Cambria" pitchFamily="18" charset="0"/>
              </a:rPr>
              <a:t> </a:t>
            </a:r>
          </a:p>
          <a:p>
            <a:pPr lvl="1">
              <a:lnSpc>
                <a:spcPct val="80000"/>
              </a:lnSpc>
            </a:pPr>
            <a:endParaRPr lang="en-US" sz="1400" i="1" dirty="0" smtClean="0">
              <a:solidFill>
                <a:srgbClr val="C00000"/>
              </a:solidFill>
              <a:latin typeface="Cambria" pitchFamily="18" charset="0"/>
            </a:endParaRPr>
          </a:p>
          <a:p>
            <a:pPr lvl="1">
              <a:lnSpc>
                <a:spcPct val="80000"/>
              </a:lnSpc>
              <a:buFont typeface="Arial" charset="0"/>
              <a:buNone/>
            </a:pPr>
            <a:endParaRPr lang="en-US" sz="1400" b="1" i="1" dirty="0" smtClean="0">
              <a:solidFill>
                <a:srgbClr val="C00000"/>
              </a:solidFill>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820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8204" name="Rectangle 20"/>
          <p:cNvSpPr>
            <a:spLocks noGrp="1"/>
          </p:cNvSpPr>
          <p:nvPr>
            <p:ph type="title" idx="4294967295"/>
          </p:nvPr>
        </p:nvSpPr>
        <p:spPr>
          <a:xfrm>
            <a:off x="533400" y="304800"/>
            <a:ext cx="8229600" cy="1143000"/>
          </a:xfrm>
        </p:spPr>
        <p:txBody>
          <a:bodyPr/>
          <a:lstStyle/>
          <a:p>
            <a:r>
              <a:rPr lang="en-US" sz="3200" b="1" dirty="0" smtClean="0"/>
              <a:t/>
            </a:r>
            <a:br>
              <a:rPr lang="en-US" sz="3200" b="1" dirty="0" smtClean="0"/>
            </a:br>
            <a:r>
              <a:rPr lang="en-US" sz="2400" b="1" i="1" dirty="0" smtClean="0">
                <a:latin typeface="Cambria" pitchFamily="18" charset="0"/>
              </a:rPr>
              <a:t>RESIDENT INDIVIDUALS</a:t>
            </a: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8205" name="Rectangle 21"/>
          <p:cNvSpPr>
            <a:spLocks noGrp="1"/>
          </p:cNvSpPr>
          <p:nvPr>
            <p:ph type="body" idx="4294967295"/>
          </p:nvPr>
        </p:nvSpPr>
        <p:spPr/>
        <p:txBody>
          <a:bodyPr/>
          <a:lstStyle/>
          <a:p>
            <a:pPr algn="just">
              <a:buFont typeface="Wingdings" pitchFamily="2" charset="2"/>
              <a:buChar char="v"/>
            </a:pPr>
            <a:r>
              <a:rPr lang="en-GB" sz="1800" b="1" dirty="0" smtClean="0">
                <a:latin typeface="Cambria" pitchFamily="18" charset="0"/>
              </a:rPr>
              <a:t>A resident natural person </a:t>
            </a:r>
            <a:r>
              <a:rPr lang="en-GB" sz="1800" dirty="0" smtClean="0">
                <a:latin typeface="Cambria" pitchFamily="18" charset="0"/>
              </a:rPr>
              <a:t>is a natural person who has habitual residence or centre of business and vital interests in the territory of Montenegro, or staying in the territory of Montenegro for more than 183 days in a tax year.  The resident of Montenegro shall also be a natural person who was assigned outside of Montenegro to conduct business for a natural person or legal entity who is a resident of Montenegro, or for an international organization (Article 3, Law on Personal </a:t>
            </a:r>
            <a:r>
              <a:rPr lang="en-GB" sz="1800" dirty="0">
                <a:latin typeface="Cambria" pitchFamily="18" charset="0"/>
              </a:rPr>
              <a:t>I</a:t>
            </a:r>
            <a:r>
              <a:rPr lang="en-GB" sz="1800" dirty="0" smtClean="0">
                <a:latin typeface="Cambria" pitchFamily="18" charset="0"/>
              </a:rPr>
              <a:t>ncome </a:t>
            </a:r>
            <a:r>
              <a:rPr lang="en-GB" sz="1800" dirty="0">
                <a:latin typeface="Cambria" pitchFamily="18" charset="0"/>
              </a:rPr>
              <a:t>T</a:t>
            </a:r>
            <a:r>
              <a:rPr lang="en-GB" sz="1800" dirty="0" smtClean="0">
                <a:latin typeface="Cambria" pitchFamily="18" charset="0"/>
              </a:rPr>
              <a:t>ax).</a:t>
            </a:r>
            <a:endParaRPr lang="sr-Latn-ME" sz="1800" dirty="0" smtClean="0">
              <a:latin typeface="Cambria" pitchFamily="18" charset="0"/>
            </a:endParaRPr>
          </a:p>
          <a:p>
            <a:pPr algn="just">
              <a:buFont typeface="Wingdings" pitchFamily="2" charset="2"/>
              <a:buChar char="v"/>
            </a:pPr>
            <a:endParaRPr lang="en-GB" sz="1800" dirty="0" smtClean="0">
              <a:latin typeface="Cambria" pitchFamily="18" charset="0"/>
            </a:endParaRPr>
          </a:p>
          <a:p>
            <a:pPr algn="just">
              <a:buFont typeface="Wingdings" pitchFamily="2" charset="2"/>
              <a:buChar char="v"/>
            </a:pPr>
            <a:r>
              <a:rPr lang="en-GB" sz="1800" b="1" dirty="0" smtClean="0">
                <a:latin typeface="Cambria" pitchFamily="18" charset="0"/>
              </a:rPr>
              <a:t>Object of taxation of a resident natural person </a:t>
            </a:r>
            <a:r>
              <a:rPr lang="en-GB" sz="1800" dirty="0" smtClean="0">
                <a:latin typeface="Cambria" pitchFamily="18" charset="0"/>
              </a:rPr>
              <a:t>is the income that the resident generates in Montenegro and outside of  Montenegro (Article 4 of the Law on Personal </a:t>
            </a:r>
            <a:r>
              <a:rPr lang="en-GB" sz="1800" dirty="0">
                <a:latin typeface="Cambria" pitchFamily="18" charset="0"/>
              </a:rPr>
              <a:t>I</a:t>
            </a:r>
            <a:r>
              <a:rPr lang="en-GB" sz="1800" dirty="0" smtClean="0">
                <a:latin typeface="Cambria" pitchFamily="18" charset="0"/>
              </a:rPr>
              <a:t>ncome </a:t>
            </a:r>
            <a:r>
              <a:rPr lang="en-GB" sz="1800" dirty="0">
                <a:latin typeface="Cambria" pitchFamily="18" charset="0"/>
              </a:rPr>
              <a:t>T</a:t>
            </a:r>
            <a:r>
              <a:rPr lang="en-GB" sz="1800" dirty="0" smtClean="0">
                <a:latin typeface="Cambria" pitchFamily="18" charset="0"/>
              </a:rPr>
              <a:t>ax).</a:t>
            </a:r>
            <a:endParaRPr lang="sr-Latn-ME" sz="1800" dirty="0" smtClean="0">
              <a:latin typeface="Cambria" pitchFamily="18" charset="0"/>
            </a:endParaRPr>
          </a:p>
          <a:p>
            <a:pPr marL="0" indent="0" algn="just">
              <a:buNone/>
            </a:pPr>
            <a:endParaRPr lang="en-GB" sz="1800" dirty="0" smtClean="0">
              <a:latin typeface="Cambria" pitchFamily="18" charset="0"/>
            </a:endParaRPr>
          </a:p>
          <a:p>
            <a:pPr algn="just">
              <a:buFont typeface="Wingdings" pitchFamily="2" charset="2"/>
              <a:buChar char="v"/>
            </a:pPr>
            <a:r>
              <a:rPr lang="en-GB" sz="1800" b="1" dirty="0" smtClean="0">
                <a:latin typeface="Cambria" pitchFamily="18" charset="0"/>
              </a:rPr>
              <a:t>Sources of income </a:t>
            </a:r>
            <a:r>
              <a:rPr lang="en-GB" sz="1800" dirty="0" smtClean="0">
                <a:latin typeface="Cambria" pitchFamily="18" charset="0"/>
              </a:rPr>
              <a:t>on which personal income tax is paid, include revenues generated,  among other things, in respect of capital which includes revenues from interest (Articles 12 and 37 of the Law on Personal </a:t>
            </a:r>
            <a:r>
              <a:rPr lang="en-GB" sz="1800" dirty="0">
                <a:latin typeface="Cambria" pitchFamily="18" charset="0"/>
              </a:rPr>
              <a:t>I</a:t>
            </a:r>
            <a:r>
              <a:rPr lang="en-GB" sz="1800" dirty="0" smtClean="0">
                <a:latin typeface="Cambria" pitchFamily="18" charset="0"/>
              </a:rPr>
              <a:t>ncome </a:t>
            </a:r>
            <a:r>
              <a:rPr lang="en-GB" sz="1800" dirty="0">
                <a:latin typeface="Cambria" pitchFamily="18" charset="0"/>
              </a:rPr>
              <a:t>T</a:t>
            </a:r>
            <a:r>
              <a:rPr lang="en-GB" sz="1800" dirty="0" smtClean="0">
                <a:latin typeface="Cambria" pitchFamily="18" charset="0"/>
              </a:rPr>
              <a:t>ax).</a:t>
            </a:r>
            <a:endParaRPr lang="en-GB" sz="1800" i="1" dirty="0" smtClean="0">
              <a:solidFill>
                <a:srgbClr val="973735"/>
              </a:solidFill>
              <a:latin typeface="Cambria" pitchFamily="18" charset="0"/>
            </a:endParaRPr>
          </a:p>
          <a:p>
            <a:pPr lvl="1"/>
            <a:endParaRPr lang="en-US" sz="1600" i="1" dirty="0" smtClean="0">
              <a:solidFill>
                <a:srgbClr val="973735"/>
              </a:solidFill>
              <a:latin typeface="Cambria" pitchFamily="18" charset="0"/>
            </a:endParaRPr>
          </a:p>
          <a:p>
            <a:pPr lvl="1">
              <a:buFont typeface="Arial" charset="0"/>
              <a:buNone/>
            </a:pPr>
            <a:endParaRPr lang="en-US" sz="1600" b="1" i="1" dirty="0" smtClean="0">
              <a:solidFill>
                <a:srgbClr val="973735"/>
              </a:solidFill>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9227"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9228" name="Rectangle 20"/>
          <p:cNvSpPr>
            <a:spLocks noGrp="1"/>
          </p:cNvSpPr>
          <p:nvPr>
            <p:ph type="title" idx="4294967295"/>
          </p:nvPr>
        </p:nvSpPr>
        <p:spPr/>
        <p:txBody>
          <a:bodyPr/>
          <a:lstStyle/>
          <a:p>
            <a:r>
              <a:rPr lang="en-US" sz="3200" b="1" dirty="0" smtClean="0"/>
              <a:t/>
            </a:r>
            <a:br>
              <a:rPr lang="en-US" sz="3200" b="1" dirty="0" smtClean="0"/>
            </a:br>
            <a:r>
              <a:rPr lang="en-US" sz="2400" b="1" i="1" dirty="0" smtClean="0">
                <a:latin typeface="Cambria" pitchFamily="18" charset="0"/>
              </a:rPr>
              <a:t>RESIDENT INDIVIDUALS</a:t>
            </a:r>
            <a:br>
              <a:rPr lang="en-US" sz="2400" b="1" i="1" dirty="0" smtClean="0">
                <a:latin typeface="Cambria" pitchFamily="18" charset="0"/>
              </a:rPr>
            </a:br>
            <a:r>
              <a:rPr lang="en-US" sz="2400" b="1" i="1" dirty="0" smtClean="0">
                <a:latin typeface="Cambria" pitchFamily="18" charset="0"/>
              </a:rPr>
              <a:t>continued</a:t>
            </a: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9229" name="Rectangle 21"/>
          <p:cNvSpPr>
            <a:spLocks noGrp="1"/>
          </p:cNvSpPr>
          <p:nvPr>
            <p:ph type="body" idx="4294967295"/>
          </p:nvPr>
        </p:nvSpPr>
        <p:spPr/>
        <p:txBody>
          <a:bodyPr/>
          <a:lstStyle/>
          <a:p>
            <a:pPr algn="just">
              <a:buFont typeface="Wingdings" pitchFamily="2" charset="2"/>
              <a:buChar char="v"/>
            </a:pPr>
            <a:endParaRPr lang="en-GB" sz="1600" b="1" dirty="0" smtClean="0">
              <a:latin typeface="Cambria" pitchFamily="18" charset="0"/>
            </a:endParaRPr>
          </a:p>
          <a:p>
            <a:pPr algn="just">
              <a:buFont typeface="Arial" charset="0"/>
              <a:buNone/>
            </a:pPr>
            <a:endParaRPr lang="en-GB" sz="1600" b="1" dirty="0" smtClean="0">
              <a:latin typeface="Cambria" pitchFamily="18" charset="0"/>
            </a:endParaRPr>
          </a:p>
          <a:p>
            <a:pPr algn="just">
              <a:buFont typeface="Wingdings" pitchFamily="2" charset="2"/>
              <a:buChar char="v"/>
            </a:pPr>
            <a:r>
              <a:rPr lang="en-GB" sz="2000" b="1" dirty="0" smtClean="0">
                <a:latin typeface="Cambria" pitchFamily="18" charset="0"/>
              </a:rPr>
              <a:t>Payment of tax on revenues from interest </a:t>
            </a:r>
            <a:r>
              <a:rPr lang="en-GB" sz="2000" dirty="0" smtClean="0">
                <a:latin typeface="Cambria" pitchFamily="18" charset="0"/>
              </a:rPr>
              <a:t>(Article 50 of the Law on Personal </a:t>
            </a:r>
            <a:r>
              <a:rPr lang="en-GB" sz="2000" dirty="0">
                <a:latin typeface="Cambria" pitchFamily="18" charset="0"/>
              </a:rPr>
              <a:t>I</a:t>
            </a:r>
            <a:r>
              <a:rPr lang="en-GB" sz="2000" dirty="0" smtClean="0">
                <a:latin typeface="Cambria" pitchFamily="18" charset="0"/>
              </a:rPr>
              <a:t>ncome Tax)</a:t>
            </a:r>
          </a:p>
          <a:p>
            <a:pPr algn="just">
              <a:buNone/>
            </a:pPr>
            <a:endParaRPr lang="en-GB" sz="2000" dirty="0" smtClean="0">
              <a:latin typeface="Cambria" pitchFamily="18" charset="0"/>
            </a:endParaRPr>
          </a:p>
          <a:p>
            <a:pPr algn="just">
              <a:buFont typeface="Arial" pitchFamily="34" charset="0"/>
              <a:buChar char="•"/>
            </a:pPr>
            <a:r>
              <a:rPr lang="en-GB" sz="2000" dirty="0" smtClean="0">
                <a:latin typeface="Cambria" pitchFamily="18" charset="0"/>
              </a:rPr>
              <a:t>The payer of revenues from interest is obliged to calculate, withhold, and pay the tax on revenue from interest  at the same time with the payment of revenue. </a:t>
            </a:r>
          </a:p>
          <a:p>
            <a:pPr algn="just">
              <a:buNone/>
            </a:pPr>
            <a:endParaRPr lang="en-GB" sz="2000" dirty="0" smtClean="0">
              <a:latin typeface="Cambria" pitchFamily="18" charset="0"/>
            </a:endParaRPr>
          </a:p>
          <a:p>
            <a:pPr algn="just">
              <a:buFont typeface="Arial" pitchFamily="34" charset="0"/>
              <a:buChar char="•"/>
            </a:pPr>
            <a:r>
              <a:rPr lang="en-GB" sz="2000" b="1" dirty="0" smtClean="0">
                <a:latin typeface="Cambria" pitchFamily="18" charset="0"/>
              </a:rPr>
              <a:t>Tax rate - </a:t>
            </a:r>
            <a:r>
              <a:rPr lang="en-GB" sz="2000" dirty="0" smtClean="0">
                <a:latin typeface="Cambria" pitchFamily="18" charset="0"/>
              </a:rPr>
              <a:t>Withholding tax on revenues from interest paid to a resident, is calculated at the rate of </a:t>
            </a:r>
            <a:r>
              <a:rPr lang="en-GB" sz="2000" b="1" dirty="0" smtClean="0">
                <a:latin typeface="Cambria" pitchFamily="18" charset="0"/>
              </a:rPr>
              <a:t>9</a:t>
            </a:r>
            <a:r>
              <a:rPr lang="en-GB" sz="2000" dirty="0" smtClean="0">
                <a:latin typeface="Cambria" pitchFamily="18" charset="0"/>
              </a:rPr>
              <a:t>% on the base made of gross revenue. </a:t>
            </a:r>
          </a:p>
          <a:p>
            <a:pPr algn="just"/>
            <a:endParaRPr lang="en-GB" sz="1400" dirty="0" smtClean="0">
              <a:latin typeface="Cambria" pitchFamily="18" charset="0"/>
            </a:endParaRPr>
          </a:p>
          <a:p>
            <a:pPr lvl="1" algn="just">
              <a:buFont typeface="Arial" charset="0"/>
              <a:buNone/>
            </a:pPr>
            <a:endParaRPr lang="en-GB" sz="1600" i="1" dirty="0" smtClean="0">
              <a:solidFill>
                <a:srgbClr val="973735"/>
              </a:solidFill>
              <a:latin typeface="Cambria" pitchFamily="18" charset="0"/>
            </a:endParaRPr>
          </a:p>
          <a:p>
            <a:pPr lvl="1"/>
            <a:endParaRPr lang="en-GB" sz="1600" i="1" dirty="0" smtClean="0">
              <a:solidFill>
                <a:srgbClr val="973735"/>
              </a:solidFill>
              <a:latin typeface="Cambria" pitchFamily="18" charset="0"/>
            </a:endParaRPr>
          </a:p>
          <a:p>
            <a:pPr lvl="1">
              <a:buFont typeface="Arial" charset="0"/>
              <a:buNone/>
            </a:pPr>
            <a:endParaRPr lang="en-GB" sz="1600" b="1" i="1" dirty="0" smtClean="0">
              <a:solidFill>
                <a:srgbClr val="973735"/>
              </a:solidFill>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0251"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0252" name="Rectangle 20"/>
          <p:cNvSpPr>
            <a:spLocks noGrp="1"/>
          </p:cNvSpPr>
          <p:nvPr>
            <p:ph type="title" idx="4294967295"/>
          </p:nvPr>
        </p:nvSpPr>
        <p:spPr/>
        <p:txBody>
          <a:bodyPr/>
          <a:lstStyle/>
          <a:p>
            <a:r>
              <a:rPr lang="en-US" sz="2400" b="1" i="1" smtClean="0">
                <a:latin typeface="Cambria" pitchFamily="18" charset="0"/>
              </a:rPr>
              <a:t>NON -RESIDENT INDIVIDUALS</a:t>
            </a:r>
            <a:endParaRPr lang="en-US" sz="2400" smtClean="0">
              <a:latin typeface="Cambria" pitchFamily="18" charset="0"/>
            </a:endParaRPr>
          </a:p>
        </p:txBody>
      </p:sp>
      <p:sp>
        <p:nvSpPr>
          <p:cNvPr id="10253" name="Rectangle 21"/>
          <p:cNvSpPr>
            <a:spLocks noGrp="1"/>
          </p:cNvSpPr>
          <p:nvPr>
            <p:ph type="body" idx="4294967295"/>
          </p:nvPr>
        </p:nvSpPr>
        <p:spPr/>
        <p:txBody>
          <a:bodyPr/>
          <a:lstStyle/>
          <a:p>
            <a:pPr lvl="1">
              <a:buFont typeface="Arial" charset="0"/>
              <a:buNone/>
            </a:pPr>
            <a:endParaRPr lang="sr-Latn-CS" sz="1400" b="1" dirty="0" smtClean="0">
              <a:solidFill>
                <a:srgbClr val="C00000"/>
              </a:solidFill>
              <a:latin typeface="Cambria" pitchFamily="18" charset="0"/>
            </a:endParaRPr>
          </a:p>
          <a:p>
            <a:pPr algn="just">
              <a:buFont typeface="Wingdings" pitchFamily="2" charset="2"/>
              <a:buChar char="v"/>
            </a:pPr>
            <a:r>
              <a:rPr lang="en-GB" sz="1700" b="1" dirty="0" smtClean="0">
                <a:latin typeface="Cambria" pitchFamily="18" charset="0"/>
              </a:rPr>
              <a:t>Object of taxation of a non-resident natural person </a:t>
            </a:r>
            <a:r>
              <a:rPr lang="en-GB" sz="1700" dirty="0" smtClean="0">
                <a:latin typeface="Cambria" pitchFamily="18" charset="0"/>
              </a:rPr>
              <a:t>is revenue from interest that the non-resident natural and legal person generates in Montenegro (Article 4 of the Law on Personal </a:t>
            </a:r>
            <a:r>
              <a:rPr lang="en-GB" sz="1700" dirty="0">
                <a:latin typeface="Cambria" pitchFamily="18" charset="0"/>
              </a:rPr>
              <a:t>I</a:t>
            </a:r>
            <a:r>
              <a:rPr lang="en-GB" sz="1700" dirty="0" smtClean="0">
                <a:latin typeface="Cambria" pitchFamily="18" charset="0"/>
              </a:rPr>
              <a:t>ncome </a:t>
            </a:r>
            <a:r>
              <a:rPr lang="en-GB" sz="1700" dirty="0">
                <a:latin typeface="Cambria" pitchFamily="18" charset="0"/>
              </a:rPr>
              <a:t>T</a:t>
            </a:r>
            <a:r>
              <a:rPr lang="en-GB" sz="1700" dirty="0" smtClean="0">
                <a:latin typeface="Cambria" pitchFamily="18" charset="0"/>
              </a:rPr>
              <a:t>ax). </a:t>
            </a:r>
          </a:p>
          <a:p>
            <a:pPr algn="just">
              <a:buFont typeface="Wingdings" pitchFamily="2" charset="2"/>
              <a:buChar char="v"/>
            </a:pPr>
            <a:r>
              <a:rPr lang="en-GB" sz="1700" b="1" dirty="0" smtClean="0">
                <a:latin typeface="Cambria" pitchFamily="18" charset="0"/>
              </a:rPr>
              <a:t>Payment of tax on revenues from interest </a:t>
            </a:r>
            <a:r>
              <a:rPr lang="en-GB" sz="1700" dirty="0" smtClean="0">
                <a:latin typeface="Cambria" pitchFamily="18" charset="0"/>
              </a:rPr>
              <a:t>(Article 50 of the Law on Personal </a:t>
            </a:r>
            <a:r>
              <a:rPr lang="en-GB" sz="1700" dirty="0">
                <a:latin typeface="Cambria" pitchFamily="18" charset="0"/>
              </a:rPr>
              <a:t>I</a:t>
            </a:r>
            <a:r>
              <a:rPr lang="en-GB" sz="1700" dirty="0" smtClean="0">
                <a:latin typeface="Cambria" pitchFamily="18" charset="0"/>
              </a:rPr>
              <a:t>ncome </a:t>
            </a:r>
            <a:r>
              <a:rPr lang="en-GB" sz="1700" dirty="0">
                <a:latin typeface="Cambria" pitchFamily="18" charset="0"/>
              </a:rPr>
              <a:t>T</a:t>
            </a:r>
            <a:r>
              <a:rPr lang="en-GB" sz="1700" dirty="0" smtClean="0">
                <a:latin typeface="Cambria" pitchFamily="18" charset="0"/>
              </a:rPr>
              <a:t>ax and Article 29 of the Law on Corporate </a:t>
            </a:r>
            <a:r>
              <a:rPr lang="en-GB" sz="1700" dirty="0">
                <a:latin typeface="Cambria" pitchFamily="18" charset="0"/>
              </a:rPr>
              <a:t>P</a:t>
            </a:r>
            <a:r>
              <a:rPr lang="en-GB" sz="1700" dirty="0" smtClean="0">
                <a:latin typeface="Cambria" pitchFamily="18" charset="0"/>
              </a:rPr>
              <a:t>rofit </a:t>
            </a:r>
            <a:r>
              <a:rPr lang="en-GB" sz="1700" dirty="0">
                <a:latin typeface="Cambria" pitchFamily="18" charset="0"/>
              </a:rPr>
              <a:t>T</a:t>
            </a:r>
            <a:r>
              <a:rPr lang="en-GB" sz="1700" dirty="0" smtClean="0">
                <a:latin typeface="Cambria" pitchFamily="18" charset="0"/>
              </a:rPr>
              <a:t>ax)</a:t>
            </a:r>
          </a:p>
          <a:p>
            <a:pPr algn="just">
              <a:buFont typeface="Arial" pitchFamily="34" charset="0"/>
              <a:buChar char="•"/>
            </a:pPr>
            <a:r>
              <a:rPr lang="en-GB" sz="1700" dirty="0" smtClean="0">
                <a:latin typeface="Cambria" pitchFamily="18" charset="0"/>
              </a:rPr>
              <a:t>The payer of revenues from interest, paid to a non-resident, shall be obliged to calculate, withhold and pay the tax on revenue from interest at the same time with the payment of revenue.</a:t>
            </a:r>
          </a:p>
          <a:p>
            <a:pPr algn="just"/>
            <a:r>
              <a:rPr lang="en-GB" sz="1700" b="1" dirty="0" smtClean="0">
                <a:latin typeface="Cambria" pitchFamily="18" charset="0"/>
              </a:rPr>
              <a:t>Tax rate</a:t>
            </a:r>
          </a:p>
          <a:p>
            <a:pPr lvl="1" algn="just">
              <a:buFont typeface="Courier New" pitchFamily="49" charset="0"/>
              <a:buChar char="o"/>
            </a:pPr>
            <a:r>
              <a:rPr lang="en-GB" sz="1700" dirty="0" smtClean="0">
                <a:latin typeface="Cambria" pitchFamily="18" charset="0"/>
              </a:rPr>
              <a:t>Withholding tax on revenues from interest paid to a non-resident natural person, is calculated at the rate of </a:t>
            </a:r>
            <a:r>
              <a:rPr lang="en-GB" sz="1700" b="1" dirty="0" smtClean="0">
                <a:latin typeface="Cambria" pitchFamily="18" charset="0"/>
              </a:rPr>
              <a:t>5</a:t>
            </a:r>
            <a:r>
              <a:rPr lang="en-GB" sz="1700" dirty="0" smtClean="0">
                <a:latin typeface="Cambria" pitchFamily="18" charset="0"/>
              </a:rPr>
              <a:t>%</a:t>
            </a:r>
            <a:r>
              <a:rPr lang="sr-Latn-RS" sz="1700" dirty="0" smtClean="0">
                <a:latin typeface="Cambria" pitchFamily="18" charset="0"/>
              </a:rPr>
              <a:t>;</a:t>
            </a:r>
            <a:endParaRPr lang="en-GB" sz="1700" dirty="0" smtClean="0">
              <a:latin typeface="Cambria" pitchFamily="18" charset="0"/>
            </a:endParaRPr>
          </a:p>
          <a:p>
            <a:pPr lvl="1" algn="just">
              <a:buFont typeface="Courier New" pitchFamily="49" charset="0"/>
              <a:buChar char="o"/>
            </a:pPr>
            <a:r>
              <a:rPr lang="en-GB" sz="1700" dirty="0" smtClean="0">
                <a:latin typeface="Cambria" pitchFamily="18" charset="0"/>
              </a:rPr>
              <a:t>Withholding tax on revenues from interest paid to a non-resident legal person, is calculated at the rate of </a:t>
            </a:r>
            <a:r>
              <a:rPr lang="en-GB" sz="1700" b="1" dirty="0" smtClean="0">
                <a:latin typeface="Cambria" pitchFamily="18" charset="0"/>
              </a:rPr>
              <a:t>9</a:t>
            </a:r>
            <a:r>
              <a:rPr lang="en-GB" sz="1700" dirty="0" smtClean="0">
                <a:latin typeface="Cambria" pitchFamily="18" charset="0"/>
              </a:rPr>
              <a:t>% , </a:t>
            </a:r>
            <a:r>
              <a:rPr lang="en-US" sz="1700" dirty="0" smtClean="0">
                <a:latin typeface="Cambria" pitchFamily="18" charset="0"/>
              </a:rPr>
              <a:t>on a base made of gross revenues</a:t>
            </a:r>
            <a:r>
              <a:rPr lang="sr-Latn-RS" sz="1700" dirty="0" smtClean="0">
                <a:latin typeface="Cambria" pitchFamily="18" charset="0"/>
              </a:rPr>
              <a:t>. </a:t>
            </a:r>
            <a:endParaRPr lang="hr-HR" sz="1700" dirty="0" smtClean="0">
              <a:latin typeface="Cambria" pitchFamily="18" charset="0"/>
            </a:endParaRPr>
          </a:p>
          <a:p>
            <a:pPr lvl="1">
              <a:buFont typeface="Arial" charset="0"/>
              <a:buNone/>
            </a:pPr>
            <a:endParaRPr lang="en-US" sz="1600" i="1" dirty="0" smtClean="0">
              <a:solidFill>
                <a:srgbClr val="973735"/>
              </a:solidFill>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127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1276" name="Rectangle 20"/>
          <p:cNvSpPr>
            <a:spLocks noGrp="1"/>
          </p:cNvSpPr>
          <p:nvPr>
            <p:ph type="title" idx="4294967295"/>
          </p:nvPr>
        </p:nvSpPr>
        <p:spPr/>
        <p:txBody>
          <a:bodyPr/>
          <a:lstStyle/>
          <a:p>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IE" sz="2400" b="1" i="1" dirty="0" smtClean="0">
                <a:latin typeface="Cambria" pitchFamily="18" charset="0"/>
              </a:rPr>
              <a:t>ELIMINATION OF DOUBLE TAXATION</a:t>
            </a:r>
            <a:r>
              <a:rPr lang="en-US" sz="2400" b="1" dirty="0" smtClean="0"/>
              <a:t/>
            </a:r>
            <a:br>
              <a:rPr lang="en-US" sz="2400" b="1" dirty="0" smtClean="0"/>
            </a:br>
            <a:r>
              <a:rPr lang="en-US" sz="2400" b="1" dirty="0" smtClean="0"/>
              <a:t/>
            </a:r>
            <a:br>
              <a:rPr lang="en-US" sz="2400" b="1" dirty="0" smtClean="0"/>
            </a:br>
            <a:r>
              <a:rPr lang="en-US" sz="2000" b="1" dirty="0" smtClean="0">
                <a:solidFill>
                  <a:srgbClr val="973735"/>
                </a:solidFill>
                <a:latin typeface="Cambria" pitchFamily="18" charset="0"/>
              </a:rPr>
              <a:t/>
            </a:r>
            <a:br>
              <a:rPr lang="en-US" sz="2000" b="1" dirty="0" smtClean="0">
                <a:solidFill>
                  <a:srgbClr val="973735"/>
                </a:solidFill>
                <a:latin typeface="Cambria" pitchFamily="18" charset="0"/>
              </a:rPr>
            </a:b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1277" name="Rectangle 21"/>
          <p:cNvSpPr>
            <a:spLocks noGrp="1"/>
          </p:cNvSpPr>
          <p:nvPr>
            <p:ph type="body" idx="4294967295"/>
          </p:nvPr>
        </p:nvSpPr>
        <p:spPr/>
        <p:txBody>
          <a:bodyPr/>
          <a:lstStyle/>
          <a:p>
            <a:pPr>
              <a:buFont typeface="Arial" charset="0"/>
              <a:buNone/>
            </a:pPr>
            <a:endParaRPr lang="en-US" sz="1600" dirty="0" smtClean="0"/>
          </a:p>
          <a:p>
            <a:pPr algn="just">
              <a:buFont typeface="Wingdings" pitchFamily="2" charset="2"/>
              <a:buChar char="v"/>
            </a:pPr>
            <a:r>
              <a:rPr lang="en-GB" sz="2400" dirty="0" smtClean="0">
                <a:latin typeface="Cambria" pitchFamily="18" charset="0"/>
              </a:rPr>
              <a:t>To a resident taxpayer, who generates income</a:t>
            </a:r>
            <a:r>
              <a:rPr lang="en-US" sz="2400" dirty="0" smtClean="0">
                <a:latin typeface="Cambria" pitchFamily="18" charset="0"/>
              </a:rPr>
              <a:t> from interest </a:t>
            </a:r>
            <a:r>
              <a:rPr lang="en-GB" sz="2400" dirty="0" smtClean="0">
                <a:latin typeface="Cambria" pitchFamily="18" charset="0"/>
              </a:rPr>
              <a:t>outside of Montenegro and pays an income tax in another country, the tax credit in the amount equal to the income tax  or profit tax paid in such country shall be approved.</a:t>
            </a:r>
            <a:endParaRPr lang="en-US" sz="2400" dirty="0" smtClean="0">
              <a:latin typeface="Cambria" pitchFamily="18" charset="0"/>
            </a:endParaRPr>
          </a:p>
          <a:p>
            <a:pPr algn="just">
              <a:buFont typeface="Arial" charset="0"/>
              <a:buNone/>
            </a:pPr>
            <a:endParaRPr lang="en-US" sz="2400" dirty="0" smtClean="0">
              <a:latin typeface="Cambria" pitchFamily="18" charset="0"/>
            </a:endParaRPr>
          </a:p>
          <a:p>
            <a:pPr algn="just">
              <a:buFont typeface="Wingdings" pitchFamily="2" charset="2"/>
              <a:buChar char="v"/>
            </a:pPr>
            <a:r>
              <a:rPr lang="en-GB" sz="2400" dirty="0" smtClean="0">
                <a:latin typeface="Cambria" pitchFamily="18" charset="0"/>
              </a:rPr>
              <a:t>The tax credit cannot exceed the amount that would have been obtained by applying provisions of </a:t>
            </a:r>
            <a:r>
              <a:rPr lang="en-US" sz="2400" dirty="0" smtClean="0">
                <a:latin typeface="Cambria" pitchFamily="18" charset="0"/>
              </a:rPr>
              <a:t>the domestic</a:t>
            </a:r>
            <a:r>
              <a:rPr lang="en-GB" sz="2400" dirty="0" smtClean="0">
                <a:latin typeface="Cambria" pitchFamily="18" charset="0"/>
              </a:rPr>
              <a:t> </a:t>
            </a:r>
            <a:r>
              <a:rPr lang="en-US" sz="2400" dirty="0" smtClean="0">
                <a:latin typeface="Cambria" pitchFamily="18" charset="0"/>
              </a:rPr>
              <a:t>l</a:t>
            </a:r>
            <a:r>
              <a:rPr lang="en-GB" sz="2400" dirty="0" smtClean="0">
                <a:latin typeface="Cambria" pitchFamily="18" charset="0"/>
              </a:rPr>
              <a:t>aw</a:t>
            </a:r>
            <a:r>
              <a:rPr lang="en-US" sz="2400" dirty="0" smtClean="0">
                <a:latin typeface="Cambria" pitchFamily="18" charset="0"/>
              </a:rPr>
              <a:t>s</a:t>
            </a:r>
            <a:r>
              <a:rPr lang="en-GB" sz="2400" dirty="0" smtClean="0">
                <a:latin typeface="Cambria" pitchFamily="18" charset="0"/>
              </a:rPr>
              <a:t> to the income generated in another country</a:t>
            </a:r>
            <a:r>
              <a:rPr lang="en-US" sz="2400" dirty="0" smtClean="0">
                <a:latin typeface="Cambria" pitchFamily="18" charset="0"/>
              </a:rPr>
              <a:t> (Article 44 of the Law on Personal </a:t>
            </a:r>
            <a:r>
              <a:rPr lang="en-US" sz="2400" dirty="0">
                <a:latin typeface="Cambria" pitchFamily="18" charset="0"/>
              </a:rPr>
              <a:t>I</a:t>
            </a:r>
            <a:r>
              <a:rPr lang="en-US" sz="2400" dirty="0" smtClean="0">
                <a:latin typeface="Cambria" pitchFamily="18" charset="0"/>
              </a:rPr>
              <a:t>ncome </a:t>
            </a:r>
            <a:r>
              <a:rPr lang="en-US" sz="2400" dirty="0">
                <a:latin typeface="Cambria" pitchFamily="18" charset="0"/>
              </a:rPr>
              <a:t>T</a:t>
            </a:r>
            <a:r>
              <a:rPr lang="en-US" sz="2400" dirty="0" smtClean="0">
                <a:latin typeface="Cambria" pitchFamily="18" charset="0"/>
              </a:rPr>
              <a:t>ax and Article 33 of the Law on Corporate </a:t>
            </a:r>
            <a:r>
              <a:rPr lang="en-US" sz="2400" dirty="0">
                <a:latin typeface="Cambria" pitchFamily="18" charset="0"/>
              </a:rPr>
              <a:t>P</a:t>
            </a:r>
            <a:r>
              <a:rPr lang="en-US" sz="2400" dirty="0" smtClean="0">
                <a:latin typeface="Cambria" pitchFamily="18" charset="0"/>
              </a:rPr>
              <a:t>rofit </a:t>
            </a:r>
            <a:r>
              <a:rPr lang="en-US" sz="2400" dirty="0">
                <a:latin typeface="Cambria" pitchFamily="18" charset="0"/>
              </a:rPr>
              <a:t>T</a:t>
            </a:r>
            <a:r>
              <a:rPr lang="en-US" sz="2400" dirty="0" smtClean="0">
                <a:latin typeface="Cambria" pitchFamily="18" charset="0"/>
              </a:rPr>
              <a:t>ax)</a:t>
            </a:r>
            <a:r>
              <a:rPr lang="en-GB" sz="2400" dirty="0" smtClean="0">
                <a:latin typeface="Cambria" pitchFamily="18" charset="0"/>
              </a:rPr>
              <a:t>.</a:t>
            </a:r>
            <a:endParaRPr lang="sr-Latn-CS" sz="2400" b="1" dirty="0" smtClean="0">
              <a:solidFill>
                <a:srgbClr val="C00000"/>
              </a:solidFill>
              <a:latin typeface="Cambria" pitchFamily="18" charset="0"/>
            </a:endParaRPr>
          </a:p>
          <a:p>
            <a:pPr algn="just">
              <a:buFont typeface="Arial" charset="0"/>
              <a:buNone/>
            </a:pPr>
            <a:endParaRPr lang="en-US" sz="1600" dirty="0" smtClean="0">
              <a:latin typeface="Cambria" pitchFamily="18" charset="0"/>
            </a:endParaRPr>
          </a:p>
          <a:p>
            <a:pPr lvl="1" algn="just">
              <a:buFont typeface="Arial" charset="0"/>
              <a:buNone/>
            </a:pPr>
            <a:endParaRPr lang="hr-HR" sz="1600" i="1" dirty="0" smtClean="0">
              <a:solidFill>
                <a:srgbClr val="973735"/>
              </a:solidFill>
              <a:latin typeface="Cambria" pitchFamily="18" charset="0"/>
            </a:endParaRPr>
          </a:p>
          <a:p>
            <a:pPr lvl="1"/>
            <a:endParaRPr lang="en-US" sz="1600" i="1" dirty="0" smtClean="0">
              <a:solidFill>
                <a:srgbClr val="973735"/>
              </a:solidFill>
              <a:latin typeface="Cambria" pitchFamily="18" charset="0"/>
            </a:endParaRPr>
          </a:p>
          <a:p>
            <a:pPr lvl="1">
              <a:buFont typeface="Arial" charset="0"/>
              <a:buNone/>
            </a:pPr>
            <a:endParaRPr lang="en-US" sz="1600" b="1" i="1" dirty="0" smtClean="0">
              <a:solidFill>
                <a:srgbClr val="973735"/>
              </a:solidFill>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5"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229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2300" name="Rectangle 20"/>
          <p:cNvSpPr>
            <a:spLocks noGrp="1"/>
          </p:cNvSpPr>
          <p:nvPr>
            <p:ph type="title" idx="4294967295"/>
          </p:nvPr>
        </p:nvSpPr>
        <p:spPr/>
        <p:txBody>
          <a:bodyPr/>
          <a:lstStyle/>
          <a:p>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IE" sz="2400" b="1" i="1" dirty="0" smtClean="0">
                <a:latin typeface="Cambria" pitchFamily="18" charset="0"/>
              </a:rPr>
              <a:t>ELIMINATION OF DOUBLE TAXATION</a:t>
            </a:r>
            <a:br>
              <a:rPr lang="en-IE" sz="2400" b="1" i="1" dirty="0" smtClean="0">
                <a:latin typeface="Cambria" pitchFamily="18" charset="0"/>
              </a:rPr>
            </a:br>
            <a:r>
              <a:rPr lang="en-IE" sz="2400" b="1" i="1" dirty="0" smtClean="0">
                <a:latin typeface="Cambria" pitchFamily="18" charset="0"/>
              </a:rPr>
              <a:t>continued</a:t>
            </a:r>
            <a:r>
              <a:rPr lang="en-US" sz="2400" b="1" dirty="0" smtClean="0"/>
              <a:t/>
            </a:r>
            <a:br>
              <a:rPr lang="en-US" sz="2400" b="1" dirty="0" smtClean="0"/>
            </a:br>
            <a:r>
              <a:rPr lang="en-US" sz="2400" b="1" dirty="0" smtClean="0"/>
              <a:t/>
            </a:r>
            <a:br>
              <a:rPr lang="en-US" sz="2400" b="1" dirty="0" smtClean="0"/>
            </a:br>
            <a:r>
              <a:rPr lang="en-US" sz="2000" b="1" dirty="0" smtClean="0">
                <a:solidFill>
                  <a:srgbClr val="973735"/>
                </a:solidFill>
                <a:latin typeface="Cambria" pitchFamily="18" charset="0"/>
              </a:rPr>
              <a:t/>
            </a:r>
            <a:br>
              <a:rPr lang="en-US" sz="2000" b="1" dirty="0" smtClean="0">
                <a:solidFill>
                  <a:srgbClr val="973735"/>
                </a:solidFill>
                <a:latin typeface="Cambria" pitchFamily="18" charset="0"/>
              </a:rPr>
            </a:b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2301" name="Rectangle 21"/>
          <p:cNvSpPr>
            <a:spLocks noGrp="1"/>
          </p:cNvSpPr>
          <p:nvPr>
            <p:ph type="body" idx="4294967295"/>
          </p:nvPr>
        </p:nvSpPr>
        <p:spPr/>
        <p:txBody>
          <a:bodyPr/>
          <a:lstStyle/>
          <a:p>
            <a:pPr>
              <a:buFont typeface="Arial" charset="0"/>
              <a:buNone/>
            </a:pPr>
            <a:endParaRPr lang="en-US" sz="1800" dirty="0" smtClean="0"/>
          </a:p>
          <a:p>
            <a:pPr algn="just">
              <a:buFont typeface="Wingdings" pitchFamily="2" charset="2"/>
              <a:buChar char="v"/>
            </a:pPr>
            <a:r>
              <a:rPr lang="en-GB" sz="1800" dirty="0" smtClean="0">
                <a:latin typeface="Cambria" pitchFamily="18" charset="0"/>
              </a:rPr>
              <a:t>When calculating the withholding tax for revenues from interest paid to a non-resident legal entity, a payer of revenues shall apply provisions of the Convention on avoidance of double taxation , provided that the non-resident proofs the resident status in the country with which Montenegro has concluded the Convention for the avoidance of double taxation and that the non-resident is the beneficial owner of revenues (Article 29a of the Law on Corporate </a:t>
            </a:r>
            <a:r>
              <a:rPr lang="en-GB" sz="1800" dirty="0">
                <a:latin typeface="Cambria" pitchFamily="18" charset="0"/>
              </a:rPr>
              <a:t>P</a:t>
            </a:r>
            <a:r>
              <a:rPr lang="en-GB" sz="1800" dirty="0" smtClean="0">
                <a:latin typeface="Cambria" pitchFamily="18" charset="0"/>
              </a:rPr>
              <a:t>rofit </a:t>
            </a:r>
            <a:r>
              <a:rPr lang="en-GB" sz="1800" dirty="0">
                <a:latin typeface="Cambria" pitchFamily="18" charset="0"/>
              </a:rPr>
              <a:t>T</a:t>
            </a:r>
            <a:r>
              <a:rPr lang="en-GB" sz="1800" dirty="0" smtClean="0">
                <a:latin typeface="Cambria" pitchFamily="18" charset="0"/>
              </a:rPr>
              <a:t>ax).</a:t>
            </a:r>
          </a:p>
          <a:p>
            <a:pPr algn="just">
              <a:buFont typeface="Arial" charset="0"/>
              <a:buNone/>
            </a:pPr>
            <a:endParaRPr lang="en-GB" sz="1800" dirty="0" smtClean="0">
              <a:latin typeface="Cambria" pitchFamily="18" charset="0"/>
            </a:endParaRPr>
          </a:p>
          <a:p>
            <a:pPr algn="just">
              <a:buFont typeface="Wingdings" pitchFamily="2" charset="2"/>
              <a:buChar char="v"/>
            </a:pPr>
            <a:r>
              <a:rPr lang="en-GB" sz="1800" dirty="0" smtClean="0">
                <a:latin typeface="Cambria" pitchFamily="18" charset="0"/>
              </a:rPr>
              <a:t>Convention on avoidance of double taxation shall supersede the provisions of the domestic laws (Article 45 of the Law on Personal </a:t>
            </a:r>
            <a:r>
              <a:rPr lang="en-GB" sz="1800" dirty="0">
                <a:latin typeface="Cambria" pitchFamily="18" charset="0"/>
              </a:rPr>
              <a:t>I</a:t>
            </a:r>
            <a:r>
              <a:rPr lang="en-GB" sz="1800" dirty="0" smtClean="0">
                <a:latin typeface="Cambria" pitchFamily="18" charset="0"/>
              </a:rPr>
              <a:t>ncome </a:t>
            </a:r>
            <a:r>
              <a:rPr lang="en-GB" sz="1800" dirty="0">
                <a:latin typeface="Cambria" pitchFamily="18" charset="0"/>
              </a:rPr>
              <a:t>T</a:t>
            </a:r>
            <a:r>
              <a:rPr lang="en-GB" sz="1800" dirty="0" smtClean="0">
                <a:latin typeface="Cambria" pitchFamily="18" charset="0"/>
              </a:rPr>
              <a:t>ax and Article 34 of the Law on Corporate </a:t>
            </a:r>
            <a:r>
              <a:rPr lang="en-GB" sz="1800" dirty="0">
                <a:latin typeface="Cambria" pitchFamily="18" charset="0"/>
              </a:rPr>
              <a:t>P</a:t>
            </a:r>
            <a:r>
              <a:rPr lang="en-GB" sz="1800" dirty="0" smtClean="0">
                <a:latin typeface="Cambria" pitchFamily="18" charset="0"/>
              </a:rPr>
              <a:t>rofit </a:t>
            </a:r>
            <a:r>
              <a:rPr lang="en-GB" sz="1800" dirty="0">
                <a:latin typeface="Cambria" pitchFamily="18" charset="0"/>
              </a:rPr>
              <a:t>T</a:t>
            </a:r>
            <a:r>
              <a:rPr lang="en-GB" sz="1800" dirty="0" smtClean="0">
                <a:latin typeface="Cambria" pitchFamily="18" charset="0"/>
              </a:rPr>
              <a:t>ax).</a:t>
            </a:r>
          </a:p>
          <a:p>
            <a:pPr algn="just">
              <a:buFont typeface="Arial" charset="0"/>
              <a:buNone/>
            </a:pPr>
            <a:endParaRPr lang="en-GB" sz="1800" dirty="0" smtClean="0">
              <a:latin typeface="Cambria" pitchFamily="18" charset="0"/>
            </a:endParaRPr>
          </a:p>
          <a:p>
            <a:pPr algn="just">
              <a:buFont typeface="Wingdings" pitchFamily="2" charset="2"/>
              <a:buChar char="v"/>
            </a:pPr>
            <a:r>
              <a:rPr lang="en-GB" sz="1800" dirty="0" smtClean="0">
                <a:latin typeface="Cambria" pitchFamily="18" charset="0"/>
              </a:rPr>
              <a:t>Table presentation of Conventions on avoidance of double taxation applicable in Montenegro</a:t>
            </a: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Text Box 121"/>
          <p:cNvSpPr txBox="1">
            <a:spLocks noChangeArrowheads="1"/>
          </p:cNvSpPr>
          <p:nvPr/>
        </p:nvSpPr>
        <p:spPr bwMode="auto">
          <a:xfrm>
            <a:off x="533400"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3323"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3324" name="Rectangle 20"/>
          <p:cNvSpPr>
            <a:spLocks noGrp="1"/>
          </p:cNvSpPr>
          <p:nvPr>
            <p:ph type="title" idx="4294967295"/>
          </p:nvPr>
        </p:nvSpPr>
        <p:spPr/>
        <p:txBody>
          <a:bodyPr/>
          <a:lstStyle/>
          <a:p>
            <a:r>
              <a:rPr lang="en-US" sz="3200" b="1" dirty="0" smtClean="0"/>
              <a:t/>
            </a:r>
            <a:br>
              <a:rPr lang="en-US" sz="3200" b="1" dirty="0" smtClean="0"/>
            </a:br>
            <a:r>
              <a:rPr lang="en-IE" sz="2000" b="1" i="1" dirty="0" smtClean="0">
                <a:latin typeface="Cambria" pitchFamily="18" charset="0"/>
              </a:rPr>
              <a:t> </a:t>
            </a:r>
            <a:r>
              <a:rPr lang="sr-Latn-ME" sz="2000" b="1" i="1" dirty="0" smtClean="0">
                <a:latin typeface="Cambria" pitchFamily="18" charset="0"/>
              </a:rPr>
              <a:t/>
            </a:r>
            <a:br>
              <a:rPr lang="sr-Latn-ME" sz="2000" b="1" i="1" dirty="0" smtClean="0">
                <a:latin typeface="Cambria" pitchFamily="18" charset="0"/>
              </a:rPr>
            </a:br>
            <a:r>
              <a:rPr lang="en-IE" sz="2000" b="1" i="1" dirty="0" smtClean="0">
                <a:latin typeface="Cambria" pitchFamily="18" charset="0"/>
              </a:rPr>
              <a:t>ELIMINATION OF DOUBLE TAXATION</a:t>
            </a:r>
            <a:br>
              <a:rPr lang="en-IE" sz="2000" b="1" i="1" dirty="0" smtClean="0">
                <a:latin typeface="Cambria" pitchFamily="18" charset="0"/>
              </a:rPr>
            </a:br>
            <a:r>
              <a:rPr lang="en-IE" sz="2000" b="1" i="1" dirty="0" smtClean="0">
                <a:latin typeface="Cambria" pitchFamily="18" charset="0"/>
              </a:rPr>
              <a:t>continued </a:t>
            </a:r>
            <a:r>
              <a:rPr lang="en-US" sz="2000" b="1" dirty="0" smtClean="0">
                <a:solidFill>
                  <a:srgbClr val="973735"/>
                </a:solidFill>
                <a:latin typeface="Cambria" pitchFamily="18" charset="0"/>
              </a:rPr>
              <a:t/>
            </a:r>
            <a:br>
              <a:rPr lang="en-US" sz="2000" b="1" dirty="0" smtClean="0">
                <a:solidFill>
                  <a:srgbClr val="973735"/>
                </a:solidFill>
                <a:latin typeface="Cambria" pitchFamily="18" charset="0"/>
              </a:rPr>
            </a:b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3325" name="Rectangle 21"/>
          <p:cNvSpPr>
            <a:spLocks noGrp="1"/>
          </p:cNvSpPr>
          <p:nvPr>
            <p:ph type="body" idx="4294967295"/>
          </p:nvPr>
        </p:nvSpPr>
        <p:spPr>
          <a:xfrm>
            <a:off x="228600" y="1600200"/>
            <a:ext cx="8458200" cy="4648200"/>
          </a:xfrm>
        </p:spPr>
        <p:txBody>
          <a:bodyPr/>
          <a:lstStyle/>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algn="just">
              <a:buFont typeface="Arial" charset="0"/>
              <a:buNone/>
            </a:pPr>
            <a:endParaRPr lang="en-US" sz="1600" smtClean="0">
              <a:latin typeface="Cambria" pitchFamily="18" charset="0"/>
            </a:endParaRPr>
          </a:p>
          <a:p>
            <a:pPr lvl="1" algn="just">
              <a:buFont typeface="Arial" charset="0"/>
              <a:buNone/>
            </a:pPr>
            <a:endParaRPr lang="hr-HR" sz="1600" i="1" smtClean="0">
              <a:solidFill>
                <a:srgbClr val="973735"/>
              </a:solidFill>
              <a:latin typeface="Cambria" pitchFamily="18" charset="0"/>
            </a:endParaRPr>
          </a:p>
          <a:p>
            <a:pPr lvl="1"/>
            <a:endParaRPr lang="en-US" sz="1600" i="1" smtClean="0">
              <a:solidFill>
                <a:srgbClr val="973735"/>
              </a:solidFill>
              <a:latin typeface="Cambria" pitchFamily="18" charset="0"/>
            </a:endParaRPr>
          </a:p>
          <a:p>
            <a:pPr lvl="1">
              <a:buFont typeface="Arial" charset="0"/>
              <a:buNone/>
            </a:pPr>
            <a:endParaRPr lang="en-US" sz="1600" b="1" i="1" smtClean="0">
              <a:solidFill>
                <a:srgbClr val="973735"/>
              </a:solidFill>
              <a:latin typeface="Cambria" pitchFamily="18" charset="0"/>
            </a:endParaRPr>
          </a:p>
        </p:txBody>
      </p:sp>
      <p:graphicFrame>
        <p:nvGraphicFramePr>
          <p:cNvPr id="29" name="Table 28"/>
          <p:cNvGraphicFramePr>
            <a:graphicFrameLocks noGrp="1"/>
          </p:cNvGraphicFramePr>
          <p:nvPr>
            <p:extLst>
              <p:ext uri="{D42A27DB-BD31-4B8C-83A1-F6EECF244321}">
                <p14:modId xmlns="" xmlns:p14="http://schemas.microsoft.com/office/powerpoint/2010/main" val="3511224718"/>
              </p:ext>
            </p:extLst>
          </p:nvPr>
        </p:nvGraphicFramePr>
        <p:xfrm>
          <a:off x="1524000" y="1447809"/>
          <a:ext cx="6096000" cy="4800590"/>
        </p:xfrm>
        <a:graphic>
          <a:graphicData uri="http://schemas.openxmlformats.org/drawingml/2006/table">
            <a:tbl>
              <a:tblPr/>
              <a:tblGrid>
                <a:gridCol w="1524000"/>
                <a:gridCol w="1524000"/>
                <a:gridCol w="1524000"/>
                <a:gridCol w="1524000"/>
              </a:tblGrid>
              <a:tr h="64664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ahoma" pitchFamily="34" charset="0"/>
                          <a:cs typeface="Times New Roman" pitchFamily="18" charset="0"/>
                        </a:rPr>
                        <a:t>Number </a:t>
                      </a:r>
                      <a:endParaRPr kumimoji="0" lang="en-US" sz="1200" b="1" i="0" u="none" strike="noStrike" cap="none" normalizeH="0" baseline="0" dirty="0" smtClean="0">
                        <a:ln>
                          <a:noFill/>
                        </a:ln>
                        <a:solidFill>
                          <a:srgbClr val="FFFFFF"/>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ahoma" pitchFamily="34" charset="0"/>
                          <a:cs typeface="Times New Roman" pitchFamily="18" charset="0"/>
                        </a:rPr>
                        <a:t>State </a:t>
                      </a:r>
                      <a:endParaRPr kumimoji="0" lang="en-US" sz="1200" b="1" i="0" u="none" strike="noStrike" cap="none" normalizeH="0" baseline="0" dirty="0" smtClean="0">
                        <a:ln>
                          <a:noFill/>
                        </a:ln>
                        <a:solidFill>
                          <a:srgbClr val="FFFFFF"/>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ahoma" pitchFamily="34" charset="0"/>
                          <a:cs typeface="Times New Roman" pitchFamily="18" charset="0"/>
                        </a:rPr>
                        <a:t>Official Gazette  of Montenegro  Number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ahoma" pitchFamily="34" charset="0"/>
                          <a:cs typeface="Times New Roman" pitchFamily="18" charset="0"/>
                        </a:rPr>
                        <a:t>Rate of interest </a:t>
                      </a:r>
                      <a:endParaRPr kumimoji="0" lang="en-US" sz="1200" b="1" i="0" u="none" strike="noStrike" cap="none" normalizeH="0" baseline="0" dirty="0" smtClean="0">
                        <a:ln>
                          <a:noFill/>
                        </a:ln>
                        <a:solidFill>
                          <a:srgbClr val="FFFFFF"/>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3663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Albania</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 11/05</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3429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2</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Belgium</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SFRJ 11/81</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15</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3429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3</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Byelorussia</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SRJ 5/98</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8</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43109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4</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Bosnia </a:t>
                      </a:r>
                      <a:r>
                        <a:rPr lang="en-US" sz="1200" baseline="0" dirty="0" smtClean="0">
                          <a:solidFill>
                            <a:srgbClr val="FF0000"/>
                          </a:solidFill>
                          <a:latin typeface="Arial"/>
                          <a:ea typeface="Times New Roman"/>
                          <a:cs typeface="Times New Roman"/>
                        </a:rPr>
                        <a:t> and </a:t>
                      </a:r>
                      <a:r>
                        <a:rPr lang="en-US" sz="1200" dirty="0" smtClean="0">
                          <a:solidFill>
                            <a:srgbClr val="FF0000"/>
                          </a:solidFill>
                          <a:latin typeface="Arial"/>
                          <a:ea typeface="Times New Roman"/>
                          <a:cs typeface="Times New Roman"/>
                        </a:rPr>
                        <a:t>Herzegovina</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SCG18/04</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5</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Bulgaria</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SRJ 1/99</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6</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Czech Republic</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 3/05</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7</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Denmark</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15/81</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8</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Egypt</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 14/05</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15</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9</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Arial"/>
                          <a:ea typeface="Times New Roman"/>
                          <a:cs typeface="Times New Roman"/>
                        </a:rPr>
                        <a:t>Finland</a:t>
                      </a:r>
                      <a:endParaRPr lang="en-US" sz="1200" dirty="0">
                        <a:solidFill>
                          <a:srgbClr val="FF0000"/>
                        </a:solidFill>
                        <a:latin typeface="Calibri"/>
                        <a:ea typeface="Calibri"/>
                        <a:cs typeface="Times New Roman"/>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8/87</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algn="ctr"/>
                      <a:r>
                        <a:rPr lang="en-US" sz="1200" dirty="0" smtClean="0">
                          <a:solidFill>
                            <a:srgbClr val="FF0000"/>
                          </a:solidFill>
                          <a:latin typeface="Tahoma" pitchFamily="34" charset="0"/>
                          <a:ea typeface="Tahoma" pitchFamily="34" charset="0"/>
                          <a:cs typeface="Tahoma" pitchFamily="34" charset="0"/>
                        </a:rPr>
                        <a:t>France</a:t>
                      </a:r>
                      <a:endParaRPr lang="en-US" sz="1200" dirty="0">
                        <a:solidFill>
                          <a:srgbClr val="FF0000"/>
                        </a:solidFill>
                        <a:latin typeface="Tahoma" pitchFamily="34" charset="0"/>
                        <a:ea typeface="Tahoma" pitchFamily="34" charset="0"/>
                        <a:cs typeface="Tahoma"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28/75</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11</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Netherlands</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12/82</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12</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Croatia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 6/04</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13</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Italy</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2/83</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14</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China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SRJ 2/97</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15</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Cyprus</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SFRJ 2/86</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16</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Korea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SRJ 1/01</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17</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Kuwait</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SRJ 4/03</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1554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18</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Latvia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 3/06</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bl>
          </a:graphicData>
        </a:graphic>
      </p:graphicFrame>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3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1" name="Group 21"/>
            <p:cNvGrpSpPr>
              <a:grpSpLocks/>
            </p:cNvGrpSpPr>
            <p:nvPr/>
          </p:nvGrpSpPr>
          <p:grpSpPr bwMode="auto">
            <a:xfrm>
              <a:off x="7885100" y="-4763"/>
              <a:ext cx="1211260" cy="385762"/>
              <a:chOff x="7814716" y="-5258"/>
              <a:chExt cx="1210767" cy="460280"/>
            </a:xfrm>
          </p:grpSpPr>
          <p:sp>
            <p:nvSpPr>
              <p:cNvPr id="32" name="5-Point Star 3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7" name="5-Point Star 3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8" name="Group 21"/>
          <p:cNvGrpSpPr/>
          <p:nvPr/>
        </p:nvGrpSpPr>
        <p:grpSpPr>
          <a:xfrm>
            <a:off x="0" y="6354762"/>
            <a:ext cx="9144000" cy="506473"/>
            <a:chOff x="0" y="6354762"/>
            <a:chExt cx="9144000" cy="506473"/>
          </a:xfrm>
        </p:grpSpPr>
        <p:sp>
          <p:nvSpPr>
            <p:cNvPr id="39" name="Round Same Side Corner Rectangle 38"/>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40" name="Rectangle 39"/>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2" name="Rectangle 41"/>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4347"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4348" name="Rectangle 20"/>
          <p:cNvSpPr>
            <a:spLocks noGrp="1"/>
          </p:cNvSpPr>
          <p:nvPr>
            <p:ph type="title" idx="4294967295"/>
          </p:nvPr>
        </p:nvSpPr>
        <p:spPr>
          <a:xfrm>
            <a:off x="533400" y="304800"/>
            <a:ext cx="8229600" cy="1143000"/>
          </a:xfrm>
        </p:spPr>
        <p:txBody>
          <a:bodyPr/>
          <a:lstStyle/>
          <a:p>
            <a:r>
              <a:rPr lang="en-US" sz="3200" b="1" dirty="0" smtClean="0"/>
              <a:t/>
            </a:r>
            <a:br>
              <a:rPr lang="en-US" sz="3200" b="1" dirty="0" smtClean="0"/>
            </a:br>
            <a:r>
              <a:rPr lang="en-IE" sz="2000" b="1" i="1" dirty="0" smtClean="0">
                <a:latin typeface="Cambria" pitchFamily="18" charset="0"/>
              </a:rPr>
              <a:t> </a:t>
            </a:r>
            <a:r>
              <a:rPr lang="sr-Latn-ME" sz="2000" b="1" i="1" dirty="0" smtClean="0">
                <a:latin typeface="Cambria" pitchFamily="18" charset="0"/>
              </a:rPr>
              <a:t/>
            </a:r>
            <a:br>
              <a:rPr lang="sr-Latn-ME" sz="2000" b="1" i="1" dirty="0" smtClean="0">
                <a:latin typeface="Cambria" pitchFamily="18" charset="0"/>
              </a:rPr>
            </a:br>
            <a:r>
              <a:rPr lang="en-IE" sz="2000" b="1" i="1" dirty="0" smtClean="0">
                <a:latin typeface="Cambria" pitchFamily="18" charset="0"/>
              </a:rPr>
              <a:t>ELIMINATION OF DOUBLE TAXATION </a:t>
            </a:r>
            <a:br>
              <a:rPr lang="en-IE" sz="2000" b="1" i="1" dirty="0" smtClean="0">
                <a:latin typeface="Cambria" pitchFamily="18" charset="0"/>
              </a:rPr>
            </a:br>
            <a:r>
              <a:rPr lang="en-IE" sz="2000" b="1" i="1" dirty="0" smtClean="0">
                <a:latin typeface="Cambria" pitchFamily="18" charset="0"/>
              </a:rPr>
              <a:t>continued</a:t>
            </a:r>
            <a:r>
              <a:rPr lang="en-US" sz="2000" b="1" dirty="0" smtClean="0">
                <a:solidFill>
                  <a:srgbClr val="973735"/>
                </a:solidFill>
                <a:latin typeface="Cambria" pitchFamily="18" charset="0"/>
              </a:rPr>
              <a:t/>
            </a:r>
            <a:br>
              <a:rPr lang="en-US" sz="2000" b="1" dirty="0" smtClean="0">
                <a:solidFill>
                  <a:srgbClr val="973735"/>
                </a:solidFill>
                <a:latin typeface="Cambria" pitchFamily="18" charset="0"/>
              </a:rPr>
            </a:br>
            <a:r>
              <a:rPr lang="en-US" sz="2000" dirty="0" smtClean="0">
                <a:latin typeface="Cambria" pitchFamily="18" charset="0"/>
              </a:rPr>
              <a:t/>
            </a:r>
            <a:br>
              <a:rPr lang="en-US" sz="2000" dirty="0" smtClean="0">
                <a:latin typeface="Cambria" pitchFamily="18" charset="0"/>
              </a:rPr>
            </a:br>
            <a:endParaRPr lang="en-US" sz="2000" dirty="0" smtClean="0">
              <a:latin typeface="Cambria" pitchFamily="18" charset="0"/>
            </a:endParaRPr>
          </a:p>
        </p:txBody>
      </p:sp>
      <p:sp>
        <p:nvSpPr>
          <p:cNvPr id="14349" name="Rectangle 21"/>
          <p:cNvSpPr>
            <a:spLocks noGrp="1"/>
          </p:cNvSpPr>
          <p:nvPr>
            <p:ph type="body" idx="4294967295"/>
          </p:nvPr>
        </p:nvSpPr>
        <p:spPr/>
        <p:txBody>
          <a:bodyPr/>
          <a:lstStyle/>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algn="just">
              <a:buFont typeface="Arial" charset="0"/>
              <a:buNone/>
            </a:pPr>
            <a:endParaRPr lang="en-US" sz="1600" dirty="0" smtClean="0">
              <a:latin typeface="Cambria" pitchFamily="18" charset="0"/>
            </a:endParaRPr>
          </a:p>
          <a:p>
            <a:pPr lvl="1" algn="just">
              <a:buFont typeface="Arial" charset="0"/>
              <a:buNone/>
            </a:pPr>
            <a:endParaRPr lang="hr-HR" sz="1600" i="1" dirty="0" smtClean="0">
              <a:solidFill>
                <a:srgbClr val="973735"/>
              </a:solidFill>
              <a:latin typeface="Cambria" pitchFamily="18" charset="0"/>
            </a:endParaRPr>
          </a:p>
          <a:p>
            <a:pPr lvl="1"/>
            <a:endParaRPr lang="en-US" sz="1600" i="1" dirty="0" smtClean="0">
              <a:solidFill>
                <a:srgbClr val="973735"/>
              </a:solidFill>
              <a:latin typeface="Cambria" pitchFamily="18" charset="0"/>
            </a:endParaRPr>
          </a:p>
          <a:p>
            <a:pPr lvl="1">
              <a:buFont typeface="Arial" charset="0"/>
              <a:buNone/>
            </a:pPr>
            <a:endParaRPr lang="en-US" sz="1600" b="1" i="1" dirty="0" smtClean="0">
              <a:solidFill>
                <a:srgbClr val="973735"/>
              </a:solidFill>
              <a:latin typeface="Cambria" pitchFamily="18" charset="0"/>
            </a:endParaRPr>
          </a:p>
        </p:txBody>
      </p:sp>
      <p:graphicFrame>
        <p:nvGraphicFramePr>
          <p:cNvPr id="29" name="Table 28"/>
          <p:cNvGraphicFramePr>
            <a:graphicFrameLocks noGrp="1"/>
          </p:cNvGraphicFramePr>
          <p:nvPr>
            <p:extLst>
              <p:ext uri="{D42A27DB-BD31-4B8C-83A1-F6EECF244321}">
                <p14:modId xmlns="" xmlns:p14="http://schemas.microsoft.com/office/powerpoint/2010/main" val="2432058777"/>
              </p:ext>
            </p:extLst>
          </p:nvPr>
        </p:nvGraphicFramePr>
        <p:xfrm>
          <a:off x="1447800" y="1371608"/>
          <a:ext cx="6096000" cy="5069863"/>
        </p:xfrm>
        <a:graphic>
          <a:graphicData uri="http://schemas.openxmlformats.org/drawingml/2006/table">
            <a:tbl>
              <a:tblPr/>
              <a:tblGrid>
                <a:gridCol w="1524000"/>
                <a:gridCol w="1524000"/>
                <a:gridCol w="1524000"/>
                <a:gridCol w="1524000"/>
              </a:tblGrid>
              <a:tr h="61751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ahoma" pitchFamily="34" charset="0"/>
                          <a:cs typeface="Times New Roman" pitchFamily="18" charset="0"/>
                        </a:rPr>
                        <a:t>Number </a:t>
                      </a:r>
                      <a:endParaRPr kumimoji="0" lang="en-US" sz="1200" b="1" i="0" u="none" strike="noStrike" cap="none" normalizeH="0" baseline="0" dirty="0" smtClean="0">
                        <a:ln>
                          <a:noFill/>
                        </a:ln>
                        <a:solidFill>
                          <a:srgbClr val="FFFFFF"/>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ahoma" pitchFamily="34" charset="0"/>
                          <a:cs typeface="Times New Roman" pitchFamily="18" charset="0"/>
                        </a:rPr>
                        <a:t>State </a:t>
                      </a:r>
                      <a:endParaRPr kumimoji="0" lang="en-US" sz="1200" b="1" i="0" u="none" strike="noStrike" cap="none" normalizeH="0" baseline="0" dirty="0" smtClean="0">
                        <a:ln>
                          <a:noFill/>
                        </a:ln>
                        <a:solidFill>
                          <a:srgbClr val="FFFFFF"/>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ahoma" pitchFamily="34" charset="0"/>
                          <a:cs typeface="Times New Roman" pitchFamily="18" charset="0"/>
                        </a:rPr>
                        <a:t>Official Gazette of Montenegro  Number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Tahoma" pitchFamily="34" charset="0"/>
                          <a:cs typeface="Times New Roman" pitchFamily="18" charset="0"/>
                        </a:rPr>
                        <a:t>Rate of interest </a:t>
                      </a:r>
                      <a:endParaRPr kumimoji="0" lang="en-US" sz="1200" b="1" i="0" u="none" strike="noStrike" cap="none" normalizeH="0" baseline="0" dirty="0" smtClean="0">
                        <a:ln>
                          <a:noFill/>
                        </a:ln>
                        <a:solidFill>
                          <a:srgbClr val="FFFFFF"/>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Calibri" pitchFamily="34" charset="0"/>
                          <a:cs typeface="Times New Roman" pitchFamily="18" charset="0"/>
                        </a:rPr>
                        <a:t>19</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Hungry</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lang="en-US" sz="1200" kern="1200" dirty="0" smtClean="0">
                          <a:solidFill>
                            <a:srgbClr val="FF0000"/>
                          </a:solidFill>
                          <a:latin typeface="Tahoma" pitchFamily="34" charset="0"/>
                          <a:ea typeface="Tahoma" pitchFamily="34" charset="0"/>
                          <a:cs typeface="Tahoma" pitchFamily="34" charset="0"/>
                        </a:rPr>
                        <a:t>SRJ 10/01</a:t>
                      </a:r>
                      <a:endParaRPr kumimoji="0" lang="en-US" sz="1200" b="0" i="0" u="none" strike="noStrike" cap="none" normalizeH="0" baseline="0" dirty="0" smtClean="0">
                        <a:ln>
                          <a:noFill/>
                        </a:ln>
                        <a:solidFill>
                          <a:srgbClr val="FF0000"/>
                        </a:solidFill>
                        <a:effectLst/>
                        <a:latin typeface="Tahoma" pitchFamily="34" charset="0"/>
                        <a:ea typeface="Tahoma" pitchFamily="34" charset="0"/>
                        <a:cs typeface="Tahoma"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Calibri" pitchFamily="34" charset="0"/>
                          <a:cs typeface="Times New Roman" pitchFamily="18" charset="0"/>
                        </a:rPr>
                        <a:t>10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20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Macedonia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SRJ 5/96</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21</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Malaysia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15/90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22</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Malta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CG 02/09</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23</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Moldova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SCG 3/06</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24</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Germany</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SFRJ 12/88</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25</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Norway</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9/85</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26</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Poland</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SRJ 2/98</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27</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Romania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SRJ 4/96</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28</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Russia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SRJ 3/95</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3268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ea typeface="Tahoma" pitchFamily="34" charset="0"/>
                          <a:cs typeface="Tahoma" pitchFamily="34" charset="0"/>
                        </a:rPr>
                        <a:t>29</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kern="1200" dirty="0" smtClean="0">
                          <a:solidFill>
                            <a:srgbClr val="FF0000"/>
                          </a:solidFill>
                          <a:latin typeface="Tahoma" pitchFamily="34" charset="0"/>
                          <a:ea typeface="Tahoma" pitchFamily="34" charset="0"/>
                          <a:cs typeface="Tahoma" pitchFamily="34" charset="0"/>
                        </a:rPr>
                        <a:t>Slovakia</a:t>
                      </a:r>
                      <a:endParaRPr lang="en-US" sz="1200" dirty="0">
                        <a:solidFill>
                          <a:srgbClr val="FF0000"/>
                        </a:solidFill>
                        <a:latin typeface="Tahoma" pitchFamily="34" charset="0"/>
                        <a:ea typeface="Tahoma" pitchFamily="34" charset="0"/>
                        <a:cs typeface="Tahoma" pitchFamily="34" charset="0"/>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SRJ 4/01</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10</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30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Slovenia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 7/03</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31</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Sri Lanka</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4/86</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32</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Switzerland</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 11/05</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33</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Sweden</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7/81</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34</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Turkey</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SCG 3/06</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35</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a:solidFill>
                            <a:srgbClr val="FF0000"/>
                          </a:solidFill>
                          <a:latin typeface="Tahoma" pitchFamily="34" charset="0"/>
                          <a:ea typeface="Tahoma" pitchFamily="34" charset="0"/>
                          <a:cs typeface="Tahoma" pitchFamily="34" charset="0"/>
                        </a:rPr>
                        <a:t>Ukraine</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SRJ 4/01</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36</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algn="ctr">
                        <a:lnSpc>
                          <a:spcPct val="115000"/>
                        </a:lnSpc>
                        <a:spcBef>
                          <a:spcPts val="0"/>
                        </a:spcBef>
                        <a:spcAft>
                          <a:spcPts val="0"/>
                        </a:spcAft>
                      </a:pPr>
                      <a:r>
                        <a:rPr lang="en-US" sz="1200" dirty="0">
                          <a:solidFill>
                            <a:srgbClr val="FF0000"/>
                          </a:solidFill>
                          <a:latin typeface="Tahoma" pitchFamily="34" charset="0"/>
                          <a:ea typeface="Tahoma" pitchFamily="34" charset="0"/>
                          <a:cs typeface="Tahoma" pitchFamily="34" charset="0"/>
                        </a:rPr>
                        <a:t>Great Britain</a:t>
                      </a:r>
                    </a:p>
                  </a:txBody>
                  <a:tcPr marL="68580" marR="6858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SFRJ 7/82</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37</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algn="ctr"/>
                      <a:r>
                        <a:rPr lang="en-US" sz="1200" dirty="0" smtClean="0">
                          <a:solidFill>
                            <a:srgbClr val="FF0000"/>
                          </a:solidFill>
                          <a:latin typeface="Tahoma" pitchFamily="34" charset="0"/>
                          <a:ea typeface="Tahoma" pitchFamily="34" charset="0"/>
                          <a:cs typeface="Tahoma" pitchFamily="34" charset="0"/>
                        </a:rPr>
                        <a:t>Ireland </a:t>
                      </a:r>
                      <a:endParaRPr lang="en-US" sz="1200" dirty="0">
                        <a:solidFill>
                          <a:srgbClr val="FF0000"/>
                        </a:solidFill>
                        <a:latin typeface="Tahoma" pitchFamily="34" charset="0"/>
                        <a:ea typeface="Tahoma" pitchFamily="34" charset="0"/>
                        <a:cs typeface="Tahoma"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CG 9/11</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38</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algn="ctr"/>
                      <a:r>
                        <a:rPr lang="en-US" sz="1200" dirty="0" smtClean="0">
                          <a:solidFill>
                            <a:srgbClr val="FF0000"/>
                          </a:solidFill>
                          <a:latin typeface="Tahoma" pitchFamily="34" charset="0"/>
                          <a:ea typeface="Tahoma" pitchFamily="34" charset="0"/>
                          <a:cs typeface="Tahoma" pitchFamily="34" charset="0"/>
                        </a:rPr>
                        <a:t>Serbia</a:t>
                      </a:r>
                      <a:endParaRPr lang="en-US" sz="1200" dirty="0">
                        <a:solidFill>
                          <a:srgbClr val="FF0000"/>
                        </a:solidFill>
                        <a:latin typeface="Tahoma" pitchFamily="34" charset="0"/>
                        <a:ea typeface="Tahoma" pitchFamily="34" charset="0"/>
                        <a:cs typeface="Tahoma"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CG 16/11</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r h="205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39</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algn="ctr"/>
                      <a:r>
                        <a:rPr lang="en-US" sz="1200" dirty="0" smtClean="0">
                          <a:solidFill>
                            <a:srgbClr val="FF0000"/>
                          </a:solidFill>
                          <a:latin typeface="Tahoma" pitchFamily="34" charset="0"/>
                          <a:ea typeface="Tahoma" pitchFamily="34" charset="0"/>
                          <a:cs typeface="Tahoma" pitchFamily="34" charset="0"/>
                        </a:rPr>
                        <a:t>UAE</a:t>
                      </a:r>
                      <a:endParaRPr lang="en-US" sz="1200" dirty="0">
                        <a:solidFill>
                          <a:srgbClr val="FF0000"/>
                        </a:solidFill>
                        <a:latin typeface="Tahoma" pitchFamily="34" charset="0"/>
                        <a:ea typeface="Tahoma" pitchFamily="34" charset="0"/>
                        <a:cs typeface="Tahoma"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smtClean="0">
                          <a:ln>
                            <a:noFill/>
                          </a:ln>
                          <a:solidFill>
                            <a:srgbClr val="FF0000"/>
                          </a:solidFill>
                          <a:effectLst/>
                          <a:latin typeface="Tahoma" pitchFamily="34" charset="0"/>
                          <a:cs typeface="Times New Roman" pitchFamily="18" charset="0"/>
                        </a:rPr>
                        <a:t>CG 9/12</a:t>
                      </a:r>
                      <a:endParaRPr kumimoji="0" lang="en-US" sz="1200" b="0" i="0" u="none" strike="noStrike" cap="none" normalizeH="0" baseline="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Tahoma" pitchFamily="34" charset="0"/>
                          <a:cs typeface="Times New Roman" pitchFamily="18" charset="0"/>
                        </a:rPr>
                        <a:t>10</a:t>
                      </a:r>
                      <a:endParaRPr kumimoji="0" lang="en-US" sz="1200" b="0" i="0" u="none" strike="noStrike" cap="none" normalizeH="0" baseline="0" dirty="0" smtClean="0">
                        <a:ln>
                          <a:noFill/>
                        </a:ln>
                        <a:solidFill>
                          <a:srgbClr val="FF0000"/>
                        </a:solidFill>
                        <a:effectLst/>
                        <a:latin typeface="Calibri" pitchFamily="34" charset="0"/>
                        <a:cs typeface="Times New Roman"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lumMod val="20000"/>
                        <a:lumOff val="80000"/>
                      </a:schemeClr>
                    </a:solidFill>
                  </a:tcPr>
                </a:tc>
              </a:tr>
            </a:tbl>
          </a:graphicData>
        </a:graphic>
      </p:graphicFrame>
      <p:grpSp>
        <p:nvGrpSpPr>
          <p:cNvPr id="21" name="Group 7"/>
          <p:cNvGrpSpPr/>
          <p:nvPr/>
        </p:nvGrpSpPr>
        <p:grpSpPr>
          <a:xfrm>
            <a:off x="0" y="-4763"/>
            <a:ext cx="9144000" cy="860426"/>
            <a:chOff x="0" y="-4763"/>
            <a:chExt cx="9144000" cy="860426"/>
          </a:xfrm>
        </p:grpSpPr>
        <p:sp>
          <p:nvSpPr>
            <p:cNvPr id="22" name="Round Same Side Corner Rectangle 21"/>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3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1" name="Group 21"/>
            <p:cNvGrpSpPr>
              <a:grpSpLocks/>
            </p:cNvGrpSpPr>
            <p:nvPr/>
          </p:nvGrpSpPr>
          <p:grpSpPr bwMode="auto">
            <a:xfrm>
              <a:off x="7885100" y="-4763"/>
              <a:ext cx="1211260" cy="385762"/>
              <a:chOff x="7814716" y="-5258"/>
              <a:chExt cx="1210767" cy="460280"/>
            </a:xfrm>
          </p:grpSpPr>
          <p:sp>
            <p:nvSpPr>
              <p:cNvPr id="32" name="5-Point Star 3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6" name="5-Point Star 3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7" name="5-Point Star 3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8" name="Group 21"/>
          <p:cNvGrpSpPr/>
          <p:nvPr/>
        </p:nvGrpSpPr>
        <p:grpSpPr>
          <a:xfrm>
            <a:off x="0" y="6354762"/>
            <a:ext cx="9144000" cy="506473"/>
            <a:chOff x="0" y="6354762"/>
            <a:chExt cx="9144000" cy="506473"/>
          </a:xfrm>
        </p:grpSpPr>
        <p:sp>
          <p:nvSpPr>
            <p:cNvPr id="39" name="Round Same Side Corner Rectangle 38"/>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40" name="Rectangle 39"/>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1"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2" name="Rectangle 41"/>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5371"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5372" name="Rectangle 20"/>
          <p:cNvSpPr>
            <a:spLocks noGrp="1"/>
          </p:cNvSpPr>
          <p:nvPr>
            <p:ph type="title" idx="4294967295"/>
          </p:nvPr>
        </p:nvSpPr>
        <p:spPr>
          <a:xfrm>
            <a:off x="457200" y="274638"/>
            <a:ext cx="8229600" cy="1554162"/>
          </a:xfrm>
        </p:spPr>
        <p:txBody>
          <a:bodyPr/>
          <a:lstStyle/>
          <a:p>
            <a:r>
              <a:rPr lang="en-IE" sz="2400" b="1" i="1" dirty="0" smtClean="0">
                <a:latin typeface="Cambria" pitchFamily="18" charset="0"/>
              </a:rPr>
              <a:t/>
            </a:r>
            <a:br>
              <a:rPr lang="en-IE" sz="2400" b="1" i="1" dirty="0" smtClean="0">
                <a:latin typeface="Cambria" pitchFamily="18" charset="0"/>
              </a:rPr>
            </a:br>
            <a:r>
              <a:rPr lang="en-IE" sz="2400" b="1" i="1" dirty="0" smtClean="0">
                <a:latin typeface="Cambria" pitchFamily="18" charset="0"/>
              </a:rPr>
              <a:t>ELIMINATION OF DOUBLE TAXATION</a:t>
            </a:r>
            <a:br>
              <a:rPr lang="en-IE" sz="2400" b="1" i="1" dirty="0" smtClean="0">
                <a:latin typeface="Cambria" pitchFamily="18" charset="0"/>
              </a:rPr>
            </a:br>
            <a:r>
              <a:rPr lang="en-IE" sz="2400" b="1" i="1" dirty="0" smtClean="0">
                <a:latin typeface="Cambria" pitchFamily="18" charset="0"/>
              </a:rPr>
              <a:t>continued</a:t>
            </a:r>
            <a:endParaRPr lang="en-US" sz="2400" dirty="0" smtClean="0">
              <a:latin typeface="Cambria" pitchFamily="18" charset="0"/>
            </a:endParaRPr>
          </a:p>
        </p:txBody>
      </p:sp>
      <p:sp>
        <p:nvSpPr>
          <p:cNvPr id="15373" name="Rectangle 21"/>
          <p:cNvSpPr>
            <a:spLocks noGrp="1"/>
          </p:cNvSpPr>
          <p:nvPr>
            <p:ph type="body" idx="4294967295"/>
          </p:nvPr>
        </p:nvSpPr>
        <p:spPr/>
        <p:txBody>
          <a:bodyPr/>
          <a:lstStyle/>
          <a:p>
            <a:pPr algn="just">
              <a:buFont typeface="Arial" charset="0"/>
              <a:buNone/>
            </a:pPr>
            <a:endParaRPr lang="en-US" sz="1600" dirty="0" smtClean="0">
              <a:latin typeface="Cambria" pitchFamily="18" charset="0"/>
            </a:endParaRPr>
          </a:p>
          <a:p>
            <a:pPr algn="just">
              <a:buFont typeface="Wingdings" pitchFamily="2" charset="2"/>
              <a:buChar char="v"/>
            </a:pPr>
            <a:endParaRPr lang="sr-Latn-ME" sz="2400" dirty="0" smtClean="0">
              <a:latin typeface="Cambria" pitchFamily="18" charset="0"/>
            </a:endParaRPr>
          </a:p>
          <a:p>
            <a:pPr algn="just">
              <a:buFont typeface="Wingdings" pitchFamily="2" charset="2"/>
              <a:buChar char="v"/>
            </a:pPr>
            <a:r>
              <a:rPr lang="en-GB" sz="2400" dirty="0" smtClean="0">
                <a:latin typeface="Cambria" pitchFamily="18" charset="0"/>
              </a:rPr>
              <a:t>In some Conventions on Avoidance of Double Taxation, interest shall be exempted from taxation in the Contracting State in which it arises, or in Montenegro, if it is derived and beneficially owned by the Government of the other Contracting State or a local authority thereof, the Central Bank or any financial institution wholly or almost wholly owned by that Government. </a:t>
            </a:r>
            <a:endParaRPr lang="en-GB" sz="2400" i="1" dirty="0" smtClean="0">
              <a:solidFill>
                <a:srgbClr val="973735"/>
              </a:solidFill>
              <a:latin typeface="Cambria" pitchFamily="18" charset="0"/>
            </a:endParaRPr>
          </a:p>
          <a:p>
            <a:pPr lvl="1"/>
            <a:endParaRPr lang="en-GB" sz="1600" i="1" dirty="0" smtClean="0">
              <a:solidFill>
                <a:srgbClr val="973735"/>
              </a:solidFill>
              <a:latin typeface="Cambria" pitchFamily="18" charset="0"/>
            </a:endParaRPr>
          </a:p>
          <a:p>
            <a:pPr lvl="1">
              <a:buFont typeface="Arial" charset="0"/>
              <a:buNone/>
            </a:pPr>
            <a:endParaRPr lang="en-US" sz="1600" b="1" i="1" dirty="0" smtClean="0">
              <a:solidFill>
                <a:srgbClr val="973735"/>
              </a:solidFill>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6395"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6396" name="Rectangle 20"/>
          <p:cNvSpPr>
            <a:spLocks noGrp="1"/>
          </p:cNvSpPr>
          <p:nvPr>
            <p:ph type="title" idx="4294967295"/>
          </p:nvPr>
        </p:nvSpPr>
        <p:spPr>
          <a:xfrm>
            <a:off x="457200" y="381000"/>
            <a:ext cx="8229600" cy="1143000"/>
          </a:xfrm>
        </p:spPr>
        <p:txBody>
          <a:bodyPr/>
          <a:lstStyle/>
          <a:p>
            <a:r>
              <a:rPr lang="sr-Latn-ME" sz="2400" b="1" i="1" dirty="0" smtClean="0">
                <a:latin typeface="Cambria" pitchFamily="18" charset="0"/>
              </a:rPr>
              <a:t/>
            </a:r>
            <a:br>
              <a:rPr lang="sr-Latn-ME" sz="2400" b="1" i="1" dirty="0" smtClean="0">
                <a:latin typeface="Cambria" pitchFamily="18" charset="0"/>
              </a:rPr>
            </a:br>
            <a:r>
              <a:rPr lang="sr-Latn-ME" sz="2400" b="1" i="1" dirty="0">
                <a:latin typeface="Cambria" pitchFamily="18" charset="0"/>
              </a:rPr>
              <a:t/>
            </a:r>
            <a:br>
              <a:rPr lang="sr-Latn-ME" sz="2400" b="1" i="1" dirty="0">
                <a:latin typeface="Cambria" pitchFamily="18" charset="0"/>
              </a:rPr>
            </a:br>
            <a:r>
              <a:rPr lang="en-US" sz="2400" b="1" i="1" dirty="0" smtClean="0">
                <a:latin typeface="Cambria" pitchFamily="18" charset="0"/>
              </a:rPr>
              <a:t>EXCHANGE OF INFORMATION</a:t>
            </a:r>
            <a:br>
              <a:rPr lang="en-US" sz="2400" b="1" i="1" dirty="0" smtClean="0">
                <a:latin typeface="Cambria" pitchFamily="18" charset="0"/>
              </a:rPr>
            </a:br>
            <a:endParaRPr lang="en-US" sz="2400" dirty="0" smtClean="0">
              <a:latin typeface="Cambria" pitchFamily="18" charset="0"/>
            </a:endParaRPr>
          </a:p>
        </p:txBody>
      </p:sp>
      <p:sp>
        <p:nvSpPr>
          <p:cNvPr id="16397" name="Rectangle 21"/>
          <p:cNvSpPr>
            <a:spLocks noGrp="1"/>
          </p:cNvSpPr>
          <p:nvPr>
            <p:ph type="body" idx="4294967295"/>
          </p:nvPr>
        </p:nvSpPr>
        <p:spPr/>
        <p:txBody>
          <a:bodyPr/>
          <a:lstStyle/>
          <a:p>
            <a:pPr algn="just">
              <a:buFont typeface="Wingdings" pitchFamily="2" charset="2"/>
              <a:buChar char="v"/>
            </a:pPr>
            <a:endParaRPr lang="en-US" sz="1600" dirty="0" smtClean="0">
              <a:latin typeface="Cambria" pitchFamily="18" charset="0"/>
            </a:endParaRPr>
          </a:p>
          <a:p>
            <a:pPr algn="just">
              <a:buFont typeface="Wingdings" pitchFamily="2" charset="2"/>
              <a:buChar char="v"/>
            </a:pPr>
            <a:r>
              <a:rPr lang="en-US" sz="2400" dirty="0" smtClean="0">
                <a:latin typeface="Cambria" pitchFamily="18" charset="0"/>
              </a:rPr>
              <a:t>T</a:t>
            </a:r>
            <a:r>
              <a:rPr lang="en-GB" sz="2400" dirty="0" smtClean="0">
                <a:latin typeface="Cambria" pitchFamily="18" charset="0"/>
              </a:rPr>
              <a:t>he tax authority, in discharging competencies, have the authorisation to cooperate with other bodies and organizations in the country and abroad regarding the issues of tax crimes, in accordance with international treaties or agreements (Article 6 of Law on Tax </a:t>
            </a:r>
            <a:r>
              <a:rPr lang="en-GB" sz="2400" dirty="0">
                <a:latin typeface="Cambria" pitchFamily="18" charset="0"/>
              </a:rPr>
              <a:t>A</a:t>
            </a:r>
            <a:r>
              <a:rPr lang="en-GB" sz="2400" dirty="0" smtClean="0">
                <a:latin typeface="Cambria" pitchFamily="18" charset="0"/>
              </a:rPr>
              <a:t>dministration).</a:t>
            </a:r>
          </a:p>
          <a:p>
            <a:pPr algn="just">
              <a:buFont typeface="Arial" charset="0"/>
              <a:buNone/>
            </a:pPr>
            <a:endParaRPr lang="en-GB" sz="2400" dirty="0" smtClean="0">
              <a:latin typeface="Cambria" pitchFamily="18" charset="0"/>
            </a:endParaRPr>
          </a:p>
          <a:p>
            <a:pPr algn="just">
              <a:buFont typeface="Wingdings" pitchFamily="2" charset="2"/>
              <a:buChar char="v"/>
            </a:pPr>
            <a:r>
              <a:rPr lang="en-GB" sz="2400" dirty="0" smtClean="0">
                <a:latin typeface="Cambria" pitchFamily="18" charset="0"/>
              </a:rPr>
              <a:t>Data considered as tax secret, at request of the competent state authority, may be available to that authority in accordance with law (Article 16 of Law on Tax </a:t>
            </a:r>
            <a:r>
              <a:rPr lang="en-GB" sz="2400" dirty="0">
                <a:latin typeface="Cambria" pitchFamily="18" charset="0"/>
              </a:rPr>
              <a:t>A</a:t>
            </a:r>
            <a:r>
              <a:rPr lang="en-GB" sz="2400" dirty="0" smtClean="0">
                <a:latin typeface="Cambria" pitchFamily="18" charset="0"/>
              </a:rPr>
              <a:t>dministration).</a:t>
            </a:r>
          </a:p>
          <a:p>
            <a:pPr algn="just">
              <a:buFont typeface="Arial" charset="0"/>
              <a:buNone/>
            </a:pPr>
            <a:endParaRPr lang="en-GB" sz="1600" dirty="0" smtClean="0">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741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7420" name="Rectangle 20"/>
          <p:cNvSpPr>
            <a:spLocks noGrp="1"/>
          </p:cNvSpPr>
          <p:nvPr>
            <p:ph type="title" idx="4294967295"/>
          </p:nvPr>
        </p:nvSpPr>
        <p:spPr>
          <a:xfrm>
            <a:off x="457200" y="381000"/>
            <a:ext cx="8229600" cy="1295400"/>
          </a:xfrm>
        </p:spPr>
        <p:txBody>
          <a:bodyPr/>
          <a:lstStyle/>
          <a:p>
            <a:r>
              <a:rPr lang="sr-Latn-ME" sz="2400" b="1" i="1" dirty="0" smtClean="0">
                <a:latin typeface="Cambria" pitchFamily="18" charset="0"/>
              </a:rPr>
              <a:t/>
            </a:r>
            <a:br>
              <a:rPr lang="sr-Latn-ME" sz="2400" b="1" i="1" dirty="0" smtClean="0">
                <a:latin typeface="Cambria" pitchFamily="18" charset="0"/>
              </a:rPr>
            </a:br>
            <a:r>
              <a:rPr lang="en-US" sz="2400" b="1" i="1" dirty="0" smtClean="0">
                <a:latin typeface="Cambria" pitchFamily="18" charset="0"/>
              </a:rPr>
              <a:t>EXCHANGE OF INFORMATION</a:t>
            </a:r>
            <a:br>
              <a:rPr lang="en-US" sz="2400" b="1" i="1" dirty="0" smtClean="0">
                <a:latin typeface="Cambria" pitchFamily="18" charset="0"/>
              </a:rPr>
            </a:br>
            <a:r>
              <a:rPr lang="en-IE" sz="2400" b="1" i="1" dirty="0" smtClean="0">
                <a:latin typeface="Cambria" pitchFamily="18" charset="0"/>
              </a:rPr>
              <a:t> continued</a:t>
            </a:r>
            <a:endParaRPr lang="en-US" sz="2400" dirty="0" smtClean="0">
              <a:latin typeface="Cambria" pitchFamily="18" charset="0"/>
            </a:endParaRPr>
          </a:p>
        </p:txBody>
      </p:sp>
      <p:sp>
        <p:nvSpPr>
          <p:cNvPr id="17421" name="Rectangle 21"/>
          <p:cNvSpPr>
            <a:spLocks noGrp="1"/>
          </p:cNvSpPr>
          <p:nvPr>
            <p:ph type="body" idx="4294967295"/>
          </p:nvPr>
        </p:nvSpPr>
        <p:spPr/>
        <p:txBody>
          <a:bodyPr/>
          <a:lstStyle/>
          <a:p>
            <a:pPr algn="just">
              <a:buFont typeface="Wingdings" pitchFamily="2" charset="2"/>
              <a:buChar char="v"/>
            </a:pPr>
            <a:endParaRPr lang="sr-Latn-RS" sz="1600" dirty="0" smtClean="0">
              <a:latin typeface="Cambria" pitchFamily="18" charset="0"/>
            </a:endParaRPr>
          </a:p>
          <a:p>
            <a:pPr algn="just">
              <a:buFont typeface="Wingdings" pitchFamily="2" charset="2"/>
              <a:buChar char="v"/>
            </a:pPr>
            <a:r>
              <a:rPr lang="en-GB" sz="1600" dirty="0" smtClean="0">
                <a:latin typeface="Cambria" pitchFamily="18" charset="0"/>
              </a:rPr>
              <a:t>The banking secret are considered to be: data about the account holders and their account numbers opened with a bank; data on individual deposit accounts and transactions at the individual accounts of natural and legal persons opened with a bank; other data on a client which the bank obtained on the  basis of providing services to bank’s client.  (Article 84, Law on Banks)</a:t>
            </a:r>
            <a:r>
              <a:rPr lang="sr-Latn-RS" sz="1600" dirty="0" smtClean="0">
                <a:latin typeface="Cambria" pitchFamily="18" charset="0"/>
              </a:rPr>
              <a:t>.</a:t>
            </a:r>
          </a:p>
          <a:p>
            <a:pPr algn="just">
              <a:buNone/>
            </a:pPr>
            <a:endParaRPr lang="en-US" sz="1600" dirty="0" smtClean="0">
              <a:latin typeface="Cambria" pitchFamily="18" charset="0"/>
            </a:endParaRPr>
          </a:p>
          <a:p>
            <a:pPr algn="just">
              <a:buFont typeface="Wingdings" pitchFamily="2" charset="2"/>
              <a:buChar char="v"/>
            </a:pPr>
            <a:r>
              <a:rPr lang="en-GB" sz="1600" dirty="0" smtClean="0">
                <a:latin typeface="Cambria" pitchFamily="18" charset="0"/>
              </a:rPr>
              <a:t>All data representing a banking secret may be disclosed to: the Central Bank, - to the competent judicial authority; other parties, based on explicit written approval of a client.  Furthermore,  data on the account number of a legal person and a natural person performing the registered activity may be disclosed to the tax authority, as well as the creditor of the bank’s client who presents the bank with an enforceable court ruling or another enforceable document determined by the law. (Article 85, Law on Banks).</a:t>
            </a:r>
            <a:endParaRPr lang="sr-Latn-RS" sz="1600" dirty="0" smtClean="0">
              <a:latin typeface="Cambria" pitchFamily="18" charset="0"/>
            </a:endParaRPr>
          </a:p>
          <a:p>
            <a:pPr algn="just">
              <a:buNone/>
            </a:pPr>
            <a:endParaRPr lang="sr-Latn-RS" sz="1600" dirty="0" smtClean="0">
              <a:latin typeface="Cambria" pitchFamily="18" charset="0"/>
            </a:endParaRPr>
          </a:p>
          <a:p>
            <a:pPr algn="just">
              <a:buFont typeface="Wingdings" pitchFamily="2" charset="2"/>
              <a:buChar char="v"/>
            </a:pPr>
            <a:r>
              <a:rPr lang="en-US" sz="1600" dirty="0" smtClean="0">
                <a:latin typeface="Cambria" pitchFamily="18" charset="0"/>
              </a:rPr>
              <a:t>Thus , line with the applicable legal provisions, a bank cannot make available to the Tax Administratio</a:t>
            </a:r>
            <a:r>
              <a:rPr lang="en-US" sz="1600" dirty="0">
                <a:latin typeface="Cambria" pitchFamily="18" charset="0"/>
              </a:rPr>
              <a:t>n</a:t>
            </a:r>
            <a:r>
              <a:rPr lang="en-US" sz="1600" dirty="0" smtClean="0">
                <a:latin typeface="Cambria" pitchFamily="18" charset="0"/>
              </a:rPr>
              <a:t> data considered a banking secret, precisely the Tax Administration cannot exchange data concerning interests on savings with the EU member states.</a:t>
            </a:r>
          </a:p>
          <a:p>
            <a:pPr algn="just">
              <a:buNone/>
            </a:pPr>
            <a:endParaRPr lang="en-GB" sz="1600" dirty="0" smtClean="0">
              <a:latin typeface="Cambria" pitchFamily="18" charset="0"/>
            </a:endParaRPr>
          </a:p>
          <a:p>
            <a:pPr algn="just">
              <a:buFont typeface="Wingdings" pitchFamily="2" charset="2"/>
              <a:buChar char="v"/>
            </a:pPr>
            <a:endParaRPr lang="en-GB" sz="1600" dirty="0" smtClean="0">
              <a:latin typeface="Cambria" pitchFamily="18" charset="0"/>
            </a:endParaRPr>
          </a:p>
          <a:p>
            <a:pPr algn="just">
              <a:buFont typeface="Wingdings" pitchFamily="2" charset="2"/>
              <a:buChar char="v"/>
            </a:pPr>
            <a:endParaRPr lang="en-GB" sz="1600" dirty="0" smtClean="0">
              <a:latin typeface="Cambria" pitchFamily="18" charset="0"/>
            </a:endParaRPr>
          </a:p>
          <a:p>
            <a:pPr algn="just">
              <a:buNone/>
            </a:pPr>
            <a:endParaRPr lang="en-GB" sz="1600" dirty="0" smtClean="0">
              <a:solidFill>
                <a:srgbClr val="FF0000"/>
              </a:solidFill>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7419"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7420" name="Rectangle 20"/>
          <p:cNvSpPr>
            <a:spLocks noGrp="1"/>
          </p:cNvSpPr>
          <p:nvPr>
            <p:ph type="title" idx="4294967295"/>
          </p:nvPr>
        </p:nvSpPr>
        <p:spPr>
          <a:xfrm>
            <a:off x="457200" y="381000"/>
            <a:ext cx="8229600" cy="1143000"/>
          </a:xfrm>
        </p:spPr>
        <p:txBody>
          <a:bodyPr/>
          <a:lstStyle/>
          <a:p>
            <a:r>
              <a:rPr lang="en-US" sz="2400" b="1" i="1" dirty="0" smtClean="0">
                <a:latin typeface="Cambria" pitchFamily="18" charset="0"/>
              </a:rPr>
              <a:t>EXCHANGE OF INFORMATION</a:t>
            </a:r>
            <a:br>
              <a:rPr lang="en-US" sz="2400" b="1" i="1" dirty="0" smtClean="0">
                <a:latin typeface="Cambria" pitchFamily="18" charset="0"/>
              </a:rPr>
            </a:br>
            <a:r>
              <a:rPr lang="en-IE" sz="2400" b="1" i="1" dirty="0" smtClean="0">
                <a:latin typeface="Cambria" pitchFamily="18" charset="0"/>
              </a:rPr>
              <a:t> continued</a:t>
            </a:r>
            <a:endParaRPr lang="en-US" sz="2400" dirty="0" smtClean="0">
              <a:latin typeface="Cambria" pitchFamily="18" charset="0"/>
            </a:endParaRPr>
          </a:p>
        </p:txBody>
      </p:sp>
      <p:sp>
        <p:nvSpPr>
          <p:cNvPr id="17421" name="Rectangle 21"/>
          <p:cNvSpPr>
            <a:spLocks noGrp="1"/>
          </p:cNvSpPr>
          <p:nvPr>
            <p:ph type="body" idx="4294967295"/>
          </p:nvPr>
        </p:nvSpPr>
        <p:spPr/>
        <p:txBody>
          <a:bodyPr/>
          <a:lstStyle/>
          <a:p>
            <a:pPr algn="just">
              <a:buFont typeface="Wingdings" pitchFamily="2" charset="2"/>
              <a:buChar char="v"/>
            </a:pPr>
            <a:endParaRPr lang="sr-Latn-RS" sz="1600" dirty="0" smtClean="0">
              <a:latin typeface="Cambria" pitchFamily="18" charset="0"/>
            </a:endParaRPr>
          </a:p>
          <a:p>
            <a:pPr algn="just">
              <a:buFont typeface="Wingdings" pitchFamily="2" charset="2"/>
              <a:buChar char="v"/>
            </a:pPr>
            <a:r>
              <a:rPr lang="en-GB" sz="2000" dirty="0" smtClean="0">
                <a:latin typeface="Cambria" pitchFamily="18" charset="0"/>
              </a:rPr>
              <a:t>Conventions on avoidance of double taxation signed by Montenegro after its independence, included a provision by which the competent authorities of the </a:t>
            </a:r>
            <a:r>
              <a:rPr lang="en-GB" sz="2000" dirty="0">
                <a:latin typeface="Cambria" pitchFamily="18" charset="0"/>
              </a:rPr>
              <a:t>c</a:t>
            </a:r>
            <a:r>
              <a:rPr lang="en-GB" sz="2000" dirty="0" smtClean="0">
                <a:latin typeface="Cambria" pitchFamily="18" charset="0"/>
              </a:rPr>
              <a:t>ontracting </a:t>
            </a:r>
            <a:r>
              <a:rPr lang="en-GB" sz="2000" dirty="0">
                <a:latin typeface="Cambria" pitchFamily="18" charset="0"/>
              </a:rPr>
              <a:t>s</a:t>
            </a:r>
            <a:r>
              <a:rPr lang="en-GB" sz="2000" dirty="0" smtClean="0">
                <a:latin typeface="Cambria" pitchFamily="18" charset="0"/>
              </a:rPr>
              <a:t>tates may not decline to supply information solely because the information is held by a bank, other financial institution, nominee or person acting in an agency or a fiduciary capacity or because it relates to ownership interests in a person.</a:t>
            </a:r>
            <a:endParaRPr lang="sr-Latn-RS" sz="2000" dirty="0" smtClean="0">
              <a:latin typeface="Cambria" pitchFamily="18" charset="0"/>
            </a:endParaRPr>
          </a:p>
          <a:p>
            <a:pPr algn="just">
              <a:buFont typeface="Wingdings" pitchFamily="2" charset="2"/>
              <a:buChar char="v"/>
            </a:pPr>
            <a:endParaRPr lang="sr-Latn-RS" sz="2000" dirty="0" smtClean="0">
              <a:latin typeface="Cambria" pitchFamily="18" charset="0"/>
            </a:endParaRPr>
          </a:p>
          <a:p>
            <a:pPr algn="just">
              <a:buFont typeface="Wingdings" pitchFamily="2" charset="2"/>
              <a:buChar char="v"/>
            </a:pPr>
            <a:r>
              <a:rPr lang="en-US" sz="2000" dirty="0" smtClean="0">
                <a:latin typeface="Cambria" pitchFamily="18" charset="0"/>
              </a:rPr>
              <a:t>Thus, the Tax Administration can exchange information only with countries with which Montenegro has signed a convention on avoidance of double taxation and containing the above described provision in the Article concerning the exchange of information.</a:t>
            </a:r>
          </a:p>
          <a:p>
            <a:pPr algn="just">
              <a:buFont typeface="Wingdings" pitchFamily="2" charset="2"/>
              <a:buChar char="v"/>
            </a:pPr>
            <a:endParaRPr lang="en-GB" sz="1600" dirty="0" smtClean="0">
              <a:latin typeface="Cambria" pitchFamily="18" charset="0"/>
            </a:endParaRPr>
          </a:p>
          <a:p>
            <a:pPr algn="just">
              <a:buNone/>
            </a:pPr>
            <a:endParaRPr lang="en-GB" sz="1600" dirty="0" smtClean="0">
              <a:solidFill>
                <a:srgbClr val="FF0000"/>
              </a:solidFill>
              <a:latin typeface="Cambria" pitchFamily="18" charset="0"/>
            </a:endParaRPr>
          </a:p>
        </p:txBody>
      </p:sp>
      <p:grpSp>
        <p:nvGrpSpPr>
          <p:cNvPr id="20" name="Group 7"/>
          <p:cNvGrpSpPr/>
          <p:nvPr/>
        </p:nvGrpSpPr>
        <p:grpSpPr>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9" name="Group 21"/>
            <p:cNvGrpSpPr>
              <a:grpSpLocks/>
            </p:cNvGrpSpPr>
            <p:nvPr/>
          </p:nvGrpSpPr>
          <p:grpSpPr bwMode="auto">
            <a:xfrm>
              <a:off x="7885100" y="-4763"/>
              <a:ext cx="1211260" cy="385762"/>
              <a:chOff x="7814716" y="-5258"/>
              <a:chExt cx="1210767" cy="460280"/>
            </a:xfrm>
          </p:grpSpPr>
          <p:sp>
            <p:nvSpPr>
              <p:cNvPr id="30" name="5-Point Star 29"/>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6" name="Group 21"/>
          <p:cNvGrpSpPr/>
          <p:nvPr/>
        </p:nvGrpSpPr>
        <p:grpSpPr>
          <a:xfrm>
            <a:off x="0" y="6354762"/>
            <a:ext cx="9144000" cy="506473"/>
            <a:chOff x="0" y="6354762"/>
            <a:chExt cx="9144000" cy="506473"/>
          </a:xfrm>
        </p:grpSpPr>
        <p:sp>
          <p:nvSpPr>
            <p:cNvPr id="37" name="Round Same Side Corner Rectangle 36"/>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8" name="Rectangle 37"/>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844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8443" name="Rectangle 20"/>
          <p:cNvSpPr>
            <a:spLocks noGrp="1"/>
          </p:cNvSpPr>
          <p:nvPr>
            <p:ph type="title" idx="4294967295"/>
          </p:nvPr>
        </p:nvSpPr>
        <p:spPr/>
        <p:txBody>
          <a:bodyPr/>
          <a:lstStyle/>
          <a:p>
            <a:r>
              <a:rPr lang="sr-Latn-ME" sz="2400" b="1" i="1" dirty="0" smtClean="0">
                <a:latin typeface="Cambria" pitchFamily="18" charset="0"/>
              </a:rPr>
              <a:t/>
            </a:r>
            <a:br>
              <a:rPr lang="sr-Latn-ME" sz="2400" b="1" i="1" dirty="0" smtClean="0">
                <a:latin typeface="Cambria" pitchFamily="18" charset="0"/>
              </a:rPr>
            </a:br>
            <a:r>
              <a:rPr lang="sr-Latn-ME" sz="2400" b="1" i="1" dirty="0">
                <a:latin typeface="Cambria" pitchFamily="18" charset="0"/>
              </a:rPr>
              <a:t/>
            </a:r>
            <a:br>
              <a:rPr lang="sr-Latn-ME" sz="2400" b="1" i="1" dirty="0">
                <a:latin typeface="Cambria" pitchFamily="18" charset="0"/>
              </a:rPr>
            </a:br>
            <a:r>
              <a:rPr lang="en-US" sz="2400" b="1" i="1" dirty="0" smtClean="0">
                <a:latin typeface="Cambria" pitchFamily="18" charset="0"/>
              </a:rPr>
              <a:t>Prevention of money laundering</a:t>
            </a:r>
          </a:p>
        </p:txBody>
      </p:sp>
      <p:sp>
        <p:nvSpPr>
          <p:cNvPr id="16397" name="Rectangle 21"/>
          <p:cNvSpPr>
            <a:spLocks noGrp="1"/>
          </p:cNvSpPr>
          <p:nvPr>
            <p:ph type="body" idx="4294967295"/>
          </p:nvPr>
        </p:nvSpPr>
        <p:spPr>
          <a:xfrm>
            <a:off x="457200" y="1600200"/>
            <a:ext cx="8229600" cy="4724400"/>
          </a:xfrm>
        </p:spPr>
        <p:txBody>
          <a:bodyPr/>
          <a:lstStyle/>
          <a:p>
            <a:pPr algn="just">
              <a:buFont typeface="Wingdings" pitchFamily="2" charset="2"/>
              <a:buChar char="v"/>
              <a:defRPr/>
            </a:pPr>
            <a:endParaRPr lang="sr-Latn-RS" sz="1500" dirty="0" smtClean="0">
              <a:latin typeface="Cambria" pitchFamily="18" charset="0"/>
            </a:endParaRPr>
          </a:p>
          <a:p>
            <a:pPr algn="just">
              <a:buFont typeface="Wingdings" pitchFamily="2" charset="2"/>
              <a:buChar char="v"/>
              <a:defRPr/>
            </a:pPr>
            <a:r>
              <a:rPr lang="en-GB" sz="1700" dirty="0" smtClean="0">
                <a:latin typeface="Cambria" pitchFamily="18" charset="0"/>
              </a:rPr>
              <a:t>Money laundering is criminalised in Article 268 of the Criminal Code.</a:t>
            </a:r>
            <a:endParaRPr lang="sr-Latn-RS" sz="1700" dirty="0" smtClean="0">
              <a:latin typeface="Cambria" pitchFamily="18" charset="0"/>
            </a:endParaRPr>
          </a:p>
          <a:p>
            <a:pPr algn="just">
              <a:buNone/>
              <a:defRPr/>
            </a:pPr>
            <a:endParaRPr lang="en-GB" sz="1700" dirty="0" smtClean="0">
              <a:latin typeface="Cambria" pitchFamily="18" charset="0"/>
            </a:endParaRPr>
          </a:p>
          <a:p>
            <a:pPr algn="just">
              <a:buFont typeface="Wingdings" pitchFamily="2" charset="2"/>
              <a:buChar char="v"/>
              <a:defRPr/>
            </a:pPr>
            <a:r>
              <a:rPr lang="en-US" sz="1700" dirty="0" smtClean="0">
                <a:latin typeface="Cambria" pitchFamily="18" charset="0"/>
              </a:rPr>
              <a:t>Law on Prevention of Money Laundering and Terrorism Financing governs the measures and actions to be undertaken in order to discover and prevent money laundering and terrorism financing</a:t>
            </a:r>
            <a:r>
              <a:rPr lang="sr-Latn-RS" sz="1700" dirty="0" smtClean="0">
                <a:latin typeface="Cambria" pitchFamily="18" charset="0"/>
              </a:rPr>
              <a:t>. </a:t>
            </a:r>
          </a:p>
          <a:p>
            <a:pPr algn="just">
              <a:buNone/>
              <a:defRPr/>
            </a:pPr>
            <a:endParaRPr lang="en-US" sz="1700" dirty="0" smtClean="0">
              <a:latin typeface="Cambria" pitchFamily="18" charset="0"/>
            </a:endParaRPr>
          </a:p>
          <a:p>
            <a:pPr algn="just">
              <a:buFont typeface="Wingdings" pitchFamily="2" charset="2"/>
              <a:buChar char="v"/>
              <a:defRPr/>
            </a:pPr>
            <a:r>
              <a:rPr lang="en-GB" sz="1700" dirty="0" smtClean="0">
                <a:latin typeface="Cambria" pitchFamily="18" charset="0"/>
              </a:rPr>
              <a:t>Provisions of this Law stipulate the obligations, measures, procedures, controls, restrictions and actions an obligor is obliged to carry out during its operation, as well as in respect of its clients.</a:t>
            </a:r>
            <a:endParaRPr lang="sr-Latn-RS" sz="1700" dirty="0" smtClean="0">
              <a:latin typeface="Cambria" pitchFamily="18" charset="0"/>
            </a:endParaRPr>
          </a:p>
          <a:p>
            <a:pPr algn="just">
              <a:buNone/>
              <a:defRPr/>
            </a:pPr>
            <a:endParaRPr lang="en-GB" sz="1700" dirty="0" smtClean="0">
              <a:latin typeface="Cambria" pitchFamily="18" charset="0"/>
            </a:endParaRPr>
          </a:p>
          <a:p>
            <a:pPr algn="just">
              <a:buFont typeface="Wingdings" pitchFamily="2" charset="2"/>
              <a:buChar char="v"/>
              <a:defRPr/>
            </a:pPr>
            <a:r>
              <a:rPr lang="en-GB" sz="1700" dirty="0" smtClean="0">
                <a:latin typeface="Cambria" pitchFamily="18" charset="0"/>
              </a:rPr>
              <a:t>Provisions pertaining to the competences of the Administration stipulate the manner of lodging a request to an obligor, lawyer, or notary or another state authority to submit data when estimated that there is a reasonable suspicion that a money laundering or terrorism financing is in question.</a:t>
            </a:r>
          </a:p>
          <a:p>
            <a:pPr lvl="0" fontAlgn="auto">
              <a:spcBef>
                <a:spcPts val="0"/>
              </a:spcBef>
              <a:spcAft>
                <a:spcPts val="0"/>
              </a:spcAft>
              <a:buNone/>
              <a:defRPr/>
            </a:pPr>
            <a:endParaRPr lang="en-US" sz="1600" dirty="0" smtClean="0">
              <a:solidFill>
                <a:srgbClr val="FF0000"/>
              </a:solidFill>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lvl="1" algn="just">
              <a:buFont typeface="Arial" charset="0"/>
              <a:buNone/>
              <a:defRPr/>
            </a:pPr>
            <a:endParaRPr lang="hr-HR" sz="1600" i="1" dirty="0" smtClean="0">
              <a:solidFill>
                <a:srgbClr val="973735"/>
              </a:solidFill>
              <a:latin typeface="Cambria" pitchFamily="18" charset="0"/>
            </a:endParaRPr>
          </a:p>
          <a:p>
            <a:pPr lvl="1">
              <a:defRPr/>
            </a:pPr>
            <a:endParaRPr lang="en-US" sz="1600" i="1" dirty="0" smtClean="0">
              <a:solidFill>
                <a:srgbClr val="973735"/>
              </a:solidFill>
              <a:latin typeface="Cambria" pitchFamily="18" charset="0"/>
            </a:endParaRPr>
          </a:p>
          <a:p>
            <a:pPr fontAlgn="auto">
              <a:spcBef>
                <a:spcPts val="0"/>
              </a:spcBef>
              <a:spcAft>
                <a:spcPts val="0"/>
              </a:spcAft>
              <a:buFont typeface="Arial" charset="0"/>
              <a:buNone/>
              <a:defRPr/>
            </a:pPr>
            <a:r>
              <a:rPr lang="sr-Latn-CS" sz="1000" b="1" dirty="0" smtClean="0">
                <a:solidFill>
                  <a:schemeClr val="accent2">
                    <a:lumMod val="75000"/>
                  </a:schemeClr>
                </a:solidFill>
                <a:latin typeface="Cambria" pitchFamily="18" charset="0"/>
              </a:rPr>
              <a:t>M O N T E N E G R O</a:t>
            </a:r>
          </a:p>
          <a:p>
            <a:pPr fontAlgn="auto">
              <a:spcBef>
                <a:spcPts val="0"/>
              </a:spcBef>
              <a:spcAft>
                <a:spcPts val="0"/>
              </a:spcAft>
              <a:buFont typeface="Arial" charset="0"/>
              <a:buNone/>
              <a:defRPr/>
            </a:pPr>
            <a:r>
              <a:rPr lang="en-GB" sz="1000" b="1" dirty="0" smtClean="0">
                <a:solidFill>
                  <a:schemeClr val="accent2">
                    <a:lumMod val="75000"/>
                  </a:schemeClr>
                </a:solidFill>
                <a:latin typeface="Cambria" pitchFamily="18" charset="0"/>
              </a:rPr>
              <a:t>Negotiating Team for the Accession of </a:t>
            </a:r>
            <a:r>
              <a:rPr lang="x-none" sz="1000" b="1" smtClean="0">
                <a:solidFill>
                  <a:schemeClr val="accent2">
                    <a:lumMod val="75000"/>
                  </a:schemeClr>
                </a:solidFill>
                <a:latin typeface="Cambria" pitchFamily="18" charset="0"/>
              </a:rPr>
              <a:t> </a:t>
            </a:r>
            <a:r>
              <a:rPr lang="sr-Latn-CS" sz="1000" b="1" dirty="0" smtClean="0">
                <a:solidFill>
                  <a:schemeClr val="accent2">
                    <a:lumMod val="75000"/>
                  </a:schemeClr>
                </a:solidFill>
                <a:latin typeface="Cambria" pitchFamily="18" charset="0"/>
              </a:rPr>
              <a:t>Montenegro </a:t>
            </a:r>
            <a:r>
              <a:rPr lang="en-GB" sz="1000" b="1" dirty="0" smtClean="0">
                <a:solidFill>
                  <a:schemeClr val="accent2">
                    <a:lumMod val="75000"/>
                  </a:schemeClr>
                </a:solidFill>
                <a:latin typeface="Cambria" pitchFamily="18" charset="0"/>
              </a:rPr>
              <a:t>to the European Union</a:t>
            </a:r>
            <a:r>
              <a:rPr lang="sr-Latn-CS" sz="1000" b="1" dirty="0" smtClean="0">
                <a:solidFill>
                  <a:schemeClr val="accent2">
                    <a:lumMod val="75000"/>
                  </a:schemeClr>
                </a:solidFill>
                <a:latin typeface="Cambria" pitchFamily="18" charset="0"/>
              </a:rPr>
              <a:t> </a:t>
            </a:r>
            <a:endParaRPr lang="en-US" sz="1000" dirty="0" smtClean="0">
              <a:solidFill>
                <a:schemeClr val="accent2">
                  <a:lumMod val="75000"/>
                </a:schemeClr>
              </a:solidFill>
            </a:endParaRPr>
          </a:p>
          <a:p>
            <a:pPr lvl="1">
              <a:buFont typeface="Arial" charset="0"/>
              <a:buNone/>
              <a:defRPr/>
            </a:pPr>
            <a:endParaRPr lang="en-US" sz="1600" b="1" i="1" dirty="0" smtClean="0">
              <a:solidFill>
                <a:srgbClr val="973735"/>
              </a:solidFill>
              <a:latin typeface="Cambria" pitchFamily="18" charset="0"/>
            </a:endParaRPr>
          </a:p>
        </p:txBody>
      </p:sp>
      <p:grpSp>
        <p:nvGrpSpPr>
          <p:cNvPr id="19" name="Group 7"/>
          <p:cNvGrpSpPr/>
          <p:nvPr/>
        </p:nvGrpSpPr>
        <p:grpSpPr>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1"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2"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5" name="Group 21"/>
          <p:cNvGrpSpPr/>
          <p:nvPr/>
        </p:nvGrpSpPr>
        <p:grpSpPr>
          <a:xfrm>
            <a:off x="0" y="6354762"/>
            <a:ext cx="9144000" cy="506473"/>
            <a:chOff x="0" y="6354762"/>
            <a:chExt cx="9144000" cy="506473"/>
          </a:xfrm>
        </p:grpSpPr>
        <p:sp>
          <p:nvSpPr>
            <p:cNvPr id="36" name="Round Same Side Corner Rectangle 35"/>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7" name="Rectangle 36"/>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8"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844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8443" name="Rectangle 20"/>
          <p:cNvSpPr>
            <a:spLocks noGrp="1"/>
          </p:cNvSpPr>
          <p:nvPr>
            <p:ph type="title" idx="4294967295"/>
          </p:nvPr>
        </p:nvSpPr>
        <p:spPr/>
        <p:txBody>
          <a:bodyPr/>
          <a:lstStyle/>
          <a:p>
            <a:r>
              <a:rPr lang="en-US" sz="2400" b="1" i="1" dirty="0" smtClean="0">
                <a:latin typeface="Cambria" pitchFamily="18" charset="0"/>
              </a:rPr>
              <a:t/>
            </a:r>
            <a:br>
              <a:rPr lang="en-US" sz="2400" b="1" i="1" dirty="0" smtClean="0">
                <a:latin typeface="Cambria" pitchFamily="18" charset="0"/>
              </a:rPr>
            </a:br>
            <a:r>
              <a:rPr lang="en-US" sz="2400" b="1" i="1" dirty="0" smtClean="0">
                <a:latin typeface="Cambria" pitchFamily="18" charset="0"/>
              </a:rPr>
              <a:t>Prevention of money laundering</a:t>
            </a:r>
            <a:br>
              <a:rPr lang="en-US" sz="2400" b="1" i="1" dirty="0" smtClean="0">
                <a:latin typeface="Cambria" pitchFamily="18" charset="0"/>
              </a:rPr>
            </a:br>
            <a:r>
              <a:rPr lang="en-IE" sz="2400" b="1" i="1" dirty="0" smtClean="0">
                <a:latin typeface="Cambria" pitchFamily="18" charset="0"/>
              </a:rPr>
              <a:t> continued</a:t>
            </a:r>
            <a:endParaRPr lang="en-US" sz="2400" b="1" i="1" dirty="0" smtClean="0">
              <a:latin typeface="Cambria" pitchFamily="18" charset="0"/>
            </a:endParaRPr>
          </a:p>
        </p:txBody>
      </p:sp>
      <p:sp>
        <p:nvSpPr>
          <p:cNvPr id="16397" name="Rectangle 21"/>
          <p:cNvSpPr>
            <a:spLocks noGrp="1"/>
          </p:cNvSpPr>
          <p:nvPr>
            <p:ph type="body" idx="4294967295"/>
          </p:nvPr>
        </p:nvSpPr>
        <p:spPr>
          <a:xfrm>
            <a:off x="457200" y="1600200"/>
            <a:ext cx="8229600" cy="4724400"/>
          </a:xfrm>
        </p:spPr>
        <p:txBody>
          <a:bodyPr/>
          <a:lstStyle/>
          <a:p>
            <a:pPr algn="just">
              <a:buFont typeface="Wingdings" pitchFamily="2" charset="2"/>
              <a:buChar char="v"/>
              <a:defRPr/>
            </a:pPr>
            <a:endParaRPr lang="sr-Latn-RS" sz="1500" dirty="0" smtClean="0">
              <a:latin typeface="Cambria" pitchFamily="18" charset="0"/>
            </a:endParaRPr>
          </a:p>
          <a:p>
            <a:pPr algn="just">
              <a:buFont typeface="Wingdings" pitchFamily="2" charset="2"/>
              <a:buChar char="v"/>
              <a:defRPr/>
            </a:pPr>
            <a:r>
              <a:rPr lang="en-GB" sz="1800" dirty="0" smtClean="0">
                <a:latin typeface="Cambria" pitchFamily="18" charset="0"/>
              </a:rPr>
              <a:t>In line with this Law, the competent state authority (customs office, stock exchanges and clearing and depository companies, courts, state prosecutor, and other state authorities) are obliged to submit to the Administration data if in the course of activities from within their competence they discover facts indicating to a suspicion that a money laundering or terrorism financing is in question.</a:t>
            </a:r>
            <a:endParaRPr lang="sr-Latn-RS" sz="1800" dirty="0" smtClean="0">
              <a:latin typeface="Cambria" pitchFamily="18" charset="0"/>
            </a:endParaRPr>
          </a:p>
          <a:p>
            <a:pPr algn="just">
              <a:buNone/>
              <a:defRPr/>
            </a:pPr>
            <a:endParaRPr lang="en-GB" sz="1800" dirty="0" smtClean="0">
              <a:latin typeface="Cambria" pitchFamily="18" charset="0"/>
            </a:endParaRPr>
          </a:p>
          <a:p>
            <a:pPr algn="just">
              <a:buFont typeface="Wingdings" pitchFamily="2" charset="2"/>
              <a:buChar char="v"/>
              <a:defRPr/>
            </a:pPr>
            <a:r>
              <a:rPr lang="en-GB" sz="1800" dirty="0" smtClean="0">
                <a:latin typeface="Cambria" pitchFamily="18" charset="0"/>
              </a:rPr>
              <a:t>According to this Law, banks (obligors) are obliged to submit to the Administration reports on cash transactions in the amount exceeding EUR 15,000 and on all suspicious transactions regardless of the amount</a:t>
            </a:r>
            <a:r>
              <a:rPr lang="sr-Latn-RS" sz="1800" dirty="0" smtClean="0">
                <a:latin typeface="Cambria" pitchFamily="18" charset="0"/>
              </a:rPr>
              <a:t>.</a:t>
            </a:r>
          </a:p>
          <a:p>
            <a:pPr algn="just">
              <a:buNone/>
              <a:defRPr/>
            </a:pPr>
            <a:endParaRPr lang="en-GB" sz="1800" dirty="0" smtClean="0">
              <a:latin typeface="Cambria" pitchFamily="18" charset="0"/>
            </a:endParaRPr>
          </a:p>
          <a:p>
            <a:pPr algn="just">
              <a:buFont typeface="Wingdings" pitchFamily="2" charset="2"/>
              <a:buChar char="v"/>
              <a:defRPr/>
            </a:pPr>
            <a:r>
              <a:rPr lang="en-GB" sz="1800" dirty="0" smtClean="0">
                <a:latin typeface="Cambria" pitchFamily="18" charset="0"/>
              </a:rPr>
              <a:t>The law does not prescribe a specific interest payments, but has detailed rules regarding KYC measures. </a:t>
            </a:r>
            <a:r>
              <a:rPr lang="en-US" sz="1800" dirty="0" smtClean="0">
                <a:latin typeface="Cambria" pitchFamily="18" charset="0"/>
              </a:rPr>
              <a:t> </a:t>
            </a:r>
          </a:p>
          <a:p>
            <a:pPr lvl="0" fontAlgn="auto">
              <a:spcBef>
                <a:spcPts val="0"/>
              </a:spcBef>
              <a:spcAft>
                <a:spcPts val="0"/>
              </a:spcAft>
              <a:buNone/>
              <a:defRPr/>
            </a:pPr>
            <a:endParaRPr lang="en-US" sz="1600" dirty="0" smtClean="0">
              <a:solidFill>
                <a:srgbClr val="FF0000"/>
              </a:solidFill>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lvl="0" fontAlgn="auto">
              <a:spcBef>
                <a:spcPts val="0"/>
              </a:spcBef>
              <a:spcAft>
                <a:spcPts val="0"/>
              </a:spcAft>
              <a:buNone/>
              <a:defRPr/>
            </a:pPr>
            <a:r>
              <a:rPr lang="sr-Latn-CS" sz="1000" b="1" dirty="0" smtClean="0">
                <a:solidFill>
                  <a:srgbClr val="C0504D">
                    <a:lumMod val="75000"/>
                  </a:srgbClr>
                </a:solidFill>
                <a:latin typeface="Cambria" pitchFamily="18" charset="0"/>
              </a:rPr>
              <a:t>M O N T E N E G R O</a:t>
            </a:r>
          </a:p>
          <a:p>
            <a:pPr lvl="0" fontAlgn="auto">
              <a:spcBef>
                <a:spcPts val="0"/>
              </a:spcBef>
              <a:spcAft>
                <a:spcPts val="0"/>
              </a:spcAft>
              <a:buNone/>
              <a:defRPr/>
            </a:pPr>
            <a:r>
              <a:rPr lang="en-GB" sz="1000" b="1" dirty="0" smtClean="0">
                <a:solidFill>
                  <a:srgbClr val="C0504D">
                    <a:lumMod val="75000"/>
                  </a:srgbClr>
                </a:solidFill>
                <a:latin typeface="Cambria" pitchFamily="18" charset="0"/>
              </a:rPr>
              <a:t>Negotiating Team for the Accession of </a:t>
            </a:r>
            <a:r>
              <a:rPr lang="x-none" sz="1000" b="1" smtClean="0">
                <a:solidFill>
                  <a:srgbClr val="C0504D">
                    <a:lumMod val="75000"/>
                  </a:srgbClr>
                </a:solidFill>
                <a:latin typeface="Cambria" pitchFamily="18" charset="0"/>
              </a:rPr>
              <a:t> </a:t>
            </a:r>
            <a:r>
              <a:rPr lang="sr-Latn-CS" sz="1000" b="1" dirty="0" smtClean="0">
                <a:solidFill>
                  <a:srgbClr val="C0504D">
                    <a:lumMod val="75000"/>
                  </a:srgbClr>
                </a:solidFill>
                <a:latin typeface="Cambria" pitchFamily="18" charset="0"/>
              </a:rPr>
              <a:t>Montenegro </a:t>
            </a:r>
            <a:r>
              <a:rPr lang="en-GB" sz="1000" b="1" dirty="0" smtClean="0">
                <a:solidFill>
                  <a:srgbClr val="C0504D">
                    <a:lumMod val="75000"/>
                  </a:srgbClr>
                </a:solidFill>
                <a:latin typeface="Cambria" pitchFamily="18" charset="0"/>
              </a:rPr>
              <a:t>to the European Union</a:t>
            </a:r>
            <a:r>
              <a:rPr lang="sr-Latn-CS" sz="1000" b="1" dirty="0" smtClean="0">
                <a:solidFill>
                  <a:srgbClr val="C0504D">
                    <a:lumMod val="75000"/>
                  </a:srgbClr>
                </a:solidFill>
                <a:latin typeface="Cambria" pitchFamily="18" charset="0"/>
              </a:rPr>
              <a:t> </a:t>
            </a:r>
            <a:endParaRPr lang="en-US" sz="1000" dirty="0" smtClean="0">
              <a:solidFill>
                <a:srgbClr val="C0504D">
                  <a:lumMod val="75000"/>
                </a:srgbClr>
              </a:solidFill>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lvl="1" algn="just">
              <a:buFont typeface="Arial" charset="0"/>
              <a:buNone/>
              <a:defRPr/>
            </a:pPr>
            <a:endParaRPr lang="hr-HR" sz="1600" i="1" dirty="0" smtClean="0">
              <a:solidFill>
                <a:srgbClr val="973735"/>
              </a:solidFill>
              <a:latin typeface="Cambria" pitchFamily="18" charset="0"/>
            </a:endParaRPr>
          </a:p>
          <a:p>
            <a:pPr lvl="1">
              <a:defRPr/>
            </a:pPr>
            <a:endParaRPr lang="en-US" sz="1600" i="1" dirty="0" smtClean="0">
              <a:solidFill>
                <a:srgbClr val="973735"/>
              </a:solidFill>
              <a:latin typeface="Cambria" pitchFamily="18" charset="0"/>
            </a:endParaRPr>
          </a:p>
          <a:p>
            <a:pPr fontAlgn="auto">
              <a:spcBef>
                <a:spcPts val="0"/>
              </a:spcBef>
              <a:spcAft>
                <a:spcPts val="0"/>
              </a:spcAft>
              <a:buFont typeface="Arial" charset="0"/>
              <a:buNone/>
              <a:defRPr/>
            </a:pPr>
            <a:r>
              <a:rPr lang="sr-Latn-CS" sz="1000" b="1" dirty="0" smtClean="0">
                <a:solidFill>
                  <a:schemeClr val="accent2">
                    <a:lumMod val="75000"/>
                  </a:schemeClr>
                </a:solidFill>
                <a:latin typeface="Cambria" pitchFamily="18" charset="0"/>
              </a:rPr>
              <a:t>M O N T E N E G R O</a:t>
            </a:r>
          </a:p>
          <a:p>
            <a:pPr fontAlgn="auto">
              <a:spcBef>
                <a:spcPts val="0"/>
              </a:spcBef>
              <a:spcAft>
                <a:spcPts val="0"/>
              </a:spcAft>
              <a:buFont typeface="Arial" charset="0"/>
              <a:buNone/>
              <a:defRPr/>
            </a:pPr>
            <a:r>
              <a:rPr lang="en-GB" sz="1000" b="1" dirty="0" smtClean="0">
                <a:solidFill>
                  <a:schemeClr val="accent2">
                    <a:lumMod val="75000"/>
                  </a:schemeClr>
                </a:solidFill>
                <a:latin typeface="Cambria" pitchFamily="18" charset="0"/>
              </a:rPr>
              <a:t>Negotiating Team for the Accession of </a:t>
            </a:r>
            <a:r>
              <a:rPr lang="x-none" sz="1000" b="1" smtClean="0">
                <a:solidFill>
                  <a:schemeClr val="accent2">
                    <a:lumMod val="75000"/>
                  </a:schemeClr>
                </a:solidFill>
                <a:latin typeface="Cambria" pitchFamily="18" charset="0"/>
              </a:rPr>
              <a:t> </a:t>
            </a:r>
            <a:r>
              <a:rPr lang="sr-Latn-CS" sz="1000" b="1" dirty="0" smtClean="0">
                <a:solidFill>
                  <a:schemeClr val="accent2">
                    <a:lumMod val="75000"/>
                  </a:schemeClr>
                </a:solidFill>
                <a:latin typeface="Cambria" pitchFamily="18" charset="0"/>
              </a:rPr>
              <a:t>Montenegro </a:t>
            </a:r>
            <a:r>
              <a:rPr lang="en-GB" sz="1000" b="1" dirty="0" smtClean="0">
                <a:solidFill>
                  <a:schemeClr val="accent2">
                    <a:lumMod val="75000"/>
                  </a:schemeClr>
                </a:solidFill>
                <a:latin typeface="Cambria" pitchFamily="18" charset="0"/>
              </a:rPr>
              <a:t>to the European Union</a:t>
            </a:r>
            <a:r>
              <a:rPr lang="sr-Latn-CS" sz="1000" b="1" dirty="0" smtClean="0">
                <a:solidFill>
                  <a:schemeClr val="accent2">
                    <a:lumMod val="75000"/>
                  </a:schemeClr>
                </a:solidFill>
                <a:latin typeface="Cambria" pitchFamily="18" charset="0"/>
              </a:rPr>
              <a:t> </a:t>
            </a:r>
            <a:endParaRPr lang="en-US" sz="1000" dirty="0" smtClean="0">
              <a:solidFill>
                <a:schemeClr val="accent2">
                  <a:lumMod val="75000"/>
                </a:schemeClr>
              </a:solidFill>
            </a:endParaRPr>
          </a:p>
          <a:p>
            <a:pPr lvl="1">
              <a:buFont typeface="Arial" charset="0"/>
              <a:buNone/>
              <a:defRPr/>
            </a:pPr>
            <a:endParaRPr lang="en-US" sz="1600" b="1" i="1" dirty="0" smtClean="0">
              <a:solidFill>
                <a:srgbClr val="973735"/>
              </a:solidFill>
              <a:latin typeface="Cambria" pitchFamily="18" charset="0"/>
            </a:endParaRPr>
          </a:p>
        </p:txBody>
      </p:sp>
      <p:grpSp>
        <p:nvGrpSpPr>
          <p:cNvPr id="19" name="Group 7"/>
          <p:cNvGrpSpPr/>
          <p:nvPr/>
        </p:nvGrpSpPr>
        <p:grpSpPr>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1"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2"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5" name="Group 21"/>
          <p:cNvGrpSpPr/>
          <p:nvPr/>
        </p:nvGrpSpPr>
        <p:grpSpPr>
          <a:xfrm>
            <a:off x="0" y="6354762"/>
            <a:ext cx="9144000" cy="506473"/>
            <a:chOff x="0" y="6354762"/>
            <a:chExt cx="9144000" cy="506473"/>
          </a:xfrm>
        </p:grpSpPr>
        <p:sp>
          <p:nvSpPr>
            <p:cNvPr id="36" name="Round Same Side Corner Rectangle 35"/>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7" name="Rectangle 36"/>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8"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Text Box 121"/>
          <p:cNvSpPr txBox="1">
            <a:spLocks noChangeArrowheads="1"/>
          </p:cNvSpPr>
          <p:nvPr/>
        </p:nvSpPr>
        <p:spPr bwMode="auto">
          <a:xfrm>
            <a:off x="574675" y="27432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pic>
        <p:nvPicPr>
          <p:cNvPr id="18442" name="Picture 18" descr="EU MN logo"/>
          <p:cNvPicPr>
            <a:picLocks noChangeAspect="1" noChangeArrowheads="1"/>
          </p:cNvPicPr>
          <p:nvPr/>
        </p:nvPicPr>
        <p:blipFill>
          <a:blip r:embed="rId3" cstate="print"/>
          <a:srcRect/>
          <a:stretch>
            <a:fillRect/>
          </a:stretch>
        </p:blipFill>
        <p:spPr bwMode="auto">
          <a:xfrm>
            <a:off x="152400" y="609600"/>
            <a:ext cx="1219200" cy="685800"/>
          </a:xfrm>
          <a:prstGeom prst="rect">
            <a:avLst/>
          </a:prstGeom>
          <a:noFill/>
          <a:ln w="9525">
            <a:noFill/>
            <a:miter lim="800000"/>
            <a:headEnd/>
            <a:tailEnd/>
          </a:ln>
        </p:spPr>
      </p:pic>
      <p:sp>
        <p:nvSpPr>
          <p:cNvPr id="18443" name="Rectangle 20"/>
          <p:cNvSpPr>
            <a:spLocks noGrp="1"/>
          </p:cNvSpPr>
          <p:nvPr>
            <p:ph type="title" idx="4294967295"/>
          </p:nvPr>
        </p:nvSpPr>
        <p:spPr/>
        <p:txBody>
          <a:bodyPr/>
          <a:lstStyle/>
          <a:p>
            <a:r>
              <a:rPr lang="sr-Latn-ME" sz="3200" b="1" i="1" dirty="0" smtClean="0">
                <a:latin typeface="Cambria" pitchFamily="18" charset="0"/>
              </a:rPr>
              <a:t/>
            </a:r>
            <a:br>
              <a:rPr lang="sr-Latn-ME" sz="3200" b="1" i="1" dirty="0" smtClean="0">
                <a:latin typeface="Cambria" pitchFamily="18" charset="0"/>
              </a:rPr>
            </a:br>
            <a:r>
              <a:rPr lang="en-US" sz="3200" b="1" i="1" dirty="0" smtClean="0">
                <a:latin typeface="Cambria" pitchFamily="18" charset="0"/>
              </a:rPr>
              <a:t>Future steps</a:t>
            </a:r>
          </a:p>
        </p:txBody>
      </p:sp>
      <p:sp>
        <p:nvSpPr>
          <p:cNvPr id="16397" name="Rectangle 21"/>
          <p:cNvSpPr>
            <a:spLocks noGrp="1"/>
          </p:cNvSpPr>
          <p:nvPr>
            <p:ph type="body" idx="4294967295"/>
          </p:nvPr>
        </p:nvSpPr>
        <p:spPr/>
        <p:txBody>
          <a:bodyPr/>
          <a:lstStyle/>
          <a:p>
            <a:pPr algn="just">
              <a:buFont typeface="Wingdings" pitchFamily="2" charset="2"/>
              <a:buChar char="v"/>
              <a:defRPr/>
            </a:pPr>
            <a:endParaRPr lang="en-US" sz="1600" dirty="0" smtClean="0">
              <a:latin typeface="Cambria" pitchFamily="18" charset="0"/>
            </a:endParaRPr>
          </a:p>
          <a:p>
            <a:pPr algn="just">
              <a:buFont typeface="Wingdings" pitchFamily="2" charset="2"/>
              <a:buChar char="v"/>
              <a:defRPr/>
            </a:pPr>
            <a:r>
              <a:rPr lang="en-GB" sz="2800" dirty="0" smtClean="0">
                <a:latin typeface="Cambria" pitchFamily="18" charset="0"/>
              </a:rPr>
              <a:t>The main goal of Montenegro is to harmonize </a:t>
            </a:r>
            <a:r>
              <a:rPr lang="sr-Latn-RS" sz="2800" dirty="0" smtClean="0">
                <a:latin typeface="Cambria" pitchFamily="18" charset="0"/>
              </a:rPr>
              <a:t>its</a:t>
            </a:r>
            <a:r>
              <a:rPr lang="en-GB" sz="2800" dirty="0" smtClean="0">
                <a:latin typeface="Cambria" pitchFamily="18" charset="0"/>
              </a:rPr>
              <a:t> national legislations with  EU regulations.</a:t>
            </a:r>
            <a:endParaRPr lang="sr-Latn-RS" sz="2800" dirty="0" smtClean="0">
              <a:latin typeface="Cambria" pitchFamily="18" charset="0"/>
            </a:endParaRPr>
          </a:p>
          <a:p>
            <a:pPr algn="just">
              <a:buNone/>
              <a:defRPr/>
            </a:pPr>
            <a:endParaRPr lang="sr-Latn-RS" sz="2800" dirty="0" smtClean="0">
              <a:latin typeface="Cambria" pitchFamily="18" charset="0"/>
            </a:endParaRPr>
          </a:p>
          <a:p>
            <a:pPr algn="just">
              <a:buFont typeface="Wingdings" pitchFamily="2" charset="2"/>
              <a:buChar char="v"/>
              <a:defRPr/>
            </a:pPr>
            <a:r>
              <a:rPr lang="en-GB" sz="2800" dirty="0" smtClean="0">
                <a:latin typeface="Cambria" pitchFamily="18" charset="0"/>
              </a:rPr>
              <a:t>Montenegro will gradually harmonize the Law on Tax Administration with the EU Directive on savings, and will also improve the technical capacity of the tax </a:t>
            </a:r>
            <a:r>
              <a:rPr lang="en-GB" sz="2800" dirty="0">
                <a:latin typeface="Cambria" pitchFamily="18" charset="0"/>
              </a:rPr>
              <a:t>a</a:t>
            </a:r>
            <a:r>
              <a:rPr lang="en-GB" sz="2800" dirty="0" smtClean="0">
                <a:latin typeface="Cambria" pitchFamily="18" charset="0"/>
              </a:rPr>
              <a:t>uthority to facilitate the efficient exchange of information.</a:t>
            </a:r>
            <a:endParaRPr lang="en-US" sz="28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algn="just">
              <a:buFont typeface="Arial" charset="0"/>
              <a:buNone/>
              <a:defRPr/>
            </a:pPr>
            <a:endParaRPr lang="en-US" sz="1600" dirty="0" smtClean="0">
              <a:latin typeface="Cambria" pitchFamily="18" charset="0"/>
            </a:endParaRPr>
          </a:p>
          <a:p>
            <a:pPr lvl="1" algn="just">
              <a:buFont typeface="Arial" charset="0"/>
              <a:buNone/>
              <a:defRPr/>
            </a:pPr>
            <a:endParaRPr lang="hr-HR" sz="1600" i="1" dirty="0" smtClean="0">
              <a:solidFill>
                <a:srgbClr val="973735"/>
              </a:solidFill>
              <a:latin typeface="Cambria" pitchFamily="18" charset="0"/>
            </a:endParaRPr>
          </a:p>
          <a:p>
            <a:pPr lvl="1">
              <a:defRPr/>
            </a:pPr>
            <a:endParaRPr lang="en-US" sz="1600" i="1" dirty="0" smtClean="0">
              <a:solidFill>
                <a:srgbClr val="973735"/>
              </a:solidFill>
              <a:latin typeface="Cambria" pitchFamily="18" charset="0"/>
            </a:endParaRPr>
          </a:p>
          <a:p>
            <a:pPr lvl="1">
              <a:buFont typeface="Arial" charset="0"/>
              <a:buNone/>
              <a:defRPr/>
            </a:pPr>
            <a:endParaRPr lang="en-US" sz="1600" b="1" i="1" dirty="0" smtClean="0">
              <a:solidFill>
                <a:srgbClr val="973735"/>
              </a:solidFill>
              <a:latin typeface="Cambria" pitchFamily="18" charset="0"/>
            </a:endParaRPr>
          </a:p>
        </p:txBody>
      </p:sp>
      <p:grpSp>
        <p:nvGrpSpPr>
          <p:cNvPr id="19" name="Group 7"/>
          <p:cNvGrpSpPr/>
          <p:nvPr/>
        </p:nvGrpSpPr>
        <p:grpSpPr>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1" dirty="0" smtClean="0">
                <a:solidFill>
                  <a:srgbClr val="E6B9B8"/>
                </a:solidFill>
                <a:latin typeface="Cambria" pitchFamily="18" charset="0"/>
                <a:cs typeface="Arial" charset="0"/>
              </a:endParaRPr>
            </a:p>
            <a:p>
              <a:pPr algn="ctr" eaLnBrk="1" hangingPunct="1">
                <a:defRPr/>
              </a:pPr>
              <a:r>
                <a:rPr lang="sr-Latn-CS" sz="1800" b="1" i="1" dirty="0" smtClean="0">
                  <a:solidFill>
                    <a:srgbClr val="E6B9B8"/>
                  </a:solidFill>
                  <a:latin typeface="Cambria" pitchFamily="18" charset="0"/>
                  <a:cs typeface="Arial" charset="0"/>
                </a:rPr>
                <a:t>TAXATION</a:t>
              </a:r>
              <a:endParaRPr lang="en-US" sz="1800" b="1" i="1" dirty="0">
                <a:solidFill>
                  <a:srgbClr val="E6B9B8"/>
                </a:solidFill>
                <a:latin typeface="Cambria" pitchFamily="18" charset="0"/>
                <a:cs typeface="Arial" charset="0"/>
              </a:endParaRPr>
            </a:p>
            <a:p>
              <a:pPr algn="ctr" eaLnBrk="1" hangingPunct="1">
                <a:defRPr/>
              </a:pPr>
              <a:endParaRPr lang="en-US" sz="1800" b="1" i="1" dirty="0">
                <a:solidFill>
                  <a:srgbClr val="E6B9B8"/>
                </a:solidFill>
                <a:latin typeface="Cambria" pitchFamily="18" charset="0"/>
                <a:cs typeface="Arial" charset="0"/>
              </a:endParaRPr>
            </a:p>
          </p:txBody>
        </p:sp>
        <p:sp>
          <p:nvSpPr>
            <p:cNvPr id="21"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eaLnBrk="1" hangingPunct="1">
                <a:spcAft>
                  <a:spcPct val="40000"/>
                </a:spcAft>
                <a:buClr>
                  <a:srgbClr val="FF0000"/>
                </a:buClr>
              </a:pPr>
              <a:r>
                <a:rPr lang="sr-Latn-CS" sz="1800" b="1" dirty="0">
                  <a:solidFill>
                    <a:srgbClr val="F2DCDB"/>
                  </a:solidFill>
                  <a:latin typeface="Cambria" pitchFamily="18" charset="0"/>
                </a:rPr>
                <a:t>Chapter 16:</a:t>
              </a:r>
              <a:endParaRPr lang="en-US" sz="1800" b="1" dirty="0">
                <a:solidFill>
                  <a:srgbClr val="F2DCDB"/>
                </a:solidFill>
                <a:latin typeface="Cambria" pitchFamily="18" charset="0"/>
              </a:endParaRPr>
            </a:p>
            <a:p>
              <a:pPr marL="14288" indent="-14288" eaLnBrk="1" hangingPunct="1">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22"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grpSp>
      </p:grpSp>
      <p:grpSp>
        <p:nvGrpSpPr>
          <p:cNvPr id="35" name="Group 21"/>
          <p:cNvGrpSpPr/>
          <p:nvPr/>
        </p:nvGrpSpPr>
        <p:grpSpPr>
          <a:xfrm>
            <a:off x="0" y="6354762"/>
            <a:ext cx="9144000" cy="506473"/>
            <a:chOff x="0" y="6354762"/>
            <a:chExt cx="9144000" cy="506473"/>
          </a:xfrm>
        </p:grpSpPr>
        <p:sp>
          <p:nvSpPr>
            <p:cNvPr id="36" name="Round Same Side Corner Rectangle 35"/>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latin typeface="Cambria" pitchFamily="18" charset="0"/>
              </a:endParaRPr>
            </a:p>
          </p:txBody>
        </p:sp>
        <p:sp>
          <p:nvSpPr>
            <p:cNvPr id="37" name="Rectangle 36"/>
            <p:cNvSpPr/>
            <p:nvPr/>
          </p:nvSpPr>
          <p:spPr>
            <a:xfrm>
              <a:off x="533400" y="6461125"/>
              <a:ext cx="4564070" cy="400110"/>
            </a:xfrm>
            <a:prstGeom prst="rect">
              <a:avLst/>
            </a:prstGeom>
          </p:spPr>
          <p:txBody>
            <a:bodyPr wrap="none">
              <a:spAutoFit/>
            </a:bodyPr>
            <a:lstStyle/>
            <a:p>
              <a:pPr eaLnBrk="1" fontAlgn="auto" hangingPunct="1">
                <a:spcBef>
                  <a:spcPts val="0"/>
                </a:spcBef>
                <a:spcAft>
                  <a:spcPts val="0"/>
                </a:spcAft>
                <a:defRPr/>
              </a:pPr>
              <a:r>
                <a:rPr lang="sr-Latn-CS" sz="1000" b="1" dirty="0">
                  <a:solidFill>
                    <a:schemeClr val="accent2">
                      <a:lumMod val="75000"/>
                    </a:schemeClr>
                  </a:solidFill>
                  <a:latin typeface="Cambria" pitchFamily="18" charset="0"/>
                </a:rPr>
                <a:t>M O N T E N E G R O</a:t>
              </a:r>
            </a:p>
            <a:p>
              <a:pPr eaLnBrk="1" fontAlgn="auto" hangingPunct="1">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8"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hangingPunct="1"/>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16</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r" eaLnBrk="1" hangingPunct="1"/>
              <a:r>
                <a:rPr lang="sl-SI" sz="1100" b="1" i="1" dirty="0">
                  <a:solidFill>
                    <a:srgbClr val="953735"/>
                  </a:solidFill>
                  <a:latin typeface="Cambria" pitchFamily="18" charset="0"/>
                  <a:cs typeface="Arial" charset="0"/>
                </a:rPr>
                <a:t>Taxation</a:t>
              </a:r>
            </a:p>
            <a:p>
              <a:pPr algn="ctr" eaLnBrk="1" hangingPunct="1"/>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9461"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124200" y="4114800"/>
            <a:ext cx="59436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en-US" sz="28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Contact</a:t>
            </a:r>
            <a:r>
              <a:rPr lang="x-none" sz="28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a:t>
            </a:r>
          </a:p>
          <a:p>
            <a:pPr algn="ctr" fontAlgn="auto">
              <a:spcBef>
                <a:spcPts val="0"/>
              </a:spcBef>
              <a:spcAft>
                <a:spcPts val="0"/>
              </a:spcAft>
              <a:defRPr/>
            </a:pPr>
            <a:r>
              <a:rPr lang="en-US" sz="2800" b="1" dirty="0">
                <a:solidFill>
                  <a:schemeClr val="accent2">
                    <a:lumMod val="20000"/>
                    <a:lumOff val="80000"/>
                  </a:schemeClr>
                </a:solidFill>
                <a:effectLst>
                  <a:outerShdw blurRad="38100" dist="38100" dir="2700000" algn="tl">
                    <a:srgbClr val="000000">
                      <a:alpha val="43137"/>
                    </a:srgbClr>
                  </a:outerShdw>
                </a:effectLst>
                <a:latin typeface="Cambria" pitchFamily="18" charset="0"/>
              </a:rPr>
              <a:t>a</a:t>
            </a:r>
            <a:r>
              <a:rPr lang="x-none" sz="2800" b="1">
                <a:solidFill>
                  <a:schemeClr val="accent2">
                    <a:lumMod val="20000"/>
                    <a:lumOff val="80000"/>
                  </a:schemeClr>
                </a:solidFill>
                <a:effectLst>
                  <a:outerShdw blurRad="38100" dist="38100" dir="2700000" algn="tl">
                    <a:srgbClr val="000000">
                      <a:alpha val="43137"/>
                    </a:srgbClr>
                  </a:outerShdw>
                </a:effectLst>
                <a:latin typeface="Cambria" pitchFamily="18" charset="0"/>
              </a:rPr>
              <a:t>ida.muratovic</a:t>
            </a:r>
            <a:r>
              <a:rPr lang="en-US" sz="2800" b="1" dirty="0" smtClean="0">
                <a:solidFill>
                  <a:schemeClr val="accent2">
                    <a:lumMod val="20000"/>
                    <a:lumOff val="80000"/>
                  </a:schemeClr>
                </a:solidFill>
                <a:effectLst>
                  <a:outerShdw blurRad="38100" dist="38100" dir="2700000" algn="tl">
                    <a:srgbClr val="000000">
                      <a:alpha val="43137"/>
                    </a:srgbClr>
                  </a:outerShdw>
                </a:effectLst>
                <a:latin typeface="Cambria" pitchFamily="18" charset="0"/>
              </a:rPr>
              <a:t>@</a:t>
            </a:r>
            <a:r>
              <a:rPr lang="en-US" sz="2800" b="1" dirty="0" err="1" smtClean="0">
                <a:solidFill>
                  <a:schemeClr val="accent2">
                    <a:lumMod val="20000"/>
                    <a:lumOff val="80000"/>
                  </a:schemeClr>
                </a:solidFill>
                <a:effectLst>
                  <a:outerShdw blurRad="38100" dist="38100" dir="2700000" algn="tl">
                    <a:srgbClr val="000000">
                      <a:alpha val="43137"/>
                    </a:srgbClr>
                  </a:outerShdw>
                </a:effectLst>
                <a:latin typeface="Cambria" pitchFamily="18" charset="0"/>
              </a:rPr>
              <a:t>mif.gov.me</a:t>
            </a:r>
            <a:endParaRPr lang="en-US" sz="2800" b="1" dirty="0" smtClean="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r>
              <a:rPr lang="en-US" sz="2800" b="1" dirty="0" smtClean="0">
                <a:solidFill>
                  <a:schemeClr val="bg1"/>
                </a:solidFill>
                <a:effectLst>
                  <a:outerShdw blurRad="38100" dist="38100" dir="2700000" algn="tl">
                    <a:srgbClr val="000000">
                      <a:alpha val="43137"/>
                    </a:srgbClr>
                  </a:outerShdw>
                </a:effectLst>
                <a:latin typeface="Cambria" pitchFamily="18" charset="0"/>
              </a:rPr>
              <a:t>antoaneta.krivokapic@mif.gov.me</a:t>
            </a:r>
            <a:endParaRPr lang="hr-HR" sz="4000" b="1"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048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3200400"/>
            <a:ext cx="5334000" cy="28194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r>
              <a:rPr lang="sr-Latn-CS" sz="3200" dirty="0" smtClean="0">
                <a:solidFill>
                  <a:schemeClr val="accent2">
                    <a:lumMod val="20000"/>
                    <a:lumOff val="80000"/>
                  </a:schemeClr>
                </a:solidFill>
                <a:effectLst>
                  <a:outerShdw blurRad="38100" dist="38100" dir="2700000" algn="tl">
                    <a:srgbClr val="000000">
                      <a:alpha val="43137"/>
                    </a:srgbClr>
                  </a:outerShdw>
                </a:effectLst>
                <a:latin typeface="Cambria" pitchFamily="18" charset="0"/>
              </a:rPr>
              <a:t>!</a:t>
            </a: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2755</TotalTime>
  <Words>2644</Words>
  <Application>Microsoft Office PowerPoint</Application>
  <PresentationFormat>On-screen Show (4:3)</PresentationFormat>
  <Paragraphs>494</Paragraphs>
  <Slides>22</Slides>
  <Notes>19</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     DEFINITION </vt:lpstr>
      <vt:lpstr> RESIDENT INDIVIDUALS </vt:lpstr>
      <vt:lpstr> RESIDENT INDIVIDUALS continued </vt:lpstr>
      <vt:lpstr>NON -RESIDENT INDIVIDUALS</vt:lpstr>
      <vt:lpstr>   ELIMINATION OF DOUBLE TAXATION    </vt:lpstr>
      <vt:lpstr>    ELIMINATION OF DOUBLE TAXATION continued    </vt:lpstr>
      <vt:lpstr>   ELIMINATION OF DOUBLE TAXATION continued   </vt:lpstr>
      <vt:lpstr>   ELIMINATION OF DOUBLE TAXATION  continued  </vt:lpstr>
      <vt:lpstr> ELIMINATION OF DOUBLE TAXATION continued</vt:lpstr>
      <vt:lpstr>  EXCHANGE OF INFORMATION </vt:lpstr>
      <vt:lpstr> EXCHANGE OF INFORMATION  continued</vt:lpstr>
      <vt:lpstr>EXCHANGE OF INFORMATION  continued</vt:lpstr>
      <vt:lpstr>  Prevention of money laundering</vt:lpstr>
      <vt:lpstr> Prevention of money laundering  continued</vt:lpstr>
      <vt:lpstr> Future steps</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aida.muratovic</cp:lastModifiedBy>
  <cp:revision>495</cp:revision>
  <dcterms:created xsi:type="dcterms:W3CDTF">2012-04-18T16:21:57Z</dcterms:created>
  <dcterms:modified xsi:type="dcterms:W3CDTF">2013-04-22T14:18:28Z</dcterms:modified>
</cp:coreProperties>
</file>