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688" r:id="rId2"/>
  </p:sldMasterIdLst>
  <p:notesMasterIdLst>
    <p:notesMasterId r:id="rId37"/>
  </p:notesMasterIdLst>
  <p:sldIdLst>
    <p:sldId id="341" r:id="rId3"/>
    <p:sldId id="340" r:id="rId4"/>
    <p:sldId id="400" r:id="rId5"/>
    <p:sldId id="401" r:id="rId6"/>
    <p:sldId id="402" r:id="rId7"/>
    <p:sldId id="464" r:id="rId8"/>
    <p:sldId id="465" r:id="rId9"/>
    <p:sldId id="466" r:id="rId10"/>
    <p:sldId id="403" r:id="rId11"/>
    <p:sldId id="413" r:id="rId12"/>
    <p:sldId id="469" r:id="rId13"/>
    <p:sldId id="470" r:id="rId14"/>
    <p:sldId id="471" r:id="rId15"/>
    <p:sldId id="446" r:id="rId16"/>
    <p:sldId id="463" r:id="rId17"/>
    <p:sldId id="467" r:id="rId18"/>
    <p:sldId id="448" r:id="rId19"/>
    <p:sldId id="447" r:id="rId20"/>
    <p:sldId id="433" r:id="rId21"/>
    <p:sldId id="419" r:id="rId22"/>
    <p:sldId id="414" r:id="rId23"/>
    <p:sldId id="426" r:id="rId24"/>
    <p:sldId id="427" r:id="rId25"/>
    <p:sldId id="441" r:id="rId26"/>
    <p:sldId id="428" r:id="rId27"/>
    <p:sldId id="461" r:id="rId28"/>
    <p:sldId id="453" r:id="rId29"/>
    <p:sldId id="456" r:id="rId30"/>
    <p:sldId id="455" r:id="rId31"/>
    <p:sldId id="458" r:id="rId32"/>
    <p:sldId id="459" r:id="rId33"/>
    <p:sldId id="462" r:id="rId34"/>
    <p:sldId id="468" r:id="rId35"/>
    <p:sldId id="342" r:id="rId36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990000"/>
    <a:srgbClr val="FF3300"/>
    <a:srgbClr val="6A1414"/>
    <a:srgbClr val="82302E"/>
    <a:srgbClr val="9E1E1E"/>
    <a:srgbClr val="DDDDDD"/>
    <a:srgbClr val="475754"/>
    <a:srgbClr val="470D0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6515" autoAdjust="0"/>
    <p:restoredTop sz="95910" autoAdjust="0"/>
  </p:normalViewPr>
  <p:slideViewPr>
    <p:cSldViewPr>
      <p:cViewPr>
        <p:scale>
          <a:sx n="70" d="100"/>
          <a:sy n="70" d="100"/>
        </p:scale>
        <p:origin x="-1512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2B97963-9F97-4AE4-8749-54AE3E59103A}" type="datetimeFigureOut">
              <a:rPr lang="en-US"/>
              <a:pPr>
                <a:defRPr/>
              </a:pPr>
              <a:t>4/22/2013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54E75AB-448D-495F-B7E2-FC7514B947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r-H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r-H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r-H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r-H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7988659-5F06-44C5-89DA-7CAE17FC60FB}" type="slidenum">
              <a:rPr lang="en-US" smtClean="0"/>
              <a:pPr/>
              <a:t>6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r-H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r-H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r-H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r-H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r-H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r-H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r-H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r-H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r-H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r-H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r-H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r-H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r-HR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r-HR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r-HR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r-HR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r-HR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r-HR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r-H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x-non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AF0EF-E6F3-4577-935E-A524ADCB385A}" type="datetime1">
              <a:rPr lang="en-US"/>
              <a:pPr>
                <a:defRPr/>
              </a:pPr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F8A0E-4405-4B7A-BEC0-BBAC332C65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7FA61-4450-4581-956A-1EAFA2E93FE2}" type="datetime1">
              <a:rPr lang="en-US"/>
              <a:pPr>
                <a:defRPr/>
              </a:pPr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EB5B3-5B83-41A8-A707-7A7075F51E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8A59F-0D61-492E-ADC7-ECD4B82A965D}" type="datetime1">
              <a:rPr lang="en-US"/>
              <a:pPr>
                <a:defRPr/>
              </a:pPr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65F79D-7D48-4677-8E38-117F1DEADD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09D2E7-53F5-443E-B846-7C1B56B6405F}" type="datetime1">
              <a:rPr lang="en-US"/>
              <a:pPr>
                <a:defRPr/>
              </a:pPr>
              <a:t>4/22/2013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0E139-0B27-45E1-B256-DF93977811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811B9-B2A5-41D3-97F5-7ED66150936B}" type="datetime1">
              <a:rPr lang="en-US"/>
              <a:pPr>
                <a:defRPr/>
              </a:pPr>
              <a:t>4/22/2013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95247-B911-4B44-A20B-868AA6DF22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C3F80-CAA0-439D-8C12-59ABB287A51B}" type="datetime1">
              <a:rPr lang="en-US"/>
              <a:pPr>
                <a:defRPr/>
              </a:pPr>
              <a:t>4/22/2013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4EABD-9735-4791-853D-F58C09CFE0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71FBD-59E5-471D-9E6C-9D5483443A10}" type="datetime1">
              <a:rPr lang="en-US"/>
              <a:pPr>
                <a:defRPr/>
              </a:pPr>
              <a:t>4/22/2013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1235F-111F-42F0-AD82-CD2668A837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ACA15-6FD4-4700-8B47-4D19DC07E861}" type="datetime1">
              <a:rPr lang="en-US"/>
              <a:pPr>
                <a:defRPr/>
              </a:pPr>
              <a:t>4/22/2013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36FDF-780C-4964-AEF5-4ADA683EF0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x-non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6808C-107E-4577-805D-E96E61B765A0}" type="datetime1">
              <a:rPr lang="en-US"/>
              <a:pPr>
                <a:defRPr/>
              </a:pPr>
              <a:t>4/22/2013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EE626-0B9C-485C-9354-4D9D5779DB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5CCC7-8BB8-4DC7-87A2-1480C5237BD3}" type="datetime1">
              <a:rPr lang="en-US"/>
              <a:pPr>
                <a:defRPr/>
              </a:pPr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ED0C6-1153-4966-BAE9-EA4B086AC4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2FC0F-EC81-4315-AFAC-1F91CCA0AC03}" type="datetime1">
              <a:rPr lang="en-US"/>
              <a:pPr>
                <a:defRPr/>
              </a:pPr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7BE8A-7446-44F6-BF3F-1FFFD48B8B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x-non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D8A4D-0D60-4236-B89C-22F0C5A53EAC}" type="datetime1">
              <a:rPr lang="en-US"/>
              <a:pPr>
                <a:defRPr/>
              </a:pPr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B4E90-35B3-40E4-83BA-71737625D6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E3985-CCC0-40DC-8DBF-AB4668674E67}" type="datetime1">
              <a:rPr lang="en-US"/>
              <a:pPr>
                <a:defRPr/>
              </a:pPr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43293F-55DC-4C9C-B707-3C083B5BFB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8F863-6C4E-4A37-9BCB-149521E45C7E}" type="datetime1">
              <a:rPr lang="en-US"/>
              <a:pPr>
                <a:defRPr/>
              </a:pPr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42509-A2A0-4487-B642-FC71EACA00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217BC-68E2-46D2-B24E-DC7C56DFDD8D}" type="datetime1">
              <a:rPr lang="en-US"/>
              <a:pPr>
                <a:defRPr/>
              </a:pPr>
              <a:t>4/22/2013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29828-4F85-41ED-BF91-633DC04007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56FBB-C9BA-471C-87AF-D94E17B5E26C}" type="datetime1">
              <a:rPr lang="en-US"/>
              <a:pPr>
                <a:defRPr/>
              </a:pPr>
              <a:t>4/22/2013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CD310-46F1-4621-A390-74461ADB11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B099C-652A-42CA-BB59-9E8FB5C68084}" type="datetime1">
              <a:rPr lang="en-US"/>
              <a:pPr>
                <a:defRPr/>
              </a:pPr>
              <a:t>4/22/2013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4D882C-C4D3-4415-B8D7-24CED4F4AD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B105A-AFCA-4F42-BA99-DC1418B06DF1}" type="datetime1">
              <a:rPr lang="en-US"/>
              <a:pPr>
                <a:defRPr/>
              </a:pPr>
              <a:t>4/22/2013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CD7B7-D9AA-450E-BE23-21417EEFF1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8B1AB-530A-4AAC-A5B1-CA6BF6AF0897}" type="datetime1">
              <a:rPr lang="en-US"/>
              <a:pPr>
                <a:defRPr/>
              </a:pPr>
              <a:t>4/22/2013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93A22-C4C9-4068-9793-88668BB731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x-non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DA422-E5BB-4D15-A448-3C5B7A7BDB55}" type="datetime1">
              <a:rPr lang="en-US"/>
              <a:pPr>
                <a:defRPr/>
              </a:pPr>
              <a:t>4/22/2013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BE6F1-3EB0-4C6C-BE7F-161E7B7278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34623-1268-4824-AD12-C5F4032AACBE}" type="datetime1">
              <a:rPr lang="en-US"/>
              <a:pPr>
                <a:defRPr/>
              </a:pPr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64023-795A-4DE2-8298-3C6AE1B24D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45682-FC94-4EDA-A8B4-49004D5E14CD}" type="datetime1">
              <a:rPr lang="en-US"/>
              <a:pPr>
                <a:defRPr/>
              </a:pPr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A62E5-2881-4EDD-9CF4-6AEEC368A2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F053A19-39AF-4F9D-BE4A-424ACC1BF77D}" type="datetime1">
              <a:rPr lang="en-US"/>
              <a:pPr>
                <a:defRPr/>
              </a:pPr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0FFDC01-F524-4F8E-947D-99CD24E5A5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>
    <p:split orient="vert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0029F1A-A71A-43AE-A1D8-273F4E674508}" type="datetime1">
              <a:rPr lang="en-US"/>
              <a:pPr>
                <a:defRPr/>
              </a:pPr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8F39B5A-4017-44FB-8899-4BF27C0779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ransition>
    <p:split orient="vert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BEE41-15C9-414B-82A9-19D9C94753D9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-609600" y="0"/>
            <a:ext cx="97536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3078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 eaLnBrk="1" hangingPunct="1"/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Negotiating Team for </a:t>
            </a:r>
            <a:r>
              <a:rPr lang="en-GB" sz="1600" b="1" dirty="0" smtClean="0">
                <a:solidFill>
                  <a:schemeClr val="bg1"/>
                </a:solidFill>
                <a:latin typeface="Cambria" pitchFamily="18" charset="0"/>
              </a:rPr>
              <a:t> Accession </a:t>
            </a:r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of </a:t>
            </a:r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 dirty="0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sr-Latn-CS" sz="1600" b="1" i="1" dirty="0">
                <a:solidFill>
                  <a:schemeClr val="bg1"/>
                </a:solidFill>
                <a:latin typeface="Cambria" pitchFamily="18" charset="0"/>
              </a:rPr>
              <a:t>1</a:t>
            </a:r>
            <a:r>
              <a:rPr lang="en-US" sz="1600" b="1" i="1" dirty="0">
                <a:solidFill>
                  <a:schemeClr val="bg1"/>
                </a:solidFill>
                <a:latin typeface="Cambria" pitchFamily="18" charset="0"/>
              </a:rPr>
              <a:t>6</a:t>
            </a:r>
            <a:r>
              <a:rPr lang="hr-HR" sz="1600" b="1" i="1" dirty="0">
                <a:solidFill>
                  <a:schemeClr val="bg1"/>
                </a:solidFill>
                <a:latin typeface="Cambria" pitchFamily="18" charset="0"/>
              </a:rPr>
              <a:t>–</a:t>
            </a:r>
            <a:r>
              <a:rPr lang="en-US" sz="1600" b="1" i="1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sr-Latn-CS" sz="1600" b="1" i="1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1600" b="1" i="1" dirty="0">
                <a:solidFill>
                  <a:schemeClr val="bg1"/>
                </a:solidFill>
                <a:latin typeface="Cambria" pitchFamily="18" charset="0"/>
              </a:rPr>
              <a:t>Taxation</a:t>
            </a:r>
            <a:endParaRPr lang="en-US" sz="1600" dirty="0">
              <a:latin typeface="Cambri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080" name="Rectangle 3"/>
          <p:cNvSpPr>
            <a:spLocks noChangeArrowheads="1"/>
          </p:cNvSpPr>
          <p:nvPr/>
        </p:nvSpPr>
        <p:spPr bwMode="auto">
          <a:xfrm>
            <a:off x="1447800" y="32766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sz="2600" dirty="0">
                <a:solidFill>
                  <a:srgbClr val="F2DCDB"/>
                </a:solidFill>
                <a:latin typeface="Cambria" pitchFamily="18" charset="0"/>
              </a:rPr>
              <a:t>Bilateral screening: Chapter </a:t>
            </a:r>
            <a:r>
              <a:rPr lang="sr-Latn-CS" sz="2600">
                <a:solidFill>
                  <a:srgbClr val="F2DCDB"/>
                </a:solidFill>
                <a:latin typeface="Cambria" pitchFamily="18" charset="0"/>
              </a:rPr>
              <a:t>1</a:t>
            </a:r>
            <a:r>
              <a:rPr lang="en-US" sz="2600" dirty="0">
                <a:solidFill>
                  <a:srgbClr val="F2DCDB"/>
                </a:solidFill>
                <a:latin typeface="Cambria" pitchFamily="18" charset="0"/>
              </a:rPr>
              <a:t>6</a:t>
            </a:r>
            <a:endParaRPr lang="en-GB" sz="2600" dirty="0">
              <a:solidFill>
                <a:srgbClr val="F2DCDB"/>
              </a:solidFill>
              <a:latin typeface="Cambria" pitchFamily="18" charset="0"/>
            </a:endParaRPr>
          </a:p>
          <a:p>
            <a:pPr algn="ctr" eaLnBrk="1" hangingPunct="1"/>
            <a:r>
              <a:rPr lang="en-GB" sz="2600" b="1" dirty="0">
                <a:solidFill>
                  <a:srgbClr val="F2DCDB"/>
                </a:solidFill>
                <a:latin typeface="Cambria" pitchFamily="18" charset="0"/>
              </a:rPr>
              <a:t>PRESENTATION OF </a:t>
            </a:r>
            <a:r>
              <a:rPr lang="sr-Latn-CS" sz="2600" b="1">
                <a:solidFill>
                  <a:srgbClr val="F2DCDB"/>
                </a:solidFill>
                <a:latin typeface="Cambria" pitchFamily="18" charset="0"/>
              </a:rPr>
              <a:t>MONTENEGRO</a:t>
            </a:r>
            <a:endParaRPr lang="hr-HR" sz="2600" b="1">
              <a:solidFill>
                <a:srgbClr val="F2DCDB"/>
              </a:solidFill>
            </a:endParaRPr>
          </a:p>
        </p:txBody>
      </p:sp>
      <p:sp>
        <p:nvSpPr>
          <p:cNvPr id="3081" name="Rectangle 12"/>
          <p:cNvSpPr>
            <a:spLocks noChangeArrowheads="1"/>
          </p:cNvSpPr>
          <p:nvPr/>
        </p:nvSpPr>
        <p:spPr bwMode="auto">
          <a:xfrm>
            <a:off x="2770188" y="6326188"/>
            <a:ext cx="3706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sz="1800" b="1" dirty="0" err="1">
                <a:solidFill>
                  <a:srgbClr val="D99694"/>
                </a:solidFill>
                <a:latin typeface="Cambria" pitchFamily="18" charset="0"/>
              </a:rPr>
              <a:t>Bru</a:t>
            </a:r>
            <a:r>
              <a:rPr lang="hr-HR" sz="1800" b="1">
                <a:solidFill>
                  <a:srgbClr val="D99694"/>
                </a:solidFill>
                <a:latin typeface="Cambria" pitchFamily="18" charset="0"/>
              </a:rPr>
              <a:t>ssel</a:t>
            </a:r>
            <a:r>
              <a:rPr lang="en-US" sz="1800" b="1">
                <a:solidFill>
                  <a:srgbClr val="D99694"/>
                </a:solidFill>
                <a:latin typeface="Cambria" pitchFamily="18" charset="0"/>
              </a:rPr>
              <a:t>s, A</a:t>
            </a:r>
            <a:r>
              <a:rPr lang="sr-Latn-CS" sz="1800" b="1">
                <a:solidFill>
                  <a:srgbClr val="D99694"/>
                </a:solidFill>
                <a:latin typeface="Cambria" pitchFamily="18" charset="0"/>
              </a:rPr>
              <a:t>pril 201</a:t>
            </a:r>
            <a:r>
              <a:rPr lang="en-US" sz="1800" b="1">
                <a:solidFill>
                  <a:srgbClr val="D99694"/>
                </a:solidFill>
                <a:latin typeface="Cambria" pitchFamily="18" charset="0"/>
              </a:rPr>
              <a:t>3</a:t>
            </a:r>
            <a:endParaRPr lang="en-US" sz="1800">
              <a:solidFill>
                <a:srgbClr val="D99694"/>
              </a:solidFill>
            </a:endParaRPr>
          </a:p>
        </p:txBody>
      </p:sp>
      <p:grpSp>
        <p:nvGrpSpPr>
          <p:cNvPr id="3082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0A2E85-73BD-482C-AF47-884DC5B77FBF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4099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 eaLnBrk="1" hangingPunct="1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800" b="1">
              <a:latin typeface="Cambria" pitchFamily="18" charset="0"/>
            </a:endParaRPr>
          </a:p>
        </p:txBody>
      </p:sp>
      <p:sp>
        <p:nvSpPr>
          <p:cNvPr id="4100" name="Rectangle 7"/>
          <p:cNvSpPr>
            <a:spLocks noChangeArrowheads="1"/>
          </p:cNvSpPr>
          <p:nvPr/>
        </p:nvSpPr>
        <p:spPr bwMode="auto">
          <a:xfrm>
            <a:off x="95250" y="104775"/>
            <a:ext cx="5010150" cy="75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4288" indent="-14288" eaLnBrk="1" hangingPunct="1">
              <a:spcAft>
                <a:spcPct val="40000"/>
              </a:spcAft>
              <a:buClr>
                <a:srgbClr val="FF0000"/>
              </a:buClr>
            </a:pPr>
            <a:endParaRPr lang="en-US" sz="1800" b="1">
              <a:solidFill>
                <a:srgbClr val="F2DCDB"/>
              </a:solidFill>
              <a:latin typeface="Cambria" pitchFamily="18" charset="0"/>
            </a:endParaRPr>
          </a:p>
          <a:p>
            <a:pPr marL="14288" indent="-14288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800" b="1">
              <a:solidFill>
                <a:srgbClr val="F2DCDB"/>
              </a:solidFill>
              <a:latin typeface="Cambria" pitchFamily="18" charset="0"/>
            </a:endParaRPr>
          </a:p>
        </p:txBody>
      </p:sp>
      <p:sp>
        <p:nvSpPr>
          <p:cNvPr id="4101" name="Rectangle 18"/>
          <p:cNvSpPr>
            <a:spLocks noChangeArrowheads="1"/>
          </p:cNvSpPr>
          <p:nvPr/>
        </p:nvSpPr>
        <p:spPr bwMode="auto">
          <a:xfrm>
            <a:off x="381000" y="1676400"/>
            <a:ext cx="85344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ctr" eaLnBrk="1" hangingPunct="1">
              <a:lnSpc>
                <a:spcPct val="200000"/>
              </a:lnSpc>
              <a:tabLst>
                <a:tab pos="82550" algn="l"/>
              </a:tabLst>
            </a:pPr>
            <a:r>
              <a:rPr lang="hr-HR" b="1" i="1" dirty="0">
                <a:solidFill>
                  <a:srgbClr val="6A1414"/>
                </a:solidFill>
                <a:latin typeface="Arial" charset="0"/>
              </a:rPr>
              <a:t>Indirect Taxation</a:t>
            </a:r>
            <a:endParaRPr lang="sr-Latn-CS" b="1" i="1" dirty="0">
              <a:solidFill>
                <a:srgbClr val="6A1414"/>
              </a:solidFill>
              <a:latin typeface="Arial" charset="0"/>
            </a:endParaRPr>
          </a:p>
          <a:p>
            <a:pPr marL="514350" indent="-514350" algn="ctr" eaLnBrk="1" hangingPunct="1">
              <a:lnSpc>
                <a:spcPct val="200000"/>
              </a:lnSpc>
              <a:tabLst>
                <a:tab pos="82550" algn="l"/>
              </a:tabLst>
            </a:pPr>
            <a:r>
              <a:rPr lang="sr-Latn-CS" b="1" i="1" dirty="0">
                <a:solidFill>
                  <a:srgbClr val="6A1414"/>
                </a:solidFill>
                <a:latin typeface="Arial" charset="0"/>
              </a:rPr>
              <a:t>Value </a:t>
            </a:r>
            <a:r>
              <a:rPr lang="en-US" b="1" i="1" dirty="0" smtClean="0">
                <a:solidFill>
                  <a:srgbClr val="6A1414"/>
                </a:solidFill>
                <a:latin typeface="Arial" charset="0"/>
              </a:rPr>
              <a:t>- </a:t>
            </a:r>
            <a:r>
              <a:rPr lang="sr-Latn-CS" b="1" i="1" dirty="0" smtClean="0">
                <a:solidFill>
                  <a:srgbClr val="6A1414"/>
                </a:solidFill>
                <a:latin typeface="Arial" charset="0"/>
              </a:rPr>
              <a:t>Added </a:t>
            </a:r>
            <a:r>
              <a:rPr lang="sr-Latn-CS" b="1" i="1" dirty="0">
                <a:solidFill>
                  <a:srgbClr val="6A1414"/>
                </a:solidFill>
                <a:latin typeface="Arial" charset="0"/>
              </a:rPr>
              <a:t>Tax</a:t>
            </a:r>
            <a:endParaRPr lang="en-GB" b="1" i="1" dirty="0">
              <a:solidFill>
                <a:srgbClr val="6A1414"/>
              </a:solidFill>
              <a:latin typeface="Arial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81000" y="4191000"/>
            <a:ext cx="8382000" cy="16160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 eaLnBrk="1" hangingPunct="1">
              <a:defRPr/>
            </a:pPr>
            <a:endParaRPr lang="sr-Latn-CS" sz="2000" b="1" dirty="0">
              <a:solidFill>
                <a:srgbClr val="63252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814388" indent="-450850" algn="ctr" eaLnBrk="1" hangingPunct="1">
              <a:defRPr/>
            </a:pPr>
            <a:r>
              <a:rPr lang="hr-HR" sz="2000" b="1" dirty="0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t>Ministry of Finance</a:t>
            </a:r>
            <a:endParaRPr lang="sr-Latn-CS" sz="2000" b="1" dirty="0">
              <a:solidFill>
                <a:srgbClr val="63252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  <a:p>
            <a:pPr marL="814388" indent="-450850" algn="ctr" eaLnBrk="1" hangingPunct="1">
              <a:defRPr/>
            </a:pPr>
            <a:r>
              <a:rPr lang="hr-HR" sz="2000" b="1" dirty="0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t>Tax Administration</a:t>
            </a:r>
            <a:endParaRPr lang="en-US" sz="2000" b="1" dirty="0">
              <a:solidFill>
                <a:srgbClr val="63252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  <a:p>
            <a:pPr marL="814388" indent="-450850" algn="ctr" eaLnBrk="1" hangingPunct="1">
              <a:defRPr/>
            </a:pPr>
            <a:r>
              <a:rPr lang="sr-Latn-CS" sz="2000" b="1" dirty="0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t>Novo Radovic</a:t>
            </a:r>
            <a:endParaRPr lang="en-US" sz="2000" b="1" dirty="0">
              <a:solidFill>
                <a:srgbClr val="63252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  <a:p>
            <a:pPr marL="814388" indent="-450850" algn="ctr" eaLnBrk="1" hangingPunct="1">
              <a:defRPr/>
            </a:pPr>
            <a:r>
              <a:rPr lang="sr-Latn-CS" sz="2000" b="1" dirty="0">
                <a:solidFill>
                  <a:srgbClr val="95373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t>novo.radovic</a:t>
            </a:r>
            <a:r>
              <a:rPr lang="en-US" sz="2000" b="1" dirty="0">
                <a:solidFill>
                  <a:srgbClr val="95373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t>@</a:t>
            </a:r>
            <a:r>
              <a:rPr lang="sr-Latn-CS" sz="2000" b="1" dirty="0">
                <a:solidFill>
                  <a:srgbClr val="95373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t>tax</a:t>
            </a:r>
            <a:r>
              <a:rPr lang="en-US" sz="2000" b="1" dirty="0">
                <a:solidFill>
                  <a:srgbClr val="95373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t>.</a:t>
            </a:r>
            <a:r>
              <a:rPr lang="en-US" sz="2000" b="1" dirty="0" err="1">
                <a:solidFill>
                  <a:srgbClr val="95373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t>gov.me</a:t>
            </a:r>
            <a:endParaRPr lang="sr-Latn-CS" sz="2000" b="1" dirty="0">
              <a:solidFill>
                <a:srgbClr val="953735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</p:txBody>
      </p:sp>
      <p:grpSp>
        <p:nvGrpSpPr>
          <p:cNvPr id="4103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3" name="Round Same Side Corner Rectangle 32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4117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" name="Rectangle 35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grpSp>
        <p:nvGrpSpPr>
          <p:cNvPr id="4104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38" name="Round Same Side Corner Rectangle 37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4107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4108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41" name="5-Point Star 40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42" name="5-Point Star 41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43" name="5-Point Star 42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44" name="5-Point Star 43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45" name="5-Point Star 44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46" name="5-Point Star 45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pic>
        <p:nvPicPr>
          <p:cNvPr id="4105" name="Picture 4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8"/>
          <p:cNvSpPr>
            <a:spLocks noGrp="1"/>
          </p:cNvSpPr>
          <p:nvPr>
            <p:ph type="title" idx="4294967295"/>
          </p:nvPr>
        </p:nvSpPr>
        <p:spPr>
          <a:xfrm>
            <a:off x="457200" y="347663"/>
            <a:ext cx="8229600" cy="944562"/>
          </a:xfrm>
        </p:spPr>
        <p:txBody>
          <a:bodyPr/>
          <a:lstStyle/>
          <a:p>
            <a:pPr eaLnBrk="1" hangingPunct="1"/>
            <a:r>
              <a:rPr lang="sr-Latn-CS" sz="3200" b="1" i="1" dirty="0" smtClean="0">
                <a:solidFill>
                  <a:srgbClr val="470D0D"/>
                </a:solidFill>
              </a:rPr>
              <a:t/>
            </a:r>
            <a:br>
              <a:rPr lang="sr-Latn-CS" sz="3200" b="1" i="1" dirty="0" smtClean="0">
                <a:solidFill>
                  <a:srgbClr val="470D0D"/>
                </a:solidFill>
              </a:rPr>
            </a:br>
            <a:r>
              <a:rPr lang="de-AT" sz="3200" b="1" i="1" dirty="0" smtClean="0">
                <a:solidFill>
                  <a:srgbClr val="470D0D"/>
                </a:solidFill>
              </a:rPr>
              <a:t/>
            </a:r>
            <a:br>
              <a:rPr lang="de-AT" sz="3200" b="1" i="1" dirty="0" smtClean="0">
                <a:solidFill>
                  <a:srgbClr val="470D0D"/>
                </a:solidFill>
              </a:rPr>
            </a:br>
            <a:r>
              <a:rPr lang="sr-Latn-CS" sz="3200" b="1" i="1" dirty="0" smtClean="0">
                <a:solidFill>
                  <a:srgbClr val="470D0D"/>
                </a:solidFill>
              </a:rPr>
              <a:t>Concept of the tax</a:t>
            </a:r>
            <a:r>
              <a:rPr lang="en-US" dirty="0" smtClean="0"/>
              <a:t> </a:t>
            </a:r>
            <a:endParaRPr lang="en-GB" dirty="0" smtClean="0"/>
          </a:p>
        </p:txBody>
      </p:sp>
      <p:sp>
        <p:nvSpPr>
          <p:cNvPr id="5123" name="Rectangle 19"/>
          <p:cNvSpPr>
            <a:spLocks noGrp="1"/>
          </p:cNvSpPr>
          <p:nvPr>
            <p:ph idx="4294967295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 typeface="Arial" charset="0"/>
              <a:buNone/>
            </a:pPr>
            <a:endParaRPr lang="en-GB" sz="1800" dirty="0" smtClean="0">
              <a:latin typeface="Arial" charset="0"/>
            </a:endParaRPr>
          </a:p>
          <a:p>
            <a:pPr marL="609600" indent="-609600" algn="just"/>
            <a:r>
              <a:rPr lang="sr-Latn-CS" sz="2000" dirty="0" smtClean="0">
                <a:solidFill>
                  <a:srgbClr val="470D0D"/>
                </a:solidFill>
              </a:rPr>
              <a:t>General consumption tax</a:t>
            </a:r>
          </a:p>
          <a:p>
            <a:pPr marL="609600" indent="-609600" algn="just">
              <a:buFont typeface="Arial" charset="0"/>
              <a:buNone/>
            </a:pPr>
            <a:r>
              <a:rPr lang="sr-Latn-CS" sz="2000" dirty="0" smtClean="0">
                <a:solidFill>
                  <a:srgbClr val="470D0D"/>
                </a:solidFill>
              </a:rPr>
              <a:t>           - introduced in 2003</a:t>
            </a:r>
          </a:p>
          <a:p>
            <a:pPr marL="609600" indent="-609600" algn="just">
              <a:buFont typeface="Arial" charset="0"/>
              <a:buNone/>
            </a:pPr>
            <a:r>
              <a:rPr lang="sr-Latn-CS" sz="2000" dirty="0" smtClean="0">
                <a:solidFill>
                  <a:srgbClr val="470D0D"/>
                </a:solidFill>
              </a:rPr>
              <a:t>           - replaced the tax on trade of goods and services</a:t>
            </a:r>
          </a:p>
          <a:p>
            <a:pPr marL="609600" indent="-609600" algn="just"/>
            <a:r>
              <a:rPr lang="sr-Latn-CS" sz="2000" dirty="0" smtClean="0">
                <a:solidFill>
                  <a:srgbClr val="470D0D"/>
                </a:solidFill>
              </a:rPr>
              <a:t>Law on </a:t>
            </a:r>
            <a:r>
              <a:rPr lang="en-US" sz="2000" dirty="0" smtClean="0">
                <a:solidFill>
                  <a:srgbClr val="470D0D"/>
                </a:solidFill>
              </a:rPr>
              <a:t>V</a:t>
            </a:r>
            <a:r>
              <a:rPr lang="sr-Latn-CS" sz="2000" dirty="0" smtClean="0">
                <a:solidFill>
                  <a:srgbClr val="470D0D"/>
                </a:solidFill>
              </a:rPr>
              <a:t>alue</a:t>
            </a:r>
            <a:r>
              <a:rPr lang="en-US" sz="2000" dirty="0" smtClean="0">
                <a:solidFill>
                  <a:srgbClr val="470D0D"/>
                </a:solidFill>
              </a:rPr>
              <a:t> -</a:t>
            </a:r>
            <a:r>
              <a:rPr lang="sr-Latn-CS" sz="2000" dirty="0" smtClean="0">
                <a:solidFill>
                  <a:srgbClr val="470D0D"/>
                </a:solidFill>
              </a:rPr>
              <a:t> </a:t>
            </a:r>
            <a:r>
              <a:rPr lang="en-US" sz="2000" dirty="0" smtClean="0">
                <a:solidFill>
                  <a:srgbClr val="470D0D"/>
                </a:solidFill>
              </a:rPr>
              <a:t>A</a:t>
            </a:r>
            <a:r>
              <a:rPr lang="sr-Latn-CS" sz="2000" dirty="0" smtClean="0">
                <a:solidFill>
                  <a:srgbClr val="470D0D"/>
                </a:solidFill>
              </a:rPr>
              <a:t>dded </a:t>
            </a:r>
            <a:r>
              <a:rPr lang="en-US" sz="2000" dirty="0" smtClean="0">
                <a:solidFill>
                  <a:srgbClr val="470D0D"/>
                </a:solidFill>
              </a:rPr>
              <a:t>T</a:t>
            </a:r>
            <a:r>
              <a:rPr lang="sr-Latn-CS" sz="2000" dirty="0" smtClean="0">
                <a:solidFill>
                  <a:srgbClr val="470D0D"/>
                </a:solidFill>
              </a:rPr>
              <a:t>ax (Official Gazette of the Republic of Montenegro</a:t>
            </a:r>
            <a:r>
              <a:rPr lang="en-US" sz="2000" dirty="0" smtClean="0">
                <a:solidFill>
                  <a:srgbClr val="470D0D"/>
                </a:solidFill>
              </a:rPr>
              <a:t> </a:t>
            </a:r>
            <a:r>
              <a:rPr lang="sr-Latn-CS" sz="2000" dirty="0" smtClean="0">
                <a:solidFill>
                  <a:srgbClr val="470D0D"/>
                </a:solidFill>
              </a:rPr>
              <a:t> 65/01, 38/02, 72/02, 21/03, 76/05 and Official Gazette of Montenegro</a:t>
            </a:r>
            <a:r>
              <a:rPr lang="en-US" sz="2000" dirty="0" smtClean="0">
                <a:solidFill>
                  <a:srgbClr val="470D0D"/>
                </a:solidFill>
              </a:rPr>
              <a:t> </a:t>
            </a:r>
            <a:r>
              <a:rPr lang="sr-Latn-CS" sz="2000" dirty="0" smtClean="0">
                <a:solidFill>
                  <a:srgbClr val="470D0D"/>
                </a:solidFill>
              </a:rPr>
              <a:t>16/07)</a:t>
            </a:r>
          </a:p>
          <a:p>
            <a:pPr marL="609600" indent="-609600" algn="just"/>
            <a:r>
              <a:rPr lang="sr-Latn-CS" sz="2000" dirty="0" smtClean="0">
                <a:solidFill>
                  <a:srgbClr val="470D0D"/>
                </a:solidFill>
              </a:rPr>
              <a:t>Trade of goods and services is taxed at the place of consumption, in line with the principle of destination</a:t>
            </a:r>
          </a:p>
          <a:p>
            <a:pPr marL="609600" indent="-609600" algn="just"/>
            <a:r>
              <a:rPr lang="sr-Latn-CS" sz="2000" dirty="0" smtClean="0">
                <a:solidFill>
                  <a:srgbClr val="470D0D"/>
                </a:solidFill>
              </a:rPr>
              <a:t>Tax liability is determined in line with the invoice methodology, i.e. method of witholding “ tax on tax”</a:t>
            </a:r>
          </a:p>
          <a:p>
            <a:pPr marL="609600" indent="-609600" algn="just"/>
            <a:r>
              <a:rPr lang="sr-Latn-CS" sz="2000" dirty="0" smtClean="0">
                <a:solidFill>
                  <a:srgbClr val="470D0D"/>
                </a:solidFill>
              </a:rPr>
              <a:t>Export of goods is VAT exempt (zero rate is applied), while import is taxed and has the same treatment as trade of national goods on national market</a:t>
            </a:r>
            <a:endParaRPr lang="en-US" sz="2000" dirty="0" smtClean="0">
              <a:solidFill>
                <a:srgbClr val="470D0D"/>
              </a:solidFill>
            </a:endParaRPr>
          </a:p>
          <a:p>
            <a:pPr marL="609600" indent="-609600" eaLnBrk="1" hangingPunct="1">
              <a:lnSpc>
                <a:spcPct val="80000"/>
              </a:lnSpc>
              <a:buFont typeface="Arial" charset="0"/>
              <a:buNone/>
            </a:pPr>
            <a:endParaRPr lang="en-GB" sz="2000" dirty="0" smtClean="0">
              <a:solidFill>
                <a:srgbClr val="470D0D"/>
              </a:solidFill>
            </a:endParaRP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33C396-DC99-4A35-83B5-D41630C2DE1B}" type="slidenum">
              <a:rPr lang="en-US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125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 eaLnBrk="1" hangingPunct="1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800" b="1" dirty="0">
              <a:latin typeface="Cambria" pitchFamily="18" charset="0"/>
            </a:endParaRPr>
          </a:p>
        </p:txBody>
      </p:sp>
      <p:sp>
        <p:nvSpPr>
          <p:cNvPr id="5126" name="Rectangle 7"/>
          <p:cNvSpPr>
            <a:spLocks noChangeArrowheads="1"/>
          </p:cNvSpPr>
          <p:nvPr/>
        </p:nvSpPr>
        <p:spPr bwMode="auto">
          <a:xfrm>
            <a:off x="381000" y="0"/>
            <a:ext cx="5010150" cy="75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4288" indent="-14288" eaLnBrk="1" hangingPunct="1">
              <a:spcAft>
                <a:spcPct val="40000"/>
              </a:spcAft>
              <a:buClr>
                <a:srgbClr val="FF0000"/>
              </a:buClr>
            </a:pPr>
            <a:endParaRPr lang="en-US" sz="1800" b="1" dirty="0">
              <a:solidFill>
                <a:srgbClr val="F2DCDB"/>
              </a:solidFill>
              <a:latin typeface="Cambria" pitchFamily="18" charset="0"/>
            </a:endParaRPr>
          </a:p>
          <a:p>
            <a:pPr marL="14288" indent="-14288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800" b="1" dirty="0">
              <a:solidFill>
                <a:srgbClr val="F2DCDB"/>
              </a:solidFill>
              <a:latin typeface="Cambria" pitchFamily="18" charset="0"/>
            </a:endParaRPr>
          </a:p>
        </p:txBody>
      </p:sp>
      <p:pic>
        <p:nvPicPr>
          <p:cNvPr id="5127" name="Picture 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128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50" name="Round Same Side Corner Rectangle 49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5141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3" name="Rectangle 52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grpSp>
        <p:nvGrpSpPr>
          <p:cNvPr id="512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55" name="Round Same Side Corner Rectangle 54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5131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5132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58" name="5-Point Star 57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59" name="5-Point Star 58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60" name="5-Point Star 59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61" name="5-Point Star 60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62" name="5-Point Star 61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63" name="5-Point Star 62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8"/>
          <p:cNvSpPr>
            <a:spLocks noGrp="1"/>
          </p:cNvSpPr>
          <p:nvPr>
            <p:ph type="title" idx="4294967295"/>
          </p:nvPr>
        </p:nvSpPr>
        <p:spPr>
          <a:xfrm>
            <a:off x="304800" y="457200"/>
            <a:ext cx="7848600" cy="1066800"/>
          </a:xfrm>
        </p:spPr>
        <p:txBody>
          <a:bodyPr/>
          <a:lstStyle/>
          <a:p>
            <a:pPr eaLnBrk="1" hangingPunct="1"/>
            <a:r>
              <a:rPr lang="sr-Latn-CS" sz="1800" b="1" smtClean="0">
                <a:latin typeface="Arial" charset="0"/>
              </a:rPr>
              <a:t/>
            </a:r>
            <a:br>
              <a:rPr lang="sr-Latn-CS" sz="1800" b="1" smtClean="0">
                <a:latin typeface="Arial" charset="0"/>
              </a:rPr>
            </a:br>
            <a:r>
              <a:rPr lang="de-AT" sz="1800" b="1" smtClean="0">
                <a:latin typeface="Arial" charset="0"/>
              </a:rPr>
              <a:t/>
            </a:r>
            <a:br>
              <a:rPr lang="de-AT" sz="1800" b="1" smtClean="0">
                <a:latin typeface="Arial" charset="0"/>
              </a:rPr>
            </a:br>
            <a:r>
              <a:rPr lang="de-AT" sz="1800" b="1" smtClean="0">
                <a:latin typeface="Arial" charset="0"/>
              </a:rPr>
              <a:t/>
            </a:r>
            <a:br>
              <a:rPr lang="de-AT" sz="1800" b="1" smtClean="0">
                <a:latin typeface="Arial" charset="0"/>
              </a:rPr>
            </a:br>
            <a:r>
              <a:rPr lang="sr-Latn-CS" smtClean="0"/>
              <a:t> </a:t>
            </a:r>
            <a:r>
              <a:rPr lang="sr-Latn-CS" sz="3200" b="1" i="1" smtClean="0">
                <a:solidFill>
                  <a:srgbClr val="470D0D"/>
                </a:solidFill>
              </a:rPr>
              <a:t>EU Legislation on VAT</a:t>
            </a:r>
            <a:endParaRPr lang="en-GB" sz="3200" b="1" i="1" dirty="0" smtClean="0">
              <a:solidFill>
                <a:srgbClr val="470D0D"/>
              </a:solidFill>
            </a:endParaRPr>
          </a:p>
        </p:txBody>
      </p:sp>
      <p:sp>
        <p:nvSpPr>
          <p:cNvPr id="6147" name="Rectangle 19"/>
          <p:cNvSpPr>
            <a:spLocks noGrp="1"/>
          </p:cNvSpPr>
          <p:nvPr>
            <p:ph idx="4294967295"/>
          </p:nvPr>
        </p:nvSpPr>
        <p:spPr>
          <a:xfrm>
            <a:off x="533400" y="1295400"/>
            <a:ext cx="8229600" cy="45259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sr-Latn-CS" sz="1600" b="1" dirty="0" smtClean="0">
              <a:solidFill>
                <a:srgbClr val="470D0D"/>
              </a:solidFill>
            </a:endParaRPr>
          </a:p>
          <a:p>
            <a:pPr eaLnBrk="1" hangingPunct="1">
              <a:buFont typeface="Arial" charset="0"/>
              <a:buNone/>
            </a:pPr>
            <a:endParaRPr lang="de-AT" sz="1600" b="1" dirty="0" smtClean="0">
              <a:solidFill>
                <a:srgbClr val="470D0D"/>
              </a:solidFill>
            </a:endParaRPr>
          </a:p>
          <a:p>
            <a:pPr eaLnBrk="1" hangingPunct="1">
              <a:buFont typeface="Arial" charset="0"/>
              <a:buNone/>
            </a:pPr>
            <a:endParaRPr lang="sr-Latn-CS" sz="1600" b="1" dirty="0" smtClean="0">
              <a:solidFill>
                <a:srgbClr val="470D0D"/>
              </a:solidFill>
            </a:endParaRPr>
          </a:p>
          <a:p>
            <a:pPr algn="just" eaLnBrk="1" hangingPunct="1"/>
            <a:r>
              <a:rPr lang="sr-Latn-CS" sz="2000" dirty="0" smtClean="0">
                <a:solidFill>
                  <a:srgbClr val="470D0D"/>
                </a:solidFill>
              </a:rPr>
              <a:t>The Law is based on VI VAT Directive 77/388/EEC of 17 May 1977 and other EU Directives</a:t>
            </a:r>
            <a:r>
              <a:rPr lang="en-US" sz="2000" dirty="0" smtClean="0">
                <a:solidFill>
                  <a:srgbClr val="470D0D"/>
                </a:solidFill>
              </a:rPr>
              <a:t>,</a:t>
            </a:r>
            <a:r>
              <a:rPr lang="sr-Latn-CS" sz="2000" dirty="0" smtClean="0">
                <a:solidFill>
                  <a:srgbClr val="470D0D"/>
                </a:solidFill>
              </a:rPr>
              <a:t> which </a:t>
            </a:r>
            <a:r>
              <a:rPr lang="en-US" sz="2000" dirty="0" smtClean="0">
                <a:solidFill>
                  <a:srgbClr val="470D0D"/>
                </a:solidFill>
              </a:rPr>
              <a:t>have </a:t>
            </a:r>
            <a:r>
              <a:rPr lang="sr-Latn-CS" sz="2000" dirty="0" smtClean="0">
                <a:solidFill>
                  <a:srgbClr val="470D0D"/>
                </a:solidFill>
              </a:rPr>
              <a:t>been replaced by Directive 2006/112</a:t>
            </a:r>
          </a:p>
          <a:p>
            <a:pPr algn="just" eaLnBrk="1" hangingPunct="1"/>
            <a:endParaRPr lang="sr-Latn-CS" sz="2000" dirty="0" smtClean="0">
              <a:solidFill>
                <a:srgbClr val="470D0D"/>
              </a:solidFill>
            </a:endParaRPr>
          </a:p>
          <a:p>
            <a:pPr algn="just" eaLnBrk="1" hangingPunct="1">
              <a:buFont typeface="Arial" charset="0"/>
              <a:buNone/>
            </a:pPr>
            <a:endParaRPr lang="sr-Latn-CS" sz="1600" b="1" dirty="0" smtClean="0">
              <a:solidFill>
                <a:srgbClr val="470D0D"/>
              </a:solidFill>
            </a:endParaRPr>
          </a:p>
          <a:p>
            <a:pPr algn="just"/>
            <a:r>
              <a:rPr lang="sr-Latn-CS" sz="2000" dirty="0" smtClean="0">
                <a:solidFill>
                  <a:srgbClr val="470D0D"/>
                </a:solidFill>
              </a:rPr>
              <a:t>Directive 2006/112/EC of 28 November 2006 on </a:t>
            </a:r>
            <a:r>
              <a:rPr lang="en-US" sz="2000" dirty="0" smtClean="0">
                <a:solidFill>
                  <a:srgbClr val="470D0D"/>
                </a:solidFill>
              </a:rPr>
              <a:t>C</a:t>
            </a:r>
            <a:r>
              <a:rPr lang="sr-Latn-CS" sz="2000" dirty="0" smtClean="0">
                <a:solidFill>
                  <a:srgbClr val="470D0D"/>
                </a:solidFill>
              </a:rPr>
              <a:t>ommon </a:t>
            </a:r>
            <a:r>
              <a:rPr lang="en-US" sz="2000" dirty="0" smtClean="0">
                <a:solidFill>
                  <a:srgbClr val="470D0D"/>
                </a:solidFill>
              </a:rPr>
              <a:t>S</a:t>
            </a:r>
            <a:r>
              <a:rPr lang="sr-Latn-CS" sz="2000" dirty="0" smtClean="0">
                <a:solidFill>
                  <a:srgbClr val="470D0D"/>
                </a:solidFill>
              </a:rPr>
              <a:t>ystem of </a:t>
            </a:r>
            <a:r>
              <a:rPr lang="en-US" sz="2000" dirty="0" smtClean="0">
                <a:solidFill>
                  <a:srgbClr val="470D0D"/>
                </a:solidFill>
              </a:rPr>
              <a:t>V</a:t>
            </a:r>
            <a:r>
              <a:rPr lang="sr-Latn-CS" sz="2000" dirty="0" smtClean="0">
                <a:solidFill>
                  <a:srgbClr val="470D0D"/>
                </a:solidFill>
              </a:rPr>
              <a:t>alue-</a:t>
            </a:r>
            <a:r>
              <a:rPr lang="en-US" sz="2000" dirty="0" smtClean="0">
                <a:solidFill>
                  <a:srgbClr val="470D0D"/>
                </a:solidFill>
              </a:rPr>
              <a:t>A</a:t>
            </a:r>
            <a:r>
              <a:rPr lang="sr-Latn-CS" sz="2000" dirty="0" smtClean="0">
                <a:solidFill>
                  <a:srgbClr val="470D0D"/>
                </a:solidFill>
              </a:rPr>
              <a:t>dded </a:t>
            </a:r>
            <a:r>
              <a:rPr lang="en-US" sz="2000" dirty="0" smtClean="0">
                <a:solidFill>
                  <a:srgbClr val="470D0D"/>
                </a:solidFill>
              </a:rPr>
              <a:t>T</a:t>
            </a:r>
            <a:r>
              <a:rPr lang="sr-Latn-CS" sz="2000" dirty="0" smtClean="0">
                <a:solidFill>
                  <a:srgbClr val="470D0D"/>
                </a:solidFill>
              </a:rPr>
              <a:t>ax</a:t>
            </a:r>
          </a:p>
          <a:p>
            <a:endParaRPr lang="sr-Latn-CS" sz="2000" dirty="0" smtClean="0">
              <a:solidFill>
                <a:srgbClr val="470D0D"/>
              </a:solidFill>
            </a:endParaRPr>
          </a:p>
          <a:p>
            <a:endParaRPr lang="en-US" sz="2000" dirty="0" smtClean="0">
              <a:solidFill>
                <a:srgbClr val="470D0D"/>
              </a:solidFill>
            </a:endParaRP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B4D525-4327-40C0-B8E7-14F16FC53BD2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149" name="Text Box 121"/>
          <p:cNvSpPr txBox="1">
            <a:spLocks noChangeArrowheads="1"/>
          </p:cNvSpPr>
          <p:nvPr/>
        </p:nvSpPr>
        <p:spPr bwMode="auto">
          <a:xfrm>
            <a:off x="228600" y="24384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 eaLnBrk="1" hangingPunct="1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800" b="1" dirty="0">
              <a:latin typeface="Cambria" pitchFamily="18" charset="0"/>
            </a:endParaRPr>
          </a:p>
        </p:txBody>
      </p:sp>
      <p:grpSp>
        <p:nvGrpSpPr>
          <p:cNvPr id="615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9" name="Round Same Side Corner Rectangle 38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164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" name="Rectangle 41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grpSp>
        <p:nvGrpSpPr>
          <p:cNvPr id="6151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44" name="Round Same Side Corner Rectangle 43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6154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6155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47" name="5-Point Star 46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48" name="5-Point Star 47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49" name="5-Point Star 48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50" name="5-Point Star 49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51" name="5-Point Star 50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52" name="5-Point Star 51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pic>
        <p:nvPicPr>
          <p:cNvPr id="6152" name="Picture 5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8"/>
          <p:cNvSpPr>
            <a:spLocks noGrp="1"/>
          </p:cNvSpPr>
          <p:nvPr>
            <p:ph type="title" idx="4294967295"/>
          </p:nvPr>
        </p:nvSpPr>
        <p:spPr>
          <a:xfrm>
            <a:off x="533400" y="762000"/>
            <a:ext cx="8153400" cy="1447800"/>
          </a:xfrm>
        </p:spPr>
        <p:txBody>
          <a:bodyPr/>
          <a:lstStyle/>
          <a:p>
            <a:pPr eaLnBrk="1" hangingPunct="1"/>
            <a:r>
              <a:rPr lang="sr-Latn-CS" sz="2400" b="1" smtClean="0">
                <a:latin typeface="Arial" charset="0"/>
              </a:rPr>
              <a:t/>
            </a:r>
            <a:br>
              <a:rPr lang="sr-Latn-CS" sz="2400" b="1" smtClean="0">
                <a:latin typeface="Arial" charset="0"/>
              </a:rPr>
            </a:br>
            <a:endParaRPr lang="en-GB" sz="2400" i="1" dirty="0" smtClean="0">
              <a:latin typeface="Arial" charset="0"/>
            </a:endParaRPr>
          </a:p>
        </p:txBody>
      </p:sp>
      <p:sp>
        <p:nvSpPr>
          <p:cNvPr id="7171" name="Rectangle 19"/>
          <p:cNvSpPr>
            <a:spLocks noGrp="1"/>
          </p:cNvSpPr>
          <p:nvPr>
            <p:ph idx="4294967295"/>
          </p:nvPr>
        </p:nvSpPr>
        <p:spPr>
          <a:xfrm>
            <a:off x="533400" y="914400"/>
            <a:ext cx="8153400" cy="434340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endParaRPr lang="de-AT" dirty="0" smtClean="0">
              <a:solidFill>
                <a:srgbClr val="470D0D"/>
              </a:solidFill>
            </a:endParaRPr>
          </a:p>
          <a:p>
            <a:pPr algn="ctr" eaLnBrk="1" hangingPunct="1">
              <a:buFont typeface="Arial" charset="0"/>
              <a:buNone/>
            </a:pPr>
            <a:r>
              <a:rPr lang="sr-Latn-CS" dirty="0" smtClean="0">
                <a:solidFill>
                  <a:srgbClr val="470D0D"/>
                </a:solidFill>
              </a:rPr>
              <a:t>Taxable event </a:t>
            </a:r>
            <a:r>
              <a:rPr lang="sr-Latn-CS" sz="2000" dirty="0" smtClean="0">
                <a:solidFill>
                  <a:srgbClr val="470D0D"/>
                </a:solidFill>
              </a:rPr>
              <a:t>(Article</a:t>
            </a:r>
            <a:r>
              <a:rPr lang="en-US" sz="2000" dirty="0" smtClean="0">
                <a:solidFill>
                  <a:srgbClr val="470D0D"/>
                </a:solidFill>
              </a:rPr>
              <a:t>s</a:t>
            </a:r>
            <a:r>
              <a:rPr lang="sr-Latn-CS" sz="2000" dirty="0" smtClean="0">
                <a:solidFill>
                  <a:srgbClr val="470D0D"/>
                </a:solidFill>
              </a:rPr>
              <a:t> 3 to 11)</a:t>
            </a:r>
            <a:r>
              <a:rPr lang="en-US" sz="2000" dirty="0" smtClean="0">
                <a:solidFill>
                  <a:srgbClr val="470D0D"/>
                </a:solidFill>
              </a:rPr>
              <a:t> </a:t>
            </a:r>
            <a:endParaRPr lang="sr-Latn-CS" sz="2000" dirty="0" smtClean="0">
              <a:solidFill>
                <a:srgbClr val="470D0D"/>
              </a:solidFill>
            </a:endParaRPr>
          </a:p>
          <a:p>
            <a:pPr>
              <a:buFont typeface="Arial" charset="0"/>
              <a:buNone/>
            </a:pPr>
            <a:endParaRPr lang="sr-Latn-CS" sz="2000" dirty="0" smtClean="0">
              <a:solidFill>
                <a:srgbClr val="470D0D"/>
              </a:solidFill>
            </a:endParaRPr>
          </a:p>
          <a:p>
            <a:r>
              <a:rPr lang="sr-Latn-CS" sz="2000" dirty="0" smtClean="0">
                <a:solidFill>
                  <a:srgbClr val="470D0D"/>
                </a:solidFill>
              </a:rPr>
              <a:t>Supply of goods and services</a:t>
            </a:r>
          </a:p>
          <a:p>
            <a:pPr>
              <a:buFont typeface="Arial" charset="0"/>
              <a:buNone/>
            </a:pPr>
            <a:r>
              <a:rPr lang="sr-Latn-CS" sz="2000" dirty="0" smtClean="0">
                <a:solidFill>
                  <a:srgbClr val="470D0D"/>
                </a:solidFill>
              </a:rPr>
              <a:t>        - with reimbursement</a:t>
            </a:r>
          </a:p>
          <a:p>
            <a:pPr>
              <a:buFont typeface="Arial" charset="0"/>
              <a:buNone/>
            </a:pPr>
            <a:r>
              <a:rPr lang="sr-Latn-CS" sz="2000" dirty="0" smtClean="0">
                <a:solidFill>
                  <a:srgbClr val="470D0D"/>
                </a:solidFill>
              </a:rPr>
              <a:t>        - in the country</a:t>
            </a:r>
          </a:p>
          <a:p>
            <a:pPr>
              <a:buFont typeface="Arial" charset="0"/>
              <a:buNone/>
            </a:pPr>
            <a:r>
              <a:rPr lang="sr-Latn-CS" sz="2000" dirty="0" smtClean="0">
                <a:solidFill>
                  <a:srgbClr val="470D0D"/>
                </a:solidFill>
              </a:rPr>
              <a:t>        - use of goods by a taxpayers</a:t>
            </a:r>
          </a:p>
          <a:p>
            <a:pPr>
              <a:buFont typeface="Arial" charset="0"/>
              <a:buNone/>
            </a:pPr>
            <a:endParaRPr lang="sr-Latn-CS" sz="2000" dirty="0" smtClean="0">
              <a:solidFill>
                <a:srgbClr val="470D0D"/>
              </a:solidFill>
            </a:endParaRPr>
          </a:p>
          <a:p>
            <a:r>
              <a:rPr lang="hr-HR" sz="2000" dirty="0" smtClean="0">
                <a:solidFill>
                  <a:srgbClr val="470D0D"/>
                </a:solidFill>
              </a:rPr>
              <a:t>Import of goods</a:t>
            </a:r>
            <a:endParaRPr lang="en-GB" sz="2000" b="1" i="1" dirty="0" smtClean="0">
              <a:solidFill>
                <a:srgbClr val="470D0D"/>
              </a:solidFill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GB" sz="2000" b="1" i="1" dirty="0" smtClean="0"/>
              <a:t>	</a:t>
            </a: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B13EC3-30CF-4B2C-86F6-1A3F9574CD51}" type="slidenum">
              <a:rPr lang="en-US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7173" name="Text Box 121"/>
          <p:cNvSpPr txBox="1">
            <a:spLocks noChangeArrowheads="1"/>
          </p:cNvSpPr>
          <p:nvPr/>
        </p:nvSpPr>
        <p:spPr bwMode="auto">
          <a:xfrm>
            <a:off x="179388" y="1752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 eaLnBrk="1" hangingPunct="1"/>
            <a:endParaRPr lang="sr-Latn-C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C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C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C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C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C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C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C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C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C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800" b="1" dirty="0">
              <a:latin typeface="Cambria" pitchFamily="18" charset="0"/>
            </a:endParaRPr>
          </a:p>
        </p:txBody>
      </p:sp>
      <p:grpSp>
        <p:nvGrpSpPr>
          <p:cNvPr id="7174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8" name="Round Same Side Corner Rectangle 37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7188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" name="Rectangle 40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grpSp>
        <p:nvGrpSpPr>
          <p:cNvPr id="7175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43" name="Round Same Side Corner Rectangle 42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7178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7179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46" name="5-Point Star 45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47" name="5-Point Star 46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48" name="5-Point Star 47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49" name="5-Point Star 48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50" name="5-Point Star 49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51" name="5-Point Star 50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pic>
        <p:nvPicPr>
          <p:cNvPr id="7176" name="Picture 5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de-AT" sz="3200" dirty="0" smtClean="0">
                <a:latin typeface="+mn-lt"/>
              </a:rPr>
              <a:t/>
            </a:r>
            <a:br>
              <a:rPr lang="de-AT" sz="3200" dirty="0" smtClean="0">
                <a:latin typeface="+mn-lt"/>
              </a:rPr>
            </a:br>
            <a:r>
              <a:rPr lang="de-AT" sz="3200" dirty="0" smtClean="0">
                <a:latin typeface="+mn-lt"/>
              </a:rPr>
              <a:t/>
            </a:r>
            <a:br>
              <a:rPr lang="de-AT" sz="3200" dirty="0" smtClean="0">
                <a:latin typeface="+mn-lt"/>
              </a:rPr>
            </a:br>
            <a:r>
              <a:rPr lang="hr-HR" sz="3200" dirty="0" smtClean="0">
                <a:latin typeface="+mn-lt"/>
              </a:rPr>
              <a:t>Trade of goods</a:t>
            </a:r>
            <a:endParaRPr lang="x-none" sz="3200" dirty="0">
              <a:latin typeface="+mn-lt"/>
            </a:endParaRPr>
          </a:p>
        </p:txBody>
      </p:sp>
      <p:sp>
        <p:nvSpPr>
          <p:cNvPr id="8195" name="Content Placeholder 3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pPr algn="just"/>
            <a:r>
              <a:rPr lang="sr-Latn-CS" sz="2000" dirty="0" smtClean="0"/>
              <a:t>Transfer of disposal rights</a:t>
            </a:r>
          </a:p>
          <a:p>
            <a:pPr algn="just"/>
            <a:r>
              <a:rPr lang="sr-Latn-CS" sz="2000" dirty="0" smtClean="0"/>
              <a:t>Sale with reimbursement based on the decision of a state authority</a:t>
            </a:r>
          </a:p>
          <a:p>
            <a:pPr algn="just"/>
            <a:r>
              <a:rPr lang="sr-Latn-CS" sz="2000" dirty="0" smtClean="0"/>
              <a:t>Sale based on contract with which commission is paid</a:t>
            </a:r>
          </a:p>
          <a:p>
            <a:pPr algn="just"/>
            <a:r>
              <a:rPr lang="sr-Latn-CS" sz="2000" dirty="0" smtClean="0"/>
              <a:t>Sale based on leasing contract on defined time</a:t>
            </a:r>
          </a:p>
          <a:p>
            <a:pPr algn="just"/>
            <a:r>
              <a:rPr lang="sr-Latn-CS" sz="2000" dirty="0" smtClean="0"/>
              <a:t>Sale based on purchase contract with deferred payment</a:t>
            </a:r>
          </a:p>
          <a:p>
            <a:pPr algn="just"/>
            <a:r>
              <a:rPr lang="sr-Latn-CS" sz="2000" dirty="0" smtClean="0"/>
              <a:t>Sale of newly constructed buildings</a:t>
            </a:r>
          </a:p>
          <a:p>
            <a:pPr algn="just"/>
            <a:r>
              <a:rPr lang="sr-Latn-CS" sz="2000" dirty="0" smtClean="0"/>
              <a:t>Disposal of business assets by another person</a:t>
            </a:r>
          </a:p>
          <a:p>
            <a:pPr algn="just"/>
            <a:r>
              <a:rPr lang="sr-Latn-CS" sz="2000" dirty="0" smtClean="0"/>
              <a:t>Trade of electricity and gas</a:t>
            </a:r>
          </a:p>
          <a:p>
            <a:pPr algn="just"/>
            <a:r>
              <a:rPr lang="sr-Latn-CS" sz="2000" dirty="0" smtClean="0"/>
              <a:t>Use of goods for non-business purposes</a:t>
            </a:r>
          </a:p>
          <a:p>
            <a:pPr algn="just"/>
            <a:r>
              <a:rPr lang="sr-Latn-CS" sz="2000" dirty="0" smtClean="0"/>
              <a:t>Exchange of goods</a:t>
            </a:r>
          </a:p>
          <a:p>
            <a:pPr algn="just"/>
            <a:r>
              <a:rPr lang="sr-Latn-CS" sz="2000" dirty="0" smtClean="0">
                <a:solidFill>
                  <a:srgbClr val="FF0000"/>
                </a:solidFill>
              </a:rPr>
              <a:t>It is not precisely prescribed what is considered as a newly constructed building, i.e. how this category is defined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00D781-354D-4F53-A9D3-3C4C44EB1A9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grpSp>
        <p:nvGrpSpPr>
          <p:cNvPr id="8197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17" name="Round Same Side Corner Rectangle 16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8211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19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grpSp>
        <p:nvGrpSpPr>
          <p:cNvPr id="8198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2" name="Round Same Side Corner Rectangle 21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8201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8202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5" name="5-Point Star 24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26" name="5-Point Star 25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27" name="5-Point Star 26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28" name="5-Point Star 27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29" name="5-Point Star 28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pic>
        <p:nvPicPr>
          <p:cNvPr id="8199" name="Picture 3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AT" sz="3200" dirty="0" smtClean="0">
                <a:latin typeface="+mn-lt"/>
              </a:rPr>
              <a:t/>
            </a:r>
            <a:br>
              <a:rPr lang="de-AT" sz="3200" dirty="0" smtClean="0">
                <a:latin typeface="+mn-lt"/>
              </a:rPr>
            </a:br>
            <a:r>
              <a:rPr lang="de-AT" sz="3200" dirty="0" smtClean="0">
                <a:latin typeface="+mn-lt"/>
              </a:rPr>
              <a:t/>
            </a:r>
            <a:br>
              <a:rPr lang="de-AT" sz="3200" dirty="0" smtClean="0">
                <a:latin typeface="+mn-lt"/>
              </a:rPr>
            </a:br>
            <a:r>
              <a:rPr lang="de-AT" sz="3200" dirty="0" smtClean="0">
                <a:latin typeface="+mn-lt"/>
              </a:rPr>
              <a:t/>
            </a:r>
            <a:br>
              <a:rPr lang="de-AT" sz="3200" dirty="0" smtClean="0">
                <a:latin typeface="+mn-lt"/>
              </a:rPr>
            </a:br>
            <a:r>
              <a:rPr lang="de-AT" sz="3200" dirty="0" smtClean="0">
                <a:latin typeface="+mn-lt"/>
              </a:rPr>
              <a:t/>
            </a:r>
            <a:br>
              <a:rPr lang="de-AT" sz="3200" dirty="0" smtClean="0">
                <a:latin typeface="+mn-lt"/>
              </a:rPr>
            </a:br>
            <a:r>
              <a:rPr lang="hr-HR" sz="3200" dirty="0" smtClean="0">
                <a:latin typeface="+mn-lt"/>
              </a:rPr>
              <a:t>Non-taxable trade of goods </a:t>
            </a:r>
            <a:endParaRPr lang="x-none" sz="3200" dirty="0">
              <a:latin typeface="+mn-lt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endParaRPr lang="de-AT" sz="2000" smtClean="0"/>
          </a:p>
          <a:p>
            <a:pPr>
              <a:buFont typeface="Arial" charset="0"/>
              <a:buNone/>
            </a:pPr>
            <a:endParaRPr lang="de-AT" sz="2000" smtClean="0"/>
          </a:p>
          <a:p>
            <a:pPr algn="just"/>
            <a:r>
              <a:rPr lang="de-AT" sz="2000" smtClean="0"/>
              <a:t>T</a:t>
            </a:r>
            <a:r>
              <a:rPr lang="sr-Latn-CS" sz="2000" smtClean="0"/>
              <a:t>rade of land</a:t>
            </a:r>
          </a:p>
          <a:p>
            <a:pPr algn="just"/>
            <a:r>
              <a:rPr lang="sr-Latn-CS" sz="2000" smtClean="0"/>
              <a:t>Trade of used passenger vehicles</a:t>
            </a:r>
          </a:p>
          <a:p>
            <a:pPr algn="just"/>
            <a:r>
              <a:rPr lang="sr-Latn-CS" sz="2000" smtClean="0">
                <a:solidFill>
                  <a:srgbClr val="FF0000"/>
                </a:solidFill>
              </a:rPr>
              <a:t>Category of used passenger vehicles has not been precisely defined</a:t>
            </a:r>
          </a:p>
          <a:p>
            <a:pPr algn="just"/>
            <a:r>
              <a:rPr lang="sr-Latn-CS" sz="2000" smtClean="0">
                <a:solidFill>
                  <a:srgbClr val="FF0000"/>
                </a:solidFill>
              </a:rPr>
              <a:t>Problem of determining the ration of land value in the value of building constructed on 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FF9B12-ACAB-4976-81E1-D60275B6C49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grpSp>
        <p:nvGrpSpPr>
          <p:cNvPr id="9221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20" name="Round Same Side Corner Rectangle 19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9235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Rectangle 22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grpSp>
        <p:nvGrpSpPr>
          <p:cNvPr id="9222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5" name="Round Same Side Corner Rectangle 24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9225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9226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8" name="5-Point Star 27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29" name="5-Point Star 28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pic>
        <p:nvPicPr>
          <p:cNvPr id="9223" name="Picture 3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AT" sz="3200" dirty="0" smtClean="0">
                <a:latin typeface="+mn-lt"/>
              </a:rPr>
              <a:t/>
            </a:r>
            <a:br>
              <a:rPr lang="de-AT" sz="3200" dirty="0" smtClean="0">
                <a:latin typeface="+mn-lt"/>
              </a:rPr>
            </a:br>
            <a:r>
              <a:rPr lang="de-AT" sz="3200" dirty="0" smtClean="0">
                <a:latin typeface="+mn-lt"/>
              </a:rPr>
              <a:t/>
            </a:r>
            <a:br>
              <a:rPr lang="de-AT" sz="3200" dirty="0" smtClean="0">
                <a:latin typeface="+mn-lt"/>
              </a:rPr>
            </a:br>
            <a:r>
              <a:rPr lang="de-AT" sz="3200" dirty="0" smtClean="0">
                <a:latin typeface="+mn-lt"/>
              </a:rPr>
              <a:t/>
            </a:r>
            <a:br>
              <a:rPr lang="de-AT" sz="3200" dirty="0" smtClean="0">
                <a:latin typeface="+mn-lt"/>
              </a:rPr>
            </a:br>
            <a:r>
              <a:rPr lang="hr-HR" sz="3200" dirty="0" smtClean="0">
                <a:latin typeface="+mn-lt"/>
              </a:rPr>
              <a:t>Supply of services</a:t>
            </a:r>
            <a:endParaRPr lang="x-none" sz="3200" dirty="0">
              <a:latin typeface="+mn-lt"/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sz="2000" dirty="0" smtClean="0"/>
          </a:p>
          <a:p>
            <a:endParaRPr lang="de-AT" sz="2000" dirty="0" smtClean="0"/>
          </a:p>
          <a:p>
            <a:pPr algn="just"/>
            <a:r>
              <a:rPr lang="sr-Latn-CS" sz="2400" dirty="0" smtClean="0"/>
              <a:t>All actions that are not considered as supply of goods, carried out with reimbursement</a:t>
            </a:r>
          </a:p>
          <a:p>
            <a:pPr algn="just"/>
            <a:r>
              <a:rPr lang="sr-Latn-CS" sz="2400" dirty="0" smtClean="0"/>
              <a:t>Transfer of copyrights, patents, licences and other ownership rights</a:t>
            </a:r>
          </a:p>
          <a:p>
            <a:pPr algn="just"/>
            <a:r>
              <a:rPr lang="sr-Latn-CS" sz="2400" dirty="0" smtClean="0"/>
              <a:t>Supply of services based on </a:t>
            </a:r>
            <a:r>
              <a:rPr lang="en-US" sz="2400" dirty="0" smtClean="0"/>
              <a:t>regulations of state authorities</a:t>
            </a:r>
            <a:endParaRPr lang="sr-Latn-CS" sz="2400" dirty="0" smtClean="0"/>
          </a:p>
          <a:p>
            <a:pPr algn="just"/>
            <a:r>
              <a:rPr lang="sr-Latn-CS" sz="2400" dirty="0" smtClean="0"/>
              <a:t>Exchange of services</a:t>
            </a:r>
          </a:p>
          <a:p>
            <a:pPr algn="just"/>
            <a:r>
              <a:rPr lang="sr-Latn-CS" sz="2400" dirty="0" smtClean="0">
                <a:solidFill>
                  <a:srgbClr val="FF0000"/>
                </a:solidFill>
              </a:rPr>
              <a:t>Problem o</a:t>
            </a:r>
            <a:r>
              <a:rPr lang="en-US" sz="2400" dirty="0" smtClean="0">
                <a:solidFill>
                  <a:srgbClr val="FF0000"/>
                </a:solidFill>
              </a:rPr>
              <a:t>f</a:t>
            </a:r>
            <a:r>
              <a:rPr lang="sr-Latn-C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identifying </a:t>
            </a:r>
            <a:r>
              <a:rPr lang="sr-Latn-CS" sz="2400" dirty="0" smtClean="0">
                <a:solidFill>
                  <a:srgbClr val="FF0000"/>
                </a:solidFill>
              </a:rPr>
              <a:t>supply of goods and services upon simultaneous </a:t>
            </a:r>
            <a:r>
              <a:rPr lang="en-US" sz="2400" dirty="0" smtClean="0">
                <a:solidFill>
                  <a:srgbClr val="FF0000"/>
                </a:solidFill>
              </a:rPr>
              <a:t>trade</a:t>
            </a:r>
            <a:r>
              <a:rPr lang="sr-Latn-CS" sz="2400" dirty="0" smtClean="0">
                <a:solidFill>
                  <a:srgbClr val="FF0000"/>
                </a:solidFill>
              </a:rPr>
              <a:t> of goods and services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88863-26B2-42C0-985D-10C7A5037DC9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grpSp>
        <p:nvGrpSpPr>
          <p:cNvPr id="10245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6" name="Round Same Side Corner Rectangle 5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253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0254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9" name="5-Point Star 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0" name="5-Point Star 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1" name="5-Point Star 1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2" name="5-Point Star 1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10246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16" name="Round Same Side Corner Rectangle 1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0250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Rectangle 1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10247" name="Picture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8"/>
          <p:cNvSpPr>
            <a:spLocks noGrp="1"/>
          </p:cNvSpPr>
          <p:nvPr>
            <p:ph type="title" idx="4294967295"/>
          </p:nvPr>
        </p:nvSpPr>
        <p:spPr>
          <a:xfrm>
            <a:off x="457200" y="600075"/>
            <a:ext cx="8229600" cy="692150"/>
          </a:xfrm>
        </p:spPr>
        <p:txBody>
          <a:bodyPr/>
          <a:lstStyle/>
          <a:p>
            <a:pPr eaLnBrk="1" hangingPunct="1"/>
            <a:r>
              <a:rPr lang="sr-Latn-CS" sz="3200" dirty="0" smtClean="0">
                <a:solidFill>
                  <a:srgbClr val="470D0D"/>
                </a:solidFill>
              </a:rPr>
              <a:t/>
            </a:r>
            <a:br>
              <a:rPr lang="sr-Latn-CS" sz="3200" dirty="0" smtClean="0">
                <a:solidFill>
                  <a:srgbClr val="470D0D"/>
                </a:solidFill>
              </a:rPr>
            </a:br>
            <a:r>
              <a:rPr lang="de-AT" sz="3200" dirty="0" smtClean="0">
                <a:solidFill>
                  <a:srgbClr val="470D0D"/>
                </a:solidFill>
              </a:rPr>
              <a:t/>
            </a:r>
            <a:br>
              <a:rPr lang="de-AT" sz="3200" dirty="0" smtClean="0">
                <a:solidFill>
                  <a:srgbClr val="470D0D"/>
                </a:solidFill>
              </a:rPr>
            </a:br>
            <a:r>
              <a:rPr lang="de-AT" sz="3200" dirty="0" smtClean="0">
                <a:solidFill>
                  <a:srgbClr val="470D0D"/>
                </a:solidFill>
              </a:rPr>
              <a:t/>
            </a:r>
            <a:br>
              <a:rPr lang="de-AT" sz="3200" dirty="0" smtClean="0">
                <a:solidFill>
                  <a:srgbClr val="470D0D"/>
                </a:solidFill>
              </a:rPr>
            </a:br>
            <a:r>
              <a:rPr lang="sr-Latn-CS" sz="3200" dirty="0" smtClean="0">
                <a:solidFill>
                  <a:srgbClr val="470D0D"/>
                </a:solidFill>
              </a:rPr>
              <a:t>Taxpayers </a:t>
            </a:r>
            <a:r>
              <a:rPr lang="sr-Latn-CS" sz="2000" dirty="0" smtClean="0">
                <a:solidFill>
                  <a:srgbClr val="470D0D"/>
                </a:solidFill>
              </a:rPr>
              <a:t>(Article</a:t>
            </a:r>
            <a:r>
              <a:rPr lang="en-US" sz="2000" dirty="0" smtClean="0">
                <a:solidFill>
                  <a:srgbClr val="470D0D"/>
                </a:solidFill>
              </a:rPr>
              <a:t> </a:t>
            </a:r>
            <a:r>
              <a:rPr lang="sr-Latn-CS" sz="2000" dirty="0" smtClean="0">
                <a:solidFill>
                  <a:srgbClr val="470D0D"/>
                </a:solidFill>
              </a:rPr>
              <a:t>13)</a:t>
            </a:r>
            <a:endParaRPr lang="en-GB" sz="2000" dirty="0" smtClean="0">
              <a:solidFill>
                <a:srgbClr val="470D0D"/>
              </a:solidFill>
            </a:endParaRPr>
          </a:p>
        </p:txBody>
      </p:sp>
      <p:sp>
        <p:nvSpPr>
          <p:cNvPr id="11267" name="Rectangle 19"/>
          <p:cNvSpPr>
            <a:spLocks noGrp="1"/>
          </p:cNvSpPr>
          <p:nvPr>
            <p:ph idx="4294967295"/>
          </p:nvPr>
        </p:nvSpPr>
        <p:spPr>
          <a:xfrm>
            <a:off x="533400" y="1752600"/>
            <a:ext cx="7696200" cy="4343400"/>
          </a:xfrm>
        </p:spPr>
        <p:txBody>
          <a:bodyPr/>
          <a:lstStyle/>
          <a:p>
            <a:pPr>
              <a:buFont typeface="Arial" charset="0"/>
              <a:buNone/>
            </a:pPr>
            <a:endParaRPr lang="de-AT" sz="2000" dirty="0" smtClean="0">
              <a:solidFill>
                <a:srgbClr val="470D0D"/>
              </a:solidFill>
            </a:endParaRPr>
          </a:p>
          <a:p>
            <a:pPr>
              <a:buFont typeface="Arial" charset="0"/>
              <a:buNone/>
            </a:pPr>
            <a:r>
              <a:rPr lang="hr-HR" sz="2400" dirty="0" smtClean="0">
                <a:solidFill>
                  <a:srgbClr val="470D0D"/>
                </a:solidFill>
              </a:rPr>
              <a:t>All subjects</a:t>
            </a:r>
            <a:endParaRPr lang="en-US" sz="2400" dirty="0" smtClean="0">
              <a:solidFill>
                <a:srgbClr val="470D0D"/>
              </a:solidFill>
            </a:endParaRPr>
          </a:p>
          <a:p>
            <a:pPr algn="just"/>
            <a:r>
              <a:rPr lang="hr-HR" sz="2400" dirty="0" smtClean="0">
                <a:solidFill>
                  <a:srgbClr val="470D0D"/>
                </a:solidFill>
              </a:rPr>
              <a:t>With independent business </a:t>
            </a:r>
            <a:endParaRPr lang="sr-Latn-CS" sz="2400" dirty="0" smtClean="0">
              <a:solidFill>
                <a:srgbClr val="470D0D"/>
              </a:solidFill>
            </a:endParaRPr>
          </a:p>
          <a:p>
            <a:pPr algn="just"/>
            <a:r>
              <a:rPr lang="hr-HR" sz="2400" dirty="0" smtClean="0">
                <a:solidFill>
                  <a:srgbClr val="470D0D"/>
                </a:solidFill>
              </a:rPr>
              <a:t>Running business </a:t>
            </a:r>
            <a:endParaRPr lang="sr-Latn-CS" sz="2400" dirty="0" smtClean="0">
              <a:solidFill>
                <a:srgbClr val="470D0D"/>
              </a:solidFill>
            </a:endParaRPr>
          </a:p>
          <a:p>
            <a:pPr algn="just"/>
            <a:r>
              <a:rPr lang="hr-HR" sz="2400" dirty="0" smtClean="0">
                <a:solidFill>
                  <a:srgbClr val="470D0D"/>
                </a:solidFill>
              </a:rPr>
              <a:t>Regardless of purpose or outcome of the business</a:t>
            </a:r>
          </a:p>
          <a:p>
            <a:pPr algn="just"/>
            <a:r>
              <a:rPr lang="sr-Latn-CS" sz="2400" dirty="0" smtClean="0">
                <a:solidFill>
                  <a:srgbClr val="470D0D"/>
                </a:solidFill>
              </a:rPr>
              <a:t>Temporary business operation related to delivery of newly contructed bu</a:t>
            </a:r>
            <a:r>
              <a:rPr lang="en-US" sz="2400" dirty="0" err="1" smtClean="0">
                <a:solidFill>
                  <a:srgbClr val="470D0D"/>
                </a:solidFill>
              </a:rPr>
              <a:t>i</a:t>
            </a:r>
            <a:r>
              <a:rPr lang="sr-Latn-CS" sz="2400" dirty="0" smtClean="0">
                <a:solidFill>
                  <a:srgbClr val="470D0D"/>
                </a:solidFill>
              </a:rPr>
              <a:t>ldings</a:t>
            </a:r>
          </a:p>
          <a:p>
            <a:pPr algn="just"/>
            <a:r>
              <a:rPr lang="sr-Latn-CS" sz="2400" dirty="0" smtClean="0">
                <a:solidFill>
                  <a:srgbClr val="470D0D"/>
                </a:solidFill>
              </a:rPr>
              <a:t>Importing goods, i.e. </a:t>
            </a:r>
            <a:r>
              <a:rPr lang="en-US" sz="2400" dirty="0" smtClean="0">
                <a:solidFill>
                  <a:srgbClr val="470D0D"/>
                </a:solidFill>
              </a:rPr>
              <a:t>p</a:t>
            </a:r>
            <a:r>
              <a:rPr lang="sr-Latn-CS" sz="2400" dirty="0" smtClean="0">
                <a:solidFill>
                  <a:srgbClr val="470D0D"/>
                </a:solidFill>
              </a:rPr>
              <a:t>erson on whose belhalf goods are imported</a:t>
            </a:r>
            <a:endParaRPr lang="hr-HR" sz="2400" dirty="0" smtClean="0">
              <a:solidFill>
                <a:srgbClr val="470D0D"/>
              </a:solidFill>
            </a:endParaRPr>
          </a:p>
          <a:p>
            <a:pPr>
              <a:buFont typeface="Arial" charset="0"/>
              <a:buNone/>
            </a:pPr>
            <a:endParaRPr lang="hr-HR" sz="2000" dirty="0" smtClean="0">
              <a:solidFill>
                <a:srgbClr val="470D0D"/>
              </a:solidFill>
            </a:endParaRP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FBA32-1A20-475A-9D8A-F10E57056064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11269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 eaLnBrk="1" hangingPunct="1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800" b="1">
              <a:latin typeface="Cambria" pitchFamily="18" charset="0"/>
            </a:endParaRPr>
          </a:p>
        </p:txBody>
      </p:sp>
      <p:sp>
        <p:nvSpPr>
          <p:cNvPr id="11270" name="Rectangle 7"/>
          <p:cNvSpPr>
            <a:spLocks noChangeArrowheads="1"/>
          </p:cNvSpPr>
          <p:nvPr/>
        </p:nvSpPr>
        <p:spPr bwMode="auto">
          <a:xfrm>
            <a:off x="95250" y="109538"/>
            <a:ext cx="5010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4288" indent="-14288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800" b="1">
              <a:solidFill>
                <a:srgbClr val="F2DCDB"/>
              </a:solidFill>
              <a:latin typeface="Cambria" pitchFamily="18" charset="0"/>
            </a:endParaRPr>
          </a:p>
        </p:txBody>
      </p:sp>
      <p:grpSp>
        <p:nvGrpSpPr>
          <p:cNvPr id="11271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8" name="Round Same Side Corner Rectangle 37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1285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" name="Rectangle 40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grpSp>
        <p:nvGrpSpPr>
          <p:cNvPr id="11272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43" name="Round Same Side Corner Rectangle 42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1275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1276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46" name="5-Point Star 45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47" name="5-Point Star 46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48" name="5-Point Star 47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49" name="5-Point Star 48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50" name="5-Point Star 49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51" name="5-Point Star 50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pic>
        <p:nvPicPr>
          <p:cNvPr id="11273" name="Picture 5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4" name="Rectangle 18"/>
          <p:cNvSpPr>
            <a:spLocks noGrp="1"/>
          </p:cNvSpPr>
          <p:nvPr>
            <p:ph type="title" idx="4294967295"/>
          </p:nvPr>
        </p:nvSpPr>
        <p:spPr>
          <a:xfrm>
            <a:off x="457200" y="347663"/>
            <a:ext cx="8229600" cy="9445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sr-Latn-CS" sz="3200" dirty="0" smtClean="0"/>
              <a:t/>
            </a:r>
            <a:br>
              <a:rPr lang="sr-Latn-CS" sz="3200" dirty="0" smtClean="0"/>
            </a:br>
            <a:r>
              <a:rPr lang="de-AT" sz="3200" dirty="0" smtClean="0"/>
              <a:t/>
            </a:r>
            <a:br>
              <a:rPr lang="de-AT" sz="3200" dirty="0" smtClean="0"/>
            </a:br>
            <a:r>
              <a:rPr lang="de-AT" sz="3200" dirty="0" smtClean="0"/>
              <a:t/>
            </a:r>
            <a:br>
              <a:rPr lang="de-AT" sz="3200" dirty="0" smtClean="0"/>
            </a:br>
            <a:r>
              <a:rPr lang="de-AT" sz="3200" dirty="0" smtClean="0"/>
              <a:t/>
            </a:r>
            <a:br>
              <a:rPr lang="de-AT" sz="3200" dirty="0" smtClean="0"/>
            </a:br>
            <a:r>
              <a:rPr lang="sr-Latn-CS" sz="3200" dirty="0" smtClean="0">
                <a:solidFill>
                  <a:srgbClr val="470D0D"/>
                </a:solidFill>
              </a:rPr>
              <a:t>Taxpayers </a:t>
            </a:r>
            <a:r>
              <a:rPr lang="sr-Latn-CS" sz="2000" dirty="0" smtClean="0">
                <a:solidFill>
                  <a:srgbClr val="470D0D"/>
                </a:solidFill>
              </a:rPr>
              <a:t>(Article 13)</a:t>
            </a:r>
            <a:endParaRPr lang="en-GB" sz="2000" dirty="0" smtClean="0">
              <a:solidFill>
                <a:srgbClr val="470D0D"/>
              </a:solidFill>
            </a:endParaRPr>
          </a:p>
        </p:txBody>
      </p:sp>
      <p:sp>
        <p:nvSpPr>
          <p:cNvPr id="12291" name="Rectangle 19"/>
          <p:cNvSpPr>
            <a:spLocks noGrp="1"/>
          </p:cNvSpPr>
          <p:nvPr>
            <p:ph idx="4294967295"/>
          </p:nvPr>
        </p:nvSpPr>
        <p:spPr>
          <a:xfrm>
            <a:off x="533400" y="1371600"/>
            <a:ext cx="8229600" cy="4267200"/>
          </a:xfrm>
        </p:spPr>
        <p:txBody>
          <a:bodyPr/>
          <a:lstStyle/>
          <a:p>
            <a:pPr>
              <a:buFont typeface="Arial" charset="0"/>
              <a:buNone/>
            </a:pPr>
            <a:endParaRPr lang="sr-Latn-CS" sz="2000" smtClean="0"/>
          </a:p>
          <a:p>
            <a:pPr>
              <a:buFont typeface="Arial" charset="0"/>
              <a:buNone/>
            </a:pPr>
            <a:endParaRPr lang="de-AT" sz="2000" smtClean="0">
              <a:solidFill>
                <a:srgbClr val="470D0D"/>
              </a:solidFill>
            </a:endParaRPr>
          </a:p>
          <a:p>
            <a:pPr>
              <a:buFont typeface="Arial" charset="0"/>
              <a:buNone/>
            </a:pPr>
            <a:endParaRPr lang="en-US" sz="2400" smtClean="0">
              <a:solidFill>
                <a:srgbClr val="470D0D"/>
              </a:solidFill>
            </a:endParaRPr>
          </a:p>
          <a:p>
            <a:pPr>
              <a:buFont typeface="Arial" charset="0"/>
              <a:buNone/>
            </a:pPr>
            <a:r>
              <a:rPr lang="sr-Latn-CS" sz="2400" smtClean="0">
                <a:solidFill>
                  <a:srgbClr val="470D0D"/>
                </a:solidFill>
              </a:rPr>
              <a:t>Public  institutions</a:t>
            </a:r>
          </a:p>
          <a:p>
            <a:r>
              <a:rPr lang="hr-HR" sz="2400" smtClean="0">
                <a:solidFill>
                  <a:srgbClr val="470D0D"/>
                </a:solidFill>
              </a:rPr>
              <a:t>If they supply goods or services taxable in case of other taxpayers </a:t>
            </a:r>
          </a:p>
          <a:p>
            <a:r>
              <a:rPr lang="hr-HR" sz="2400" smtClean="0">
                <a:solidFill>
                  <a:srgbClr val="470D0D"/>
                </a:solidFill>
              </a:rPr>
              <a:t>Risk of unfair competition</a:t>
            </a:r>
          </a:p>
          <a:p>
            <a:pPr>
              <a:buFont typeface="Arial" charset="0"/>
              <a:buNone/>
            </a:pPr>
            <a:endParaRPr lang="hr-HR" sz="2400" smtClean="0">
              <a:solidFill>
                <a:srgbClr val="470D0D"/>
              </a:solidFill>
            </a:endParaRPr>
          </a:p>
          <a:p>
            <a:pPr algn="just"/>
            <a:r>
              <a:rPr lang="hr-HR" sz="2400" smtClean="0">
                <a:solidFill>
                  <a:srgbClr val="470D0D"/>
                </a:solidFill>
              </a:rPr>
              <a:t>26.469 taxpayers were registered for VAT in Montenegro in 2012 </a:t>
            </a:r>
          </a:p>
          <a:p>
            <a:pPr>
              <a:buFont typeface="Arial" charset="0"/>
              <a:buNone/>
            </a:pPr>
            <a:endParaRPr lang="en-GB" sz="2000" smtClean="0">
              <a:solidFill>
                <a:srgbClr val="470D0D"/>
              </a:solidFill>
            </a:endParaRP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FCA70D-215F-48F4-89C3-5F39C430830D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1229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 eaLnBrk="1" hangingPunct="1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800" b="1">
              <a:latin typeface="Cambria" pitchFamily="18" charset="0"/>
            </a:endParaRPr>
          </a:p>
        </p:txBody>
      </p:sp>
      <p:grpSp>
        <p:nvGrpSpPr>
          <p:cNvPr id="12294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43" name="Round Same Side Corner Rectangle 42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2308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" name="Rectangle 45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grpSp>
        <p:nvGrpSpPr>
          <p:cNvPr id="12295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48" name="Round Same Side Corner Rectangle 47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2298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2299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51" name="5-Point Star 50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52" name="5-Point Star 51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53" name="5-Point Star 52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54" name="5-Point Star 53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55" name="5-Point Star 54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56" name="5-Point Star 55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pic>
        <p:nvPicPr>
          <p:cNvPr id="12296" name="Picture 5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AT" sz="3200" dirty="0" smtClean="0">
                <a:latin typeface="+mn-lt"/>
              </a:rPr>
              <a:t/>
            </a:r>
            <a:br>
              <a:rPr lang="de-AT" sz="3200" dirty="0" smtClean="0">
                <a:latin typeface="+mn-lt"/>
              </a:rPr>
            </a:br>
            <a:r>
              <a:rPr lang="de-AT" sz="3200" dirty="0" smtClean="0">
                <a:latin typeface="+mn-lt"/>
              </a:rPr>
              <a:t/>
            </a:r>
            <a:br>
              <a:rPr lang="de-AT" sz="3200" dirty="0" smtClean="0">
                <a:latin typeface="+mn-lt"/>
              </a:rPr>
            </a:br>
            <a:r>
              <a:rPr lang="de-AT" sz="3200" dirty="0" smtClean="0">
                <a:latin typeface="+mn-lt"/>
              </a:rPr>
              <a:t/>
            </a:r>
            <a:br>
              <a:rPr lang="de-AT" sz="3200" dirty="0" smtClean="0">
                <a:latin typeface="+mn-lt"/>
              </a:rPr>
            </a:br>
            <a:r>
              <a:rPr lang="en-US" sz="3200" dirty="0" smtClean="0">
                <a:latin typeface="+mn-lt"/>
              </a:rPr>
              <a:t>Obligations of a taxpayer</a:t>
            </a:r>
            <a:endParaRPr lang="x-none" sz="3200" dirty="0">
              <a:latin typeface="+mn-lt"/>
            </a:endParaRPr>
          </a:p>
        </p:txBody>
      </p:sp>
      <p:sp>
        <p:nvSpPr>
          <p:cNvPr id="13315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sz="2000" dirty="0" smtClean="0"/>
          </a:p>
          <a:p>
            <a:endParaRPr lang="de-AT" sz="2000" dirty="0" smtClean="0"/>
          </a:p>
          <a:p>
            <a:r>
              <a:rPr lang="sr-Latn-CS" sz="2000" dirty="0" smtClean="0"/>
              <a:t>VAT registration</a:t>
            </a:r>
            <a:r>
              <a:rPr lang="en-US" sz="2000" dirty="0" smtClean="0"/>
              <a:t>;</a:t>
            </a:r>
          </a:p>
          <a:p>
            <a:pPr>
              <a:buFont typeface="Arial" charset="0"/>
              <a:buNone/>
            </a:pPr>
            <a:endParaRPr lang="sr-Latn-CS" sz="2000" dirty="0" smtClean="0"/>
          </a:p>
          <a:p>
            <a:r>
              <a:rPr lang="hr-HR" sz="2000" dirty="0" smtClean="0"/>
              <a:t>Book</a:t>
            </a:r>
            <a:r>
              <a:rPr lang="en-US" sz="2000" dirty="0" smtClean="0"/>
              <a:t> - </a:t>
            </a:r>
            <a:r>
              <a:rPr lang="hr-HR" sz="2000" dirty="0" smtClean="0"/>
              <a:t>keeping</a:t>
            </a:r>
            <a:r>
              <a:rPr lang="en-US" sz="2000" dirty="0" smtClean="0"/>
              <a:t>;</a:t>
            </a:r>
          </a:p>
          <a:p>
            <a:pPr>
              <a:buFont typeface="Arial" charset="0"/>
              <a:buNone/>
            </a:pPr>
            <a:endParaRPr lang="sr-Latn-CS" sz="2000" dirty="0" smtClean="0"/>
          </a:p>
          <a:p>
            <a:r>
              <a:rPr lang="en-US" sz="2000" dirty="0" smtClean="0"/>
              <a:t>Issuing </a:t>
            </a:r>
            <a:r>
              <a:rPr lang="hr-HR" sz="2000" dirty="0" smtClean="0"/>
              <a:t>of receipts</a:t>
            </a:r>
            <a:r>
              <a:rPr lang="en-US" sz="2000" dirty="0" smtClean="0"/>
              <a:t>;</a:t>
            </a:r>
          </a:p>
          <a:p>
            <a:pPr>
              <a:buFont typeface="Arial" charset="0"/>
              <a:buNone/>
            </a:pPr>
            <a:endParaRPr lang="sr-Latn-CS" sz="2000" dirty="0" smtClean="0"/>
          </a:p>
          <a:p>
            <a:r>
              <a:rPr lang="sr-Latn-CS" sz="2000" dirty="0" smtClean="0"/>
              <a:t>Submission of VAT returns</a:t>
            </a:r>
            <a:r>
              <a:rPr lang="en-US" sz="2000" dirty="0" smtClean="0"/>
              <a:t>;</a:t>
            </a:r>
          </a:p>
          <a:p>
            <a:pPr>
              <a:buFont typeface="Arial" charset="0"/>
              <a:buNone/>
            </a:pPr>
            <a:endParaRPr lang="sr-Latn-CS" sz="2000" dirty="0" smtClean="0"/>
          </a:p>
          <a:p>
            <a:r>
              <a:rPr lang="sr-Latn-CS" sz="2000" dirty="0" smtClean="0"/>
              <a:t>Payment of </a:t>
            </a:r>
            <a:r>
              <a:rPr lang="en-US" sz="2000" dirty="0" smtClean="0"/>
              <a:t>the </a:t>
            </a:r>
            <a:r>
              <a:rPr lang="sr-Latn-CS" sz="2000" dirty="0" smtClean="0"/>
              <a:t>net amount upon submission of tax return</a:t>
            </a:r>
            <a:r>
              <a:rPr lang="en-US" sz="2000" dirty="0" smtClean="0"/>
              <a:t>.</a:t>
            </a:r>
            <a:endParaRPr lang="sr-Latn-CS" sz="20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5A43B9-ADC9-41B7-AB55-B1287DB15D6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grpSp>
        <p:nvGrpSpPr>
          <p:cNvPr id="13317" name="Group 7"/>
          <p:cNvGrpSpPr>
            <a:grpSpLocks/>
          </p:cNvGrpSpPr>
          <p:nvPr/>
        </p:nvGrpSpPr>
        <p:grpSpPr bwMode="auto">
          <a:xfrm>
            <a:off x="0" y="0"/>
            <a:ext cx="9144000" cy="860425"/>
            <a:chOff x="0" y="-4763"/>
            <a:chExt cx="9144000" cy="860426"/>
          </a:xfrm>
        </p:grpSpPr>
        <p:sp>
          <p:nvSpPr>
            <p:cNvPr id="26" name="Round Same Side Corner Rectangle 25"/>
            <p:cNvSpPr/>
            <p:nvPr/>
          </p:nvSpPr>
          <p:spPr>
            <a:xfrm>
              <a:off x="0" y="0"/>
              <a:ext cx="9144000" cy="533401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3325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3326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3318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332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13319" name="Picture 3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dirty="0" smtClean="0">
                <a:latin typeface="+mn-lt"/>
              </a:rPr>
              <a:t/>
            </a:r>
            <a:br>
              <a:rPr lang="en-US" sz="3200" dirty="0" smtClean="0">
                <a:latin typeface="+mn-lt"/>
              </a:rPr>
            </a:br>
            <a:r>
              <a:rPr lang="en-US" sz="3200" dirty="0" smtClean="0">
                <a:latin typeface="+mn-lt"/>
              </a:rPr>
              <a:t/>
            </a:r>
            <a:br>
              <a:rPr lang="en-US" sz="3200" dirty="0" smtClean="0">
                <a:latin typeface="+mn-lt"/>
              </a:rPr>
            </a:br>
            <a:r>
              <a:rPr lang="en-US" sz="3200" dirty="0" smtClean="0">
                <a:latin typeface="+mn-lt"/>
              </a:rPr>
              <a:t/>
            </a:r>
            <a:br>
              <a:rPr lang="en-US" sz="3200" dirty="0" smtClean="0">
                <a:latin typeface="+mn-lt"/>
              </a:rPr>
            </a:br>
            <a:r>
              <a:rPr lang="hr-HR" sz="3200" dirty="0" smtClean="0">
                <a:latin typeface="+mn-lt"/>
              </a:rPr>
              <a:t>VAT registration </a:t>
            </a:r>
            <a:endParaRPr lang="x-none" sz="3200" dirty="0">
              <a:latin typeface="+mn-lt"/>
            </a:endParaRPr>
          </a:p>
        </p:txBody>
      </p:sp>
      <p:sp>
        <p:nvSpPr>
          <p:cNvPr id="14339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000" smtClean="0"/>
          </a:p>
          <a:p>
            <a:endParaRPr lang="en-US" sz="2000" smtClean="0"/>
          </a:p>
          <a:p>
            <a:r>
              <a:rPr lang="sr-Latn-CS" sz="2800" smtClean="0"/>
              <a:t>VAT registration in the tax authority is obligatory</a:t>
            </a:r>
            <a:endParaRPr lang="en-US" sz="2800" smtClean="0"/>
          </a:p>
          <a:p>
            <a:pPr>
              <a:buFont typeface="Arial" charset="0"/>
              <a:buNone/>
            </a:pPr>
            <a:endParaRPr lang="sr-Latn-CS" sz="2800" smtClean="0"/>
          </a:p>
          <a:p>
            <a:r>
              <a:rPr lang="sr-Latn-CS" sz="2800" smtClean="0"/>
              <a:t>T</a:t>
            </a:r>
            <a:r>
              <a:rPr lang="en-US" sz="2800" smtClean="0"/>
              <a:t>hre</a:t>
            </a:r>
            <a:r>
              <a:rPr lang="sr-Latn-CS" sz="2800" smtClean="0"/>
              <a:t>shold for obligatory registration is 18.000 €</a:t>
            </a:r>
            <a:endParaRPr lang="en-US" sz="2800" smtClean="0"/>
          </a:p>
          <a:p>
            <a:pPr>
              <a:buFont typeface="Arial" charset="0"/>
              <a:buNone/>
            </a:pPr>
            <a:endParaRPr lang="sr-Latn-CS" sz="2800" smtClean="0"/>
          </a:p>
          <a:p>
            <a:r>
              <a:rPr lang="sr-Latn-CS" sz="2800" smtClean="0"/>
              <a:t>T</a:t>
            </a:r>
            <a:r>
              <a:rPr lang="en-US" sz="2800" smtClean="0"/>
              <a:t>hre</a:t>
            </a:r>
            <a:r>
              <a:rPr lang="sr-Latn-CS" sz="2800" smtClean="0"/>
              <a:t>shold for registration is not related to non-resident persons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CB5111-5BE6-4E50-B7C5-DAAB13C375D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grpSp>
        <p:nvGrpSpPr>
          <p:cNvPr id="14341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7" name="Round Same Side Corner Rectangle 6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4349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4350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0" name="5-Point Star 9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1" name="5-Point Star 10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2" name="5-Point Star 11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4342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17" name="Round Same Side Corner Rectangle 16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434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19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14343" name="Picture 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24"/>
          <p:cNvSpPr>
            <a:spLocks noGrp="1"/>
          </p:cNvSpPr>
          <p:nvPr>
            <p:ph type="ctrTitle"/>
          </p:nvPr>
        </p:nvSpPr>
        <p:spPr>
          <a:xfrm>
            <a:off x="609600" y="1219200"/>
            <a:ext cx="7772400" cy="1470025"/>
          </a:xfrm>
        </p:spPr>
        <p:txBody>
          <a:bodyPr/>
          <a:lstStyle/>
          <a:p>
            <a:r>
              <a:rPr lang="en-US" sz="2800" dirty="0" smtClean="0">
                <a:solidFill>
                  <a:srgbClr val="470D0D"/>
                </a:solidFill>
              </a:rPr>
              <a:t>Place of supply (Articles 14 to 17)</a:t>
            </a:r>
            <a:br>
              <a:rPr lang="en-US" sz="2800" dirty="0" smtClean="0">
                <a:solidFill>
                  <a:srgbClr val="470D0D"/>
                </a:solidFill>
              </a:rPr>
            </a:br>
            <a:endParaRPr lang="en-US" sz="2800" dirty="0" smtClean="0"/>
          </a:p>
        </p:txBody>
      </p:sp>
      <p:sp>
        <p:nvSpPr>
          <p:cNvPr id="15363" name="Subtitle 25"/>
          <p:cNvSpPr>
            <a:spLocks noGrp="1"/>
          </p:cNvSpPr>
          <p:nvPr>
            <p:ph type="subTitle" idx="1"/>
          </p:nvPr>
        </p:nvSpPr>
        <p:spPr>
          <a:xfrm>
            <a:off x="533400" y="2209800"/>
            <a:ext cx="8382000" cy="3962400"/>
          </a:xfrm>
        </p:spPr>
        <p:txBody>
          <a:bodyPr/>
          <a:lstStyle/>
          <a:p>
            <a:pPr algn="just"/>
            <a:r>
              <a:rPr lang="hr-HR" sz="2000" dirty="0" smtClean="0">
                <a:solidFill>
                  <a:srgbClr val="470D0D"/>
                </a:solidFill>
              </a:rPr>
              <a:t>Place of supply of goods</a:t>
            </a:r>
          </a:p>
          <a:p>
            <a:pPr algn="just">
              <a:buFont typeface="Arial" charset="0"/>
              <a:buChar char="•"/>
            </a:pPr>
            <a:r>
              <a:rPr lang="en-US" sz="2000" dirty="0" smtClean="0">
                <a:solidFill>
                  <a:srgbClr val="470D0D"/>
                </a:solidFill>
              </a:rPr>
              <a:t> </a:t>
            </a:r>
            <a:r>
              <a:rPr lang="hr-HR" sz="2000" dirty="0" smtClean="0">
                <a:solidFill>
                  <a:srgbClr val="470D0D"/>
                </a:solidFill>
              </a:rPr>
              <a:t>Territory of Monte</a:t>
            </a:r>
            <a:r>
              <a:rPr lang="en-US" sz="2000" dirty="0" smtClean="0">
                <a:solidFill>
                  <a:srgbClr val="470D0D"/>
                </a:solidFill>
              </a:rPr>
              <a:t>n</a:t>
            </a:r>
            <a:r>
              <a:rPr lang="hr-HR" sz="2000" dirty="0" smtClean="0">
                <a:solidFill>
                  <a:srgbClr val="470D0D"/>
                </a:solidFill>
              </a:rPr>
              <a:t>egro</a:t>
            </a:r>
            <a:endParaRPr lang="pl-PL" sz="2000" dirty="0" smtClean="0">
              <a:solidFill>
                <a:srgbClr val="470D0D"/>
              </a:solidFill>
            </a:endParaRPr>
          </a:p>
          <a:p>
            <a:pPr algn="just">
              <a:buFont typeface="Arial" charset="0"/>
              <a:buChar char="•"/>
            </a:pPr>
            <a:r>
              <a:rPr lang="en-US" sz="2000" dirty="0" smtClean="0">
                <a:solidFill>
                  <a:srgbClr val="470D0D"/>
                </a:solidFill>
              </a:rPr>
              <a:t> </a:t>
            </a:r>
            <a:r>
              <a:rPr lang="pl-PL" sz="2000" dirty="0" smtClean="0">
                <a:solidFill>
                  <a:srgbClr val="470D0D"/>
                </a:solidFill>
              </a:rPr>
              <a:t>Tax is paid according to the place of supply of goods</a:t>
            </a:r>
          </a:p>
          <a:p>
            <a:pPr algn="just"/>
            <a:r>
              <a:rPr lang="pl-PL" sz="2000" dirty="0" smtClean="0">
                <a:solidFill>
                  <a:srgbClr val="470D0D"/>
                </a:solidFill>
              </a:rPr>
              <a:t>         - place </a:t>
            </a:r>
            <a:r>
              <a:rPr lang="en-US" sz="2000" dirty="0" smtClean="0">
                <a:solidFill>
                  <a:srgbClr val="470D0D"/>
                </a:solidFill>
              </a:rPr>
              <a:t>where good are located </a:t>
            </a:r>
            <a:r>
              <a:rPr lang="pl-PL" sz="2000" dirty="0" smtClean="0">
                <a:solidFill>
                  <a:srgbClr val="470D0D"/>
                </a:solidFill>
              </a:rPr>
              <a:t>in the moment of </a:t>
            </a:r>
            <a:r>
              <a:rPr lang="en-US" sz="2000" dirty="0" smtClean="0">
                <a:solidFill>
                  <a:srgbClr val="470D0D"/>
                </a:solidFill>
              </a:rPr>
              <a:t>shipping </a:t>
            </a:r>
            <a:r>
              <a:rPr lang="pl-PL" sz="2000" dirty="0" smtClean="0">
                <a:solidFill>
                  <a:srgbClr val="470D0D"/>
                </a:solidFill>
              </a:rPr>
              <a:t>or trans</a:t>
            </a:r>
            <a:r>
              <a:rPr lang="en-US" sz="2000" dirty="0" smtClean="0">
                <a:solidFill>
                  <a:srgbClr val="470D0D"/>
                </a:solidFill>
              </a:rPr>
              <a:t>port</a:t>
            </a:r>
            <a:r>
              <a:rPr lang="hr-HR" sz="2000" dirty="0" smtClean="0">
                <a:solidFill>
                  <a:srgbClr val="470D0D"/>
                </a:solidFill>
              </a:rPr>
              <a:t>; </a:t>
            </a:r>
            <a:endParaRPr lang="sr-Latn-CS" sz="2000" dirty="0" smtClean="0">
              <a:solidFill>
                <a:srgbClr val="470D0D"/>
              </a:solidFill>
            </a:endParaRPr>
          </a:p>
          <a:p>
            <a:pPr algn="just"/>
            <a:r>
              <a:rPr lang="sr-Latn-CS" sz="2000" dirty="0" smtClean="0">
                <a:solidFill>
                  <a:srgbClr val="470D0D"/>
                </a:solidFill>
              </a:rPr>
              <a:t>         - place </a:t>
            </a:r>
            <a:r>
              <a:rPr lang="en-US" sz="2000" dirty="0" smtClean="0">
                <a:solidFill>
                  <a:srgbClr val="470D0D"/>
                </a:solidFill>
              </a:rPr>
              <a:t>where </a:t>
            </a:r>
            <a:r>
              <a:rPr lang="sr-Latn-CS" sz="2000" dirty="0" smtClean="0">
                <a:solidFill>
                  <a:srgbClr val="470D0D"/>
                </a:solidFill>
              </a:rPr>
              <a:t>goods are installed, i.e. assembled</a:t>
            </a:r>
            <a:r>
              <a:rPr lang="en-US" sz="2000" dirty="0" smtClean="0">
                <a:solidFill>
                  <a:srgbClr val="470D0D"/>
                </a:solidFill>
              </a:rPr>
              <a:t>;</a:t>
            </a:r>
          </a:p>
          <a:p>
            <a:pPr algn="just"/>
            <a:r>
              <a:rPr lang="sr-Latn-CS" sz="2000" dirty="0" smtClean="0">
                <a:solidFill>
                  <a:srgbClr val="470D0D"/>
                </a:solidFill>
              </a:rPr>
              <a:t>         - place </a:t>
            </a:r>
            <a:r>
              <a:rPr lang="en-US" sz="2000" dirty="0" smtClean="0">
                <a:solidFill>
                  <a:srgbClr val="470D0D"/>
                </a:solidFill>
              </a:rPr>
              <a:t>where </a:t>
            </a:r>
            <a:r>
              <a:rPr lang="sr-Latn-CS" sz="2000" dirty="0" smtClean="0">
                <a:solidFill>
                  <a:srgbClr val="470D0D"/>
                </a:solidFill>
              </a:rPr>
              <a:t>goods are </a:t>
            </a:r>
            <a:r>
              <a:rPr lang="en-US" sz="2000" dirty="0" smtClean="0">
                <a:solidFill>
                  <a:srgbClr val="470D0D"/>
                </a:solidFill>
              </a:rPr>
              <a:t>located</a:t>
            </a:r>
            <a:r>
              <a:rPr lang="sr-Latn-CS" sz="2000" dirty="0" smtClean="0">
                <a:solidFill>
                  <a:srgbClr val="470D0D"/>
                </a:solidFill>
              </a:rPr>
              <a:t> in the moment of supply</a:t>
            </a:r>
            <a:r>
              <a:rPr lang="hr-HR" sz="2000" dirty="0" smtClean="0">
                <a:solidFill>
                  <a:srgbClr val="470D0D"/>
                </a:solidFill>
              </a:rPr>
              <a:t>, </a:t>
            </a:r>
          </a:p>
          <a:p>
            <a:pPr algn="just"/>
            <a:r>
              <a:rPr lang="hr-HR" sz="2000" dirty="0" smtClean="0">
                <a:solidFill>
                  <a:srgbClr val="470D0D"/>
                </a:solidFill>
              </a:rPr>
              <a:t>            if supply of goods is carried out without shipping, i.e. transport; </a:t>
            </a:r>
            <a:endParaRPr lang="en-US" sz="2000" dirty="0" smtClean="0">
              <a:solidFill>
                <a:srgbClr val="470D0D"/>
              </a:solidFill>
            </a:endParaRPr>
          </a:p>
          <a:p>
            <a:pPr algn="just"/>
            <a:r>
              <a:rPr lang="sr-Latn-CS" sz="2000" dirty="0" smtClean="0">
                <a:solidFill>
                  <a:srgbClr val="470D0D"/>
                </a:solidFill>
              </a:rPr>
              <a:t>         - place of reception of electricity, gas and energy for heating, free</a:t>
            </a:r>
            <a:r>
              <a:rPr lang="en-US" sz="2000" dirty="0" smtClean="0">
                <a:solidFill>
                  <a:srgbClr val="470D0D"/>
                </a:solidFill>
              </a:rPr>
              <a:t>z</a:t>
            </a:r>
            <a:r>
              <a:rPr lang="sr-Latn-CS" sz="2000" dirty="0" smtClean="0">
                <a:solidFill>
                  <a:srgbClr val="470D0D"/>
                </a:solidFill>
              </a:rPr>
              <a:t>ing and</a:t>
            </a:r>
            <a:endParaRPr lang="en-US" sz="2000" dirty="0" smtClean="0">
              <a:solidFill>
                <a:srgbClr val="470D0D"/>
              </a:solidFill>
            </a:endParaRPr>
          </a:p>
          <a:p>
            <a:pPr algn="just"/>
            <a:r>
              <a:rPr lang="en-US" sz="2000" dirty="0" smtClean="0">
                <a:solidFill>
                  <a:srgbClr val="470D0D"/>
                </a:solidFill>
              </a:rPr>
              <a:t>   </a:t>
            </a:r>
            <a:r>
              <a:rPr lang="sr-Latn-CS" sz="2000" dirty="0" smtClean="0">
                <a:solidFill>
                  <a:srgbClr val="470D0D"/>
                </a:solidFill>
              </a:rPr>
              <a:t> </a:t>
            </a:r>
            <a:r>
              <a:rPr lang="en-US" sz="2000" dirty="0" smtClean="0">
                <a:solidFill>
                  <a:srgbClr val="470D0D"/>
                </a:solidFill>
              </a:rPr>
              <a:t>       </a:t>
            </a:r>
            <a:r>
              <a:rPr lang="sr-Latn-CS" sz="2000" dirty="0" smtClean="0">
                <a:solidFill>
                  <a:srgbClr val="470D0D"/>
                </a:solidFill>
              </a:rPr>
              <a:t>cooling</a:t>
            </a:r>
            <a:endParaRPr lang="hr-HR" sz="2000" dirty="0" smtClean="0">
              <a:solidFill>
                <a:srgbClr val="470D0D"/>
              </a:solidFill>
            </a:endParaRPr>
          </a:p>
          <a:p>
            <a:pPr algn="just">
              <a:buFont typeface="Arial" charset="0"/>
              <a:buChar char="•"/>
            </a:pPr>
            <a:r>
              <a:rPr lang="en-US" sz="2000" dirty="0" smtClean="0">
                <a:solidFill>
                  <a:srgbClr val="470D0D"/>
                </a:solidFill>
              </a:rPr>
              <a:t> </a:t>
            </a:r>
            <a:r>
              <a:rPr lang="sl-SI" sz="2000" dirty="0" smtClean="0">
                <a:solidFill>
                  <a:srgbClr val="470D0D"/>
                </a:solidFill>
              </a:rPr>
              <a:t>Place of supply of goods is the place </a:t>
            </a:r>
            <a:r>
              <a:rPr lang="en-US" sz="2000" dirty="0" smtClean="0">
                <a:solidFill>
                  <a:srgbClr val="470D0D"/>
                </a:solidFill>
              </a:rPr>
              <a:t>where </a:t>
            </a:r>
            <a:r>
              <a:rPr lang="sl-SI" sz="2000" dirty="0" smtClean="0">
                <a:solidFill>
                  <a:srgbClr val="470D0D"/>
                </a:solidFill>
              </a:rPr>
              <a:t>goods are </a:t>
            </a:r>
            <a:r>
              <a:rPr lang="en-US" sz="2000" dirty="0" smtClean="0">
                <a:solidFill>
                  <a:srgbClr val="470D0D"/>
                </a:solidFill>
              </a:rPr>
              <a:t>brought</a:t>
            </a:r>
            <a:r>
              <a:rPr lang="sl-SI" sz="2000" dirty="0" smtClean="0">
                <a:solidFill>
                  <a:srgbClr val="470D0D"/>
                </a:solidFill>
              </a:rPr>
              <a:t> in Montenegro</a:t>
            </a:r>
            <a:endParaRPr lang="en-US" sz="20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2F5684-AE26-4B91-9A57-ACBEFBE7D60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grpSp>
        <p:nvGrpSpPr>
          <p:cNvPr id="15365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7" name="Round Same Side Corner Rectangle 6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5373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5374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0" name="5-Point Star 9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1" name="5-Point Star 10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2" name="5-Point Star 11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5366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17" name="Round Same Side Corner Rectangle 16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5370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19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15367" name="Picture 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8"/>
          <p:cNvSpPr>
            <a:spLocks noGrp="1"/>
          </p:cNvSpPr>
          <p:nvPr>
            <p:ph type="title" idx="4294967295"/>
          </p:nvPr>
        </p:nvSpPr>
        <p:spPr>
          <a:xfrm>
            <a:off x="228600" y="347663"/>
            <a:ext cx="8458200" cy="944562"/>
          </a:xfrm>
        </p:spPr>
        <p:txBody>
          <a:bodyPr/>
          <a:lstStyle/>
          <a:p>
            <a:pPr eaLnBrk="1" hangingPunct="1"/>
            <a:r>
              <a:rPr lang="pl-PL" sz="3200" dirty="0" smtClean="0">
                <a:solidFill>
                  <a:srgbClr val="470D0D"/>
                </a:solidFill>
              </a:rPr>
              <a:t/>
            </a:r>
            <a:br>
              <a:rPr lang="pl-PL" sz="3200" dirty="0" smtClean="0">
                <a:solidFill>
                  <a:srgbClr val="470D0D"/>
                </a:solidFill>
              </a:rPr>
            </a:br>
            <a:r>
              <a:rPr lang="en-US" sz="3200" dirty="0" smtClean="0">
                <a:solidFill>
                  <a:srgbClr val="470D0D"/>
                </a:solidFill>
              </a:rPr>
              <a:t/>
            </a:r>
            <a:br>
              <a:rPr lang="en-US" sz="3200" dirty="0" smtClean="0">
                <a:solidFill>
                  <a:srgbClr val="470D0D"/>
                </a:solidFill>
              </a:rPr>
            </a:br>
            <a:r>
              <a:rPr lang="en-US" sz="3200" dirty="0" smtClean="0">
                <a:solidFill>
                  <a:srgbClr val="470D0D"/>
                </a:solidFill>
              </a:rPr>
              <a:t/>
            </a:r>
            <a:br>
              <a:rPr lang="en-US" sz="3200" dirty="0" smtClean="0">
                <a:solidFill>
                  <a:srgbClr val="470D0D"/>
                </a:solidFill>
              </a:rPr>
            </a:br>
            <a:r>
              <a:rPr lang="pl-PL" sz="3200" dirty="0" smtClean="0">
                <a:solidFill>
                  <a:srgbClr val="470D0D"/>
                </a:solidFill>
              </a:rPr>
              <a:t>Place of supply </a:t>
            </a:r>
            <a:r>
              <a:rPr lang="pl-PL" sz="2000" dirty="0" smtClean="0">
                <a:solidFill>
                  <a:srgbClr val="470D0D"/>
                </a:solidFill>
              </a:rPr>
              <a:t>(</a:t>
            </a:r>
            <a:r>
              <a:rPr lang="hr-HR" sz="2000" dirty="0" smtClean="0">
                <a:solidFill>
                  <a:srgbClr val="470D0D"/>
                </a:solidFill>
              </a:rPr>
              <a:t>Articles 14 </a:t>
            </a:r>
            <a:r>
              <a:rPr lang="pl-PL" sz="2000" dirty="0" smtClean="0">
                <a:solidFill>
                  <a:srgbClr val="470D0D"/>
                </a:solidFill>
              </a:rPr>
              <a:t>to</a:t>
            </a:r>
            <a:r>
              <a:rPr lang="hr-HR" sz="2000" dirty="0" smtClean="0">
                <a:solidFill>
                  <a:srgbClr val="470D0D"/>
                </a:solidFill>
              </a:rPr>
              <a:t> 17)</a:t>
            </a:r>
            <a:endParaRPr lang="en-GB" sz="2000" dirty="0" smtClean="0">
              <a:solidFill>
                <a:srgbClr val="470D0D"/>
              </a:solidFill>
            </a:endParaRPr>
          </a:p>
        </p:txBody>
      </p:sp>
      <p:sp>
        <p:nvSpPr>
          <p:cNvPr id="16387" name="Rectangle 19"/>
          <p:cNvSpPr>
            <a:spLocks noGrp="1"/>
          </p:cNvSpPr>
          <p:nvPr>
            <p:ph idx="4294967295"/>
          </p:nvPr>
        </p:nvSpPr>
        <p:spPr>
          <a:xfrm>
            <a:off x="381000" y="1143000"/>
            <a:ext cx="8229600" cy="49069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sl-SI" sz="2000" dirty="0" smtClean="0">
              <a:solidFill>
                <a:srgbClr val="470D0D"/>
              </a:solidFill>
            </a:endParaRPr>
          </a:p>
          <a:p>
            <a:pPr algn="just" eaLnBrk="1" hangingPunct="1">
              <a:buFont typeface="Arial" charset="0"/>
              <a:buNone/>
            </a:pPr>
            <a:endParaRPr lang="en-US" sz="2000" dirty="0" smtClean="0">
              <a:solidFill>
                <a:srgbClr val="470D0D"/>
              </a:solidFill>
            </a:endParaRPr>
          </a:p>
          <a:p>
            <a:pPr algn="just" eaLnBrk="1" hangingPunct="1">
              <a:buFont typeface="Arial" charset="0"/>
              <a:buNone/>
            </a:pPr>
            <a:r>
              <a:rPr lang="sl-SI" sz="2000" dirty="0" smtClean="0">
                <a:solidFill>
                  <a:srgbClr val="470D0D"/>
                </a:solidFill>
              </a:rPr>
              <a:t>Place of supply of services</a:t>
            </a:r>
          </a:p>
          <a:p>
            <a:pPr algn="just"/>
            <a:r>
              <a:rPr lang="sl-SI" sz="2000" dirty="0" smtClean="0">
                <a:solidFill>
                  <a:srgbClr val="470D0D"/>
                </a:solidFill>
              </a:rPr>
              <a:t>Place where taxpayer suppl</a:t>
            </a:r>
            <a:r>
              <a:rPr lang="en-US" sz="2000" dirty="0" smtClean="0">
                <a:solidFill>
                  <a:srgbClr val="470D0D"/>
                </a:solidFill>
              </a:rPr>
              <a:t>y</a:t>
            </a:r>
            <a:r>
              <a:rPr lang="sl-SI" sz="2000" dirty="0" smtClean="0">
                <a:solidFill>
                  <a:srgbClr val="470D0D"/>
                </a:solidFill>
              </a:rPr>
              <a:t>ing services has the seat or branch office</a:t>
            </a:r>
            <a:r>
              <a:rPr lang="en-US" sz="2000" dirty="0" smtClean="0">
                <a:solidFill>
                  <a:srgbClr val="470D0D"/>
                </a:solidFill>
              </a:rPr>
              <a:t>,</a:t>
            </a:r>
            <a:r>
              <a:rPr lang="sl-SI" sz="2000" dirty="0" smtClean="0">
                <a:solidFill>
                  <a:srgbClr val="470D0D"/>
                </a:solidFill>
              </a:rPr>
              <a:t> from which he</a:t>
            </a:r>
            <a:r>
              <a:rPr lang="en-US" sz="2000" dirty="0" smtClean="0">
                <a:solidFill>
                  <a:srgbClr val="470D0D"/>
                </a:solidFill>
              </a:rPr>
              <a:t>/she</a:t>
            </a:r>
            <a:r>
              <a:rPr lang="sl-SI" sz="2000" dirty="0" smtClean="0">
                <a:solidFill>
                  <a:srgbClr val="470D0D"/>
                </a:solidFill>
              </a:rPr>
              <a:t> supplies services</a:t>
            </a:r>
            <a:r>
              <a:rPr lang="en-US" sz="2000" dirty="0" smtClean="0">
                <a:solidFill>
                  <a:srgbClr val="470D0D"/>
                </a:solidFill>
              </a:rPr>
              <a:t>,</a:t>
            </a:r>
            <a:r>
              <a:rPr lang="sl-SI" sz="2000" dirty="0" smtClean="0">
                <a:solidFill>
                  <a:srgbClr val="470D0D"/>
                </a:solidFill>
              </a:rPr>
              <a:t> or perma</a:t>
            </a:r>
            <a:r>
              <a:rPr lang="en-US" sz="2000" dirty="0" smtClean="0">
                <a:solidFill>
                  <a:srgbClr val="470D0D"/>
                </a:solidFill>
              </a:rPr>
              <a:t>n</a:t>
            </a:r>
            <a:r>
              <a:rPr lang="sl-SI" sz="2000" dirty="0" smtClean="0">
                <a:solidFill>
                  <a:srgbClr val="470D0D"/>
                </a:solidFill>
              </a:rPr>
              <a:t>ent, i.e. </a:t>
            </a:r>
            <a:r>
              <a:rPr lang="en-US" sz="2000" dirty="0" smtClean="0">
                <a:solidFill>
                  <a:srgbClr val="470D0D"/>
                </a:solidFill>
              </a:rPr>
              <a:t>habitual</a:t>
            </a:r>
            <a:r>
              <a:rPr lang="sl-SI" sz="2000" dirty="0" smtClean="0">
                <a:solidFill>
                  <a:srgbClr val="470D0D"/>
                </a:solidFill>
              </a:rPr>
              <a:t> residence, if he</a:t>
            </a:r>
            <a:r>
              <a:rPr lang="en-US" sz="2000" dirty="0" smtClean="0">
                <a:solidFill>
                  <a:srgbClr val="470D0D"/>
                </a:solidFill>
              </a:rPr>
              <a:t>/she</a:t>
            </a:r>
            <a:r>
              <a:rPr lang="sl-SI" sz="2000" dirty="0" smtClean="0">
                <a:solidFill>
                  <a:srgbClr val="470D0D"/>
                </a:solidFill>
              </a:rPr>
              <a:t> does not have the seat or branch office.</a:t>
            </a:r>
          </a:p>
          <a:p>
            <a:pPr algn="just"/>
            <a:r>
              <a:rPr lang="sl-SI" sz="2000" dirty="0" smtClean="0">
                <a:solidFill>
                  <a:srgbClr val="470D0D"/>
                </a:solidFill>
              </a:rPr>
              <a:t>Place where real estate is located </a:t>
            </a:r>
            <a:r>
              <a:rPr lang="en-US" sz="2000" dirty="0" smtClean="0">
                <a:solidFill>
                  <a:srgbClr val="470D0D"/>
                </a:solidFill>
              </a:rPr>
              <a:t>as for</a:t>
            </a:r>
            <a:r>
              <a:rPr lang="sl-SI" sz="2000" dirty="0" smtClean="0">
                <a:solidFill>
                  <a:srgbClr val="470D0D"/>
                </a:solidFill>
              </a:rPr>
              <a:t> </a:t>
            </a:r>
            <a:r>
              <a:rPr lang="en-US" sz="2000" dirty="0" smtClean="0">
                <a:solidFill>
                  <a:srgbClr val="470D0D"/>
                </a:solidFill>
              </a:rPr>
              <a:t>the </a:t>
            </a:r>
            <a:r>
              <a:rPr lang="sl-SI" sz="2000" dirty="0" smtClean="0">
                <a:solidFill>
                  <a:srgbClr val="470D0D"/>
                </a:solidFill>
              </a:rPr>
              <a:t>services related to real estate</a:t>
            </a:r>
          </a:p>
          <a:p>
            <a:pPr algn="just"/>
            <a:r>
              <a:rPr lang="sl-SI" sz="2000" dirty="0" smtClean="0">
                <a:solidFill>
                  <a:srgbClr val="470D0D"/>
                </a:solidFill>
              </a:rPr>
              <a:t>Road or part of the road where transport services are </a:t>
            </a:r>
            <a:r>
              <a:rPr lang="en-US" sz="2000" dirty="0" smtClean="0">
                <a:solidFill>
                  <a:srgbClr val="470D0D"/>
                </a:solidFill>
              </a:rPr>
              <a:t>supplied</a:t>
            </a:r>
            <a:endParaRPr lang="sl-SI" sz="2000" dirty="0" smtClean="0">
              <a:solidFill>
                <a:srgbClr val="470D0D"/>
              </a:solidFill>
            </a:endParaRPr>
          </a:p>
          <a:p>
            <a:pPr algn="just"/>
            <a:r>
              <a:rPr lang="sl-SI" sz="2000" dirty="0" smtClean="0">
                <a:solidFill>
                  <a:srgbClr val="470D0D"/>
                </a:solidFill>
              </a:rPr>
              <a:t>Place </a:t>
            </a:r>
            <a:r>
              <a:rPr lang="en-US" sz="2000" dirty="0" smtClean="0">
                <a:solidFill>
                  <a:srgbClr val="470D0D"/>
                </a:solidFill>
              </a:rPr>
              <a:t>where </a:t>
            </a:r>
            <a:r>
              <a:rPr lang="sl-SI" sz="2000" dirty="0" smtClean="0">
                <a:solidFill>
                  <a:srgbClr val="470D0D"/>
                </a:solidFill>
              </a:rPr>
              <a:t>services are </a:t>
            </a:r>
            <a:r>
              <a:rPr lang="en-US" sz="2000" dirty="0" smtClean="0">
                <a:solidFill>
                  <a:srgbClr val="470D0D"/>
                </a:solidFill>
              </a:rPr>
              <a:t>supplied </a:t>
            </a:r>
            <a:r>
              <a:rPr lang="sl-SI" sz="2000" dirty="0" smtClean="0">
                <a:solidFill>
                  <a:srgbClr val="470D0D"/>
                </a:solidFill>
              </a:rPr>
              <a:t>in the field of: </a:t>
            </a:r>
          </a:p>
          <a:p>
            <a:pPr algn="just">
              <a:buFont typeface="Arial" charset="0"/>
              <a:buNone/>
            </a:pPr>
            <a:r>
              <a:rPr lang="sl-SI" sz="2000" dirty="0" smtClean="0">
                <a:solidFill>
                  <a:srgbClr val="470D0D"/>
                </a:solidFill>
              </a:rPr>
              <a:t>                                  a) culture, s</a:t>
            </a:r>
            <a:r>
              <a:rPr lang="en-US" sz="2000" dirty="0" smtClean="0">
                <a:solidFill>
                  <a:srgbClr val="470D0D"/>
                </a:solidFill>
              </a:rPr>
              <a:t>c</a:t>
            </a:r>
            <a:r>
              <a:rPr lang="sl-SI" sz="2000" dirty="0" smtClean="0">
                <a:solidFill>
                  <a:srgbClr val="470D0D"/>
                </a:solidFill>
              </a:rPr>
              <a:t>ience, education, art, ... </a:t>
            </a:r>
          </a:p>
          <a:p>
            <a:pPr algn="just">
              <a:buFont typeface="Arial" charset="0"/>
              <a:buNone/>
            </a:pPr>
            <a:r>
              <a:rPr lang="sl-SI" sz="2000" dirty="0" smtClean="0">
                <a:solidFill>
                  <a:srgbClr val="470D0D"/>
                </a:solidFill>
              </a:rPr>
              <a:t>                                   b) </a:t>
            </a:r>
            <a:r>
              <a:rPr lang="en-US" sz="2000" dirty="0" smtClean="0">
                <a:solidFill>
                  <a:srgbClr val="470D0D"/>
                </a:solidFill>
              </a:rPr>
              <a:t>ancillary</a:t>
            </a:r>
            <a:r>
              <a:rPr lang="sl-SI" sz="2000" dirty="0" smtClean="0">
                <a:solidFill>
                  <a:srgbClr val="470D0D"/>
                </a:solidFill>
              </a:rPr>
              <a:t> trasport services</a:t>
            </a:r>
          </a:p>
          <a:p>
            <a:pPr algn="just">
              <a:buFont typeface="Arial" charset="0"/>
              <a:buNone/>
            </a:pPr>
            <a:r>
              <a:rPr lang="sl-SI" sz="2000" dirty="0" smtClean="0">
                <a:solidFill>
                  <a:srgbClr val="470D0D"/>
                </a:solidFill>
              </a:rPr>
              <a:t>                                   c) services of assesment and valuation of goods</a:t>
            </a:r>
          </a:p>
          <a:p>
            <a:pPr algn="just">
              <a:buFont typeface="Arial" charset="0"/>
              <a:buNone/>
            </a:pPr>
            <a:r>
              <a:rPr lang="sl-SI" sz="2000" b="1" dirty="0" smtClean="0">
                <a:solidFill>
                  <a:srgbClr val="470D0D"/>
                </a:solidFill>
              </a:rPr>
              <a:t>Regulations related</a:t>
            </a:r>
            <a:r>
              <a:rPr lang="en-US" sz="2000" b="1" dirty="0" smtClean="0">
                <a:solidFill>
                  <a:srgbClr val="470D0D"/>
                </a:solidFill>
              </a:rPr>
              <a:t> to</a:t>
            </a:r>
            <a:r>
              <a:rPr lang="sl-SI" sz="2000" b="1" dirty="0" smtClean="0">
                <a:solidFill>
                  <a:srgbClr val="470D0D"/>
                </a:solidFill>
              </a:rPr>
              <a:t> place of supply of services are not </a:t>
            </a:r>
            <a:r>
              <a:rPr lang="en-US" sz="2000" b="1" dirty="0" smtClean="0">
                <a:solidFill>
                  <a:srgbClr val="470D0D"/>
                </a:solidFill>
              </a:rPr>
              <a:t>aligned </a:t>
            </a:r>
            <a:r>
              <a:rPr lang="sl-SI" sz="2000" b="1" dirty="0" smtClean="0">
                <a:solidFill>
                  <a:srgbClr val="470D0D"/>
                </a:solidFill>
              </a:rPr>
              <a:t>with Directive 2008/8/EC.</a:t>
            </a:r>
            <a:endParaRPr lang="en-GB" sz="2000" b="1" dirty="0" smtClean="0">
              <a:solidFill>
                <a:srgbClr val="470D0D"/>
              </a:solidFill>
            </a:endParaRP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8EAD35-AEAE-4CF0-AA14-0DA7563B1201}" type="slidenum">
              <a:rPr lang="en-US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16389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 eaLnBrk="1" hangingPunct="1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800" b="1" dirty="0">
              <a:latin typeface="Cambria" pitchFamily="18" charset="0"/>
            </a:endParaRPr>
          </a:p>
        </p:txBody>
      </p: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48" name="Round Same Side Corner Rectangle 47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404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" name="Rectangle 50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grpSp>
        <p:nvGrpSpPr>
          <p:cNvPr id="16391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63" name="Round Same Side Corner Rectangle 62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4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5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66" name="5-Point Star 65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67" name="5-Point Star 66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68" name="5-Point Star 67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69" name="5-Point Star 68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70" name="5-Point Star 69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71" name="5-Point Star 70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pic>
        <p:nvPicPr>
          <p:cNvPr id="16392" name="Picture 7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hr-HR" sz="3200" smtClean="0"/>
              <a:t>Place of supply (Cont.)</a:t>
            </a:r>
          </a:p>
        </p:txBody>
      </p:sp>
      <p:sp>
        <p:nvSpPr>
          <p:cNvPr id="98310" name="Rectangle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z="2000" dirty="0" smtClean="0"/>
          </a:p>
          <a:p>
            <a:pPr algn="just">
              <a:defRPr/>
            </a:pPr>
            <a:r>
              <a:rPr lang="hr-HR" sz="2000" dirty="0" smtClean="0"/>
              <a:t>Place of </a:t>
            </a:r>
            <a:r>
              <a:rPr lang="en-US" sz="2000" dirty="0" smtClean="0"/>
              <a:t>the </a:t>
            </a:r>
            <a:r>
              <a:rPr lang="hr-HR" sz="2000" dirty="0" smtClean="0"/>
              <a:t>seat</a:t>
            </a:r>
            <a:r>
              <a:rPr lang="en-US" sz="2000" dirty="0" smtClean="0"/>
              <a:t>,</a:t>
            </a:r>
            <a:r>
              <a:rPr lang="hr-HR" sz="2000" dirty="0" smtClean="0"/>
              <a:t> </a:t>
            </a:r>
            <a:r>
              <a:rPr lang="hr-HR" sz="2000" dirty="0" smtClean="0"/>
              <a:t>i.e. </a:t>
            </a:r>
            <a:r>
              <a:rPr lang="en-US" sz="2000" dirty="0" smtClean="0"/>
              <a:t>r</a:t>
            </a:r>
            <a:r>
              <a:rPr lang="hr-HR" sz="2000" dirty="0" smtClean="0"/>
              <a:t>esidence of the recipient of services for specific types of services: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hr-HR" sz="2000" dirty="0" smtClean="0"/>
              <a:t>- copyrights, patents, licences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hr-HR" sz="2000" dirty="0" smtClean="0"/>
              <a:t>- telecommunications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hr-HR" sz="2000" dirty="0" smtClean="0"/>
              <a:t>- e</a:t>
            </a:r>
            <a:r>
              <a:rPr lang="en-US" sz="2000" dirty="0" smtClean="0"/>
              <a:t>c</a:t>
            </a:r>
            <a:r>
              <a:rPr lang="hr-HR" sz="2000" dirty="0" smtClean="0"/>
              <a:t>onomic propaganda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hr-HR" sz="2000" dirty="0" smtClean="0"/>
              <a:t>- engineering, </a:t>
            </a:r>
            <a:r>
              <a:rPr lang="en-US" sz="2000" dirty="0" smtClean="0"/>
              <a:t>attorney</a:t>
            </a:r>
            <a:r>
              <a:rPr lang="hr-HR" sz="2000" dirty="0" smtClean="0"/>
              <a:t>, accounting, notary and similar consulting services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hr-HR" sz="2000" dirty="0" smtClean="0"/>
              <a:t>- </a:t>
            </a:r>
            <a:r>
              <a:rPr lang="en-US" sz="2000" dirty="0" smtClean="0"/>
              <a:t>e</a:t>
            </a:r>
            <a:r>
              <a:rPr lang="hr-HR" sz="2000" dirty="0" smtClean="0"/>
              <a:t>lectronic processing of data and supply of information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hr-HR" sz="2000" dirty="0" smtClean="0"/>
              <a:t>- </a:t>
            </a:r>
            <a:r>
              <a:rPr lang="en-US" sz="2000" dirty="0" smtClean="0"/>
              <a:t>b</a:t>
            </a:r>
            <a:r>
              <a:rPr lang="hr-HR" sz="2000" dirty="0" smtClean="0"/>
              <a:t>anking and insurance services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hr-HR" sz="2000" dirty="0" smtClean="0"/>
              <a:t>- </a:t>
            </a:r>
            <a:r>
              <a:rPr lang="en-US" sz="2000" dirty="0" smtClean="0"/>
              <a:t>r</a:t>
            </a:r>
            <a:r>
              <a:rPr lang="hr-HR" sz="2000" dirty="0" smtClean="0"/>
              <a:t>ent</a:t>
            </a:r>
            <a:r>
              <a:rPr lang="en-US" sz="2000" dirty="0" smtClean="0"/>
              <a:t> of</a:t>
            </a:r>
            <a:r>
              <a:rPr lang="hr-HR" sz="2000" dirty="0" smtClean="0"/>
              <a:t> movable property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hr-HR" sz="2000" dirty="0" smtClean="0"/>
              <a:t>- </a:t>
            </a:r>
            <a:r>
              <a:rPr lang="en-US" sz="2000" dirty="0" smtClean="0"/>
              <a:t>winding up of</a:t>
            </a:r>
            <a:r>
              <a:rPr lang="hr-HR" sz="2000" dirty="0" smtClean="0"/>
              <a:t> business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hr-HR" sz="2000" dirty="0" smtClean="0"/>
              <a:t>- </a:t>
            </a:r>
            <a:r>
              <a:rPr lang="en-US" sz="2000" dirty="0" err="1" smtClean="0"/>
              <a:t>i</a:t>
            </a:r>
            <a:r>
              <a:rPr lang="hr-HR" sz="2000" dirty="0" smtClean="0"/>
              <a:t>ntermediation</a:t>
            </a:r>
            <a:r>
              <a:rPr lang="en-US" sz="2000" dirty="0" smtClean="0"/>
              <a:t> </a:t>
            </a:r>
            <a:r>
              <a:rPr lang="hr-HR" sz="2000" dirty="0" smtClean="0"/>
              <a:t>in relation to</a:t>
            </a:r>
            <a:r>
              <a:rPr lang="en-US" sz="2000" dirty="0" smtClean="0"/>
              <a:t> listed</a:t>
            </a:r>
            <a:r>
              <a:rPr lang="hr-HR" sz="2000" dirty="0" smtClean="0"/>
              <a:t> services</a:t>
            </a:r>
          </a:p>
          <a:p>
            <a:pPr>
              <a:buFont typeface="Arial" charset="0"/>
              <a:buNone/>
              <a:defRPr/>
            </a:pPr>
            <a:endParaRPr lang="hr-HR" sz="2000" dirty="0" smtClean="0"/>
          </a:p>
        </p:txBody>
      </p:sp>
      <p:grpSp>
        <p:nvGrpSpPr>
          <p:cNvPr id="17412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8" name="Round Same Side Corner Rectangle 7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742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7421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1" name="5-Point Star 10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2" name="5-Point Star 11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7413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18" name="Round Same Side Corner Rectangle 17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7417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Rectangle 20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17414" name="Picture 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US" sz="3200" dirty="0" smtClean="0">
                <a:solidFill>
                  <a:srgbClr val="FF0000"/>
                </a:solidFill>
                <a:latin typeface="+mn-lt"/>
              </a:rPr>
            </a:br>
            <a:r>
              <a:rPr lang="en-US" sz="32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US" sz="3200" dirty="0" smtClean="0">
                <a:solidFill>
                  <a:srgbClr val="FF0000"/>
                </a:solidFill>
                <a:latin typeface="+mn-lt"/>
              </a:rPr>
            </a:br>
            <a:r>
              <a:rPr lang="en-US" sz="32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US" sz="3200" dirty="0" smtClean="0">
                <a:solidFill>
                  <a:srgbClr val="FF0000"/>
                </a:solidFill>
                <a:latin typeface="+mn-lt"/>
              </a:rPr>
            </a:br>
            <a:r>
              <a:rPr lang="hr-HR" sz="3200" dirty="0" smtClean="0">
                <a:solidFill>
                  <a:srgbClr val="FF0000"/>
                </a:solidFill>
                <a:latin typeface="+mn-lt"/>
              </a:rPr>
              <a:t>Place of supply – cont.</a:t>
            </a:r>
            <a:endParaRPr lang="x-none" sz="32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000" dirty="0" smtClean="0">
              <a:solidFill>
                <a:srgbClr val="FF0000"/>
              </a:solidFill>
            </a:endParaRPr>
          </a:p>
          <a:p>
            <a:pPr algn="just"/>
            <a:r>
              <a:rPr lang="sr-Latn-CS" sz="2000" dirty="0" smtClean="0">
                <a:solidFill>
                  <a:srgbClr val="FF0000"/>
                </a:solidFill>
              </a:rPr>
              <a:t>Not aligned with Directive</a:t>
            </a:r>
          </a:p>
          <a:p>
            <a:pPr algn="just"/>
            <a:r>
              <a:rPr lang="sr-Latn-CS" sz="2000" dirty="0" smtClean="0">
                <a:solidFill>
                  <a:srgbClr val="FF0000"/>
                </a:solidFill>
              </a:rPr>
              <a:t>Transport services are taxed only for a part of road in Montenegro,</a:t>
            </a:r>
            <a:r>
              <a:rPr lang="en-US" sz="2000" dirty="0" smtClean="0">
                <a:solidFill>
                  <a:srgbClr val="FF0000"/>
                </a:solidFill>
              </a:rPr>
              <a:t> therefore it is difficult</a:t>
            </a:r>
            <a:r>
              <a:rPr lang="sr-Latn-CS" sz="2000" dirty="0" smtClean="0">
                <a:solidFill>
                  <a:srgbClr val="FF0000"/>
                </a:solidFill>
              </a:rPr>
              <a:t> to tax certain services, for example international transport of passengers</a:t>
            </a:r>
          </a:p>
          <a:p>
            <a:pPr algn="just"/>
            <a:r>
              <a:rPr lang="en-US" sz="2000" dirty="0" smtClean="0">
                <a:solidFill>
                  <a:srgbClr val="FF0000"/>
                </a:solidFill>
              </a:rPr>
              <a:t>Currently, it is very difficult to make difference between </a:t>
            </a:r>
            <a:r>
              <a:rPr lang="sr-Latn-CS" sz="2000" dirty="0" smtClean="0">
                <a:solidFill>
                  <a:srgbClr val="FF0000"/>
                </a:solidFill>
              </a:rPr>
              <a:t> B2B </a:t>
            </a:r>
            <a:r>
              <a:rPr lang="en-US" sz="2000" dirty="0" smtClean="0">
                <a:solidFill>
                  <a:srgbClr val="FF0000"/>
                </a:solidFill>
              </a:rPr>
              <a:t>and</a:t>
            </a:r>
            <a:r>
              <a:rPr lang="sr-Latn-CS" sz="2000" dirty="0" smtClean="0">
                <a:solidFill>
                  <a:srgbClr val="FF0000"/>
                </a:solidFill>
              </a:rPr>
              <a:t> B2C transactions, as it is </a:t>
            </a:r>
            <a:r>
              <a:rPr lang="en-US" sz="2000" dirty="0" smtClean="0">
                <a:solidFill>
                  <a:srgbClr val="FF0000"/>
                </a:solidFill>
              </a:rPr>
              <a:t>difficult</a:t>
            </a:r>
            <a:r>
              <a:rPr lang="sr-Latn-CS" sz="2000" dirty="0" smtClean="0">
                <a:solidFill>
                  <a:srgbClr val="FF0000"/>
                </a:solidFill>
              </a:rPr>
              <a:t> to get quick information on PIN on non-resident persons</a:t>
            </a:r>
          </a:p>
          <a:p>
            <a:pPr algn="just"/>
            <a:r>
              <a:rPr lang="sr-Latn-CS" sz="2000" dirty="0" smtClean="0">
                <a:solidFill>
                  <a:srgbClr val="FF0000"/>
                </a:solidFill>
              </a:rPr>
              <a:t>If services are supplied by </a:t>
            </a:r>
            <a:r>
              <a:rPr lang="en-US" sz="2000" dirty="0" smtClean="0">
                <a:solidFill>
                  <a:srgbClr val="FF0000"/>
                </a:solidFill>
              </a:rPr>
              <a:t>Montenegrin </a:t>
            </a:r>
            <a:r>
              <a:rPr lang="sr-Latn-CS" sz="2000" dirty="0" smtClean="0">
                <a:solidFill>
                  <a:srgbClr val="FF0000"/>
                </a:solidFill>
              </a:rPr>
              <a:t>residents, VAT should be paid in </a:t>
            </a:r>
            <a:r>
              <a:rPr lang="en-US" sz="2000" dirty="0" smtClean="0">
                <a:solidFill>
                  <a:srgbClr val="FF0000"/>
                </a:solidFill>
              </a:rPr>
              <a:t>the </a:t>
            </a:r>
            <a:r>
              <a:rPr lang="sr-Latn-CS" sz="2000" dirty="0" smtClean="0">
                <a:solidFill>
                  <a:srgbClr val="FF0000"/>
                </a:solidFill>
              </a:rPr>
              <a:t>other country, we cannot provide evidence that tax was paid there</a:t>
            </a:r>
          </a:p>
          <a:p>
            <a:pPr algn="just"/>
            <a:r>
              <a:rPr lang="sr-Latn-CS" sz="2000" dirty="0" smtClean="0">
                <a:solidFill>
                  <a:srgbClr val="FF0000"/>
                </a:solidFill>
              </a:rPr>
              <a:t>Services from Article 17, </a:t>
            </a:r>
            <a:r>
              <a:rPr lang="en-US" sz="2000" dirty="0" smtClean="0">
                <a:solidFill>
                  <a:srgbClr val="FF0000"/>
                </a:solidFill>
              </a:rPr>
              <a:t>p</a:t>
            </a:r>
            <a:r>
              <a:rPr lang="sr-Latn-CS" sz="2000" dirty="0" smtClean="0">
                <a:solidFill>
                  <a:srgbClr val="FF0000"/>
                </a:solidFill>
              </a:rPr>
              <a:t>aragraph 3, are very flexibly interpreted by taxpayers (for example</a:t>
            </a:r>
            <a:r>
              <a:rPr lang="en-US" sz="2000" dirty="0" smtClean="0">
                <a:solidFill>
                  <a:srgbClr val="FF0000"/>
                </a:solidFill>
              </a:rPr>
              <a:t>, </a:t>
            </a:r>
            <a:r>
              <a:rPr lang="sr-Latn-CS" sz="2000" dirty="0" smtClean="0">
                <a:solidFill>
                  <a:srgbClr val="FF0000"/>
                </a:solidFill>
              </a:rPr>
              <a:t>many services</a:t>
            </a:r>
            <a:r>
              <a:rPr lang="en-US" sz="2000" dirty="0" smtClean="0">
                <a:solidFill>
                  <a:srgbClr val="FF0000"/>
                </a:solidFill>
              </a:rPr>
              <a:t> can be considered as </a:t>
            </a:r>
            <a:r>
              <a:rPr lang="sr-Latn-CS" sz="2000" dirty="0" smtClean="0">
                <a:solidFill>
                  <a:srgbClr val="FF0000"/>
                </a:solidFill>
              </a:rPr>
              <a:t>engeneering services or economic propaganda)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A29DB3-DF49-4167-BD13-0F3AFA9DCD3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grpSp>
        <p:nvGrpSpPr>
          <p:cNvPr id="18437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6" name="Round Same Side Corner Rectangle 5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8445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8446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9" name="5-Point Star 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0" name="5-Point Star 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1" name="5-Point Star 1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2" name="5-Point Star 1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8438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16" name="Round Same Side Corner Rectangle 1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844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Rectangle 1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18439" name="Picture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8"/>
          <p:cNvSpPr>
            <a:spLocks noGrp="1"/>
          </p:cNvSpPr>
          <p:nvPr>
            <p:ph type="title" idx="4294967295"/>
          </p:nvPr>
        </p:nvSpPr>
        <p:spPr>
          <a:xfrm>
            <a:off x="457200" y="347663"/>
            <a:ext cx="8229600" cy="944562"/>
          </a:xfrm>
        </p:spPr>
        <p:txBody>
          <a:bodyPr/>
          <a:lstStyle/>
          <a:p>
            <a:pPr eaLnBrk="1" hangingPunct="1"/>
            <a:r>
              <a:rPr lang="en-US" sz="2400" b="1" smtClean="0"/>
              <a:t/>
            </a:r>
            <a:br>
              <a:rPr lang="en-US" sz="2400" b="1" smtClean="0"/>
            </a:br>
            <a:endParaRPr lang="en-GB" sz="2400" b="1" smtClean="0">
              <a:latin typeface="Arial" charset="0"/>
            </a:endParaRPr>
          </a:p>
        </p:txBody>
      </p:sp>
      <p:sp>
        <p:nvSpPr>
          <p:cNvPr id="16387" name="Rectangle 19"/>
          <p:cNvSpPr>
            <a:spLocks noGrp="1"/>
          </p:cNvSpPr>
          <p:nvPr>
            <p:ph idx="4294967295"/>
          </p:nvPr>
        </p:nvSpPr>
        <p:spPr>
          <a:xfrm>
            <a:off x="381000" y="838200"/>
            <a:ext cx="8229600" cy="5211763"/>
          </a:xfrm>
        </p:spPr>
        <p:txBody>
          <a:bodyPr/>
          <a:lstStyle/>
          <a:p>
            <a:pPr algn="ctr" eaLnBrk="1" hangingPunct="1">
              <a:buFont typeface="Arial" charset="0"/>
              <a:buNone/>
              <a:defRPr/>
            </a:pPr>
            <a:endParaRPr lang="en-US" dirty="0" smtClean="0">
              <a:solidFill>
                <a:srgbClr val="470D0D"/>
              </a:solidFill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sr-Latn-CS" dirty="0" smtClean="0">
                <a:solidFill>
                  <a:srgbClr val="470D0D"/>
                </a:solidFill>
              </a:rPr>
              <a:t>Taxable moment</a:t>
            </a:r>
            <a:r>
              <a:rPr lang="en-US" dirty="0" smtClean="0">
                <a:solidFill>
                  <a:srgbClr val="470D0D"/>
                </a:solidFill>
              </a:rPr>
              <a:t>s</a:t>
            </a:r>
            <a:r>
              <a:rPr lang="sr-Latn-CS" dirty="0" smtClean="0">
                <a:solidFill>
                  <a:srgbClr val="470D0D"/>
                </a:solidFill>
              </a:rPr>
              <a:t> </a:t>
            </a:r>
            <a:r>
              <a:rPr lang="sr-Latn-CS" sz="2000" dirty="0" smtClean="0">
                <a:solidFill>
                  <a:srgbClr val="470D0D"/>
                </a:solidFill>
              </a:rPr>
              <a:t>(Article</a:t>
            </a:r>
            <a:r>
              <a:rPr lang="en-US" sz="2000" dirty="0" smtClean="0">
                <a:solidFill>
                  <a:srgbClr val="470D0D"/>
                </a:solidFill>
              </a:rPr>
              <a:t>s</a:t>
            </a:r>
            <a:r>
              <a:rPr lang="sr-Latn-CS" sz="2000" dirty="0" smtClean="0">
                <a:solidFill>
                  <a:srgbClr val="470D0D"/>
                </a:solidFill>
              </a:rPr>
              <a:t> 18 </a:t>
            </a:r>
            <a:r>
              <a:rPr lang="en-US" sz="2000" dirty="0" smtClean="0">
                <a:solidFill>
                  <a:srgbClr val="470D0D"/>
                </a:solidFill>
              </a:rPr>
              <a:t>and </a:t>
            </a:r>
            <a:r>
              <a:rPr lang="sr-Latn-CS" sz="2000" dirty="0" smtClean="0">
                <a:solidFill>
                  <a:srgbClr val="470D0D"/>
                </a:solidFill>
              </a:rPr>
              <a:t>19)</a:t>
            </a:r>
            <a:endParaRPr lang="en-US" sz="2000" dirty="0" smtClean="0">
              <a:solidFill>
                <a:srgbClr val="470D0D"/>
              </a:solidFill>
            </a:endParaRPr>
          </a:p>
          <a:p>
            <a:pPr algn="ctr" eaLnBrk="1" hangingPunct="1">
              <a:buFont typeface="Arial" charset="0"/>
              <a:buNone/>
              <a:defRPr/>
            </a:pPr>
            <a:endParaRPr lang="sl-SI" sz="2000" dirty="0" smtClean="0">
              <a:solidFill>
                <a:srgbClr val="470D0D"/>
              </a:solidFill>
            </a:endParaRPr>
          </a:p>
          <a:p>
            <a:pPr algn="just">
              <a:defRPr/>
            </a:pPr>
            <a:r>
              <a:rPr lang="sl-SI" sz="2000" dirty="0" smtClean="0">
                <a:solidFill>
                  <a:srgbClr val="470D0D"/>
                </a:solidFill>
              </a:rPr>
              <a:t>Moment of supply of goods, i.e. services</a:t>
            </a:r>
          </a:p>
          <a:p>
            <a:pPr algn="just">
              <a:buFont typeface="Arial" charset="0"/>
              <a:buNone/>
              <a:defRPr/>
            </a:pPr>
            <a:endParaRPr lang="sl-SI" sz="2000" dirty="0" smtClean="0">
              <a:solidFill>
                <a:srgbClr val="470D0D"/>
              </a:solidFill>
            </a:endParaRPr>
          </a:p>
          <a:p>
            <a:pPr algn="just">
              <a:defRPr/>
            </a:pPr>
            <a:r>
              <a:rPr lang="sl-SI" sz="2000" dirty="0" smtClean="0">
                <a:solidFill>
                  <a:srgbClr val="470D0D"/>
                </a:solidFill>
              </a:rPr>
              <a:t>Moment of payment, if payment is carried out before delivery of goods (cash advance)</a:t>
            </a:r>
          </a:p>
          <a:p>
            <a:pPr algn="just">
              <a:buFont typeface="Arial" charset="0"/>
              <a:buNone/>
              <a:defRPr/>
            </a:pPr>
            <a:endParaRPr lang="sl-SI" sz="2000" dirty="0" smtClean="0">
              <a:solidFill>
                <a:srgbClr val="470D0D"/>
              </a:solidFill>
            </a:endParaRPr>
          </a:p>
          <a:p>
            <a:pPr algn="just">
              <a:defRPr/>
            </a:pPr>
            <a:r>
              <a:rPr lang="sl-SI" sz="2000" dirty="0" smtClean="0">
                <a:solidFill>
                  <a:srgbClr val="470D0D"/>
                </a:solidFill>
              </a:rPr>
              <a:t>Import of goods</a:t>
            </a:r>
            <a:endParaRPr lang="sl-SI" sz="2000" dirty="0" smtClean="0">
              <a:solidFill>
                <a:srgbClr val="FF0000"/>
              </a:solidFill>
            </a:endParaRPr>
          </a:p>
          <a:p>
            <a:pPr algn="just">
              <a:defRPr/>
            </a:pPr>
            <a:r>
              <a:rPr lang="sl-SI" sz="2000" dirty="0" smtClean="0">
                <a:solidFill>
                  <a:srgbClr val="FF0000"/>
                </a:solidFill>
              </a:rPr>
              <a:t>There is an issue for services supplied in </a:t>
            </a:r>
            <a:r>
              <a:rPr lang="en-US" sz="2000" dirty="0" smtClean="0">
                <a:solidFill>
                  <a:srgbClr val="FF0000"/>
                </a:solidFill>
              </a:rPr>
              <a:t>several </a:t>
            </a:r>
            <a:r>
              <a:rPr lang="sl-SI" sz="2000" dirty="0" smtClean="0">
                <a:solidFill>
                  <a:srgbClr val="FF0000"/>
                </a:solidFill>
              </a:rPr>
              <a:t>tax periods </a:t>
            </a:r>
            <a:r>
              <a:rPr lang="en-US" sz="2000" dirty="0" smtClean="0">
                <a:solidFill>
                  <a:srgbClr val="FF0000"/>
                </a:solidFill>
              </a:rPr>
              <a:t>if</a:t>
            </a:r>
            <a:r>
              <a:rPr lang="sl-SI" sz="2000" dirty="0" smtClean="0">
                <a:solidFill>
                  <a:srgbClr val="FF0000"/>
                </a:solidFill>
              </a:rPr>
              <a:t> payment dynamics doesn</a:t>
            </a:r>
            <a:r>
              <a:rPr lang="en-US" sz="2000" dirty="0" smtClean="0">
                <a:solidFill>
                  <a:srgbClr val="FF0000"/>
                </a:solidFill>
              </a:rPr>
              <a:t>`</a:t>
            </a:r>
            <a:r>
              <a:rPr lang="sl-SI" sz="2000" dirty="0" smtClean="0">
                <a:solidFill>
                  <a:srgbClr val="FF0000"/>
                </a:solidFill>
              </a:rPr>
              <a:t>t follow tax periods (construction</a:t>
            </a:r>
            <a:r>
              <a:rPr lang="en-US" sz="2000" dirty="0" smtClean="0">
                <a:solidFill>
                  <a:srgbClr val="FF0000"/>
                </a:solidFill>
              </a:rPr>
              <a:t> industry</a:t>
            </a:r>
            <a:r>
              <a:rPr lang="sl-SI" sz="2000" dirty="0" smtClean="0">
                <a:solidFill>
                  <a:srgbClr val="FF0000"/>
                </a:solidFill>
              </a:rPr>
              <a:t>, hotel industry etc.)</a:t>
            </a:r>
          </a:p>
          <a:p>
            <a:pPr marL="0" indent="0">
              <a:buFont typeface="Arial" charset="0"/>
              <a:buNone/>
              <a:defRPr/>
            </a:pPr>
            <a:endParaRPr lang="x-none" sz="2000" dirty="0" smtClean="0">
              <a:solidFill>
                <a:srgbClr val="FF0000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en-US" sz="2000" dirty="0" smtClean="0">
              <a:solidFill>
                <a:srgbClr val="FF0000"/>
              </a:solidFill>
            </a:endParaRP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7BFA0E-3902-4F81-BEDE-59BF22A77881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19461" name="Text Box 121"/>
          <p:cNvSpPr txBox="1">
            <a:spLocks noChangeArrowheads="1"/>
          </p:cNvSpPr>
          <p:nvPr/>
        </p:nvSpPr>
        <p:spPr bwMode="auto">
          <a:xfrm>
            <a:off x="179388" y="2133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 eaLnBrk="1" hangingPunct="1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800" b="1">
              <a:latin typeface="Cambria" pitchFamily="18" charset="0"/>
            </a:endParaRPr>
          </a:p>
        </p:txBody>
      </p:sp>
      <p:grpSp>
        <p:nvGrpSpPr>
          <p:cNvPr id="19462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2" name="Round Same Side Corner Rectangle 21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947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9471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31" name="5-Point Star 30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5" name="5-Point Star 34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6" name="5-Point Star 35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9463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8" name="Round Same Side Corner Rectangle 37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9467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" name="Rectangle 40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19464" name="Picture 4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8"/>
          <p:cNvSpPr>
            <a:spLocks noGrp="1"/>
          </p:cNvSpPr>
          <p:nvPr>
            <p:ph type="title" idx="4294967295"/>
          </p:nvPr>
        </p:nvSpPr>
        <p:spPr>
          <a:xfrm>
            <a:off x="457200" y="285750"/>
            <a:ext cx="8229600" cy="942975"/>
          </a:xfrm>
        </p:spPr>
        <p:txBody>
          <a:bodyPr/>
          <a:lstStyle/>
          <a:p>
            <a:pPr eaLnBrk="1" hangingPunct="1"/>
            <a:r>
              <a:rPr lang="sl-SI" sz="3200" dirty="0" smtClean="0"/>
              <a:t/>
            </a:r>
            <a:br>
              <a:rPr lang="sl-SI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sl-SI" sz="3200" dirty="0" smtClean="0">
                <a:solidFill>
                  <a:srgbClr val="470D0D"/>
                </a:solidFill>
              </a:rPr>
              <a:t>Tax base</a:t>
            </a:r>
            <a:r>
              <a:rPr lang="sl-SI" b="1" dirty="0" smtClean="0">
                <a:solidFill>
                  <a:srgbClr val="470D0D"/>
                </a:solidFill>
              </a:rPr>
              <a:t> </a:t>
            </a:r>
            <a:r>
              <a:rPr lang="sl-SI" sz="2000" dirty="0" smtClean="0">
                <a:solidFill>
                  <a:srgbClr val="470D0D"/>
                </a:solidFill>
              </a:rPr>
              <a:t>(Articles 20 </a:t>
            </a:r>
            <a:r>
              <a:rPr lang="sl-SI" sz="2000" dirty="0" smtClean="0">
                <a:solidFill>
                  <a:srgbClr val="470D0D"/>
                </a:solidFill>
              </a:rPr>
              <a:t>to 22)</a:t>
            </a:r>
            <a:endParaRPr lang="en-GB" sz="2000" dirty="0" smtClean="0">
              <a:solidFill>
                <a:srgbClr val="470D0D"/>
              </a:solidFill>
            </a:endParaRPr>
          </a:p>
        </p:txBody>
      </p:sp>
      <p:sp>
        <p:nvSpPr>
          <p:cNvPr id="20483" name="Rectangle 19"/>
          <p:cNvSpPr>
            <a:spLocks noGrp="1"/>
          </p:cNvSpPr>
          <p:nvPr>
            <p:ph idx="4294967295"/>
          </p:nvPr>
        </p:nvSpPr>
        <p:spPr>
          <a:xfrm>
            <a:off x="457200" y="990600"/>
            <a:ext cx="8229600" cy="4724400"/>
          </a:xfrm>
        </p:spPr>
        <p:txBody>
          <a:bodyPr/>
          <a:lstStyle/>
          <a:p>
            <a:pPr lvl="1"/>
            <a:endParaRPr lang="sl-SI" sz="1600" dirty="0" smtClean="0">
              <a:solidFill>
                <a:srgbClr val="470D0D"/>
              </a:solidFill>
            </a:endParaRPr>
          </a:p>
          <a:p>
            <a:pPr>
              <a:buNone/>
            </a:pPr>
            <a:endParaRPr lang="sl-SI" sz="2000" dirty="0" smtClean="0">
              <a:solidFill>
                <a:srgbClr val="470D0D"/>
              </a:solidFill>
            </a:endParaRPr>
          </a:p>
          <a:p>
            <a:pPr>
              <a:buFont typeface="Arial" charset="0"/>
              <a:buNone/>
            </a:pPr>
            <a:endParaRPr lang="en-US" sz="2000" dirty="0" smtClean="0">
              <a:solidFill>
                <a:srgbClr val="470D0D"/>
              </a:solidFill>
            </a:endParaRPr>
          </a:p>
          <a:p>
            <a:pPr>
              <a:buFont typeface="Arial" charset="0"/>
              <a:buNone/>
            </a:pPr>
            <a:endParaRPr lang="en-US" sz="2000" dirty="0" smtClean="0">
              <a:solidFill>
                <a:srgbClr val="470D0D"/>
              </a:solidFill>
            </a:endParaRPr>
          </a:p>
          <a:p>
            <a:pPr algn="just"/>
            <a:r>
              <a:rPr lang="sl-SI" sz="2000" dirty="0" smtClean="0">
                <a:solidFill>
                  <a:srgbClr val="470D0D"/>
                </a:solidFill>
              </a:rPr>
              <a:t>Reimbursement for supplied goods and services in which VAT w</a:t>
            </a:r>
            <a:r>
              <a:rPr lang="en-US" sz="2000" dirty="0" smtClean="0">
                <a:solidFill>
                  <a:srgbClr val="470D0D"/>
                </a:solidFill>
              </a:rPr>
              <a:t>a</a:t>
            </a:r>
            <a:r>
              <a:rPr lang="sl-SI" sz="2000" dirty="0" smtClean="0">
                <a:solidFill>
                  <a:srgbClr val="470D0D"/>
                </a:solidFill>
              </a:rPr>
              <a:t>s</a:t>
            </a:r>
            <a:r>
              <a:rPr lang="en-US" sz="2000" dirty="0" smtClean="0">
                <a:solidFill>
                  <a:srgbClr val="470D0D"/>
                </a:solidFill>
              </a:rPr>
              <a:t> not </a:t>
            </a:r>
            <a:r>
              <a:rPr lang="sl-SI" sz="2000" dirty="0" smtClean="0">
                <a:solidFill>
                  <a:srgbClr val="470D0D"/>
                </a:solidFill>
              </a:rPr>
              <a:t>included</a:t>
            </a:r>
          </a:p>
          <a:p>
            <a:pPr algn="just"/>
            <a:r>
              <a:rPr lang="sl-SI" sz="2000" dirty="0" smtClean="0">
                <a:solidFill>
                  <a:srgbClr val="470D0D"/>
                </a:solidFill>
              </a:rPr>
              <a:t>Upon import: value of goods assessed by customs regulations</a:t>
            </a:r>
          </a:p>
          <a:p>
            <a:pPr algn="just">
              <a:buFont typeface="Arial" charset="0"/>
              <a:buNone/>
            </a:pPr>
            <a:endParaRPr lang="sl-SI" sz="2000" dirty="0" smtClean="0">
              <a:solidFill>
                <a:srgbClr val="470D0D"/>
              </a:solidFill>
            </a:endParaRPr>
          </a:p>
          <a:p>
            <a:pPr algn="just">
              <a:buFont typeface="Arial" charset="0"/>
              <a:buNone/>
            </a:pPr>
            <a:r>
              <a:rPr lang="sl-SI" sz="2000" b="1" dirty="0" smtClean="0">
                <a:solidFill>
                  <a:srgbClr val="470D0D"/>
                </a:solidFill>
              </a:rPr>
              <a:t>Tax base includes:</a:t>
            </a:r>
          </a:p>
          <a:p>
            <a:pPr algn="just">
              <a:buFont typeface="Arial" charset="0"/>
              <a:buNone/>
            </a:pPr>
            <a:r>
              <a:rPr lang="sl-SI" sz="2000" dirty="0" smtClean="0">
                <a:solidFill>
                  <a:srgbClr val="470D0D"/>
                </a:solidFill>
              </a:rPr>
              <a:t>     - excise and other taxes, fees, customs duties and other import duties, except for VAT</a:t>
            </a:r>
          </a:p>
          <a:p>
            <a:pPr algn="just">
              <a:buFont typeface="Arial" charset="0"/>
              <a:buNone/>
            </a:pPr>
            <a:r>
              <a:rPr lang="sl-SI" sz="2000" dirty="0" smtClean="0">
                <a:solidFill>
                  <a:srgbClr val="470D0D"/>
                </a:solidFill>
              </a:rPr>
              <a:t>     - indirect costs, such as provisions</a:t>
            </a:r>
            <a:r>
              <a:rPr lang="en-US" sz="2000" dirty="0" smtClean="0">
                <a:solidFill>
                  <a:srgbClr val="470D0D"/>
                </a:solidFill>
              </a:rPr>
              <a:t> and</a:t>
            </a:r>
            <a:r>
              <a:rPr lang="sl-SI" sz="2000" dirty="0" smtClean="0">
                <a:solidFill>
                  <a:srgbClr val="470D0D"/>
                </a:solidFill>
              </a:rPr>
              <a:t> wrapping, transport and insurance  costs, </a:t>
            </a:r>
            <a:r>
              <a:rPr lang="en-US" sz="2000" dirty="0" smtClean="0">
                <a:solidFill>
                  <a:srgbClr val="470D0D"/>
                </a:solidFill>
              </a:rPr>
              <a:t>calculated</a:t>
            </a:r>
            <a:r>
              <a:rPr lang="sl-SI" sz="2000" dirty="0" smtClean="0">
                <a:solidFill>
                  <a:srgbClr val="470D0D"/>
                </a:solidFill>
              </a:rPr>
              <a:t> by supplier to recepient.</a:t>
            </a:r>
            <a:endParaRPr lang="en-GB" sz="2000" dirty="0" smtClean="0">
              <a:solidFill>
                <a:srgbClr val="470D0D"/>
              </a:solidFill>
            </a:endParaRPr>
          </a:p>
        </p:txBody>
      </p:sp>
      <p:sp>
        <p:nvSpPr>
          <p:cNvPr id="20484" name="Text Box 121"/>
          <p:cNvSpPr txBox="1">
            <a:spLocks noChangeArrowheads="1"/>
          </p:cNvSpPr>
          <p:nvPr/>
        </p:nvSpPr>
        <p:spPr bwMode="auto">
          <a:xfrm>
            <a:off x="304800" y="26670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 eaLnBrk="1" hangingPunct="1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800" b="1">
              <a:latin typeface="Cambria" pitchFamily="18" charset="0"/>
            </a:endParaRPr>
          </a:p>
        </p:txBody>
      </p:sp>
      <p:grpSp>
        <p:nvGrpSpPr>
          <p:cNvPr id="20485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2" name="Round Same Side Corner Rectangle 21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20493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20494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31" name="5-Point Star 30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5" name="5-Point Star 34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6" name="5-Point Star 35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20486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8" name="Round Same Side Corner Rectangle 37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20490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" name="Rectangle 40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20487" name="Picture 4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8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229600" cy="1143000"/>
          </a:xfrm>
        </p:spPr>
        <p:txBody>
          <a:bodyPr/>
          <a:lstStyle/>
          <a:p>
            <a:pPr eaLnBrk="1" hangingPunct="1"/>
            <a:r>
              <a:rPr lang="sl-SI" sz="3200" dirty="0" smtClean="0"/>
              <a:t/>
            </a:r>
            <a:br>
              <a:rPr lang="sl-SI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sl-SI" sz="3200" dirty="0" smtClean="0">
                <a:solidFill>
                  <a:srgbClr val="470D0D"/>
                </a:solidFill>
              </a:rPr>
              <a:t>Tax base </a:t>
            </a:r>
            <a:r>
              <a:rPr lang="sl-SI" sz="2000" dirty="0" smtClean="0">
                <a:solidFill>
                  <a:srgbClr val="470D0D"/>
                </a:solidFill>
              </a:rPr>
              <a:t>(Articles 20 </a:t>
            </a:r>
            <a:r>
              <a:rPr lang="sl-SI" sz="2000" dirty="0" smtClean="0">
                <a:solidFill>
                  <a:srgbClr val="470D0D"/>
                </a:solidFill>
              </a:rPr>
              <a:t>to 22)</a:t>
            </a:r>
            <a:endParaRPr lang="en-GB" sz="2000" dirty="0" smtClean="0">
              <a:solidFill>
                <a:srgbClr val="470D0D"/>
              </a:solidFill>
            </a:endParaRPr>
          </a:p>
        </p:txBody>
      </p:sp>
      <p:sp>
        <p:nvSpPr>
          <p:cNvPr id="21507" name="Rectangle 19"/>
          <p:cNvSpPr>
            <a:spLocks noGrp="1"/>
          </p:cNvSpPr>
          <p:nvPr>
            <p:ph idx="4294967295"/>
          </p:nvPr>
        </p:nvSpPr>
        <p:spPr>
          <a:xfrm>
            <a:off x="457200" y="1295400"/>
            <a:ext cx="8229600" cy="4602163"/>
          </a:xfrm>
        </p:spPr>
        <p:txBody>
          <a:bodyPr>
            <a:noAutofit/>
          </a:bodyPr>
          <a:lstStyle/>
          <a:p>
            <a:pPr>
              <a:buFont typeface="Arial" charset="0"/>
              <a:buNone/>
            </a:pPr>
            <a:endParaRPr lang="sl-SI" sz="2000" b="1" dirty="0" smtClean="0"/>
          </a:p>
          <a:p>
            <a:pPr>
              <a:buFont typeface="Arial" charset="0"/>
              <a:buNone/>
            </a:pPr>
            <a:endParaRPr lang="en-US" sz="2000" b="1" dirty="0" smtClean="0">
              <a:solidFill>
                <a:srgbClr val="470D0D"/>
              </a:solidFill>
            </a:endParaRPr>
          </a:p>
          <a:p>
            <a:pPr>
              <a:buFont typeface="Arial" charset="0"/>
              <a:buNone/>
            </a:pPr>
            <a:endParaRPr lang="en-US" sz="2000" b="1" dirty="0" smtClean="0">
              <a:solidFill>
                <a:srgbClr val="470D0D"/>
              </a:solidFill>
            </a:endParaRPr>
          </a:p>
          <a:p>
            <a:pPr>
              <a:buFont typeface="Arial" charset="0"/>
              <a:buNone/>
            </a:pPr>
            <a:r>
              <a:rPr lang="en-US" sz="2400" b="1" dirty="0" smtClean="0">
                <a:solidFill>
                  <a:srgbClr val="470D0D"/>
                </a:solidFill>
              </a:rPr>
              <a:t>The f</a:t>
            </a:r>
            <a:r>
              <a:rPr lang="sl-SI" sz="2400" b="1" dirty="0" smtClean="0">
                <a:solidFill>
                  <a:srgbClr val="470D0D"/>
                </a:solidFill>
              </a:rPr>
              <a:t>ollowing items are not included in the tax base:</a:t>
            </a:r>
            <a:endParaRPr lang="sl-SI" sz="2400" dirty="0" smtClean="0">
              <a:solidFill>
                <a:srgbClr val="470D0D"/>
              </a:solidFill>
            </a:endParaRPr>
          </a:p>
          <a:p>
            <a:pPr>
              <a:buFont typeface="Arial" charset="0"/>
              <a:buNone/>
            </a:pPr>
            <a:endParaRPr lang="sl-SI" sz="2400" dirty="0" smtClean="0">
              <a:solidFill>
                <a:srgbClr val="470D0D"/>
              </a:solidFill>
            </a:endParaRPr>
          </a:p>
          <a:p>
            <a:pPr>
              <a:buFont typeface="Arial" charset="0"/>
              <a:buNone/>
            </a:pPr>
            <a:r>
              <a:rPr lang="sl-SI" sz="2400" dirty="0" smtClean="0">
                <a:solidFill>
                  <a:srgbClr val="470D0D"/>
                </a:solidFill>
              </a:rPr>
              <a:t> -    discounts, approved at the moment of supply (rebate, super rebate, discounts for pre-payment etc.)</a:t>
            </a:r>
          </a:p>
          <a:p>
            <a:pPr>
              <a:buFont typeface="Arial" charset="0"/>
              <a:buNone/>
            </a:pPr>
            <a:endParaRPr lang="sl-SI" sz="2400" dirty="0" smtClean="0">
              <a:solidFill>
                <a:srgbClr val="470D0D"/>
              </a:solidFill>
            </a:endParaRPr>
          </a:p>
          <a:p>
            <a:pPr>
              <a:buFont typeface="Arial" charset="0"/>
              <a:buNone/>
            </a:pPr>
            <a:r>
              <a:rPr lang="sl-SI" sz="2400" dirty="0" smtClean="0">
                <a:solidFill>
                  <a:srgbClr val="470D0D"/>
                </a:solidFill>
              </a:rPr>
              <a:t> -     amounts </a:t>
            </a:r>
            <a:r>
              <a:rPr lang="en-US" sz="2400" dirty="0" smtClean="0">
                <a:solidFill>
                  <a:srgbClr val="470D0D"/>
                </a:solidFill>
              </a:rPr>
              <a:t>which </a:t>
            </a:r>
            <a:r>
              <a:rPr lang="sl-SI" sz="2400" dirty="0" smtClean="0">
                <a:solidFill>
                  <a:srgbClr val="470D0D"/>
                </a:solidFill>
              </a:rPr>
              <a:t>taxpayer receives from his</a:t>
            </a:r>
            <a:r>
              <a:rPr lang="en-US" sz="2400" dirty="0" smtClean="0">
                <a:solidFill>
                  <a:srgbClr val="470D0D"/>
                </a:solidFill>
              </a:rPr>
              <a:t>/her</a:t>
            </a:r>
            <a:r>
              <a:rPr lang="sl-SI" sz="2400" dirty="0" smtClean="0">
                <a:solidFill>
                  <a:srgbClr val="470D0D"/>
                </a:solidFill>
              </a:rPr>
              <a:t> client as a refund for cost</a:t>
            </a:r>
            <a:r>
              <a:rPr lang="en-US" sz="2400" dirty="0" smtClean="0">
                <a:solidFill>
                  <a:srgbClr val="470D0D"/>
                </a:solidFill>
              </a:rPr>
              <a:t>s</a:t>
            </a:r>
            <a:r>
              <a:rPr lang="sl-SI" sz="2400" dirty="0" smtClean="0">
                <a:solidFill>
                  <a:srgbClr val="470D0D"/>
                </a:solidFill>
              </a:rPr>
              <a:t> paid on his</a:t>
            </a:r>
            <a:r>
              <a:rPr lang="en-US" sz="2400" dirty="0" smtClean="0">
                <a:solidFill>
                  <a:srgbClr val="470D0D"/>
                </a:solidFill>
              </a:rPr>
              <a:t>/her</a:t>
            </a:r>
            <a:r>
              <a:rPr lang="sl-SI" sz="2400" dirty="0" smtClean="0">
                <a:solidFill>
                  <a:srgbClr val="470D0D"/>
                </a:solidFill>
              </a:rPr>
              <a:t> behalf</a:t>
            </a:r>
            <a:endParaRPr lang="en-US" sz="2400" dirty="0" smtClean="0">
              <a:solidFill>
                <a:srgbClr val="470D0D"/>
              </a:solidFill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2000" dirty="0" smtClean="0">
                <a:solidFill>
                  <a:srgbClr val="470D0D"/>
                </a:solidFill>
              </a:rPr>
              <a:t> 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2000" dirty="0" smtClean="0">
                <a:solidFill>
                  <a:srgbClr val="470D0D"/>
                </a:solidFill>
              </a:rPr>
              <a:t> 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endParaRPr lang="en-GB" sz="2000" dirty="0" smtClean="0">
              <a:solidFill>
                <a:srgbClr val="470D0D"/>
              </a:solidFill>
            </a:endParaRP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E80DE-ADD1-414F-8BFF-A10F94E94606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21509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 eaLnBrk="1" hangingPunct="1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800" b="1">
              <a:latin typeface="Cambria" pitchFamily="18" charset="0"/>
            </a:endParaRPr>
          </a:p>
        </p:txBody>
      </p:sp>
      <p:grpSp>
        <p:nvGrpSpPr>
          <p:cNvPr id="21510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1" name="Round Same Side Corner Rectangle 20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21518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21519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30" name="5-Point Star 29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5" name="5-Point Star 34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21511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7" name="Round Same Side Corner Rectangle 36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21515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Rectangle 39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21512" name="Picture 4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8"/>
          <p:cNvSpPr>
            <a:spLocks noGrp="1"/>
          </p:cNvSpPr>
          <p:nvPr>
            <p:ph type="title" idx="4294967295"/>
          </p:nvPr>
        </p:nvSpPr>
        <p:spPr>
          <a:xfrm>
            <a:off x="457200" y="347663"/>
            <a:ext cx="8229600" cy="944562"/>
          </a:xfrm>
        </p:spPr>
        <p:txBody>
          <a:bodyPr/>
          <a:lstStyle/>
          <a:p>
            <a:pPr eaLnBrk="1" hangingPunct="1"/>
            <a:r>
              <a:rPr lang="sr-Latn-CS" sz="3200" smtClean="0"/>
              <a:t/>
            </a:r>
            <a:br>
              <a:rPr lang="sr-Latn-CS" sz="3200" smtClean="0"/>
            </a:br>
            <a:r>
              <a:rPr lang="sr-Latn-CS" sz="3200" smtClean="0"/>
              <a:t/>
            </a:r>
            <a:br>
              <a:rPr lang="sr-Latn-CS" sz="3200" smtClean="0"/>
            </a:br>
            <a:r>
              <a:rPr lang="en-US" sz="3200" smtClean="0"/>
              <a:t/>
            </a:r>
            <a:br>
              <a:rPr lang="en-US" sz="3200" smtClean="0"/>
            </a:br>
            <a:r>
              <a:rPr lang="sr-Latn-CS" sz="3200" smtClean="0">
                <a:solidFill>
                  <a:srgbClr val="470D0D"/>
                </a:solidFill>
              </a:rPr>
              <a:t>Tax rates </a:t>
            </a:r>
            <a:r>
              <a:rPr lang="sr-Latn-CS" sz="2000" smtClean="0">
                <a:solidFill>
                  <a:srgbClr val="470D0D"/>
                </a:solidFill>
              </a:rPr>
              <a:t>(Articles 24, 24a, 25)</a:t>
            </a:r>
            <a:endParaRPr lang="en-GB" sz="2000" smtClean="0">
              <a:solidFill>
                <a:srgbClr val="470D0D"/>
              </a:solidFill>
            </a:endParaRPr>
          </a:p>
        </p:txBody>
      </p:sp>
      <p:sp>
        <p:nvSpPr>
          <p:cNvPr id="22531" name="Rectangle 19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GB" sz="1400" b="1" dirty="0" smtClean="0"/>
              <a:t>	</a:t>
            </a:r>
            <a:endParaRPr lang="sr-Latn-CS" sz="1400" b="1" dirty="0" smtClean="0"/>
          </a:p>
          <a:p>
            <a:endParaRPr lang="en-US" sz="2000" dirty="0" smtClean="0"/>
          </a:p>
          <a:p>
            <a:pPr algn="just"/>
            <a:r>
              <a:rPr lang="sr-Latn-CS" sz="2000" dirty="0" smtClean="0"/>
              <a:t>Standard rate 17% </a:t>
            </a:r>
          </a:p>
          <a:p>
            <a:pPr algn="just">
              <a:buFont typeface="Arial" charset="0"/>
              <a:buNone/>
            </a:pPr>
            <a:r>
              <a:rPr lang="sr-Latn-CS" sz="2000" dirty="0" smtClean="0"/>
              <a:t>      - it is the same for supply of goods, services and import</a:t>
            </a:r>
            <a:endParaRPr lang="sr-Latn-CS" sz="2000" dirty="0" smtClean="0">
              <a:solidFill>
                <a:srgbClr val="470D0D"/>
              </a:solidFill>
            </a:endParaRPr>
          </a:p>
          <a:p>
            <a:pPr algn="just">
              <a:buFont typeface="Arial" charset="0"/>
              <a:buNone/>
            </a:pPr>
            <a:endParaRPr lang="sr-Latn-CS" sz="2000" dirty="0" smtClean="0">
              <a:solidFill>
                <a:srgbClr val="470D0D"/>
              </a:solidFill>
            </a:endParaRPr>
          </a:p>
          <a:p>
            <a:pPr algn="just"/>
            <a:r>
              <a:rPr lang="sr-Latn-CS" sz="2000" dirty="0" smtClean="0">
                <a:solidFill>
                  <a:srgbClr val="470D0D"/>
                </a:solidFill>
              </a:rPr>
              <a:t>Reduced rate 7% </a:t>
            </a:r>
          </a:p>
          <a:p>
            <a:pPr algn="just">
              <a:buFont typeface="Arial" charset="0"/>
              <a:buNone/>
            </a:pPr>
            <a:r>
              <a:rPr lang="sr-Latn-CS" sz="2000" dirty="0" smtClean="0">
                <a:solidFill>
                  <a:srgbClr val="470D0D"/>
                </a:solidFill>
              </a:rPr>
              <a:t>      - Article 24a of the Law and Rulebook on </a:t>
            </a:r>
            <a:r>
              <a:rPr lang="en-US" sz="2000" dirty="0" smtClean="0">
                <a:solidFill>
                  <a:srgbClr val="470D0D"/>
                </a:solidFill>
              </a:rPr>
              <a:t>Identification</a:t>
            </a:r>
            <a:r>
              <a:rPr lang="sr-Latn-CS" sz="2000" dirty="0" smtClean="0">
                <a:solidFill>
                  <a:srgbClr val="470D0D"/>
                </a:solidFill>
              </a:rPr>
              <a:t> of </a:t>
            </a:r>
            <a:r>
              <a:rPr lang="en-US" sz="2000" dirty="0" smtClean="0">
                <a:solidFill>
                  <a:srgbClr val="470D0D"/>
                </a:solidFill>
              </a:rPr>
              <a:t>G</a:t>
            </a:r>
            <a:r>
              <a:rPr lang="sr-Latn-CS" sz="2000" dirty="0" smtClean="0">
                <a:solidFill>
                  <a:srgbClr val="470D0D"/>
                </a:solidFill>
              </a:rPr>
              <a:t>oods and </a:t>
            </a:r>
            <a:r>
              <a:rPr lang="en-US" sz="2000" dirty="0" smtClean="0">
                <a:solidFill>
                  <a:srgbClr val="470D0D"/>
                </a:solidFill>
              </a:rPr>
              <a:t>S</a:t>
            </a:r>
            <a:r>
              <a:rPr lang="sr-Latn-CS" sz="2000" dirty="0" smtClean="0">
                <a:solidFill>
                  <a:srgbClr val="470D0D"/>
                </a:solidFill>
              </a:rPr>
              <a:t>ervices taxed by the </a:t>
            </a:r>
            <a:r>
              <a:rPr lang="en-US" sz="2000" dirty="0" smtClean="0">
                <a:solidFill>
                  <a:srgbClr val="470D0D"/>
                </a:solidFill>
              </a:rPr>
              <a:t>R</a:t>
            </a:r>
            <a:r>
              <a:rPr lang="sr-Latn-CS" sz="2000" dirty="0" smtClean="0">
                <a:solidFill>
                  <a:srgbClr val="470D0D"/>
                </a:solidFill>
              </a:rPr>
              <a:t>educed VAT </a:t>
            </a:r>
            <a:r>
              <a:rPr lang="en-US" sz="2000" dirty="0" smtClean="0">
                <a:solidFill>
                  <a:srgbClr val="470D0D"/>
                </a:solidFill>
              </a:rPr>
              <a:t>R</a:t>
            </a:r>
            <a:r>
              <a:rPr lang="sr-Latn-CS" sz="2000" dirty="0" smtClean="0">
                <a:solidFill>
                  <a:srgbClr val="470D0D"/>
                </a:solidFill>
              </a:rPr>
              <a:t>ate are </a:t>
            </a:r>
            <a:r>
              <a:rPr lang="en-US" sz="2000" dirty="0" smtClean="0">
                <a:solidFill>
                  <a:srgbClr val="470D0D"/>
                </a:solidFill>
              </a:rPr>
              <a:t>aligned </a:t>
            </a:r>
            <a:r>
              <a:rPr lang="sr-Latn-CS" sz="2000" dirty="0" smtClean="0">
                <a:solidFill>
                  <a:srgbClr val="470D0D"/>
                </a:solidFill>
              </a:rPr>
              <a:t>with Annex III of Directive 2006/112</a:t>
            </a:r>
          </a:p>
          <a:p>
            <a:pPr algn="just">
              <a:buFont typeface="Arial" charset="0"/>
              <a:buNone/>
            </a:pPr>
            <a:r>
              <a:rPr lang="sr-Latn-CS" sz="2000" dirty="0" smtClean="0">
                <a:solidFill>
                  <a:srgbClr val="470D0D"/>
                </a:solidFill>
              </a:rPr>
              <a:t>       - reduced VAT rate will be applicable for</a:t>
            </a:r>
            <a:r>
              <a:rPr lang="en-US" sz="2000" dirty="0" smtClean="0">
                <a:solidFill>
                  <a:srgbClr val="470D0D"/>
                </a:solidFill>
              </a:rPr>
              <a:t> maintenance</a:t>
            </a:r>
            <a:r>
              <a:rPr lang="sr-Latn-CS" sz="2000" dirty="0" smtClean="0">
                <a:solidFill>
                  <a:srgbClr val="470D0D"/>
                </a:solidFill>
              </a:rPr>
              <a:t> services supplied in marinas and </a:t>
            </a:r>
            <a:r>
              <a:rPr lang="en-US" sz="2000" dirty="0" smtClean="0">
                <a:solidFill>
                  <a:srgbClr val="470D0D"/>
                </a:solidFill>
              </a:rPr>
              <a:t>for </a:t>
            </a:r>
            <a:r>
              <a:rPr lang="sr-Latn-CS" sz="2000" dirty="0" smtClean="0">
                <a:solidFill>
                  <a:srgbClr val="470D0D"/>
                </a:solidFill>
              </a:rPr>
              <a:t>computer equipment until Montenegro accesses the EU</a:t>
            </a:r>
          </a:p>
          <a:p>
            <a:endParaRPr lang="en-GB" sz="2000" dirty="0" smtClean="0">
              <a:solidFill>
                <a:srgbClr val="470D0D"/>
              </a:solidFill>
            </a:endParaRP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D5AD8A-A7DA-4522-9C22-C227729C9B78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2253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 eaLnBrk="1" hangingPunct="1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800" b="1">
              <a:latin typeface="Cambria" pitchFamily="18" charset="0"/>
            </a:endParaRPr>
          </a:p>
        </p:txBody>
      </p:sp>
      <p:grpSp>
        <p:nvGrpSpPr>
          <p:cNvPr id="22534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2" name="Round Same Side Corner Rectangle 21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22542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2254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31" name="5-Point Star 30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5" name="5-Point Star 34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6" name="5-Point Star 35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22535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8" name="Round Same Side Corner Rectangle 37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22539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" name="Rectangle 40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22536" name="Picture 4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9"/>
          <p:cNvSpPr>
            <a:spLocks noGrp="1"/>
          </p:cNvSpPr>
          <p:nvPr>
            <p:ph idx="4294967295"/>
          </p:nvPr>
        </p:nvSpPr>
        <p:spPr>
          <a:xfrm>
            <a:off x="304800" y="1600200"/>
            <a:ext cx="8839200" cy="4648200"/>
          </a:xfrm>
        </p:spPr>
        <p:txBody>
          <a:bodyPr/>
          <a:lstStyle/>
          <a:p>
            <a:endParaRPr lang="en-US" sz="2000" dirty="0" smtClean="0">
              <a:solidFill>
                <a:srgbClr val="470D0D"/>
              </a:solidFill>
            </a:endParaRPr>
          </a:p>
          <a:p>
            <a:r>
              <a:rPr lang="sr-Latn-CS" sz="2400" dirty="0" smtClean="0">
                <a:solidFill>
                  <a:srgbClr val="470D0D"/>
                </a:solidFill>
              </a:rPr>
              <a:t>Zero rates</a:t>
            </a:r>
          </a:p>
          <a:p>
            <a:pPr>
              <a:buFont typeface="Arial" charset="0"/>
              <a:buNone/>
            </a:pPr>
            <a:endParaRPr lang="sr-Latn-CS" sz="2400" dirty="0" smtClean="0">
              <a:solidFill>
                <a:srgbClr val="470D0D"/>
              </a:solidFill>
            </a:endParaRPr>
          </a:p>
          <a:p>
            <a:pPr>
              <a:buFont typeface="Arial" charset="0"/>
              <a:buNone/>
            </a:pPr>
            <a:r>
              <a:rPr lang="sr-Latn-CS" sz="2400" dirty="0" smtClean="0">
                <a:solidFill>
                  <a:srgbClr val="470D0D"/>
                </a:solidFill>
              </a:rPr>
              <a:t>     - export transactions (goods and services)</a:t>
            </a:r>
            <a:r>
              <a:rPr lang="en-US" sz="2400" dirty="0" smtClean="0">
                <a:solidFill>
                  <a:srgbClr val="470D0D"/>
                </a:solidFill>
              </a:rPr>
              <a:t>;</a:t>
            </a:r>
            <a:endParaRPr lang="sr-Latn-CS" sz="2400" dirty="0" smtClean="0">
              <a:solidFill>
                <a:srgbClr val="470D0D"/>
              </a:solidFill>
            </a:endParaRPr>
          </a:p>
          <a:p>
            <a:pPr>
              <a:buFont typeface="Arial" charset="0"/>
              <a:buNone/>
            </a:pPr>
            <a:r>
              <a:rPr lang="sr-Latn-CS" sz="2400" dirty="0" smtClean="0">
                <a:solidFill>
                  <a:srgbClr val="470D0D"/>
                </a:solidFill>
              </a:rPr>
              <a:t>     - supply of goods intended for official needs of diplomatic and consular </a:t>
            </a:r>
            <a:r>
              <a:rPr lang="en-US" sz="2400" dirty="0" smtClean="0">
                <a:solidFill>
                  <a:srgbClr val="470D0D"/>
                </a:solidFill>
              </a:rPr>
              <a:t>representative </a:t>
            </a:r>
            <a:r>
              <a:rPr lang="sr-Latn-CS" sz="2400" dirty="0" smtClean="0">
                <a:solidFill>
                  <a:srgbClr val="470D0D"/>
                </a:solidFill>
              </a:rPr>
              <a:t>offices and international organisations</a:t>
            </a:r>
            <a:r>
              <a:rPr lang="en-US" sz="2400" dirty="0" smtClean="0">
                <a:solidFill>
                  <a:srgbClr val="470D0D"/>
                </a:solidFill>
              </a:rPr>
              <a:t>;</a:t>
            </a:r>
            <a:endParaRPr lang="sr-Latn-CS" sz="2400" dirty="0" smtClean="0">
              <a:solidFill>
                <a:srgbClr val="470D0D"/>
              </a:solidFill>
            </a:endParaRPr>
          </a:p>
          <a:p>
            <a:pPr>
              <a:buFontTx/>
              <a:buChar char="-"/>
            </a:pPr>
            <a:r>
              <a:rPr lang="sr-Latn-CS" sz="2400" dirty="0" smtClean="0">
                <a:solidFill>
                  <a:srgbClr val="470D0D"/>
                </a:solidFill>
              </a:rPr>
              <a:t>supplies of goods and services based on international agreement</a:t>
            </a:r>
            <a:r>
              <a:rPr lang="en-US" sz="2400" dirty="0" smtClean="0">
                <a:solidFill>
                  <a:srgbClr val="470D0D"/>
                </a:solidFill>
              </a:rPr>
              <a:t>s</a:t>
            </a:r>
            <a:r>
              <a:rPr lang="sr-Latn-CS" sz="2400" dirty="0" smtClean="0">
                <a:solidFill>
                  <a:srgbClr val="470D0D"/>
                </a:solidFill>
              </a:rPr>
              <a:t> on donation</a:t>
            </a:r>
            <a:r>
              <a:rPr lang="en-US" sz="2400" dirty="0" smtClean="0">
                <a:solidFill>
                  <a:srgbClr val="470D0D"/>
                </a:solidFill>
              </a:rPr>
              <a:t>;</a:t>
            </a:r>
            <a:endParaRPr lang="sr-Latn-CS" sz="2400" dirty="0" smtClean="0">
              <a:solidFill>
                <a:srgbClr val="470D0D"/>
              </a:solidFill>
            </a:endParaRPr>
          </a:p>
          <a:p>
            <a:pPr>
              <a:buFontTx/>
              <a:buChar char="-"/>
            </a:pPr>
            <a:r>
              <a:rPr lang="en-US" sz="2400" dirty="0" smtClean="0">
                <a:solidFill>
                  <a:srgbClr val="470D0D"/>
                </a:solidFill>
              </a:rPr>
              <a:t>s</a:t>
            </a:r>
            <a:r>
              <a:rPr lang="sr-Latn-CS" sz="2400" dirty="0" smtClean="0">
                <a:solidFill>
                  <a:srgbClr val="470D0D"/>
                </a:solidFill>
              </a:rPr>
              <a:t>upplies of medicines financed from resources of the Republic Fund for health insurance</a:t>
            </a:r>
            <a:r>
              <a:rPr lang="en-US" sz="2400" dirty="0" smtClean="0">
                <a:solidFill>
                  <a:srgbClr val="470D0D"/>
                </a:solidFill>
              </a:rPr>
              <a:t> etc.</a:t>
            </a:r>
            <a:endParaRPr lang="en-GB" sz="2400" dirty="0" smtClean="0">
              <a:solidFill>
                <a:srgbClr val="470D0D"/>
              </a:solidFill>
            </a:endParaRP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FB1093-4CD3-48D5-9947-CFF28B464035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23556" name="Text Box 121"/>
          <p:cNvSpPr txBox="1">
            <a:spLocks noChangeArrowheads="1"/>
          </p:cNvSpPr>
          <p:nvPr/>
        </p:nvSpPr>
        <p:spPr bwMode="auto">
          <a:xfrm>
            <a:off x="179388" y="22098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 eaLnBrk="1" hangingPunct="1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800" b="1">
              <a:latin typeface="Cambria" pitchFamily="18" charset="0"/>
            </a:endParaRPr>
          </a:p>
        </p:txBody>
      </p:sp>
      <p:sp>
        <p:nvSpPr>
          <p:cNvPr id="23557" name="Rectangle 47"/>
          <p:cNvSpPr>
            <a:spLocks noChangeArrowheads="1"/>
          </p:cNvSpPr>
          <p:nvPr/>
        </p:nvSpPr>
        <p:spPr bwMode="auto">
          <a:xfrm>
            <a:off x="381000" y="914400"/>
            <a:ext cx="84582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>
              <a:solidFill>
                <a:srgbClr val="470D0D"/>
              </a:solidFill>
            </a:endParaRPr>
          </a:p>
          <a:p>
            <a:pPr algn="ctr"/>
            <a:r>
              <a:rPr lang="sr-Latn-CS">
                <a:solidFill>
                  <a:srgbClr val="470D0D"/>
                </a:solidFill>
              </a:rPr>
              <a:t>Tax rates </a:t>
            </a:r>
            <a:r>
              <a:rPr lang="sr-Latn-CS" sz="2000">
                <a:solidFill>
                  <a:srgbClr val="470D0D"/>
                </a:solidFill>
                <a:latin typeface="Arial" charset="0"/>
              </a:rPr>
              <a:t>(Articles 24, 24a, 25)</a:t>
            </a:r>
            <a:endParaRPr lang="en-US" sz="2000">
              <a:solidFill>
                <a:srgbClr val="470D0D"/>
              </a:solidFill>
              <a:latin typeface="Arial" charset="0"/>
            </a:endParaRPr>
          </a:p>
        </p:txBody>
      </p:sp>
      <p:grpSp>
        <p:nvGrpSpPr>
          <p:cNvPr id="23558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2" name="Round Same Side Corner Rectangle 21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2356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2356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31" name="5-Point Star 30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5" name="5-Point Star 34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6" name="5-Point Star 35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23559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8" name="Round Same Side Corner Rectangle 37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2356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" name="Rectangle 40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23560" name="Picture 4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8"/>
          <p:cNvSpPr>
            <a:spLocks noGrp="1"/>
          </p:cNvSpPr>
          <p:nvPr>
            <p:ph type="title" idx="4294967295"/>
          </p:nvPr>
        </p:nvSpPr>
        <p:spPr>
          <a:xfrm>
            <a:off x="0" y="457200"/>
            <a:ext cx="8610600" cy="1143000"/>
          </a:xfrm>
        </p:spPr>
        <p:txBody>
          <a:bodyPr/>
          <a:lstStyle/>
          <a:p>
            <a:pPr marL="342900" indent="-342900" eaLnBrk="1" hangingPunct="1"/>
            <a:r>
              <a:rPr lang="sr-Latn-CS" sz="3200" smtClean="0"/>
              <a:t/>
            </a:r>
            <a:br>
              <a:rPr lang="sr-Latn-CS" sz="3200" smtClean="0"/>
            </a:br>
            <a:r>
              <a:rPr lang="sr-Latn-CS" sz="3200" smtClean="0"/>
              <a:t/>
            </a:r>
            <a:br>
              <a:rPr lang="sr-Latn-CS" sz="3200" smtClean="0"/>
            </a:br>
            <a:r>
              <a:rPr lang="en-US" sz="3200" smtClean="0"/>
              <a:t/>
            </a:r>
            <a:br>
              <a:rPr lang="en-US" sz="3200" smtClean="0"/>
            </a:br>
            <a:r>
              <a:rPr lang="en-US" sz="3200" smtClean="0"/>
              <a:t/>
            </a:r>
            <a:br>
              <a:rPr lang="en-US" sz="3200" smtClean="0"/>
            </a:br>
            <a:r>
              <a:rPr lang="sr-Latn-CS" sz="3200" smtClean="0">
                <a:solidFill>
                  <a:srgbClr val="470D0D"/>
                </a:solidFill>
              </a:rPr>
              <a:t>VAT exemptions</a:t>
            </a:r>
            <a:r>
              <a:rPr lang="sr-Latn-CS" sz="4000" b="1" u="sng" smtClean="0">
                <a:solidFill>
                  <a:srgbClr val="470D0D"/>
                </a:solidFill>
              </a:rPr>
              <a:t/>
            </a:r>
            <a:br>
              <a:rPr lang="sr-Latn-CS" sz="4000" b="1" u="sng" smtClean="0">
                <a:solidFill>
                  <a:srgbClr val="470D0D"/>
                </a:solidFill>
              </a:rPr>
            </a:br>
            <a:endParaRPr lang="en-GB" sz="4000" b="1" u="sng" smtClean="0">
              <a:solidFill>
                <a:srgbClr val="470D0D"/>
              </a:solidFill>
            </a:endParaRP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01A85E-3CA1-4A9D-B7C7-A707BE8D01F6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24580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 eaLnBrk="1" hangingPunct="1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800" b="1">
              <a:latin typeface="Cambria" pitchFamily="18" charset="0"/>
            </a:endParaRPr>
          </a:p>
        </p:txBody>
      </p:sp>
      <p:sp>
        <p:nvSpPr>
          <p:cNvPr id="24581" name="Rectangle 21"/>
          <p:cNvSpPr>
            <a:spLocks noGrp="1" noChangeArrowheads="1"/>
          </p:cNvSpPr>
          <p:nvPr>
            <p:ph idx="4294967295"/>
          </p:nvPr>
        </p:nvSpPr>
        <p:spPr>
          <a:xfrm>
            <a:off x="457200" y="1908175"/>
            <a:ext cx="8534400" cy="3786188"/>
          </a:xfrm>
        </p:spPr>
        <p:txBody>
          <a:bodyPr anchor="ctr">
            <a:spAutoFit/>
          </a:bodyPr>
          <a:lstStyle/>
          <a:p>
            <a:pPr marL="0" indent="0">
              <a:buFont typeface="Arial" charset="0"/>
              <a:buNone/>
            </a:pPr>
            <a:endParaRPr lang="en-US" sz="2400" dirty="0" smtClean="0">
              <a:solidFill>
                <a:srgbClr val="470D0D"/>
              </a:solidFill>
            </a:endParaRPr>
          </a:p>
          <a:p>
            <a:pPr marL="0" indent="0" algn="just"/>
            <a:r>
              <a:rPr lang="en-US" sz="2400" dirty="0" smtClean="0">
                <a:solidFill>
                  <a:srgbClr val="470D0D"/>
                </a:solidFill>
              </a:rPr>
              <a:t> </a:t>
            </a:r>
            <a:r>
              <a:rPr lang="sr-Latn-CS" sz="2400" dirty="0" smtClean="0">
                <a:solidFill>
                  <a:srgbClr val="470D0D"/>
                </a:solidFill>
              </a:rPr>
              <a:t>Public interest services (</a:t>
            </a:r>
            <a:r>
              <a:rPr lang="sr-Latn-CS" sz="2400" dirty="0" smtClean="0">
                <a:solidFill>
                  <a:srgbClr val="470D0D"/>
                </a:solidFill>
              </a:rPr>
              <a:t>Article </a:t>
            </a:r>
            <a:r>
              <a:rPr lang="sr-Latn-CS" sz="2400" dirty="0" smtClean="0">
                <a:solidFill>
                  <a:srgbClr val="470D0D"/>
                </a:solidFill>
              </a:rPr>
              <a:t>26 )</a:t>
            </a:r>
          </a:p>
          <a:p>
            <a:pPr marL="0" indent="0" algn="just">
              <a:buFont typeface="Arial" charset="0"/>
              <a:buNone/>
            </a:pPr>
            <a:r>
              <a:rPr lang="sr-Latn-CS" sz="2400" dirty="0" smtClean="0">
                <a:solidFill>
                  <a:srgbClr val="470D0D"/>
                </a:solidFill>
              </a:rPr>
              <a:t>    - health care system, social security, education, culture... </a:t>
            </a:r>
          </a:p>
          <a:p>
            <a:pPr marL="0" indent="0" algn="just">
              <a:buFont typeface="Arial" charset="0"/>
              <a:buNone/>
            </a:pPr>
            <a:endParaRPr lang="sr-Latn-CS" sz="2400" dirty="0" smtClean="0">
              <a:solidFill>
                <a:srgbClr val="470D0D"/>
              </a:solidFill>
            </a:endParaRPr>
          </a:p>
          <a:p>
            <a:pPr marL="0" indent="0" algn="just"/>
            <a:r>
              <a:rPr lang="en-US" sz="2400" dirty="0" smtClean="0">
                <a:solidFill>
                  <a:srgbClr val="470D0D"/>
                </a:solidFill>
              </a:rPr>
              <a:t> </a:t>
            </a:r>
            <a:r>
              <a:rPr lang="sr-Latn-CS" sz="2400" dirty="0" smtClean="0">
                <a:solidFill>
                  <a:srgbClr val="470D0D"/>
                </a:solidFill>
              </a:rPr>
              <a:t>Other exemptions (Article 27) </a:t>
            </a:r>
          </a:p>
          <a:p>
            <a:pPr marL="0" indent="0" algn="just">
              <a:buFont typeface="Arial" charset="0"/>
              <a:buNone/>
            </a:pPr>
            <a:r>
              <a:rPr lang="sr-Latn-CS" sz="2400" dirty="0" smtClean="0">
                <a:solidFill>
                  <a:srgbClr val="470D0D"/>
                </a:solidFill>
              </a:rPr>
              <a:t>    -  insurance and reinsurance, real estate</a:t>
            </a:r>
            <a:r>
              <a:rPr lang="en-US" sz="2400" dirty="0" smtClean="0">
                <a:solidFill>
                  <a:srgbClr val="470D0D"/>
                </a:solidFill>
              </a:rPr>
              <a:t> </a:t>
            </a:r>
            <a:r>
              <a:rPr lang="en-US" sz="2400" dirty="0" smtClean="0">
                <a:solidFill>
                  <a:srgbClr val="470D0D"/>
                </a:solidFill>
              </a:rPr>
              <a:t>trade</a:t>
            </a:r>
            <a:r>
              <a:rPr lang="sr-Latn-CS" sz="2400" dirty="0" smtClean="0">
                <a:solidFill>
                  <a:srgbClr val="470D0D"/>
                </a:solidFill>
              </a:rPr>
              <a:t>, </a:t>
            </a:r>
            <a:r>
              <a:rPr lang="sr-Latn-CS" sz="2400" dirty="0" smtClean="0">
                <a:solidFill>
                  <a:srgbClr val="470D0D"/>
                </a:solidFill>
              </a:rPr>
              <a:t>except for the first tran</a:t>
            </a:r>
            <a:r>
              <a:rPr lang="en-US" sz="2400" dirty="0" smtClean="0">
                <a:solidFill>
                  <a:srgbClr val="470D0D"/>
                </a:solidFill>
              </a:rPr>
              <a:t>s</a:t>
            </a:r>
            <a:r>
              <a:rPr lang="sr-Latn-CS" sz="2400" dirty="0" smtClean="0">
                <a:solidFill>
                  <a:srgbClr val="470D0D"/>
                </a:solidFill>
              </a:rPr>
              <a:t>fer of disposal rights, banking and financial services, gold and other precious metals procured by the Central Bank of Montenegro.</a:t>
            </a:r>
          </a:p>
        </p:txBody>
      </p:sp>
      <p:grpSp>
        <p:nvGrpSpPr>
          <p:cNvPr id="24582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8" name="Round Same Side Corner Rectangle 37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2459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" name="Rectangle 40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grpSp>
        <p:nvGrpSpPr>
          <p:cNvPr id="24583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43" name="Round Same Side Corner Rectangle 42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2458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2458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46" name="5-Point Star 45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47" name="5-Point Star 46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48" name="5-Point Star 47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49" name="5-Point Star 48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50" name="5-Point Star 49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51" name="5-Point Star 50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pic>
        <p:nvPicPr>
          <p:cNvPr id="24584" name="Picture 5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8"/>
          <p:cNvSpPr>
            <a:spLocks noGrp="1"/>
          </p:cNvSpPr>
          <p:nvPr>
            <p:ph type="title" idx="4294967295"/>
          </p:nvPr>
        </p:nvSpPr>
        <p:spPr>
          <a:xfrm>
            <a:off x="533400" y="457200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dirty="0" smtClean="0">
                <a:solidFill>
                  <a:srgbClr val="470D0D"/>
                </a:solidFill>
              </a:rPr>
              <a:t/>
            </a:r>
            <a:br>
              <a:rPr lang="en-US" sz="3200" dirty="0" smtClean="0">
                <a:solidFill>
                  <a:srgbClr val="470D0D"/>
                </a:solidFill>
              </a:rPr>
            </a:br>
            <a:r>
              <a:rPr lang="en-US" sz="3200" dirty="0" smtClean="0">
                <a:solidFill>
                  <a:srgbClr val="470D0D"/>
                </a:solidFill>
              </a:rPr>
              <a:t/>
            </a:r>
            <a:br>
              <a:rPr lang="en-US" sz="3200" dirty="0" smtClean="0">
                <a:solidFill>
                  <a:srgbClr val="470D0D"/>
                </a:solidFill>
              </a:rPr>
            </a:br>
            <a:r>
              <a:rPr lang="en-US" sz="3200" dirty="0" smtClean="0">
                <a:solidFill>
                  <a:srgbClr val="470D0D"/>
                </a:solidFill>
              </a:rPr>
              <a:t/>
            </a:r>
            <a:br>
              <a:rPr lang="en-US" sz="3200" dirty="0" smtClean="0">
                <a:solidFill>
                  <a:srgbClr val="470D0D"/>
                </a:solidFill>
              </a:rPr>
            </a:br>
            <a:r>
              <a:rPr lang="hr-HR" sz="3200" dirty="0" smtClean="0">
                <a:solidFill>
                  <a:srgbClr val="470D0D"/>
                </a:solidFill>
              </a:rPr>
              <a:t>Exemption of import of goods </a:t>
            </a:r>
            <a:r>
              <a:rPr lang="en-US" sz="2000" dirty="0" smtClean="0">
                <a:solidFill>
                  <a:srgbClr val="470D0D"/>
                </a:solidFill>
              </a:rPr>
              <a:t>(</a:t>
            </a:r>
            <a:r>
              <a:rPr lang="hr-HR" sz="2000" dirty="0" smtClean="0">
                <a:solidFill>
                  <a:srgbClr val="470D0D"/>
                </a:solidFill>
              </a:rPr>
              <a:t>Article </a:t>
            </a:r>
            <a:r>
              <a:rPr lang="en-US" sz="2000" dirty="0" smtClean="0">
                <a:solidFill>
                  <a:srgbClr val="470D0D"/>
                </a:solidFill>
              </a:rPr>
              <a:t>28)</a:t>
            </a:r>
            <a:endParaRPr lang="en-GB" sz="2000" dirty="0" smtClean="0">
              <a:solidFill>
                <a:srgbClr val="470D0D"/>
              </a:solidFill>
            </a:endParaRP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0D63BE-5571-4690-B88E-3E244D179D9D}" type="slidenum">
              <a:rPr lang="en-US"/>
              <a:pPr>
                <a:defRPr/>
              </a:pPr>
              <a:t>23</a:t>
            </a:fld>
            <a:endParaRPr lang="en-US"/>
          </a:p>
        </p:txBody>
      </p:sp>
      <p:sp>
        <p:nvSpPr>
          <p:cNvPr id="25604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 eaLnBrk="1" hangingPunct="1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800" b="1">
              <a:latin typeface="Cambria" pitchFamily="18" charset="0"/>
            </a:endParaRPr>
          </a:p>
        </p:txBody>
      </p:sp>
      <p:sp>
        <p:nvSpPr>
          <p:cNvPr id="25605" name="Rectangle 7"/>
          <p:cNvSpPr>
            <a:spLocks noChangeArrowheads="1"/>
          </p:cNvSpPr>
          <p:nvPr/>
        </p:nvSpPr>
        <p:spPr bwMode="auto">
          <a:xfrm>
            <a:off x="685800" y="0"/>
            <a:ext cx="1828800" cy="75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4288" indent="-14288" eaLnBrk="1" hangingPunct="1">
              <a:spcAft>
                <a:spcPct val="40000"/>
              </a:spcAft>
              <a:buClr>
                <a:srgbClr val="FF0000"/>
              </a:buClr>
            </a:pPr>
            <a:endParaRPr lang="en-US" sz="1800" b="1">
              <a:solidFill>
                <a:srgbClr val="F2DCDB"/>
              </a:solidFill>
              <a:latin typeface="Cambria" pitchFamily="18" charset="0"/>
            </a:endParaRPr>
          </a:p>
          <a:p>
            <a:pPr marL="14288" indent="-14288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800" b="1">
              <a:solidFill>
                <a:srgbClr val="F2DCDB"/>
              </a:solidFill>
              <a:latin typeface="Cambria" pitchFamily="18" charset="0"/>
            </a:endParaRPr>
          </a:p>
        </p:txBody>
      </p:sp>
      <p:sp>
        <p:nvSpPr>
          <p:cNvPr id="25606" name="Rectangle 20"/>
          <p:cNvSpPr>
            <a:spLocks noGrp="1" noChangeArrowheads="1"/>
          </p:cNvSpPr>
          <p:nvPr>
            <p:ph idx="4294967295"/>
          </p:nvPr>
        </p:nvSpPr>
        <p:spPr>
          <a:xfrm>
            <a:off x="457200" y="1258888"/>
            <a:ext cx="8077200" cy="5632311"/>
          </a:xfrm>
        </p:spPr>
        <p:txBody>
          <a:bodyPr anchor="ctr">
            <a:spAutoFit/>
          </a:bodyPr>
          <a:lstStyle/>
          <a:p>
            <a:pPr marL="0" indent="0">
              <a:spcBef>
                <a:spcPct val="0"/>
              </a:spcBef>
              <a:buFontTx/>
              <a:buNone/>
            </a:pPr>
            <a:endParaRPr lang="en-US" sz="1600" b="1" dirty="0" smtClean="0">
              <a:ea typeface="Calibri" pitchFamily="34" charset="0"/>
              <a:cs typeface="Arial" charset="0"/>
            </a:endParaRPr>
          </a:p>
          <a:p>
            <a:pPr marL="0" indent="0">
              <a:buFont typeface="Arial" charset="0"/>
              <a:buNone/>
            </a:pPr>
            <a:endParaRPr lang="en-US" sz="2000" dirty="0" smtClean="0">
              <a:solidFill>
                <a:srgbClr val="470D0D"/>
              </a:solidFill>
              <a:ea typeface="Calibri" pitchFamily="34" charset="0"/>
              <a:cs typeface="Arial" charset="0"/>
            </a:endParaRPr>
          </a:p>
          <a:p>
            <a:pPr marL="0" indent="0">
              <a:buFontTx/>
              <a:buChar char="-"/>
            </a:pPr>
            <a:endParaRPr lang="en-US" sz="2000" dirty="0" smtClean="0">
              <a:solidFill>
                <a:srgbClr val="470D0D"/>
              </a:solidFill>
              <a:ea typeface="Calibri" pitchFamily="34" charset="0"/>
              <a:cs typeface="Arial" charset="0"/>
            </a:endParaRPr>
          </a:p>
          <a:p>
            <a:pPr marL="0" indent="0" algn="just">
              <a:buFontTx/>
              <a:buChar char="-"/>
            </a:pPr>
            <a:r>
              <a:rPr lang="en-U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 </a:t>
            </a:r>
            <a:r>
              <a:rPr lang="sr-Latn-C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Imported goods</a:t>
            </a:r>
            <a:r>
              <a:rPr lang="en-U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,</a:t>
            </a:r>
            <a:r>
              <a:rPr lang="sr-Latn-C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 the </a:t>
            </a:r>
            <a:r>
              <a:rPr lang="en-U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trade</a:t>
            </a:r>
            <a:r>
              <a:rPr lang="sr-Latn-C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 of which is VAT exempt in Montenegro</a:t>
            </a:r>
            <a:r>
              <a:rPr lang="en-U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;</a:t>
            </a:r>
            <a:endParaRPr lang="sr-Latn-CS" sz="2000" dirty="0" smtClean="0">
              <a:solidFill>
                <a:srgbClr val="470D0D"/>
              </a:solidFill>
              <a:ea typeface="Calibri" pitchFamily="34" charset="0"/>
              <a:cs typeface="Arial" charset="0"/>
            </a:endParaRPr>
          </a:p>
          <a:p>
            <a:pPr marL="0" indent="0" algn="just">
              <a:buFontTx/>
              <a:buChar char="-"/>
            </a:pPr>
            <a:r>
              <a:rPr lang="sr-Latn-C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 </a:t>
            </a:r>
            <a:r>
              <a:rPr lang="en-U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 </a:t>
            </a:r>
            <a:r>
              <a:rPr lang="sr-Latn-C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Goods brought in Montenegro within transit customs procedure</a:t>
            </a:r>
            <a:r>
              <a:rPr lang="en-U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;</a:t>
            </a:r>
            <a:endParaRPr lang="sr-Latn-CS" sz="2000" dirty="0" smtClean="0">
              <a:solidFill>
                <a:srgbClr val="470D0D"/>
              </a:solidFill>
              <a:ea typeface="Calibri" pitchFamily="34" charset="0"/>
              <a:cs typeface="Arial" charset="0"/>
            </a:endParaRPr>
          </a:p>
          <a:p>
            <a:pPr marL="0" indent="0" algn="just">
              <a:buFont typeface="Arial" charset="0"/>
              <a:buNone/>
            </a:pPr>
            <a:r>
              <a:rPr lang="sr-Latn-C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- Re-import</a:t>
            </a:r>
            <a:r>
              <a:rPr lang="en-U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;</a:t>
            </a:r>
            <a:endParaRPr lang="sr-Latn-CS" sz="2000" dirty="0" smtClean="0">
              <a:solidFill>
                <a:srgbClr val="470D0D"/>
              </a:solidFill>
              <a:ea typeface="Calibri" pitchFamily="34" charset="0"/>
              <a:cs typeface="Arial" charset="0"/>
            </a:endParaRPr>
          </a:p>
          <a:p>
            <a:pPr marL="0" indent="0" algn="just">
              <a:buFont typeface="Arial" charset="0"/>
              <a:buNone/>
            </a:pPr>
            <a:r>
              <a:rPr lang="sr-Latn-C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- Goods intended for official needs of diplomatic</a:t>
            </a:r>
            <a:r>
              <a:rPr lang="en-U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 and</a:t>
            </a:r>
            <a:r>
              <a:rPr lang="sr-Latn-C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 consular </a:t>
            </a:r>
            <a:r>
              <a:rPr lang="en-U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representative offices </a:t>
            </a:r>
            <a:r>
              <a:rPr lang="sr-Latn-C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and international organisations</a:t>
            </a:r>
            <a:r>
              <a:rPr lang="en-U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, as well as </a:t>
            </a:r>
            <a:r>
              <a:rPr lang="sr-Latn-C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members of those organisations;  </a:t>
            </a:r>
          </a:p>
          <a:p>
            <a:pPr marL="0" indent="0" algn="just">
              <a:buFont typeface="Arial" charset="0"/>
              <a:buNone/>
            </a:pPr>
            <a:r>
              <a:rPr lang="sr-Latn-C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- Goods specially produced for education, training and employment</a:t>
            </a:r>
            <a:r>
              <a:rPr lang="en-U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 of</a:t>
            </a:r>
            <a:r>
              <a:rPr lang="sr-Latn-C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 blind and deaf</a:t>
            </a:r>
            <a:r>
              <a:rPr lang="en-U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 persons</a:t>
            </a:r>
            <a:r>
              <a:rPr lang="sr-Latn-C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, i.e other physically and mentally </a:t>
            </a:r>
            <a:r>
              <a:rPr lang="en-U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disabled </a:t>
            </a:r>
            <a:r>
              <a:rPr lang="sr-Latn-C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persons</a:t>
            </a:r>
            <a:r>
              <a:rPr lang="en-U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;</a:t>
            </a:r>
            <a:endParaRPr lang="sr-Latn-CS" sz="2000" dirty="0" smtClean="0">
              <a:solidFill>
                <a:srgbClr val="470D0D"/>
              </a:solidFill>
              <a:ea typeface="Calibri" pitchFamily="34" charset="0"/>
              <a:cs typeface="Arial" charset="0"/>
            </a:endParaRPr>
          </a:p>
          <a:p>
            <a:pPr marL="0" indent="0" algn="just">
              <a:buFont typeface="Arial" charset="0"/>
              <a:buNone/>
            </a:pPr>
            <a:r>
              <a:rPr lang="sr-Latn-C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- Products imported by charitable organisations and organisations of disabled persons</a:t>
            </a:r>
            <a:r>
              <a:rPr lang="en-US" sz="2000" dirty="0" smtClean="0">
                <a:solidFill>
                  <a:srgbClr val="470D0D"/>
                </a:solidFill>
                <a:latin typeface="Arial" charset="0"/>
                <a:ea typeface="Calibri" pitchFamily="34" charset="0"/>
                <a:cs typeface="Arial" charset="0"/>
              </a:rPr>
              <a:t> </a:t>
            </a:r>
            <a:r>
              <a:rPr lang="en-US" sz="2000" dirty="0" smtClean="0">
                <a:solidFill>
                  <a:srgbClr val="470D0D"/>
                </a:solidFill>
                <a:ea typeface="Calibri" pitchFamily="34" charset="0"/>
                <a:cs typeface="Arial" charset="0"/>
              </a:rPr>
              <a:t>etc.</a:t>
            </a:r>
            <a:endParaRPr lang="sr-Latn-CS" sz="2000" dirty="0" smtClean="0">
              <a:solidFill>
                <a:srgbClr val="470D0D"/>
              </a:solidFill>
              <a:ea typeface="Calibri" pitchFamily="34" charset="0"/>
              <a:cs typeface="Arial" charset="0"/>
            </a:endParaRPr>
          </a:p>
          <a:p>
            <a:pPr marL="0" indent="0">
              <a:buFont typeface="Arial" charset="0"/>
              <a:buNone/>
            </a:pPr>
            <a:endParaRPr lang="sr-Latn-CS" sz="2000" dirty="0" smtClean="0">
              <a:solidFill>
                <a:srgbClr val="470D0D"/>
              </a:solidFill>
              <a:ea typeface="Calibri" pitchFamily="34" charset="0"/>
              <a:cs typeface="Arial" charset="0"/>
            </a:endParaRPr>
          </a:p>
          <a:p>
            <a:pPr marL="0" indent="0">
              <a:buFont typeface="Arial" charset="0"/>
              <a:buNone/>
            </a:pPr>
            <a:endParaRPr lang="sr-Latn-CS" sz="2000" dirty="0" smtClean="0">
              <a:ea typeface="Calibri" pitchFamily="34" charset="0"/>
              <a:cs typeface="Arial" charset="0"/>
            </a:endParaRPr>
          </a:p>
          <a:p>
            <a:pPr marL="0" indent="0">
              <a:buFont typeface="Arial" charset="0"/>
              <a:buNone/>
            </a:pPr>
            <a:endParaRPr lang="en-US" sz="2000" dirty="0" smtClean="0">
              <a:ea typeface="Calibri" pitchFamily="34" charset="0"/>
              <a:cs typeface="Arial" charset="0"/>
            </a:endParaRPr>
          </a:p>
        </p:txBody>
      </p:sp>
      <p:grpSp>
        <p:nvGrpSpPr>
          <p:cNvPr id="25607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9" name="Round Same Side Corner Rectangle 2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25615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25616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32" name="5-Point Star 3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5" name="5-Point Star 3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6" name="5-Point Star 3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7" name="5-Point Star 3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25608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9" name="Round Same Side Corner Rectangle 38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2561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" name="Rectangle 41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25609" name="Picture 4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9"/>
          <p:cNvSpPr>
            <a:spLocks noGrp="1"/>
          </p:cNvSpPr>
          <p:nvPr>
            <p:ph idx="4294967295"/>
          </p:nvPr>
        </p:nvSpPr>
        <p:spPr>
          <a:xfrm>
            <a:off x="0" y="914400"/>
            <a:ext cx="8686800" cy="571500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hr-HR" dirty="0" smtClean="0">
                <a:solidFill>
                  <a:srgbClr val="470D0D"/>
                </a:solidFill>
              </a:rPr>
              <a:t>      </a:t>
            </a:r>
            <a:endParaRPr lang="en-US" dirty="0" smtClean="0">
              <a:solidFill>
                <a:srgbClr val="470D0D"/>
              </a:solidFill>
            </a:endParaRPr>
          </a:p>
          <a:p>
            <a:pPr algn="ctr">
              <a:buFont typeface="Arial" charset="0"/>
              <a:buNone/>
            </a:pPr>
            <a:r>
              <a:rPr lang="hr-HR" dirty="0" smtClean="0">
                <a:solidFill>
                  <a:srgbClr val="470D0D"/>
                </a:solidFill>
              </a:rPr>
              <a:t>Exemption of import of goods</a:t>
            </a:r>
            <a:r>
              <a:rPr lang="en-US" dirty="0" smtClean="0">
                <a:solidFill>
                  <a:srgbClr val="470D0D"/>
                </a:solidFill>
              </a:rPr>
              <a:t> </a:t>
            </a:r>
            <a:r>
              <a:rPr lang="en-US" sz="2000" dirty="0" smtClean="0">
                <a:solidFill>
                  <a:srgbClr val="470D0D"/>
                </a:solidFill>
              </a:rPr>
              <a:t>(</a:t>
            </a:r>
            <a:r>
              <a:rPr lang="hr-HR" sz="2000" dirty="0" smtClean="0">
                <a:solidFill>
                  <a:srgbClr val="470D0D"/>
                </a:solidFill>
              </a:rPr>
              <a:t>Article</a:t>
            </a:r>
            <a:r>
              <a:rPr lang="en-US" sz="2000" dirty="0" smtClean="0">
                <a:solidFill>
                  <a:srgbClr val="470D0D"/>
                </a:solidFill>
              </a:rPr>
              <a:t> 28)</a:t>
            </a:r>
            <a:endParaRPr lang="sr-Latn-CS" sz="2000" dirty="0" smtClean="0">
              <a:solidFill>
                <a:srgbClr val="470D0D"/>
              </a:solidFill>
            </a:endParaRPr>
          </a:p>
          <a:p>
            <a:pPr>
              <a:buFont typeface="Arial" charset="0"/>
              <a:buNone/>
            </a:pPr>
            <a:endParaRPr lang="sr-Latn-CS" sz="2000" dirty="0" smtClean="0">
              <a:solidFill>
                <a:srgbClr val="470D0D"/>
              </a:solidFill>
            </a:endParaRPr>
          </a:p>
          <a:p>
            <a:pPr algn="just">
              <a:buFont typeface="Arial" charset="0"/>
              <a:buNone/>
            </a:pPr>
            <a:r>
              <a:rPr lang="sr-Latn-CS" sz="2000" dirty="0" smtClean="0">
                <a:solidFill>
                  <a:srgbClr val="470D0D"/>
                </a:solidFill>
              </a:rPr>
              <a:t>    -  Non-commercial goods</a:t>
            </a:r>
            <a:r>
              <a:rPr lang="en-US" sz="2000" dirty="0" smtClean="0">
                <a:solidFill>
                  <a:srgbClr val="470D0D"/>
                </a:solidFill>
              </a:rPr>
              <a:t> of prescribed sort, value and quantity, which</a:t>
            </a:r>
            <a:r>
              <a:rPr lang="sr-Latn-CS" sz="2000" dirty="0" smtClean="0">
                <a:solidFill>
                  <a:srgbClr val="470D0D"/>
                </a:solidFill>
              </a:rPr>
              <a:t> passengers</a:t>
            </a:r>
            <a:r>
              <a:rPr lang="en-US" sz="2000" dirty="0" smtClean="0">
                <a:solidFill>
                  <a:srgbClr val="470D0D"/>
                </a:solidFill>
              </a:rPr>
              <a:t> carry </a:t>
            </a:r>
            <a:r>
              <a:rPr lang="sr-Latn-CS" sz="2000" dirty="0" smtClean="0">
                <a:solidFill>
                  <a:srgbClr val="470D0D"/>
                </a:solidFill>
              </a:rPr>
              <a:t>with themselves from abroad</a:t>
            </a:r>
            <a:r>
              <a:rPr lang="en-US" sz="2000" dirty="0" smtClean="0">
                <a:solidFill>
                  <a:srgbClr val="470D0D"/>
                </a:solidFill>
              </a:rPr>
              <a:t>;</a:t>
            </a:r>
            <a:endParaRPr lang="sr-Latn-CS" sz="2000" dirty="0" smtClean="0">
              <a:solidFill>
                <a:srgbClr val="470D0D"/>
              </a:solidFill>
            </a:endParaRPr>
          </a:p>
          <a:p>
            <a:pPr algn="just">
              <a:buFont typeface="Arial" charset="0"/>
              <a:buNone/>
            </a:pPr>
            <a:r>
              <a:rPr lang="sr-Latn-CS" sz="2000" dirty="0" smtClean="0">
                <a:solidFill>
                  <a:srgbClr val="470D0D"/>
                </a:solidFill>
              </a:rPr>
              <a:t>              </a:t>
            </a:r>
            <a:r>
              <a:rPr lang="sr-Latn-CS" sz="2000" i="1" dirty="0" smtClean="0">
                <a:solidFill>
                  <a:srgbClr val="470D0D"/>
                </a:solidFill>
              </a:rPr>
              <a:t>quality limitations </a:t>
            </a:r>
            <a:r>
              <a:rPr lang="sr-Latn-CS" sz="2000" dirty="0" smtClean="0">
                <a:solidFill>
                  <a:srgbClr val="470D0D"/>
                </a:solidFill>
              </a:rPr>
              <a:t>(alcohol, cigarettes, parfums)</a:t>
            </a:r>
          </a:p>
          <a:p>
            <a:pPr algn="just">
              <a:buFont typeface="Arial" charset="0"/>
              <a:buNone/>
            </a:pPr>
            <a:r>
              <a:rPr lang="sr-Latn-CS" sz="2000" dirty="0" smtClean="0">
                <a:solidFill>
                  <a:srgbClr val="470D0D"/>
                </a:solidFill>
              </a:rPr>
              <a:t>              </a:t>
            </a:r>
            <a:r>
              <a:rPr lang="sr-Latn-CS" sz="2000" i="1" dirty="0" smtClean="0">
                <a:solidFill>
                  <a:srgbClr val="470D0D"/>
                </a:solidFill>
              </a:rPr>
              <a:t>quantity limitations </a:t>
            </a:r>
            <a:r>
              <a:rPr lang="sr-Latn-CS" sz="2000" dirty="0" smtClean="0">
                <a:solidFill>
                  <a:srgbClr val="470D0D"/>
                </a:solidFill>
              </a:rPr>
              <a:t>(150 € limit) </a:t>
            </a:r>
          </a:p>
          <a:p>
            <a:pPr algn="just">
              <a:buFont typeface="Arial" charset="0"/>
              <a:buNone/>
            </a:pPr>
            <a:endParaRPr lang="sr-Latn-CS" sz="2000" b="1" dirty="0" smtClean="0">
              <a:solidFill>
                <a:srgbClr val="470D0D"/>
              </a:solidFill>
            </a:endParaRPr>
          </a:p>
          <a:p>
            <a:pPr algn="just">
              <a:buFont typeface="Arial" charset="0"/>
              <a:buNone/>
            </a:pPr>
            <a:r>
              <a:rPr lang="sr-Latn-CS" sz="2000" dirty="0" smtClean="0">
                <a:solidFill>
                  <a:srgbClr val="470D0D"/>
                </a:solidFill>
              </a:rPr>
              <a:t>     -  Non-commercial parcels sent from abroad to natural persons in Montenegro</a:t>
            </a:r>
            <a:r>
              <a:rPr lang="en-US" sz="2000" dirty="0" smtClean="0">
                <a:solidFill>
                  <a:srgbClr val="470D0D"/>
                </a:solidFill>
              </a:rPr>
              <a:t>;</a:t>
            </a:r>
            <a:endParaRPr lang="sr-Latn-CS" sz="2000" dirty="0" smtClean="0">
              <a:solidFill>
                <a:srgbClr val="470D0D"/>
              </a:solidFill>
            </a:endParaRPr>
          </a:p>
          <a:p>
            <a:pPr algn="just">
              <a:buFont typeface="Arial" charset="0"/>
              <a:buNone/>
            </a:pPr>
            <a:endParaRPr lang="sr-Latn-CS" sz="2000" dirty="0" smtClean="0">
              <a:solidFill>
                <a:srgbClr val="470D0D"/>
              </a:solidFill>
            </a:endParaRPr>
          </a:p>
          <a:p>
            <a:pPr algn="just">
              <a:buFont typeface="Arial" charset="0"/>
              <a:buNone/>
            </a:pPr>
            <a:r>
              <a:rPr lang="sr-Latn-CS" sz="2000" dirty="0" smtClean="0">
                <a:solidFill>
                  <a:srgbClr val="470D0D"/>
                </a:solidFill>
              </a:rPr>
              <a:t>      -  Agricultural products, received on farms </a:t>
            </a:r>
            <a:r>
              <a:rPr lang="en-US" sz="2000" dirty="0" smtClean="0">
                <a:solidFill>
                  <a:srgbClr val="470D0D"/>
                </a:solidFill>
              </a:rPr>
              <a:t>of Montenegrin </a:t>
            </a:r>
            <a:r>
              <a:rPr lang="sr-Latn-CS" sz="2000" dirty="0" smtClean="0">
                <a:solidFill>
                  <a:srgbClr val="470D0D"/>
                </a:solidFill>
              </a:rPr>
              <a:t>residents </a:t>
            </a:r>
            <a:r>
              <a:rPr lang="en-US" sz="2000" dirty="0" smtClean="0">
                <a:solidFill>
                  <a:srgbClr val="470D0D"/>
                </a:solidFill>
              </a:rPr>
              <a:t>owned </a:t>
            </a:r>
            <a:r>
              <a:rPr lang="sr-Latn-CS" sz="2000" dirty="0" smtClean="0">
                <a:solidFill>
                  <a:srgbClr val="470D0D"/>
                </a:solidFill>
              </a:rPr>
              <a:t>in </a:t>
            </a:r>
            <a:r>
              <a:rPr lang="en-US" sz="2000" dirty="0" smtClean="0">
                <a:solidFill>
                  <a:srgbClr val="470D0D"/>
                </a:solidFill>
              </a:rPr>
              <a:t>a </a:t>
            </a:r>
            <a:r>
              <a:rPr lang="sr-Latn-CS" sz="2000" dirty="0" smtClean="0">
                <a:solidFill>
                  <a:srgbClr val="470D0D"/>
                </a:solidFill>
              </a:rPr>
              <a:t>specific region of </a:t>
            </a:r>
            <a:r>
              <a:rPr lang="en-US" sz="2000" dirty="0" smtClean="0">
                <a:solidFill>
                  <a:srgbClr val="470D0D"/>
                </a:solidFill>
              </a:rPr>
              <a:t>a </a:t>
            </a:r>
            <a:r>
              <a:rPr lang="sr-Latn-CS" sz="2000" dirty="0" smtClean="0">
                <a:solidFill>
                  <a:srgbClr val="470D0D"/>
                </a:solidFill>
              </a:rPr>
              <a:t>neibour</a:t>
            </a:r>
            <a:r>
              <a:rPr lang="en-US" sz="2000" dirty="0" err="1" smtClean="0">
                <a:solidFill>
                  <a:srgbClr val="470D0D"/>
                </a:solidFill>
              </a:rPr>
              <a:t>ing</a:t>
            </a:r>
            <a:r>
              <a:rPr lang="sr-Latn-CS" sz="2000" dirty="0" smtClean="0">
                <a:solidFill>
                  <a:srgbClr val="470D0D"/>
                </a:solidFill>
              </a:rPr>
              <a:t> country</a:t>
            </a:r>
            <a:r>
              <a:rPr lang="en-US" sz="2000" dirty="0" smtClean="0">
                <a:solidFill>
                  <a:srgbClr val="470D0D"/>
                </a:solidFill>
              </a:rPr>
              <a:t> etc.</a:t>
            </a:r>
            <a:endParaRPr lang="sr-Latn-CS" sz="2000" dirty="0" smtClean="0">
              <a:solidFill>
                <a:srgbClr val="470D0D"/>
              </a:solidFill>
            </a:endParaRP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5BB5-8203-47F2-AC88-1C56C902C218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26628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 eaLnBrk="1" hangingPunct="1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800" b="1">
              <a:latin typeface="Cambria" pitchFamily="18" charset="0"/>
            </a:endParaRPr>
          </a:p>
        </p:txBody>
      </p:sp>
      <p:grpSp>
        <p:nvGrpSpPr>
          <p:cNvPr id="2662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1" name="Round Same Side Corner Rectangle 20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26637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26638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30" name="5-Point Star 29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5" name="5-Point Star 34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2663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7" name="Round Same Side Corner Rectangle 36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26634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Rectangle 39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26631" name="Picture 4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9"/>
          <p:cNvSpPr>
            <a:spLocks noGrp="1"/>
          </p:cNvSpPr>
          <p:nvPr>
            <p:ph idx="4294967295"/>
          </p:nvPr>
        </p:nvSpPr>
        <p:spPr>
          <a:xfrm>
            <a:off x="228600" y="914400"/>
            <a:ext cx="8686800" cy="6096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GB" sz="1600" b="1" dirty="0" smtClean="0">
                <a:latin typeface="Arial" charset="0"/>
              </a:rPr>
              <a:t>	</a:t>
            </a:r>
            <a:endParaRPr lang="en-GB" sz="1800" b="1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solidFill>
                <a:srgbClr val="470D0D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solidFill>
                <a:srgbClr val="470D0D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sr-Latn-CS" sz="2400" dirty="0" smtClean="0">
                <a:solidFill>
                  <a:srgbClr val="470D0D"/>
                </a:solidFill>
              </a:rPr>
              <a:t>Exemptions upon temporary import </a:t>
            </a:r>
            <a:r>
              <a:rPr lang="sr-Latn-CS" sz="2000" dirty="0" smtClean="0">
                <a:solidFill>
                  <a:srgbClr val="470D0D"/>
                </a:solidFill>
              </a:rPr>
              <a:t>(Article 29)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sr-Latn-CS" sz="2000" dirty="0" smtClean="0">
              <a:solidFill>
                <a:srgbClr val="470D0D"/>
              </a:solidFill>
            </a:endParaRPr>
          </a:p>
          <a:p>
            <a:pPr algn="just">
              <a:buFont typeface="Arial" charset="0"/>
              <a:buNone/>
            </a:pPr>
            <a:r>
              <a:rPr lang="sr-Latn-CS" sz="2000" dirty="0" smtClean="0">
                <a:solidFill>
                  <a:srgbClr val="470D0D"/>
                </a:solidFill>
              </a:rPr>
              <a:t>        </a:t>
            </a:r>
            <a:r>
              <a:rPr lang="en-US" sz="2000" dirty="0" smtClean="0">
                <a:solidFill>
                  <a:srgbClr val="470D0D"/>
                </a:solidFill>
              </a:rPr>
              <a:t>-</a:t>
            </a:r>
            <a:r>
              <a:rPr lang="sr-Latn-CS" sz="2000" dirty="0" smtClean="0">
                <a:solidFill>
                  <a:srgbClr val="470D0D"/>
                </a:solidFill>
              </a:rPr>
              <a:t>   goods temporarily imported under condition that they are customs duty exempt</a:t>
            </a:r>
            <a:r>
              <a:rPr lang="en-US" sz="2000" dirty="0" smtClean="0">
                <a:solidFill>
                  <a:srgbClr val="470D0D"/>
                </a:solidFill>
              </a:rPr>
              <a:t>,</a:t>
            </a:r>
            <a:r>
              <a:rPr lang="sr-Latn-CS" sz="2000" dirty="0" smtClean="0">
                <a:solidFill>
                  <a:srgbClr val="470D0D"/>
                </a:solidFill>
              </a:rPr>
              <a:t> pursuant to customs regulations and Convention on </a:t>
            </a:r>
            <a:r>
              <a:rPr lang="en-US" sz="2000" dirty="0" smtClean="0">
                <a:solidFill>
                  <a:srgbClr val="470D0D"/>
                </a:solidFill>
              </a:rPr>
              <a:t>T</a:t>
            </a:r>
            <a:r>
              <a:rPr lang="sr-Latn-CS" sz="2000" dirty="0" smtClean="0">
                <a:solidFill>
                  <a:srgbClr val="470D0D"/>
                </a:solidFill>
              </a:rPr>
              <a:t>emporary </a:t>
            </a:r>
            <a:r>
              <a:rPr lang="en-US" sz="2000" dirty="0" smtClean="0">
                <a:solidFill>
                  <a:srgbClr val="470D0D"/>
                </a:solidFill>
              </a:rPr>
              <a:t>I</a:t>
            </a:r>
            <a:r>
              <a:rPr lang="sr-Latn-CS" sz="2000" dirty="0" smtClean="0">
                <a:solidFill>
                  <a:srgbClr val="470D0D"/>
                </a:solidFill>
              </a:rPr>
              <a:t>mport</a:t>
            </a:r>
            <a:r>
              <a:rPr lang="en-US" sz="2000" dirty="0" smtClean="0">
                <a:solidFill>
                  <a:srgbClr val="470D0D"/>
                </a:solidFill>
              </a:rPr>
              <a:t>.</a:t>
            </a:r>
            <a:endParaRPr lang="sr-Latn-CS" sz="2000" dirty="0" smtClean="0">
              <a:solidFill>
                <a:srgbClr val="470D0D"/>
              </a:solidFill>
            </a:endParaRPr>
          </a:p>
          <a:p>
            <a:pPr>
              <a:buFont typeface="Arial" charset="0"/>
              <a:buNone/>
            </a:pPr>
            <a:endParaRPr lang="sr-Latn-CS" sz="2000" b="1" dirty="0" smtClean="0">
              <a:solidFill>
                <a:srgbClr val="470D0D"/>
              </a:solidFill>
            </a:endParaRPr>
          </a:p>
          <a:p>
            <a:r>
              <a:rPr lang="sr-Latn-CS" sz="2000" b="1" dirty="0" smtClean="0">
                <a:solidFill>
                  <a:srgbClr val="470D0D"/>
                </a:solidFill>
              </a:rPr>
              <a:t> </a:t>
            </a:r>
            <a:r>
              <a:rPr lang="sr-Latn-CS" sz="2400" b="1" dirty="0" smtClean="0">
                <a:solidFill>
                  <a:srgbClr val="470D0D"/>
                </a:solidFill>
              </a:rPr>
              <a:t>Special exemptions </a:t>
            </a:r>
            <a:r>
              <a:rPr lang="sr-Latn-CS" sz="2000" dirty="0" smtClean="0">
                <a:solidFill>
                  <a:srgbClr val="470D0D"/>
                </a:solidFill>
              </a:rPr>
              <a:t>(Article 30)</a:t>
            </a:r>
          </a:p>
          <a:p>
            <a:pPr>
              <a:buFont typeface="Arial" charset="0"/>
              <a:buNone/>
            </a:pPr>
            <a:endParaRPr lang="sr-Latn-CS" sz="2000" dirty="0" smtClean="0">
              <a:solidFill>
                <a:srgbClr val="470D0D"/>
              </a:solidFill>
            </a:endParaRPr>
          </a:p>
          <a:p>
            <a:pPr lvl="1" algn="just">
              <a:buFontTx/>
              <a:buChar char="-"/>
            </a:pPr>
            <a:r>
              <a:rPr lang="sr-Latn-CS" sz="2000" dirty="0" smtClean="0">
                <a:solidFill>
                  <a:srgbClr val="470D0D"/>
                </a:solidFill>
              </a:rPr>
              <a:t>Import of goods declared to the customs authority</a:t>
            </a:r>
            <a:r>
              <a:rPr lang="en-US" sz="2000" dirty="0" smtClean="0">
                <a:solidFill>
                  <a:srgbClr val="470D0D"/>
                </a:solidFill>
              </a:rPr>
              <a:t>;</a:t>
            </a:r>
            <a:endParaRPr lang="sr-Latn-CS" sz="2000" dirty="0" smtClean="0">
              <a:solidFill>
                <a:srgbClr val="470D0D"/>
              </a:solidFill>
            </a:endParaRPr>
          </a:p>
          <a:p>
            <a:pPr lvl="1" algn="just">
              <a:buFontTx/>
              <a:buChar char="-"/>
            </a:pPr>
            <a:r>
              <a:rPr lang="sr-Latn-CS" sz="2000" dirty="0" smtClean="0">
                <a:solidFill>
                  <a:srgbClr val="470D0D"/>
                </a:solidFill>
              </a:rPr>
              <a:t>Goods brought in the customs free zone, i.e. </a:t>
            </a:r>
            <a:r>
              <a:rPr lang="en-US" sz="2000" dirty="0" smtClean="0">
                <a:solidFill>
                  <a:srgbClr val="470D0D"/>
                </a:solidFill>
              </a:rPr>
              <a:t>c</a:t>
            </a:r>
            <a:r>
              <a:rPr lang="sr-Latn-CS" sz="2000" dirty="0" smtClean="0">
                <a:solidFill>
                  <a:srgbClr val="470D0D"/>
                </a:solidFill>
              </a:rPr>
              <a:t>ustoms free warehouse</a:t>
            </a:r>
            <a:r>
              <a:rPr lang="en-US" sz="2000" dirty="0" smtClean="0">
                <a:solidFill>
                  <a:srgbClr val="470D0D"/>
                </a:solidFill>
              </a:rPr>
              <a:t>;</a:t>
            </a:r>
            <a:endParaRPr lang="sr-Latn-CS" sz="2000" dirty="0" smtClean="0">
              <a:solidFill>
                <a:srgbClr val="470D0D"/>
              </a:solidFill>
            </a:endParaRPr>
          </a:p>
          <a:p>
            <a:pPr lvl="1" algn="just">
              <a:buFontTx/>
              <a:buChar char="-"/>
            </a:pPr>
            <a:r>
              <a:rPr lang="sr-Latn-CS" sz="2000" dirty="0" smtClean="0">
                <a:solidFill>
                  <a:srgbClr val="470D0D"/>
                </a:solidFill>
              </a:rPr>
              <a:t>Goods </a:t>
            </a:r>
            <a:r>
              <a:rPr lang="en-US" sz="2000" dirty="0" smtClean="0">
                <a:solidFill>
                  <a:srgbClr val="470D0D"/>
                </a:solidFill>
              </a:rPr>
              <a:t>in</a:t>
            </a:r>
            <a:r>
              <a:rPr lang="sr-Latn-CS" sz="2000" dirty="0" smtClean="0">
                <a:solidFill>
                  <a:srgbClr val="470D0D"/>
                </a:solidFill>
              </a:rPr>
              <a:t> the procedure of customs warehousing or procedure of import for export in line with the deferral system</a:t>
            </a:r>
            <a:r>
              <a:rPr lang="en-US" sz="2000" dirty="0" smtClean="0">
                <a:solidFill>
                  <a:srgbClr val="470D0D"/>
                </a:solidFill>
              </a:rPr>
              <a:t>.</a:t>
            </a:r>
            <a:endParaRPr lang="en-GB" sz="2000" dirty="0" smtClean="0">
              <a:solidFill>
                <a:srgbClr val="470D0D"/>
              </a:solidFill>
            </a:endParaRP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808291-1FCB-4448-B377-6F01FEB371F6}" type="slidenum">
              <a:rPr lang="en-US"/>
              <a:pPr>
                <a:defRPr/>
              </a:pPr>
              <a:t>25</a:t>
            </a:fld>
            <a:endParaRPr lang="en-US"/>
          </a:p>
        </p:txBody>
      </p:sp>
      <p:sp>
        <p:nvSpPr>
          <p:cNvPr id="27652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 eaLnBrk="1" hangingPunct="1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800" b="1">
              <a:latin typeface="Cambria" pitchFamily="18" charset="0"/>
            </a:endParaRPr>
          </a:p>
        </p:txBody>
      </p:sp>
      <p:grpSp>
        <p:nvGrpSpPr>
          <p:cNvPr id="27653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1" name="Round Same Side Corner Rectangle 20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27661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27662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30" name="5-Point Star 29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5" name="5-Point Star 34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27654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7" name="Round Same Side Corner Rectangle 36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27658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Rectangle 39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27655" name="Picture 4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8"/>
          <p:cNvSpPr>
            <a:spLocks noGrp="1"/>
          </p:cNvSpPr>
          <p:nvPr>
            <p:ph type="title" idx="4294967295"/>
          </p:nvPr>
        </p:nvSpPr>
        <p:spPr>
          <a:xfrm>
            <a:off x="533400" y="457200"/>
            <a:ext cx="8229600" cy="944563"/>
          </a:xfrm>
        </p:spPr>
        <p:txBody>
          <a:bodyPr/>
          <a:lstStyle/>
          <a:p>
            <a:pPr>
              <a:defRPr/>
            </a:pPr>
            <a:r>
              <a:rPr lang="sr-Latn-CS" sz="2800" dirty="0" smtClean="0"/>
              <a:t> </a:t>
            </a:r>
            <a:br>
              <a:rPr lang="sr-Latn-CS" sz="2800" dirty="0" smtClean="0"/>
            </a:br>
            <a:r>
              <a:rPr lang="de-AT" sz="2800" dirty="0" smtClean="0"/>
              <a:t/>
            </a:r>
            <a:br>
              <a:rPr lang="de-AT" sz="2800" dirty="0" smtClean="0"/>
            </a:br>
            <a:r>
              <a:rPr lang="de-AT" sz="2800" dirty="0" smtClean="0"/>
              <a:t/>
            </a:r>
            <a:br>
              <a:rPr lang="de-AT" sz="2800" dirty="0" smtClean="0"/>
            </a:br>
            <a:r>
              <a:rPr lang="de-AT" sz="2800" dirty="0" smtClean="0"/>
              <a:t/>
            </a:r>
            <a:br>
              <a:rPr lang="de-AT" sz="2800" dirty="0" smtClean="0"/>
            </a:br>
            <a:r>
              <a:rPr lang="de-AT" sz="2800" dirty="0" smtClean="0"/>
              <a:t/>
            </a:r>
            <a:br>
              <a:rPr lang="de-AT" sz="2800" dirty="0" smtClean="0"/>
            </a:br>
            <a:r>
              <a:rPr lang="de-AT" sz="2800" dirty="0" smtClean="0">
                <a:solidFill>
                  <a:schemeClr val="accent2">
                    <a:lumMod val="50000"/>
                  </a:schemeClr>
                </a:solidFill>
              </a:rPr>
              <a:t>Tax period, VAT assesment and payment </a:t>
            </a:r>
            <a:br>
              <a:rPr lang="de-AT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de-AT" sz="2800" dirty="0" smtClean="0">
                <a:solidFill>
                  <a:schemeClr val="accent2">
                    <a:lumMod val="50000"/>
                  </a:schemeClr>
                </a:solidFill>
              </a:rPr>
              <a:t>(Articles 33 </a:t>
            </a:r>
            <a:r>
              <a:rPr lang="de-AT" sz="2800" dirty="0" smtClean="0">
                <a:solidFill>
                  <a:schemeClr val="accent2">
                    <a:lumMod val="50000"/>
                  </a:schemeClr>
                </a:solidFill>
              </a:rPr>
              <a:t>to 36)</a:t>
            </a:r>
            <a:r>
              <a:rPr lang="de-AT" sz="2800" dirty="0" smtClean="0"/>
              <a:t/>
            </a:r>
            <a:br>
              <a:rPr lang="de-AT" sz="2800" dirty="0" smtClean="0"/>
            </a:br>
            <a:endParaRPr lang="en-GB" sz="2800" dirty="0" smtClean="0">
              <a:solidFill>
                <a:srgbClr val="470D0D"/>
              </a:solidFill>
            </a:endParaRPr>
          </a:p>
        </p:txBody>
      </p:sp>
      <p:sp>
        <p:nvSpPr>
          <p:cNvPr id="28675" name="Rectangle 19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algn="r">
              <a:lnSpc>
                <a:spcPct val="80000"/>
              </a:lnSpc>
              <a:buFont typeface="Arial" charset="0"/>
              <a:buNone/>
            </a:pPr>
            <a:endParaRPr lang="sr-Latn-CS" sz="1400" b="1" dirty="0" smtClean="0"/>
          </a:p>
          <a:p>
            <a:pPr>
              <a:buFont typeface="Arial" charset="0"/>
              <a:buNone/>
            </a:pPr>
            <a:endParaRPr lang="en-US" sz="2000" dirty="0" smtClean="0">
              <a:solidFill>
                <a:srgbClr val="470D0D"/>
              </a:solidFill>
            </a:endParaRPr>
          </a:p>
          <a:p>
            <a:pPr>
              <a:buFont typeface="Arial" charset="0"/>
              <a:buNone/>
            </a:pPr>
            <a:endParaRPr lang="en-US" sz="1400" dirty="0" smtClean="0">
              <a:solidFill>
                <a:srgbClr val="470D0D"/>
              </a:solidFill>
            </a:endParaRPr>
          </a:p>
          <a:p>
            <a:pPr algn="just"/>
            <a:r>
              <a:rPr lang="sr-Latn-CS" sz="2000" dirty="0" smtClean="0">
                <a:solidFill>
                  <a:srgbClr val="470D0D"/>
                </a:solidFill>
              </a:rPr>
              <a:t>Calender month</a:t>
            </a:r>
          </a:p>
          <a:p>
            <a:pPr algn="just"/>
            <a:endParaRPr lang="sr-Latn-CS" sz="2000" dirty="0" smtClean="0">
              <a:solidFill>
                <a:srgbClr val="470D0D"/>
              </a:solidFill>
            </a:endParaRPr>
          </a:p>
          <a:p>
            <a:pPr algn="just"/>
            <a:r>
              <a:rPr lang="sr-Latn-CS" sz="2000" dirty="0" smtClean="0">
                <a:solidFill>
                  <a:srgbClr val="470D0D"/>
                </a:solidFill>
              </a:rPr>
              <a:t>Declared in monthly return for VAT assesment</a:t>
            </a:r>
          </a:p>
          <a:p>
            <a:pPr algn="just">
              <a:buFont typeface="Arial" charset="0"/>
              <a:buNone/>
            </a:pPr>
            <a:endParaRPr lang="sr-Latn-CS" sz="2000" dirty="0" smtClean="0">
              <a:solidFill>
                <a:srgbClr val="470D0D"/>
              </a:solidFill>
            </a:endParaRPr>
          </a:p>
          <a:p>
            <a:pPr algn="just"/>
            <a:r>
              <a:rPr lang="sr-Latn-CS" sz="2000" dirty="0" smtClean="0">
                <a:solidFill>
                  <a:srgbClr val="470D0D"/>
                </a:solidFill>
              </a:rPr>
              <a:t>Return shall be submitted until 15th  of the month following the tax period, when tax liability shall be paid</a:t>
            </a:r>
          </a:p>
          <a:p>
            <a:pPr algn="just">
              <a:buFont typeface="Arial" charset="0"/>
              <a:buNone/>
            </a:pPr>
            <a:endParaRPr lang="sr-Latn-CS" sz="2000" dirty="0" smtClean="0">
              <a:solidFill>
                <a:srgbClr val="470D0D"/>
              </a:solidFill>
            </a:endParaRPr>
          </a:p>
          <a:p>
            <a:pPr algn="just"/>
            <a:r>
              <a:rPr lang="sr-Latn-CS" sz="2000" dirty="0" smtClean="0">
                <a:solidFill>
                  <a:srgbClr val="470D0D"/>
                </a:solidFill>
              </a:rPr>
              <a:t>Upon import</a:t>
            </a:r>
            <a:r>
              <a:rPr lang="en-US" sz="2000" dirty="0" smtClean="0">
                <a:solidFill>
                  <a:srgbClr val="470D0D"/>
                </a:solidFill>
              </a:rPr>
              <a:t>,</a:t>
            </a:r>
            <a:r>
              <a:rPr lang="sr-Latn-CS" sz="2000" dirty="0" smtClean="0">
                <a:solidFill>
                  <a:srgbClr val="470D0D"/>
                </a:solidFill>
              </a:rPr>
              <a:t> customs duty shall be paid </a:t>
            </a:r>
            <a:r>
              <a:rPr lang="en-US" sz="2000" dirty="0" smtClean="0">
                <a:solidFill>
                  <a:srgbClr val="470D0D"/>
                </a:solidFill>
              </a:rPr>
              <a:t>simultaneously </a:t>
            </a:r>
            <a:r>
              <a:rPr lang="sr-Latn-CS" sz="2000" dirty="0" smtClean="0">
                <a:solidFill>
                  <a:srgbClr val="470D0D"/>
                </a:solidFill>
              </a:rPr>
              <a:t>with VAT, in the manner prescribed by customs regulations</a:t>
            </a:r>
            <a:endParaRPr lang="en-GB" sz="2000" dirty="0" smtClean="0">
              <a:solidFill>
                <a:srgbClr val="470D0D"/>
              </a:solidFill>
            </a:endParaRPr>
          </a:p>
        </p:txBody>
      </p:sp>
      <p:sp>
        <p:nvSpPr>
          <p:cNvPr id="20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eaLnBrk="1" hangingPunct="1">
              <a:defRPr/>
            </a:pPr>
            <a:fld id="{95849FA0-B049-46C4-99A7-07282ABA03A2}" type="slidenum">
              <a:rPr lang="en-US" sz="1200">
                <a:solidFill>
                  <a:schemeClr val="tx1">
                    <a:tint val="75000"/>
                  </a:schemeClr>
                </a:solidFill>
                <a:latin typeface="Arial" charset="0"/>
              </a:rPr>
              <a:pPr algn="r" eaLnBrk="1" hangingPunct="1">
                <a:defRPr/>
              </a:pPr>
              <a:t>26</a:t>
            </a:fld>
            <a:endParaRPr lang="en-US" sz="1200">
              <a:solidFill>
                <a:schemeClr val="tx1">
                  <a:tint val="75000"/>
                </a:schemeClr>
              </a:solidFill>
              <a:latin typeface="Arial" charset="0"/>
            </a:endParaRPr>
          </a:p>
        </p:txBody>
      </p:sp>
      <p:sp>
        <p:nvSpPr>
          <p:cNvPr id="28677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 eaLnBrk="1" hangingPunct="1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800" b="1">
              <a:latin typeface="Cambria" pitchFamily="18" charset="0"/>
            </a:endParaRPr>
          </a:p>
        </p:txBody>
      </p:sp>
      <p:sp>
        <p:nvSpPr>
          <p:cNvPr id="28678" name="Rectangle 7"/>
          <p:cNvSpPr>
            <a:spLocks noChangeArrowheads="1"/>
          </p:cNvSpPr>
          <p:nvPr/>
        </p:nvSpPr>
        <p:spPr bwMode="auto">
          <a:xfrm>
            <a:off x="95250" y="104775"/>
            <a:ext cx="5010150" cy="75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4288" indent="-14288" eaLnBrk="1" hangingPunct="1">
              <a:spcAft>
                <a:spcPct val="40000"/>
              </a:spcAft>
              <a:buClr>
                <a:srgbClr val="FF0000"/>
              </a:buClr>
            </a:pPr>
            <a:endParaRPr lang="en-US" sz="1800" b="1">
              <a:solidFill>
                <a:srgbClr val="F2DCDB"/>
              </a:solidFill>
              <a:latin typeface="Cambria" pitchFamily="18" charset="0"/>
            </a:endParaRPr>
          </a:p>
          <a:p>
            <a:pPr marL="14288" indent="-14288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800" b="1">
              <a:solidFill>
                <a:srgbClr val="F2DCDB"/>
              </a:solidFill>
              <a:latin typeface="Cambria" pitchFamily="18" charset="0"/>
            </a:endParaRPr>
          </a:p>
        </p:txBody>
      </p:sp>
      <p:grpSp>
        <p:nvGrpSpPr>
          <p:cNvPr id="2867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2" name="Round Same Side Corner Rectangle 21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28687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28688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31" name="5-Point Star 30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5" name="5-Point Star 34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6" name="5-Point Star 35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2868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43" name="Round Same Side Corner Rectangle 42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28684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" name="Rectangle 45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28681" name="Picture 4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8"/>
          <p:cNvSpPr>
            <a:spLocks noGrp="1"/>
          </p:cNvSpPr>
          <p:nvPr>
            <p:ph type="title" idx="4294967295"/>
          </p:nvPr>
        </p:nvSpPr>
        <p:spPr>
          <a:xfrm>
            <a:off x="457200" y="347663"/>
            <a:ext cx="8229600" cy="944562"/>
          </a:xfrm>
        </p:spPr>
        <p:txBody>
          <a:bodyPr/>
          <a:lstStyle/>
          <a:p>
            <a:pPr eaLnBrk="1" hangingPunct="1"/>
            <a:r>
              <a:rPr lang="sr-Latn-CS" dirty="0" smtClean="0"/>
              <a:t> </a:t>
            </a:r>
            <a:br>
              <a:rPr lang="sr-Latn-C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sl-SI" sz="3200" dirty="0" smtClean="0">
                <a:solidFill>
                  <a:srgbClr val="470D0D"/>
                </a:solidFill>
              </a:rPr>
              <a:t>Input VAT deduction </a:t>
            </a:r>
            <a:r>
              <a:rPr lang="sl-SI" sz="2000" dirty="0" smtClean="0">
                <a:solidFill>
                  <a:srgbClr val="470D0D"/>
                </a:solidFill>
              </a:rPr>
              <a:t>(Articles 37 </a:t>
            </a:r>
            <a:r>
              <a:rPr lang="sl-SI" sz="2000" dirty="0" smtClean="0">
                <a:solidFill>
                  <a:srgbClr val="470D0D"/>
                </a:solidFill>
              </a:rPr>
              <a:t>do 40)</a:t>
            </a:r>
            <a:endParaRPr lang="en-GB" sz="2000" dirty="0" smtClean="0">
              <a:solidFill>
                <a:srgbClr val="470D0D"/>
              </a:solidFill>
            </a:endParaRPr>
          </a:p>
        </p:txBody>
      </p:sp>
      <p:sp>
        <p:nvSpPr>
          <p:cNvPr id="29699" name="Rectangle 19"/>
          <p:cNvSpPr>
            <a:spLocks noGrp="1"/>
          </p:cNvSpPr>
          <p:nvPr>
            <p:ph idx="4294967295"/>
          </p:nvPr>
        </p:nvSpPr>
        <p:spPr>
          <a:xfrm>
            <a:off x="304800" y="1600200"/>
            <a:ext cx="86868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GB" sz="1400" b="1" dirty="0" smtClean="0"/>
              <a:t>	</a:t>
            </a:r>
            <a:endParaRPr lang="sr-Latn-CS" sz="1400" b="1" dirty="0" smtClean="0"/>
          </a:p>
          <a:p>
            <a:endParaRPr lang="en-US" sz="2000" dirty="0" smtClean="0">
              <a:solidFill>
                <a:srgbClr val="470D0D"/>
              </a:solidFill>
            </a:endParaRPr>
          </a:p>
          <a:p>
            <a:endParaRPr lang="en-US" sz="1400" dirty="0" smtClean="0">
              <a:solidFill>
                <a:srgbClr val="470D0D"/>
              </a:solidFill>
            </a:endParaRPr>
          </a:p>
          <a:p>
            <a:pPr algn="just"/>
            <a:r>
              <a:rPr lang="sl-SI" sz="2000" dirty="0" smtClean="0">
                <a:solidFill>
                  <a:srgbClr val="470D0D"/>
                </a:solidFill>
              </a:rPr>
              <a:t>Taxpayers carrying out taxable supplies of goods and services </a:t>
            </a:r>
            <a:r>
              <a:rPr lang="en-US" sz="2000" dirty="0" smtClean="0">
                <a:solidFill>
                  <a:srgbClr val="470D0D"/>
                </a:solidFill>
              </a:rPr>
              <a:t>are entitled to </a:t>
            </a:r>
            <a:r>
              <a:rPr lang="sl-SI" sz="2000" dirty="0" smtClean="0">
                <a:solidFill>
                  <a:srgbClr val="470D0D"/>
                </a:solidFill>
              </a:rPr>
              <a:t> pretax deduction under following conditions:</a:t>
            </a:r>
          </a:p>
          <a:p>
            <a:pPr algn="just">
              <a:buFont typeface="Arial" charset="0"/>
              <a:buNone/>
            </a:pPr>
            <a:r>
              <a:rPr lang="sr-Latn-CS" sz="2000" dirty="0" smtClean="0">
                <a:solidFill>
                  <a:srgbClr val="470D0D"/>
                </a:solidFill>
              </a:rPr>
              <a:t>             - if receipts for supplied goods and services </a:t>
            </a:r>
            <a:r>
              <a:rPr lang="en-US" sz="2000" dirty="0" smtClean="0">
                <a:solidFill>
                  <a:srgbClr val="470D0D"/>
                </a:solidFill>
              </a:rPr>
              <a:t>contain</a:t>
            </a:r>
            <a:r>
              <a:rPr lang="sr-Latn-CS" sz="2000" dirty="0" smtClean="0">
                <a:solidFill>
                  <a:srgbClr val="470D0D"/>
                </a:solidFill>
              </a:rPr>
              <a:t> all the data </a:t>
            </a:r>
            <a:endParaRPr lang="hr-HR" sz="2000" dirty="0" smtClean="0">
              <a:solidFill>
                <a:srgbClr val="470D0D"/>
              </a:solidFill>
            </a:endParaRPr>
          </a:p>
          <a:p>
            <a:pPr algn="just">
              <a:buFont typeface="Arial" charset="0"/>
              <a:buNone/>
            </a:pPr>
            <a:r>
              <a:rPr lang="hr-HR" sz="2000" dirty="0" smtClean="0">
                <a:solidFill>
                  <a:srgbClr val="470D0D"/>
                </a:solidFill>
              </a:rPr>
              <a:t>               prescribed by Article 32  of the Law (with separately decl</a:t>
            </a:r>
            <a:r>
              <a:rPr lang="en-US" sz="2000" dirty="0" smtClean="0">
                <a:solidFill>
                  <a:srgbClr val="470D0D"/>
                </a:solidFill>
              </a:rPr>
              <a:t>a</a:t>
            </a:r>
            <a:r>
              <a:rPr lang="hr-HR" sz="2000" dirty="0" smtClean="0">
                <a:solidFill>
                  <a:srgbClr val="470D0D"/>
                </a:solidFill>
              </a:rPr>
              <a:t>red amount of</a:t>
            </a:r>
            <a:r>
              <a:rPr lang="en-US" sz="2000" dirty="0" smtClean="0">
                <a:solidFill>
                  <a:srgbClr val="470D0D"/>
                </a:solidFill>
              </a:rPr>
              <a:t> </a:t>
            </a:r>
          </a:p>
          <a:p>
            <a:pPr algn="just">
              <a:buFont typeface="Arial" charset="0"/>
              <a:buNone/>
            </a:pPr>
            <a:r>
              <a:rPr lang="en-US" sz="2000" dirty="0" smtClean="0">
                <a:solidFill>
                  <a:srgbClr val="470D0D"/>
                </a:solidFill>
              </a:rPr>
              <a:t>             </a:t>
            </a:r>
            <a:r>
              <a:rPr lang="hr-HR" sz="2000" dirty="0" smtClean="0">
                <a:solidFill>
                  <a:srgbClr val="470D0D"/>
                </a:solidFill>
              </a:rPr>
              <a:t> </a:t>
            </a:r>
            <a:r>
              <a:rPr lang="en-US" sz="2000" dirty="0" smtClean="0">
                <a:solidFill>
                  <a:srgbClr val="470D0D"/>
                </a:solidFill>
              </a:rPr>
              <a:t> </a:t>
            </a:r>
            <a:r>
              <a:rPr lang="hr-HR" sz="2000" dirty="0" smtClean="0">
                <a:solidFill>
                  <a:srgbClr val="470D0D"/>
                </a:solidFill>
              </a:rPr>
              <a:t>VAT)</a:t>
            </a:r>
            <a:endParaRPr lang="en-US" sz="2000" dirty="0" smtClean="0">
              <a:solidFill>
                <a:srgbClr val="470D0D"/>
              </a:solidFill>
            </a:endParaRPr>
          </a:p>
          <a:p>
            <a:pPr lvl="1" algn="just">
              <a:buFont typeface="Arial" charset="0"/>
              <a:buNone/>
            </a:pPr>
            <a:r>
              <a:rPr lang="sr-Latn-CS" sz="2000" dirty="0" smtClean="0">
                <a:solidFill>
                  <a:srgbClr val="470D0D"/>
                </a:solidFill>
              </a:rPr>
              <a:t>     - if supply of goods or services was carried out by other VAT taxpayer</a:t>
            </a:r>
            <a:r>
              <a:rPr lang="en-US" sz="2000" dirty="0" smtClean="0">
                <a:solidFill>
                  <a:srgbClr val="470D0D"/>
                </a:solidFill>
              </a:rPr>
              <a:t>s</a:t>
            </a:r>
          </a:p>
          <a:p>
            <a:pPr lvl="1" algn="just">
              <a:buFont typeface="Arial" charset="0"/>
              <a:buNone/>
            </a:pPr>
            <a:r>
              <a:rPr lang="sr-Latn-CS" sz="2000" dirty="0" smtClean="0">
                <a:solidFill>
                  <a:srgbClr val="470D0D"/>
                </a:solidFill>
              </a:rPr>
              <a:t>     </a:t>
            </a:r>
            <a:r>
              <a:rPr lang="en-US" sz="2000" dirty="0" smtClean="0">
                <a:solidFill>
                  <a:srgbClr val="470D0D"/>
                </a:solidFill>
              </a:rPr>
              <a:t>-</a:t>
            </a:r>
            <a:r>
              <a:rPr lang="sr-Latn-CS" sz="2000" dirty="0" smtClean="0">
                <a:solidFill>
                  <a:srgbClr val="470D0D"/>
                </a:solidFill>
              </a:rPr>
              <a:t> if right on input VAT deduction was not excluded for received goods or services </a:t>
            </a:r>
            <a:endParaRPr lang="en-GB" sz="2000" dirty="0" smtClean="0">
              <a:solidFill>
                <a:srgbClr val="470D0D"/>
              </a:solidFill>
            </a:endParaRPr>
          </a:p>
        </p:txBody>
      </p:sp>
      <p:sp>
        <p:nvSpPr>
          <p:cNvPr id="20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eaLnBrk="1" hangingPunct="1">
              <a:defRPr/>
            </a:pPr>
            <a:fld id="{D4FFBDAC-6BFE-4462-9E78-400475819CD6}" type="slidenum">
              <a:rPr lang="en-US" sz="1200">
                <a:solidFill>
                  <a:schemeClr val="tx1">
                    <a:tint val="75000"/>
                  </a:schemeClr>
                </a:solidFill>
                <a:latin typeface="Arial" charset="0"/>
              </a:rPr>
              <a:pPr algn="r" eaLnBrk="1" hangingPunct="1">
                <a:defRPr/>
              </a:pPr>
              <a:t>27</a:t>
            </a:fld>
            <a:endParaRPr lang="en-US" sz="1200">
              <a:solidFill>
                <a:schemeClr val="tx1">
                  <a:tint val="75000"/>
                </a:schemeClr>
              </a:solidFill>
              <a:latin typeface="Arial" charset="0"/>
            </a:endParaRPr>
          </a:p>
        </p:txBody>
      </p:sp>
      <p:sp>
        <p:nvSpPr>
          <p:cNvPr id="29701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 eaLnBrk="1" hangingPunct="1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800" b="1">
              <a:latin typeface="Cambria" pitchFamily="18" charset="0"/>
            </a:endParaRPr>
          </a:p>
        </p:txBody>
      </p:sp>
      <p:grpSp>
        <p:nvGrpSpPr>
          <p:cNvPr id="29702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2" name="Round Same Side Corner Rectangle 21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297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29711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31" name="5-Point Star 30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5" name="5-Point Star 34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6" name="5-Point Star 35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29703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8" name="Round Same Side Corner Rectangle 37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29707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" name="Rectangle 40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29704" name="Picture 4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8"/>
          <p:cNvSpPr>
            <a:spLocks noGrp="1"/>
          </p:cNvSpPr>
          <p:nvPr>
            <p:ph type="title" idx="4294967295"/>
          </p:nvPr>
        </p:nvSpPr>
        <p:spPr>
          <a:xfrm>
            <a:off x="457200" y="347663"/>
            <a:ext cx="8229600" cy="944562"/>
          </a:xfrm>
        </p:spPr>
        <p:txBody>
          <a:bodyPr/>
          <a:lstStyle/>
          <a:p>
            <a:pPr eaLnBrk="1" hangingPunct="1"/>
            <a:r>
              <a:rPr lang="sr-Latn-CS" dirty="0" smtClean="0">
                <a:solidFill>
                  <a:srgbClr val="470D0D"/>
                </a:solidFill>
              </a:rPr>
              <a:t> </a:t>
            </a:r>
            <a:br>
              <a:rPr lang="sr-Latn-CS" dirty="0" smtClean="0">
                <a:solidFill>
                  <a:srgbClr val="470D0D"/>
                </a:solidFill>
              </a:rPr>
            </a:br>
            <a:r>
              <a:rPr lang="en-US" dirty="0" smtClean="0">
                <a:solidFill>
                  <a:srgbClr val="470D0D"/>
                </a:solidFill>
              </a:rPr>
              <a:t/>
            </a:r>
            <a:br>
              <a:rPr lang="en-US" dirty="0" smtClean="0">
                <a:solidFill>
                  <a:srgbClr val="470D0D"/>
                </a:solidFill>
              </a:rPr>
            </a:br>
            <a:r>
              <a:rPr lang="en-US" dirty="0" smtClean="0">
                <a:solidFill>
                  <a:srgbClr val="470D0D"/>
                </a:solidFill>
              </a:rPr>
              <a:t/>
            </a:r>
            <a:br>
              <a:rPr lang="en-US" dirty="0" smtClean="0">
                <a:solidFill>
                  <a:srgbClr val="470D0D"/>
                </a:solidFill>
              </a:rPr>
            </a:br>
            <a:r>
              <a:rPr lang="sl-SI" sz="3200" dirty="0" smtClean="0">
                <a:solidFill>
                  <a:srgbClr val="470D0D"/>
                </a:solidFill>
              </a:rPr>
              <a:t>Input VAT deduction </a:t>
            </a:r>
            <a:r>
              <a:rPr lang="sl-SI" sz="2000" dirty="0" smtClean="0">
                <a:solidFill>
                  <a:srgbClr val="470D0D"/>
                </a:solidFill>
              </a:rPr>
              <a:t>(Articles 37 </a:t>
            </a:r>
            <a:r>
              <a:rPr lang="sl-SI" sz="2000" dirty="0" smtClean="0">
                <a:solidFill>
                  <a:srgbClr val="470D0D"/>
                </a:solidFill>
              </a:rPr>
              <a:t>to 40)</a:t>
            </a:r>
            <a:endParaRPr lang="en-GB" sz="2000" dirty="0" smtClean="0">
              <a:solidFill>
                <a:srgbClr val="470D0D"/>
              </a:solidFill>
            </a:endParaRPr>
          </a:p>
        </p:txBody>
      </p:sp>
      <p:sp>
        <p:nvSpPr>
          <p:cNvPr id="30723" name="Rectangle 19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GB" sz="1400" b="1" dirty="0" smtClean="0"/>
              <a:t>	</a:t>
            </a:r>
            <a:endParaRPr lang="sr-Latn-CS" sz="1400" b="1" dirty="0" smtClean="0"/>
          </a:p>
          <a:p>
            <a:pPr>
              <a:buNone/>
            </a:pPr>
            <a:endParaRPr lang="en-US" sz="2000" dirty="0" smtClean="0">
              <a:solidFill>
                <a:srgbClr val="470D0D"/>
              </a:solidFill>
            </a:endParaRPr>
          </a:p>
          <a:p>
            <a:endParaRPr lang="en-US" sz="1600" dirty="0" smtClean="0">
              <a:solidFill>
                <a:srgbClr val="470D0D"/>
              </a:solidFill>
            </a:endParaRPr>
          </a:p>
          <a:p>
            <a:pPr algn="just"/>
            <a:r>
              <a:rPr lang="pl-PL" sz="2400" dirty="0" smtClean="0">
                <a:solidFill>
                  <a:srgbClr val="470D0D"/>
                </a:solidFill>
              </a:rPr>
              <a:t>Input VAT deduction is possible for given cash advances</a:t>
            </a:r>
            <a:r>
              <a:rPr lang="en-US" sz="2400" dirty="0" smtClean="0">
                <a:solidFill>
                  <a:srgbClr val="470D0D"/>
                </a:solidFill>
              </a:rPr>
              <a:t> as well</a:t>
            </a:r>
            <a:r>
              <a:rPr lang="pl-PL" sz="2400" dirty="0" smtClean="0">
                <a:solidFill>
                  <a:srgbClr val="470D0D"/>
                </a:solidFill>
              </a:rPr>
              <a:t>, if the recepient issued and the payer received the receipt for the cash advance in line with </a:t>
            </a:r>
            <a:r>
              <a:rPr lang="en-US" sz="2400" dirty="0" smtClean="0">
                <a:solidFill>
                  <a:srgbClr val="470D0D"/>
                </a:solidFill>
              </a:rPr>
              <a:t>Article </a:t>
            </a:r>
            <a:r>
              <a:rPr lang="pl-PL" sz="2400" dirty="0" smtClean="0">
                <a:solidFill>
                  <a:srgbClr val="470D0D"/>
                </a:solidFill>
              </a:rPr>
              <a:t>32 of the Law</a:t>
            </a:r>
          </a:p>
          <a:p>
            <a:pPr algn="just">
              <a:buFont typeface="Arial" charset="0"/>
              <a:buNone/>
            </a:pPr>
            <a:endParaRPr lang="pl-PL" sz="2400" dirty="0" smtClean="0">
              <a:solidFill>
                <a:srgbClr val="470D0D"/>
              </a:solidFill>
            </a:endParaRPr>
          </a:p>
          <a:p>
            <a:pPr algn="just"/>
            <a:r>
              <a:rPr lang="pl-PL" sz="2400" dirty="0" smtClean="0">
                <a:solidFill>
                  <a:srgbClr val="470D0D"/>
                </a:solidFill>
              </a:rPr>
              <a:t>Taxpayer carrying out partly taxable </a:t>
            </a:r>
            <a:r>
              <a:rPr lang="en-US" sz="2400" dirty="0" smtClean="0">
                <a:solidFill>
                  <a:srgbClr val="470D0D"/>
                </a:solidFill>
              </a:rPr>
              <a:t>and</a:t>
            </a:r>
            <a:r>
              <a:rPr lang="pl-PL" sz="2400" dirty="0" smtClean="0">
                <a:solidFill>
                  <a:srgbClr val="470D0D"/>
                </a:solidFill>
              </a:rPr>
              <a:t> </a:t>
            </a:r>
            <a:r>
              <a:rPr lang="pl-PL" sz="2400" dirty="0" smtClean="0">
                <a:solidFill>
                  <a:srgbClr val="470D0D"/>
                </a:solidFill>
              </a:rPr>
              <a:t>partly exempt supplies of goods or services, </a:t>
            </a:r>
            <a:r>
              <a:rPr lang="en-US" sz="2400" dirty="0" smtClean="0">
                <a:solidFill>
                  <a:srgbClr val="470D0D"/>
                </a:solidFill>
              </a:rPr>
              <a:t>is entitled to</a:t>
            </a:r>
            <a:r>
              <a:rPr lang="pl-PL" sz="2400" dirty="0" smtClean="0">
                <a:solidFill>
                  <a:srgbClr val="470D0D"/>
                </a:solidFill>
              </a:rPr>
              <a:t> input VAT </a:t>
            </a:r>
            <a:r>
              <a:rPr lang="en-US" sz="2400" dirty="0" smtClean="0">
                <a:solidFill>
                  <a:srgbClr val="470D0D"/>
                </a:solidFill>
              </a:rPr>
              <a:t>deduction </a:t>
            </a:r>
            <a:r>
              <a:rPr lang="pl-PL" sz="2400" dirty="0" smtClean="0">
                <a:solidFill>
                  <a:srgbClr val="470D0D"/>
                </a:solidFill>
              </a:rPr>
              <a:t>only in the part related to taxable </a:t>
            </a:r>
            <a:r>
              <a:rPr lang="en-US" sz="2400" dirty="0" smtClean="0">
                <a:solidFill>
                  <a:srgbClr val="470D0D"/>
                </a:solidFill>
              </a:rPr>
              <a:t>supply</a:t>
            </a:r>
            <a:endParaRPr lang="en-GB" sz="2400" dirty="0" smtClean="0">
              <a:solidFill>
                <a:srgbClr val="470D0D"/>
              </a:solidFill>
            </a:endParaRPr>
          </a:p>
        </p:txBody>
      </p:sp>
      <p:sp>
        <p:nvSpPr>
          <p:cNvPr id="20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eaLnBrk="1" hangingPunct="1">
              <a:defRPr/>
            </a:pPr>
            <a:fld id="{FED85334-3524-4FC3-A636-B8305C4459C3}" type="slidenum">
              <a:rPr lang="en-US" sz="1200">
                <a:solidFill>
                  <a:schemeClr val="tx1">
                    <a:tint val="75000"/>
                  </a:schemeClr>
                </a:solidFill>
                <a:latin typeface="Arial" charset="0"/>
              </a:rPr>
              <a:pPr algn="r" eaLnBrk="1" hangingPunct="1">
                <a:defRPr/>
              </a:pPr>
              <a:t>28</a:t>
            </a:fld>
            <a:endParaRPr lang="en-US" sz="1200">
              <a:solidFill>
                <a:schemeClr val="tx1">
                  <a:tint val="75000"/>
                </a:schemeClr>
              </a:solidFill>
              <a:latin typeface="Arial" charset="0"/>
            </a:endParaRPr>
          </a:p>
        </p:txBody>
      </p:sp>
      <p:sp>
        <p:nvSpPr>
          <p:cNvPr id="30725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 eaLnBrk="1" hangingPunct="1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800" b="1">
              <a:latin typeface="Cambria" pitchFamily="18" charset="0"/>
            </a:endParaRPr>
          </a:p>
        </p:txBody>
      </p:sp>
      <p:grpSp>
        <p:nvGrpSpPr>
          <p:cNvPr id="30726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2" name="Round Same Side Corner Rectangle 21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30734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0735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31" name="5-Point Star 30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5" name="5-Point Star 34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6" name="5-Point Star 35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30727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8" name="Round Same Side Corner Rectangle 37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30731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" name="Rectangle 40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30728" name="Picture 4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8"/>
          <p:cNvSpPr>
            <a:spLocks noGrp="1"/>
          </p:cNvSpPr>
          <p:nvPr>
            <p:ph type="title" idx="4294967295"/>
          </p:nvPr>
        </p:nvSpPr>
        <p:spPr>
          <a:xfrm>
            <a:off x="457200" y="347663"/>
            <a:ext cx="8229600" cy="944562"/>
          </a:xfrm>
        </p:spPr>
        <p:txBody>
          <a:bodyPr/>
          <a:lstStyle/>
          <a:p>
            <a:pPr eaLnBrk="1" hangingPunct="1"/>
            <a:r>
              <a:rPr lang="pl-PL" sz="3200" dirty="0" smtClean="0"/>
              <a:t/>
            </a:r>
            <a:br>
              <a:rPr lang="pl-PL" sz="3200" dirty="0" smtClean="0"/>
            </a:br>
            <a:r>
              <a:rPr lang="de-AT" sz="3200" dirty="0" smtClean="0"/>
              <a:t/>
            </a:r>
            <a:br>
              <a:rPr lang="de-AT" sz="3200" dirty="0" smtClean="0"/>
            </a:br>
            <a:r>
              <a:rPr lang="de-AT" sz="3200" dirty="0" smtClean="0"/>
              <a:t/>
            </a:r>
            <a:br>
              <a:rPr lang="de-AT" sz="3200" dirty="0" smtClean="0"/>
            </a:br>
            <a:r>
              <a:rPr lang="de-AT" sz="3200" dirty="0" smtClean="0"/>
              <a:t/>
            </a:r>
            <a:br>
              <a:rPr lang="de-AT" sz="3200" dirty="0" smtClean="0"/>
            </a:br>
            <a:r>
              <a:rPr lang="pl-PL" sz="3200" dirty="0" smtClean="0">
                <a:solidFill>
                  <a:srgbClr val="470D0D"/>
                </a:solidFill>
              </a:rPr>
              <a:t>Correction of input VAT deduction </a:t>
            </a:r>
            <a:r>
              <a:rPr lang="pl-PL" sz="2000" dirty="0" smtClean="0">
                <a:solidFill>
                  <a:srgbClr val="470D0D"/>
                </a:solidFill>
              </a:rPr>
              <a:t>(Article 39)</a:t>
            </a:r>
            <a:endParaRPr lang="en-GB" sz="2000" dirty="0" smtClean="0">
              <a:solidFill>
                <a:srgbClr val="470D0D"/>
              </a:solidFill>
            </a:endParaRPr>
          </a:p>
        </p:txBody>
      </p:sp>
      <p:sp>
        <p:nvSpPr>
          <p:cNvPr id="31747" name="Rectangle 19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GB" sz="1400" b="1" dirty="0" smtClean="0"/>
              <a:t>	</a:t>
            </a:r>
            <a:endParaRPr lang="sr-Latn-CS" sz="1400" b="1" dirty="0" smtClean="0"/>
          </a:p>
          <a:p>
            <a:pPr eaLnBrk="1" hangingPunct="1"/>
            <a:endParaRPr lang="en-US" sz="2000" dirty="0" smtClean="0">
              <a:solidFill>
                <a:srgbClr val="470D0D"/>
              </a:solidFill>
            </a:endParaRPr>
          </a:p>
          <a:p>
            <a:pPr eaLnBrk="1" hangingPunct="1"/>
            <a:endParaRPr lang="en-US" sz="1600" dirty="0" smtClean="0">
              <a:solidFill>
                <a:srgbClr val="470D0D"/>
              </a:solidFill>
            </a:endParaRPr>
          </a:p>
          <a:p>
            <a:pPr algn="just" eaLnBrk="1" hangingPunct="1"/>
            <a:r>
              <a:rPr lang="en-US" sz="2400" dirty="0" smtClean="0">
                <a:solidFill>
                  <a:srgbClr val="470D0D"/>
                </a:solidFill>
              </a:rPr>
              <a:t>C</a:t>
            </a:r>
            <a:r>
              <a:rPr lang="sl-SI" sz="2400" dirty="0" smtClean="0">
                <a:solidFill>
                  <a:srgbClr val="470D0D"/>
                </a:solidFill>
              </a:rPr>
              <a:t>arried out if VAT deduction is calculated in higher or lower amount</a:t>
            </a:r>
            <a:r>
              <a:rPr lang="en-US" sz="2400" dirty="0" smtClean="0">
                <a:solidFill>
                  <a:srgbClr val="470D0D"/>
                </a:solidFill>
              </a:rPr>
              <a:t>,</a:t>
            </a:r>
            <a:r>
              <a:rPr lang="sl-SI" sz="2400" dirty="0" smtClean="0">
                <a:solidFill>
                  <a:srgbClr val="470D0D"/>
                </a:solidFill>
              </a:rPr>
              <a:t> com</a:t>
            </a:r>
            <a:r>
              <a:rPr lang="en-US" sz="2400" dirty="0" smtClean="0">
                <a:solidFill>
                  <a:srgbClr val="470D0D"/>
                </a:solidFill>
              </a:rPr>
              <a:t>pa</a:t>
            </a:r>
            <a:r>
              <a:rPr lang="sl-SI" sz="2400" dirty="0" smtClean="0">
                <a:solidFill>
                  <a:srgbClr val="470D0D"/>
                </a:solidFill>
              </a:rPr>
              <a:t>red to the amount that the taxpayer should have paid</a:t>
            </a:r>
          </a:p>
          <a:p>
            <a:pPr algn="just" eaLnBrk="1" hangingPunct="1">
              <a:buFont typeface="Arial" charset="0"/>
              <a:buNone/>
            </a:pPr>
            <a:endParaRPr lang="sl-SI" sz="2400" dirty="0" smtClean="0">
              <a:solidFill>
                <a:srgbClr val="470D0D"/>
              </a:solidFill>
            </a:endParaRPr>
          </a:p>
          <a:p>
            <a:pPr algn="just" eaLnBrk="1" hangingPunct="1"/>
            <a:r>
              <a:rPr lang="sl-SI" sz="2400" dirty="0" smtClean="0">
                <a:solidFill>
                  <a:srgbClr val="470D0D"/>
                </a:solidFill>
              </a:rPr>
              <a:t>Due to payment inability</a:t>
            </a:r>
          </a:p>
          <a:p>
            <a:pPr algn="just" eaLnBrk="1" hangingPunct="1">
              <a:buFont typeface="Arial" charset="0"/>
              <a:buNone/>
            </a:pPr>
            <a:endParaRPr lang="sl-SI" sz="2400" dirty="0" smtClean="0">
              <a:solidFill>
                <a:srgbClr val="470D0D"/>
              </a:solidFill>
            </a:endParaRPr>
          </a:p>
          <a:p>
            <a:pPr algn="just" eaLnBrk="1" hangingPunct="1"/>
            <a:r>
              <a:rPr lang="sl-SI" sz="2400" dirty="0" smtClean="0">
                <a:solidFill>
                  <a:srgbClr val="470D0D"/>
                </a:solidFill>
              </a:rPr>
              <a:t>Due to changes of conditions relevant for taxation (for equipment correction</a:t>
            </a:r>
            <a:r>
              <a:rPr lang="en-US" sz="2400" dirty="0" smtClean="0">
                <a:solidFill>
                  <a:srgbClr val="470D0D"/>
                </a:solidFill>
              </a:rPr>
              <a:t>,</a:t>
            </a:r>
            <a:r>
              <a:rPr lang="sl-SI" sz="2400" dirty="0" smtClean="0">
                <a:solidFill>
                  <a:srgbClr val="470D0D"/>
                </a:solidFill>
              </a:rPr>
              <a:t> </a:t>
            </a:r>
            <a:r>
              <a:rPr lang="en-US" sz="2400" dirty="0" smtClean="0">
                <a:solidFill>
                  <a:srgbClr val="470D0D"/>
                </a:solidFill>
              </a:rPr>
              <a:t>correction </a:t>
            </a:r>
            <a:r>
              <a:rPr lang="sl-SI" sz="2400" dirty="0" smtClean="0">
                <a:solidFill>
                  <a:srgbClr val="470D0D"/>
                </a:solidFill>
              </a:rPr>
              <a:t>is carried out in the period of 5 years, while this period is 10 ye</a:t>
            </a:r>
            <a:r>
              <a:rPr lang="en-US" sz="2400" dirty="0" smtClean="0">
                <a:solidFill>
                  <a:srgbClr val="470D0D"/>
                </a:solidFill>
              </a:rPr>
              <a:t>a</a:t>
            </a:r>
            <a:r>
              <a:rPr lang="sl-SI" sz="2400" dirty="0" smtClean="0">
                <a:solidFill>
                  <a:srgbClr val="470D0D"/>
                </a:solidFill>
              </a:rPr>
              <a:t>rs for real estate)</a:t>
            </a:r>
            <a:endParaRPr lang="en-GB" sz="2400" dirty="0" smtClean="0">
              <a:solidFill>
                <a:srgbClr val="470D0D"/>
              </a:solidFill>
            </a:endParaRPr>
          </a:p>
        </p:txBody>
      </p:sp>
      <p:sp>
        <p:nvSpPr>
          <p:cNvPr id="20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eaLnBrk="1" hangingPunct="1">
              <a:defRPr/>
            </a:pPr>
            <a:fld id="{BF18F728-650C-4C55-8DB2-735D220390B5}" type="slidenum">
              <a:rPr lang="en-US" sz="1200">
                <a:solidFill>
                  <a:schemeClr val="tx1">
                    <a:tint val="75000"/>
                  </a:schemeClr>
                </a:solidFill>
                <a:latin typeface="Arial" charset="0"/>
              </a:rPr>
              <a:pPr algn="r" eaLnBrk="1" hangingPunct="1">
                <a:defRPr/>
              </a:pPr>
              <a:t>29</a:t>
            </a:fld>
            <a:endParaRPr lang="en-US" sz="1200">
              <a:solidFill>
                <a:schemeClr val="tx1">
                  <a:tint val="75000"/>
                </a:schemeClr>
              </a:solidFill>
              <a:latin typeface="Arial" charset="0"/>
            </a:endParaRPr>
          </a:p>
        </p:txBody>
      </p:sp>
      <p:sp>
        <p:nvSpPr>
          <p:cNvPr id="31749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 eaLnBrk="1" hangingPunct="1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800" b="1">
              <a:latin typeface="Cambria" pitchFamily="18" charset="0"/>
            </a:endParaRPr>
          </a:p>
        </p:txBody>
      </p:sp>
      <p:grpSp>
        <p:nvGrpSpPr>
          <p:cNvPr id="31750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2" name="Round Same Side Corner Rectangle 21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31758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1759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31" name="5-Point Star 30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5" name="5-Point Star 34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6" name="5-Point Star 35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31751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8" name="Round Same Side Corner Rectangle 37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31755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" name="Rectangle 40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31752" name="Picture 4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8"/>
          <p:cNvSpPr>
            <a:spLocks noGrp="1"/>
          </p:cNvSpPr>
          <p:nvPr>
            <p:ph type="title" idx="4294967295"/>
          </p:nvPr>
        </p:nvSpPr>
        <p:spPr>
          <a:xfrm>
            <a:off x="457200" y="347663"/>
            <a:ext cx="8229600" cy="944562"/>
          </a:xfrm>
        </p:spPr>
        <p:txBody>
          <a:bodyPr/>
          <a:lstStyle/>
          <a:p>
            <a:pPr eaLnBrk="1" hangingPunct="1"/>
            <a:r>
              <a:rPr lang="sr-Latn-CS" smtClean="0"/>
              <a:t> </a:t>
            </a:r>
            <a:br>
              <a:rPr lang="sr-Latn-C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sr-Latn-CS" sz="3200" smtClean="0">
                <a:solidFill>
                  <a:srgbClr val="470D0D"/>
                </a:solidFill>
              </a:rPr>
              <a:t>Issuing receipts </a:t>
            </a:r>
            <a:r>
              <a:rPr lang="sr-Latn-CS" sz="2000" smtClean="0">
                <a:solidFill>
                  <a:srgbClr val="470D0D"/>
                </a:solidFill>
              </a:rPr>
              <a:t>(Articles 31, 32)</a:t>
            </a:r>
            <a:endParaRPr lang="en-GB" sz="2000" smtClean="0">
              <a:solidFill>
                <a:srgbClr val="470D0D"/>
              </a:solidFill>
            </a:endParaRPr>
          </a:p>
        </p:txBody>
      </p:sp>
      <p:sp>
        <p:nvSpPr>
          <p:cNvPr id="32771" name="Rectangle 19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endParaRPr lang="en-US" sz="2000" dirty="0" smtClean="0"/>
          </a:p>
          <a:p>
            <a:pPr algn="just" eaLnBrk="1" hangingPunct="1">
              <a:lnSpc>
                <a:spcPct val="80000"/>
              </a:lnSpc>
            </a:pPr>
            <a:r>
              <a:rPr lang="sr-Latn-CS" sz="2200" dirty="0" smtClean="0"/>
              <a:t>Receipts in paper form in two copies</a:t>
            </a:r>
            <a:r>
              <a:rPr lang="en-US" sz="2200" dirty="0" smtClean="0"/>
              <a:t>;</a:t>
            </a:r>
            <a:endParaRPr lang="sr-Latn-CS" sz="2200" dirty="0" smtClean="0"/>
          </a:p>
          <a:p>
            <a:pPr algn="just" eaLnBrk="1" hangingPunct="1">
              <a:lnSpc>
                <a:spcPct val="80000"/>
              </a:lnSpc>
            </a:pPr>
            <a:r>
              <a:rPr lang="sr-Latn-CS" sz="2200" dirty="0" smtClean="0"/>
              <a:t>Receipts in e-form with authori</a:t>
            </a:r>
            <a:r>
              <a:rPr lang="en-US" sz="2200" dirty="0" smtClean="0"/>
              <a:t>z</a:t>
            </a:r>
            <a:r>
              <a:rPr lang="sr-Latn-CS" sz="2200" dirty="0" smtClean="0"/>
              <a:t>ation of the tax authority </a:t>
            </a:r>
            <a:r>
              <a:rPr lang="sr-Latn-CS" sz="2200" dirty="0" smtClean="0">
                <a:solidFill>
                  <a:srgbClr val="FF0000"/>
                </a:solidFill>
              </a:rPr>
              <a:t>(currently</a:t>
            </a:r>
            <a:r>
              <a:rPr lang="en-US" sz="2200" dirty="0" smtClean="0">
                <a:solidFill>
                  <a:srgbClr val="FF0000"/>
                </a:solidFill>
              </a:rPr>
              <a:t>,</a:t>
            </a:r>
            <a:r>
              <a:rPr lang="sr-Latn-CS" sz="2200" dirty="0" smtClean="0">
                <a:solidFill>
                  <a:srgbClr val="FF0000"/>
                </a:solidFill>
              </a:rPr>
              <a:t> there are technical </a:t>
            </a:r>
            <a:r>
              <a:rPr lang="en-US" sz="2200" dirty="0" smtClean="0">
                <a:solidFill>
                  <a:srgbClr val="FF0000"/>
                </a:solidFill>
              </a:rPr>
              <a:t>challenges</a:t>
            </a:r>
            <a:r>
              <a:rPr lang="sr-Latn-CS" sz="2200" dirty="0" smtClean="0">
                <a:solidFill>
                  <a:srgbClr val="FF0000"/>
                </a:solidFill>
              </a:rPr>
              <a:t>)</a:t>
            </a:r>
            <a:r>
              <a:rPr lang="en-US" sz="2200" dirty="0" smtClean="0">
                <a:solidFill>
                  <a:srgbClr val="FF0000"/>
                </a:solidFill>
              </a:rPr>
              <a:t>;</a:t>
            </a:r>
            <a:endParaRPr lang="sr-Latn-CS" sz="2200" dirty="0" smtClean="0"/>
          </a:p>
          <a:p>
            <a:pPr algn="just" eaLnBrk="1" hangingPunct="1">
              <a:lnSpc>
                <a:spcPct val="80000"/>
              </a:lnSpc>
            </a:pPr>
            <a:r>
              <a:rPr lang="sr-Latn-CS" sz="2200" dirty="0" smtClean="0"/>
              <a:t>Receipt is issued for all </a:t>
            </a:r>
            <a:r>
              <a:rPr lang="en-US" sz="2200" dirty="0" smtClean="0"/>
              <a:t>supplies</a:t>
            </a:r>
            <a:r>
              <a:rPr lang="sr-Latn-CS" sz="2200" dirty="0" smtClean="0"/>
              <a:t> and for all pre-payments</a:t>
            </a:r>
            <a:r>
              <a:rPr lang="en-US" sz="2200" dirty="0" smtClean="0"/>
              <a:t>;</a:t>
            </a:r>
            <a:endParaRPr lang="sr-Latn-CS" sz="2200" dirty="0" smtClean="0"/>
          </a:p>
          <a:p>
            <a:pPr algn="just" eaLnBrk="1" hangingPunct="1">
              <a:lnSpc>
                <a:spcPct val="80000"/>
              </a:lnSpc>
            </a:pPr>
            <a:r>
              <a:rPr lang="sr-Latn-CS" sz="2200" dirty="0" smtClean="0"/>
              <a:t>The Law prescribes minimum elements</a:t>
            </a:r>
            <a:r>
              <a:rPr lang="en-US" sz="2200" dirty="0" smtClean="0"/>
              <a:t> that a receipt has to contain;</a:t>
            </a:r>
            <a:endParaRPr lang="sr-Latn-CS" sz="2200" dirty="0" smtClean="0"/>
          </a:p>
          <a:p>
            <a:pPr algn="just" eaLnBrk="1" hangingPunct="1">
              <a:lnSpc>
                <a:spcPct val="80000"/>
              </a:lnSpc>
            </a:pPr>
            <a:r>
              <a:rPr lang="en-US" sz="2200" dirty="0" smtClean="0"/>
              <a:t>Important elements are: VAT number and PIN of the supplier, declared amount of VAT assessed to the client, date of supply, VAT rate;</a:t>
            </a:r>
            <a:endParaRPr lang="sr-Latn-CS" sz="2200" dirty="0" smtClean="0"/>
          </a:p>
          <a:p>
            <a:pPr algn="just" eaLnBrk="1" hangingPunct="1">
              <a:lnSpc>
                <a:spcPct val="80000"/>
              </a:lnSpc>
            </a:pPr>
            <a:r>
              <a:rPr lang="en-US" sz="2200" dirty="0" smtClean="0"/>
              <a:t>For supplies paid in cash, issuance of fiscal receipts from fiscal cash registers is obligatory.</a:t>
            </a:r>
            <a:endParaRPr lang="sr-Latn-CS" sz="2200" dirty="0" smtClean="0"/>
          </a:p>
        </p:txBody>
      </p:sp>
      <p:sp>
        <p:nvSpPr>
          <p:cNvPr id="20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eaLnBrk="1" hangingPunct="1">
              <a:defRPr/>
            </a:pPr>
            <a:fld id="{16C7A159-B89C-4B34-9134-45A4916344AB}" type="slidenum">
              <a:rPr lang="en-US" sz="1200">
                <a:solidFill>
                  <a:schemeClr val="tx1">
                    <a:tint val="75000"/>
                  </a:schemeClr>
                </a:solidFill>
                <a:latin typeface="Arial" charset="0"/>
              </a:rPr>
              <a:pPr algn="r" eaLnBrk="1" hangingPunct="1">
                <a:defRPr/>
              </a:pPr>
              <a:t>30</a:t>
            </a:fld>
            <a:endParaRPr lang="en-US" sz="1200">
              <a:solidFill>
                <a:schemeClr val="tx1">
                  <a:tint val="75000"/>
                </a:schemeClr>
              </a:solidFill>
              <a:latin typeface="Arial" charset="0"/>
            </a:endParaRPr>
          </a:p>
        </p:txBody>
      </p:sp>
      <p:grpSp>
        <p:nvGrpSpPr>
          <p:cNvPr id="32773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1" name="Round Same Side Corner Rectangle 20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32781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2782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30" name="5-Point Star 29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5" name="5-Point Star 34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32774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7" name="Round Same Side Corner Rectangle 36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32778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Rectangle 39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32775" name="Picture 4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8"/>
          <p:cNvSpPr>
            <a:spLocks noGrp="1"/>
          </p:cNvSpPr>
          <p:nvPr>
            <p:ph type="title" idx="4294967295"/>
          </p:nvPr>
        </p:nvSpPr>
        <p:spPr>
          <a:xfrm>
            <a:off x="457200" y="347663"/>
            <a:ext cx="8229600" cy="944562"/>
          </a:xfrm>
        </p:spPr>
        <p:txBody>
          <a:bodyPr/>
          <a:lstStyle/>
          <a:p>
            <a:pPr eaLnBrk="1" hangingPunct="1"/>
            <a:r>
              <a:rPr lang="sr-Latn-CS" smtClean="0"/>
              <a:t> </a:t>
            </a:r>
            <a:br>
              <a:rPr lang="sr-Latn-CS" smtClean="0"/>
            </a:br>
            <a:r>
              <a:rPr lang="de-AT" smtClean="0"/>
              <a:t/>
            </a:r>
            <a:br>
              <a:rPr lang="de-AT" smtClean="0"/>
            </a:br>
            <a:r>
              <a:rPr lang="de-AT" smtClean="0"/>
              <a:t/>
            </a:r>
            <a:br>
              <a:rPr lang="de-AT" smtClean="0"/>
            </a:br>
            <a:r>
              <a:rPr lang="sr-Latn-CS" sz="3200" smtClean="0">
                <a:solidFill>
                  <a:srgbClr val="470D0D"/>
                </a:solidFill>
              </a:rPr>
              <a:t>Special taxation procedures </a:t>
            </a:r>
            <a:r>
              <a:rPr lang="sr-Latn-CS" sz="2000" smtClean="0">
                <a:solidFill>
                  <a:srgbClr val="470D0D"/>
                </a:solidFill>
              </a:rPr>
              <a:t>(Articles 42 to 49)</a:t>
            </a:r>
            <a:endParaRPr lang="en-GB" sz="2000" smtClean="0">
              <a:solidFill>
                <a:srgbClr val="470D0D"/>
              </a:solidFill>
            </a:endParaRPr>
          </a:p>
        </p:txBody>
      </p:sp>
      <p:sp>
        <p:nvSpPr>
          <p:cNvPr id="33795" name="Rectangle 19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en-US" sz="2000" smtClean="0">
              <a:solidFill>
                <a:srgbClr val="470D0D"/>
              </a:solidFill>
            </a:endParaRPr>
          </a:p>
          <a:p>
            <a:pPr eaLnBrk="1" hangingPunct="1"/>
            <a:endParaRPr lang="en-US" sz="2000" smtClean="0">
              <a:solidFill>
                <a:srgbClr val="470D0D"/>
              </a:solidFill>
            </a:endParaRPr>
          </a:p>
          <a:p>
            <a:pPr algn="just" eaLnBrk="1" hangingPunct="1"/>
            <a:r>
              <a:rPr lang="sr-Latn-CS" sz="2000" smtClean="0">
                <a:solidFill>
                  <a:srgbClr val="470D0D"/>
                </a:solidFill>
              </a:rPr>
              <a:t>Small taxpayer (whose taxable turnover is under 18.000 € for last 12 months)</a:t>
            </a:r>
          </a:p>
          <a:p>
            <a:pPr algn="just" eaLnBrk="1" hangingPunct="1"/>
            <a:endParaRPr lang="sr-Latn-CS" sz="2000" smtClean="0">
              <a:solidFill>
                <a:srgbClr val="470D0D"/>
              </a:solidFill>
            </a:endParaRPr>
          </a:p>
          <a:p>
            <a:pPr algn="just" eaLnBrk="1" hangingPunct="1"/>
            <a:r>
              <a:rPr lang="sr-Latn-CS" sz="2000" smtClean="0">
                <a:solidFill>
                  <a:srgbClr val="470D0D"/>
                </a:solidFill>
              </a:rPr>
              <a:t>Farmer</a:t>
            </a:r>
          </a:p>
          <a:p>
            <a:pPr algn="just" eaLnBrk="1" hangingPunct="1"/>
            <a:endParaRPr lang="sr-Latn-CS" sz="2000" smtClean="0">
              <a:solidFill>
                <a:srgbClr val="470D0D"/>
              </a:solidFill>
            </a:endParaRPr>
          </a:p>
          <a:p>
            <a:pPr algn="just" eaLnBrk="1" hangingPunct="1"/>
            <a:r>
              <a:rPr lang="sr-Latn-CS" sz="2000" smtClean="0">
                <a:solidFill>
                  <a:srgbClr val="470D0D"/>
                </a:solidFill>
              </a:rPr>
              <a:t>Travel agency</a:t>
            </a:r>
          </a:p>
          <a:p>
            <a:pPr algn="just" eaLnBrk="1" hangingPunct="1"/>
            <a:endParaRPr lang="sr-Latn-CS" sz="2000" smtClean="0">
              <a:solidFill>
                <a:srgbClr val="470D0D"/>
              </a:solidFill>
            </a:endParaRPr>
          </a:p>
          <a:p>
            <a:pPr algn="just" eaLnBrk="1" hangingPunct="1"/>
            <a:r>
              <a:rPr lang="sr-Latn-CS" sz="2000" smtClean="0">
                <a:solidFill>
                  <a:srgbClr val="470D0D"/>
                </a:solidFill>
              </a:rPr>
              <a:t>Intermediary in s</a:t>
            </a:r>
            <a:r>
              <a:rPr lang="en-US" sz="2000" smtClean="0">
                <a:solidFill>
                  <a:srgbClr val="470D0D"/>
                </a:solidFill>
              </a:rPr>
              <a:t>upply</a:t>
            </a:r>
            <a:r>
              <a:rPr lang="sr-Latn-CS" sz="2000" smtClean="0">
                <a:solidFill>
                  <a:srgbClr val="470D0D"/>
                </a:solidFill>
              </a:rPr>
              <a:t> of used goods, works of art, collections and antiques</a:t>
            </a:r>
          </a:p>
        </p:txBody>
      </p:sp>
      <p:sp>
        <p:nvSpPr>
          <p:cNvPr id="20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eaLnBrk="1" hangingPunct="1">
              <a:defRPr/>
            </a:pPr>
            <a:fld id="{789CA882-ACD5-4A0A-9D86-718965870AEC}" type="slidenum">
              <a:rPr lang="en-US" sz="1200">
                <a:solidFill>
                  <a:schemeClr val="tx1">
                    <a:tint val="75000"/>
                  </a:schemeClr>
                </a:solidFill>
                <a:latin typeface="Arial" charset="0"/>
              </a:rPr>
              <a:pPr algn="r" eaLnBrk="1" hangingPunct="1">
                <a:defRPr/>
              </a:pPr>
              <a:t>31</a:t>
            </a:fld>
            <a:endParaRPr lang="en-US" sz="1200">
              <a:solidFill>
                <a:schemeClr val="tx1">
                  <a:tint val="75000"/>
                </a:schemeClr>
              </a:solidFill>
              <a:latin typeface="Arial" charset="0"/>
            </a:endParaRPr>
          </a:p>
        </p:txBody>
      </p:sp>
      <p:sp>
        <p:nvSpPr>
          <p:cNvPr id="33797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 eaLnBrk="1" hangingPunct="1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800" b="1">
              <a:latin typeface="Cambria" pitchFamily="18" charset="0"/>
            </a:endParaRPr>
          </a:p>
        </p:txBody>
      </p:sp>
      <p:grpSp>
        <p:nvGrpSpPr>
          <p:cNvPr id="33798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8" name="Round Same Side Corner Rectangle 37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3381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" name="Rectangle 40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grpSp>
        <p:nvGrpSpPr>
          <p:cNvPr id="3379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43" name="Round Same Side Corner Rectangle 42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33802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380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46" name="5-Point Star 45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47" name="5-Point Star 46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48" name="5-Point Star 47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49" name="5-Point Star 48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50" name="5-Point Star 49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51" name="5-Point Star 50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pic>
        <p:nvPicPr>
          <p:cNvPr id="33800" name="Picture 5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8"/>
          <p:cNvSpPr>
            <a:spLocks noGrp="1"/>
          </p:cNvSpPr>
          <p:nvPr>
            <p:ph type="title" idx="4294967295"/>
          </p:nvPr>
        </p:nvSpPr>
        <p:spPr>
          <a:xfrm>
            <a:off x="457200" y="347663"/>
            <a:ext cx="8229600" cy="944562"/>
          </a:xfrm>
        </p:spPr>
        <p:txBody>
          <a:bodyPr/>
          <a:lstStyle/>
          <a:p>
            <a:pPr eaLnBrk="1" hangingPunct="1"/>
            <a:r>
              <a:rPr lang="sr-Latn-CS" smtClean="0"/>
              <a:t> </a:t>
            </a:r>
            <a:br>
              <a:rPr lang="sr-Latn-C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z="3200" smtClean="0">
                <a:solidFill>
                  <a:srgbClr val="470D0D"/>
                </a:solidFill>
              </a:rPr>
              <a:t>VAT refund </a:t>
            </a:r>
            <a:r>
              <a:rPr lang="sr-Latn-CS" sz="2000" smtClean="0">
                <a:solidFill>
                  <a:srgbClr val="470D0D"/>
                </a:solidFill>
              </a:rPr>
              <a:t>(</a:t>
            </a:r>
            <a:r>
              <a:rPr lang="en-US" sz="2000" smtClean="0">
                <a:solidFill>
                  <a:srgbClr val="470D0D"/>
                </a:solidFill>
              </a:rPr>
              <a:t>Articles</a:t>
            </a:r>
            <a:r>
              <a:rPr lang="sr-Latn-CS" sz="2000" smtClean="0">
                <a:solidFill>
                  <a:srgbClr val="470D0D"/>
                </a:solidFill>
              </a:rPr>
              <a:t> 50, 51)</a:t>
            </a:r>
            <a:endParaRPr lang="en-GB" sz="2000" smtClean="0">
              <a:solidFill>
                <a:srgbClr val="470D0D"/>
              </a:solidFill>
            </a:endParaRPr>
          </a:p>
        </p:txBody>
      </p:sp>
      <p:sp>
        <p:nvSpPr>
          <p:cNvPr id="34819" name="Rectangle 19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lvl="1" eaLnBrk="1" hangingPunct="1">
              <a:buFont typeface="Arial" charset="0"/>
              <a:buNone/>
            </a:pPr>
            <a:endParaRPr lang="sr-Latn-CS" sz="2000" dirty="0" smtClean="0"/>
          </a:p>
          <a:p>
            <a:pPr algn="just" eaLnBrk="1" hangingPunct="1"/>
            <a:endParaRPr lang="en-US" sz="2200" dirty="0" smtClean="0">
              <a:solidFill>
                <a:srgbClr val="470D0D"/>
              </a:solidFill>
            </a:endParaRPr>
          </a:p>
          <a:p>
            <a:pPr algn="just" eaLnBrk="1" hangingPunct="1"/>
            <a:r>
              <a:rPr lang="en-US" sz="2200" dirty="0" smtClean="0">
                <a:solidFill>
                  <a:srgbClr val="470D0D"/>
                </a:solidFill>
              </a:rPr>
              <a:t>Within 60 days after submission of VAT return</a:t>
            </a:r>
          </a:p>
          <a:p>
            <a:pPr algn="just" eaLnBrk="1" hangingPunct="1"/>
            <a:r>
              <a:rPr lang="en-US" sz="2200" dirty="0" smtClean="0">
                <a:solidFill>
                  <a:srgbClr val="470D0D"/>
                </a:solidFill>
              </a:rPr>
              <a:t>To taxpayers mainly exporting within 30 days after submission of VAT return</a:t>
            </a:r>
          </a:p>
          <a:p>
            <a:pPr algn="just" eaLnBrk="1" hangingPunct="1"/>
            <a:r>
              <a:rPr lang="en-US" sz="2200" dirty="0" smtClean="0">
                <a:solidFill>
                  <a:srgbClr val="470D0D"/>
                </a:solidFill>
              </a:rPr>
              <a:t>Taxpayer without the seat in Montenegro doesn`t have the right to refund VAT calculated by other taxpayers in Montenegro, or calculated upon import of goods in Montenegro, under conditions prescribed by Article 51 </a:t>
            </a:r>
          </a:p>
          <a:p>
            <a:pPr algn="just" eaLnBrk="1" hangingPunct="1"/>
            <a:r>
              <a:rPr lang="en-US" sz="2200" dirty="0" smtClean="0">
                <a:solidFill>
                  <a:srgbClr val="470D0D"/>
                </a:solidFill>
              </a:rPr>
              <a:t>Buyer – natural person without permanent or temporary residence for goods procured in Montenegro and brought out of Montenegro</a:t>
            </a:r>
            <a:endParaRPr lang="sr-Latn-CS" sz="2200" dirty="0" smtClean="0">
              <a:solidFill>
                <a:srgbClr val="470D0D"/>
              </a:solidFill>
            </a:endParaRPr>
          </a:p>
        </p:txBody>
      </p:sp>
      <p:sp>
        <p:nvSpPr>
          <p:cNvPr id="20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eaLnBrk="1" hangingPunct="1">
              <a:defRPr/>
            </a:pPr>
            <a:fld id="{573B142E-8692-4CCE-AFD9-83CFA1D0C5F9}" type="slidenum">
              <a:rPr lang="en-US" sz="1200">
                <a:solidFill>
                  <a:schemeClr val="tx1">
                    <a:tint val="75000"/>
                  </a:schemeClr>
                </a:solidFill>
                <a:latin typeface="Arial" charset="0"/>
              </a:rPr>
              <a:pPr algn="r" eaLnBrk="1" hangingPunct="1">
                <a:defRPr/>
              </a:pPr>
              <a:t>32</a:t>
            </a:fld>
            <a:endParaRPr lang="en-US" sz="1200">
              <a:solidFill>
                <a:schemeClr val="tx1">
                  <a:tint val="75000"/>
                </a:schemeClr>
              </a:solidFill>
              <a:latin typeface="Arial" charset="0"/>
            </a:endParaRPr>
          </a:p>
        </p:txBody>
      </p:sp>
      <p:sp>
        <p:nvSpPr>
          <p:cNvPr id="34821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 eaLnBrk="1" hangingPunct="1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1" hangingPunct="1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800" b="1">
              <a:latin typeface="Cambria" pitchFamily="18" charset="0"/>
            </a:endParaRPr>
          </a:p>
        </p:txBody>
      </p:sp>
      <p:grpSp>
        <p:nvGrpSpPr>
          <p:cNvPr id="34822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8" name="Round Same Side Corner Rectangle 37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3483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" name="Rectangle 40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grpSp>
        <p:nvGrpSpPr>
          <p:cNvPr id="34823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43" name="Round Same Side Corner Rectangle 42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3482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482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46" name="5-Point Star 45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47" name="5-Point Star 46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48" name="5-Point Star 47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49" name="5-Point Star 48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50" name="5-Point Star 49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51" name="5-Point Star 50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pic>
        <p:nvPicPr>
          <p:cNvPr id="34824" name="Picture 5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sz="3200" dirty="0" smtClean="0">
                <a:latin typeface="+mn-lt"/>
              </a:rPr>
              <a:t/>
            </a:r>
            <a:br>
              <a:rPr lang="en-US" sz="3200" dirty="0" smtClean="0">
                <a:latin typeface="+mn-lt"/>
              </a:rPr>
            </a:br>
            <a:r>
              <a:rPr lang="en-US" sz="3200" dirty="0" smtClean="0">
                <a:latin typeface="+mn-lt"/>
              </a:rPr>
              <a:t/>
            </a:r>
            <a:br>
              <a:rPr lang="en-US" sz="3200" dirty="0" smtClean="0">
                <a:latin typeface="+mn-lt"/>
              </a:rPr>
            </a:br>
            <a:r>
              <a:rPr lang="en-US" sz="3200" dirty="0" smtClean="0">
                <a:latin typeface="+mn-lt"/>
              </a:rPr>
              <a:t/>
            </a:r>
            <a:br>
              <a:rPr lang="en-US" sz="3200" dirty="0" smtClean="0">
                <a:latin typeface="+mn-lt"/>
              </a:rPr>
            </a:br>
            <a:r>
              <a:rPr lang="hr-HR" sz="3200" dirty="0" smtClean="0">
                <a:latin typeface="+mn-lt"/>
              </a:rPr>
              <a:t>Taxpayer</a:t>
            </a:r>
            <a:r>
              <a:rPr lang="en-US" sz="3200" dirty="0" smtClean="0">
                <a:latin typeface="+mn-lt"/>
              </a:rPr>
              <a:t>’s b</a:t>
            </a:r>
            <a:r>
              <a:rPr lang="hr-HR" sz="3200" dirty="0" smtClean="0">
                <a:latin typeface="+mn-lt"/>
              </a:rPr>
              <a:t>ook</a:t>
            </a:r>
            <a:r>
              <a:rPr lang="en-US" sz="3200" dirty="0" smtClean="0">
                <a:latin typeface="+mn-lt"/>
              </a:rPr>
              <a:t> - </a:t>
            </a:r>
            <a:r>
              <a:rPr lang="hr-HR" sz="3200" dirty="0" smtClean="0">
                <a:latin typeface="+mn-lt"/>
              </a:rPr>
              <a:t>keeping </a:t>
            </a:r>
            <a:endParaRPr lang="x-none" sz="3200" dirty="0">
              <a:latin typeface="+mn-lt"/>
            </a:endParaRPr>
          </a:p>
        </p:txBody>
      </p:sp>
      <p:sp>
        <p:nvSpPr>
          <p:cNvPr id="35843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400" dirty="0" smtClean="0"/>
              <a:t>Book of issued invoices </a:t>
            </a:r>
            <a:r>
              <a:rPr lang="sr-Latn-CS" sz="2400" dirty="0" smtClean="0"/>
              <a:t>(I-RAČ)</a:t>
            </a:r>
          </a:p>
          <a:p>
            <a:r>
              <a:rPr lang="en-US" sz="2400" dirty="0" smtClean="0"/>
              <a:t>Book of input invoices</a:t>
            </a:r>
            <a:r>
              <a:rPr lang="sr-Latn-CS" sz="2400" dirty="0" smtClean="0"/>
              <a:t> (U-RAČ)</a:t>
            </a:r>
          </a:p>
          <a:p>
            <a:r>
              <a:rPr lang="en-US" sz="2400" dirty="0" smtClean="0"/>
              <a:t>Data on sales according to rates</a:t>
            </a:r>
            <a:endParaRPr lang="sr-Latn-CS" sz="2400" dirty="0" smtClean="0"/>
          </a:p>
          <a:p>
            <a:r>
              <a:rPr lang="en-US" sz="2400" dirty="0" smtClean="0"/>
              <a:t>Data on output VAT</a:t>
            </a:r>
            <a:endParaRPr lang="sr-Latn-CS" sz="2400" dirty="0" smtClean="0"/>
          </a:p>
          <a:p>
            <a:r>
              <a:rPr lang="en-US" sz="2400" dirty="0" smtClean="0"/>
              <a:t>Data on supplies according to rates</a:t>
            </a:r>
            <a:endParaRPr lang="sr-Latn-CS" sz="2400" dirty="0" smtClean="0"/>
          </a:p>
          <a:p>
            <a:r>
              <a:rPr lang="en-US" sz="2400" dirty="0" smtClean="0"/>
              <a:t>Data on input VAT</a:t>
            </a:r>
            <a:endParaRPr lang="sr-Latn-CS" sz="24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97703D-6D36-40F7-AEA3-8EBADBC7C4EF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grpSp>
        <p:nvGrpSpPr>
          <p:cNvPr id="35845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6" name="Round Same Side Corner Rectangle 5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35853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5854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9" name="5-Point Star 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0" name="5-Point Star 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1" name="5-Point Star 1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2" name="5-Point Star 1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35846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16" name="Round Same Side Corner Rectangle 1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35850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Rectangle 1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>
                <a:defRPr/>
              </a:pPr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ctr" eaLnBrk="1" hangingPunct="1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35847" name="Picture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096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979325-85D7-4AC8-A5C0-F3221CB319AC}" type="slidenum">
              <a:rPr lang="en-US"/>
              <a:pPr>
                <a:defRPr/>
              </a:pPr>
              <a:t>34</a:t>
            </a:fld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pSp>
        <p:nvGrpSpPr>
          <p:cNvPr id="36870" name="Group 31"/>
          <p:cNvGrpSpPr>
            <a:grpSpLocks/>
          </p:cNvGrpSpPr>
          <p:nvPr/>
        </p:nvGrpSpPr>
        <p:grpSpPr bwMode="auto">
          <a:xfrm>
            <a:off x="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+mn-cs"/>
              </a:rPr>
              <a:t>Thank you for your attention!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r-Latn-CS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QUESTIONS</a:t>
            </a:r>
            <a:endParaRPr lang="hr-HR" sz="40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cs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1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cs typeface="Arial" charset="0"/>
          </a:defRPr>
        </a:defPPr>
      </a:lstStyle>
    </a:lnDef>
  </a:objectDefaults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7399</TotalTime>
  <Words>2727</Words>
  <Application>Microsoft Office PowerPoint</Application>
  <PresentationFormat>On-screen Show (4:3)</PresentationFormat>
  <Paragraphs>578</Paragraphs>
  <Slides>34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Office Theme</vt:lpstr>
      <vt:lpstr>1_Office Theme</vt:lpstr>
      <vt:lpstr>Slide 1</vt:lpstr>
      <vt:lpstr>Slide 2</vt:lpstr>
      <vt:lpstr>  Concept of the tax </vt:lpstr>
      <vt:lpstr>    EU Legislation on VAT</vt:lpstr>
      <vt:lpstr> </vt:lpstr>
      <vt:lpstr>  Trade of goods</vt:lpstr>
      <vt:lpstr>    Non-taxable trade of goods </vt:lpstr>
      <vt:lpstr>   Supply of services</vt:lpstr>
      <vt:lpstr>   Taxpayers (Article 13)</vt:lpstr>
      <vt:lpstr>    Taxpayers (Article 13)</vt:lpstr>
      <vt:lpstr>   Obligations of a taxpayer</vt:lpstr>
      <vt:lpstr>   VAT registration </vt:lpstr>
      <vt:lpstr>Place of supply (Articles 14 to 17) </vt:lpstr>
      <vt:lpstr>   Place of supply (Articles 14 to 17)</vt:lpstr>
      <vt:lpstr>   Place of supply (Cont.)</vt:lpstr>
      <vt:lpstr>   Place of supply – cont.</vt:lpstr>
      <vt:lpstr> </vt:lpstr>
      <vt:lpstr>   Tax base (Articles 20 to 22)</vt:lpstr>
      <vt:lpstr>   Tax base (Articles 20 to 22)</vt:lpstr>
      <vt:lpstr>   Tax rates (Articles 24, 24a, 25)</vt:lpstr>
      <vt:lpstr>Slide 21</vt:lpstr>
      <vt:lpstr>    VAT exemptions </vt:lpstr>
      <vt:lpstr>   Exemption of import of goods (Article 28)</vt:lpstr>
      <vt:lpstr>Slide 24</vt:lpstr>
      <vt:lpstr>Slide 25</vt:lpstr>
      <vt:lpstr>      Tax period, VAT assesment and payment  (Articles 33 to 36) </vt:lpstr>
      <vt:lpstr>    Input VAT deduction (Articles 37 do 40)</vt:lpstr>
      <vt:lpstr>    Input VAT deduction (Articles 37 to 40)</vt:lpstr>
      <vt:lpstr>    Correction of input VAT deduction (Article 39)</vt:lpstr>
      <vt:lpstr>    Issuing receipts (Articles 31, 32)</vt:lpstr>
      <vt:lpstr>    Special taxation procedures (Articles 42 to 49)</vt:lpstr>
      <vt:lpstr>   VAT refund (Articles 50, 51)</vt:lpstr>
      <vt:lpstr>   Taxpayer’s book - keeping </vt:lpstr>
      <vt:lpstr>Slide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alen.nikezic</dc:creator>
  <cp:lastModifiedBy>Mip90</cp:lastModifiedBy>
  <cp:revision>1176</cp:revision>
  <dcterms:created xsi:type="dcterms:W3CDTF">2012-04-18T16:21:57Z</dcterms:created>
  <dcterms:modified xsi:type="dcterms:W3CDTF">2013-04-22T12:19:56Z</dcterms:modified>
</cp:coreProperties>
</file>