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7" r:id="rId2"/>
    <p:sldId id="358" r:id="rId3"/>
    <p:sldId id="293" r:id="rId4"/>
    <p:sldId id="371" r:id="rId5"/>
    <p:sldId id="372" r:id="rId6"/>
    <p:sldId id="360" r:id="rId7"/>
    <p:sldId id="363" r:id="rId8"/>
    <p:sldId id="379" r:id="rId9"/>
    <p:sldId id="380" r:id="rId10"/>
    <p:sldId id="373" r:id="rId11"/>
    <p:sldId id="381" r:id="rId12"/>
    <p:sldId id="386" r:id="rId13"/>
    <p:sldId id="382" r:id="rId14"/>
    <p:sldId id="383" r:id="rId15"/>
    <p:sldId id="384" r:id="rId16"/>
    <p:sldId id="387" r:id="rId17"/>
    <p:sldId id="265" r:id="rId18"/>
    <p:sldId id="385" r:id="rId19"/>
  </p:sldIdLst>
  <p:sldSz cx="9144000" cy="6858000" type="screen4x3"/>
  <p:notesSz cx="6815138" cy="99425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0000"/>
    <a:srgbClr val="97373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3548" autoAdjust="0"/>
  </p:normalViewPr>
  <p:slideViewPr>
    <p:cSldViewPr>
      <p:cViewPr>
        <p:scale>
          <a:sx n="70" d="100"/>
          <a:sy n="70" d="100"/>
        </p:scale>
        <p:origin x="-1572" y="-4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3969" cy="497683"/>
          </a:xfrm>
          <a:prstGeom prst="rect">
            <a:avLst/>
          </a:prstGeom>
        </p:spPr>
        <p:txBody>
          <a:bodyPr vert="horz" lIns="91614" tIns="45807" rIns="91614" bIns="45807" rtlCol="0"/>
          <a:lstStyle>
            <a:lvl1pPr algn="l">
              <a:defRPr sz="1200"/>
            </a:lvl1pPr>
          </a:lstStyle>
          <a:p>
            <a:endParaRPr lang="en-GB"/>
          </a:p>
        </p:txBody>
      </p:sp>
      <p:sp>
        <p:nvSpPr>
          <p:cNvPr id="3" name="Date Placeholder 2"/>
          <p:cNvSpPr>
            <a:spLocks noGrp="1"/>
          </p:cNvSpPr>
          <p:nvPr>
            <p:ph type="dt" sz="quarter" idx="1"/>
          </p:nvPr>
        </p:nvSpPr>
        <p:spPr>
          <a:xfrm>
            <a:off x="3859578" y="0"/>
            <a:ext cx="2953969" cy="497683"/>
          </a:xfrm>
          <a:prstGeom prst="rect">
            <a:avLst/>
          </a:prstGeom>
        </p:spPr>
        <p:txBody>
          <a:bodyPr vert="horz" lIns="91614" tIns="45807" rIns="91614" bIns="45807" rtlCol="0"/>
          <a:lstStyle>
            <a:lvl1pPr algn="r">
              <a:defRPr sz="1200"/>
            </a:lvl1pPr>
          </a:lstStyle>
          <a:p>
            <a:fld id="{B218F65B-FE23-4996-9949-ED8AEA932C95}" type="datetimeFigureOut">
              <a:rPr lang="en-GB" smtClean="0"/>
              <a:pPr/>
              <a:t>22/04/2013</a:t>
            </a:fld>
            <a:endParaRPr lang="en-GB"/>
          </a:p>
        </p:txBody>
      </p:sp>
      <p:sp>
        <p:nvSpPr>
          <p:cNvPr id="4" name="Footer Placeholder 3"/>
          <p:cNvSpPr>
            <a:spLocks noGrp="1"/>
          </p:cNvSpPr>
          <p:nvPr>
            <p:ph type="ftr" sz="quarter" idx="2"/>
          </p:nvPr>
        </p:nvSpPr>
        <p:spPr>
          <a:xfrm>
            <a:off x="0" y="9443241"/>
            <a:ext cx="2953969" cy="497682"/>
          </a:xfrm>
          <a:prstGeom prst="rect">
            <a:avLst/>
          </a:prstGeom>
        </p:spPr>
        <p:txBody>
          <a:bodyPr vert="horz" lIns="91614" tIns="45807" rIns="91614" bIns="45807" rtlCol="0" anchor="b"/>
          <a:lstStyle>
            <a:lvl1pPr algn="l">
              <a:defRPr sz="1200"/>
            </a:lvl1pPr>
          </a:lstStyle>
          <a:p>
            <a:endParaRPr lang="en-GB"/>
          </a:p>
        </p:txBody>
      </p:sp>
      <p:sp>
        <p:nvSpPr>
          <p:cNvPr id="5" name="Slide Number Placeholder 4"/>
          <p:cNvSpPr>
            <a:spLocks noGrp="1"/>
          </p:cNvSpPr>
          <p:nvPr>
            <p:ph type="sldNum" sz="quarter" idx="3"/>
          </p:nvPr>
        </p:nvSpPr>
        <p:spPr>
          <a:xfrm>
            <a:off x="3859578" y="9443241"/>
            <a:ext cx="2953969" cy="497682"/>
          </a:xfrm>
          <a:prstGeom prst="rect">
            <a:avLst/>
          </a:prstGeom>
        </p:spPr>
        <p:txBody>
          <a:bodyPr vert="horz" lIns="91614" tIns="45807" rIns="91614" bIns="45807" rtlCol="0" anchor="b"/>
          <a:lstStyle>
            <a:lvl1pPr algn="r">
              <a:defRPr sz="1200"/>
            </a:lvl1pPr>
          </a:lstStyle>
          <a:p>
            <a:fld id="{600F2D50-5B3A-4C44-A0AF-90A969AAC420}" type="slidenum">
              <a:rPr lang="en-GB" smtClean="0"/>
              <a:pPr/>
              <a:t>‹#›</a:t>
            </a:fld>
            <a:endParaRPr lang="en-GB"/>
          </a:p>
        </p:txBody>
      </p:sp>
    </p:spTree>
    <p:extLst>
      <p:ext uri="{BB962C8B-B14F-4D97-AF65-F5344CB8AC3E}">
        <p14:creationId xmlns:p14="http://schemas.microsoft.com/office/powerpoint/2010/main" xmlns="" val="32496059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3969" cy="497683"/>
          </a:xfrm>
          <a:prstGeom prst="rect">
            <a:avLst/>
          </a:prstGeom>
        </p:spPr>
        <p:txBody>
          <a:bodyPr vert="horz" lIns="91614" tIns="45807" rIns="91614" bIns="45807" rtlCol="0"/>
          <a:lstStyle>
            <a:lvl1pPr algn="l">
              <a:defRPr sz="1200"/>
            </a:lvl1pPr>
          </a:lstStyle>
          <a:p>
            <a:pPr>
              <a:defRPr/>
            </a:pPr>
            <a:endParaRPr lang="en-US"/>
          </a:p>
        </p:txBody>
      </p:sp>
      <p:sp>
        <p:nvSpPr>
          <p:cNvPr id="3" name="Date Placeholder 2"/>
          <p:cNvSpPr>
            <a:spLocks noGrp="1"/>
          </p:cNvSpPr>
          <p:nvPr>
            <p:ph type="dt" idx="1"/>
          </p:nvPr>
        </p:nvSpPr>
        <p:spPr>
          <a:xfrm>
            <a:off x="3859578" y="0"/>
            <a:ext cx="2953969" cy="497683"/>
          </a:xfrm>
          <a:prstGeom prst="rect">
            <a:avLst/>
          </a:prstGeom>
        </p:spPr>
        <p:txBody>
          <a:bodyPr vert="horz" lIns="91614" tIns="45807" rIns="91614" bIns="45807" rtlCol="0"/>
          <a:lstStyle>
            <a:lvl1pPr algn="r">
              <a:defRPr sz="1200"/>
            </a:lvl1pPr>
          </a:lstStyle>
          <a:p>
            <a:pPr>
              <a:defRPr/>
            </a:pPr>
            <a:fld id="{50EF893F-966F-47B3-A599-11B89CC64910}" type="datetimeFigureOut">
              <a:rPr lang="en-US"/>
              <a:pPr>
                <a:defRPr/>
              </a:pPr>
              <a:t>4/22/2013</a:t>
            </a:fld>
            <a:endParaRPr lang="en-US"/>
          </a:p>
        </p:txBody>
      </p:sp>
      <p:sp>
        <p:nvSpPr>
          <p:cNvPr id="4" name="Slide Image Placeholder 3"/>
          <p:cNvSpPr>
            <a:spLocks noGrp="1" noRot="1" noChangeAspect="1"/>
          </p:cNvSpPr>
          <p:nvPr>
            <p:ph type="sldImg" idx="2"/>
          </p:nvPr>
        </p:nvSpPr>
        <p:spPr>
          <a:xfrm>
            <a:off x="920750" y="746125"/>
            <a:ext cx="4973638" cy="3729038"/>
          </a:xfrm>
          <a:prstGeom prst="rect">
            <a:avLst/>
          </a:prstGeom>
          <a:noFill/>
          <a:ln w="12700">
            <a:solidFill>
              <a:prstClr val="black"/>
            </a:solidFill>
          </a:ln>
        </p:spPr>
        <p:txBody>
          <a:bodyPr vert="horz" lIns="91614" tIns="45807" rIns="91614" bIns="45807" rtlCol="0" anchor="ctr"/>
          <a:lstStyle/>
          <a:p>
            <a:pPr lvl="0"/>
            <a:endParaRPr lang="en-US" noProof="0" smtClean="0"/>
          </a:p>
        </p:txBody>
      </p:sp>
      <p:sp>
        <p:nvSpPr>
          <p:cNvPr id="5" name="Notes Placeholder 4"/>
          <p:cNvSpPr>
            <a:spLocks noGrp="1"/>
          </p:cNvSpPr>
          <p:nvPr>
            <p:ph type="body" sz="quarter" idx="3"/>
          </p:nvPr>
        </p:nvSpPr>
        <p:spPr>
          <a:xfrm>
            <a:off x="681196" y="4722416"/>
            <a:ext cx="5452747" cy="4474369"/>
          </a:xfrm>
          <a:prstGeom prst="rect">
            <a:avLst/>
          </a:prstGeom>
        </p:spPr>
        <p:txBody>
          <a:bodyPr vert="horz" lIns="91614" tIns="45807" rIns="91614" bIns="45807"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43241"/>
            <a:ext cx="2953969" cy="497682"/>
          </a:xfrm>
          <a:prstGeom prst="rect">
            <a:avLst/>
          </a:prstGeom>
        </p:spPr>
        <p:txBody>
          <a:bodyPr vert="horz" lIns="91614" tIns="45807" rIns="91614" bIns="45807"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59578" y="9443241"/>
            <a:ext cx="2953969" cy="497682"/>
          </a:xfrm>
          <a:prstGeom prst="rect">
            <a:avLst/>
          </a:prstGeom>
        </p:spPr>
        <p:txBody>
          <a:bodyPr vert="horz" lIns="91614" tIns="45807" rIns="91614" bIns="45807" rtlCol="0" anchor="b"/>
          <a:lstStyle>
            <a:lvl1pPr algn="r">
              <a:defRPr sz="1200"/>
            </a:lvl1pPr>
          </a:lstStyle>
          <a:p>
            <a:pPr>
              <a:defRPr/>
            </a:pPr>
            <a:fld id="{B326EEAE-FC6F-448C-A1BA-E8ABD2BB6788}" type="slidenum">
              <a:rPr lang="en-US"/>
              <a:pPr>
                <a:defRPr/>
              </a:pPr>
              <a:t>‹#›</a:t>
            </a:fld>
            <a:endParaRPr lang="en-US"/>
          </a:p>
        </p:txBody>
      </p:sp>
    </p:spTree>
    <p:extLst>
      <p:ext uri="{BB962C8B-B14F-4D97-AF65-F5344CB8AC3E}">
        <p14:creationId xmlns:p14="http://schemas.microsoft.com/office/powerpoint/2010/main" xmlns="" val="738670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TextEdit="1"/>
          </p:cNvSpPr>
          <p:nvPr>
            <p:ph type="sldImg"/>
          </p:nvPr>
        </p:nvSpPr>
        <p:spPr bwMode="auto">
          <a:noFill/>
          <a:ln>
            <a:solidFill>
              <a:srgbClr val="000000"/>
            </a:solidFill>
            <a:miter lim="800000"/>
            <a:headEnd/>
            <a:tailEnd/>
          </a:ln>
        </p:spPr>
      </p:sp>
      <p:sp>
        <p:nvSpPr>
          <p:cNvPr id="2048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TextEdit="1"/>
          </p:cNvSpPr>
          <p:nvPr>
            <p:ph type="sldImg"/>
          </p:nvPr>
        </p:nvSpPr>
        <p:spPr bwMode="auto">
          <a:noFill/>
          <a:ln>
            <a:solidFill>
              <a:srgbClr val="000000"/>
            </a:solidFill>
            <a:miter lim="800000"/>
            <a:headEnd/>
            <a:tailEnd/>
          </a:ln>
        </p:spPr>
      </p:sp>
      <p:sp>
        <p:nvSpPr>
          <p:cNvPr id="2150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TextEdit="1"/>
          </p:cNvSpPr>
          <p:nvPr>
            <p:ph type="sldImg"/>
          </p:nvPr>
        </p:nvSpPr>
        <p:spPr bwMode="auto">
          <a:noFill/>
          <a:ln>
            <a:solidFill>
              <a:srgbClr val="000000"/>
            </a:solidFill>
            <a:miter lim="800000"/>
            <a:headEnd/>
            <a:tailEnd/>
          </a:ln>
        </p:spPr>
      </p:sp>
      <p:sp>
        <p:nvSpPr>
          <p:cNvPr id="2253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TextEdit="1"/>
          </p:cNvSpPr>
          <p:nvPr>
            <p:ph type="sldImg"/>
          </p:nvPr>
        </p:nvSpPr>
        <p:spPr bwMode="auto">
          <a:noFill/>
          <a:ln>
            <a:solidFill>
              <a:srgbClr val="000000"/>
            </a:solidFill>
            <a:miter lim="800000"/>
            <a:headEnd/>
            <a:tailEnd/>
          </a:ln>
        </p:spPr>
      </p:sp>
      <p:sp>
        <p:nvSpPr>
          <p:cNvPr id="2355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TextEdit="1"/>
          </p:cNvSpPr>
          <p:nvPr>
            <p:ph type="sldImg"/>
          </p:nvPr>
        </p:nvSpPr>
        <p:spPr bwMode="auto">
          <a:noFill/>
          <a:ln>
            <a:solidFill>
              <a:srgbClr val="000000"/>
            </a:solidFill>
            <a:miter lim="800000"/>
            <a:headEnd/>
            <a:tailEnd/>
          </a:ln>
        </p:spPr>
      </p:sp>
      <p:sp>
        <p:nvSpPr>
          <p:cNvPr id="2457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TextEdit="1"/>
          </p:cNvSpPr>
          <p:nvPr>
            <p:ph type="sldImg"/>
          </p:nvPr>
        </p:nvSpPr>
        <p:spPr bwMode="auto">
          <a:noFill/>
          <a:ln>
            <a:solidFill>
              <a:srgbClr val="000000"/>
            </a:solidFill>
            <a:miter lim="800000"/>
            <a:headEnd/>
            <a:tailEnd/>
          </a:ln>
        </p:spPr>
      </p:sp>
      <p:sp>
        <p:nvSpPr>
          <p:cNvPr id="2662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TextEdit="1"/>
          </p:cNvSpPr>
          <p:nvPr>
            <p:ph type="sldImg"/>
          </p:nvPr>
        </p:nvSpPr>
        <p:spPr bwMode="auto">
          <a:noFill/>
          <a:ln>
            <a:solidFill>
              <a:srgbClr val="000000"/>
            </a:solidFill>
            <a:miter lim="800000"/>
            <a:headEnd/>
            <a:tailEnd/>
          </a:ln>
        </p:spPr>
      </p:sp>
      <p:sp>
        <p:nvSpPr>
          <p:cNvPr id="2765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noFill/>
          <a:ln>
            <a:solidFill>
              <a:srgbClr val="000000"/>
            </a:solidFill>
            <a:miter lim="800000"/>
            <a:headEnd/>
            <a:tailEnd/>
          </a:ln>
        </p:spPr>
      </p:sp>
      <p:sp>
        <p:nvSpPr>
          <p:cNvPr id="2867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TextEdit="1"/>
          </p:cNvSpPr>
          <p:nvPr>
            <p:ph type="sldImg"/>
          </p:nvPr>
        </p:nvSpPr>
        <p:spPr bwMode="auto">
          <a:noFill/>
          <a:ln>
            <a:solidFill>
              <a:srgbClr val="000000"/>
            </a:solidFill>
            <a:miter lim="800000"/>
            <a:headEnd/>
            <a:tailEnd/>
          </a:ln>
        </p:spPr>
      </p:sp>
      <p:sp>
        <p:nvSpPr>
          <p:cNvPr id="3072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noFill/>
          <a:ln>
            <a:solidFill>
              <a:srgbClr val="000000"/>
            </a:solidFill>
            <a:miter lim="800000"/>
            <a:headEnd/>
            <a:tailEnd/>
          </a:ln>
        </p:spPr>
      </p:sp>
      <p:sp>
        <p:nvSpPr>
          <p:cNvPr id="3174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bwMode="auto">
          <a:noFill/>
          <a:ln>
            <a:solidFill>
              <a:srgbClr val="000000"/>
            </a:solidFill>
            <a:miter lim="800000"/>
            <a:headEnd/>
            <a:tailEnd/>
          </a:ln>
        </p:spPr>
      </p:sp>
      <p:sp>
        <p:nvSpPr>
          <p:cNvPr id="3277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TextEdit="1"/>
          </p:cNvSpPr>
          <p:nvPr>
            <p:ph type="sldImg"/>
          </p:nvPr>
        </p:nvSpPr>
        <p:spPr bwMode="auto">
          <a:noFill/>
          <a:ln>
            <a:solidFill>
              <a:srgbClr val="000000"/>
            </a:solidFill>
            <a:miter lim="800000"/>
            <a:headEnd/>
            <a:tailEnd/>
          </a:ln>
        </p:spPr>
      </p:sp>
      <p:sp>
        <p:nvSpPr>
          <p:cNvPr id="3379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TextEdit="1"/>
          </p:cNvSpPr>
          <p:nvPr>
            <p:ph type="sldImg"/>
          </p:nvPr>
        </p:nvSpPr>
        <p:spPr bwMode="auto">
          <a:noFill/>
          <a:ln>
            <a:solidFill>
              <a:srgbClr val="000000"/>
            </a:solidFill>
            <a:miter lim="800000"/>
            <a:headEnd/>
            <a:tailEnd/>
          </a:ln>
        </p:spPr>
      </p:sp>
      <p:sp>
        <p:nvSpPr>
          <p:cNvPr id="3379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F0BCC8C-933A-42C6-8F1B-F7155529B94C}" type="datetime1">
              <a:rPr lang="en-US" smtClean="0"/>
              <a:pPr>
                <a:defRPr/>
              </a:pPr>
              <a:t>4/22/2013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5E1AA96-8134-427B-8271-CDBD6F7DE81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5CDCA77-856A-41C0-BEDE-0BFB0E86E3D5}" type="datetime1">
              <a:rPr lang="en-US" smtClean="0"/>
              <a:pPr>
                <a:defRPr/>
              </a:pPr>
              <a:t>4/22/2013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F13DE12-104F-4EA0-AE12-91A65623FFF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C53B066-1842-453B-B482-A41D9E548238}" type="datetime1">
              <a:rPr lang="en-US" smtClean="0"/>
              <a:pPr>
                <a:defRPr/>
              </a:pPr>
              <a:t>4/22/2013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2C25DF9-79FE-4B99-B68A-0E28A2D8CC3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62CF9D8-80DB-4B52-8251-3FA041D05DEC}" type="datetime1">
              <a:rPr lang="en-US" smtClean="0"/>
              <a:pPr>
                <a:defRPr/>
              </a:pPr>
              <a:t>4/22/2013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0B9FA57-0922-46CC-863E-8B8F2BE2114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14F1BBE-680C-4190-B4D5-45CB1F43D5CA}" type="datetime1">
              <a:rPr lang="en-US" smtClean="0"/>
              <a:pPr>
                <a:defRPr/>
              </a:pPr>
              <a:t>4/22/2013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A10C64F-E4A1-405F-9C6D-EEE1F70E23F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46EC50C-D1CE-436B-9017-8C3A8F9C5FD5}" type="datetime1">
              <a:rPr lang="en-US" smtClean="0"/>
              <a:pPr>
                <a:defRPr/>
              </a:pPr>
              <a:t>4/22/2013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2F75D58-FD31-4242-ACCF-5737D56BBC4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94FFD9E-1197-4C2F-AED0-B0ABDDF8D70C}" type="datetime1">
              <a:rPr lang="en-US" smtClean="0"/>
              <a:pPr>
                <a:defRPr/>
              </a:pPr>
              <a:t>4/22/2013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94B5CC0-7742-44EA-8159-3385E9743EB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E28EC85-48C1-4DBD-AA39-63918283D8E1}" type="datetime1">
              <a:rPr lang="en-US" smtClean="0"/>
              <a:pPr>
                <a:defRPr/>
              </a:pPr>
              <a:t>4/22/2013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654E07E-B6A6-40D0-81A4-69EFA9733F2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F1EAF56-89EB-43A8-9204-8476FC7F300C}" type="datetime1">
              <a:rPr lang="en-US" smtClean="0"/>
              <a:pPr>
                <a:defRPr/>
              </a:pPr>
              <a:t>4/22/2013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B5CD60E-3781-469A-BBF6-39E316A62DE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09A8B4F-00C7-46F5-9D3B-0FE06DFF4EF5}" type="datetime1">
              <a:rPr lang="en-US" smtClean="0"/>
              <a:pPr>
                <a:defRPr/>
              </a:pPr>
              <a:t>4/22/2013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8D9BDE0-0726-4ECB-B176-DAD5FCD4F55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E48115-88B8-4C85-9175-322D451D8755}" type="datetime1">
              <a:rPr lang="en-US" smtClean="0"/>
              <a:pPr>
                <a:defRPr/>
              </a:pPr>
              <a:t>4/22/2013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207FD8D-5CEF-434B-B60A-DB21309DA4C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EB587C7E-2A35-4F8F-9B3F-BB57CA7F3E77}" type="datetime1">
              <a:rPr lang="en-US" smtClean="0"/>
              <a:pPr>
                <a:defRPr/>
              </a:pPr>
              <a:t>4/22/2013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ADF7081-3D70-4B36-845E-3708DD74FBD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2DCDB"/>
              </a:solidFill>
              <a:latin typeface="Cambria" pitchFamily="18" charset="0"/>
            </a:endParaRPr>
          </a:p>
          <a:p>
            <a:pPr algn="ctr">
              <a:defRPr/>
            </a:pPr>
            <a:r>
              <a:rPr lang="en-GB" sz="2600" dirty="0">
                <a:solidFill>
                  <a:srgbClr val="F2DCDB"/>
                </a:solidFill>
                <a:latin typeface="Cambria" pitchFamily="18" charset="0"/>
              </a:rPr>
              <a:t>Bilateral screening: Chapter </a:t>
            </a:r>
            <a:r>
              <a:rPr lang="sr-Latn-CS" sz="2600" dirty="0">
                <a:solidFill>
                  <a:srgbClr val="F2DCDB"/>
                </a:solidFill>
                <a:latin typeface="Cambria" pitchFamily="18" charset="0"/>
              </a:rPr>
              <a:t>1</a:t>
            </a:r>
            <a:r>
              <a:rPr lang="en-US" sz="2600" dirty="0">
                <a:solidFill>
                  <a:srgbClr val="F2DCDB"/>
                </a:solidFill>
                <a:latin typeface="Cambria" pitchFamily="18" charset="0"/>
              </a:rPr>
              <a:t>6</a:t>
            </a:r>
            <a:endParaRPr lang="en-GB" sz="2600" dirty="0">
              <a:solidFill>
                <a:srgbClr val="F2DCDB"/>
              </a:solidFill>
              <a:latin typeface="Cambria" pitchFamily="18" charset="0"/>
            </a:endParaRPr>
          </a:p>
          <a:p>
            <a:pPr algn="ctr">
              <a:defRPr/>
            </a:pPr>
            <a:r>
              <a:rPr lang="en-GB" sz="2600" b="1" dirty="0">
                <a:solidFill>
                  <a:srgbClr val="F2DCDB"/>
                </a:solidFill>
                <a:latin typeface="Cambria" pitchFamily="18" charset="0"/>
              </a:rPr>
              <a:t>PRESENTATION OF </a:t>
            </a:r>
            <a:r>
              <a:rPr lang="sr-Latn-CS" sz="2600" b="1" dirty="0">
                <a:solidFill>
                  <a:srgbClr val="F2DCDB"/>
                </a:solidFill>
                <a:latin typeface="Cambria" pitchFamily="18" charset="0"/>
              </a:rPr>
              <a:t>MONTENEGRO</a:t>
            </a:r>
            <a:endParaRPr lang="hr-HR" sz="2600" b="1" dirty="0">
              <a:solidFill>
                <a:srgbClr val="F2DCDB"/>
              </a:solidFill>
            </a:endParaRPr>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a:t>
            </a:r>
            <a:r>
              <a:rPr lang="en-US" sz="1600" b="1" dirty="0">
                <a:solidFill>
                  <a:schemeClr val="bg1"/>
                </a:solidFill>
                <a:latin typeface="Cambria" pitchFamily="18" charset="0"/>
              </a:rPr>
              <a:t> M O N T E N E G R O</a:t>
            </a:r>
            <a:endParaRPr lang="sr-Latn-CS" sz="1600" b="1" dirty="0">
              <a:solidFill>
                <a:schemeClr val="bg1"/>
              </a:solidFill>
              <a:latin typeface="Cambria" pitchFamily="18" charset="0"/>
            </a:endParaRPr>
          </a:p>
          <a:p>
            <a:pPr algn="ctr"/>
            <a:r>
              <a:rPr lang="en-GB" sz="1600" b="1" dirty="0">
                <a:solidFill>
                  <a:schemeClr val="bg1"/>
                </a:solidFill>
                <a:latin typeface="Cambria" pitchFamily="18" charset="0"/>
              </a:rPr>
              <a:t>Negotiating Team  for the Accession of Montenegro to the European Union</a:t>
            </a:r>
          </a:p>
          <a:p>
            <a:pPr algn="ctr"/>
            <a:r>
              <a:rPr lang="en-US" sz="1600" b="1" i="1" dirty="0">
                <a:solidFill>
                  <a:schemeClr val="bg1"/>
                </a:solidFill>
                <a:latin typeface="Cambria" pitchFamily="18" charset="0"/>
              </a:rPr>
              <a:t>Working Group for Chapter 16  - Taxation</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2055" name="Rectangle 3"/>
          <p:cNvSpPr>
            <a:spLocks noChangeArrowheads="1"/>
          </p:cNvSpPr>
          <p:nvPr/>
        </p:nvSpPr>
        <p:spPr bwMode="auto">
          <a:xfrm>
            <a:off x="1447800" y="3276600"/>
            <a:ext cx="6324600" cy="1371600"/>
          </a:xfrm>
          <a:prstGeom prst="rect">
            <a:avLst/>
          </a:prstGeom>
          <a:noFill/>
          <a:ln w="9525">
            <a:noFill/>
            <a:miter lim="800000"/>
            <a:headEnd/>
            <a:tailEnd/>
          </a:ln>
        </p:spPr>
        <p:txBody>
          <a:bodyPr anchor="ctr"/>
          <a:lstStyle/>
          <a:p>
            <a:pPr algn="ctr"/>
            <a:endParaRPr lang="hr-HR" sz="2600" b="1">
              <a:solidFill>
                <a:srgbClr val="F2DCDB"/>
              </a:solidFill>
              <a:latin typeface="Calibri" pitchFamily="34" charset="0"/>
            </a:endParaRPr>
          </a:p>
        </p:txBody>
      </p:sp>
      <p:sp>
        <p:nvSpPr>
          <p:cNvPr id="2056" name="Rectangle 12"/>
          <p:cNvSpPr>
            <a:spLocks noChangeArrowheads="1"/>
          </p:cNvSpPr>
          <p:nvPr/>
        </p:nvSpPr>
        <p:spPr bwMode="auto">
          <a:xfrm>
            <a:off x="1295400" y="6326188"/>
            <a:ext cx="6934200" cy="369887"/>
          </a:xfrm>
          <a:prstGeom prst="rect">
            <a:avLst/>
          </a:prstGeom>
          <a:noFill/>
          <a:ln w="9525">
            <a:noFill/>
            <a:miter lim="800000"/>
            <a:headEnd/>
            <a:tailEnd/>
          </a:ln>
        </p:spPr>
        <p:txBody>
          <a:bodyPr wrap="square" anchor="ctr">
            <a:spAutoFit/>
          </a:bodyPr>
          <a:lstStyle/>
          <a:p>
            <a:pPr algn="ctr"/>
            <a:r>
              <a:rPr lang="en-US" b="1" dirty="0">
                <a:solidFill>
                  <a:srgbClr val="D99694"/>
                </a:solidFill>
                <a:latin typeface="Cambria" pitchFamily="18" charset="0"/>
              </a:rPr>
              <a:t>Brussels, 29 </a:t>
            </a:r>
            <a:r>
              <a:rPr lang="en-US" b="1" dirty="0" smtClean="0">
                <a:solidFill>
                  <a:srgbClr val="D99694"/>
                </a:solidFill>
                <a:latin typeface="Cambria" pitchFamily="18" charset="0"/>
              </a:rPr>
              <a:t>April</a:t>
            </a:r>
            <a:r>
              <a:rPr lang="x-none" b="1" dirty="0" smtClean="0">
                <a:solidFill>
                  <a:srgbClr val="D99694"/>
                </a:solidFill>
                <a:latin typeface="Cambria" pitchFamily="18" charset="0"/>
              </a:rPr>
              <a:t> 2</a:t>
            </a:r>
            <a:r>
              <a:rPr lang="en-US" b="1" dirty="0" smtClean="0">
                <a:solidFill>
                  <a:srgbClr val="D99694"/>
                </a:solidFill>
                <a:latin typeface="Cambria" pitchFamily="18" charset="0"/>
              </a:rPr>
              <a:t>013 </a:t>
            </a:r>
            <a:endParaRPr lang="en-US" dirty="0">
              <a:solidFill>
                <a:srgbClr val="D99694"/>
              </a:solidFill>
              <a:latin typeface="Calibri" pitchFamily="34" charset="0"/>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58" name="Picture 28"/>
          <p:cNvPicPr>
            <a:picLocks noChangeAspect="1" noChangeArrowheads="1"/>
          </p:cNvPicPr>
          <p:nvPr/>
        </p:nvPicPr>
        <p:blipFill>
          <a:blip r:embed="rId3" cstate="print"/>
          <a:srcRect/>
          <a:stretch>
            <a:fillRect/>
          </a:stretch>
        </p:blipFill>
        <p:spPr bwMode="auto">
          <a:xfrm>
            <a:off x="3657600" y="4800600"/>
            <a:ext cx="2076450" cy="1171575"/>
          </a:xfrm>
          <a:prstGeom prst="rect">
            <a:avLst/>
          </a:prstGeom>
          <a:noFill/>
          <a:ln w="9525">
            <a:noFill/>
            <a:miter lim="800000"/>
            <a:headEnd/>
            <a:tailEnd/>
          </a:ln>
        </p:spPr>
      </p:pic>
    </p:spTree>
  </p:cSld>
  <p:clrMapOvr>
    <a:masterClrMapping/>
  </p:clrMapOvr>
  <p:transition>
    <p:randomBa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8"/>
          <p:cNvSpPr>
            <a:spLocks noChangeArrowheads="1"/>
          </p:cNvSpPr>
          <p:nvPr/>
        </p:nvSpPr>
        <p:spPr bwMode="auto">
          <a:xfrm>
            <a:off x="581025" y="57150"/>
            <a:ext cx="4535488" cy="400050"/>
          </a:xfrm>
          <a:prstGeom prst="rect">
            <a:avLst/>
          </a:prstGeom>
          <a:noFill/>
          <a:ln w="9525">
            <a:noFill/>
            <a:miter lim="800000"/>
            <a:headEnd/>
            <a:tailEnd/>
          </a:ln>
        </p:spPr>
        <p:txBody>
          <a:bodyPr wrap="none">
            <a:spAutoFit/>
          </a:bodyPr>
          <a:lstStyle/>
          <a:p>
            <a:r>
              <a:rPr lang="en-US" sz="1000" b="1" dirty="0">
                <a:solidFill>
                  <a:schemeClr val="bg1"/>
                </a:solidFill>
                <a:latin typeface="Cambria" pitchFamily="18" charset="0"/>
              </a:rPr>
              <a:t>MONTENEGRO</a:t>
            </a:r>
            <a:endParaRPr lang="sr-Latn-CS" sz="1000" b="1" dirty="0">
              <a:solidFill>
                <a:schemeClr val="bg1"/>
              </a:solidFill>
              <a:latin typeface="Cambria" pitchFamily="18" charset="0"/>
            </a:endParaRPr>
          </a:p>
          <a:p>
            <a:r>
              <a:rPr lang="en-US" sz="1000" b="1" dirty="0">
                <a:solidFill>
                  <a:schemeClr val="bg1"/>
                </a:solidFill>
                <a:latin typeface="Cambria" pitchFamily="18" charset="0"/>
              </a:rPr>
              <a:t>Negotiating Team for the Accession of Montenegro to the European Union</a:t>
            </a:r>
            <a:r>
              <a:rPr lang="sr-Latn-CS" sz="1000" b="1" dirty="0">
                <a:solidFill>
                  <a:schemeClr val="bg1"/>
                </a:solidFill>
                <a:latin typeface="Cambria" pitchFamily="18" charset="0"/>
              </a:rPr>
              <a:t> </a:t>
            </a:r>
            <a:endParaRPr lang="en-US" sz="1000" dirty="0">
              <a:solidFill>
                <a:schemeClr val="bg1"/>
              </a:solidFill>
              <a:latin typeface="Calibri" pitchFamily="34" charset="0"/>
            </a:endParaRPr>
          </a:p>
        </p:txBody>
      </p:sp>
      <p:sp>
        <p:nvSpPr>
          <p:cNvPr id="3078" name="Text Box 121"/>
          <p:cNvSpPr txBox="1">
            <a:spLocks noChangeArrowheads="1"/>
          </p:cNvSpPr>
          <p:nvPr/>
        </p:nvSpPr>
        <p:spPr bwMode="auto">
          <a:xfrm>
            <a:off x="228600" y="1828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dirty="0">
                <a:solidFill>
                  <a:srgbClr val="632523"/>
                </a:solidFill>
                <a:latin typeface="Cambria" pitchFamily="18" charset="0"/>
              </a:rPr>
              <a:t>Working Group for Chapter 16 - Taxation</a:t>
            </a:r>
            <a:endParaRPr lang="pl-PL" sz="2800" b="1" dirty="0">
              <a:solidFill>
                <a:srgbClr val="632523"/>
              </a:solidFill>
              <a:latin typeface="Cambria" pitchFamily="18" charset="0"/>
            </a:endParaRPr>
          </a:p>
          <a:p>
            <a:pPr marL="14288" indent="-14288" algn="ctr"/>
            <a:endParaRPr lang="en-US" sz="1400" b="1" dirty="0">
              <a:solidFill>
                <a:srgbClr val="000099"/>
              </a:solidFill>
              <a:latin typeface="Cambria" pitchFamily="18" charset="0"/>
            </a:endParaRPr>
          </a:p>
        </p:txBody>
      </p:sp>
      <p:sp>
        <p:nvSpPr>
          <p:cNvPr id="3081" name="Rectangle 16"/>
          <p:cNvSpPr>
            <a:spLocks noChangeArrowheads="1"/>
          </p:cNvSpPr>
          <p:nvPr/>
        </p:nvSpPr>
        <p:spPr bwMode="auto">
          <a:xfrm>
            <a:off x="2057400" y="2819400"/>
            <a:ext cx="5410200" cy="1815882"/>
          </a:xfrm>
          <a:prstGeom prst="rect">
            <a:avLst/>
          </a:prstGeom>
          <a:noFill/>
          <a:ln w="9525">
            <a:noFill/>
            <a:miter lim="800000"/>
            <a:headEnd/>
            <a:tailEnd/>
          </a:ln>
        </p:spPr>
        <p:txBody>
          <a:bodyPr>
            <a:spAutoFit/>
          </a:bodyPr>
          <a:lstStyle/>
          <a:p>
            <a:pPr algn="ctr"/>
            <a:endParaRPr lang="hr-HR" sz="2000" b="1" dirty="0">
              <a:solidFill>
                <a:srgbClr val="632523"/>
              </a:solidFill>
              <a:latin typeface="Cambria" pitchFamily="18" charset="0"/>
            </a:endParaRPr>
          </a:p>
          <a:p>
            <a:pPr algn="ctr"/>
            <a:endParaRPr lang="hr-HR" sz="2000" b="1" dirty="0">
              <a:solidFill>
                <a:srgbClr val="632523"/>
              </a:solidFill>
              <a:latin typeface="Cambria" pitchFamily="18" charset="0"/>
            </a:endParaRPr>
          </a:p>
          <a:p>
            <a:pPr algn="ctr"/>
            <a:r>
              <a:rPr lang="en-GB" sz="2400" b="1" dirty="0" smtClean="0">
                <a:solidFill>
                  <a:srgbClr val="632523"/>
                </a:solidFill>
                <a:latin typeface="Cambria" pitchFamily="18" charset="0"/>
              </a:rPr>
              <a:t>Bilateral screening: Chapter 16 </a:t>
            </a:r>
            <a:br>
              <a:rPr lang="en-GB" sz="2400" b="1" dirty="0" smtClean="0">
                <a:solidFill>
                  <a:srgbClr val="632523"/>
                </a:solidFill>
                <a:latin typeface="Cambria" pitchFamily="18" charset="0"/>
              </a:rPr>
            </a:br>
            <a:r>
              <a:rPr lang="en-GB" sz="2400" b="1" dirty="0" smtClean="0">
                <a:solidFill>
                  <a:srgbClr val="632523"/>
                </a:solidFill>
                <a:latin typeface="Cambria" pitchFamily="18" charset="0"/>
              </a:rPr>
              <a:t>Presentation of  Montenegro</a:t>
            </a:r>
            <a:br>
              <a:rPr lang="en-GB" sz="2400" b="1" dirty="0" smtClean="0">
                <a:solidFill>
                  <a:srgbClr val="632523"/>
                </a:solidFill>
                <a:latin typeface="Cambria" pitchFamily="18" charset="0"/>
              </a:rPr>
            </a:br>
            <a:r>
              <a:rPr lang="en-GB" sz="2400" b="1" dirty="0" smtClean="0">
                <a:solidFill>
                  <a:srgbClr val="632523"/>
                </a:solidFill>
                <a:latin typeface="Cambria" pitchFamily="18" charset="0"/>
              </a:rPr>
              <a:t>Brussels, 29 </a:t>
            </a:r>
            <a:r>
              <a:rPr lang="en-GB" sz="2400" b="1" dirty="0">
                <a:solidFill>
                  <a:srgbClr val="632523"/>
                </a:solidFill>
                <a:latin typeface="Cambria" pitchFamily="18" charset="0"/>
              </a:rPr>
              <a:t>A</a:t>
            </a:r>
            <a:r>
              <a:rPr lang="en-GB" sz="2400" b="1" dirty="0" smtClean="0">
                <a:solidFill>
                  <a:srgbClr val="632523"/>
                </a:solidFill>
                <a:latin typeface="Cambria" pitchFamily="18" charset="0"/>
              </a:rPr>
              <a:t>pril 2013</a:t>
            </a:r>
            <a:endParaRPr lang="en-GB" sz="2400" dirty="0">
              <a:solidFill>
                <a:srgbClr val="632523"/>
              </a:solidFill>
              <a:latin typeface="Cambria" pitchFamily="18" charset="0"/>
            </a:endParaRPr>
          </a:p>
        </p:txBody>
      </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endParaRPr>
          </a:p>
        </p:txBody>
      </p:sp>
      <p:pic>
        <p:nvPicPr>
          <p:cNvPr id="3084"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grpSp>
        <p:nvGrpSpPr>
          <p:cNvPr id="21" name="Group 7"/>
          <p:cNvGrpSpPr/>
          <p:nvPr/>
        </p:nvGrpSpPr>
        <p:grpSpPr>
          <a:xfrm>
            <a:off x="0" y="-4763"/>
            <a:ext cx="9144000" cy="860426"/>
            <a:chOff x="0" y="-4763"/>
            <a:chExt cx="9144000" cy="860426"/>
          </a:xfrm>
        </p:grpSpPr>
        <p:sp>
          <p:nvSpPr>
            <p:cNvPr id="22" name="Round Same Side Corner Rectangle 21"/>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3"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25" name="Group 21"/>
            <p:cNvGrpSpPr>
              <a:grpSpLocks/>
            </p:cNvGrpSpPr>
            <p:nvPr/>
          </p:nvGrpSpPr>
          <p:grpSpPr bwMode="auto">
            <a:xfrm>
              <a:off x="7885100" y="-4763"/>
              <a:ext cx="1211260" cy="385762"/>
              <a:chOff x="7814716" y="-5258"/>
              <a:chExt cx="1210767" cy="460280"/>
            </a:xfrm>
          </p:grpSpPr>
          <p:sp>
            <p:nvSpPr>
              <p:cNvPr id="26" name="5-Point Star 25"/>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27" name="5-Point Star 26"/>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28" name="5-Point Star 27"/>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29" name="5-Point Star 28"/>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7" name="Group 21"/>
          <p:cNvGrpSpPr/>
          <p:nvPr/>
        </p:nvGrpSpPr>
        <p:grpSpPr>
          <a:xfrm>
            <a:off x="0" y="6354762"/>
            <a:ext cx="9144000" cy="506473"/>
            <a:chOff x="0" y="6354762"/>
            <a:chExt cx="9144000" cy="506473"/>
          </a:xfrm>
        </p:grpSpPr>
        <p:sp>
          <p:nvSpPr>
            <p:cNvPr id="38" name="Round Same Side Corner Rectangle 37"/>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9" name="Rectangle 38"/>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1" name="Rectangle 40"/>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4107" name="Rectangle 18"/>
          <p:cNvSpPr>
            <a:spLocks noChangeArrowheads="1"/>
          </p:cNvSpPr>
          <p:nvPr/>
        </p:nvSpPr>
        <p:spPr bwMode="auto">
          <a:xfrm>
            <a:off x="533400" y="2209800"/>
            <a:ext cx="8229600" cy="769938"/>
          </a:xfrm>
          <a:prstGeom prst="rect">
            <a:avLst/>
          </a:prstGeom>
          <a:noFill/>
          <a:ln w="9525">
            <a:noFill/>
            <a:miter lim="800000"/>
            <a:headEnd/>
            <a:tailEnd/>
          </a:ln>
        </p:spPr>
        <p:txBody>
          <a:bodyPr>
            <a:spAutoFit/>
          </a:bodyPr>
          <a:lstStyle/>
          <a:p>
            <a:pPr algn="ctr"/>
            <a:r>
              <a:rPr lang="en-US" sz="4400" b="1">
                <a:solidFill>
                  <a:srgbClr val="973735"/>
                </a:solidFill>
                <a:latin typeface="Cambria" pitchFamily="18" charset="0"/>
              </a:rPr>
              <a:t>Arbitration Convention</a:t>
            </a:r>
          </a:p>
        </p:txBody>
      </p:sp>
      <p:sp>
        <p:nvSpPr>
          <p:cNvPr id="4108" name="Rectangle 19"/>
          <p:cNvSpPr>
            <a:spLocks noChangeArrowheads="1"/>
          </p:cNvSpPr>
          <p:nvPr/>
        </p:nvSpPr>
        <p:spPr bwMode="auto">
          <a:xfrm>
            <a:off x="381000" y="4495800"/>
            <a:ext cx="8382000" cy="1292225"/>
          </a:xfrm>
          <a:prstGeom prst="rect">
            <a:avLst/>
          </a:prstGeom>
          <a:noFill/>
          <a:ln w="9525">
            <a:noFill/>
            <a:miter lim="800000"/>
            <a:headEnd/>
            <a:tailEnd/>
          </a:ln>
        </p:spPr>
        <p:txBody>
          <a:bodyPr>
            <a:spAutoFit/>
          </a:bodyPr>
          <a:lstStyle/>
          <a:p>
            <a:pPr marL="814388" indent="-450850" algn="ctr"/>
            <a:r>
              <a:rPr lang="en-US" sz="2000" b="1" dirty="0">
                <a:solidFill>
                  <a:srgbClr val="632523"/>
                </a:solidFill>
                <a:latin typeface="Cambria" pitchFamily="18" charset="0"/>
              </a:rPr>
              <a:t>Aida </a:t>
            </a:r>
            <a:r>
              <a:rPr lang="en-US" sz="2000" b="1" dirty="0" err="1">
                <a:solidFill>
                  <a:srgbClr val="632523"/>
                </a:solidFill>
                <a:latin typeface="Cambria" pitchFamily="18" charset="0"/>
              </a:rPr>
              <a:t>Muratović</a:t>
            </a:r>
            <a:endParaRPr lang="en-US" sz="2000" b="1" dirty="0">
              <a:solidFill>
                <a:srgbClr val="632523"/>
              </a:solidFill>
              <a:latin typeface="Cambria" pitchFamily="18" charset="0"/>
            </a:endParaRPr>
          </a:p>
          <a:p>
            <a:pPr marL="814388" indent="-450850" algn="ctr"/>
            <a:r>
              <a:rPr lang="en-GB" b="1" i="1" dirty="0" smtClean="0">
                <a:solidFill>
                  <a:srgbClr val="632523"/>
                </a:solidFill>
              </a:rPr>
              <a:t>Independent Advisor, Ministry of Finance</a:t>
            </a:r>
          </a:p>
          <a:p>
            <a:pPr marL="814388" indent="-450850" algn="ctr"/>
            <a:r>
              <a:rPr lang="en-US" sz="2000" b="1" dirty="0" smtClean="0">
                <a:solidFill>
                  <a:srgbClr val="632523"/>
                </a:solidFill>
                <a:latin typeface="Cambria" pitchFamily="18" charset="0"/>
              </a:rPr>
              <a:t>aida.muratovic@mif.gov.me</a:t>
            </a:r>
            <a:endParaRPr lang="sr-Latn-CS" sz="2000" b="1" dirty="0">
              <a:solidFill>
                <a:srgbClr val="632523"/>
              </a:solidFill>
              <a:latin typeface="Cambria" pitchFamily="18" charset="0"/>
            </a:endParaRPr>
          </a:p>
          <a:p>
            <a:pPr marL="814388" indent="-450850" algn="ctr"/>
            <a:r>
              <a:rPr lang="en-US" sz="2000" b="1" dirty="0">
                <a:solidFill>
                  <a:srgbClr val="632523"/>
                </a:solidFill>
                <a:latin typeface="Cambria" pitchFamily="18" charset="0"/>
              </a:rPr>
              <a:t>       </a:t>
            </a:r>
            <a:endParaRPr lang="sr-Latn-CS" sz="2000" b="1" dirty="0">
              <a:solidFill>
                <a:srgbClr val="632523"/>
              </a:solidFill>
              <a:latin typeface="Cambria" pitchFamily="18" charset="0"/>
            </a:endParaRPr>
          </a:p>
        </p:txBody>
      </p:sp>
      <p:pic>
        <p:nvPicPr>
          <p:cNvPr id="4109"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grpSp>
        <p:nvGrpSpPr>
          <p:cNvPr id="21" name="Group 7"/>
          <p:cNvGrpSpPr/>
          <p:nvPr/>
        </p:nvGrpSpPr>
        <p:grpSpPr>
          <a:xfrm>
            <a:off x="0" y="-4763"/>
            <a:ext cx="9144000" cy="860426"/>
            <a:chOff x="0" y="-4763"/>
            <a:chExt cx="9144000" cy="860426"/>
          </a:xfrm>
        </p:grpSpPr>
        <p:sp>
          <p:nvSpPr>
            <p:cNvPr id="22" name="Round Same Side Corner Rectangle 21"/>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9"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0" name="Group 21"/>
            <p:cNvGrpSpPr>
              <a:grpSpLocks/>
            </p:cNvGrpSpPr>
            <p:nvPr/>
          </p:nvGrpSpPr>
          <p:grpSpPr bwMode="auto">
            <a:xfrm>
              <a:off x="7885100" y="-4763"/>
              <a:ext cx="1211260" cy="385762"/>
              <a:chOff x="7814716" y="-5258"/>
              <a:chExt cx="1210767" cy="460280"/>
            </a:xfrm>
          </p:grpSpPr>
          <p:sp>
            <p:nvSpPr>
              <p:cNvPr id="31" name="5-Point Star 30"/>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7" name="Group 21"/>
          <p:cNvGrpSpPr/>
          <p:nvPr/>
        </p:nvGrpSpPr>
        <p:grpSpPr>
          <a:xfrm>
            <a:off x="0" y="6354762"/>
            <a:ext cx="9144000" cy="506473"/>
            <a:chOff x="0" y="6354762"/>
            <a:chExt cx="9144000" cy="506473"/>
          </a:xfrm>
        </p:grpSpPr>
        <p:sp>
          <p:nvSpPr>
            <p:cNvPr id="38" name="Round Same Side Corner Rectangle 37"/>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9" name="Rectangle 38"/>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1" name="Rectangle 40"/>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07">
                                            <p:txEl>
                                              <p:pRg st="0" end="0"/>
                                            </p:txEl>
                                          </p:spTgt>
                                        </p:tgtEl>
                                        <p:attrNameLst>
                                          <p:attrName>style.visibility</p:attrName>
                                        </p:attrNameLst>
                                      </p:cBhvr>
                                      <p:to>
                                        <p:strVal val="visible"/>
                                      </p:to>
                                    </p:set>
                                    <p:animEffect transition="in" filter="blinds(horizontal)">
                                      <p:cBhvr>
                                        <p:cTn id="7" dur="500"/>
                                        <p:tgtEl>
                                          <p:spTgt spid="4107">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108">
                                            <p:txEl>
                                              <p:pRg st="0" end="0"/>
                                            </p:txEl>
                                          </p:spTgt>
                                        </p:tgtEl>
                                        <p:attrNameLst>
                                          <p:attrName>style.visibility</p:attrName>
                                        </p:attrNameLst>
                                      </p:cBhvr>
                                      <p:to>
                                        <p:strVal val="visible"/>
                                      </p:to>
                                    </p:set>
                                    <p:animEffect transition="in" filter="blinds(horizontal)">
                                      <p:cBhvr>
                                        <p:cTn id="10" dur="500"/>
                                        <p:tgtEl>
                                          <p:spTgt spid="4108">
                                            <p:txEl>
                                              <p:pRg st="0" end="0"/>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108">
                                            <p:txEl>
                                              <p:pRg st="1" end="1"/>
                                            </p:txEl>
                                          </p:spTgt>
                                        </p:tgtEl>
                                        <p:attrNameLst>
                                          <p:attrName>style.visibility</p:attrName>
                                        </p:attrNameLst>
                                      </p:cBhvr>
                                      <p:to>
                                        <p:strVal val="visible"/>
                                      </p:to>
                                    </p:set>
                                    <p:animEffect transition="in" filter="blinds(horizontal)">
                                      <p:cBhvr>
                                        <p:cTn id="13" dur="500"/>
                                        <p:tgtEl>
                                          <p:spTgt spid="4108">
                                            <p:txEl>
                                              <p:pRg st="1" end="1"/>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108">
                                            <p:txEl>
                                              <p:pRg st="2" end="2"/>
                                            </p:txEl>
                                          </p:spTgt>
                                        </p:tgtEl>
                                        <p:attrNameLst>
                                          <p:attrName>style.visibility</p:attrName>
                                        </p:attrNameLst>
                                      </p:cBhvr>
                                      <p:to>
                                        <p:strVal val="visible"/>
                                      </p:to>
                                    </p:set>
                                    <p:animEffect transition="in" filter="blinds(horizontal)">
                                      <p:cBhvr>
                                        <p:cTn id="16" dur="500"/>
                                        <p:tgtEl>
                                          <p:spTgt spid="410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7" name="Text Box 121"/>
          <p:cNvSpPr txBox="1">
            <a:spLocks noChangeArrowheads="1"/>
          </p:cNvSpPr>
          <p:nvPr/>
        </p:nvSpPr>
        <p:spPr bwMode="auto">
          <a:xfrm>
            <a:off x="0" y="2590800"/>
            <a:ext cx="9144000" cy="32004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5131" name="Rectangle 19"/>
          <p:cNvSpPr>
            <a:spLocks noChangeArrowheads="1"/>
          </p:cNvSpPr>
          <p:nvPr/>
        </p:nvSpPr>
        <p:spPr bwMode="auto">
          <a:xfrm>
            <a:off x="381000" y="4495800"/>
            <a:ext cx="8382000" cy="400050"/>
          </a:xfrm>
          <a:prstGeom prst="rect">
            <a:avLst/>
          </a:prstGeom>
          <a:noFill/>
          <a:ln w="9525">
            <a:noFill/>
            <a:miter lim="800000"/>
            <a:headEnd/>
            <a:tailEnd/>
          </a:ln>
        </p:spPr>
        <p:txBody>
          <a:bodyPr>
            <a:spAutoFit/>
          </a:bodyPr>
          <a:lstStyle/>
          <a:p>
            <a:pPr marL="814388" indent="-450850" algn="ctr"/>
            <a:r>
              <a:rPr lang="en-US" sz="2000" b="1">
                <a:solidFill>
                  <a:srgbClr val="632523"/>
                </a:solidFill>
                <a:latin typeface="Cambria" pitchFamily="18" charset="0"/>
              </a:rPr>
              <a:t>       </a:t>
            </a:r>
            <a:endParaRPr lang="sr-Latn-CS" sz="2000" b="1">
              <a:solidFill>
                <a:srgbClr val="632523"/>
              </a:solidFill>
              <a:latin typeface="Cambria" pitchFamily="18" charset="0"/>
            </a:endParaRPr>
          </a:p>
        </p:txBody>
      </p:sp>
      <p:pic>
        <p:nvPicPr>
          <p:cNvPr id="5132" name="Picture 18" descr="EU MN logo"/>
          <p:cNvPicPr>
            <a:picLocks noChangeAspect="1" noChangeArrowheads="1"/>
          </p:cNvPicPr>
          <p:nvPr/>
        </p:nvPicPr>
        <p:blipFill>
          <a:blip r:embed="rId3" cstate="print"/>
          <a:srcRect/>
          <a:stretch>
            <a:fillRect/>
          </a:stretch>
        </p:blipFill>
        <p:spPr bwMode="auto">
          <a:xfrm>
            <a:off x="152400" y="609600"/>
            <a:ext cx="1447800" cy="685800"/>
          </a:xfrm>
          <a:prstGeom prst="rect">
            <a:avLst/>
          </a:prstGeom>
          <a:noFill/>
          <a:ln w="9525">
            <a:noFill/>
            <a:miter lim="800000"/>
            <a:headEnd/>
            <a:tailEnd/>
          </a:ln>
        </p:spPr>
      </p:pic>
      <p:sp>
        <p:nvSpPr>
          <p:cNvPr id="5133" name="Rectangle 19"/>
          <p:cNvSpPr>
            <a:spLocks noChangeArrowheads="1"/>
          </p:cNvSpPr>
          <p:nvPr/>
        </p:nvSpPr>
        <p:spPr bwMode="auto">
          <a:xfrm>
            <a:off x="228600" y="2057400"/>
            <a:ext cx="8534400" cy="1538883"/>
          </a:xfrm>
          <a:prstGeom prst="rect">
            <a:avLst/>
          </a:prstGeom>
          <a:noFill/>
          <a:ln w="9525">
            <a:noFill/>
            <a:miter lim="800000"/>
            <a:headEnd/>
            <a:tailEnd/>
          </a:ln>
        </p:spPr>
        <p:txBody>
          <a:bodyPr wrap="square">
            <a:spAutoFit/>
          </a:bodyPr>
          <a:lstStyle/>
          <a:p>
            <a:pPr algn="just"/>
            <a:r>
              <a:rPr lang="en-US" b="1" dirty="0">
                <a:latin typeface="Cambria" pitchFamily="18" charset="0"/>
              </a:rPr>
              <a:t> </a:t>
            </a:r>
          </a:p>
          <a:p>
            <a:pPr algn="just"/>
            <a:endParaRPr lang="en-US" sz="1600" b="1" dirty="0">
              <a:latin typeface="Cambria" pitchFamily="18" charset="0"/>
            </a:endParaRPr>
          </a:p>
          <a:p>
            <a:pPr algn="just">
              <a:buFont typeface="Wingdings" pitchFamily="2" charset="2"/>
              <a:buChar char="v"/>
            </a:pPr>
            <a:r>
              <a:rPr lang="x-none" sz="1600" b="1" dirty="0">
                <a:latin typeface="Cambria" pitchFamily="18" charset="0"/>
              </a:rPr>
              <a:t> </a:t>
            </a:r>
            <a:r>
              <a:rPr lang="x-none" sz="1600" b="1" dirty="0" smtClean="0">
                <a:latin typeface="Cambria" pitchFamily="18" charset="0"/>
              </a:rPr>
              <a:t> </a:t>
            </a:r>
            <a:r>
              <a:rPr lang="en-US" sz="2000" b="1" dirty="0" smtClean="0">
                <a:latin typeface="Cambria" pitchFamily="18" charset="0"/>
              </a:rPr>
              <a:t>Convention </a:t>
            </a:r>
            <a:r>
              <a:rPr lang="en-US" sz="2000" b="1" dirty="0">
                <a:latin typeface="Cambria" pitchFamily="18" charset="0"/>
              </a:rPr>
              <a:t>on the elimination of double taxation in connection with the adjustment of profits of associated </a:t>
            </a:r>
            <a:r>
              <a:rPr lang="en-US" sz="2000" b="1" dirty="0" smtClean="0">
                <a:latin typeface="Cambria" pitchFamily="18" charset="0"/>
              </a:rPr>
              <a:t>enterprises</a:t>
            </a:r>
            <a:r>
              <a:rPr lang="x-none" sz="2000" b="1" dirty="0" smtClean="0">
                <a:latin typeface="Cambria" pitchFamily="18" charset="0"/>
              </a:rPr>
              <a:t> </a:t>
            </a:r>
            <a:r>
              <a:rPr lang="en-US" sz="2000" b="1" dirty="0" smtClean="0">
                <a:latin typeface="Cambria" pitchFamily="18" charset="0"/>
              </a:rPr>
              <a:t>(90/436/CEE</a:t>
            </a:r>
            <a:r>
              <a:rPr lang="en-US" sz="2000" b="1" dirty="0">
                <a:latin typeface="Cambria" pitchFamily="18" charset="0"/>
              </a:rPr>
              <a:t>, OJ L225 20/08/1990</a:t>
            </a:r>
            <a:r>
              <a:rPr lang="en-US" sz="2000" b="1" dirty="0"/>
              <a:t>)</a:t>
            </a:r>
            <a:endParaRPr lang="en-US" sz="2000" b="1" dirty="0">
              <a:latin typeface="Cambria" pitchFamily="18" charset="0"/>
            </a:endParaRPr>
          </a:p>
        </p:txBody>
      </p:sp>
      <p:sp>
        <p:nvSpPr>
          <p:cNvPr id="5134" name="Rectangle 20"/>
          <p:cNvSpPr>
            <a:spLocks noChangeArrowheads="1"/>
          </p:cNvSpPr>
          <p:nvPr/>
        </p:nvSpPr>
        <p:spPr bwMode="auto">
          <a:xfrm>
            <a:off x="2438400" y="1600200"/>
            <a:ext cx="4114800" cy="461963"/>
          </a:xfrm>
          <a:prstGeom prst="rect">
            <a:avLst/>
          </a:prstGeom>
          <a:noFill/>
          <a:ln w="9525">
            <a:noFill/>
            <a:miter lim="800000"/>
            <a:headEnd/>
            <a:tailEnd/>
          </a:ln>
        </p:spPr>
        <p:txBody>
          <a:bodyPr>
            <a:spAutoFit/>
          </a:bodyPr>
          <a:lstStyle/>
          <a:p>
            <a:pPr algn="ctr"/>
            <a:r>
              <a:rPr lang="en-US" sz="2400" b="1" i="1" dirty="0">
                <a:latin typeface="Cambria" pitchFamily="18" charset="0"/>
              </a:rPr>
              <a:t>RELEVANT ACQUIS</a:t>
            </a:r>
            <a:endParaRPr lang="en-US" sz="2400" i="1" dirty="0"/>
          </a:p>
        </p:txBody>
      </p:sp>
      <p:grpSp>
        <p:nvGrpSpPr>
          <p:cNvPr id="22" name="Group 7"/>
          <p:cNvGrpSpPr/>
          <p:nvPr/>
        </p:nvGrpSpPr>
        <p:grpSpPr>
          <a:xfrm>
            <a:off x="0" y="-4763"/>
            <a:ext cx="9144000" cy="860426"/>
            <a:chOff x="0" y="-4763"/>
            <a:chExt cx="9144000" cy="860426"/>
          </a:xfrm>
        </p:grpSpPr>
        <p:sp>
          <p:nvSpPr>
            <p:cNvPr id="29" name="Round Same Side Corner Rectangle 2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3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1" name="Group 21"/>
            <p:cNvGrpSpPr>
              <a:grpSpLocks/>
            </p:cNvGrpSpPr>
            <p:nvPr/>
          </p:nvGrpSpPr>
          <p:grpSpPr bwMode="auto">
            <a:xfrm>
              <a:off x="7885100" y="-4763"/>
              <a:ext cx="1211260" cy="385762"/>
              <a:chOff x="7814716" y="-5258"/>
              <a:chExt cx="1210767" cy="460280"/>
            </a:xfrm>
          </p:grpSpPr>
          <p:sp>
            <p:nvSpPr>
              <p:cNvPr id="32" name="5-Point Star 3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7" name="5-Point Star 3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8" name="Group 21"/>
          <p:cNvGrpSpPr/>
          <p:nvPr/>
        </p:nvGrpSpPr>
        <p:grpSpPr>
          <a:xfrm>
            <a:off x="0" y="6354762"/>
            <a:ext cx="9144000" cy="506473"/>
            <a:chOff x="0" y="6354762"/>
            <a:chExt cx="9144000" cy="506473"/>
          </a:xfrm>
        </p:grpSpPr>
        <p:sp>
          <p:nvSpPr>
            <p:cNvPr id="39" name="Round Same Side Corner Rectangle 38"/>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40" name="Rectangle 39"/>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1"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2" name="Rectangle 41"/>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1" name="Text Box 121"/>
          <p:cNvSpPr txBox="1">
            <a:spLocks noChangeArrowheads="1"/>
          </p:cNvSpPr>
          <p:nvPr/>
        </p:nvSpPr>
        <p:spPr bwMode="auto">
          <a:xfrm>
            <a:off x="0" y="2590800"/>
            <a:ext cx="9144000" cy="32004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6155" name="Rectangle 19"/>
          <p:cNvSpPr>
            <a:spLocks noChangeArrowheads="1"/>
          </p:cNvSpPr>
          <p:nvPr/>
        </p:nvSpPr>
        <p:spPr bwMode="auto">
          <a:xfrm>
            <a:off x="381000" y="4495800"/>
            <a:ext cx="8382000" cy="400050"/>
          </a:xfrm>
          <a:prstGeom prst="rect">
            <a:avLst/>
          </a:prstGeom>
          <a:noFill/>
          <a:ln w="9525">
            <a:noFill/>
            <a:miter lim="800000"/>
            <a:headEnd/>
            <a:tailEnd/>
          </a:ln>
        </p:spPr>
        <p:txBody>
          <a:bodyPr>
            <a:spAutoFit/>
          </a:bodyPr>
          <a:lstStyle/>
          <a:p>
            <a:pPr marL="814388" indent="-450850" algn="ctr"/>
            <a:r>
              <a:rPr lang="en-US" sz="2000" b="1">
                <a:solidFill>
                  <a:srgbClr val="632523"/>
                </a:solidFill>
                <a:latin typeface="Cambria" pitchFamily="18" charset="0"/>
              </a:rPr>
              <a:t>       </a:t>
            </a:r>
            <a:endParaRPr lang="sr-Latn-CS" sz="2000" b="1">
              <a:solidFill>
                <a:srgbClr val="632523"/>
              </a:solidFill>
              <a:latin typeface="Cambria" pitchFamily="18" charset="0"/>
            </a:endParaRPr>
          </a:p>
        </p:txBody>
      </p:sp>
      <p:pic>
        <p:nvPicPr>
          <p:cNvPr id="6156" name="Picture 18" descr="EU MN logo"/>
          <p:cNvPicPr>
            <a:picLocks noChangeAspect="1" noChangeArrowheads="1"/>
          </p:cNvPicPr>
          <p:nvPr/>
        </p:nvPicPr>
        <p:blipFill>
          <a:blip r:embed="rId3" cstate="print"/>
          <a:srcRect/>
          <a:stretch>
            <a:fillRect/>
          </a:stretch>
        </p:blipFill>
        <p:spPr bwMode="auto">
          <a:xfrm>
            <a:off x="152400" y="609600"/>
            <a:ext cx="1447800" cy="685800"/>
          </a:xfrm>
          <a:prstGeom prst="rect">
            <a:avLst/>
          </a:prstGeom>
          <a:noFill/>
          <a:ln w="9525">
            <a:noFill/>
            <a:miter lim="800000"/>
            <a:headEnd/>
            <a:tailEnd/>
          </a:ln>
        </p:spPr>
      </p:pic>
      <p:sp>
        <p:nvSpPr>
          <p:cNvPr id="6157" name="Rectangle 19"/>
          <p:cNvSpPr>
            <a:spLocks noChangeArrowheads="1"/>
          </p:cNvSpPr>
          <p:nvPr/>
        </p:nvSpPr>
        <p:spPr bwMode="auto">
          <a:xfrm>
            <a:off x="228600" y="2057400"/>
            <a:ext cx="8305800" cy="3170099"/>
          </a:xfrm>
          <a:prstGeom prst="rect">
            <a:avLst/>
          </a:prstGeom>
          <a:noFill/>
          <a:ln w="9525">
            <a:noFill/>
            <a:miter lim="800000"/>
            <a:headEnd/>
            <a:tailEnd/>
          </a:ln>
        </p:spPr>
        <p:txBody>
          <a:bodyPr>
            <a:spAutoFit/>
          </a:bodyPr>
          <a:lstStyle/>
          <a:p>
            <a:pPr algn="just">
              <a:buFont typeface="Wingdings" pitchFamily="2" charset="2"/>
              <a:buChar char="v"/>
            </a:pPr>
            <a:endParaRPr lang="en-US" sz="2000" b="1" dirty="0">
              <a:latin typeface="Cambria" pitchFamily="18" charset="0"/>
            </a:endParaRPr>
          </a:p>
          <a:p>
            <a:pPr algn="just">
              <a:buFont typeface="Wingdings" pitchFamily="2" charset="2"/>
              <a:buChar char="v"/>
            </a:pPr>
            <a:r>
              <a:rPr lang="en-US" sz="2000" b="1" dirty="0">
                <a:latin typeface="Cambria" pitchFamily="18" charset="0"/>
              </a:rPr>
              <a:t> Law on </a:t>
            </a:r>
            <a:r>
              <a:rPr lang="en-US" sz="2000" b="1" dirty="0" smtClean="0">
                <a:latin typeface="Cambria" pitchFamily="18" charset="0"/>
              </a:rPr>
              <a:t>Corporate Profit Tax </a:t>
            </a:r>
            <a:r>
              <a:rPr lang="en-US" sz="2000" dirty="0" smtClean="0">
                <a:latin typeface="Cambria" pitchFamily="18" charset="0"/>
              </a:rPr>
              <a:t>(</a:t>
            </a:r>
            <a:r>
              <a:rPr lang="en-GB" sz="2000" dirty="0" smtClean="0">
                <a:latin typeface="Cambria" pitchFamily="18" charset="0"/>
              </a:rPr>
              <a:t>Official Gazette of the Republic of Montenegro No 65/01, 12/02</a:t>
            </a:r>
            <a:r>
              <a:rPr lang="en-US" sz="2000" dirty="0" smtClean="0">
                <a:latin typeface="Cambria" pitchFamily="18" charset="0"/>
              </a:rPr>
              <a:t> and </a:t>
            </a:r>
            <a:r>
              <a:rPr lang="en-GB" sz="2000" dirty="0" smtClean="0">
                <a:latin typeface="Cambria" pitchFamily="18" charset="0"/>
              </a:rPr>
              <a:t>80/04; Official Gazette of Montenegro No 40/08 </a:t>
            </a:r>
            <a:r>
              <a:rPr lang="en-US" sz="2000" dirty="0" smtClean="0">
                <a:latin typeface="Cambria" pitchFamily="18" charset="0"/>
              </a:rPr>
              <a:t>, </a:t>
            </a:r>
            <a:r>
              <a:rPr lang="en-GB" sz="2000" dirty="0" smtClean="0">
                <a:latin typeface="Cambria" pitchFamily="18" charset="0"/>
              </a:rPr>
              <a:t>86/09, 40/11 and 14/12)</a:t>
            </a:r>
            <a:r>
              <a:rPr lang="x-none" sz="2000" dirty="0" smtClean="0">
                <a:latin typeface="Cambria" pitchFamily="18" charset="0"/>
              </a:rPr>
              <a:t>;</a:t>
            </a:r>
            <a:endParaRPr lang="en-US" sz="2000" dirty="0">
              <a:latin typeface="Cambria" pitchFamily="18" charset="0"/>
            </a:endParaRPr>
          </a:p>
          <a:p>
            <a:pPr algn="just"/>
            <a:endParaRPr lang="en-US" sz="2000" dirty="0">
              <a:latin typeface="Cambria" pitchFamily="18" charset="0"/>
            </a:endParaRPr>
          </a:p>
          <a:p>
            <a:pPr algn="just">
              <a:buFont typeface="Wingdings" pitchFamily="2" charset="2"/>
              <a:buChar char="v"/>
            </a:pPr>
            <a:r>
              <a:rPr lang="en-US" sz="2000" b="1" dirty="0">
                <a:latin typeface="Cambria" pitchFamily="18" charset="0"/>
              </a:rPr>
              <a:t> Law on </a:t>
            </a:r>
            <a:r>
              <a:rPr lang="en-US" sz="2000" b="1" dirty="0" smtClean="0">
                <a:latin typeface="Cambria" pitchFamily="18" charset="0"/>
              </a:rPr>
              <a:t>Tax Administration </a:t>
            </a:r>
            <a:r>
              <a:rPr lang="en-US" sz="2000" dirty="0" smtClean="0">
                <a:latin typeface="Cambria" pitchFamily="18" charset="0"/>
              </a:rPr>
              <a:t>(</a:t>
            </a:r>
            <a:r>
              <a:rPr lang="en-GB" sz="2000" dirty="0" smtClean="0">
                <a:latin typeface="Cambria" pitchFamily="18" charset="0"/>
              </a:rPr>
              <a:t>Official Gazette of the Republic of Montenegro, No 65/01, 80/04 </a:t>
            </a:r>
            <a:r>
              <a:rPr lang="en-US" sz="2000" dirty="0" smtClean="0">
                <a:latin typeface="Cambria" pitchFamily="18" charset="0"/>
              </a:rPr>
              <a:t>and </a:t>
            </a:r>
            <a:r>
              <a:rPr lang="en-GB" sz="2000" dirty="0" smtClean="0">
                <a:latin typeface="Cambria" pitchFamily="18" charset="0"/>
              </a:rPr>
              <a:t>29/05; Official Gazette of Montenegro, No. 73/10, 20/11 and 28/12)</a:t>
            </a:r>
            <a:r>
              <a:rPr lang="x-none" sz="2000" dirty="0" smtClean="0">
                <a:latin typeface="Cambria" pitchFamily="18" charset="0"/>
              </a:rPr>
              <a:t>;</a:t>
            </a:r>
            <a:endParaRPr lang="en-US" sz="2000" dirty="0">
              <a:latin typeface="Cambria" pitchFamily="18" charset="0"/>
            </a:endParaRPr>
          </a:p>
          <a:p>
            <a:pPr algn="just"/>
            <a:endParaRPr lang="en-US" sz="2000" dirty="0">
              <a:latin typeface="Cambria" pitchFamily="18" charset="0"/>
            </a:endParaRPr>
          </a:p>
          <a:p>
            <a:pPr algn="just">
              <a:buFont typeface="Wingdings" pitchFamily="2" charset="2"/>
              <a:buChar char="v"/>
            </a:pPr>
            <a:r>
              <a:rPr lang="en-US" sz="2000" b="1" dirty="0">
                <a:latin typeface="Cambria" pitchFamily="18" charset="0"/>
              </a:rPr>
              <a:t> Convention on </a:t>
            </a:r>
            <a:r>
              <a:rPr lang="en-US" sz="2000" b="1" dirty="0" smtClean="0">
                <a:latin typeface="Cambria" pitchFamily="18" charset="0"/>
              </a:rPr>
              <a:t> Avoidance of </a:t>
            </a:r>
            <a:r>
              <a:rPr lang="x-none" sz="2000" b="1" dirty="0" smtClean="0">
                <a:latin typeface="Cambria" pitchFamily="18" charset="0"/>
              </a:rPr>
              <a:t> </a:t>
            </a:r>
            <a:r>
              <a:rPr lang="en-US" sz="2000" b="1" dirty="0" smtClean="0">
                <a:latin typeface="Cambria" pitchFamily="18" charset="0"/>
              </a:rPr>
              <a:t>Double Taxation</a:t>
            </a:r>
            <a:endParaRPr lang="en-US" sz="2000" b="1" dirty="0">
              <a:latin typeface="Cambria" pitchFamily="18" charset="0"/>
            </a:endParaRPr>
          </a:p>
        </p:txBody>
      </p:sp>
      <p:sp>
        <p:nvSpPr>
          <p:cNvPr id="6158" name="Rectangle 20"/>
          <p:cNvSpPr>
            <a:spLocks noChangeArrowheads="1"/>
          </p:cNvSpPr>
          <p:nvPr/>
        </p:nvSpPr>
        <p:spPr bwMode="auto">
          <a:xfrm>
            <a:off x="1981200" y="1066800"/>
            <a:ext cx="5029200" cy="461963"/>
          </a:xfrm>
          <a:prstGeom prst="rect">
            <a:avLst/>
          </a:prstGeom>
          <a:noFill/>
          <a:ln w="9525">
            <a:noFill/>
            <a:miter lim="800000"/>
            <a:headEnd/>
            <a:tailEnd/>
          </a:ln>
        </p:spPr>
        <p:txBody>
          <a:bodyPr>
            <a:spAutoFit/>
          </a:bodyPr>
          <a:lstStyle/>
          <a:p>
            <a:pPr algn="ctr"/>
            <a:r>
              <a:rPr lang="en-US" sz="2400" b="1" i="1">
                <a:latin typeface="Cambria" pitchFamily="18" charset="0"/>
              </a:rPr>
              <a:t> LEGAL FRAMEWORK</a:t>
            </a:r>
            <a:endParaRPr lang="en-US" sz="2400" i="1"/>
          </a:p>
        </p:txBody>
      </p:sp>
      <p:grpSp>
        <p:nvGrpSpPr>
          <p:cNvPr id="22" name="Group 7"/>
          <p:cNvGrpSpPr/>
          <p:nvPr/>
        </p:nvGrpSpPr>
        <p:grpSpPr>
          <a:xfrm>
            <a:off x="0" y="-4763"/>
            <a:ext cx="9144000" cy="860426"/>
            <a:chOff x="0" y="-4763"/>
            <a:chExt cx="9144000" cy="860426"/>
          </a:xfrm>
        </p:grpSpPr>
        <p:sp>
          <p:nvSpPr>
            <p:cNvPr id="29" name="Round Same Side Corner Rectangle 2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3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1" name="Group 21"/>
            <p:cNvGrpSpPr>
              <a:grpSpLocks/>
            </p:cNvGrpSpPr>
            <p:nvPr/>
          </p:nvGrpSpPr>
          <p:grpSpPr bwMode="auto">
            <a:xfrm>
              <a:off x="7885100" y="-4763"/>
              <a:ext cx="1211260" cy="385762"/>
              <a:chOff x="7814716" y="-5258"/>
              <a:chExt cx="1210767" cy="460280"/>
            </a:xfrm>
          </p:grpSpPr>
          <p:sp>
            <p:nvSpPr>
              <p:cNvPr id="32" name="5-Point Star 3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7" name="5-Point Star 3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8" name="Group 21"/>
          <p:cNvGrpSpPr/>
          <p:nvPr/>
        </p:nvGrpSpPr>
        <p:grpSpPr>
          <a:xfrm>
            <a:off x="0" y="6354762"/>
            <a:ext cx="9144000" cy="506473"/>
            <a:chOff x="0" y="6354762"/>
            <a:chExt cx="9144000" cy="506473"/>
          </a:xfrm>
        </p:grpSpPr>
        <p:sp>
          <p:nvSpPr>
            <p:cNvPr id="39" name="Round Same Side Corner Rectangle 38"/>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40" name="Rectangle 39"/>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1"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2" name="Rectangle 41"/>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7179"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7180" name="Rectangle 20"/>
          <p:cNvSpPr>
            <a:spLocks noGrp="1"/>
          </p:cNvSpPr>
          <p:nvPr>
            <p:ph type="title"/>
          </p:nvPr>
        </p:nvSpPr>
        <p:spPr>
          <a:xfrm>
            <a:off x="457200" y="274638"/>
            <a:ext cx="8229600" cy="868362"/>
          </a:xfrm>
        </p:spPr>
        <p:txBody>
          <a:bodyPr/>
          <a:lstStyle/>
          <a:p>
            <a:r>
              <a:rPr lang="en-US" sz="3200" b="1" smtClean="0">
                <a:solidFill>
                  <a:srgbClr val="632523"/>
                </a:solidFill>
                <a:latin typeface="Cambria" pitchFamily="18" charset="0"/>
              </a:rPr>
              <a:t>   </a:t>
            </a:r>
            <a:r>
              <a:rPr lang="en-US" sz="2400" b="1" smtClean="0">
                <a:solidFill>
                  <a:srgbClr val="632523"/>
                </a:solidFill>
                <a:latin typeface="Cambria" pitchFamily="18" charset="0"/>
              </a:rPr>
              <a:t/>
            </a:r>
            <a:br>
              <a:rPr lang="en-US" sz="2400" b="1" smtClean="0">
                <a:solidFill>
                  <a:srgbClr val="632523"/>
                </a:solidFill>
                <a:latin typeface="Cambria" pitchFamily="18" charset="0"/>
              </a:rPr>
            </a:br>
            <a:r>
              <a:rPr lang="en-US" sz="2400" b="1" i="1" smtClean="0">
                <a:latin typeface="Cambria" pitchFamily="18" charset="0"/>
              </a:rPr>
              <a:t>SCOPE OF THE CONVENTION  </a:t>
            </a:r>
          </a:p>
        </p:txBody>
      </p:sp>
      <p:sp>
        <p:nvSpPr>
          <p:cNvPr id="7181" name="Rectangle 21"/>
          <p:cNvSpPr>
            <a:spLocks noGrp="1"/>
          </p:cNvSpPr>
          <p:nvPr>
            <p:ph type="body" idx="1"/>
          </p:nvPr>
        </p:nvSpPr>
        <p:spPr>
          <a:xfrm>
            <a:off x="457200" y="1524000"/>
            <a:ext cx="8229600" cy="4830762"/>
          </a:xfrm>
        </p:spPr>
        <p:txBody>
          <a:bodyPr/>
          <a:lstStyle/>
          <a:p>
            <a:pPr algn="just">
              <a:buFont typeface="Wingdings" pitchFamily="2" charset="2"/>
              <a:buChar char="v"/>
            </a:pPr>
            <a:r>
              <a:rPr lang="en-GB" sz="1700" dirty="0" smtClean="0">
                <a:latin typeface="Cambria" pitchFamily="18" charset="0"/>
              </a:rPr>
              <a:t>Avoidance of double taxation of the profit made by associated enterprises is regulated by the Convention for the Avoidance of Double Taxation signed by Montenegro with other countries.</a:t>
            </a:r>
          </a:p>
          <a:p>
            <a:pPr algn="just">
              <a:buFont typeface="Wingdings" pitchFamily="2" charset="2"/>
              <a:buChar char="v"/>
            </a:pPr>
            <a:r>
              <a:rPr lang="en-GB" sz="1700" dirty="0" smtClean="0">
                <a:latin typeface="Cambria" pitchFamily="18" charset="0"/>
              </a:rPr>
              <a:t>Under the Decision on Declaration of Independence of the Republic of Montenegro (Official Gazette of the Republic of Montenegro, No 36/06), Montenegro assumed 36 international conventions and agreements for avoidance of double taxation entered into by SFRY and SRY and acceded by the State Union of Serbia and Montenegro, which apply to Montenegro and are in conformity with its legal order.  Treaties with those countries are in full force and effect in Montenegro.</a:t>
            </a:r>
          </a:p>
          <a:p>
            <a:pPr algn="just">
              <a:buFont typeface="Wingdings" pitchFamily="2" charset="2"/>
              <a:buChar char="v"/>
            </a:pPr>
            <a:r>
              <a:rPr lang="en-GB" sz="1700" dirty="0" smtClean="0">
                <a:latin typeface="Cambria" pitchFamily="18" charset="0"/>
              </a:rPr>
              <a:t>Montenegro, as an independent country, concluded treaties with Ireland (2012), Serbia (2012) and the United Arab Emirates (2013). </a:t>
            </a:r>
          </a:p>
          <a:p>
            <a:pPr algn="just">
              <a:buFont typeface="Wingdings" pitchFamily="2" charset="2"/>
              <a:buChar char="v"/>
            </a:pPr>
            <a:r>
              <a:rPr lang="en-GB" sz="1700" dirty="0" smtClean="0">
                <a:latin typeface="Cambria" pitchFamily="18" charset="0"/>
              </a:rPr>
              <a:t>Montenegro signed a treaty with Azerbaijan and initiated treaties with Qatar and Austria.</a:t>
            </a:r>
          </a:p>
          <a:p>
            <a:pPr algn="just">
              <a:buFont typeface="Wingdings" pitchFamily="2" charset="2"/>
              <a:buChar char="v"/>
            </a:pPr>
            <a:r>
              <a:rPr lang="en-GB" sz="1700" dirty="0" smtClean="0">
                <a:latin typeface="Cambria" pitchFamily="18" charset="0"/>
              </a:rPr>
              <a:t>The Convention for the Avoidance of Double Taxation applies to corporate profit tax and personal income tax. The Convention applies also to any identical or substantially similar taxes that are imposed after the date of signature of the Convention in addition to, or in place of, the existing taxes.  </a:t>
            </a:r>
          </a:p>
        </p:txBody>
      </p:sp>
      <p:grpSp>
        <p:nvGrpSpPr>
          <p:cNvPr id="22" name="Group 7"/>
          <p:cNvGrpSpPr/>
          <p:nvPr/>
        </p:nvGrpSpPr>
        <p:grpSpPr>
          <a:xfrm>
            <a:off x="0" y="-4763"/>
            <a:ext cx="9144000" cy="860426"/>
            <a:chOff x="0" y="-4763"/>
            <a:chExt cx="9144000" cy="860426"/>
          </a:xfrm>
        </p:grpSpPr>
        <p:sp>
          <p:nvSpPr>
            <p:cNvPr id="29" name="Round Same Side Corner Rectangle 2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3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1" name="Group 21"/>
            <p:cNvGrpSpPr>
              <a:grpSpLocks/>
            </p:cNvGrpSpPr>
            <p:nvPr/>
          </p:nvGrpSpPr>
          <p:grpSpPr bwMode="auto">
            <a:xfrm>
              <a:off x="7885100" y="-4763"/>
              <a:ext cx="1211260" cy="385762"/>
              <a:chOff x="7814716" y="-5258"/>
              <a:chExt cx="1210767" cy="460280"/>
            </a:xfrm>
          </p:grpSpPr>
          <p:sp>
            <p:nvSpPr>
              <p:cNvPr id="32" name="5-Point Star 3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7" name="5-Point Star 3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8" name="Group 21"/>
          <p:cNvGrpSpPr/>
          <p:nvPr/>
        </p:nvGrpSpPr>
        <p:grpSpPr>
          <a:xfrm>
            <a:off x="0" y="6354762"/>
            <a:ext cx="9144000" cy="506473"/>
            <a:chOff x="0" y="6354762"/>
            <a:chExt cx="9144000" cy="506473"/>
          </a:xfrm>
        </p:grpSpPr>
        <p:sp>
          <p:nvSpPr>
            <p:cNvPr id="39" name="Round Same Side Corner Rectangle 38"/>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40" name="Rectangle 39"/>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1"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2" name="Rectangle 41"/>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8203"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8204" name="Rectangle 20"/>
          <p:cNvSpPr>
            <a:spLocks noGrp="1"/>
          </p:cNvSpPr>
          <p:nvPr>
            <p:ph type="title" idx="4294967295"/>
          </p:nvPr>
        </p:nvSpPr>
        <p:spPr>
          <a:xfrm>
            <a:off x="457200" y="274638"/>
            <a:ext cx="8229600" cy="1401762"/>
          </a:xfrm>
        </p:spPr>
        <p:txBody>
          <a:bodyPr/>
          <a:lstStyle/>
          <a:p>
            <a:r>
              <a:rPr lang="en-US" sz="3200" b="1" dirty="0" smtClean="0"/>
              <a:t/>
            </a:r>
            <a:br>
              <a:rPr lang="en-US" sz="3200" b="1" dirty="0" smtClean="0"/>
            </a:br>
            <a:r>
              <a:rPr lang="x-none" sz="3200" b="1" dirty="0" smtClean="0"/>
              <a:t/>
            </a:r>
            <a:br>
              <a:rPr lang="x-none" sz="3200" b="1" dirty="0" smtClean="0"/>
            </a:br>
            <a:r>
              <a:rPr lang="en-US" sz="2400" b="1" i="1" dirty="0" smtClean="0">
                <a:latin typeface="Cambria" pitchFamily="18" charset="0"/>
              </a:rPr>
              <a:t>GENERAL PROVISIONS</a:t>
            </a:r>
            <a:br>
              <a:rPr lang="en-US" sz="2400" b="1" i="1" dirty="0" smtClean="0">
                <a:latin typeface="Cambria" pitchFamily="18" charset="0"/>
              </a:rPr>
            </a:br>
            <a:r>
              <a:rPr lang="en-US" sz="2400" b="1" i="1" dirty="0" smtClean="0">
                <a:latin typeface="Cambria" pitchFamily="18" charset="0"/>
              </a:rPr>
              <a:t>Definitions</a:t>
            </a:r>
            <a:r>
              <a:rPr lang="en-US" sz="2000" dirty="0" smtClean="0">
                <a:latin typeface="Cambria" pitchFamily="18" charset="0"/>
              </a:rPr>
              <a:t/>
            </a:r>
            <a:br>
              <a:rPr lang="en-US" sz="2000" dirty="0" smtClean="0">
                <a:latin typeface="Cambria" pitchFamily="18" charset="0"/>
              </a:rPr>
            </a:br>
            <a:endParaRPr lang="en-US" sz="2000" dirty="0" smtClean="0">
              <a:latin typeface="Cambria" pitchFamily="18" charset="0"/>
            </a:endParaRPr>
          </a:p>
        </p:txBody>
      </p:sp>
      <p:sp>
        <p:nvSpPr>
          <p:cNvPr id="8205" name="Rectangle 21"/>
          <p:cNvSpPr>
            <a:spLocks noGrp="1"/>
          </p:cNvSpPr>
          <p:nvPr>
            <p:ph type="body" idx="4294967295"/>
          </p:nvPr>
        </p:nvSpPr>
        <p:spPr>
          <a:xfrm>
            <a:off x="457200" y="1600200"/>
            <a:ext cx="8229600" cy="4754562"/>
          </a:xfrm>
        </p:spPr>
        <p:txBody>
          <a:bodyPr/>
          <a:lstStyle/>
          <a:p>
            <a:pPr algn="just"/>
            <a:endParaRPr lang="x-none" sz="1400" dirty="0" smtClean="0">
              <a:latin typeface="Cambria" pitchFamily="18" charset="0"/>
            </a:endParaRPr>
          </a:p>
          <a:p>
            <a:pPr algn="just">
              <a:buFont typeface="Wingdings" pitchFamily="2" charset="2"/>
              <a:buChar char="v"/>
            </a:pPr>
            <a:r>
              <a:rPr lang="en-US" sz="1600" b="1" dirty="0" smtClean="0">
                <a:latin typeface="Cambria" pitchFamily="18" charset="0"/>
              </a:rPr>
              <a:t>A taxpayer </a:t>
            </a:r>
            <a:r>
              <a:rPr lang="en-US" sz="1600" dirty="0" smtClean="0">
                <a:latin typeface="Cambria" pitchFamily="18" charset="0"/>
              </a:rPr>
              <a:t>is a resident or non-resident legal entity, which carries out a for-profit activity</a:t>
            </a:r>
            <a:r>
              <a:rPr lang="sr-Latn-CS" sz="1600" b="1" dirty="0" smtClean="0">
                <a:latin typeface="Cambria" pitchFamily="18" charset="0"/>
              </a:rPr>
              <a:t> </a:t>
            </a:r>
            <a:r>
              <a:rPr lang="sr-Latn-CS" sz="1600" dirty="0" smtClean="0">
                <a:latin typeface="Cambria" pitchFamily="18" charset="0"/>
              </a:rPr>
              <a:t>(Article 2 </a:t>
            </a:r>
            <a:r>
              <a:rPr lang="en-US" sz="1600" dirty="0" smtClean="0">
                <a:latin typeface="Cambria" pitchFamily="18" charset="0"/>
              </a:rPr>
              <a:t>of the </a:t>
            </a:r>
            <a:r>
              <a:rPr lang="sr-Latn-CS" sz="1600" dirty="0" smtClean="0">
                <a:latin typeface="Cambria" pitchFamily="18" charset="0"/>
              </a:rPr>
              <a:t>Law on </a:t>
            </a:r>
            <a:r>
              <a:rPr lang="en-US" sz="1600" dirty="0" smtClean="0">
                <a:latin typeface="Cambria" pitchFamily="18" charset="0"/>
              </a:rPr>
              <a:t>C</a:t>
            </a:r>
            <a:r>
              <a:rPr lang="sr-Latn-CS" sz="1600" dirty="0" smtClean="0">
                <a:latin typeface="Cambria" pitchFamily="18" charset="0"/>
              </a:rPr>
              <a:t>orporate </a:t>
            </a:r>
            <a:r>
              <a:rPr lang="en-US" sz="1600" dirty="0" smtClean="0">
                <a:latin typeface="Cambria" pitchFamily="18" charset="0"/>
              </a:rPr>
              <a:t>P</a:t>
            </a:r>
            <a:r>
              <a:rPr lang="sr-Latn-CS" sz="1600" dirty="0" smtClean="0">
                <a:latin typeface="Cambria" pitchFamily="18" charset="0"/>
              </a:rPr>
              <a:t>rofit </a:t>
            </a:r>
            <a:r>
              <a:rPr lang="en-US" sz="1600" dirty="0" smtClean="0">
                <a:latin typeface="Cambria" pitchFamily="18" charset="0"/>
              </a:rPr>
              <a:t>T</a:t>
            </a:r>
            <a:r>
              <a:rPr lang="sr-Latn-CS" sz="1600" dirty="0" smtClean="0">
                <a:latin typeface="Cambria" pitchFamily="18" charset="0"/>
              </a:rPr>
              <a:t>ax).</a:t>
            </a:r>
          </a:p>
          <a:p>
            <a:pPr algn="just">
              <a:buFont typeface="Wingdings" pitchFamily="2" charset="2"/>
              <a:buChar char="v"/>
            </a:pPr>
            <a:r>
              <a:rPr lang="en-GB" sz="1600" b="1" dirty="0" smtClean="0">
                <a:latin typeface="Cambria" pitchFamily="18" charset="0"/>
              </a:rPr>
              <a:t>A resident legal entity </a:t>
            </a:r>
            <a:r>
              <a:rPr lang="en-GB" sz="1600" dirty="0" smtClean="0">
                <a:latin typeface="Cambria" pitchFamily="18" charset="0"/>
              </a:rPr>
              <a:t>is an entity established in Montenegro, or having registered office with actual headquarters and control on the territory of Montenegro</a:t>
            </a:r>
            <a:r>
              <a:rPr lang="en-US" sz="1600" dirty="0" smtClean="0">
                <a:latin typeface="Cambria" pitchFamily="18" charset="0"/>
              </a:rPr>
              <a:t> </a:t>
            </a:r>
            <a:r>
              <a:rPr lang="sr-Latn-CS" sz="1600" dirty="0" smtClean="0">
                <a:latin typeface="Cambria" pitchFamily="18" charset="0"/>
              </a:rPr>
              <a:t>(Article 3 </a:t>
            </a:r>
            <a:r>
              <a:rPr lang="en-US" sz="1600" dirty="0" smtClean="0">
                <a:latin typeface="Cambria" pitchFamily="18" charset="0"/>
              </a:rPr>
              <a:t>of the </a:t>
            </a:r>
            <a:r>
              <a:rPr lang="sr-Latn-CS" sz="1600" dirty="0" smtClean="0">
                <a:latin typeface="Cambria" pitchFamily="18" charset="0"/>
              </a:rPr>
              <a:t>Law on </a:t>
            </a:r>
            <a:r>
              <a:rPr lang="en-US" sz="1600" dirty="0" smtClean="0">
                <a:latin typeface="Cambria" pitchFamily="18" charset="0"/>
              </a:rPr>
              <a:t>C</a:t>
            </a:r>
            <a:r>
              <a:rPr lang="sr-Latn-CS" sz="1600" dirty="0" smtClean="0">
                <a:latin typeface="Cambria" pitchFamily="18" charset="0"/>
              </a:rPr>
              <a:t>orporate </a:t>
            </a:r>
            <a:r>
              <a:rPr lang="en-US" sz="1600" dirty="0" smtClean="0">
                <a:latin typeface="Cambria" pitchFamily="18" charset="0"/>
              </a:rPr>
              <a:t>P</a:t>
            </a:r>
            <a:r>
              <a:rPr lang="sr-Latn-CS" sz="1600" dirty="0" smtClean="0">
                <a:latin typeface="Cambria" pitchFamily="18" charset="0"/>
              </a:rPr>
              <a:t>rofit </a:t>
            </a:r>
            <a:r>
              <a:rPr lang="en-US" sz="1600" dirty="0" smtClean="0">
                <a:latin typeface="Cambria" pitchFamily="18" charset="0"/>
              </a:rPr>
              <a:t>T</a:t>
            </a:r>
            <a:r>
              <a:rPr lang="sr-Latn-CS" sz="1600" dirty="0" smtClean="0">
                <a:latin typeface="Cambria" pitchFamily="18" charset="0"/>
              </a:rPr>
              <a:t>ax).</a:t>
            </a:r>
            <a:r>
              <a:rPr lang="en-GB" sz="1600" dirty="0" smtClean="0">
                <a:latin typeface="Cambria" pitchFamily="18" charset="0"/>
              </a:rPr>
              <a:t> </a:t>
            </a:r>
            <a:endParaRPr lang="en-US" sz="1600" dirty="0" smtClean="0">
              <a:latin typeface="Cambria" pitchFamily="18" charset="0"/>
            </a:endParaRPr>
          </a:p>
          <a:p>
            <a:pPr algn="just">
              <a:buFont typeface="Wingdings" pitchFamily="2" charset="2"/>
              <a:buChar char="v"/>
            </a:pPr>
            <a:r>
              <a:rPr lang="en-GB" sz="1600" b="1" dirty="0" smtClean="0">
                <a:latin typeface="Cambria" pitchFamily="18" charset="0"/>
              </a:rPr>
              <a:t>A non-resident legal entity </a:t>
            </a:r>
            <a:r>
              <a:rPr lang="en-GB" sz="1600" dirty="0" smtClean="0">
                <a:latin typeface="Cambria" pitchFamily="18" charset="0"/>
              </a:rPr>
              <a:t>is an entity that is not established in Montenegro, and without registered office having actual headquarters and control in Montenegro, but that carries out its operations through a permanent establishment</a:t>
            </a:r>
            <a:r>
              <a:rPr lang="en-US" sz="1600" dirty="0" smtClean="0">
                <a:latin typeface="Cambria" pitchFamily="18" charset="0"/>
              </a:rPr>
              <a:t> </a:t>
            </a:r>
            <a:r>
              <a:rPr lang="sr-Latn-CS" sz="1600" dirty="0" smtClean="0">
                <a:latin typeface="Cambria" pitchFamily="18" charset="0"/>
              </a:rPr>
              <a:t>(Article 3 </a:t>
            </a:r>
            <a:r>
              <a:rPr lang="en-US" sz="1600" dirty="0" smtClean="0">
                <a:latin typeface="Cambria" pitchFamily="18" charset="0"/>
              </a:rPr>
              <a:t>of the </a:t>
            </a:r>
            <a:r>
              <a:rPr lang="sr-Latn-CS" sz="1600" dirty="0" smtClean="0">
                <a:latin typeface="Cambria" pitchFamily="18" charset="0"/>
              </a:rPr>
              <a:t>Law on </a:t>
            </a:r>
            <a:r>
              <a:rPr lang="en-US" sz="1600" dirty="0" smtClean="0">
                <a:latin typeface="Cambria" pitchFamily="18" charset="0"/>
              </a:rPr>
              <a:t>C</a:t>
            </a:r>
            <a:r>
              <a:rPr lang="sr-Latn-CS" sz="1600" dirty="0" smtClean="0">
                <a:latin typeface="Cambria" pitchFamily="18" charset="0"/>
              </a:rPr>
              <a:t>orporate </a:t>
            </a:r>
            <a:r>
              <a:rPr lang="en-US" sz="1600" dirty="0" smtClean="0">
                <a:latin typeface="Cambria" pitchFamily="18" charset="0"/>
              </a:rPr>
              <a:t>P</a:t>
            </a:r>
            <a:r>
              <a:rPr lang="sr-Latn-CS" sz="1600" dirty="0" smtClean="0">
                <a:latin typeface="Cambria" pitchFamily="18" charset="0"/>
              </a:rPr>
              <a:t>rofit </a:t>
            </a:r>
            <a:r>
              <a:rPr lang="en-US" sz="1600" dirty="0" smtClean="0">
                <a:latin typeface="Cambria" pitchFamily="18" charset="0"/>
              </a:rPr>
              <a:t>T</a:t>
            </a:r>
            <a:r>
              <a:rPr lang="sr-Latn-CS" sz="1600" dirty="0" smtClean="0">
                <a:latin typeface="Cambria" pitchFamily="18" charset="0"/>
              </a:rPr>
              <a:t>ax).</a:t>
            </a:r>
            <a:r>
              <a:rPr lang="en-GB" sz="1600" dirty="0" smtClean="0">
                <a:latin typeface="Cambria" pitchFamily="18" charset="0"/>
              </a:rPr>
              <a:t> </a:t>
            </a:r>
            <a:endParaRPr lang="en-US" sz="1600" dirty="0" smtClean="0">
              <a:latin typeface="Cambria" pitchFamily="18" charset="0"/>
            </a:endParaRPr>
          </a:p>
          <a:p>
            <a:pPr algn="just">
              <a:buFont typeface="Wingdings" pitchFamily="2" charset="2"/>
              <a:buChar char="v"/>
            </a:pPr>
            <a:r>
              <a:rPr lang="en-GB" sz="1600" b="1" dirty="0" smtClean="0">
                <a:latin typeface="Cambria" pitchFamily="18" charset="0"/>
              </a:rPr>
              <a:t>The permanent establishment </a:t>
            </a:r>
            <a:r>
              <a:rPr lang="en-GB" sz="1600" dirty="0" smtClean="0">
                <a:latin typeface="Cambria" pitchFamily="18" charset="0"/>
              </a:rPr>
              <a:t>means a permanent place of operations wherein or through which a non-resident entirely or partly carries out its operations and is organized in one of the following forms: a headquarters, a branch, an office, a factory, a workshop, a mine, oil or gas deposit, a quarry or any other place of exploitation of natural recourses.  A construction site or a prefabricated structure shall constitute a permanent establishment only if it continues to exist for the period exceeding six months </a:t>
            </a:r>
            <a:r>
              <a:rPr lang="sr-Latn-CS" sz="1600" dirty="0" smtClean="0">
                <a:latin typeface="Cambria" pitchFamily="18" charset="0"/>
              </a:rPr>
              <a:t>(Article 4 </a:t>
            </a:r>
            <a:r>
              <a:rPr lang="en-US" sz="1600" dirty="0" smtClean="0">
                <a:latin typeface="Cambria" pitchFamily="18" charset="0"/>
              </a:rPr>
              <a:t>of the </a:t>
            </a:r>
            <a:r>
              <a:rPr lang="sr-Latn-CS" sz="1600" dirty="0" smtClean="0">
                <a:latin typeface="Cambria" pitchFamily="18" charset="0"/>
              </a:rPr>
              <a:t>Law on </a:t>
            </a:r>
            <a:r>
              <a:rPr lang="en-US" sz="1600" dirty="0" smtClean="0">
                <a:latin typeface="Cambria" pitchFamily="18" charset="0"/>
              </a:rPr>
              <a:t>C</a:t>
            </a:r>
            <a:r>
              <a:rPr lang="sr-Latn-CS" sz="1600" dirty="0" smtClean="0">
                <a:latin typeface="Cambria" pitchFamily="18" charset="0"/>
              </a:rPr>
              <a:t>orporate </a:t>
            </a:r>
            <a:r>
              <a:rPr lang="en-US" sz="1600" dirty="0" smtClean="0">
                <a:latin typeface="Cambria" pitchFamily="18" charset="0"/>
              </a:rPr>
              <a:t>P</a:t>
            </a:r>
            <a:r>
              <a:rPr lang="sr-Latn-CS" sz="1600" dirty="0" smtClean="0">
                <a:latin typeface="Cambria" pitchFamily="18" charset="0"/>
              </a:rPr>
              <a:t>rofit </a:t>
            </a:r>
            <a:r>
              <a:rPr lang="en-US" sz="1600" dirty="0" smtClean="0">
                <a:latin typeface="Cambria" pitchFamily="18" charset="0"/>
              </a:rPr>
              <a:t> T</a:t>
            </a:r>
            <a:r>
              <a:rPr lang="sr-Latn-CS" sz="1600" dirty="0" smtClean="0">
                <a:latin typeface="Cambria" pitchFamily="18" charset="0"/>
              </a:rPr>
              <a:t>ax).</a:t>
            </a:r>
            <a:r>
              <a:rPr lang="en-GB" sz="1600" dirty="0" smtClean="0">
                <a:latin typeface="Cambria" pitchFamily="18" charset="0"/>
              </a:rPr>
              <a:t> </a:t>
            </a:r>
            <a:endParaRPr lang="en-US" sz="1600" dirty="0" smtClean="0">
              <a:latin typeface="Cambria" pitchFamily="18" charset="0"/>
            </a:endParaRPr>
          </a:p>
          <a:p>
            <a:pPr lvl="1">
              <a:buFont typeface="Arial" charset="0"/>
              <a:buNone/>
            </a:pPr>
            <a:endParaRPr lang="en-US" sz="1600" i="1" dirty="0" smtClean="0">
              <a:solidFill>
                <a:srgbClr val="973735"/>
              </a:solidFill>
              <a:latin typeface="Cambria" pitchFamily="18" charset="0"/>
            </a:endParaRPr>
          </a:p>
          <a:p>
            <a:pPr lvl="1">
              <a:buFont typeface="Arial" charset="0"/>
              <a:buNone/>
            </a:pPr>
            <a:endParaRPr lang="en-US" sz="1600" b="1" i="1" dirty="0" smtClean="0">
              <a:solidFill>
                <a:srgbClr val="973735"/>
              </a:solidFill>
              <a:latin typeface="Cambria" pitchFamily="18" charset="0"/>
            </a:endParaRPr>
          </a:p>
        </p:txBody>
      </p:sp>
      <p:grpSp>
        <p:nvGrpSpPr>
          <p:cNvPr id="21" name="Group 7"/>
          <p:cNvGrpSpPr/>
          <p:nvPr/>
        </p:nvGrpSpPr>
        <p:grpSpPr>
          <a:xfrm>
            <a:off x="0" y="-4763"/>
            <a:ext cx="9144000" cy="860426"/>
            <a:chOff x="0" y="-4763"/>
            <a:chExt cx="9144000" cy="860426"/>
          </a:xfrm>
        </p:grpSpPr>
        <p:sp>
          <p:nvSpPr>
            <p:cNvPr id="22" name="Round Same Side Corner Rectangle 21"/>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9"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0" name="Group 21"/>
            <p:cNvGrpSpPr>
              <a:grpSpLocks/>
            </p:cNvGrpSpPr>
            <p:nvPr/>
          </p:nvGrpSpPr>
          <p:grpSpPr bwMode="auto">
            <a:xfrm>
              <a:off x="7885100" y="-4763"/>
              <a:ext cx="1211260" cy="385762"/>
              <a:chOff x="7814716" y="-5258"/>
              <a:chExt cx="1210767" cy="460280"/>
            </a:xfrm>
          </p:grpSpPr>
          <p:sp>
            <p:nvSpPr>
              <p:cNvPr id="31" name="5-Point Star 30"/>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7" name="Group 21"/>
          <p:cNvGrpSpPr/>
          <p:nvPr/>
        </p:nvGrpSpPr>
        <p:grpSpPr>
          <a:xfrm>
            <a:off x="0" y="6354762"/>
            <a:ext cx="9144000" cy="506473"/>
            <a:chOff x="0" y="6354762"/>
            <a:chExt cx="9144000" cy="506473"/>
          </a:xfrm>
        </p:grpSpPr>
        <p:sp>
          <p:nvSpPr>
            <p:cNvPr id="38" name="Round Same Side Corner Rectangle 37"/>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9" name="Rectangle 38"/>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1" name="Rectangle 40"/>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3"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9227"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9228" name="Rectangle 20"/>
          <p:cNvSpPr>
            <a:spLocks noGrp="1"/>
          </p:cNvSpPr>
          <p:nvPr>
            <p:ph type="title" idx="4294967295"/>
          </p:nvPr>
        </p:nvSpPr>
        <p:spPr/>
        <p:txBody>
          <a:bodyPr/>
          <a:lstStyle/>
          <a:p>
            <a:r>
              <a:rPr lang="en-US" sz="3200" b="1" dirty="0" smtClean="0"/>
              <a:t/>
            </a:r>
            <a:br>
              <a:rPr lang="en-US" sz="3200" b="1" dirty="0" smtClean="0"/>
            </a:br>
            <a:r>
              <a:rPr lang="en-US" sz="2400" b="1" i="1" dirty="0" smtClean="0">
                <a:latin typeface="Cambria" pitchFamily="18" charset="0"/>
              </a:rPr>
              <a:t>GENERAL PROVISIONS</a:t>
            </a:r>
            <a:br>
              <a:rPr lang="en-US" sz="2400" b="1" i="1" dirty="0" smtClean="0">
                <a:latin typeface="Cambria" pitchFamily="18" charset="0"/>
              </a:rPr>
            </a:br>
            <a:r>
              <a:rPr lang="en-US" sz="2400" b="1" i="1" dirty="0" smtClean="0">
                <a:latin typeface="Cambria" pitchFamily="18" charset="0"/>
              </a:rPr>
              <a:t>continued</a:t>
            </a:r>
            <a:endParaRPr lang="en-US" sz="2000" dirty="0" smtClean="0">
              <a:latin typeface="Cambria" pitchFamily="18" charset="0"/>
            </a:endParaRPr>
          </a:p>
        </p:txBody>
      </p:sp>
      <p:sp>
        <p:nvSpPr>
          <p:cNvPr id="9229" name="Rectangle 21"/>
          <p:cNvSpPr>
            <a:spLocks noGrp="1"/>
          </p:cNvSpPr>
          <p:nvPr>
            <p:ph type="body" idx="4294967295"/>
          </p:nvPr>
        </p:nvSpPr>
        <p:spPr>
          <a:xfrm>
            <a:off x="457200" y="1600200"/>
            <a:ext cx="8229600" cy="4648200"/>
          </a:xfrm>
        </p:spPr>
        <p:txBody>
          <a:bodyPr/>
          <a:lstStyle/>
          <a:p>
            <a:pPr algn="just"/>
            <a:endParaRPr lang="en-US" sz="1400" dirty="0" smtClean="0">
              <a:latin typeface="Cambria" pitchFamily="18" charset="0"/>
            </a:endParaRPr>
          </a:p>
          <a:p>
            <a:pPr algn="just">
              <a:buFont typeface="Wingdings" pitchFamily="2" charset="2"/>
              <a:buChar char="v"/>
            </a:pPr>
            <a:r>
              <a:rPr lang="en-GB" sz="1800" b="1" dirty="0" smtClean="0">
                <a:latin typeface="Cambria" pitchFamily="18" charset="0"/>
              </a:rPr>
              <a:t>Related persons </a:t>
            </a:r>
            <a:r>
              <a:rPr lang="en-GB" sz="1800" dirty="0" smtClean="0">
                <a:latin typeface="Cambria" pitchFamily="18" charset="0"/>
              </a:rPr>
              <a:t>are considered to be the persons having special mutual relations that may have a direct impact on the conditions or economic results of transactions between them.</a:t>
            </a:r>
            <a:endParaRPr lang="x-none" sz="1800" dirty="0" smtClean="0">
              <a:latin typeface="Cambria" pitchFamily="18" charset="0"/>
            </a:endParaRPr>
          </a:p>
          <a:p>
            <a:pPr marL="0" indent="0" algn="just">
              <a:buNone/>
            </a:pPr>
            <a:endParaRPr lang="en-US" sz="1800" dirty="0" smtClean="0">
              <a:latin typeface="Cambria" pitchFamily="18" charset="0"/>
            </a:endParaRPr>
          </a:p>
          <a:p>
            <a:pPr algn="just">
              <a:buFont typeface="Wingdings" pitchFamily="2" charset="2"/>
              <a:buChar char="v"/>
            </a:pPr>
            <a:r>
              <a:rPr lang="en-GB" sz="1800" b="1" dirty="0" smtClean="0">
                <a:latin typeface="Cambria" pitchFamily="18" charset="0"/>
              </a:rPr>
              <a:t>The special relations </a:t>
            </a:r>
            <a:r>
              <a:rPr lang="en-GB" sz="1800" dirty="0" smtClean="0">
                <a:latin typeface="Cambria" pitchFamily="18" charset="0"/>
              </a:rPr>
              <a:t>include individual relations between:</a:t>
            </a:r>
            <a:r>
              <a:rPr lang="en-US" sz="1800" dirty="0" smtClean="0">
                <a:latin typeface="Cambria" pitchFamily="18" charset="0"/>
              </a:rPr>
              <a:t> </a:t>
            </a:r>
            <a:r>
              <a:rPr lang="en-GB" sz="1800" dirty="0" smtClean="0">
                <a:latin typeface="Cambria" pitchFamily="18" charset="0"/>
              </a:rPr>
              <a:t>the persons having at least 25% of share in the capital of another person;</a:t>
            </a:r>
            <a:r>
              <a:rPr lang="en-US" sz="1800" dirty="0" smtClean="0">
                <a:latin typeface="Cambria" pitchFamily="18" charset="0"/>
              </a:rPr>
              <a:t> </a:t>
            </a:r>
            <a:r>
              <a:rPr lang="en-GB" sz="1800" dirty="0" smtClean="0">
                <a:latin typeface="Cambria" pitchFamily="18" charset="0"/>
              </a:rPr>
              <a:t>one person that has a direct or indirect interest in another person which is a company, if such an interest is at least 25%;</a:t>
            </a:r>
            <a:r>
              <a:rPr lang="en-US" sz="1800" dirty="0" smtClean="0">
                <a:latin typeface="Cambria" pitchFamily="18" charset="0"/>
              </a:rPr>
              <a:t> </a:t>
            </a:r>
            <a:r>
              <a:rPr lang="en-GB" sz="1800" dirty="0" smtClean="0">
                <a:latin typeface="Cambria" pitchFamily="18" charset="0"/>
              </a:rPr>
              <a:t>one person that is subordinate to the other person in terms of his business position and that other person, or one person that is under control (directly or indirectly) of the other person and that other person;</a:t>
            </a:r>
            <a:r>
              <a:rPr lang="en-US" sz="1800" dirty="0" smtClean="0">
                <a:latin typeface="Cambria" pitchFamily="18" charset="0"/>
              </a:rPr>
              <a:t> </a:t>
            </a:r>
            <a:r>
              <a:rPr lang="en-GB" sz="1800" dirty="0" smtClean="0">
                <a:latin typeface="Cambria" pitchFamily="18" charset="0"/>
              </a:rPr>
              <a:t>the persons representing subsidiaries or are under direct or indirect control of a third person;</a:t>
            </a:r>
            <a:r>
              <a:rPr lang="en-US" sz="1800" dirty="0" smtClean="0">
                <a:latin typeface="Cambria" pitchFamily="18" charset="0"/>
              </a:rPr>
              <a:t> </a:t>
            </a:r>
            <a:r>
              <a:rPr lang="en-GB" sz="1800" dirty="0" smtClean="0">
                <a:latin typeface="Cambria" pitchFamily="18" charset="0"/>
              </a:rPr>
              <a:t>the persons that directly or indirectly control a third person and that third person, if each person’s voting right is at least 25%</a:t>
            </a:r>
            <a:r>
              <a:rPr lang="en-US" sz="1800" dirty="0" smtClean="0">
                <a:latin typeface="Cambria" pitchFamily="18" charset="0"/>
              </a:rPr>
              <a:t>. (Article 38 of the </a:t>
            </a:r>
            <a:r>
              <a:rPr lang="sr-Latn-CS" sz="1800" dirty="0" smtClean="0">
                <a:latin typeface="Cambria" pitchFamily="18" charset="0"/>
              </a:rPr>
              <a:t>Law on </a:t>
            </a:r>
            <a:r>
              <a:rPr lang="en-US" sz="1800" dirty="0" smtClean="0">
                <a:latin typeface="Cambria" pitchFamily="18" charset="0"/>
              </a:rPr>
              <a:t>C</a:t>
            </a:r>
            <a:r>
              <a:rPr lang="sr-Latn-CS" sz="1800" dirty="0" smtClean="0">
                <a:latin typeface="Cambria" pitchFamily="18" charset="0"/>
              </a:rPr>
              <a:t>orporate </a:t>
            </a:r>
            <a:r>
              <a:rPr lang="en-US" sz="1800" dirty="0" smtClean="0">
                <a:latin typeface="Cambria" pitchFamily="18" charset="0"/>
              </a:rPr>
              <a:t>P</a:t>
            </a:r>
            <a:r>
              <a:rPr lang="sr-Latn-CS" sz="1800" dirty="0" smtClean="0">
                <a:latin typeface="Cambria" pitchFamily="18" charset="0"/>
              </a:rPr>
              <a:t>rofit  </a:t>
            </a:r>
            <a:r>
              <a:rPr lang="en-US" sz="1800" dirty="0" smtClean="0">
                <a:latin typeface="Cambria" pitchFamily="18" charset="0"/>
              </a:rPr>
              <a:t>T</a:t>
            </a:r>
            <a:r>
              <a:rPr lang="sr-Latn-CS" sz="1800" dirty="0" smtClean="0">
                <a:latin typeface="Cambria" pitchFamily="18" charset="0"/>
              </a:rPr>
              <a:t>ax and Article 15 </a:t>
            </a:r>
            <a:r>
              <a:rPr lang="en-US" sz="1800" dirty="0" smtClean="0">
                <a:latin typeface="Cambria" pitchFamily="18" charset="0"/>
              </a:rPr>
              <a:t>of the </a:t>
            </a:r>
            <a:r>
              <a:rPr lang="sr-Latn-CS" sz="1800" dirty="0" smtClean="0">
                <a:latin typeface="Cambria" pitchFamily="18" charset="0"/>
              </a:rPr>
              <a:t>Law on </a:t>
            </a:r>
            <a:r>
              <a:rPr lang="en-US" sz="1800" dirty="0" smtClean="0">
                <a:latin typeface="Cambria" pitchFamily="18" charset="0"/>
              </a:rPr>
              <a:t>T</a:t>
            </a:r>
            <a:r>
              <a:rPr lang="sr-Latn-CS" sz="1800" dirty="0" smtClean="0">
                <a:latin typeface="Cambria" pitchFamily="18" charset="0"/>
              </a:rPr>
              <a:t>ax </a:t>
            </a:r>
            <a:r>
              <a:rPr lang="en-US" sz="1800" dirty="0" smtClean="0">
                <a:latin typeface="Cambria" pitchFamily="18" charset="0"/>
              </a:rPr>
              <a:t>A</a:t>
            </a:r>
            <a:r>
              <a:rPr lang="sr-Latn-CS" sz="1800" dirty="0" smtClean="0">
                <a:latin typeface="Cambria" pitchFamily="18" charset="0"/>
              </a:rPr>
              <a:t>dministration).</a:t>
            </a:r>
            <a:r>
              <a:rPr lang="en-GB" sz="1800" dirty="0" smtClean="0"/>
              <a:t> </a:t>
            </a:r>
            <a:endParaRPr lang="en-US" sz="1800" dirty="0" smtClean="0"/>
          </a:p>
          <a:p>
            <a:pPr lvl="1" algn="just">
              <a:buFont typeface="Arial" charset="0"/>
              <a:buNone/>
            </a:pPr>
            <a:endParaRPr lang="hr-HR" sz="1600" i="1" dirty="0" smtClean="0">
              <a:solidFill>
                <a:srgbClr val="973735"/>
              </a:solidFill>
              <a:latin typeface="Cambria" pitchFamily="18" charset="0"/>
            </a:endParaRPr>
          </a:p>
          <a:p>
            <a:pPr lvl="1"/>
            <a:endParaRPr lang="en-US" sz="1600" i="1" dirty="0" smtClean="0">
              <a:solidFill>
                <a:srgbClr val="973735"/>
              </a:solidFill>
              <a:latin typeface="Cambria" pitchFamily="18" charset="0"/>
            </a:endParaRPr>
          </a:p>
          <a:p>
            <a:pPr lvl="1">
              <a:buFont typeface="Arial" charset="0"/>
              <a:buNone/>
            </a:pPr>
            <a:endParaRPr lang="en-US" sz="1600" b="1" i="1" dirty="0" smtClean="0">
              <a:solidFill>
                <a:srgbClr val="973735"/>
              </a:solidFill>
              <a:latin typeface="Cambria" pitchFamily="18" charset="0"/>
            </a:endParaRPr>
          </a:p>
        </p:txBody>
      </p:sp>
      <p:grpSp>
        <p:nvGrpSpPr>
          <p:cNvPr id="21" name="Group 7"/>
          <p:cNvGrpSpPr/>
          <p:nvPr/>
        </p:nvGrpSpPr>
        <p:grpSpPr>
          <a:xfrm>
            <a:off x="0" y="-4763"/>
            <a:ext cx="9144000" cy="860426"/>
            <a:chOff x="0" y="-4763"/>
            <a:chExt cx="9144000" cy="860426"/>
          </a:xfrm>
        </p:grpSpPr>
        <p:sp>
          <p:nvSpPr>
            <p:cNvPr id="22" name="Round Same Side Corner Rectangle 21"/>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9"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0" name="Group 21"/>
            <p:cNvGrpSpPr>
              <a:grpSpLocks/>
            </p:cNvGrpSpPr>
            <p:nvPr/>
          </p:nvGrpSpPr>
          <p:grpSpPr bwMode="auto">
            <a:xfrm>
              <a:off x="7885100" y="-4763"/>
              <a:ext cx="1211260" cy="385762"/>
              <a:chOff x="7814716" y="-5258"/>
              <a:chExt cx="1210767" cy="460280"/>
            </a:xfrm>
          </p:grpSpPr>
          <p:sp>
            <p:nvSpPr>
              <p:cNvPr id="31" name="5-Point Star 30"/>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7" name="Group 21"/>
          <p:cNvGrpSpPr/>
          <p:nvPr/>
        </p:nvGrpSpPr>
        <p:grpSpPr>
          <a:xfrm>
            <a:off x="0" y="6354762"/>
            <a:ext cx="9144000" cy="506473"/>
            <a:chOff x="0" y="6354762"/>
            <a:chExt cx="9144000" cy="506473"/>
          </a:xfrm>
        </p:grpSpPr>
        <p:sp>
          <p:nvSpPr>
            <p:cNvPr id="38" name="Round Same Side Corner Rectangle 37"/>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9" name="Rectangle 38"/>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1" name="Rectangle 40"/>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7"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0251"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0252" name="Rectangle 20"/>
          <p:cNvSpPr>
            <a:spLocks noGrp="1"/>
          </p:cNvSpPr>
          <p:nvPr>
            <p:ph type="title" idx="4294967295"/>
          </p:nvPr>
        </p:nvSpPr>
        <p:spPr>
          <a:xfrm>
            <a:off x="457200" y="274638"/>
            <a:ext cx="8229600" cy="1477962"/>
          </a:xfrm>
        </p:spPr>
        <p:txBody>
          <a:bodyPr/>
          <a:lstStyle/>
          <a:p>
            <a:r>
              <a:rPr lang="en-US" sz="3200" b="1" dirty="0" smtClean="0"/>
              <a:t/>
            </a:r>
            <a:br>
              <a:rPr lang="en-US" sz="3200" b="1" dirty="0" smtClean="0"/>
            </a:br>
            <a:r>
              <a:rPr lang="en-US" sz="3200" b="1" dirty="0" smtClean="0"/>
              <a:t/>
            </a:r>
            <a:br>
              <a:rPr lang="en-US" sz="3200" b="1" dirty="0" smtClean="0"/>
            </a:br>
            <a:r>
              <a:rPr lang="x-none" sz="3200" b="1" dirty="0" smtClean="0"/>
              <a:t/>
            </a:r>
            <a:br>
              <a:rPr lang="x-none" sz="3200" b="1" dirty="0" smtClean="0"/>
            </a:br>
            <a:r>
              <a:rPr lang="en-US" sz="2400" b="1" i="1" dirty="0" smtClean="0">
                <a:latin typeface="Cambria" pitchFamily="18" charset="0"/>
              </a:rPr>
              <a:t>GENERAL PROVISIONS</a:t>
            </a:r>
            <a:br>
              <a:rPr lang="en-US" sz="2400" b="1" i="1" dirty="0" smtClean="0">
                <a:latin typeface="Cambria" pitchFamily="18" charset="0"/>
              </a:rPr>
            </a:br>
            <a:r>
              <a:rPr lang="en-US" sz="2400" b="1" i="1" dirty="0" smtClean="0">
                <a:latin typeface="Cambria" pitchFamily="18" charset="0"/>
              </a:rPr>
              <a:t>continued</a:t>
            </a:r>
            <a:r>
              <a:rPr lang="en-US" sz="2400" i="1" dirty="0" smtClean="0">
                <a:latin typeface="Cambria" pitchFamily="18" charset="0"/>
              </a:rPr>
              <a:t/>
            </a:r>
            <a:br>
              <a:rPr lang="en-US" sz="2400" i="1" dirty="0" smtClean="0">
                <a:latin typeface="Cambria" pitchFamily="18" charset="0"/>
              </a:rPr>
            </a:br>
            <a:r>
              <a:rPr lang="en-US" sz="2000" dirty="0" smtClean="0">
                <a:latin typeface="Cambria" pitchFamily="18" charset="0"/>
              </a:rPr>
              <a:t/>
            </a:r>
            <a:br>
              <a:rPr lang="en-US" sz="2000" dirty="0" smtClean="0">
                <a:latin typeface="Cambria" pitchFamily="18" charset="0"/>
              </a:rPr>
            </a:br>
            <a:endParaRPr lang="en-US" sz="2000" dirty="0" smtClean="0">
              <a:latin typeface="Cambria" pitchFamily="18" charset="0"/>
            </a:endParaRPr>
          </a:p>
        </p:txBody>
      </p:sp>
      <p:sp>
        <p:nvSpPr>
          <p:cNvPr id="10253" name="Rectangle 21"/>
          <p:cNvSpPr>
            <a:spLocks noGrp="1"/>
          </p:cNvSpPr>
          <p:nvPr>
            <p:ph type="body" idx="4294967295"/>
          </p:nvPr>
        </p:nvSpPr>
        <p:spPr/>
        <p:txBody>
          <a:bodyPr/>
          <a:lstStyle/>
          <a:p>
            <a:pPr algn="just"/>
            <a:endParaRPr lang="en-US" sz="1400" dirty="0" smtClean="0">
              <a:latin typeface="Cambria" pitchFamily="18" charset="0"/>
            </a:endParaRPr>
          </a:p>
          <a:p>
            <a:pPr algn="just">
              <a:buFont typeface="Wingdings" pitchFamily="2" charset="2"/>
              <a:buChar char="v"/>
            </a:pPr>
            <a:endParaRPr lang="x-none" sz="1800" dirty="0" smtClean="0">
              <a:latin typeface="Cambria" pitchFamily="18" charset="0"/>
            </a:endParaRPr>
          </a:p>
          <a:p>
            <a:pPr algn="just">
              <a:buFont typeface="Wingdings" pitchFamily="2" charset="2"/>
              <a:buChar char="v"/>
            </a:pPr>
            <a:r>
              <a:rPr lang="en-GB" sz="1800" dirty="0" smtClean="0">
                <a:latin typeface="Cambria" pitchFamily="18" charset="0"/>
              </a:rPr>
              <a:t>The price originating from asset transactions or creation of obligations between related parties is considered </a:t>
            </a:r>
            <a:r>
              <a:rPr lang="en-GB" sz="1800" b="1" dirty="0" smtClean="0">
                <a:latin typeface="Cambria" pitchFamily="18" charset="0"/>
              </a:rPr>
              <a:t>a transfer price </a:t>
            </a:r>
            <a:r>
              <a:rPr lang="en-GB" sz="1800" dirty="0" smtClean="0">
                <a:latin typeface="Cambria" pitchFamily="18" charset="0"/>
              </a:rPr>
              <a:t>(Article 38, Law on Corporate Profit Tax).</a:t>
            </a:r>
          </a:p>
          <a:p>
            <a:pPr algn="just">
              <a:buFont typeface="Arial" charset="0"/>
              <a:buNone/>
            </a:pPr>
            <a:endParaRPr lang="en-GB" sz="1800" dirty="0" smtClean="0">
              <a:latin typeface="Cambria" pitchFamily="18" charset="0"/>
            </a:endParaRPr>
          </a:p>
          <a:p>
            <a:pPr algn="just">
              <a:buFont typeface="Wingdings" pitchFamily="2" charset="2"/>
              <a:buChar char="v"/>
            </a:pPr>
            <a:r>
              <a:rPr lang="en-GB" sz="1800" dirty="0" smtClean="0">
                <a:latin typeface="Cambria" pitchFamily="18" charset="0"/>
              </a:rPr>
              <a:t>The price expected to be achieved from asset-related transactions or contractual obligations between parties that were operating at </a:t>
            </a:r>
            <a:r>
              <a:rPr lang="en-GB" sz="1800" b="1" dirty="0" smtClean="0">
                <a:latin typeface="Cambria" pitchFamily="18" charset="0"/>
              </a:rPr>
              <a:t>“arm's length” </a:t>
            </a:r>
            <a:r>
              <a:rPr lang="en-GB" sz="1800" dirty="0" smtClean="0">
                <a:latin typeface="Cambria" pitchFamily="18" charset="0"/>
              </a:rPr>
              <a:t>basis or higher achieved price shall be considered as the arm’s length price (Article 38, Law on Corporate Profit Tax).</a:t>
            </a:r>
          </a:p>
          <a:p>
            <a:pPr algn="just">
              <a:buFont typeface="Arial" charset="0"/>
              <a:buNone/>
            </a:pPr>
            <a:endParaRPr lang="en-GB" sz="1800" dirty="0" smtClean="0">
              <a:latin typeface="Cambria" pitchFamily="18" charset="0"/>
            </a:endParaRPr>
          </a:p>
          <a:p>
            <a:pPr algn="just">
              <a:buFont typeface="Wingdings" pitchFamily="2" charset="2"/>
              <a:buChar char="v"/>
            </a:pPr>
            <a:r>
              <a:rPr lang="en-GB" sz="1800" dirty="0" smtClean="0">
                <a:latin typeface="Cambria" pitchFamily="18" charset="0"/>
              </a:rPr>
              <a:t> The term “</a:t>
            </a:r>
            <a:r>
              <a:rPr lang="en-GB" sz="1800" b="1" dirty="0" smtClean="0">
                <a:latin typeface="Cambria" pitchFamily="18" charset="0"/>
              </a:rPr>
              <a:t>competent authority” </a:t>
            </a:r>
            <a:r>
              <a:rPr lang="en-GB" sz="1800" dirty="0" smtClean="0">
                <a:latin typeface="Cambria" pitchFamily="18" charset="0"/>
              </a:rPr>
              <a:t>in Montenegro</a:t>
            </a:r>
            <a:r>
              <a:rPr lang="en-GB" sz="1800" b="1" dirty="0" smtClean="0">
                <a:latin typeface="Cambria" pitchFamily="18" charset="0"/>
              </a:rPr>
              <a:t> </a:t>
            </a:r>
            <a:r>
              <a:rPr lang="en-GB" sz="1800" dirty="0" smtClean="0">
                <a:latin typeface="Cambria" pitchFamily="18" charset="0"/>
              </a:rPr>
              <a:t>means: the Ministry of Finance or its authorized representative – Tax Administration (</a:t>
            </a:r>
            <a:r>
              <a:rPr lang="en-US" sz="1800" dirty="0" smtClean="0">
                <a:latin typeface="Cambria" pitchFamily="18" charset="0"/>
              </a:rPr>
              <a:t>Article related to general definitions</a:t>
            </a:r>
            <a:r>
              <a:rPr lang="en-GB" sz="1800" dirty="0" smtClean="0">
                <a:latin typeface="Cambria" pitchFamily="18" charset="0"/>
              </a:rPr>
              <a:t> in </a:t>
            </a:r>
            <a:r>
              <a:rPr lang="en-US" sz="1800" dirty="0" smtClean="0">
                <a:latin typeface="Cambria" pitchFamily="18" charset="0"/>
              </a:rPr>
              <a:t>the </a:t>
            </a:r>
            <a:r>
              <a:rPr lang="en-GB" sz="1800" dirty="0" smtClean="0">
                <a:latin typeface="Cambria" pitchFamily="18" charset="0"/>
              </a:rPr>
              <a:t>Convention for the Avoidance of Double Taxation).</a:t>
            </a:r>
          </a:p>
        </p:txBody>
      </p:sp>
      <p:grpSp>
        <p:nvGrpSpPr>
          <p:cNvPr id="21" name="Group 7"/>
          <p:cNvGrpSpPr/>
          <p:nvPr/>
        </p:nvGrpSpPr>
        <p:grpSpPr>
          <a:xfrm>
            <a:off x="0" y="-4763"/>
            <a:ext cx="9144000" cy="860426"/>
            <a:chOff x="0" y="-4763"/>
            <a:chExt cx="9144000" cy="860426"/>
          </a:xfrm>
        </p:grpSpPr>
        <p:sp>
          <p:nvSpPr>
            <p:cNvPr id="22" name="Round Same Side Corner Rectangle 21"/>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9"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0" name="Group 21"/>
            <p:cNvGrpSpPr>
              <a:grpSpLocks/>
            </p:cNvGrpSpPr>
            <p:nvPr/>
          </p:nvGrpSpPr>
          <p:grpSpPr bwMode="auto">
            <a:xfrm>
              <a:off x="7885100" y="-4763"/>
              <a:ext cx="1211260" cy="385762"/>
              <a:chOff x="7814716" y="-5258"/>
              <a:chExt cx="1210767" cy="460280"/>
            </a:xfrm>
          </p:grpSpPr>
          <p:sp>
            <p:nvSpPr>
              <p:cNvPr id="31" name="5-Point Star 30"/>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7" name="Group 21"/>
          <p:cNvGrpSpPr/>
          <p:nvPr/>
        </p:nvGrpSpPr>
        <p:grpSpPr>
          <a:xfrm>
            <a:off x="0" y="6354762"/>
            <a:ext cx="9144000" cy="506473"/>
            <a:chOff x="0" y="6354762"/>
            <a:chExt cx="9144000" cy="506473"/>
          </a:xfrm>
        </p:grpSpPr>
        <p:sp>
          <p:nvSpPr>
            <p:cNvPr id="38" name="Round Same Side Corner Rectangle 37"/>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9" name="Rectangle 38"/>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1" name="Rectangle 40"/>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127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1276" name="Rectangle 20"/>
          <p:cNvSpPr>
            <a:spLocks noGrp="1"/>
          </p:cNvSpPr>
          <p:nvPr>
            <p:ph type="title" idx="4294967295"/>
          </p:nvPr>
        </p:nvSpPr>
        <p:spPr>
          <a:xfrm>
            <a:off x="304800" y="609600"/>
            <a:ext cx="8382000" cy="1143000"/>
          </a:xfrm>
        </p:spPr>
        <p:txBody>
          <a:bodyPr/>
          <a:lstStyle/>
          <a:p>
            <a:r>
              <a:rPr lang="en-US" sz="3200" b="1" dirty="0" smtClean="0">
                <a:latin typeface="Cambria" pitchFamily="18" charset="0"/>
              </a:rPr>
              <a:t/>
            </a:r>
            <a:br>
              <a:rPr lang="en-US" sz="3200" b="1" dirty="0" smtClean="0">
                <a:latin typeface="Cambria" pitchFamily="18" charset="0"/>
              </a:rPr>
            </a:br>
            <a:r>
              <a:rPr lang="en-US" sz="2400" b="1" i="1" dirty="0" smtClean="0">
                <a:latin typeface="Cambria" pitchFamily="18" charset="0"/>
              </a:rPr>
              <a:t> GENERAL PROVISIONS</a:t>
            </a:r>
            <a:r>
              <a:rPr lang="en-US" sz="2400" i="1" dirty="0" smtClean="0">
                <a:latin typeface="Cambria" pitchFamily="18" charset="0"/>
              </a:rPr>
              <a:t/>
            </a:r>
            <a:br>
              <a:rPr lang="en-US" sz="2400" i="1" dirty="0" smtClean="0">
                <a:latin typeface="Cambria" pitchFamily="18" charset="0"/>
              </a:rPr>
            </a:br>
            <a:r>
              <a:rPr lang="en-US" sz="2400" b="1" i="1" dirty="0" smtClean="0">
                <a:latin typeface="Cambria" pitchFamily="18" charset="0"/>
              </a:rPr>
              <a:t>Basic principles</a:t>
            </a:r>
            <a:r>
              <a:rPr lang="en-US" sz="2000" b="1" dirty="0" smtClean="0">
                <a:solidFill>
                  <a:srgbClr val="973735"/>
                </a:solidFill>
                <a:latin typeface="Cambria" pitchFamily="18" charset="0"/>
              </a:rPr>
              <a:t/>
            </a:r>
            <a:br>
              <a:rPr lang="en-US" sz="2000" b="1" dirty="0" smtClean="0">
                <a:solidFill>
                  <a:srgbClr val="973735"/>
                </a:solidFill>
                <a:latin typeface="Cambria" pitchFamily="18" charset="0"/>
              </a:rPr>
            </a:br>
            <a:r>
              <a:rPr lang="en-US" sz="2000" dirty="0" smtClean="0">
                <a:latin typeface="Cambria" pitchFamily="18" charset="0"/>
              </a:rPr>
              <a:t/>
            </a:r>
            <a:br>
              <a:rPr lang="en-US" sz="2000" dirty="0" smtClean="0">
                <a:latin typeface="Cambria" pitchFamily="18" charset="0"/>
              </a:rPr>
            </a:br>
            <a:endParaRPr lang="en-US" sz="2000" dirty="0" smtClean="0">
              <a:latin typeface="Cambria" pitchFamily="18" charset="0"/>
            </a:endParaRPr>
          </a:p>
        </p:txBody>
      </p:sp>
      <p:sp>
        <p:nvSpPr>
          <p:cNvPr id="11277" name="Rectangle 21"/>
          <p:cNvSpPr>
            <a:spLocks noGrp="1"/>
          </p:cNvSpPr>
          <p:nvPr>
            <p:ph type="body" idx="4294967295"/>
          </p:nvPr>
        </p:nvSpPr>
        <p:spPr>
          <a:xfrm>
            <a:off x="457200" y="1600200"/>
            <a:ext cx="8229600" cy="4648200"/>
          </a:xfrm>
        </p:spPr>
        <p:txBody>
          <a:bodyPr/>
          <a:lstStyle/>
          <a:p>
            <a:pPr algn="just">
              <a:buFont typeface="Wingdings" pitchFamily="2" charset="2"/>
              <a:buChar char="v"/>
            </a:pPr>
            <a:endParaRPr lang="x-none" sz="1600" dirty="0" smtClean="0">
              <a:latin typeface="Cambria" pitchFamily="18" charset="0"/>
            </a:endParaRPr>
          </a:p>
          <a:p>
            <a:pPr algn="just">
              <a:buFont typeface="Wingdings" pitchFamily="2" charset="2"/>
              <a:buChar char="v"/>
            </a:pPr>
            <a:r>
              <a:rPr lang="en-IE" sz="1600" dirty="0" smtClean="0">
                <a:latin typeface="Cambria" pitchFamily="18" charset="0"/>
              </a:rPr>
              <a:t>An enterprise of a Contracting State is associated with enterprise of the other Contracting State, if one of enterprises participates directly or indirectly in the management, control or capital of another enterprise. The enterprises are also associated  if</a:t>
            </a:r>
            <a:r>
              <a:rPr lang="en-US" sz="1600" dirty="0" smtClean="0">
                <a:latin typeface="Cambria" pitchFamily="18" charset="0"/>
              </a:rPr>
              <a:t> </a:t>
            </a:r>
            <a:r>
              <a:rPr lang="en-IE" sz="1600" dirty="0" smtClean="0">
                <a:latin typeface="Cambria" pitchFamily="18" charset="0"/>
              </a:rPr>
              <a:t>the same persons participate directly or indirectly in the management, control or capital of an enterprise of a Contracting State and an enterprise of the other Contracting State.</a:t>
            </a:r>
            <a:endParaRPr lang="x-none" sz="1600" dirty="0" smtClean="0">
              <a:latin typeface="Cambria" pitchFamily="18" charset="0"/>
            </a:endParaRPr>
          </a:p>
          <a:p>
            <a:pPr algn="just">
              <a:buFont typeface="Wingdings" pitchFamily="2" charset="2"/>
              <a:buChar char="v"/>
            </a:pPr>
            <a:endParaRPr lang="en-US" sz="1600" dirty="0" smtClean="0">
              <a:solidFill>
                <a:srgbClr val="FF0000"/>
              </a:solidFill>
              <a:latin typeface="Cambria" pitchFamily="18" charset="0"/>
            </a:endParaRPr>
          </a:p>
          <a:p>
            <a:pPr algn="just">
              <a:buFont typeface="Wingdings" pitchFamily="2" charset="2"/>
              <a:buChar char="v"/>
            </a:pPr>
            <a:r>
              <a:rPr lang="en-US" sz="1600" dirty="0" smtClean="0">
                <a:latin typeface="Cambria" pitchFamily="18" charset="0"/>
              </a:rPr>
              <a:t>Competent authorities of contracting states may make adjustments to bookkeeping records of such enterprises, for the purpose of assessing tax liabilities if such enterprises, due to their special relations, are not stating actual taxable profit generated in such state.  Thus, an adjustment of the taxable profit may be made if an enterprise of a Contracting State is associated with an enterprise of another Contracting State and, if due to such relation, those enterprises have entered into special arrangements or contract activities in a mutual business or financial relations which are different from those that would have been contracted between independent enterprises.  However,  the said adjustment is not allowed if business transactions between these enterprises take place under normal market conditions.</a:t>
            </a:r>
          </a:p>
        </p:txBody>
      </p:sp>
      <p:grpSp>
        <p:nvGrpSpPr>
          <p:cNvPr id="21" name="Group 7"/>
          <p:cNvGrpSpPr/>
          <p:nvPr/>
        </p:nvGrpSpPr>
        <p:grpSpPr>
          <a:xfrm>
            <a:off x="0" y="-4763"/>
            <a:ext cx="9144000" cy="860426"/>
            <a:chOff x="0" y="-4763"/>
            <a:chExt cx="9144000" cy="860426"/>
          </a:xfrm>
        </p:grpSpPr>
        <p:sp>
          <p:nvSpPr>
            <p:cNvPr id="22" name="Round Same Side Corner Rectangle 21"/>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9"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0" name="Group 21"/>
            <p:cNvGrpSpPr>
              <a:grpSpLocks/>
            </p:cNvGrpSpPr>
            <p:nvPr/>
          </p:nvGrpSpPr>
          <p:grpSpPr bwMode="auto">
            <a:xfrm>
              <a:off x="7885100" y="-4763"/>
              <a:ext cx="1211260" cy="385762"/>
              <a:chOff x="7814716" y="-5258"/>
              <a:chExt cx="1210767" cy="460280"/>
            </a:xfrm>
          </p:grpSpPr>
          <p:sp>
            <p:nvSpPr>
              <p:cNvPr id="31" name="5-Point Star 30"/>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7" name="Group 21"/>
          <p:cNvGrpSpPr/>
          <p:nvPr/>
        </p:nvGrpSpPr>
        <p:grpSpPr>
          <a:xfrm>
            <a:off x="0" y="6354762"/>
            <a:ext cx="9144000" cy="506473"/>
            <a:chOff x="0" y="6354762"/>
            <a:chExt cx="9144000" cy="506473"/>
          </a:xfrm>
        </p:grpSpPr>
        <p:sp>
          <p:nvSpPr>
            <p:cNvPr id="38" name="Round Same Side Corner Rectangle 37"/>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9" name="Rectangle 38"/>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1" name="Rectangle 40"/>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5"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2299"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2300" name="Rectangle 20"/>
          <p:cNvSpPr>
            <a:spLocks noGrp="1"/>
          </p:cNvSpPr>
          <p:nvPr>
            <p:ph type="title" idx="4294967295"/>
          </p:nvPr>
        </p:nvSpPr>
        <p:spPr>
          <a:xfrm>
            <a:off x="304799" y="457200"/>
            <a:ext cx="8529141" cy="1143000"/>
          </a:xfrm>
        </p:spPr>
        <p:txBody>
          <a:bodyPr/>
          <a:lstStyle/>
          <a:p>
            <a:r>
              <a:rPr lang="en-US" sz="3200" b="1" dirty="0" smtClean="0"/>
              <a:t/>
            </a:r>
            <a:br>
              <a:rPr lang="en-US" sz="3200" b="1" dirty="0" smtClean="0"/>
            </a:br>
            <a:r>
              <a:rPr lang="en-US" sz="2400" b="1" dirty="0" smtClean="0">
                <a:latin typeface="Cambria" pitchFamily="18" charset="0"/>
              </a:rPr>
              <a:t> </a:t>
            </a:r>
            <a:r>
              <a:rPr lang="x-none" sz="2400" b="1" dirty="0" smtClean="0">
                <a:latin typeface="Cambria" pitchFamily="18" charset="0"/>
              </a:rPr>
              <a:t/>
            </a:r>
            <a:br>
              <a:rPr lang="x-none" sz="2400" b="1" dirty="0" smtClean="0">
                <a:latin typeface="Cambria" pitchFamily="18" charset="0"/>
              </a:rPr>
            </a:br>
            <a:r>
              <a:rPr lang="en-US" sz="2400" b="1" i="1" dirty="0" smtClean="0">
                <a:latin typeface="Cambria" pitchFamily="18" charset="0"/>
              </a:rPr>
              <a:t>GENERAL PROVISIONS</a:t>
            </a:r>
            <a:br>
              <a:rPr lang="en-US" sz="2400" b="1" i="1" dirty="0" smtClean="0">
                <a:latin typeface="Cambria" pitchFamily="18" charset="0"/>
              </a:rPr>
            </a:br>
            <a:r>
              <a:rPr lang="en-US" sz="2400" b="1" i="1" dirty="0" smtClean="0">
                <a:latin typeface="Cambria" pitchFamily="18" charset="0"/>
              </a:rPr>
              <a:t>continued</a:t>
            </a:r>
            <a:r>
              <a:rPr lang="en-US" sz="2000" dirty="0" smtClean="0">
                <a:latin typeface="Cambria" pitchFamily="18" charset="0"/>
              </a:rPr>
              <a:t/>
            </a:r>
            <a:br>
              <a:rPr lang="en-US" sz="2000" dirty="0" smtClean="0">
                <a:latin typeface="Cambria" pitchFamily="18" charset="0"/>
              </a:rPr>
            </a:br>
            <a:endParaRPr lang="en-US" sz="2000" dirty="0" smtClean="0">
              <a:latin typeface="Cambria" pitchFamily="18" charset="0"/>
            </a:endParaRPr>
          </a:p>
        </p:txBody>
      </p:sp>
      <p:sp>
        <p:nvSpPr>
          <p:cNvPr id="12301" name="Rectangle 21"/>
          <p:cNvSpPr>
            <a:spLocks noGrp="1"/>
          </p:cNvSpPr>
          <p:nvPr>
            <p:ph type="body" idx="4294967295"/>
          </p:nvPr>
        </p:nvSpPr>
        <p:spPr>
          <a:xfrm>
            <a:off x="457200" y="1447800"/>
            <a:ext cx="8382000" cy="4525963"/>
          </a:xfrm>
        </p:spPr>
        <p:txBody>
          <a:bodyPr/>
          <a:lstStyle/>
          <a:p>
            <a:pPr algn="just">
              <a:buFont typeface="Wingdings" pitchFamily="2" charset="2"/>
              <a:buChar char="v"/>
            </a:pPr>
            <a:endParaRPr lang="x-none" sz="1600" dirty="0" smtClean="0">
              <a:latin typeface="Cambria" pitchFamily="18" charset="0"/>
            </a:endParaRPr>
          </a:p>
          <a:p>
            <a:pPr algn="just">
              <a:buFont typeface="Wingdings" pitchFamily="2" charset="2"/>
              <a:buChar char="v"/>
            </a:pPr>
            <a:endParaRPr lang="x-none" sz="1800" dirty="0" smtClean="0">
              <a:latin typeface="Cambria" pitchFamily="18" charset="0"/>
            </a:endParaRPr>
          </a:p>
          <a:p>
            <a:pPr algn="just">
              <a:buFont typeface="Wingdings" pitchFamily="2" charset="2"/>
              <a:buChar char="v"/>
            </a:pPr>
            <a:r>
              <a:rPr lang="en-US" sz="1800" dirty="0" smtClean="0">
                <a:latin typeface="Cambria" pitchFamily="18" charset="0"/>
              </a:rPr>
              <a:t>These principles are contained in the Convention for the Avoidance of Double Taxation applied by Montenegro, under Article related to associated enterprises. </a:t>
            </a:r>
          </a:p>
          <a:p>
            <a:pPr algn="just">
              <a:buNone/>
            </a:pPr>
            <a:endParaRPr lang="en-US" sz="1800" dirty="0" smtClean="0">
              <a:latin typeface="Cambria" pitchFamily="18" charset="0"/>
            </a:endParaRPr>
          </a:p>
          <a:p>
            <a:pPr algn="just">
              <a:buFont typeface="Wingdings" pitchFamily="2" charset="2"/>
              <a:buChar char="v"/>
            </a:pPr>
            <a:r>
              <a:rPr lang="en-GB" sz="1800" dirty="0" smtClean="0">
                <a:latin typeface="Cambria" pitchFamily="18" charset="0"/>
              </a:rPr>
              <a:t>For a resident taxpayer that generates profit outside of Montenegro and pays a tax on such profit in another country, the tax credit shall be approved at the account of the profit tax assessed in accordance with the provision of this Law in amount equal to the amount of the profit tax paid in such country</a:t>
            </a:r>
            <a:r>
              <a:rPr lang="en-US" sz="1800" dirty="0" smtClean="0">
                <a:latin typeface="Cambria" pitchFamily="18" charset="0"/>
              </a:rPr>
              <a:t> (Article 33, Law on Corporate Profit Tax).</a:t>
            </a:r>
            <a:r>
              <a:rPr lang="en-GB" sz="1800" dirty="0" smtClean="0">
                <a:latin typeface="Cambria" pitchFamily="18" charset="0"/>
              </a:rPr>
              <a:t> </a:t>
            </a:r>
          </a:p>
          <a:p>
            <a:pPr algn="just">
              <a:buNone/>
            </a:pPr>
            <a:endParaRPr lang="en-GB" sz="1800" dirty="0" smtClean="0">
              <a:latin typeface="Cambria" pitchFamily="18" charset="0"/>
            </a:endParaRPr>
          </a:p>
          <a:p>
            <a:pPr algn="just">
              <a:buFont typeface="Wingdings" pitchFamily="2" charset="2"/>
              <a:buChar char="v"/>
            </a:pPr>
            <a:r>
              <a:rPr lang="en-GB" sz="1800" dirty="0" smtClean="0">
                <a:latin typeface="Cambria" pitchFamily="18" charset="0"/>
              </a:rPr>
              <a:t>The object of taxation of the non-resident’s permanent establishment shall be the profit generated by such establishment</a:t>
            </a:r>
            <a:r>
              <a:rPr lang="en-US" sz="1800" dirty="0" smtClean="0">
                <a:latin typeface="Cambria" pitchFamily="18" charset="0"/>
              </a:rPr>
              <a:t> (Article 4, Law on Corporate Profit Tax).</a:t>
            </a:r>
            <a:r>
              <a:rPr lang="en-GB" sz="1800" dirty="0" smtClean="0">
                <a:latin typeface="Cambria" pitchFamily="18" charset="0"/>
              </a:rPr>
              <a:t> </a:t>
            </a:r>
          </a:p>
        </p:txBody>
      </p:sp>
      <p:grpSp>
        <p:nvGrpSpPr>
          <p:cNvPr id="21" name="Group 7"/>
          <p:cNvGrpSpPr/>
          <p:nvPr/>
        </p:nvGrpSpPr>
        <p:grpSpPr>
          <a:xfrm>
            <a:off x="0" y="-4763"/>
            <a:ext cx="9144000" cy="860426"/>
            <a:chOff x="0" y="-4763"/>
            <a:chExt cx="9144000" cy="860426"/>
          </a:xfrm>
        </p:grpSpPr>
        <p:sp>
          <p:nvSpPr>
            <p:cNvPr id="22" name="Round Same Side Corner Rectangle 21"/>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9"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0" name="Group 21"/>
            <p:cNvGrpSpPr>
              <a:grpSpLocks/>
            </p:cNvGrpSpPr>
            <p:nvPr/>
          </p:nvGrpSpPr>
          <p:grpSpPr bwMode="auto">
            <a:xfrm>
              <a:off x="7885100" y="-4763"/>
              <a:ext cx="1211260" cy="385762"/>
              <a:chOff x="7814716" y="-5258"/>
              <a:chExt cx="1210767" cy="460280"/>
            </a:xfrm>
          </p:grpSpPr>
          <p:sp>
            <p:nvSpPr>
              <p:cNvPr id="31" name="5-Point Star 30"/>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7" name="Group 21"/>
          <p:cNvGrpSpPr/>
          <p:nvPr/>
        </p:nvGrpSpPr>
        <p:grpSpPr>
          <a:xfrm>
            <a:off x="0" y="6354762"/>
            <a:ext cx="9144000" cy="506473"/>
            <a:chOff x="0" y="6354762"/>
            <a:chExt cx="9144000" cy="506473"/>
          </a:xfrm>
        </p:grpSpPr>
        <p:sp>
          <p:nvSpPr>
            <p:cNvPr id="38" name="Round Same Side Corner Rectangle 37"/>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9" name="Rectangle 38"/>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1" name="Rectangle 40"/>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3323"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3324" name="Rectangle 20"/>
          <p:cNvSpPr>
            <a:spLocks noGrp="1"/>
          </p:cNvSpPr>
          <p:nvPr>
            <p:ph type="title" idx="4294967295"/>
          </p:nvPr>
        </p:nvSpPr>
        <p:spPr>
          <a:xfrm>
            <a:off x="304800" y="609600"/>
            <a:ext cx="8382000" cy="838200"/>
          </a:xfrm>
        </p:spPr>
        <p:txBody>
          <a:bodyPr/>
          <a:lstStyle/>
          <a:p>
            <a:r>
              <a:rPr lang="en-US" sz="3200" b="1" dirty="0" smtClean="0"/>
              <a:t/>
            </a:r>
            <a:br>
              <a:rPr lang="en-US" sz="3200" b="1" dirty="0" smtClean="0"/>
            </a:br>
            <a:r>
              <a:rPr lang="en-US" sz="2400" b="1" dirty="0" smtClean="0">
                <a:latin typeface="Cambria" pitchFamily="18" charset="0"/>
              </a:rPr>
              <a:t> </a:t>
            </a:r>
            <a:r>
              <a:rPr lang="en-US" sz="2400" b="1" i="1" dirty="0" smtClean="0">
                <a:latin typeface="Cambria" pitchFamily="18" charset="0"/>
              </a:rPr>
              <a:t>GENERAL PROVISIONS</a:t>
            </a:r>
            <a:br>
              <a:rPr lang="en-US" sz="2400" b="1" i="1" dirty="0" smtClean="0">
                <a:latin typeface="Cambria" pitchFamily="18" charset="0"/>
              </a:rPr>
            </a:br>
            <a:r>
              <a:rPr lang="en-US" sz="2400" b="1" i="1" dirty="0" smtClean="0">
                <a:latin typeface="Cambria" pitchFamily="18" charset="0"/>
              </a:rPr>
              <a:t>continued</a:t>
            </a:r>
            <a:r>
              <a:rPr lang="en-US" sz="2000" dirty="0" smtClean="0">
                <a:latin typeface="Cambria" pitchFamily="18" charset="0"/>
              </a:rPr>
              <a:t/>
            </a:r>
            <a:br>
              <a:rPr lang="en-US" sz="2000" dirty="0" smtClean="0">
                <a:latin typeface="Cambria" pitchFamily="18" charset="0"/>
              </a:rPr>
            </a:br>
            <a:endParaRPr lang="en-US" sz="2000" dirty="0" smtClean="0">
              <a:latin typeface="Cambria" pitchFamily="18" charset="0"/>
            </a:endParaRPr>
          </a:p>
        </p:txBody>
      </p:sp>
      <p:sp>
        <p:nvSpPr>
          <p:cNvPr id="13325" name="Rectangle 21"/>
          <p:cNvSpPr>
            <a:spLocks noGrp="1"/>
          </p:cNvSpPr>
          <p:nvPr>
            <p:ph type="body" idx="4294967295"/>
          </p:nvPr>
        </p:nvSpPr>
        <p:spPr/>
        <p:txBody>
          <a:bodyPr/>
          <a:lstStyle/>
          <a:p>
            <a:pPr algn="just">
              <a:buFont typeface="Wingdings" pitchFamily="2" charset="2"/>
              <a:buChar char="v"/>
            </a:pPr>
            <a:endParaRPr lang="en-US" sz="1600" dirty="0" smtClean="0">
              <a:solidFill>
                <a:srgbClr val="FF0000"/>
              </a:solidFill>
              <a:latin typeface="Cambria" pitchFamily="18" charset="0"/>
            </a:endParaRPr>
          </a:p>
          <a:p>
            <a:pPr algn="just">
              <a:buFont typeface="Wingdings" pitchFamily="2" charset="2"/>
              <a:buChar char="v"/>
            </a:pPr>
            <a:r>
              <a:rPr lang="en-GB" sz="1700" dirty="0" smtClean="0">
                <a:latin typeface="Cambria" pitchFamily="18" charset="0"/>
              </a:rPr>
              <a:t>Where an enterprise of a Contracting State carries on business in the other Contracting State through a permanent establishment situated therein, there shall in each Contracting State be attributed to that permanent establishment the profits which it might be expected to make if it were a distinct and separate enterprise engaged in the same or similar activities under the same or similar conditions and dealing wholly independently with the enterprise of which it is a permanent establishment. </a:t>
            </a:r>
          </a:p>
          <a:p>
            <a:pPr algn="just">
              <a:buNone/>
            </a:pPr>
            <a:endParaRPr lang="en-GB" sz="1700" dirty="0" smtClean="0">
              <a:latin typeface="Cambria" pitchFamily="18" charset="0"/>
            </a:endParaRPr>
          </a:p>
          <a:p>
            <a:pPr algn="just">
              <a:buFont typeface="Wingdings" pitchFamily="2" charset="2"/>
              <a:buChar char="v"/>
            </a:pPr>
            <a:r>
              <a:rPr lang="en-GB" sz="1700" dirty="0" smtClean="0">
                <a:latin typeface="Cambria" pitchFamily="18" charset="0"/>
              </a:rPr>
              <a:t>In determining the profits of a permanent establishment, deductions expenses will be allowed which are incurred for the purposes of the permanent establishment, including executive and general administrative expenses so incurred, whether in the State in which the permanent establishment is situated or elsewhere. </a:t>
            </a:r>
          </a:p>
          <a:p>
            <a:pPr algn="just">
              <a:buNone/>
            </a:pPr>
            <a:endParaRPr lang="en-GB" sz="1700" dirty="0" smtClean="0">
              <a:latin typeface="Cambria" pitchFamily="18" charset="0"/>
            </a:endParaRPr>
          </a:p>
          <a:p>
            <a:pPr algn="just">
              <a:buFont typeface="Wingdings" pitchFamily="2" charset="2"/>
              <a:buChar char="v"/>
            </a:pPr>
            <a:r>
              <a:rPr lang="en-US" sz="1700" dirty="0" smtClean="0">
                <a:latin typeface="Cambria" pitchFamily="18" charset="0"/>
              </a:rPr>
              <a:t>These provisions are contained in the Convention for the Avoidance of Double Taxation applied by Montenegro, under Article related to business profits. </a:t>
            </a:r>
          </a:p>
        </p:txBody>
      </p:sp>
      <p:grpSp>
        <p:nvGrpSpPr>
          <p:cNvPr id="21" name="Group 7"/>
          <p:cNvGrpSpPr/>
          <p:nvPr/>
        </p:nvGrpSpPr>
        <p:grpSpPr>
          <a:xfrm>
            <a:off x="0" y="-4763"/>
            <a:ext cx="9144000" cy="860426"/>
            <a:chOff x="0" y="-4763"/>
            <a:chExt cx="9144000" cy="860426"/>
          </a:xfrm>
        </p:grpSpPr>
        <p:sp>
          <p:nvSpPr>
            <p:cNvPr id="22" name="Round Same Side Corner Rectangle 21"/>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9"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0" name="Group 21"/>
            <p:cNvGrpSpPr>
              <a:grpSpLocks/>
            </p:cNvGrpSpPr>
            <p:nvPr/>
          </p:nvGrpSpPr>
          <p:grpSpPr bwMode="auto">
            <a:xfrm>
              <a:off x="7885100" y="-4763"/>
              <a:ext cx="1211260" cy="385762"/>
              <a:chOff x="7814716" y="-5258"/>
              <a:chExt cx="1210767" cy="460280"/>
            </a:xfrm>
          </p:grpSpPr>
          <p:sp>
            <p:nvSpPr>
              <p:cNvPr id="31" name="5-Point Star 30"/>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7" name="Group 21"/>
          <p:cNvGrpSpPr/>
          <p:nvPr/>
        </p:nvGrpSpPr>
        <p:grpSpPr>
          <a:xfrm>
            <a:off x="0" y="6354762"/>
            <a:ext cx="9144000" cy="506473"/>
            <a:chOff x="0" y="6354762"/>
            <a:chExt cx="9144000" cy="506473"/>
          </a:xfrm>
        </p:grpSpPr>
        <p:sp>
          <p:nvSpPr>
            <p:cNvPr id="38" name="Round Same Side Corner Rectangle 37"/>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9" name="Rectangle 38"/>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1" name="Rectangle 40"/>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3"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4347"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4348" name="Rectangle 20"/>
          <p:cNvSpPr>
            <a:spLocks noGrp="1"/>
          </p:cNvSpPr>
          <p:nvPr>
            <p:ph type="title" idx="4294967295"/>
          </p:nvPr>
        </p:nvSpPr>
        <p:spPr>
          <a:xfrm>
            <a:off x="304800" y="609600"/>
            <a:ext cx="8382000" cy="1143000"/>
          </a:xfrm>
        </p:spPr>
        <p:txBody>
          <a:bodyPr/>
          <a:lstStyle/>
          <a:p>
            <a:r>
              <a:rPr lang="en-US" sz="3200" b="1" smtClean="0"/>
              <a:t/>
            </a:r>
            <a:br>
              <a:rPr lang="en-US" sz="3200" b="1" smtClean="0"/>
            </a:br>
            <a:r>
              <a:rPr lang="en-US" sz="2400" b="1" smtClean="0"/>
              <a:t> </a:t>
            </a:r>
            <a:br>
              <a:rPr lang="en-US" sz="2400" b="1" smtClean="0"/>
            </a:br>
            <a:r>
              <a:rPr lang="en-US" sz="2400" b="1" i="1" smtClean="0">
                <a:latin typeface="Cambria" pitchFamily="18" charset="0"/>
              </a:rPr>
              <a:t>MUTUAL AGREEMENT AND ARBITRATION</a:t>
            </a:r>
            <a:br>
              <a:rPr lang="en-US" sz="2400" b="1" i="1" smtClean="0">
                <a:latin typeface="Cambria" pitchFamily="18" charset="0"/>
              </a:rPr>
            </a:br>
            <a:r>
              <a:rPr lang="en-US" sz="2400" b="1" i="1" smtClean="0">
                <a:latin typeface="Cambria" pitchFamily="18" charset="0"/>
              </a:rPr>
              <a:t>PROCEDURE</a:t>
            </a:r>
            <a:r>
              <a:rPr lang="sr-Latn-CS" sz="2400" b="1" i="1" smtClean="0">
                <a:latin typeface="Cambria" pitchFamily="18" charset="0"/>
              </a:rPr>
              <a:t> </a:t>
            </a:r>
            <a:r>
              <a:rPr lang="en-US" sz="2000" b="1" smtClean="0">
                <a:solidFill>
                  <a:srgbClr val="973735"/>
                </a:solidFill>
                <a:latin typeface="Cambria" pitchFamily="18" charset="0"/>
              </a:rPr>
              <a:t/>
            </a:r>
            <a:br>
              <a:rPr lang="en-US" sz="2000" b="1" smtClean="0">
                <a:solidFill>
                  <a:srgbClr val="973735"/>
                </a:solidFill>
                <a:latin typeface="Cambria" pitchFamily="18" charset="0"/>
              </a:rPr>
            </a:br>
            <a:r>
              <a:rPr lang="en-US" sz="2000" smtClean="0">
                <a:latin typeface="Cambria" pitchFamily="18" charset="0"/>
              </a:rPr>
              <a:t/>
            </a:r>
            <a:br>
              <a:rPr lang="en-US" sz="2000" smtClean="0">
                <a:latin typeface="Cambria" pitchFamily="18" charset="0"/>
              </a:rPr>
            </a:br>
            <a:endParaRPr lang="en-US" sz="2000" smtClean="0">
              <a:latin typeface="Cambria" pitchFamily="18" charset="0"/>
            </a:endParaRPr>
          </a:p>
        </p:txBody>
      </p:sp>
      <p:sp>
        <p:nvSpPr>
          <p:cNvPr id="14349" name="Rectangle 21"/>
          <p:cNvSpPr>
            <a:spLocks noGrp="1"/>
          </p:cNvSpPr>
          <p:nvPr>
            <p:ph type="body" idx="4294967295"/>
          </p:nvPr>
        </p:nvSpPr>
        <p:spPr/>
        <p:txBody>
          <a:bodyPr/>
          <a:lstStyle/>
          <a:p>
            <a:pPr algn="just">
              <a:buFont typeface="Wingdings" pitchFamily="2" charset="2"/>
              <a:buChar char="v"/>
            </a:pPr>
            <a:endParaRPr lang="en-US" sz="1600" dirty="0" smtClean="0">
              <a:latin typeface="Cambria" pitchFamily="18" charset="0"/>
            </a:endParaRPr>
          </a:p>
          <a:p>
            <a:pPr algn="just">
              <a:buFont typeface="Wingdings" pitchFamily="2" charset="2"/>
              <a:buChar char="v"/>
            </a:pPr>
            <a:r>
              <a:rPr lang="en-US" sz="1600" dirty="0" smtClean="0">
                <a:latin typeface="Cambria" pitchFamily="18" charset="0"/>
              </a:rPr>
              <a:t>If the principles are not complied with, an enterprise may, irrespective of the legal remedies provided by a national law of those States, present its case to the competent authority of the Contracting State. If the competent authority deems that the complaint  has merits and is not able to reach a satisfactory solution, such a case may be settled by a mutual agreement with the competent authority of the other Contracting State.</a:t>
            </a:r>
            <a:endParaRPr lang="x-none" sz="1600" dirty="0" smtClean="0">
              <a:latin typeface="Cambria" pitchFamily="18" charset="0"/>
            </a:endParaRPr>
          </a:p>
          <a:p>
            <a:pPr marL="0" indent="0" algn="just">
              <a:buNone/>
            </a:pPr>
            <a:endParaRPr lang="en-US" sz="1600" dirty="0" smtClean="0">
              <a:latin typeface="Cambria" pitchFamily="18" charset="0"/>
            </a:endParaRPr>
          </a:p>
          <a:p>
            <a:pPr algn="just">
              <a:buFont typeface="Wingdings" pitchFamily="2" charset="2"/>
              <a:buChar char="v"/>
            </a:pPr>
            <a:r>
              <a:rPr lang="en-US" sz="1600" dirty="0" smtClean="0">
                <a:latin typeface="Cambria" pitchFamily="18" charset="0"/>
              </a:rPr>
              <a:t>This provision is contained in all conventions for the avoidance of double taxation applied by Montenegro, under Article related to mutual agreement procedure.</a:t>
            </a:r>
          </a:p>
          <a:p>
            <a:pPr algn="just">
              <a:buNone/>
            </a:pPr>
            <a:endParaRPr lang="en-US" sz="1600" dirty="0" smtClean="0">
              <a:latin typeface="Cambria" pitchFamily="18" charset="0"/>
            </a:endParaRPr>
          </a:p>
          <a:p>
            <a:pPr algn="just">
              <a:buFont typeface="Wingdings" pitchFamily="2" charset="2"/>
              <a:buChar char="v"/>
            </a:pPr>
            <a:r>
              <a:rPr lang="en-US" sz="1600" dirty="0" smtClean="0">
                <a:latin typeface="Cambria" pitchFamily="18" charset="0"/>
              </a:rPr>
              <a:t>In connection with Article 7 of the Arbitration Convention, pertaining to establishment of an arbitration committee tasked with issuing opinion on double taxation removal, if a competent authority fails to reach an agreement, conventions for the avoidance of double taxation applied by Montenegro will not contain a provision concerning the establishment of the arbitration committee within the above mentioned article.</a:t>
            </a:r>
            <a:endParaRPr lang="en-GB" sz="1600" dirty="0" smtClean="0">
              <a:latin typeface="Cambria" pitchFamily="18" charset="0"/>
            </a:endParaRPr>
          </a:p>
          <a:p>
            <a:pPr algn="just">
              <a:buFont typeface="Wingdings" pitchFamily="2" charset="2"/>
              <a:buChar char="v"/>
            </a:pPr>
            <a:endParaRPr lang="en-US" sz="1600" dirty="0" smtClean="0">
              <a:latin typeface="Cambria" pitchFamily="18" charset="0"/>
            </a:endParaRPr>
          </a:p>
          <a:p>
            <a:pPr lvl="1">
              <a:buFont typeface="Arial" charset="0"/>
              <a:buNone/>
            </a:pPr>
            <a:endParaRPr lang="en-US" sz="1600" b="1" i="1" dirty="0" smtClean="0">
              <a:solidFill>
                <a:srgbClr val="973735"/>
              </a:solidFill>
              <a:latin typeface="Cambria" pitchFamily="18" charset="0"/>
            </a:endParaRPr>
          </a:p>
        </p:txBody>
      </p:sp>
      <p:grpSp>
        <p:nvGrpSpPr>
          <p:cNvPr id="21" name="Group 7"/>
          <p:cNvGrpSpPr/>
          <p:nvPr/>
        </p:nvGrpSpPr>
        <p:grpSpPr>
          <a:xfrm>
            <a:off x="0" y="-4763"/>
            <a:ext cx="9144000" cy="860426"/>
            <a:chOff x="0" y="-4763"/>
            <a:chExt cx="9144000" cy="860426"/>
          </a:xfrm>
        </p:grpSpPr>
        <p:sp>
          <p:nvSpPr>
            <p:cNvPr id="22" name="Round Same Side Corner Rectangle 21"/>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9"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0" name="Group 21"/>
            <p:cNvGrpSpPr>
              <a:grpSpLocks/>
            </p:cNvGrpSpPr>
            <p:nvPr/>
          </p:nvGrpSpPr>
          <p:grpSpPr bwMode="auto">
            <a:xfrm>
              <a:off x="7885100" y="-4763"/>
              <a:ext cx="1211260" cy="385762"/>
              <a:chOff x="7814716" y="-5258"/>
              <a:chExt cx="1210767" cy="460280"/>
            </a:xfrm>
          </p:grpSpPr>
          <p:sp>
            <p:nvSpPr>
              <p:cNvPr id="31" name="5-Point Star 30"/>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7" name="Group 21"/>
          <p:cNvGrpSpPr/>
          <p:nvPr/>
        </p:nvGrpSpPr>
        <p:grpSpPr>
          <a:xfrm>
            <a:off x="0" y="6354762"/>
            <a:ext cx="9144000" cy="506473"/>
            <a:chOff x="0" y="6354762"/>
            <a:chExt cx="9144000" cy="506473"/>
          </a:xfrm>
        </p:grpSpPr>
        <p:sp>
          <p:nvSpPr>
            <p:cNvPr id="38" name="Round Same Side Corner Rectangle 37"/>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9" name="Rectangle 38"/>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1" name="Rectangle 40"/>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7"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5371"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5372" name="Rectangle 20"/>
          <p:cNvSpPr>
            <a:spLocks noGrp="1"/>
          </p:cNvSpPr>
          <p:nvPr>
            <p:ph type="title" idx="4294967295"/>
          </p:nvPr>
        </p:nvSpPr>
        <p:spPr>
          <a:xfrm>
            <a:off x="304800" y="609600"/>
            <a:ext cx="8382000" cy="1143000"/>
          </a:xfrm>
        </p:spPr>
        <p:txBody>
          <a:bodyPr/>
          <a:lstStyle/>
          <a:p>
            <a:r>
              <a:rPr lang="en-US" sz="3200" b="1" dirty="0" smtClean="0"/>
              <a:t/>
            </a:r>
            <a:br>
              <a:rPr lang="en-US" sz="3200" b="1" dirty="0" smtClean="0"/>
            </a:br>
            <a:r>
              <a:rPr lang="en-US" sz="2400" b="1" dirty="0" smtClean="0"/>
              <a:t> </a:t>
            </a:r>
            <a:br>
              <a:rPr lang="en-US" sz="2400" b="1" dirty="0" smtClean="0"/>
            </a:br>
            <a:r>
              <a:rPr lang="sr-Latn-CS" sz="2400" b="1" i="1" dirty="0" smtClean="0">
                <a:latin typeface="Cambria" pitchFamily="18" charset="0"/>
              </a:rPr>
              <a:t> </a:t>
            </a:r>
            <a:r>
              <a:rPr lang="en-US" sz="2400" b="1" i="1" dirty="0" smtClean="0">
                <a:latin typeface="Cambria" pitchFamily="18" charset="0"/>
              </a:rPr>
              <a:t>SERIOUS PENALTIES</a:t>
            </a:r>
            <a:r>
              <a:rPr lang="en-US" sz="2000" dirty="0" smtClean="0"/>
              <a:t/>
            </a:r>
            <a:br>
              <a:rPr lang="en-US" sz="2000" dirty="0" smtClean="0"/>
            </a:br>
            <a:r>
              <a:rPr lang="en-US" sz="2000" b="1" dirty="0" smtClean="0">
                <a:solidFill>
                  <a:srgbClr val="973735"/>
                </a:solidFill>
                <a:latin typeface="Cambria" pitchFamily="18" charset="0"/>
              </a:rPr>
              <a:t/>
            </a:r>
            <a:br>
              <a:rPr lang="en-US" sz="2000" b="1" dirty="0" smtClean="0">
                <a:solidFill>
                  <a:srgbClr val="973735"/>
                </a:solidFill>
                <a:latin typeface="Cambria" pitchFamily="18" charset="0"/>
              </a:rPr>
            </a:br>
            <a:r>
              <a:rPr lang="en-US" sz="2000" dirty="0" smtClean="0">
                <a:latin typeface="Cambria" pitchFamily="18" charset="0"/>
              </a:rPr>
              <a:t/>
            </a:r>
            <a:br>
              <a:rPr lang="en-US" sz="2000" dirty="0" smtClean="0">
                <a:latin typeface="Cambria" pitchFamily="18" charset="0"/>
              </a:rPr>
            </a:br>
            <a:endParaRPr lang="en-US" sz="2000" dirty="0" smtClean="0">
              <a:latin typeface="Cambria" pitchFamily="18" charset="0"/>
            </a:endParaRPr>
          </a:p>
        </p:txBody>
      </p:sp>
      <p:sp>
        <p:nvSpPr>
          <p:cNvPr id="15373" name="Rectangle 21"/>
          <p:cNvSpPr>
            <a:spLocks noGrp="1"/>
          </p:cNvSpPr>
          <p:nvPr>
            <p:ph type="body" idx="4294967295"/>
          </p:nvPr>
        </p:nvSpPr>
        <p:spPr>
          <a:xfrm>
            <a:off x="457200" y="1600200"/>
            <a:ext cx="8382000" cy="4648200"/>
          </a:xfrm>
        </p:spPr>
        <p:txBody>
          <a:bodyPr/>
          <a:lstStyle/>
          <a:p>
            <a:pPr algn="just">
              <a:buFont typeface="Wingdings" pitchFamily="2" charset="2"/>
              <a:buChar char="v"/>
            </a:pPr>
            <a:endParaRPr lang="sr-Latn-CS" sz="1600" dirty="0" smtClean="0">
              <a:latin typeface="Cambria" pitchFamily="18" charset="0"/>
            </a:endParaRPr>
          </a:p>
          <a:p>
            <a:pPr algn="just">
              <a:buFont typeface="Wingdings" pitchFamily="2" charset="2"/>
              <a:buChar char="v"/>
            </a:pPr>
            <a:r>
              <a:rPr lang="en-GB" sz="1600" dirty="0" smtClean="0">
                <a:latin typeface="Cambria" pitchFamily="18" charset="0"/>
              </a:rPr>
              <a:t>All tax laws in Montenegro stipulate penalty provisions for tax violations and are aligned with the Law on Misdemeanours.</a:t>
            </a:r>
            <a:endParaRPr lang="x-none" sz="1600" dirty="0" smtClean="0">
              <a:latin typeface="Cambria" pitchFamily="18" charset="0"/>
            </a:endParaRPr>
          </a:p>
          <a:p>
            <a:pPr marL="0" indent="0" algn="just">
              <a:buNone/>
            </a:pPr>
            <a:endParaRPr lang="en-GB" sz="1600" dirty="0" smtClean="0">
              <a:latin typeface="Cambria" pitchFamily="18" charset="0"/>
            </a:endParaRPr>
          </a:p>
          <a:p>
            <a:pPr algn="just">
              <a:buFont typeface="Wingdings" pitchFamily="2" charset="2"/>
              <a:buChar char="v"/>
            </a:pPr>
            <a:r>
              <a:rPr lang="en-GB" sz="1600" dirty="0" smtClean="0">
                <a:latin typeface="Cambria" pitchFamily="18" charset="0"/>
              </a:rPr>
              <a:t>Penalties  provisions in the Law on Corporate Profit Tax  (Article 42a):</a:t>
            </a:r>
          </a:p>
          <a:p>
            <a:pPr algn="just"/>
            <a:r>
              <a:rPr lang="en-GB" sz="1600" dirty="0" smtClean="0">
                <a:latin typeface="Cambria" pitchFamily="18" charset="0"/>
              </a:rPr>
              <a:t>A pecuniary fine ranging from 550 euro to 16,500 euro shall be imposed for an offence on a legal entity - taxpayer if:</a:t>
            </a:r>
          </a:p>
          <a:p>
            <a:pPr lvl="1" algn="just">
              <a:buFont typeface="Courier New" pitchFamily="49" charset="0"/>
              <a:buChar char="o"/>
            </a:pPr>
            <a:r>
              <a:rPr lang="en-GB" sz="1600" dirty="0" smtClean="0">
                <a:latin typeface="Cambria" pitchFamily="18" charset="0"/>
              </a:rPr>
              <a:t>fails to calculate, calculates incorrectly or fails to pay the withholding tax on payments made on the following bases: dividends and share in profits paid to the resident and non-resident legal entities and natural persons; and interest, royalties, and other intellectual property rights compensations, capital gain, movable and immovable assets lease considerations, considerations from rendering consulting services, market research services and audit services paid to a non-resident legal entity;</a:t>
            </a:r>
          </a:p>
          <a:p>
            <a:pPr lvl="1" algn="just">
              <a:buFont typeface="Courier New" pitchFamily="49" charset="0"/>
              <a:buChar char="o"/>
            </a:pPr>
            <a:r>
              <a:rPr lang="en-GB" sz="1600" dirty="0" smtClean="0">
                <a:latin typeface="Cambria" pitchFamily="18" charset="0"/>
              </a:rPr>
              <a:t>fails to submit report on the assessed withholding tax within the prescribed;</a:t>
            </a:r>
          </a:p>
          <a:p>
            <a:pPr lvl="1" algn="just">
              <a:buFont typeface="Courier New" pitchFamily="49" charset="0"/>
              <a:buChar char="o"/>
            </a:pPr>
            <a:r>
              <a:rPr lang="en-GB" sz="1600" dirty="0" smtClean="0">
                <a:latin typeface="Cambria" pitchFamily="18" charset="0"/>
              </a:rPr>
              <a:t>fails to submit to the competent tax authority a tax return or fails to submit along with the tax return an evidence on paid tax or income statement and balance sheet within the prescribed deadline. </a:t>
            </a:r>
          </a:p>
        </p:txBody>
      </p:sp>
      <p:grpSp>
        <p:nvGrpSpPr>
          <p:cNvPr id="21" name="Group 7"/>
          <p:cNvGrpSpPr/>
          <p:nvPr/>
        </p:nvGrpSpPr>
        <p:grpSpPr>
          <a:xfrm>
            <a:off x="0" y="-4763"/>
            <a:ext cx="9144000" cy="860426"/>
            <a:chOff x="0" y="-4763"/>
            <a:chExt cx="9144000" cy="860426"/>
          </a:xfrm>
        </p:grpSpPr>
        <p:sp>
          <p:nvSpPr>
            <p:cNvPr id="22" name="Round Same Side Corner Rectangle 21"/>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9"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0" name="Group 21"/>
            <p:cNvGrpSpPr>
              <a:grpSpLocks/>
            </p:cNvGrpSpPr>
            <p:nvPr/>
          </p:nvGrpSpPr>
          <p:grpSpPr bwMode="auto">
            <a:xfrm>
              <a:off x="7885100" y="-4763"/>
              <a:ext cx="1211260" cy="385762"/>
              <a:chOff x="7814716" y="-5258"/>
              <a:chExt cx="1210767" cy="460280"/>
            </a:xfrm>
          </p:grpSpPr>
          <p:sp>
            <p:nvSpPr>
              <p:cNvPr id="31" name="5-Point Star 30"/>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7" name="Group 21"/>
          <p:cNvGrpSpPr/>
          <p:nvPr/>
        </p:nvGrpSpPr>
        <p:grpSpPr>
          <a:xfrm>
            <a:off x="0" y="6354762"/>
            <a:ext cx="9144000" cy="506473"/>
            <a:chOff x="0" y="6354762"/>
            <a:chExt cx="9144000" cy="506473"/>
          </a:xfrm>
        </p:grpSpPr>
        <p:sp>
          <p:nvSpPr>
            <p:cNvPr id="38" name="Round Same Side Corner Rectangle 37"/>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9" name="Rectangle 38"/>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1" name="Rectangle 40"/>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1"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639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6396" name="Rectangle 20"/>
          <p:cNvSpPr>
            <a:spLocks noGrp="1"/>
          </p:cNvSpPr>
          <p:nvPr>
            <p:ph type="title" idx="4294967295"/>
          </p:nvPr>
        </p:nvSpPr>
        <p:spPr>
          <a:xfrm>
            <a:off x="304800" y="609600"/>
            <a:ext cx="8382000" cy="609600"/>
          </a:xfrm>
        </p:spPr>
        <p:txBody>
          <a:bodyPr/>
          <a:lstStyle/>
          <a:p>
            <a:r>
              <a:rPr lang="en-US" sz="3200" b="1" dirty="0" smtClean="0"/>
              <a:t/>
            </a:r>
            <a:br>
              <a:rPr lang="en-US" sz="3200" b="1" dirty="0" smtClean="0"/>
            </a:br>
            <a:r>
              <a:rPr lang="en-US" sz="2400" b="1" dirty="0" smtClean="0"/>
              <a:t> </a:t>
            </a:r>
            <a:r>
              <a:rPr lang="sr-Latn-CS" sz="2400" b="1" i="1" dirty="0" smtClean="0">
                <a:latin typeface="Cambria" pitchFamily="18" charset="0"/>
              </a:rPr>
              <a:t> </a:t>
            </a:r>
            <a:r>
              <a:rPr lang="en-US" sz="2400" b="1" i="1" dirty="0" smtClean="0">
                <a:latin typeface="Cambria" pitchFamily="18" charset="0"/>
              </a:rPr>
              <a:t>EXCHANGE OF INFORMATION</a:t>
            </a:r>
            <a:r>
              <a:rPr lang="en-US" sz="2000" b="1" dirty="0" smtClean="0">
                <a:solidFill>
                  <a:srgbClr val="973735"/>
                </a:solidFill>
                <a:latin typeface="Cambria" pitchFamily="18" charset="0"/>
              </a:rPr>
              <a:t/>
            </a:r>
            <a:br>
              <a:rPr lang="en-US" sz="2000" b="1" dirty="0" smtClean="0">
                <a:solidFill>
                  <a:srgbClr val="973735"/>
                </a:solidFill>
                <a:latin typeface="Cambria" pitchFamily="18" charset="0"/>
              </a:rPr>
            </a:br>
            <a:endParaRPr lang="en-US" sz="2000" dirty="0" smtClean="0">
              <a:latin typeface="Cambria" pitchFamily="18" charset="0"/>
            </a:endParaRPr>
          </a:p>
        </p:txBody>
      </p:sp>
      <p:sp>
        <p:nvSpPr>
          <p:cNvPr id="16397" name="Rectangle 21"/>
          <p:cNvSpPr>
            <a:spLocks noGrp="1"/>
          </p:cNvSpPr>
          <p:nvPr>
            <p:ph type="body" idx="4294967295"/>
          </p:nvPr>
        </p:nvSpPr>
        <p:spPr>
          <a:xfrm>
            <a:off x="152400" y="1371600"/>
            <a:ext cx="8763000" cy="4724400"/>
          </a:xfrm>
        </p:spPr>
        <p:txBody>
          <a:bodyPr/>
          <a:lstStyle/>
          <a:p>
            <a:pPr algn="just">
              <a:buFont typeface="Wingdings" pitchFamily="2" charset="2"/>
              <a:buChar char="v"/>
            </a:pPr>
            <a:endParaRPr lang="en-GB" sz="1600" dirty="0" smtClean="0">
              <a:latin typeface="Cambria" pitchFamily="18" charset="0"/>
            </a:endParaRPr>
          </a:p>
          <a:p>
            <a:pPr algn="just">
              <a:buFont typeface="Wingdings" pitchFamily="2" charset="2"/>
              <a:buChar char="v"/>
            </a:pPr>
            <a:r>
              <a:rPr lang="en-GB" sz="1700" dirty="0" smtClean="0">
                <a:latin typeface="Cambria" pitchFamily="18" charset="0"/>
              </a:rPr>
              <a:t>In connection with Article 10 of the Arbitration Convention, pertaining to exchange of information of competent authorities and arbitration committee, the tax authority, in discharging competencies, has the authorisation to cooperate with other bodies and organizations in the country and abroad regarding the issues of tax crimes, in accordance with international treaties or agreements (Article 6, Law on Tax Administration) </a:t>
            </a:r>
          </a:p>
          <a:p>
            <a:pPr algn="just">
              <a:buNone/>
            </a:pPr>
            <a:endParaRPr lang="en-GB" sz="1700" dirty="0" smtClean="0">
              <a:latin typeface="Cambria" pitchFamily="18" charset="0"/>
            </a:endParaRPr>
          </a:p>
          <a:p>
            <a:pPr algn="just">
              <a:buFont typeface="Wingdings" pitchFamily="2" charset="2"/>
              <a:buChar char="v"/>
            </a:pPr>
            <a:r>
              <a:rPr lang="en-GB" sz="1700" dirty="0" smtClean="0">
                <a:latin typeface="Cambria" pitchFamily="18" charset="0"/>
              </a:rPr>
              <a:t>Tax secret shall mean any information or date about the taxpayer at the disposal of the tax authority, except for information and data: for which the taxpayer states in writing that they are not considered as tax secret; that cannot be related to a particular taxpayer, and cannot be identified in any other manner; pertaining to the existence of tax debt if the mortgage, or fiduciary right used as security is registered in the public books; on registration of the taxpayer, TIN, company name (name) and principal place of business; value of immovable property.</a:t>
            </a:r>
          </a:p>
          <a:p>
            <a:pPr algn="just">
              <a:buNone/>
            </a:pPr>
            <a:endParaRPr lang="en-GB" sz="1700" dirty="0" smtClean="0">
              <a:latin typeface="Cambria" pitchFamily="18" charset="0"/>
            </a:endParaRPr>
          </a:p>
          <a:p>
            <a:pPr algn="just">
              <a:buFont typeface="Wingdings" pitchFamily="2" charset="2"/>
              <a:buChar char="v"/>
            </a:pPr>
            <a:r>
              <a:rPr lang="en-GB" sz="1700" dirty="0" smtClean="0">
                <a:latin typeface="Cambria" pitchFamily="18" charset="0"/>
              </a:rPr>
              <a:t>Data considered as tax secret, at request of the competent state authority, may be available to that authority in accordance with law (Article 16, Law of Tax Administration).</a:t>
            </a:r>
          </a:p>
        </p:txBody>
      </p:sp>
      <p:grpSp>
        <p:nvGrpSpPr>
          <p:cNvPr id="21" name="Group 7"/>
          <p:cNvGrpSpPr/>
          <p:nvPr/>
        </p:nvGrpSpPr>
        <p:grpSpPr>
          <a:xfrm>
            <a:off x="0" y="-4763"/>
            <a:ext cx="9144000" cy="860426"/>
            <a:chOff x="0" y="-4763"/>
            <a:chExt cx="9144000" cy="860426"/>
          </a:xfrm>
        </p:grpSpPr>
        <p:sp>
          <p:nvSpPr>
            <p:cNvPr id="22" name="Round Same Side Corner Rectangle 21"/>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9"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0" name="Group 21"/>
            <p:cNvGrpSpPr>
              <a:grpSpLocks/>
            </p:cNvGrpSpPr>
            <p:nvPr/>
          </p:nvGrpSpPr>
          <p:grpSpPr bwMode="auto">
            <a:xfrm>
              <a:off x="7885100" y="-4763"/>
              <a:ext cx="1211260" cy="385762"/>
              <a:chOff x="7814716" y="-5258"/>
              <a:chExt cx="1210767" cy="460280"/>
            </a:xfrm>
          </p:grpSpPr>
          <p:sp>
            <p:nvSpPr>
              <p:cNvPr id="31" name="5-Point Star 30"/>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7" name="Group 21"/>
          <p:cNvGrpSpPr/>
          <p:nvPr/>
        </p:nvGrpSpPr>
        <p:grpSpPr>
          <a:xfrm>
            <a:off x="0" y="6354762"/>
            <a:ext cx="9144000" cy="506473"/>
            <a:chOff x="0" y="6354762"/>
            <a:chExt cx="9144000" cy="506473"/>
          </a:xfrm>
        </p:grpSpPr>
        <p:sp>
          <p:nvSpPr>
            <p:cNvPr id="38" name="Round Same Side Corner Rectangle 37"/>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9" name="Rectangle 38"/>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1" name="Rectangle 40"/>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1"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639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6396" name="Rectangle 20"/>
          <p:cNvSpPr>
            <a:spLocks noGrp="1"/>
          </p:cNvSpPr>
          <p:nvPr>
            <p:ph type="title" idx="4294967295"/>
          </p:nvPr>
        </p:nvSpPr>
        <p:spPr>
          <a:xfrm>
            <a:off x="304800" y="609600"/>
            <a:ext cx="8382000" cy="609600"/>
          </a:xfrm>
        </p:spPr>
        <p:txBody>
          <a:bodyPr/>
          <a:lstStyle/>
          <a:p>
            <a:r>
              <a:rPr lang="en-US" sz="3200" b="1" dirty="0" smtClean="0"/>
              <a:t/>
            </a:r>
            <a:br>
              <a:rPr lang="en-US" sz="3200" b="1" dirty="0" smtClean="0"/>
            </a:br>
            <a:r>
              <a:rPr lang="en-US" sz="2400" b="1" dirty="0" smtClean="0"/>
              <a:t> </a:t>
            </a:r>
            <a:r>
              <a:rPr lang="sr-Latn-CS" sz="2400" b="1" i="1" dirty="0" smtClean="0">
                <a:latin typeface="Cambria" pitchFamily="18" charset="0"/>
              </a:rPr>
              <a:t> </a:t>
            </a:r>
            <a:r>
              <a:rPr lang="en-US" sz="2400" b="1" i="1" dirty="0" smtClean="0">
                <a:latin typeface="Cambria" pitchFamily="18" charset="0"/>
              </a:rPr>
              <a:t>EXCHANGE OF INFORMATION</a:t>
            </a:r>
            <a:r>
              <a:rPr lang="en-US" sz="2000" b="1" dirty="0" smtClean="0">
                <a:solidFill>
                  <a:srgbClr val="973735"/>
                </a:solidFill>
                <a:latin typeface="Cambria" pitchFamily="18" charset="0"/>
              </a:rPr>
              <a:t/>
            </a:r>
            <a:br>
              <a:rPr lang="en-US" sz="2000" b="1" dirty="0" smtClean="0">
                <a:solidFill>
                  <a:srgbClr val="973735"/>
                </a:solidFill>
                <a:latin typeface="Cambria" pitchFamily="18" charset="0"/>
              </a:rPr>
            </a:br>
            <a:endParaRPr lang="en-US" sz="2000" dirty="0" smtClean="0">
              <a:latin typeface="Cambria" pitchFamily="18" charset="0"/>
            </a:endParaRPr>
          </a:p>
        </p:txBody>
      </p:sp>
      <p:sp>
        <p:nvSpPr>
          <p:cNvPr id="16397" name="Rectangle 21"/>
          <p:cNvSpPr>
            <a:spLocks noGrp="1"/>
          </p:cNvSpPr>
          <p:nvPr>
            <p:ph type="body" idx="4294967295"/>
          </p:nvPr>
        </p:nvSpPr>
        <p:spPr>
          <a:xfrm>
            <a:off x="152400" y="1371600"/>
            <a:ext cx="8763000" cy="5257800"/>
          </a:xfrm>
        </p:spPr>
        <p:txBody>
          <a:bodyPr/>
          <a:lstStyle/>
          <a:p>
            <a:pPr marL="0" marR="0" algn="just">
              <a:spcBef>
                <a:spcPts val="0"/>
              </a:spcBef>
              <a:spcAft>
                <a:spcPts val="0"/>
              </a:spcAft>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en-IE" sz="1600" dirty="0" smtClean="0">
                <a:latin typeface="Cambria" pitchFamily="18" charset="0"/>
                <a:ea typeface="Times New Roman"/>
                <a:cs typeface="Times New Roman"/>
              </a:rPr>
              <a:t> </a:t>
            </a:r>
          </a:p>
          <a:p>
            <a:pPr marL="0" algn="just">
              <a:spcBef>
                <a:spcPts val="0"/>
              </a:spcBef>
              <a:spcAft>
                <a:spcPts val="0"/>
              </a:spcAft>
              <a:buFont typeface="Wingdings" pitchFamily="2" charset="2"/>
              <a:buChar char="v"/>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sr-Latn-RS" sz="1700" dirty="0" smtClean="0">
                <a:latin typeface="Cambria" pitchFamily="18" charset="0"/>
              </a:rPr>
              <a:t> </a:t>
            </a:r>
            <a:r>
              <a:rPr lang="en-US" sz="1700" dirty="0" smtClean="0">
                <a:latin typeface="Cambria" pitchFamily="18" charset="0"/>
              </a:rPr>
              <a:t>The competent authorities of the Contracting States shall exchange such information </a:t>
            </a:r>
            <a:r>
              <a:rPr lang="sr-Latn-RS" sz="1700" dirty="0" smtClean="0">
                <a:latin typeface="Cambria" pitchFamily="18" charset="0"/>
              </a:rPr>
              <a:t> </a:t>
            </a:r>
            <a:r>
              <a:rPr lang="en-US" sz="1700" dirty="0" smtClean="0">
                <a:latin typeface="Cambria" pitchFamily="18" charset="0"/>
              </a:rPr>
              <a:t>as 	is </a:t>
            </a:r>
            <a:r>
              <a:rPr lang="en-US" sz="1700" dirty="0" err="1" smtClean="0">
                <a:latin typeface="Cambria" pitchFamily="18" charset="0"/>
              </a:rPr>
              <a:t>forseeably</a:t>
            </a:r>
            <a:r>
              <a:rPr lang="en-US" sz="1700" dirty="0" smtClean="0">
                <a:latin typeface="Cambria" pitchFamily="18" charset="0"/>
              </a:rPr>
              <a:t> </a:t>
            </a:r>
            <a:r>
              <a:rPr lang="en-US" sz="1700" dirty="0" smtClean="0">
                <a:latin typeface="Cambria" pitchFamily="18" charset="0"/>
              </a:rPr>
              <a:t>relevant</a:t>
            </a:r>
            <a:r>
              <a:rPr lang="en-US" sz="1700" b="1" dirty="0" smtClean="0">
                <a:latin typeface="Cambria" pitchFamily="18" charset="0"/>
              </a:rPr>
              <a:t> </a:t>
            </a:r>
            <a:r>
              <a:rPr lang="en-US" sz="1700" dirty="0" smtClean="0">
                <a:latin typeface="Cambria" pitchFamily="18" charset="0"/>
              </a:rPr>
              <a:t>for carrying out the provisions of the Convention or to the 	administration or enforcement of the domestic laws concerning taxes covered by the </a:t>
            </a:r>
            <a:r>
              <a:rPr lang="sr-Latn-RS" sz="1700" dirty="0" smtClean="0">
                <a:latin typeface="Cambria" pitchFamily="18" charset="0"/>
              </a:rPr>
              <a:t>	</a:t>
            </a:r>
            <a:r>
              <a:rPr lang="en-US" sz="1700" dirty="0" smtClean="0">
                <a:latin typeface="Cambria" pitchFamily="18" charset="0"/>
              </a:rPr>
              <a:t>Convention imposed on behalf of the Contracting States, or local authorities, insofar as 	the </a:t>
            </a:r>
            <a:r>
              <a:rPr lang="en-US" sz="1700" dirty="0" smtClean="0">
                <a:latin typeface="Cambria" pitchFamily="18" charset="0"/>
              </a:rPr>
              <a:t>taxation </a:t>
            </a:r>
            <a:r>
              <a:rPr lang="en-US" sz="1700" dirty="0" err="1" smtClean="0">
                <a:latin typeface="Cambria" pitchFamily="18" charset="0"/>
              </a:rPr>
              <a:t>thereunder</a:t>
            </a:r>
            <a:r>
              <a:rPr lang="en-US" sz="1700" dirty="0" smtClean="0">
                <a:latin typeface="Cambria" pitchFamily="18" charset="0"/>
              </a:rPr>
              <a:t> is not contrary to the Convention. </a:t>
            </a:r>
          </a:p>
          <a:p>
            <a:pPr marL="0" algn="just">
              <a:spcBef>
                <a:spcPts val="0"/>
              </a:spcBef>
              <a:spcAft>
                <a:spcPts val="0"/>
              </a:spcAft>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en-US" sz="1700" dirty="0" smtClean="0">
              <a:latin typeface="Cambria" pitchFamily="18" charset="0"/>
              <a:ea typeface="Times New Roman"/>
              <a:cs typeface="Times New Roman"/>
            </a:endParaRPr>
          </a:p>
          <a:p>
            <a:pPr marL="0" algn="just">
              <a:spcBef>
                <a:spcPts val="0"/>
              </a:spcBef>
              <a:spcAft>
                <a:spcPts val="0"/>
              </a:spcAft>
              <a:buFont typeface="Wingdings" pitchFamily="2" charset="2"/>
              <a:buChar char="v"/>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en-IE" sz="1700" dirty="0" smtClean="0">
                <a:latin typeface="Cambria" pitchFamily="18" charset="0"/>
                <a:ea typeface="Times New Roman"/>
                <a:cs typeface="Times New Roman"/>
              </a:rPr>
              <a:t> Any information received by a Contracting State shall be treated  as secret in the 	same manner as information obtained under the domestic laws of that State and 	shall be</a:t>
            </a:r>
            <a:r>
              <a:rPr lang="sr-Latn-RS" sz="1700" dirty="0" smtClean="0">
                <a:latin typeface="Cambria" pitchFamily="18" charset="0"/>
                <a:ea typeface="Times New Roman"/>
                <a:cs typeface="Times New Roman"/>
              </a:rPr>
              <a:t> </a:t>
            </a:r>
            <a:r>
              <a:rPr lang="en-IE" sz="1700" dirty="0" smtClean="0">
                <a:latin typeface="Cambria" pitchFamily="18" charset="0"/>
                <a:ea typeface="Times New Roman"/>
                <a:cs typeface="Times New Roman"/>
              </a:rPr>
              <a:t>disclosed</a:t>
            </a:r>
            <a:r>
              <a:rPr lang="sr-Latn-RS" sz="1700" dirty="0" smtClean="0">
                <a:latin typeface="Cambria" pitchFamily="18" charset="0"/>
                <a:ea typeface="Times New Roman"/>
                <a:cs typeface="Times New Roman"/>
              </a:rPr>
              <a:t> </a:t>
            </a:r>
            <a:r>
              <a:rPr lang="en-IE" sz="1700" dirty="0" smtClean="0">
                <a:latin typeface="Cambria" pitchFamily="18" charset="0"/>
                <a:ea typeface="Times New Roman"/>
                <a:cs typeface="Times New Roman"/>
              </a:rPr>
              <a:t>only to persons or authorities (including courts and 	administrative bodies) concerned with the assessment or collection of, the enforcement </a:t>
            </a:r>
            <a:r>
              <a:rPr lang="sr-Latn-RS" sz="1700" dirty="0" smtClean="0">
                <a:latin typeface="Cambria" pitchFamily="18" charset="0"/>
                <a:ea typeface="Times New Roman"/>
                <a:cs typeface="Times New Roman"/>
              </a:rPr>
              <a:t>	</a:t>
            </a:r>
            <a:r>
              <a:rPr lang="en-IE" sz="1700" dirty="0" smtClean="0">
                <a:latin typeface="Cambria" pitchFamily="18" charset="0"/>
                <a:ea typeface="Times New Roman"/>
                <a:cs typeface="Times New Roman"/>
              </a:rPr>
              <a:t>or </a:t>
            </a:r>
            <a:r>
              <a:rPr lang="en-IE" sz="1700" dirty="0" smtClean="0">
                <a:latin typeface="Cambria" pitchFamily="18" charset="0"/>
                <a:ea typeface="Times New Roman"/>
                <a:cs typeface="Times New Roman"/>
              </a:rPr>
              <a:t>prosecution </a:t>
            </a:r>
            <a:r>
              <a:rPr lang="en-IE" sz="1700" dirty="0" smtClean="0">
                <a:latin typeface="Cambria" pitchFamily="18" charset="0"/>
                <a:ea typeface="Times New Roman"/>
                <a:cs typeface="Times New Roman"/>
              </a:rPr>
              <a:t>in respect of, or the determination of appeals in relation to the taxes  </a:t>
            </a:r>
            <a:r>
              <a:rPr lang="sr-Latn-RS" sz="1700" dirty="0" smtClean="0">
                <a:latin typeface="Cambria" pitchFamily="18" charset="0"/>
                <a:ea typeface="Times New Roman"/>
                <a:cs typeface="Times New Roman"/>
              </a:rPr>
              <a:t>	</a:t>
            </a:r>
            <a:r>
              <a:rPr lang="en-IE" sz="1700" dirty="0" smtClean="0">
                <a:latin typeface="Cambria" pitchFamily="18" charset="0"/>
                <a:ea typeface="Times New Roman"/>
                <a:cs typeface="Times New Roman"/>
              </a:rPr>
              <a:t>covered by </a:t>
            </a:r>
            <a:r>
              <a:rPr lang="en-IE" sz="1700" dirty="0" smtClean="0">
                <a:latin typeface="Cambria" pitchFamily="18" charset="0"/>
                <a:ea typeface="Times New Roman"/>
                <a:cs typeface="Times New Roman"/>
              </a:rPr>
              <a:t>the Convention</a:t>
            </a:r>
            <a:r>
              <a:rPr lang="sr-Latn-RS" sz="1700" dirty="0" smtClean="0">
                <a:latin typeface="Cambria" pitchFamily="18" charset="0"/>
                <a:ea typeface="Times New Roman"/>
                <a:cs typeface="Times New Roman"/>
              </a:rPr>
              <a:t>. </a:t>
            </a:r>
            <a:r>
              <a:rPr lang="en-IE" sz="1700" dirty="0" smtClean="0">
                <a:latin typeface="Cambria" pitchFamily="18" charset="0"/>
                <a:ea typeface="Times New Roman"/>
                <a:cs typeface="Times New Roman"/>
              </a:rPr>
              <a:t>Such  persons</a:t>
            </a:r>
            <a:r>
              <a:rPr lang="sr-Latn-RS" sz="1700" dirty="0" smtClean="0">
                <a:latin typeface="Cambria" pitchFamily="18" charset="0"/>
                <a:ea typeface="Times New Roman"/>
                <a:cs typeface="Times New Roman"/>
              </a:rPr>
              <a:t> </a:t>
            </a:r>
            <a:r>
              <a:rPr lang="en-IE" sz="1700" dirty="0" smtClean="0">
                <a:latin typeface="Cambria" pitchFamily="18" charset="0"/>
                <a:ea typeface="Times New Roman"/>
                <a:cs typeface="Times New Roman"/>
              </a:rPr>
              <a:t>or</a:t>
            </a:r>
            <a:r>
              <a:rPr lang="sr-Latn-RS" sz="1700" dirty="0" smtClean="0">
                <a:latin typeface="Cambria" pitchFamily="18" charset="0"/>
                <a:ea typeface="Times New Roman"/>
                <a:cs typeface="Times New Roman"/>
              </a:rPr>
              <a:t> </a:t>
            </a:r>
            <a:r>
              <a:rPr lang="en-IE" sz="1700" dirty="0" smtClean="0">
                <a:latin typeface="Cambria" pitchFamily="18" charset="0"/>
                <a:ea typeface="Times New Roman"/>
                <a:cs typeface="Times New Roman"/>
              </a:rPr>
              <a:t>authorities shall use the information only 	</a:t>
            </a:r>
            <a:r>
              <a:rPr lang="en-IE" sz="1700" smtClean="0">
                <a:latin typeface="Cambria" pitchFamily="18" charset="0"/>
                <a:ea typeface="Times New Roman"/>
                <a:cs typeface="Times New Roman"/>
              </a:rPr>
              <a:t>for </a:t>
            </a:r>
            <a:r>
              <a:rPr lang="en-IE" sz="1700" smtClean="0">
                <a:latin typeface="Cambria" pitchFamily="18" charset="0"/>
                <a:ea typeface="Times New Roman"/>
                <a:cs typeface="Times New Roman"/>
              </a:rPr>
              <a:t>such </a:t>
            </a:r>
            <a:r>
              <a:rPr lang="en-IE" sz="1700" dirty="0" smtClean="0">
                <a:latin typeface="Cambria" pitchFamily="18" charset="0"/>
                <a:ea typeface="Times New Roman"/>
                <a:cs typeface="Times New Roman"/>
              </a:rPr>
              <a:t>purposes. They may disclose the information in public court proceedings or in 	judicial </a:t>
            </a:r>
            <a:r>
              <a:rPr lang="sr-Latn-RS" sz="1700" dirty="0" smtClean="0">
                <a:latin typeface="Cambria" pitchFamily="18" charset="0"/>
                <a:ea typeface="Times New Roman"/>
                <a:cs typeface="Times New Roman"/>
              </a:rPr>
              <a:t>	</a:t>
            </a:r>
            <a:r>
              <a:rPr lang="en-IE" sz="1700" dirty="0" smtClean="0">
                <a:latin typeface="Cambria" pitchFamily="18" charset="0"/>
                <a:ea typeface="Times New Roman"/>
                <a:cs typeface="Times New Roman"/>
              </a:rPr>
              <a:t>decisions.</a:t>
            </a:r>
            <a:r>
              <a:rPr lang="en-US" sz="1700" dirty="0" smtClean="0">
                <a:latin typeface="Cambria" pitchFamily="18" charset="0"/>
              </a:rPr>
              <a:t> </a:t>
            </a:r>
            <a:endParaRPr lang="sr-Latn-RS" sz="1700" dirty="0" smtClean="0">
              <a:latin typeface="Cambria" pitchFamily="18" charset="0"/>
            </a:endParaRPr>
          </a:p>
          <a:p>
            <a:pPr marL="0" algn="just">
              <a:spcBef>
                <a:spcPts val="0"/>
              </a:spcBef>
              <a:spcAft>
                <a:spcPts val="0"/>
              </a:spcAft>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sr-Latn-RS" sz="1700" dirty="0" smtClean="0">
              <a:latin typeface="Cambria" pitchFamily="18" charset="0"/>
            </a:endParaRPr>
          </a:p>
          <a:p>
            <a:pPr marL="0" algn="just">
              <a:spcBef>
                <a:spcPts val="0"/>
              </a:spcBef>
              <a:spcAft>
                <a:spcPts val="0"/>
              </a:spcAft>
              <a:buFont typeface="Wingdings" pitchFamily="2" charset="2"/>
              <a:buChar char="v"/>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sr-Latn-RS" sz="1700" dirty="0" smtClean="0">
                <a:latin typeface="Cambria" pitchFamily="18" charset="0"/>
              </a:rPr>
              <a:t> </a:t>
            </a:r>
            <a:r>
              <a:rPr lang="en-US" sz="1700" dirty="0" smtClean="0">
                <a:latin typeface="Cambria" pitchFamily="18" charset="0"/>
              </a:rPr>
              <a:t>These provision</a:t>
            </a:r>
            <a:r>
              <a:rPr lang="sr-Latn-RS" sz="1700" dirty="0" smtClean="0">
                <a:latin typeface="Cambria" pitchFamily="18" charset="0"/>
              </a:rPr>
              <a:t>s</a:t>
            </a:r>
            <a:r>
              <a:rPr lang="en-US" sz="1700" dirty="0" smtClean="0">
                <a:latin typeface="Cambria" pitchFamily="18" charset="0"/>
              </a:rPr>
              <a:t> are contained in </a:t>
            </a:r>
            <a:r>
              <a:rPr lang="sr-Latn-RS" sz="1700" dirty="0" smtClean="0">
                <a:latin typeface="Cambria" pitchFamily="18" charset="0"/>
              </a:rPr>
              <a:t>C</a:t>
            </a:r>
            <a:r>
              <a:rPr lang="en-US" sz="1700" dirty="0" err="1" smtClean="0">
                <a:latin typeface="Cambria" pitchFamily="18" charset="0"/>
              </a:rPr>
              <a:t>onvention</a:t>
            </a:r>
            <a:r>
              <a:rPr lang="en-US" sz="1700" dirty="0" smtClean="0">
                <a:latin typeface="Cambria" pitchFamily="18" charset="0"/>
              </a:rPr>
              <a:t> for the avoidance of double taxation </a:t>
            </a:r>
            <a:r>
              <a:rPr lang="sr-Latn-RS" sz="1700" dirty="0" smtClean="0">
                <a:latin typeface="Cambria" pitchFamily="18" charset="0"/>
              </a:rPr>
              <a:t>	</a:t>
            </a:r>
            <a:r>
              <a:rPr lang="en-US" sz="1700" dirty="0" smtClean="0">
                <a:latin typeface="Cambria" pitchFamily="18" charset="0"/>
              </a:rPr>
              <a:t>applied</a:t>
            </a:r>
            <a:r>
              <a:rPr lang="sr-Latn-RS" sz="1700" dirty="0" smtClean="0">
                <a:latin typeface="Cambria" pitchFamily="18" charset="0"/>
              </a:rPr>
              <a:t> </a:t>
            </a:r>
            <a:r>
              <a:rPr lang="en-US" sz="1700" dirty="0" smtClean="0">
                <a:latin typeface="Cambria" pitchFamily="18" charset="0"/>
              </a:rPr>
              <a:t>by Montenegro, under Article related to </a:t>
            </a:r>
            <a:r>
              <a:rPr lang="sr-Latn-RS" sz="1700" dirty="0" smtClean="0">
                <a:latin typeface="Cambria" pitchFamily="18" charset="0"/>
              </a:rPr>
              <a:t>exchange of information.</a:t>
            </a:r>
            <a:endParaRPr lang="en-US" sz="1700" dirty="0" smtClean="0">
              <a:latin typeface="Cambria" pitchFamily="18" charset="0"/>
            </a:endParaRPr>
          </a:p>
          <a:p>
            <a:pPr marL="0" algn="just">
              <a:spcBef>
                <a:spcPts val="0"/>
              </a:spcBef>
              <a:spcAft>
                <a:spcPts val="0"/>
              </a:spcAft>
              <a:buFont typeface="Wingdings" pitchFamily="2" charset="2"/>
              <a:buChar char="v"/>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en-US" sz="1800" dirty="0" smtClean="0"/>
          </a:p>
          <a:p>
            <a:pPr marL="0" marR="0" algn="just">
              <a:spcBef>
                <a:spcPts val="0"/>
              </a:spcBef>
              <a:spcAft>
                <a:spcPts val="0"/>
              </a:spcAft>
              <a:buFont typeface="Arial" pitchFamily="34"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en-US" sz="1800" dirty="0">
              <a:latin typeface="Cambria" pitchFamily="18" charset="0"/>
              <a:ea typeface="Times New Roman"/>
              <a:cs typeface="Times New Roman"/>
            </a:endParaRPr>
          </a:p>
        </p:txBody>
      </p:sp>
      <p:grpSp>
        <p:nvGrpSpPr>
          <p:cNvPr id="2" name="Group 7"/>
          <p:cNvGrpSpPr/>
          <p:nvPr/>
        </p:nvGrpSpPr>
        <p:grpSpPr>
          <a:xfrm>
            <a:off x="0" y="-4763"/>
            <a:ext cx="9144000" cy="860426"/>
            <a:chOff x="0" y="-4763"/>
            <a:chExt cx="9144000" cy="860426"/>
          </a:xfrm>
        </p:grpSpPr>
        <p:sp>
          <p:nvSpPr>
            <p:cNvPr id="22" name="Round Same Side Corner Rectangle 21"/>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9"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31" name="5-Point Star 30"/>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4" name="Group 21"/>
          <p:cNvGrpSpPr/>
          <p:nvPr/>
        </p:nvGrpSpPr>
        <p:grpSpPr>
          <a:xfrm>
            <a:off x="0" y="6354762"/>
            <a:ext cx="9144000" cy="506473"/>
            <a:chOff x="0" y="6354762"/>
            <a:chExt cx="9144000" cy="506473"/>
          </a:xfrm>
        </p:grpSpPr>
        <p:sp>
          <p:nvSpPr>
            <p:cNvPr id="38" name="Round Same Side Corner Rectangle 37"/>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9" name="Rectangle 38"/>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1" name="Rectangle 40"/>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grpSp>
        <p:nvGrpSpPr>
          <p:cNvPr id="17413"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2133600" y="4114800"/>
            <a:ext cx="69342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2800" dirty="0">
                <a:solidFill>
                  <a:schemeClr val="bg1"/>
                </a:solidFill>
                <a:effectLst>
                  <a:outerShdw blurRad="38100" dist="38100" dir="2700000" algn="tl">
                    <a:srgbClr val="000000">
                      <a:alpha val="43137"/>
                    </a:srgbClr>
                  </a:outerShdw>
                </a:effectLst>
                <a:latin typeface="Cambria" pitchFamily="18" charset="0"/>
              </a:rPr>
              <a:t>Conta</a:t>
            </a:r>
            <a:r>
              <a:rPr lang="en-US" sz="2800" dirty="0">
                <a:solidFill>
                  <a:schemeClr val="bg1"/>
                </a:solidFill>
                <a:effectLst>
                  <a:outerShdw blurRad="38100" dist="38100" dir="2700000" algn="tl">
                    <a:srgbClr val="000000">
                      <a:alpha val="43137"/>
                    </a:srgbClr>
                  </a:outerShdw>
                </a:effectLst>
                <a:latin typeface="Cambria" pitchFamily="18" charset="0"/>
              </a:rPr>
              <a:t>ct</a:t>
            </a:r>
            <a:r>
              <a:rPr lang="sr-Latn-CS" sz="2800" dirty="0">
                <a:solidFill>
                  <a:schemeClr val="bg1"/>
                </a:solidFill>
                <a:effectLst>
                  <a:outerShdw blurRad="38100" dist="38100" dir="2700000" algn="tl">
                    <a:srgbClr val="000000">
                      <a:alpha val="43137"/>
                    </a:srgbClr>
                  </a:outerShdw>
                </a:effectLst>
                <a:latin typeface="Cambria" pitchFamily="18" charset="0"/>
              </a:rPr>
              <a:t>:</a:t>
            </a:r>
          </a:p>
          <a:p>
            <a:pPr algn="ctr" fontAlgn="auto">
              <a:spcBef>
                <a:spcPts val="0"/>
              </a:spcBef>
              <a:spcAft>
                <a:spcPts val="0"/>
              </a:spcAft>
              <a:defRPr/>
            </a:pPr>
            <a:r>
              <a:rPr lang="sr-Latn-CS" sz="2800" b="1" dirty="0">
                <a:solidFill>
                  <a:schemeClr val="bg1"/>
                </a:solidFill>
                <a:effectLst>
                  <a:outerShdw blurRad="38100" dist="38100" dir="2700000" algn="tl">
                    <a:srgbClr val="000000">
                      <a:alpha val="43137"/>
                    </a:srgbClr>
                  </a:outerShdw>
                </a:effectLst>
                <a:latin typeface="Cambria" pitchFamily="18" charset="0"/>
              </a:rPr>
              <a:t>aida.muratovic</a:t>
            </a:r>
            <a:r>
              <a:rPr lang="en-US" sz="2800" b="1" dirty="0" smtClean="0">
                <a:solidFill>
                  <a:schemeClr val="bg1"/>
                </a:solidFill>
                <a:effectLst>
                  <a:outerShdw blurRad="38100" dist="38100" dir="2700000" algn="tl">
                    <a:srgbClr val="000000">
                      <a:alpha val="43137"/>
                    </a:srgbClr>
                  </a:outerShdw>
                </a:effectLst>
                <a:latin typeface="Cambria" pitchFamily="18" charset="0"/>
              </a:rPr>
              <a:t>@</a:t>
            </a:r>
            <a:r>
              <a:rPr lang="en-US" sz="2800" b="1" dirty="0" err="1" smtClean="0">
                <a:solidFill>
                  <a:schemeClr val="bg1"/>
                </a:solidFill>
                <a:effectLst>
                  <a:outerShdw blurRad="38100" dist="38100" dir="2700000" algn="tl">
                    <a:srgbClr val="000000">
                      <a:alpha val="43137"/>
                    </a:srgbClr>
                  </a:outerShdw>
                </a:effectLst>
                <a:latin typeface="Cambria" pitchFamily="18" charset="0"/>
              </a:rPr>
              <a:t>mif.gov.me</a:t>
            </a:r>
            <a:endParaRPr lang="en-US" sz="2800" b="1" dirty="0" smtClean="0">
              <a:solidFill>
                <a:schemeClr val="bg1"/>
              </a:solidFill>
              <a:effectLst>
                <a:outerShdw blurRad="38100" dist="38100" dir="2700000" algn="tl">
                  <a:srgbClr val="000000">
                    <a:alpha val="43137"/>
                  </a:srgbClr>
                </a:outerShdw>
              </a:effectLst>
              <a:latin typeface="Cambria" pitchFamily="18" charset="0"/>
            </a:endParaRPr>
          </a:p>
          <a:p>
            <a:pPr algn="ctr" fontAlgn="auto">
              <a:spcBef>
                <a:spcPts val="0"/>
              </a:spcBef>
              <a:spcAft>
                <a:spcPts val="0"/>
              </a:spcAft>
              <a:defRPr/>
            </a:pPr>
            <a:r>
              <a:rPr lang="en-US" sz="2800" b="1" dirty="0" smtClean="0">
                <a:solidFill>
                  <a:schemeClr val="bg1"/>
                </a:solidFill>
                <a:effectLst>
                  <a:outerShdw blurRad="38100" dist="38100" dir="2700000" algn="tl">
                    <a:srgbClr val="000000">
                      <a:alpha val="43137"/>
                    </a:srgbClr>
                  </a:outerShdw>
                </a:effectLst>
                <a:latin typeface="Cambria" pitchFamily="18" charset="0"/>
              </a:rPr>
              <a:t>antoaneta.krivokapic@mif.gov.me</a:t>
            </a:r>
            <a:endParaRPr lang="hr-HR" sz="4000" b="1" dirty="0">
              <a:solidFill>
                <a:schemeClr val="bg1"/>
              </a:solidFill>
              <a:latin typeface="+mn-l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8437"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rPr>
              <a:t>QUESTIONS</a:t>
            </a:r>
            <a:endParaRPr lang="hr-HR" sz="4000" b="1" dirty="0">
              <a:solidFill>
                <a:schemeClr val="accent2">
                  <a:lumMod val="20000"/>
                  <a:lumOff val="80000"/>
                </a:schemeClr>
              </a:solidFill>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2945</TotalTime>
  <Words>2251</Words>
  <Application>Microsoft Office PowerPoint</Application>
  <PresentationFormat>On-screen Show (4:3)</PresentationFormat>
  <Paragraphs>218</Paragraphs>
  <Slides>18</Slides>
  <Notes>15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Slide 2</vt:lpstr>
      <vt:lpstr>Slide 3</vt:lpstr>
      <vt:lpstr>Slide 4</vt:lpstr>
      <vt:lpstr>Slide 5</vt:lpstr>
      <vt:lpstr>    SCOPE OF THE CONVENTION  </vt:lpstr>
      <vt:lpstr>  GENERAL PROVISIONS Definitions </vt:lpstr>
      <vt:lpstr> GENERAL PROVISIONS continued</vt:lpstr>
      <vt:lpstr>   GENERAL PROVISIONS continued  </vt:lpstr>
      <vt:lpstr>  GENERAL PROVISIONS Basic principles  </vt:lpstr>
      <vt:lpstr>   GENERAL PROVISIONS continued </vt:lpstr>
      <vt:lpstr>  GENERAL PROVISIONS continued </vt:lpstr>
      <vt:lpstr>   MUTUAL AGREEMENT AND ARBITRATION PROCEDURE   </vt:lpstr>
      <vt:lpstr>    SERIOUS PENALTIES   </vt:lpstr>
      <vt:lpstr>   EXCHANGE OF INFORMATION </vt:lpstr>
      <vt:lpstr>   EXCHANGE OF INFORMATION </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aida.muratovic</cp:lastModifiedBy>
  <cp:revision>525</cp:revision>
  <dcterms:created xsi:type="dcterms:W3CDTF">2012-04-18T16:21:57Z</dcterms:created>
  <dcterms:modified xsi:type="dcterms:W3CDTF">2013-04-22T14:19:45Z</dcterms:modified>
</cp:coreProperties>
</file>