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8" r:id="rId3"/>
    <p:sldId id="259" r:id="rId4"/>
    <p:sldId id="261" r:id="rId5"/>
    <p:sldId id="262" r:id="rId6"/>
    <p:sldId id="280" r:id="rId7"/>
    <p:sldId id="279" r:id="rId8"/>
    <p:sldId id="263" r:id="rId9"/>
    <p:sldId id="264" r:id="rId10"/>
    <p:sldId id="265" r:id="rId11"/>
    <p:sldId id="266" r:id="rId12"/>
    <p:sldId id="267" r:id="rId13"/>
    <p:sldId id="268" r:id="rId14"/>
    <p:sldId id="269" r:id="rId15"/>
    <p:sldId id="270" r:id="rId16"/>
    <p:sldId id="271" r:id="rId17"/>
    <p:sldId id="272" r:id="rId18"/>
    <p:sldId id="28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870" autoAdjust="0"/>
    <p:restoredTop sz="94660" autoAdjust="0"/>
  </p:normalViewPr>
  <p:slideViewPr>
    <p:cSldViewPr>
      <p:cViewPr>
        <p:scale>
          <a:sx n="70" d="100"/>
          <a:sy n="70" d="100"/>
        </p:scale>
        <p:origin x="-1656" y="-1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A9228A-0750-4A13-847D-749DA0BE0BEE}" type="datetimeFigureOut">
              <a:rPr lang="en-US" smtClean="0"/>
              <a:pPr/>
              <a:t>4/21/2013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A9228A-0750-4A13-847D-749DA0BE0BEE}" type="datetimeFigureOut">
              <a:rPr lang="en-US" smtClean="0"/>
              <a:pPr/>
              <a:t>4/21/2013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A9228A-0750-4A13-847D-749DA0BE0BEE}" type="datetimeFigureOut">
              <a:rPr lang="en-US" smtClean="0"/>
              <a:pPr/>
              <a:t>4/21/2013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A9228A-0750-4A13-847D-749DA0BE0BEE}" type="datetimeFigureOut">
              <a:rPr lang="en-US" smtClean="0"/>
              <a:pPr/>
              <a:t>4/21/2013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A9228A-0750-4A13-847D-749DA0BE0BEE}" type="datetimeFigureOut">
              <a:rPr lang="en-US" smtClean="0"/>
              <a:pPr/>
              <a:t>4/21/2013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A9228A-0750-4A13-847D-749DA0BE0BEE}" type="datetimeFigureOut">
              <a:rPr lang="en-US" smtClean="0"/>
              <a:pPr/>
              <a:t>4/21/2013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9228A-0750-4A13-847D-749DA0BE0BEE}" type="datetimeFigureOut">
              <a:rPr lang="en-US" smtClean="0"/>
              <a:pPr/>
              <a:t>4/21/2013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A9228A-0750-4A13-847D-749DA0BE0BEE}" type="datetimeFigureOut">
              <a:rPr lang="en-US" smtClean="0"/>
              <a:pPr/>
              <a:t>4/21/2013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A9228A-0750-4A13-847D-749DA0BE0BEE}" type="datetimeFigureOut">
              <a:rPr lang="en-US" smtClean="0"/>
              <a:pPr/>
              <a:t>4/21/2013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A9228A-0750-4A13-847D-749DA0BE0BEE}" type="datetimeFigureOut">
              <a:rPr lang="en-US" smtClean="0"/>
              <a:pPr/>
              <a:t>4/21/2013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A9228A-0750-4A13-847D-749DA0BE0BEE}" type="datetimeFigureOut">
              <a:rPr lang="en-US" smtClean="0"/>
              <a:pPr/>
              <a:t>4/21/2013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A9228A-0750-4A13-847D-749DA0BE0BEE}" type="datetimeFigureOut">
              <a:rPr lang="en-US" smtClean="0"/>
              <a:pPr/>
              <a:t>4/21/2013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6548E2-92E4-4446-A075-A0B02C923A7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6553200" y="6356350"/>
            <a:ext cx="2133600" cy="365125"/>
          </a:xfrm>
        </p:spPr>
        <p:txBody>
          <a:bodyPr/>
          <a:lstStyle/>
          <a:p>
            <a:pPr>
              <a:defRPr/>
            </a:pPr>
            <a:fld id="{1E813BCC-7661-4970-84CB-E27A07C42AB7}" type="slidenum">
              <a:rPr lang="en-US"/>
              <a:pPr>
                <a:defRPr/>
              </a:pPr>
              <a:t>1</a:t>
            </a:fld>
            <a:endParaRPr lang="en-US"/>
          </a:p>
        </p:txBody>
      </p:sp>
      <p:sp>
        <p:nvSpPr>
          <p:cNvPr id="5" name="Rectangle 4"/>
          <p:cNvSpPr/>
          <p:nvPr/>
        </p:nvSpPr>
        <p:spPr>
          <a:xfrm>
            <a:off x="-609600" y="0"/>
            <a:ext cx="97536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6" name="Text Box 3"/>
          <p:cNvSpPr txBox="1">
            <a:spLocks noChangeArrowheads="1"/>
          </p:cNvSpPr>
          <p:nvPr/>
        </p:nvSpPr>
        <p:spPr bwMode="auto">
          <a:xfrm>
            <a:off x="304800" y="1676400"/>
            <a:ext cx="8458200" cy="825500"/>
          </a:xfrm>
          <a:prstGeom prst="rect">
            <a:avLst/>
          </a:prstGeom>
          <a:noFill/>
          <a:ln w="9525">
            <a:noFill/>
            <a:miter lim="800000"/>
            <a:headEnd/>
            <a:tailEnd/>
          </a:ln>
        </p:spPr>
        <p:txBody>
          <a:bodyPr>
            <a:spAutoFit/>
          </a:bodyPr>
          <a:lstStyle/>
          <a:p>
            <a:pPr algn="ctr" eaLnBrk="1" hangingPunct="1"/>
            <a:r>
              <a:rPr lang="sr-Latn-CS" sz="1600" b="1" dirty="0">
                <a:solidFill>
                  <a:schemeClr val="bg1"/>
                </a:solidFill>
                <a:latin typeface="Cambria" pitchFamily="18" charset="0"/>
              </a:rPr>
              <a:t> M O N T E N E G R O </a:t>
            </a:r>
          </a:p>
          <a:p>
            <a:pPr algn="ctr" eaLnBrk="1" hangingPunct="1"/>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sr-Latn-CS" sz="1600" b="1" i="1" dirty="0">
                <a:solidFill>
                  <a:schemeClr val="bg1"/>
                </a:solidFill>
                <a:latin typeface="Cambria" pitchFamily="18" charset="0"/>
              </a:rPr>
              <a:t>1</a:t>
            </a:r>
            <a:r>
              <a:rPr lang="en-US" sz="1600" b="1" i="1" dirty="0" smtClean="0">
                <a:solidFill>
                  <a:schemeClr val="bg1"/>
                </a:solidFill>
                <a:latin typeface="Cambria" pitchFamily="18" charset="0"/>
              </a:rPr>
              <a:t>6 </a:t>
            </a:r>
            <a:r>
              <a:rPr lang="hr-HR" sz="1600" b="1" i="1" dirty="0" smtClean="0">
                <a:solidFill>
                  <a:schemeClr val="bg1"/>
                </a:solidFill>
                <a:latin typeface="Cambria" pitchFamily="18" charset="0"/>
              </a:rPr>
              <a:t>–</a:t>
            </a:r>
            <a:r>
              <a:rPr lang="en-US" sz="1600" b="1" i="1" dirty="0" smtClean="0">
                <a:solidFill>
                  <a:schemeClr val="bg1"/>
                </a:solidFill>
                <a:latin typeface="Cambria" pitchFamily="18" charset="0"/>
              </a:rPr>
              <a:t> </a:t>
            </a:r>
            <a:r>
              <a:rPr lang="sr-Latn-CS" sz="1600" b="1" i="1" dirty="0" smtClean="0">
                <a:solidFill>
                  <a:schemeClr val="bg1"/>
                </a:solidFill>
                <a:latin typeface="Cambria" pitchFamily="18" charset="0"/>
              </a:rPr>
              <a:t> </a:t>
            </a:r>
            <a:r>
              <a:rPr lang="en-US" sz="1600" b="1" i="1" dirty="0">
                <a:solidFill>
                  <a:schemeClr val="bg1"/>
                </a:solidFill>
                <a:latin typeface="Cambria" pitchFamily="18" charset="0"/>
              </a:rPr>
              <a:t>Taxation</a:t>
            </a:r>
            <a:endParaRPr lang="en-US" sz="1600" dirty="0">
              <a:latin typeface="Cambria" pitchFamily="18" charset="0"/>
            </a:endParaRPr>
          </a:p>
        </p:txBody>
      </p:sp>
      <p:pic>
        <p:nvPicPr>
          <p:cNvPr id="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8" name="Rectangle 3"/>
          <p:cNvSpPr>
            <a:spLocks noChangeArrowheads="1"/>
          </p:cNvSpPr>
          <p:nvPr/>
        </p:nvSpPr>
        <p:spPr bwMode="auto">
          <a:xfrm>
            <a:off x="1447800" y="3276600"/>
            <a:ext cx="6324600" cy="1371600"/>
          </a:xfrm>
          <a:prstGeom prst="rect">
            <a:avLst/>
          </a:prstGeom>
          <a:noFill/>
          <a:ln w="9525">
            <a:noFill/>
            <a:miter lim="800000"/>
            <a:headEnd/>
            <a:tailEnd/>
          </a:ln>
        </p:spPr>
        <p:txBody>
          <a:bodyPr anchor="ctr"/>
          <a:lstStyle/>
          <a:p>
            <a:pPr algn="ctr" eaLnBrk="1" hangingPunct="1"/>
            <a:r>
              <a:rPr lang="en-GB" sz="2600" dirty="0">
                <a:solidFill>
                  <a:srgbClr val="F2DCDB"/>
                </a:solidFill>
                <a:latin typeface="Cambria" pitchFamily="18" charset="0"/>
              </a:rPr>
              <a:t>Bilateral screening: Chapter </a:t>
            </a:r>
            <a:r>
              <a:rPr lang="sr-Latn-CS" sz="2600" dirty="0">
                <a:solidFill>
                  <a:srgbClr val="F2DCDB"/>
                </a:solidFill>
                <a:latin typeface="Cambria" pitchFamily="18" charset="0"/>
              </a:rPr>
              <a:t>1</a:t>
            </a:r>
            <a:r>
              <a:rPr lang="en-US" sz="2600" dirty="0">
                <a:solidFill>
                  <a:srgbClr val="F2DCDB"/>
                </a:solidFill>
                <a:latin typeface="Cambria" pitchFamily="18" charset="0"/>
              </a:rPr>
              <a:t>6</a:t>
            </a:r>
            <a:endParaRPr lang="en-GB" sz="2600" dirty="0">
              <a:solidFill>
                <a:srgbClr val="F2DCDB"/>
              </a:solidFill>
              <a:latin typeface="Cambria" pitchFamily="18" charset="0"/>
            </a:endParaRPr>
          </a:p>
          <a:p>
            <a:pPr algn="ctr" eaLnBrk="1" hangingPunct="1"/>
            <a:r>
              <a:rPr lang="en-GB" sz="2600" b="1" dirty="0">
                <a:solidFill>
                  <a:srgbClr val="F2DCDB"/>
                </a:solidFill>
                <a:latin typeface="Cambria" pitchFamily="18" charset="0"/>
              </a:rPr>
              <a:t>PRESENTATION OF </a:t>
            </a:r>
            <a:r>
              <a:rPr lang="sr-Latn-CS" sz="2600" b="1" dirty="0">
                <a:solidFill>
                  <a:srgbClr val="F2DCDB"/>
                </a:solidFill>
                <a:latin typeface="Cambria" pitchFamily="18" charset="0"/>
              </a:rPr>
              <a:t>MONTENEGRO</a:t>
            </a:r>
            <a:endParaRPr lang="hr-HR" sz="2600" b="1" dirty="0">
              <a:solidFill>
                <a:srgbClr val="F2DCDB"/>
              </a:solidFill>
            </a:endParaRPr>
          </a:p>
        </p:txBody>
      </p:sp>
      <p:sp>
        <p:nvSpPr>
          <p:cNvPr id="9" name="Rectangle 12"/>
          <p:cNvSpPr>
            <a:spLocks noChangeArrowheads="1"/>
          </p:cNvSpPr>
          <p:nvPr/>
        </p:nvSpPr>
        <p:spPr bwMode="auto">
          <a:xfrm>
            <a:off x="3033713" y="6326188"/>
            <a:ext cx="2376420" cy="369332"/>
          </a:xfrm>
          <a:prstGeom prst="rect">
            <a:avLst/>
          </a:prstGeom>
          <a:noFill/>
          <a:ln w="9525">
            <a:noFill/>
            <a:miter lim="800000"/>
            <a:headEnd/>
            <a:tailEnd/>
          </a:ln>
        </p:spPr>
        <p:txBody>
          <a:bodyPr wrap="none" anchor="ctr">
            <a:spAutoFit/>
          </a:bodyPr>
          <a:lstStyle/>
          <a:p>
            <a:pPr algn="ctr" eaLnBrk="1" hangingPunct="1"/>
            <a:r>
              <a:rPr lang="en-US" sz="1800" b="1" dirty="0" err="1">
                <a:solidFill>
                  <a:srgbClr val="D99694"/>
                </a:solidFill>
                <a:latin typeface="Cambria" pitchFamily="18" charset="0"/>
              </a:rPr>
              <a:t>Bru</a:t>
            </a:r>
            <a:r>
              <a:rPr lang="hr-HR" sz="1800" b="1" dirty="0">
                <a:solidFill>
                  <a:srgbClr val="D99694"/>
                </a:solidFill>
                <a:latin typeface="Cambria" pitchFamily="18" charset="0"/>
              </a:rPr>
              <a:t>ssel</a:t>
            </a:r>
            <a:r>
              <a:rPr lang="en-US" sz="1800" b="1" dirty="0">
                <a:solidFill>
                  <a:srgbClr val="D99694"/>
                </a:solidFill>
                <a:latin typeface="Cambria" pitchFamily="18" charset="0"/>
              </a:rPr>
              <a:t>s, </a:t>
            </a:r>
            <a:r>
              <a:rPr lang="en-US" b="1" dirty="0" smtClean="0">
                <a:solidFill>
                  <a:srgbClr val="D99694"/>
                </a:solidFill>
                <a:latin typeface="Cambria" pitchFamily="18" charset="0"/>
              </a:rPr>
              <a:t> </a:t>
            </a:r>
            <a:r>
              <a:rPr lang="en-US" sz="1800" b="1" dirty="0" smtClean="0">
                <a:solidFill>
                  <a:srgbClr val="D99694"/>
                </a:solidFill>
                <a:latin typeface="Cambria" pitchFamily="18" charset="0"/>
              </a:rPr>
              <a:t>A</a:t>
            </a:r>
            <a:r>
              <a:rPr lang="sr-Latn-CS" sz="1800" b="1" dirty="0" smtClean="0">
                <a:solidFill>
                  <a:srgbClr val="D99694"/>
                </a:solidFill>
                <a:latin typeface="Cambria" pitchFamily="18" charset="0"/>
              </a:rPr>
              <a:t>pril </a:t>
            </a:r>
            <a:r>
              <a:rPr lang="sr-Latn-CS" sz="1800" b="1" dirty="0">
                <a:solidFill>
                  <a:srgbClr val="D99694"/>
                </a:solidFill>
                <a:latin typeface="Cambria" pitchFamily="18" charset="0"/>
              </a:rPr>
              <a:t>201</a:t>
            </a:r>
            <a:r>
              <a:rPr lang="en-US" sz="1800" b="1" dirty="0">
                <a:solidFill>
                  <a:srgbClr val="D99694"/>
                </a:solidFill>
                <a:latin typeface="Cambria" pitchFamily="18" charset="0"/>
              </a:rPr>
              <a:t>3</a:t>
            </a:r>
            <a:endParaRPr lang="en-US" sz="1800" dirty="0">
              <a:solidFill>
                <a:srgbClr val="D99694"/>
              </a:solidFill>
            </a:endParaRPr>
          </a:p>
        </p:txBody>
      </p:sp>
      <p:grpSp>
        <p:nvGrpSpPr>
          <p:cNvPr id="10" name="Group 22"/>
          <p:cNvGrpSpPr>
            <a:grpSpLocks/>
          </p:cNvGrpSpPr>
          <p:nvPr/>
        </p:nvGrpSpPr>
        <p:grpSpPr bwMode="auto">
          <a:xfrm rot="165688">
            <a:off x="-77788" y="5162550"/>
            <a:ext cx="1020763" cy="1752600"/>
            <a:chOff x="-28875" y="5105400"/>
            <a:chExt cx="1019475" cy="1752600"/>
          </a:xfrm>
        </p:grpSpPr>
        <p:sp>
          <p:nvSpPr>
            <p:cNvPr id="11" name="5-Point Star 10"/>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12" name="5-Point Star 11"/>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13" name="5-Point Star 12"/>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14" name="5-Point Star 13"/>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15" name="5-Point Star 14"/>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16" name="5-Point Star 15"/>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
        <p:nvSpPr>
          <p:cNvPr id="19" name="Text Box 121"/>
          <p:cNvSpPr txBox="1">
            <a:spLocks noChangeArrowheads="1"/>
          </p:cNvSpPr>
          <p:nvPr/>
        </p:nvSpPr>
        <p:spPr bwMode="auto">
          <a:xfrm>
            <a:off x="228600" y="1828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400" b="1" dirty="0" smtClean="0">
                <a:solidFill>
                  <a:srgbClr val="632523"/>
                </a:solidFill>
                <a:latin typeface="Cambria" pitchFamily="18" charset="0"/>
              </a:rPr>
              <a:t>Working Group for Chapter</a:t>
            </a:r>
            <a:r>
              <a:rPr lang="pl-PL" sz="2400" b="1" dirty="0" smtClean="0">
                <a:solidFill>
                  <a:srgbClr val="632523"/>
                </a:solidFill>
                <a:latin typeface="Cambria" pitchFamily="18" charset="0"/>
              </a:rPr>
              <a:t> </a:t>
            </a:r>
            <a:r>
              <a:rPr lang="pl-PL" sz="2400" b="1" dirty="0">
                <a:solidFill>
                  <a:srgbClr val="632523"/>
                </a:solidFill>
                <a:latin typeface="Cambria" pitchFamily="18" charset="0"/>
              </a:rPr>
              <a:t>16 - </a:t>
            </a:r>
            <a:r>
              <a:rPr lang="en-US" sz="2400" b="1" dirty="0" smtClean="0">
                <a:solidFill>
                  <a:srgbClr val="632523"/>
                </a:solidFill>
                <a:latin typeface="Cambria" pitchFamily="18" charset="0"/>
              </a:rPr>
              <a:t>Taxation</a:t>
            </a:r>
            <a:endParaRPr lang="pl-PL" sz="2400" b="1" dirty="0">
              <a:solidFill>
                <a:srgbClr val="632523"/>
              </a:solidFill>
              <a:latin typeface="Cambria" pitchFamily="18" charset="0"/>
            </a:endParaRPr>
          </a:p>
          <a:p>
            <a:pPr marL="14288" indent="-14288" algn="ctr"/>
            <a:endParaRPr lang="en-US" sz="1400" b="1" dirty="0">
              <a:solidFill>
                <a:srgbClr val="000099"/>
              </a:solidFill>
              <a:latin typeface="Cambria" pitchFamily="18" charset="0"/>
            </a:endParaRPr>
          </a:p>
        </p:txBody>
      </p:sp>
      <p:sp>
        <p:nvSpPr>
          <p:cNvPr id="20" name="Rectangle 16"/>
          <p:cNvSpPr>
            <a:spLocks noChangeArrowheads="1"/>
          </p:cNvSpPr>
          <p:nvPr/>
        </p:nvSpPr>
        <p:spPr bwMode="auto">
          <a:xfrm>
            <a:off x="2057400" y="2819400"/>
            <a:ext cx="5410200" cy="1631950"/>
          </a:xfrm>
          <a:prstGeom prst="rect">
            <a:avLst/>
          </a:prstGeom>
          <a:noFill/>
          <a:ln w="9525">
            <a:noFill/>
            <a:miter lim="800000"/>
            <a:headEnd/>
            <a:tailEnd/>
          </a:ln>
        </p:spPr>
        <p:txBody>
          <a:bodyPr>
            <a:spAutoFit/>
          </a:bodyPr>
          <a:lstStyle/>
          <a:p>
            <a:pPr algn="ctr"/>
            <a:endParaRPr lang="hr-HR" sz="2000" b="1" dirty="0">
              <a:solidFill>
                <a:srgbClr val="632523"/>
              </a:solidFill>
              <a:latin typeface="Cambria" pitchFamily="18" charset="0"/>
            </a:endParaRPr>
          </a:p>
          <a:p>
            <a:pPr algn="ctr"/>
            <a:endParaRPr lang="hr-HR" sz="2000" b="1" dirty="0">
              <a:solidFill>
                <a:srgbClr val="632523"/>
              </a:solidFill>
              <a:latin typeface="Cambria" pitchFamily="18" charset="0"/>
            </a:endParaRPr>
          </a:p>
          <a:p>
            <a:pPr algn="ctr"/>
            <a:r>
              <a:rPr lang="hr-HR" sz="2000" b="1" dirty="0" smtClean="0">
                <a:solidFill>
                  <a:srgbClr val="632523"/>
                </a:solidFill>
                <a:latin typeface="Cambria" pitchFamily="18" charset="0"/>
              </a:rPr>
              <a:t>Bilatera</a:t>
            </a:r>
            <a:r>
              <a:rPr lang="en-US" sz="2000" b="1" dirty="0" smtClean="0">
                <a:solidFill>
                  <a:srgbClr val="632523"/>
                </a:solidFill>
                <a:latin typeface="Cambria" pitchFamily="18" charset="0"/>
              </a:rPr>
              <a:t>l screening</a:t>
            </a:r>
            <a:r>
              <a:rPr lang="hr-HR" sz="2000" b="1" dirty="0" smtClean="0">
                <a:solidFill>
                  <a:srgbClr val="632523"/>
                </a:solidFill>
                <a:latin typeface="Cambria" pitchFamily="18" charset="0"/>
              </a:rPr>
              <a:t>:  </a:t>
            </a:r>
            <a:r>
              <a:rPr lang="en-US" sz="2000" b="1" dirty="0" smtClean="0">
                <a:solidFill>
                  <a:srgbClr val="632523"/>
                </a:solidFill>
                <a:latin typeface="Cambria" pitchFamily="18" charset="0"/>
              </a:rPr>
              <a:t>Chapter</a:t>
            </a:r>
            <a:r>
              <a:rPr lang="hr-HR" sz="2000" b="1" dirty="0" smtClean="0">
                <a:solidFill>
                  <a:srgbClr val="632523"/>
                </a:solidFill>
                <a:latin typeface="Cambria" pitchFamily="18" charset="0"/>
              </a:rPr>
              <a:t> </a:t>
            </a:r>
            <a:r>
              <a:rPr lang="hr-HR" sz="2000" b="1" dirty="0">
                <a:solidFill>
                  <a:srgbClr val="632523"/>
                </a:solidFill>
                <a:latin typeface="Cambria" pitchFamily="18" charset="0"/>
              </a:rPr>
              <a:t>16 </a:t>
            </a:r>
            <a:r>
              <a:rPr lang="en-US" sz="2000" b="1" dirty="0">
                <a:solidFill>
                  <a:srgbClr val="632523"/>
                </a:solidFill>
                <a:latin typeface="Cambria" pitchFamily="18" charset="0"/>
              </a:rPr>
              <a:t/>
            </a:r>
            <a:br>
              <a:rPr lang="en-US" sz="2000" b="1" dirty="0">
                <a:solidFill>
                  <a:srgbClr val="632523"/>
                </a:solidFill>
                <a:latin typeface="Cambria" pitchFamily="18" charset="0"/>
              </a:rPr>
            </a:br>
            <a:r>
              <a:rPr lang="en-US" sz="2000" b="1" dirty="0" smtClean="0">
                <a:solidFill>
                  <a:srgbClr val="632523"/>
                </a:solidFill>
                <a:latin typeface="Cambria" pitchFamily="18" charset="0"/>
              </a:rPr>
              <a:t>Presentation of Montenegro</a:t>
            </a:r>
            <a:r>
              <a:rPr lang="en-US" sz="2000" b="1" dirty="0">
                <a:solidFill>
                  <a:srgbClr val="632523"/>
                </a:solidFill>
                <a:latin typeface="Cambria" pitchFamily="18" charset="0"/>
              </a:rPr>
              <a:t/>
            </a:r>
            <a:br>
              <a:rPr lang="en-US" sz="2000" b="1" dirty="0">
                <a:solidFill>
                  <a:srgbClr val="632523"/>
                </a:solidFill>
                <a:latin typeface="Cambria" pitchFamily="18" charset="0"/>
              </a:rPr>
            </a:br>
            <a:r>
              <a:rPr lang="en-US" sz="2000" b="1" dirty="0" smtClean="0">
                <a:solidFill>
                  <a:srgbClr val="632523"/>
                </a:solidFill>
                <a:latin typeface="Cambria" pitchFamily="18" charset="0"/>
              </a:rPr>
              <a:t>Brussels, 28 </a:t>
            </a:r>
            <a:r>
              <a:rPr lang="en-US" sz="2000" b="1" dirty="0">
                <a:solidFill>
                  <a:srgbClr val="632523"/>
                </a:solidFill>
                <a:latin typeface="Cambria" pitchFamily="18" charset="0"/>
              </a:rPr>
              <a:t>A</a:t>
            </a:r>
            <a:r>
              <a:rPr lang="en-US" sz="2000" b="1" dirty="0" smtClean="0">
                <a:solidFill>
                  <a:srgbClr val="632523"/>
                </a:solidFill>
                <a:latin typeface="Cambria" pitchFamily="18" charset="0"/>
              </a:rPr>
              <a:t>pril </a:t>
            </a:r>
            <a:r>
              <a:rPr lang="en-US" sz="2000" b="1" dirty="0">
                <a:solidFill>
                  <a:srgbClr val="632523"/>
                </a:solidFill>
                <a:latin typeface="Cambria" pitchFamily="18" charset="0"/>
              </a:rPr>
              <a:t>2013</a:t>
            </a:r>
            <a:endParaRPr lang="en-US" sz="2000" dirty="0">
              <a:solidFill>
                <a:srgbClr val="632523"/>
              </a:solidFill>
              <a:latin typeface="Cambria"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00"/>
            <a:ext cx="12192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
        <p:nvSpPr>
          <p:cNvPr id="20" name="Rectangle 18"/>
          <p:cNvSpPr>
            <a:spLocks noChangeArrowheads="1"/>
          </p:cNvSpPr>
          <p:nvPr/>
        </p:nvSpPr>
        <p:spPr bwMode="auto">
          <a:xfrm>
            <a:off x="533400" y="2209800"/>
            <a:ext cx="8229600" cy="769938"/>
          </a:xfrm>
          <a:prstGeom prst="rect">
            <a:avLst/>
          </a:prstGeom>
          <a:noFill/>
          <a:ln w="9525">
            <a:noFill/>
            <a:miter lim="800000"/>
            <a:headEnd/>
            <a:tailEnd/>
          </a:ln>
        </p:spPr>
        <p:txBody>
          <a:bodyPr>
            <a:spAutoFit/>
          </a:bodyPr>
          <a:lstStyle/>
          <a:p>
            <a:pPr algn="ctr"/>
            <a:r>
              <a:rPr lang="x-none" sz="4400" b="1" dirty="0" smtClean="0">
                <a:solidFill>
                  <a:srgbClr val="973735"/>
                </a:solidFill>
                <a:latin typeface="Cambria" pitchFamily="18" charset="0"/>
              </a:rPr>
              <a:t>LOW ON TAX ADMINISTRATION</a:t>
            </a:r>
            <a:endParaRPr lang="en-US" sz="4400" b="1" dirty="0">
              <a:solidFill>
                <a:srgbClr val="973735"/>
              </a:solidFill>
              <a:latin typeface="Cambria" pitchFamily="18" charset="0"/>
            </a:endParaRPr>
          </a:p>
        </p:txBody>
      </p:sp>
      <p:sp>
        <p:nvSpPr>
          <p:cNvPr id="21" name="Rectangle 19"/>
          <p:cNvSpPr>
            <a:spLocks noChangeArrowheads="1"/>
          </p:cNvSpPr>
          <p:nvPr/>
        </p:nvSpPr>
        <p:spPr bwMode="auto">
          <a:xfrm>
            <a:off x="381000" y="4495800"/>
            <a:ext cx="8382000" cy="1231106"/>
          </a:xfrm>
          <a:prstGeom prst="rect">
            <a:avLst/>
          </a:prstGeom>
          <a:noFill/>
          <a:ln w="9525">
            <a:noFill/>
            <a:miter lim="800000"/>
            <a:headEnd/>
            <a:tailEnd/>
          </a:ln>
        </p:spPr>
        <p:txBody>
          <a:bodyPr>
            <a:spAutoFit/>
          </a:bodyPr>
          <a:lstStyle/>
          <a:p>
            <a:pPr marL="814388" indent="-450850" algn="ctr"/>
            <a:r>
              <a:rPr lang="en-US" b="1" dirty="0" smtClean="0">
                <a:solidFill>
                  <a:srgbClr val="632523"/>
                </a:solidFill>
                <a:latin typeface="Cambria" pitchFamily="18" charset="0"/>
              </a:rPr>
              <a:t>Lela </a:t>
            </a:r>
            <a:r>
              <a:rPr lang="en-US" b="1" dirty="0" err="1" smtClean="0">
                <a:solidFill>
                  <a:srgbClr val="632523"/>
                </a:solidFill>
                <a:latin typeface="Cambria" pitchFamily="18" charset="0"/>
              </a:rPr>
              <a:t>Ivanovi</a:t>
            </a:r>
            <a:r>
              <a:rPr lang="x-none" b="1" dirty="0" smtClean="0">
                <a:solidFill>
                  <a:srgbClr val="632523"/>
                </a:solidFill>
                <a:latin typeface="Cambria" pitchFamily="18" charset="0"/>
              </a:rPr>
              <a:t>ć</a:t>
            </a:r>
            <a:endParaRPr lang="en-US" b="1" dirty="0">
              <a:solidFill>
                <a:srgbClr val="632523"/>
              </a:solidFill>
              <a:latin typeface="Cambria" pitchFamily="18" charset="0"/>
            </a:endParaRPr>
          </a:p>
          <a:p>
            <a:pPr marL="814388" indent="-450850" algn="ctr"/>
            <a:r>
              <a:rPr lang="en-US" b="1" i="1" dirty="0" smtClean="0">
                <a:solidFill>
                  <a:srgbClr val="632523"/>
                </a:solidFill>
                <a:latin typeface="Cambria" pitchFamily="18" charset="0"/>
              </a:rPr>
              <a:t>Independent Adviser in the Ministry of Finance</a:t>
            </a:r>
            <a:endParaRPr lang="en-US" b="1" i="1" dirty="0">
              <a:solidFill>
                <a:srgbClr val="632523"/>
              </a:solidFill>
              <a:latin typeface="Cambria" pitchFamily="18" charset="0"/>
            </a:endParaRPr>
          </a:p>
          <a:p>
            <a:pPr marL="814388" indent="-450850" algn="ctr"/>
            <a:r>
              <a:rPr lang="x-none" b="1" dirty="0" smtClean="0">
                <a:solidFill>
                  <a:srgbClr val="632523"/>
                </a:solidFill>
                <a:latin typeface="Cambria" pitchFamily="18" charset="0"/>
              </a:rPr>
              <a:t>lela</a:t>
            </a:r>
            <a:r>
              <a:rPr lang="en-US" b="1" dirty="0" smtClean="0">
                <a:solidFill>
                  <a:srgbClr val="632523"/>
                </a:solidFill>
                <a:latin typeface="Cambria" pitchFamily="18" charset="0"/>
              </a:rPr>
              <a:t>.</a:t>
            </a:r>
            <a:r>
              <a:rPr lang="x-none" b="1" dirty="0" smtClean="0">
                <a:solidFill>
                  <a:srgbClr val="632523"/>
                </a:solidFill>
                <a:latin typeface="Cambria" pitchFamily="18" charset="0"/>
              </a:rPr>
              <a:t>ivanovi</a:t>
            </a:r>
            <a:r>
              <a:rPr lang="en-US" b="1" dirty="0" smtClean="0">
                <a:solidFill>
                  <a:srgbClr val="632523"/>
                </a:solidFill>
                <a:latin typeface="Cambria" pitchFamily="18" charset="0"/>
              </a:rPr>
              <a:t>c@</a:t>
            </a:r>
            <a:r>
              <a:rPr lang="x-none" b="1" dirty="0" smtClean="0">
                <a:solidFill>
                  <a:srgbClr val="632523"/>
                </a:solidFill>
                <a:latin typeface="Cambria" pitchFamily="18" charset="0"/>
              </a:rPr>
              <a:t>gmail</a:t>
            </a:r>
            <a:r>
              <a:rPr lang="en-US" b="1" dirty="0" smtClean="0">
                <a:solidFill>
                  <a:srgbClr val="632523"/>
                </a:solidFill>
                <a:latin typeface="Cambria" pitchFamily="18" charset="0"/>
              </a:rPr>
              <a:t>.</a:t>
            </a:r>
            <a:r>
              <a:rPr lang="x-none" b="1" dirty="0" smtClean="0">
                <a:solidFill>
                  <a:srgbClr val="632523"/>
                </a:solidFill>
                <a:latin typeface="Cambria" pitchFamily="18" charset="0"/>
              </a:rPr>
              <a:t>com</a:t>
            </a:r>
            <a:endParaRPr lang="sr-Latn-CS" b="1" dirty="0">
              <a:solidFill>
                <a:srgbClr val="632523"/>
              </a:solidFill>
              <a:latin typeface="Cambria" pitchFamily="18" charset="0"/>
            </a:endParaRPr>
          </a:p>
          <a:p>
            <a:pPr marL="814388" indent="-450850" algn="ctr"/>
            <a:r>
              <a:rPr lang="en-US" sz="2000" b="1" dirty="0">
                <a:solidFill>
                  <a:srgbClr val="632523"/>
                </a:solidFill>
                <a:latin typeface="Cambria" pitchFamily="18" charset="0"/>
              </a:rPr>
              <a:t>       </a:t>
            </a:r>
            <a:endParaRPr lang="sr-Latn-CS" sz="2000" b="1" dirty="0">
              <a:solidFill>
                <a:srgbClr val="632523"/>
              </a:solidFill>
              <a:latin typeface="Cambria"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00"/>
            <a:ext cx="12192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blinds(horizontal)">
                                      <p:cBhvr>
                                        <p:cTn id="7" dur="500"/>
                                        <p:tgtEl>
                                          <p:spTgt spid="20">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blinds(horizontal)">
                                      <p:cBhvr>
                                        <p:cTn id="10" dur="500"/>
                                        <p:tgtEl>
                                          <p:spTgt spid="21">
                                            <p:txEl>
                                              <p:pRg st="0" end="0"/>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1">
                                            <p:txEl>
                                              <p:pRg st="1" end="1"/>
                                            </p:txEl>
                                          </p:spTgt>
                                        </p:tgtEl>
                                        <p:attrNameLst>
                                          <p:attrName>style.visibility</p:attrName>
                                        </p:attrNameLst>
                                      </p:cBhvr>
                                      <p:to>
                                        <p:strVal val="visible"/>
                                      </p:to>
                                    </p:set>
                                    <p:animEffect transition="in" filter="blinds(horizontal)">
                                      <p:cBhvr>
                                        <p:cTn id="13" dur="500"/>
                                        <p:tgtEl>
                                          <p:spTgt spid="21">
                                            <p:txEl>
                                              <p:pRg st="1" end="1"/>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1">
                                            <p:txEl>
                                              <p:pRg st="2" end="2"/>
                                            </p:txEl>
                                          </p:spTgt>
                                        </p:tgtEl>
                                        <p:attrNameLst>
                                          <p:attrName>style.visibility</p:attrName>
                                        </p:attrNameLst>
                                      </p:cBhvr>
                                      <p:to>
                                        <p:strVal val="visible"/>
                                      </p:to>
                                    </p:set>
                                    <p:animEffect transition="in" filter="blinds(horizontal)">
                                      <p:cBhvr>
                                        <p:cTn id="16" dur="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
        <p:nvSpPr>
          <p:cNvPr id="19" name="Title 1"/>
          <p:cNvSpPr txBox="1">
            <a:spLocks/>
          </p:cNvSpPr>
          <p:nvPr/>
        </p:nvSpPr>
        <p:spPr>
          <a:xfrm>
            <a:off x="426128" y="408372"/>
            <a:ext cx="8260672" cy="1420428"/>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sr-Latn-ME" sz="2400" b="1" i="0" u="none" strike="noStrike" kern="1200" cap="none" spc="0" normalizeH="0" baseline="0" noProof="0" dirty="0" smtClean="0">
              <a:ln>
                <a:noFill/>
              </a:ln>
              <a:solidFill>
                <a:schemeClr val="tx1"/>
              </a:solidFill>
              <a:effectLst/>
              <a:uLnTx/>
              <a:uFillTx/>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sr-Latn-ME" sz="2400" b="1" dirty="0" smtClean="0">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sr-Latn-ME" sz="2400" b="1" dirty="0">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x-none" sz="2400" b="1" i="0" u="none" strike="noStrike" kern="1200" cap="none" spc="0" normalizeH="0" baseline="0" noProof="0" smtClean="0">
                <a:ln>
                  <a:noFill/>
                </a:ln>
                <a:solidFill>
                  <a:schemeClr val="tx1"/>
                </a:solidFill>
                <a:effectLst/>
                <a:uLnTx/>
                <a:uFillTx/>
                <a:latin typeface="Cambria" pitchFamily="18" charset="0"/>
                <a:ea typeface="+mj-ea"/>
                <a:cs typeface="+mj-cs"/>
              </a:rPr>
              <a:t>CARACTERISTICS </a:t>
            </a:r>
            <a:r>
              <a:rPr kumimoji="0" lang="x-none" sz="2400" b="1" i="0" u="none" strike="noStrike" kern="1200" cap="none" spc="0" normalizeH="0" baseline="0" noProof="0" dirty="0" smtClean="0">
                <a:ln>
                  <a:noFill/>
                </a:ln>
                <a:solidFill>
                  <a:schemeClr val="tx1"/>
                </a:solidFill>
                <a:effectLst/>
                <a:uLnTx/>
                <a:uFillTx/>
                <a:latin typeface="Cambria" pitchFamily="18" charset="0"/>
                <a:ea typeface="+mj-ea"/>
                <a:cs typeface="+mj-cs"/>
              </a:rPr>
              <a:t>OF THE LAW ON TAX ADMONISTRATION</a:t>
            </a:r>
            <a:endParaRPr kumimoji="0" lang="en-US" sz="4400" b="0" i="0" u="none" strike="noStrike" kern="1200" cap="none" spc="0" normalizeH="0" baseline="0" noProof="0" dirty="0">
              <a:ln>
                <a:noFill/>
              </a:ln>
              <a:solidFill>
                <a:schemeClr val="tx1"/>
              </a:solidFill>
              <a:effectLst/>
              <a:uLnTx/>
              <a:uFillTx/>
              <a:latin typeface="Cambria" pitchFamily="18" charset="0"/>
              <a:ea typeface="+mj-ea"/>
              <a:cs typeface="+mj-cs"/>
            </a:endParaRPr>
          </a:p>
        </p:txBody>
      </p:sp>
      <p:sp>
        <p:nvSpPr>
          <p:cNvPr id="20" name="Content Placeholder 2"/>
          <p:cNvSpPr txBox="1">
            <a:spLocks/>
          </p:cNvSpPr>
          <p:nvPr/>
        </p:nvSpPr>
        <p:spPr>
          <a:xfrm>
            <a:off x="457200" y="1295400"/>
            <a:ext cx="8229600" cy="4373563"/>
          </a:xfrm>
          <a:prstGeom prst="rect">
            <a:avLst/>
          </a:prstGeom>
        </p:spPr>
        <p:txBody>
          <a:bodyPr vert="horz" lIns="91440" tIns="45720" rIns="91440" bIns="45720" rtlCol="0">
            <a:norm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sr-Latn-ME" sz="1600" b="0" i="0" u="none" strike="noStrike" kern="1200" cap="none" spc="0" normalizeH="0" baseline="0" noProof="0" dirty="0" smtClean="0">
              <a:ln>
                <a:noFill/>
              </a:ln>
              <a:solidFill>
                <a:schemeClr val="tx1">
                  <a:tint val="75000"/>
                </a:schemeClr>
              </a:solidFill>
              <a:effectLst/>
              <a:uLnTx/>
              <a:uFillTx/>
              <a:latin typeface="Cambria" pitchFamily="18" charset="0"/>
            </a:endParaRP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smtClean="0">
                <a:ln>
                  <a:noFill/>
                </a:ln>
                <a:solidFill>
                  <a:schemeClr val="tx1">
                    <a:tint val="75000"/>
                  </a:schemeClr>
                </a:solidFill>
                <a:effectLst/>
                <a:uLnTx/>
                <a:uFillTx/>
                <a:latin typeface="Cambria" pitchFamily="18" charset="0"/>
              </a:rPr>
              <a:t> </a:t>
            </a:r>
            <a:endParaRPr kumimoji="0" lang="en-US" sz="1600" b="0" i="0" u="none" strike="noStrike" kern="1200" cap="none" spc="0" normalizeH="0" baseline="0" noProof="0" dirty="0" smtClean="0">
              <a:ln>
                <a:noFill/>
              </a:ln>
              <a:solidFill>
                <a:schemeClr val="tx1">
                  <a:tint val="75000"/>
                </a:schemeClr>
              </a:solidFill>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ü"/>
              <a:tabLst/>
              <a:defRPr/>
            </a:pPr>
            <a:r>
              <a:rPr kumimoji="0" lang="x-none" b="0" i="0" u="none" strike="noStrike" kern="1200" cap="none" spc="0" normalizeH="0" baseline="0" noProof="0" dirty="0" smtClean="0">
                <a:ln>
                  <a:noFill/>
                </a:ln>
                <a:effectLst/>
                <a:uLnTx/>
                <a:uFillTx/>
                <a:latin typeface="Cambria" pitchFamily="18" charset="0"/>
              </a:rPr>
              <a:t>Codification of legal provisions (procedure) which govern the tax procedure</a:t>
            </a:r>
            <a:r>
              <a:rPr kumimoji="0" lang="en-US" b="0" i="0" u="none" strike="noStrike" kern="1200" cap="none" spc="0" normalizeH="0" baseline="0" noProof="0" dirty="0" smtClean="0">
                <a:ln>
                  <a:noFill/>
                </a:ln>
                <a:effectLst/>
                <a:uLnTx/>
                <a:uFillTx/>
                <a:latin typeface="Cambria" pitchFamily="18" charset="0"/>
              </a:rPr>
              <a:t>.</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ü"/>
              <a:tabLst/>
              <a:defRPr/>
            </a:pPr>
            <a:endParaRPr kumimoji="0" lang="en-US"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ü"/>
              <a:tabLst/>
              <a:defRPr/>
            </a:pPr>
            <a:r>
              <a:rPr kumimoji="0" lang="en-US" b="0" i="0" u="none" strike="noStrike" kern="1200" cap="none" spc="0" normalizeH="0" baseline="0" noProof="0" dirty="0" smtClean="0">
                <a:ln>
                  <a:noFill/>
                </a:ln>
                <a:effectLst/>
                <a:uLnTx/>
                <a:uFillTx/>
                <a:latin typeface="Cambria" pitchFamily="18" charset="0"/>
              </a:rPr>
              <a:t>Self</a:t>
            </a:r>
            <a:r>
              <a:rPr kumimoji="0" lang="x-none" b="0" i="0" u="none" strike="noStrike" kern="1200" cap="none" spc="0" normalizeH="0" baseline="0" noProof="0" dirty="0" smtClean="0">
                <a:ln>
                  <a:noFill/>
                </a:ln>
                <a:effectLst/>
                <a:uLnTx/>
                <a:uFillTx/>
                <a:latin typeface="Cambria" pitchFamily="18" charset="0"/>
              </a:rPr>
              <a:t>-</a:t>
            </a:r>
            <a:r>
              <a:rPr kumimoji="0" lang="en-US" b="0" i="0" u="none" strike="noStrike" kern="1200" cap="none" spc="0" normalizeH="0" baseline="0" noProof="0" dirty="0" smtClean="0">
                <a:ln>
                  <a:noFill/>
                </a:ln>
                <a:effectLst/>
                <a:uLnTx/>
                <a:uFillTx/>
                <a:latin typeface="Cambria" pitchFamily="18" charset="0"/>
              </a:rPr>
              <a:t>assessment as</a:t>
            </a:r>
            <a:r>
              <a:rPr kumimoji="0" lang="x-none" b="0" i="0" u="none" strike="noStrike" kern="1200" cap="none" spc="0" normalizeH="0" baseline="0" noProof="0" dirty="0" smtClean="0">
                <a:ln>
                  <a:noFill/>
                </a:ln>
                <a:effectLst/>
                <a:uLnTx/>
                <a:uFillTx/>
                <a:latin typeface="Cambria" pitchFamily="18" charset="0"/>
              </a:rPr>
              <a:t> the</a:t>
            </a:r>
            <a:r>
              <a:rPr kumimoji="0" lang="en-US" b="0" i="0" u="none" strike="noStrike" kern="1200" cap="none" spc="0" normalizeH="0" baseline="0" noProof="0" dirty="0" smtClean="0">
                <a:ln>
                  <a:noFill/>
                </a:ln>
                <a:effectLst/>
                <a:uLnTx/>
                <a:uFillTx/>
                <a:latin typeface="Cambria" pitchFamily="18" charset="0"/>
              </a:rPr>
              <a:t> basic principle for the assessment of taxes and other fiscal duties.</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ü"/>
              <a:tabLst/>
              <a:defRPr/>
            </a:pPr>
            <a:endParaRPr kumimoji="0" lang="en-US"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ü"/>
              <a:tabLst/>
              <a:defRPr/>
            </a:pPr>
            <a:r>
              <a:rPr kumimoji="0" lang="x-none" b="0" i="0" u="none" strike="noStrike" kern="1200" cap="none" spc="0" normalizeH="0" baseline="0" noProof="0" dirty="0" smtClean="0">
                <a:ln>
                  <a:noFill/>
                </a:ln>
                <a:effectLst/>
                <a:uLnTx/>
                <a:uFillTx/>
                <a:latin typeface="Cambria" pitchFamily="18" charset="0"/>
              </a:rPr>
              <a:t>Assessment of the tax obligation is </a:t>
            </a:r>
            <a:r>
              <a:rPr kumimoji="0" lang="en-US" b="0" i="0" u="none" strike="noStrike" kern="1200" cap="none" spc="0" normalizeH="0" baseline="0" noProof="0" dirty="0" smtClean="0">
                <a:ln>
                  <a:noFill/>
                </a:ln>
                <a:effectLst/>
                <a:uLnTx/>
                <a:uFillTx/>
                <a:latin typeface="Cambria" pitchFamily="18" charset="0"/>
              </a:rPr>
              <a:t>authorization and </a:t>
            </a:r>
            <a:r>
              <a:rPr kumimoji="0" lang="x-none" b="0" i="0" u="none" strike="noStrike" kern="1200" cap="none" spc="0" normalizeH="0" baseline="0" noProof="0" dirty="0" smtClean="0">
                <a:ln>
                  <a:noFill/>
                </a:ln>
                <a:effectLst/>
                <a:uLnTx/>
                <a:uFillTx/>
                <a:latin typeface="Cambria" pitchFamily="18" charset="0"/>
              </a:rPr>
              <a:t>the </a:t>
            </a:r>
            <a:r>
              <a:rPr kumimoji="0" lang="en-US" b="0" i="0" u="none" strike="noStrike" kern="1200" cap="none" spc="0" normalizeH="0" baseline="0" noProof="0" dirty="0" smtClean="0">
                <a:ln>
                  <a:noFill/>
                </a:ln>
                <a:effectLst/>
                <a:uLnTx/>
                <a:uFillTx/>
                <a:latin typeface="Cambria" pitchFamily="18" charset="0"/>
              </a:rPr>
              <a:t>duty of the tax </a:t>
            </a:r>
            <a:r>
              <a:rPr kumimoji="0" lang="x-none" b="0" i="0" u="none" strike="noStrike" kern="1200" cap="none" spc="0" normalizeH="0" baseline="0" noProof="0" dirty="0" smtClean="0">
                <a:ln>
                  <a:noFill/>
                </a:ln>
                <a:effectLst/>
                <a:uLnTx/>
                <a:uFillTx/>
                <a:latin typeface="Cambria" pitchFamily="18" charset="0"/>
              </a:rPr>
              <a:t>authority</a:t>
            </a:r>
            <a:r>
              <a:rPr kumimoji="0" lang="en-US" b="0" i="0" u="none" strike="noStrike" kern="1200" cap="none" spc="0" normalizeH="0" baseline="0" noProof="0" dirty="0" smtClean="0">
                <a:ln>
                  <a:noFill/>
                </a:ln>
                <a:effectLst/>
                <a:uLnTx/>
                <a:uFillTx/>
                <a:latin typeface="Cambria" pitchFamily="18" charset="0"/>
              </a:rPr>
              <a:t> in the situations when the tax obligation is not fulfilled on the basis of self</a:t>
            </a:r>
            <a:r>
              <a:rPr kumimoji="0" lang="x-none" b="0" i="0" u="none" strike="noStrike" kern="1200" cap="none" spc="0" normalizeH="0" baseline="0" noProof="0" dirty="0" smtClean="0">
                <a:ln>
                  <a:noFill/>
                </a:ln>
                <a:effectLst/>
                <a:uLnTx/>
                <a:uFillTx/>
                <a:latin typeface="Cambria" pitchFamily="18" charset="0"/>
              </a:rPr>
              <a:t>-</a:t>
            </a:r>
            <a:r>
              <a:rPr kumimoji="0" lang="en-US" b="0" i="0" u="none" strike="noStrike" kern="1200" cap="none" spc="0" normalizeH="0" baseline="0" noProof="0" dirty="0" smtClean="0">
                <a:ln>
                  <a:noFill/>
                </a:ln>
                <a:effectLst/>
                <a:uLnTx/>
                <a:uFillTx/>
                <a:latin typeface="Cambria" pitchFamily="18" charset="0"/>
              </a:rPr>
              <a:t>assessment or in other situations according the Law on Tax </a:t>
            </a:r>
            <a:r>
              <a:rPr lang="en-US" dirty="0">
                <a:latin typeface="Cambria" pitchFamily="18" charset="0"/>
              </a:rPr>
              <a:t>A</a:t>
            </a:r>
            <a:r>
              <a:rPr kumimoji="0" lang="en-US" b="0" i="0" u="none" strike="noStrike" kern="1200" cap="none" spc="0" normalizeH="0" baseline="0" noProof="0" dirty="0" err="1" smtClean="0">
                <a:ln>
                  <a:noFill/>
                </a:ln>
                <a:effectLst/>
                <a:uLnTx/>
                <a:uFillTx/>
                <a:latin typeface="Cambria" pitchFamily="18" charset="0"/>
              </a:rPr>
              <a:t>dministration</a:t>
            </a:r>
            <a:r>
              <a:rPr kumimoji="0" lang="en-US" b="0" i="0" u="none" strike="noStrike" kern="1200" cap="none" spc="0" normalizeH="0" baseline="0" noProof="0" dirty="0" smtClean="0">
                <a:ln>
                  <a:noFill/>
                </a:ln>
                <a:effectLst/>
                <a:uLnTx/>
                <a:uFillTx/>
                <a:latin typeface="Cambria" pitchFamily="18" charset="0"/>
              </a:rPr>
              <a:t>. </a:t>
            </a:r>
            <a:endParaRPr kumimoji="0" lang="x-none"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ü"/>
              <a:tabLst/>
              <a:defRPr/>
            </a:pPr>
            <a:endParaRPr kumimoji="0" lang="en-US"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ü"/>
              <a:tabLst/>
              <a:defRPr/>
            </a:pPr>
            <a:r>
              <a:rPr kumimoji="0" lang="en-US" b="0" i="0" u="none" strike="noStrike" kern="1200" cap="none" spc="0" normalizeH="0" baseline="0" noProof="0" dirty="0" smtClean="0">
                <a:ln>
                  <a:noFill/>
                </a:ln>
                <a:effectLst/>
                <a:uLnTx/>
                <a:uFillTx/>
                <a:latin typeface="Cambria" pitchFamily="18" charset="0"/>
              </a:rPr>
              <a:t>Law on Tax </a:t>
            </a:r>
            <a:r>
              <a:rPr lang="en-US" dirty="0">
                <a:latin typeface="Cambria" pitchFamily="18" charset="0"/>
              </a:rPr>
              <a:t>A</a:t>
            </a:r>
            <a:r>
              <a:rPr kumimoji="0" lang="en-US" b="0" i="0" u="none" strike="noStrike" kern="1200" cap="none" spc="0" normalizeH="0" baseline="0" noProof="0" dirty="0" err="1" smtClean="0">
                <a:ln>
                  <a:noFill/>
                </a:ln>
                <a:effectLst/>
                <a:uLnTx/>
                <a:uFillTx/>
                <a:latin typeface="Cambria" pitchFamily="18" charset="0"/>
              </a:rPr>
              <a:t>dministration</a:t>
            </a:r>
            <a:r>
              <a:rPr kumimoji="0" lang="en-US" b="0" i="0" u="none" strike="noStrike" kern="1200" cap="none" spc="0" normalizeH="0" baseline="0" noProof="0" dirty="0" smtClean="0">
                <a:ln>
                  <a:noFill/>
                </a:ln>
                <a:effectLst/>
                <a:uLnTx/>
                <a:uFillTx/>
                <a:latin typeface="Cambria" pitchFamily="18" charset="0"/>
              </a:rPr>
              <a:t> provides for a subsidiary application of the Law on General </a:t>
            </a:r>
            <a:r>
              <a:rPr lang="en-US" dirty="0">
                <a:latin typeface="Cambria" pitchFamily="18" charset="0"/>
              </a:rPr>
              <a:t>A</a:t>
            </a:r>
            <a:r>
              <a:rPr kumimoji="0" lang="en-US" b="0" i="0" u="none" strike="noStrike" kern="1200" cap="none" spc="0" normalizeH="0" baseline="0" noProof="0" dirty="0" err="1" smtClean="0">
                <a:ln>
                  <a:noFill/>
                </a:ln>
                <a:effectLst/>
                <a:uLnTx/>
                <a:uFillTx/>
                <a:latin typeface="Cambria" pitchFamily="18" charset="0"/>
              </a:rPr>
              <a:t>dministrative</a:t>
            </a:r>
            <a:r>
              <a:rPr kumimoji="0" lang="en-US" b="0" i="0" u="none" strike="noStrike" kern="1200" cap="none" spc="0" normalizeH="0" baseline="0" noProof="0" dirty="0" smtClean="0">
                <a:ln>
                  <a:noFill/>
                </a:ln>
                <a:effectLst/>
                <a:uLnTx/>
                <a:uFillTx/>
                <a:latin typeface="Cambria" pitchFamily="18" charset="0"/>
              </a:rPr>
              <a:t> </a:t>
            </a:r>
            <a:r>
              <a:rPr lang="en-US" dirty="0">
                <a:latin typeface="Cambria" pitchFamily="18" charset="0"/>
              </a:rPr>
              <a:t>P</a:t>
            </a:r>
            <a:r>
              <a:rPr kumimoji="0" lang="en-US" b="0" i="0" u="none" strike="noStrike" kern="1200" cap="none" spc="0" normalizeH="0" baseline="0" noProof="0" dirty="0" err="1" smtClean="0">
                <a:ln>
                  <a:noFill/>
                </a:ln>
                <a:effectLst/>
                <a:uLnTx/>
                <a:uFillTx/>
                <a:latin typeface="Cambria" pitchFamily="18" charset="0"/>
              </a:rPr>
              <a:t>rocedure</a:t>
            </a:r>
            <a:r>
              <a:rPr kumimoji="0" lang="en-US" b="0" i="0" u="none" strike="noStrike" kern="1200" cap="none" spc="0" normalizeH="0" baseline="0" noProof="0" dirty="0" smtClean="0">
                <a:ln>
                  <a:noFill/>
                </a:ln>
                <a:effectLst/>
                <a:uLnTx/>
                <a:uFillTx/>
                <a:latin typeface="Cambria" pitchFamily="18" charset="0"/>
              </a:rPr>
              <a:t> and Law on Inspection </a:t>
            </a:r>
            <a:r>
              <a:rPr lang="en-US" dirty="0">
                <a:latin typeface="Cambria" pitchFamily="18" charset="0"/>
              </a:rPr>
              <a:t>S</a:t>
            </a:r>
            <a:r>
              <a:rPr kumimoji="0" lang="en-US" b="0" i="0" u="none" strike="noStrike" kern="1200" cap="none" spc="0" normalizeH="0" baseline="0" noProof="0" dirty="0" err="1" smtClean="0">
                <a:ln>
                  <a:noFill/>
                </a:ln>
                <a:effectLst/>
                <a:uLnTx/>
                <a:uFillTx/>
                <a:latin typeface="Cambria" pitchFamily="18" charset="0"/>
              </a:rPr>
              <a:t>upervision</a:t>
            </a:r>
            <a:r>
              <a:rPr kumimoji="0" lang="en-US" b="0" i="0" u="none" strike="noStrike" kern="1200" cap="none" spc="0" normalizeH="0" baseline="0" noProof="0" dirty="0" smtClean="0">
                <a:ln>
                  <a:noFill/>
                </a:ln>
                <a:effectLst/>
                <a:uLnTx/>
                <a:uFillTx/>
                <a:latin typeface="Cambria" pitchFamily="18" charset="0"/>
              </a:rPr>
              <a:t>. </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600" b="0" i="0" u="none" strike="noStrike" kern="1200" cap="none" spc="0" normalizeH="0" baseline="0" noProof="0" dirty="0">
              <a:ln>
                <a:noFill/>
              </a:ln>
              <a:solidFill>
                <a:schemeClr val="tx1">
                  <a:tint val="75000"/>
                </a:schemeClr>
              </a:solidFill>
              <a:effectLst/>
              <a:uLnTx/>
              <a:uFillTx/>
              <a:latin typeface="Cambria" pitchFamily="18"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6425"/>
            <a:ext cx="12192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
        <p:nvSpPr>
          <p:cNvPr id="19" name="Title 1"/>
          <p:cNvSpPr txBox="1">
            <a:spLocks/>
          </p:cNvSpPr>
          <p:nvPr/>
        </p:nvSpPr>
        <p:spPr>
          <a:xfrm>
            <a:off x="426128" y="408372"/>
            <a:ext cx="8260672" cy="1039427"/>
          </a:xfrm>
          <a:prstGeom prst="rect">
            <a:avLst/>
          </a:prstGeom>
        </p:spPr>
        <p:txBody>
          <a:bodyPr vert="horz" lIns="91440" tIns="45720" rIns="91440" bIns="45720" rtlCol="0" anchor="ctr">
            <a:normAutofit/>
          </a:bodyPr>
          <a:lstStyle/>
          <a:p>
            <a:pPr algn="ctr"/>
            <a:endParaRPr lang="sr-Latn-ME" sz="2400" b="1" dirty="0" smtClean="0">
              <a:latin typeface="Cambria" pitchFamily="18" charset="0"/>
            </a:endParaRPr>
          </a:p>
          <a:p>
            <a:pPr algn="ctr"/>
            <a:r>
              <a:rPr lang="en-US" sz="2400" b="1" dirty="0" smtClean="0">
                <a:latin typeface="Cambria" pitchFamily="18" charset="0"/>
              </a:rPr>
              <a:t>TAX ADMINISTRATION AUTHORIZATIONS</a:t>
            </a:r>
            <a:r>
              <a:rPr lang="en-US" sz="2400" dirty="0" smtClean="0">
                <a:latin typeface="Cambria" pitchFamily="18" charset="0"/>
              </a:rPr>
              <a:t> </a:t>
            </a:r>
            <a:endParaRPr lang="en-US" sz="2400" dirty="0">
              <a:latin typeface="Cambria" pitchFamily="18" charset="0"/>
            </a:endParaRPr>
          </a:p>
        </p:txBody>
      </p:sp>
      <p:sp>
        <p:nvSpPr>
          <p:cNvPr id="20" name="Content Placeholder 2"/>
          <p:cNvSpPr txBox="1">
            <a:spLocks/>
          </p:cNvSpPr>
          <p:nvPr/>
        </p:nvSpPr>
        <p:spPr>
          <a:xfrm>
            <a:off x="457200" y="1417637"/>
            <a:ext cx="8229600" cy="4754563"/>
          </a:xfrm>
          <a:prstGeom prst="rect">
            <a:avLst/>
          </a:prstGeom>
        </p:spPr>
        <p:txBody>
          <a:bodyPr vert="horz" lIns="91440" tIns="45720" rIns="91440" bIns="45720" rtlCol="0">
            <a:no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pl-PL" sz="1600" b="1" i="0" u="none" strike="noStrike" kern="1200" cap="none" spc="0" normalizeH="0" baseline="0" noProof="0" dirty="0" smtClean="0">
              <a:ln>
                <a:noFill/>
              </a:ln>
              <a:solidFill>
                <a:schemeClr val="tx1">
                  <a:tint val="75000"/>
                </a:schemeClr>
              </a:solidFill>
              <a:effectLst/>
              <a:uLnTx/>
              <a:uFillTx/>
              <a:latin typeface="Cambria" pitchFamily="18" charset="0"/>
            </a:endParaRP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pl-PL" sz="1600" b="1" i="0" u="none" strike="noStrike" kern="1200" cap="none" spc="0" normalizeH="0" baseline="0" noProof="0" dirty="0" smtClean="0">
                <a:ln>
                  <a:noFill/>
                </a:ln>
                <a:solidFill>
                  <a:schemeClr val="tx1">
                    <a:tint val="75000"/>
                  </a:schemeClr>
                </a:solidFill>
                <a:effectLst/>
                <a:uLnTx/>
                <a:uFillTx/>
                <a:latin typeface="Cambria" pitchFamily="18" charset="0"/>
              </a:rPr>
              <a:t> </a:t>
            </a:r>
            <a:r>
              <a:rPr kumimoji="0" lang="en-US" sz="1600" b="1" i="1" u="none" strike="noStrike" kern="1200" cap="none" spc="0" normalizeH="0" baseline="0" noProof="0" dirty="0" smtClean="0">
                <a:ln>
                  <a:noFill/>
                </a:ln>
                <a:solidFill>
                  <a:schemeClr val="tx1">
                    <a:tint val="75000"/>
                  </a:schemeClr>
                </a:solidFill>
                <a:effectLst/>
                <a:uLnTx/>
                <a:uFillTx/>
                <a:latin typeface="Cambria" pitchFamily="18" charset="0"/>
              </a:rPr>
              <a:t>Within the scope of competency prescribed by the law, the Tax Administration shall be</a:t>
            </a:r>
            <a:r>
              <a:rPr kumimoji="0" lang="x-none" sz="1600" b="1" i="1" u="none" strike="noStrike" kern="1200" cap="none" spc="0" normalizeH="0" baseline="0" noProof="0" dirty="0" smtClean="0">
                <a:ln>
                  <a:noFill/>
                </a:ln>
                <a:solidFill>
                  <a:schemeClr val="tx1">
                    <a:tint val="75000"/>
                  </a:schemeClr>
                </a:solidFill>
                <a:effectLst/>
                <a:uLnTx/>
                <a:uFillTx/>
                <a:latin typeface="Cambria" pitchFamily="18" charset="0"/>
              </a:rPr>
              <a:t> </a:t>
            </a:r>
            <a:r>
              <a:rPr kumimoji="0" lang="en-US" sz="1600" b="1" i="1" u="none" strike="noStrike" kern="1200" cap="none" spc="0" normalizeH="0" baseline="0" noProof="0" dirty="0" smtClean="0">
                <a:ln>
                  <a:noFill/>
                </a:ln>
                <a:solidFill>
                  <a:schemeClr val="tx1">
                    <a:tint val="75000"/>
                  </a:schemeClr>
                </a:solidFill>
                <a:effectLst/>
                <a:uLnTx/>
                <a:uFillTx/>
                <a:latin typeface="Cambria" pitchFamily="18" charset="0"/>
              </a:rPr>
              <a:t>authorized to:</a:t>
            </a:r>
            <a:endParaRPr kumimoji="0" lang="x-none" sz="1600" b="1" i="1" u="none" strike="noStrike" kern="1200" cap="none" spc="0" normalizeH="0" baseline="0" noProof="0" dirty="0" smtClean="0">
              <a:ln>
                <a:noFill/>
              </a:ln>
              <a:solidFill>
                <a:schemeClr val="tx1">
                  <a:tint val="75000"/>
                </a:schemeClr>
              </a:solidFill>
              <a:effectLst/>
              <a:uLnTx/>
              <a:uFillTx/>
              <a:latin typeface="Cambria" pitchFamily="18" charset="0"/>
            </a:endParaRP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x-none" sz="1600" b="1" i="0" u="none" strike="noStrike" kern="1200" cap="none" spc="0" normalizeH="0" baseline="0" noProof="0" dirty="0" smtClean="0">
              <a:ln>
                <a:noFill/>
              </a:ln>
              <a:solidFill>
                <a:schemeClr val="tx1">
                  <a:tint val="75000"/>
                </a:schemeClr>
              </a:solidFill>
              <a:effectLst/>
              <a:uLnTx/>
              <a:uFillTx/>
              <a:latin typeface="Cambria" pitchFamily="18" charset="0"/>
            </a:endParaRPr>
          </a:p>
          <a:p>
            <a:pPr lvl="0" algn="just">
              <a:buFont typeface="Wingdings" pitchFamily="2" charset="2"/>
              <a:buChar char="ü"/>
            </a:pPr>
            <a:endParaRPr lang="sr-Latn-ME" sz="1400" dirty="0" smtClean="0">
              <a:latin typeface="Cambria" pitchFamily="18" charset="0"/>
            </a:endParaRPr>
          </a:p>
          <a:p>
            <a:pPr lvl="0" algn="just">
              <a:buFont typeface="Wingdings" pitchFamily="2" charset="2"/>
              <a:buChar char="ü"/>
            </a:pPr>
            <a:r>
              <a:rPr lang="en-US" sz="1400" dirty="0" smtClean="0">
                <a:latin typeface="Cambria" pitchFamily="18" charset="0"/>
              </a:rPr>
              <a:t>perform inspection supervision, undertake collection measures, other actions and activities within its competence under this or other laws;</a:t>
            </a:r>
          </a:p>
          <a:p>
            <a:pPr lvl="0" algn="just">
              <a:buFont typeface="Wingdings" pitchFamily="2" charset="2"/>
              <a:buChar char="ü"/>
            </a:pPr>
            <a:r>
              <a:rPr lang="en-US" sz="1400" dirty="0" smtClean="0">
                <a:latin typeface="Cambria" pitchFamily="18" charset="0"/>
              </a:rPr>
              <a:t>decide on the rights of taxpayers;</a:t>
            </a:r>
          </a:p>
          <a:p>
            <a:pPr lvl="0" algn="just">
              <a:buFont typeface="Wingdings" pitchFamily="2" charset="2"/>
              <a:buChar char="ü"/>
            </a:pPr>
            <a:r>
              <a:rPr lang="en-US" sz="1400" dirty="0" smtClean="0">
                <a:latin typeface="Cambria" pitchFamily="18" charset="0"/>
              </a:rPr>
              <a:t>carry out registration of business organizations and taxpayers and maintain a registry of business organizations and a tax registry;</a:t>
            </a:r>
          </a:p>
          <a:p>
            <a:pPr lvl="0" algn="just">
              <a:buFont typeface="Wingdings" pitchFamily="2" charset="2"/>
              <a:buChar char="ü"/>
            </a:pPr>
            <a:r>
              <a:rPr lang="en-US" sz="1400" dirty="0" smtClean="0">
                <a:latin typeface="Cambria" pitchFamily="18" charset="0"/>
              </a:rPr>
              <a:t>assess tax in the manner and in accordance with the procedure determined by law;</a:t>
            </a:r>
          </a:p>
          <a:p>
            <a:pPr lvl="0" algn="just">
              <a:buFont typeface="Wingdings" pitchFamily="2" charset="2"/>
              <a:buChar char="ü"/>
            </a:pPr>
            <a:r>
              <a:rPr lang="en-US" sz="1400" dirty="0" smtClean="0">
                <a:latin typeface="Cambria" pitchFamily="18" charset="0"/>
              </a:rPr>
              <a:t>require that taxpayers and other legal entities submit documentation and provide other information necessary for assessment of tax liability;</a:t>
            </a:r>
          </a:p>
          <a:p>
            <a:pPr lvl="0" algn="just">
              <a:buFont typeface="Wingdings" pitchFamily="2" charset="2"/>
              <a:buChar char="ü"/>
            </a:pPr>
            <a:r>
              <a:rPr lang="en-US" sz="1400" dirty="0" smtClean="0">
                <a:latin typeface="Cambria" pitchFamily="18" charset="0"/>
              </a:rPr>
              <a:t>summon the persons to participate in the tax procedure;</a:t>
            </a:r>
          </a:p>
          <a:p>
            <a:pPr lvl="0" algn="just">
              <a:buFont typeface="Wingdings" pitchFamily="2" charset="2"/>
              <a:buChar char="ü"/>
            </a:pPr>
            <a:r>
              <a:rPr lang="en-US" sz="1400" dirty="0" smtClean="0">
                <a:latin typeface="Cambria" pitchFamily="18" charset="0"/>
              </a:rPr>
              <a:t>enter and inspect the business premises where business books and records or other objects necessary for application of tax regulations are located or may be located;</a:t>
            </a:r>
          </a:p>
          <a:p>
            <a:pPr lvl="0" algn="just">
              <a:buFont typeface="Wingdings" pitchFamily="2" charset="2"/>
              <a:buChar char="ü"/>
            </a:pPr>
            <a:r>
              <a:rPr lang="en-US" sz="1400" dirty="0" smtClean="0">
                <a:latin typeface="Cambria" pitchFamily="18" charset="0"/>
              </a:rPr>
              <a:t>exempt business books and records and other objects necessary for application of tax regulations in accordance with this Law;</a:t>
            </a:r>
          </a:p>
          <a:p>
            <a:pPr lvl="0" algn="just">
              <a:buFont typeface="Wingdings" pitchFamily="2" charset="2"/>
              <a:buChar char="ü"/>
            </a:pPr>
            <a:r>
              <a:rPr lang="en-US" sz="1400" dirty="0" smtClean="0">
                <a:latin typeface="Cambria" pitchFamily="18" charset="0"/>
              </a:rPr>
              <a:t>impose penalties for tax violations prescribed by this or other tax regulations;</a:t>
            </a:r>
          </a:p>
          <a:p>
            <a:pPr lvl="0" algn="just">
              <a:buFont typeface="Wingdings" pitchFamily="2" charset="2"/>
              <a:buChar char="ü"/>
            </a:pPr>
            <a:r>
              <a:rPr lang="en-US" sz="1400" dirty="0" smtClean="0">
                <a:latin typeface="Cambria" pitchFamily="18" charset="0"/>
              </a:rPr>
              <a:t>use services of experts and expert witnesses, natural and legal persons, in the procedure of assessing tax liabilities when the expertise is necessary</a:t>
            </a:r>
            <a:r>
              <a:rPr lang="en-US" sz="1600" dirty="0" smtClean="0">
                <a:latin typeface="Cambria" pitchFamily="18" charset="0"/>
              </a:rPr>
              <a:t>;</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600" b="1" i="0" u="none" strike="noStrike" kern="1200" cap="none" spc="0" normalizeH="0" baseline="0" noProof="0" dirty="0" smtClean="0">
              <a:ln>
                <a:noFill/>
              </a:ln>
              <a:solidFill>
                <a:schemeClr val="tx1">
                  <a:tint val="75000"/>
                </a:schemeClr>
              </a:solidFill>
              <a:effectLst/>
              <a:uLnTx/>
              <a:uFillTx/>
              <a:latin typeface="Cambria"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3597"/>
            <a:ext cx="12192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
        <p:nvSpPr>
          <p:cNvPr id="19" name="Title 1"/>
          <p:cNvSpPr txBox="1">
            <a:spLocks/>
          </p:cNvSpPr>
          <p:nvPr/>
        </p:nvSpPr>
        <p:spPr>
          <a:xfrm>
            <a:off x="426128" y="408372"/>
            <a:ext cx="8260672" cy="142042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sr-Latn-ME" sz="2400" b="1" i="0" u="none" strike="noStrike" kern="1200" cap="none" spc="0" normalizeH="0" baseline="0" noProof="0" dirty="0" smtClean="0">
              <a:ln>
                <a:noFill/>
              </a:ln>
              <a:solidFill>
                <a:schemeClr val="tx1"/>
              </a:solidFill>
              <a:effectLst/>
              <a:uLnTx/>
              <a:uFillTx/>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sr-Latn-ME" sz="2400" b="1" i="0" u="none" strike="noStrike" kern="1200" cap="none" spc="0" normalizeH="0" baseline="0" noProof="0" dirty="0" smtClean="0">
              <a:ln>
                <a:noFill/>
              </a:ln>
              <a:solidFill>
                <a:schemeClr val="tx1"/>
              </a:solidFill>
              <a:effectLst/>
              <a:uLnTx/>
              <a:uFillTx/>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Cambria" pitchFamily="18" charset="0"/>
                <a:ea typeface="+mj-ea"/>
                <a:cs typeface="+mj-cs"/>
              </a:rPr>
              <a:t>TAX ADMINISTRATION AUTHORIZATIONS</a:t>
            </a:r>
            <a:endParaRPr kumimoji="0" lang="sr-Latn-ME" sz="2400" b="1" i="0" u="none" strike="noStrike" kern="1200" cap="none" spc="0" normalizeH="0" baseline="0" noProof="0" dirty="0" smtClean="0">
              <a:ln>
                <a:noFill/>
              </a:ln>
              <a:solidFill>
                <a:schemeClr val="tx1"/>
              </a:solidFill>
              <a:effectLst/>
              <a:uLnTx/>
              <a:uFillTx/>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200" b="0" i="0" u="none" strike="noStrike" kern="1200" cap="none" spc="0" normalizeH="0" baseline="0" noProof="0" dirty="0" smtClean="0">
              <a:ln>
                <a:noFill/>
              </a:ln>
              <a:solidFill>
                <a:schemeClr val="tx1"/>
              </a:solidFill>
              <a:effectLst/>
              <a:uLnTx/>
              <a:uFillTx/>
              <a:latin typeface="Cambria" pitchFamily="18" charset="0"/>
              <a:ea typeface="+mj-ea"/>
              <a:cs typeface="+mj-cs"/>
            </a:endParaRPr>
          </a:p>
        </p:txBody>
      </p:sp>
      <p:sp>
        <p:nvSpPr>
          <p:cNvPr id="20" name="Content Placeholder 2"/>
          <p:cNvSpPr txBox="1">
            <a:spLocks/>
          </p:cNvSpPr>
          <p:nvPr/>
        </p:nvSpPr>
        <p:spPr>
          <a:xfrm>
            <a:off x="457200" y="1417637"/>
            <a:ext cx="8229600" cy="4678363"/>
          </a:xfrm>
          <a:prstGeom prst="rect">
            <a:avLst/>
          </a:prstGeom>
        </p:spPr>
        <p:txBody>
          <a:bodyPr vert="horz" lIns="91440" tIns="45720" rIns="91440" bIns="45720" rtlCol="0">
            <a:noAutofit/>
          </a:bodyPr>
          <a:lstStyle/>
          <a:p>
            <a:pPr lvl="0">
              <a:buFont typeface="Wingdings" pitchFamily="2" charset="2"/>
              <a:buChar char="ü"/>
            </a:pPr>
            <a:endParaRPr lang="sr-Latn-ME" sz="1600" dirty="0" smtClean="0">
              <a:latin typeface="Cambria" pitchFamily="18" charset="0"/>
            </a:endParaRPr>
          </a:p>
          <a:p>
            <a:pPr lvl="0"/>
            <a:endParaRPr lang="sr-Latn-ME" sz="1600" dirty="0">
              <a:latin typeface="Cambria" pitchFamily="18" charset="0"/>
            </a:endParaRPr>
          </a:p>
          <a:p>
            <a:pPr lvl="0" algn="just">
              <a:buFont typeface="Wingdings" pitchFamily="2" charset="2"/>
              <a:buChar char="ü"/>
            </a:pPr>
            <a:r>
              <a:rPr lang="en-US" dirty="0" smtClean="0">
                <a:latin typeface="Cambria" pitchFamily="18" charset="0"/>
              </a:rPr>
              <a:t>initiate and conduct a first-instance administrative and misdemeanor procedure;</a:t>
            </a:r>
          </a:p>
          <a:p>
            <a:pPr lvl="0" algn="just">
              <a:buFont typeface="Wingdings" pitchFamily="2" charset="2"/>
              <a:buChar char="ü"/>
            </a:pPr>
            <a:r>
              <a:rPr lang="en-US" dirty="0" smtClean="0">
                <a:latin typeface="Cambria" pitchFamily="18" charset="0"/>
              </a:rPr>
              <a:t>plan and deliver training of employees;</a:t>
            </a:r>
          </a:p>
          <a:p>
            <a:pPr lvl="0" algn="just">
              <a:buFont typeface="Wingdings" pitchFamily="2" charset="2"/>
              <a:buChar char="ü"/>
            </a:pPr>
            <a:r>
              <a:rPr lang="en-US" dirty="0" smtClean="0">
                <a:latin typeface="Cambria" pitchFamily="18" charset="0"/>
              </a:rPr>
              <a:t>maintain tax bookkeeping;</a:t>
            </a:r>
          </a:p>
          <a:p>
            <a:pPr lvl="0" algn="just">
              <a:buFont typeface="Wingdings" pitchFamily="2" charset="2"/>
              <a:buChar char="ü"/>
            </a:pPr>
            <a:r>
              <a:rPr lang="en-US" dirty="0" smtClean="0">
                <a:latin typeface="Cambria" pitchFamily="18" charset="0"/>
              </a:rPr>
              <a:t>notify taxpayers of the course of inspection audit and their rights and obligations in that procedure;</a:t>
            </a:r>
          </a:p>
          <a:p>
            <a:pPr lvl="0" algn="just">
              <a:buFont typeface="Wingdings" pitchFamily="2" charset="2"/>
              <a:buChar char="ü"/>
            </a:pPr>
            <a:r>
              <a:rPr lang="en-US" dirty="0" smtClean="0">
                <a:latin typeface="Cambria" pitchFamily="18" charset="0"/>
              </a:rPr>
              <a:t>provide expert help to taxpayers in application of tax regulations;</a:t>
            </a:r>
          </a:p>
          <a:p>
            <a:pPr lvl="0" algn="just">
              <a:buFont typeface="Wingdings" pitchFamily="2" charset="2"/>
              <a:buChar char="ü"/>
            </a:pPr>
            <a:r>
              <a:rPr lang="en-US" dirty="0" smtClean="0">
                <a:latin typeface="Cambria" pitchFamily="18" charset="0"/>
              </a:rPr>
              <a:t>provide the taxpayers with a copy of tax return free of charge;</a:t>
            </a:r>
          </a:p>
          <a:p>
            <a:pPr lvl="0" algn="just">
              <a:buFont typeface="Wingdings" pitchFamily="2" charset="2"/>
              <a:buChar char="ü"/>
            </a:pPr>
            <a:r>
              <a:rPr lang="en-US" dirty="0" smtClean="0">
                <a:latin typeface="Cambria" pitchFamily="18" charset="0"/>
              </a:rPr>
              <a:t>keep tax secrets;</a:t>
            </a:r>
          </a:p>
          <a:p>
            <a:pPr lvl="0" algn="just">
              <a:buFont typeface="Wingdings" pitchFamily="2" charset="2"/>
              <a:buChar char="ü"/>
            </a:pPr>
            <a:r>
              <a:rPr lang="en-US" dirty="0" smtClean="0">
                <a:latin typeface="Cambria" pitchFamily="18" charset="0"/>
              </a:rPr>
              <a:t>treat the taxpayers and other persons with due respect;</a:t>
            </a:r>
          </a:p>
          <a:p>
            <a:pPr lvl="0" algn="just">
              <a:buFont typeface="Wingdings" pitchFamily="2" charset="2"/>
              <a:buChar char="ü"/>
            </a:pPr>
            <a:r>
              <a:rPr lang="en-US" dirty="0" smtClean="0">
                <a:latin typeface="Cambria" pitchFamily="18" charset="0"/>
              </a:rPr>
              <a:t>bring criminal charges, economic offence charges or request for initiation of misdemeanor procedure;</a:t>
            </a:r>
          </a:p>
          <a:p>
            <a:pPr lvl="0" algn="just">
              <a:buFont typeface="Wingdings" pitchFamily="2" charset="2"/>
              <a:buChar char="ü"/>
            </a:pPr>
            <a:r>
              <a:rPr lang="en-US" dirty="0" smtClean="0">
                <a:latin typeface="Cambria" pitchFamily="18" charset="0"/>
              </a:rPr>
              <a:t>forward the information, including also the tax secrets revealed in the course of criminal investigation or during gathering other information in cases when there is a reasonable doubt of a misdemeanor or criminal action, to the authorities in charge of law enforcement;</a:t>
            </a:r>
          </a:p>
          <a:p>
            <a:pPr marL="0" marR="0" lvl="0" indent="0" defTabSz="914400" rtl="0" eaLnBrk="1" fontAlgn="auto" latinLnBrk="0" hangingPunct="1">
              <a:lnSpc>
                <a:spcPct val="100000"/>
              </a:lnSpc>
              <a:spcBef>
                <a:spcPct val="20000"/>
              </a:spcBef>
              <a:spcAft>
                <a:spcPts val="0"/>
              </a:spcAft>
              <a:buClrTx/>
              <a:buSzTx/>
              <a:buFontTx/>
              <a:buChar char="-"/>
              <a:tabLst/>
              <a:defRPr/>
            </a:pPr>
            <a:endParaRPr kumimoji="0" lang="en-US" sz="1600" b="0" i="0" u="none" strike="noStrike" kern="1200" cap="none" spc="0" normalizeH="0" baseline="0" noProof="0" dirty="0" smtClean="0">
              <a:ln>
                <a:noFill/>
              </a:ln>
              <a:solidFill>
                <a:schemeClr val="tx1">
                  <a:tint val="75000"/>
                </a:schemeClr>
              </a:solidFill>
              <a:effectLst/>
              <a:uLnTx/>
              <a:uFillTx/>
              <a:latin typeface="Cambria" pitchFamily="18"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6199"/>
            <a:ext cx="12192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
        <p:nvSpPr>
          <p:cNvPr id="19" name="Title 1"/>
          <p:cNvSpPr txBox="1">
            <a:spLocks/>
          </p:cNvSpPr>
          <p:nvPr/>
        </p:nvSpPr>
        <p:spPr>
          <a:xfrm>
            <a:off x="426128" y="408372"/>
            <a:ext cx="8260672" cy="119182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sr-Latn-ME" sz="2400" b="1" i="0" u="none" strike="noStrike" kern="1200" cap="none" spc="0" normalizeH="0" baseline="0" noProof="0" dirty="0" smtClean="0">
              <a:ln>
                <a:noFill/>
              </a:ln>
              <a:solidFill>
                <a:schemeClr val="tx1"/>
              </a:solidFill>
              <a:effectLst/>
              <a:uLnTx/>
              <a:uFillTx/>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sr-Latn-ME" sz="2400" b="1" dirty="0">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Cambria" pitchFamily="18" charset="0"/>
                <a:ea typeface="+mj-ea"/>
                <a:cs typeface="+mj-cs"/>
              </a:rPr>
              <a:t>TAX ADMINISTRATION AUTHORIZATIONS</a:t>
            </a:r>
            <a:endParaRPr kumimoji="0" lang="en-US" sz="2200" b="0" i="0" u="none" strike="noStrike" kern="1200" cap="none" spc="0" normalizeH="0" baseline="0" noProof="0" dirty="0" smtClean="0">
              <a:ln>
                <a:noFill/>
              </a:ln>
              <a:solidFill>
                <a:schemeClr val="tx1"/>
              </a:solidFill>
              <a:effectLst/>
              <a:uLnTx/>
              <a:uFillTx/>
              <a:latin typeface="Cambria" pitchFamily="18" charset="0"/>
              <a:ea typeface="+mj-ea"/>
              <a:cs typeface="+mj-cs"/>
            </a:endParaRPr>
          </a:p>
        </p:txBody>
      </p:sp>
      <p:sp>
        <p:nvSpPr>
          <p:cNvPr id="21" name="Content Placeholder 2"/>
          <p:cNvSpPr txBox="1">
            <a:spLocks/>
          </p:cNvSpPr>
          <p:nvPr/>
        </p:nvSpPr>
        <p:spPr>
          <a:xfrm>
            <a:off x="457200" y="1189037"/>
            <a:ext cx="8229600" cy="4830763"/>
          </a:xfrm>
          <a:prstGeom prst="rect">
            <a:avLst/>
          </a:prstGeom>
        </p:spPr>
        <p:txBody>
          <a:bodyPr vert="horz" lIns="91440" tIns="45720" rIns="91440" bIns="45720" rtlCol="0">
            <a:normAutofit lnSpcReduction="10000"/>
          </a:bodyPr>
          <a:lstStyle/>
          <a:p>
            <a:pPr marL="11430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pl-PL" sz="2000" b="0" i="0" u="none" strike="noStrike" kern="1200" cap="none" spc="0" normalizeH="0" baseline="0" noProof="0" dirty="0" smtClean="0">
                <a:ln>
                  <a:noFill/>
                </a:ln>
                <a:solidFill>
                  <a:schemeClr val="tx1">
                    <a:tint val="75000"/>
                  </a:schemeClr>
                </a:solidFill>
                <a:effectLst/>
                <a:uLnTx/>
                <a:uFillTx/>
                <a:latin typeface="+mn-lt"/>
                <a:ea typeface="+mn-ea"/>
                <a:cs typeface="+mn-cs"/>
              </a:rPr>
              <a:t> </a:t>
            </a:r>
            <a:endParaRPr kumimoji="0" lang="en-US" sz="20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lvl="0"/>
            <a:endParaRPr lang="sr-Latn-ME" sz="1600" dirty="0" smtClean="0">
              <a:latin typeface="Cambria" pitchFamily="18" charset="0"/>
            </a:endParaRPr>
          </a:p>
          <a:p>
            <a:pPr lvl="0">
              <a:buFont typeface="Wingdings" pitchFamily="2" charset="2"/>
              <a:buChar char="ü"/>
            </a:pPr>
            <a:endParaRPr lang="sr-Latn-ME" sz="1600" dirty="0">
              <a:latin typeface="Cambria" pitchFamily="18" charset="0"/>
            </a:endParaRPr>
          </a:p>
          <a:p>
            <a:pPr lvl="0" algn="just">
              <a:buFont typeface="Wingdings" pitchFamily="2" charset="2"/>
              <a:buChar char="ü"/>
            </a:pPr>
            <a:r>
              <a:rPr lang="en-US" dirty="0" smtClean="0">
                <a:latin typeface="Cambria" pitchFamily="18" charset="0"/>
              </a:rPr>
              <a:t>apply international treaties and agreements on double taxation avoidance and other conveniences in the payment of taxes;</a:t>
            </a:r>
          </a:p>
          <a:p>
            <a:pPr lvl="0" algn="just">
              <a:buFont typeface="Wingdings" pitchFamily="2" charset="2"/>
              <a:buChar char="ü"/>
            </a:pPr>
            <a:r>
              <a:rPr lang="en-US" dirty="0" smtClean="0">
                <a:latin typeface="Cambria" pitchFamily="18" charset="0"/>
              </a:rPr>
              <a:t>prepare reports on the conditions in the tax area;</a:t>
            </a:r>
          </a:p>
          <a:p>
            <a:pPr lvl="0" algn="just">
              <a:buFont typeface="Wingdings" pitchFamily="2" charset="2"/>
              <a:buChar char="ü"/>
            </a:pPr>
            <a:r>
              <a:rPr lang="en-US" dirty="0" smtClean="0">
                <a:latin typeface="Cambria" pitchFamily="18" charset="0"/>
              </a:rPr>
              <a:t>give initiatives to the Ministry of Finance for adoption of regulations and other acts </a:t>
            </a:r>
            <a:r>
              <a:rPr lang="x-none" dirty="0" smtClean="0">
                <a:latin typeface="Cambria" pitchFamily="18" charset="0"/>
              </a:rPr>
              <a:t>          </a:t>
            </a:r>
            <a:r>
              <a:rPr lang="en-US" dirty="0" smtClean="0">
                <a:latin typeface="Cambria" pitchFamily="18" charset="0"/>
              </a:rPr>
              <a:t>regulating the tax system and tax policy;</a:t>
            </a:r>
          </a:p>
          <a:p>
            <a:pPr lvl="0" algn="just">
              <a:buFont typeface="Wingdings" pitchFamily="2" charset="2"/>
              <a:buChar char="ü"/>
            </a:pPr>
            <a:r>
              <a:rPr lang="en-US" dirty="0" smtClean="0">
                <a:latin typeface="Cambria" pitchFamily="18" charset="0"/>
              </a:rPr>
              <a:t>cooperate with other bodies and organizations in the country and abroad regarding the issues of tax crimes, in accordance with international treaties or agreements;</a:t>
            </a:r>
          </a:p>
          <a:p>
            <a:pPr lvl="0" algn="just">
              <a:buFont typeface="Wingdings" pitchFamily="2" charset="2"/>
              <a:buChar char="ü"/>
            </a:pPr>
            <a:r>
              <a:rPr lang="en-US" dirty="0" smtClean="0">
                <a:latin typeface="Cambria" pitchFamily="18" charset="0"/>
              </a:rPr>
              <a:t>undertake measures necessary for safety of tax officers;</a:t>
            </a:r>
          </a:p>
          <a:p>
            <a:pPr lvl="0" algn="just">
              <a:buFont typeface="Wingdings" pitchFamily="2" charset="2"/>
              <a:buChar char="ü"/>
            </a:pPr>
            <a:r>
              <a:rPr lang="en-US" dirty="0" smtClean="0">
                <a:latin typeface="Cambria" pitchFamily="18" charset="0"/>
              </a:rPr>
              <a:t>undertake measures aimed at prevention of corruption of officers while acting in official capacity;</a:t>
            </a:r>
          </a:p>
          <a:p>
            <a:pPr lvl="0" algn="just">
              <a:buFont typeface="Wingdings" pitchFamily="2" charset="2"/>
              <a:buChar char="ü"/>
            </a:pPr>
            <a:r>
              <a:rPr lang="en-US" dirty="0" smtClean="0">
                <a:latin typeface="Cambria" pitchFamily="18" charset="0"/>
              </a:rPr>
              <a:t>organize functioning of a unique information system in the tax area;</a:t>
            </a:r>
          </a:p>
          <a:p>
            <a:pPr lvl="0" algn="just">
              <a:buFont typeface="Wingdings" pitchFamily="2" charset="2"/>
              <a:buChar char="ü"/>
            </a:pPr>
            <a:r>
              <a:rPr lang="en-US" dirty="0" smtClean="0">
                <a:latin typeface="Cambria" pitchFamily="18" charset="0"/>
              </a:rPr>
              <a:t>ensure the implementation of positions and conclusions of the Government in the tax area;</a:t>
            </a:r>
          </a:p>
          <a:p>
            <a:pPr algn="just">
              <a:buFont typeface="Wingdings" pitchFamily="2" charset="2"/>
              <a:buChar char="ü"/>
            </a:pPr>
            <a:r>
              <a:rPr lang="en-US" dirty="0" smtClean="0">
                <a:latin typeface="Cambria" pitchFamily="18" charset="0"/>
              </a:rPr>
              <a:t>control and publish financial statements of business organizations;</a:t>
            </a:r>
          </a:p>
          <a:p>
            <a:pPr lvl="0" algn="just">
              <a:buFont typeface="Wingdings" pitchFamily="2" charset="2"/>
              <a:buChar char="ü"/>
            </a:pPr>
            <a:r>
              <a:rPr lang="en-US" dirty="0" smtClean="0">
                <a:latin typeface="Cambria" pitchFamily="18" charset="0"/>
              </a:rPr>
              <a:t>perform other activities prescribed by the Law and other regulations.</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90" y="659798"/>
            <a:ext cx="12192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
        <p:nvSpPr>
          <p:cNvPr id="19" name="Title 1"/>
          <p:cNvSpPr txBox="1">
            <a:spLocks/>
          </p:cNvSpPr>
          <p:nvPr/>
        </p:nvSpPr>
        <p:spPr>
          <a:xfrm>
            <a:off x="426128" y="304800"/>
            <a:ext cx="8260672" cy="1039427"/>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sr-Latn-ME" sz="2400" b="1" i="0" u="none" strike="noStrike" kern="1200" cap="none" spc="0" normalizeH="0" baseline="0" noProof="0" dirty="0" smtClean="0">
              <a:ln>
                <a:noFill/>
              </a:ln>
              <a:solidFill>
                <a:schemeClr val="tx1"/>
              </a:solidFill>
              <a:effectLst/>
              <a:uLnTx/>
              <a:uFillTx/>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Cambria" pitchFamily="18" charset="0"/>
                <a:ea typeface="+mj-ea"/>
                <a:cs typeface="+mj-cs"/>
              </a:rPr>
              <a:t>RIGHTS OF TAXPAYERS</a:t>
            </a:r>
            <a:endParaRPr kumimoji="0" lang="en-US" sz="2200" b="1" i="0" u="none" strike="noStrike" kern="1200" cap="none" spc="0" normalizeH="0" baseline="0" noProof="0" dirty="0">
              <a:ln>
                <a:noFill/>
              </a:ln>
              <a:solidFill>
                <a:schemeClr val="tx1"/>
              </a:solidFill>
              <a:effectLst/>
              <a:uLnTx/>
              <a:uFillTx/>
              <a:latin typeface="Cambria" pitchFamily="18" charset="0"/>
              <a:ea typeface="+mj-ea"/>
              <a:cs typeface="+mj-cs"/>
            </a:endParaRPr>
          </a:p>
        </p:txBody>
      </p:sp>
      <p:sp>
        <p:nvSpPr>
          <p:cNvPr id="20" name="Content Placeholder 2"/>
          <p:cNvSpPr txBox="1">
            <a:spLocks/>
          </p:cNvSpPr>
          <p:nvPr/>
        </p:nvSpPr>
        <p:spPr>
          <a:xfrm>
            <a:off x="457200" y="1066800"/>
            <a:ext cx="8229600" cy="5287962"/>
          </a:xfrm>
          <a:prstGeom prst="rect">
            <a:avLst/>
          </a:prstGeom>
        </p:spPr>
        <p:txBody>
          <a:bodyPr vert="horz" lIns="91440" tIns="45720" rIns="91440" bIns="45720" rtlCol="0">
            <a:no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pl-PL" sz="1600" b="1" i="0" u="none" strike="noStrike" kern="1200" cap="none" spc="0" normalizeH="0" baseline="0" noProof="0" dirty="0" smtClean="0">
              <a:ln>
                <a:noFill/>
              </a:ln>
              <a:solidFill>
                <a:schemeClr val="tx1">
                  <a:tint val="75000"/>
                </a:schemeClr>
              </a:solidFill>
              <a:effectLst/>
              <a:uLnTx/>
              <a:uFillTx/>
              <a:latin typeface="Cambria" pitchFamily="18" charset="0"/>
            </a:endParaRP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pl-PL" sz="1600" b="1" i="0" u="none" strike="noStrike" kern="1200" cap="none" spc="0" normalizeH="0" baseline="0" noProof="0" dirty="0" smtClean="0">
                <a:ln>
                  <a:noFill/>
                </a:ln>
                <a:solidFill>
                  <a:schemeClr val="tx1">
                    <a:tint val="75000"/>
                  </a:schemeClr>
                </a:solidFill>
                <a:effectLst/>
                <a:uLnTx/>
                <a:uFillTx/>
                <a:latin typeface="Cambria" pitchFamily="18" charset="0"/>
              </a:rPr>
              <a:t> </a:t>
            </a:r>
            <a:r>
              <a:rPr lang="en-US" sz="1600" b="1" i="1" dirty="0">
                <a:solidFill>
                  <a:schemeClr val="tx1">
                    <a:tint val="75000"/>
                  </a:schemeClr>
                </a:solidFill>
                <a:latin typeface="Cambria" pitchFamily="18" charset="0"/>
              </a:rPr>
              <a:t>A</a:t>
            </a:r>
            <a:r>
              <a:rPr kumimoji="0" lang="en-US" sz="1600" b="1" i="1" u="none" strike="noStrike" kern="1200" cap="none" spc="0" normalizeH="0" baseline="0" noProof="0" dirty="0" smtClean="0">
                <a:ln>
                  <a:noFill/>
                </a:ln>
                <a:solidFill>
                  <a:schemeClr val="tx1">
                    <a:tint val="75000"/>
                  </a:schemeClr>
                </a:solidFill>
                <a:effectLst/>
                <a:uLnTx/>
                <a:uFillTx/>
                <a:latin typeface="Cambria" pitchFamily="18" charset="0"/>
              </a:rPr>
              <a:t> taxpayer shall be entitled to:</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 be accurately and timely informed about all issues that enable </a:t>
            </a:r>
            <a:r>
              <a:rPr lang="en-US" sz="1500" dirty="0" smtClean="0">
                <a:latin typeface="Cambria" pitchFamily="18" charset="0"/>
              </a:rPr>
              <a:t>them</a:t>
            </a:r>
            <a:r>
              <a:rPr kumimoji="0" lang="en-US" sz="1500" b="0" i="0" u="none" strike="noStrike" kern="1200" cap="none" spc="0" normalizeH="0" baseline="0" noProof="0" dirty="0" smtClean="0">
                <a:ln>
                  <a:noFill/>
                </a:ln>
                <a:effectLst/>
                <a:uLnTx/>
                <a:uFillTx/>
                <a:latin typeface="Cambria" pitchFamily="18" charset="0"/>
              </a:rPr>
              <a:t> to</a:t>
            </a: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declare and pay tax liability;</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request from a tax authority to keep the gathered data on assessment of</a:t>
            </a: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tax liability as tax secret and use or disclose them only to the</a:t>
            </a: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institutions and bodies in the manner and under the procedure prescribed</a:t>
            </a: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by this Law;</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request re-examination and re-assessment of </a:t>
            </a:r>
            <a:r>
              <a:rPr lang="en-US" sz="1500" dirty="0" smtClean="0">
                <a:latin typeface="Cambria" pitchFamily="18" charset="0"/>
              </a:rPr>
              <a:t>their</a:t>
            </a:r>
            <a:r>
              <a:rPr kumimoji="0" lang="en-US" sz="1500" b="0" i="0" u="none" strike="noStrike" kern="1200" cap="none" spc="0" normalizeH="0" baseline="0" noProof="0" dirty="0" smtClean="0">
                <a:ln>
                  <a:noFill/>
                </a:ln>
                <a:effectLst/>
                <a:uLnTx/>
                <a:uFillTx/>
                <a:latin typeface="Cambria" pitchFamily="18" charset="0"/>
              </a:rPr>
              <a:t> tax liability in the</a:t>
            </a: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manner prescribed by this Law;</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receive, free of charge, information from the tax authority about the tax</a:t>
            </a: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regulations, rights and obligations arising </a:t>
            </a:r>
            <a:r>
              <a:rPr lang="en-US" sz="1500" dirty="0" smtClean="0">
                <a:latin typeface="Cambria" pitchFamily="18" charset="0"/>
              </a:rPr>
              <a:t>thereof</a:t>
            </a:r>
            <a:r>
              <a:rPr kumimoji="0" lang="en-US" sz="1500" b="0" i="0" u="none" strike="noStrike" kern="1200" cap="none" spc="0" normalizeH="0" baseline="0" noProof="0" dirty="0" smtClean="0">
                <a:ln>
                  <a:noFill/>
                </a:ln>
                <a:effectLst/>
                <a:uLnTx/>
                <a:uFillTx/>
                <a:latin typeface="Cambria" pitchFamily="18" charset="0"/>
              </a:rPr>
              <a:t>;</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receive a copy of tax return and other tax forms;</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be treated with due respect by the tax authority;</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represent </a:t>
            </a:r>
            <a:r>
              <a:rPr lang="en-US" sz="1500" dirty="0" smtClean="0">
                <a:latin typeface="Cambria" pitchFamily="18" charset="0"/>
              </a:rPr>
              <a:t>their</a:t>
            </a:r>
            <a:r>
              <a:rPr kumimoji="0" lang="en-US" sz="1500" b="0" i="0" u="none" strike="noStrike" kern="1200" cap="none" spc="0" normalizeH="0" baseline="0" noProof="0" dirty="0" smtClean="0">
                <a:ln>
                  <a:noFill/>
                </a:ln>
                <a:effectLst/>
                <a:uLnTx/>
                <a:uFillTx/>
                <a:latin typeface="Cambria" pitchFamily="18" charset="0"/>
              </a:rPr>
              <a:t> personal interests before the tax authorities, in person or</a:t>
            </a: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through </a:t>
            </a:r>
            <a:r>
              <a:rPr lang="en-US" sz="1500" dirty="0" smtClean="0">
                <a:latin typeface="Cambria" pitchFamily="18" charset="0"/>
              </a:rPr>
              <a:t>their</a:t>
            </a:r>
            <a:r>
              <a:rPr kumimoji="0" lang="en-US" sz="1500" b="0" i="0" u="none" strike="noStrike" kern="1200" cap="none" spc="0" normalizeH="0" baseline="0" noProof="0" dirty="0" smtClean="0">
                <a:ln>
                  <a:noFill/>
                </a:ln>
                <a:effectLst/>
                <a:uLnTx/>
                <a:uFillTx/>
                <a:latin typeface="Cambria" pitchFamily="18" charset="0"/>
              </a:rPr>
              <a:t> proxy;</a:t>
            </a:r>
            <a:endParaRPr kumimoji="0" lang="x-none" sz="1500"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use tax relief in accordance with tax regulations;</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have access to data on assessment and collection of tax liability kept by</a:t>
            </a: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the tax authority and request changes of the false and amendments to</a:t>
            </a: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incomplete data;</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be present during the inspection audit;</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500" b="0" i="0" u="none" strike="noStrike" kern="1200" cap="none" spc="0" normalizeH="0" baseline="0" noProof="0" dirty="0" smtClean="0">
                <a:ln>
                  <a:noFill/>
                </a:ln>
                <a:effectLst/>
                <a:uLnTx/>
                <a:uFillTx/>
                <a:latin typeface="Cambria" pitchFamily="18" charset="0"/>
              </a:rPr>
              <a:t>- </a:t>
            </a:r>
            <a:r>
              <a:rPr kumimoji="0" lang="en-US" sz="1500" b="0" i="0" u="none" strike="noStrike" kern="1200" cap="none" spc="0" normalizeH="0" baseline="0" noProof="0" dirty="0" smtClean="0">
                <a:ln>
                  <a:noFill/>
                </a:ln>
                <a:effectLst/>
                <a:uLnTx/>
                <a:uFillTx/>
                <a:latin typeface="Cambria" pitchFamily="18" charset="0"/>
              </a:rPr>
              <a:t>also use other rights determined by this Law.</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600" b="0" i="0" u="none" strike="noStrike" kern="1200" cap="none" spc="0" normalizeH="0" baseline="0" noProof="0" dirty="0">
              <a:ln>
                <a:noFill/>
              </a:ln>
              <a:solidFill>
                <a:schemeClr val="tx1">
                  <a:tint val="75000"/>
                </a:schemeClr>
              </a:solidFill>
              <a:effectLst/>
              <a:uLnTx/>
              <a:uFillTx/>
              <a:latin typeface="Cambria" pitchFamily="18" charset="0"/>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06" y="655252"/>
            <a:ext cx="12192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
        <p:nvSpPr>
          <p:cNvPr id="19" name="Title 1"/>
          <p:cNvSpPr txBox="1">
            <a:spLocks/>
          </p:cNvSpPr>
          <p:nvPr/>
        </p:nvSpPr>
        <p:spPr>
          <a:xfrm>
            <a:off x="426128" y="408372"/>
            <a:ext cx="8260672" cy="1039427"/>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sr-Latn-ME" sz="2400" b="1" i="0" u="none" strike="noStrike" kern="1200" cap="none" spc="0" normalizeH="0" baseline="0" noProof="0" dirty="0" smtClean="0">
              <a:ln>
                <a:noFill/>
              </a:ln>
              <a:solidFill>
                <a:schemeClr val="tx1"/>
              </a:solidFill>
              <a:effectLst/>
              <a:uLnTx/>
              <a:uFillTx/>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Cambria" pitchFamily="18" charset="0"/>
                <a:ea typeface="+mj-ea"/>
                <a:cs typeface="+mj-cs"/>
              </a:rPr>
              <a:t>OBLIGATIONS OF TAXPAYERS</a:t>
            </a:r>
            <a:endParaRPr kumimoji="0" lang="en-US" sz="4400" b="0" i="0" u="none" strike="noStrike" kern="1200" cap="none" spc="0" normalizeH="0" baseline="0" noProof="0" dirty="0">
              <a:ln>
                <a:noFill/>
              </a:ln>
              <a:solidFill>
                <a:schemeClr val="tx1"/>
              </a:solidFill>
              <a:effectLst/>
              <a:uLnTx/>
              <a:uFillTx/>
              <a:latin typeface="Cambria" pitchFamily="18" charset="0"/>
              <a:ea typeface="+mj-ea"/>
              <a:cs typeface="+mj-cs"/>
            </a:endParaRPr>
          </a:p>
        </p:txBody>
      </p:sp>
      <p:sp>
        <p:nvSpPr>
          <p:cNvPr id="20" name="Content Placeholder 2"/>
          <p:cNvSpPr txBox="1">
            <a:spLocks/>
          </p:cNvSpPr>
          <p:nvPr/>
        </p:nvSpPr>
        <p:spPr>
          <a:xfrm>
            <a:off x="457200" y="1295400"/>
            <a:ext cx="8229600" cy="4953000"/>
          </a:xfrm>
          <a:prstGeom prst="rect">
            <a:avLst/>
          </a:prstGeom>
        </p:spPr>
        <p:txBody>
          <a:bodyPr vert="horz" lIns="91440" tIns="45720" rIns="91440" bIns="45720" rtlCol="0">
            <a:no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600" b="0" i="0" u="none" strike="noStrike" kern="1200" cap="none" spc="0" normalizeH="0" baseline="0" noProof="0" dirty="0" smtClean="0">
              <a:ln>
                <a:noFill/>
              </a:ln>
              <a:effectLst/>
              <a:uLnTx/>
              <a:uFillTx/>
              <a:latin typeface="Cambria" pitchFamily="18" charset="0"/>
            </a:endParaRP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pl-PL" sz="1600" b="1" i="1" u="none" strike="noStrike" kern="1200" cap="none" spc="0" normalizeH="0" baseline="0" noProof="0" dirty="0" smtClean="0">
                <a:ln>
                  <a:noFill/>
                </a:ln>
                <a:solidFill>
                  <a:schemeClr val="tx1">
                    <a:lumMod val="50000"/>
                    <a:lumOff val="50000"/>
                  </a:schemeClr>
                </a:solidFill>
                <a:effectLst/>
                <a:uLnTx/>
                <a:uFillTx/>
                <a:latin typeface="Cambria" pitchFamily="18" charset="0"/>
              </a:rPr>
              <a:t> </a:t>
            </a:r>
            <a:r>
              <a:rPr kumimoji="0" lang="en-US" b="1" i="1" u="none" strike="noStrike" kern="1200" cap="none" spc="0" normalizeH="0" baseline="0" noProof="0" dirty="0" smtClean="0">
                <a:ln>
                  <a:noFill/>
                </a:ln>
                <a:solidFill>
                  <a:schemeClr val="tx1">
                    <a:lumMod val="50000"/>
                    <a:lumOff val="50000"/>
                  </a:schemeClr>
                </a:solidFill>
                <a:effectLst/>
                <a:uLnTx/>
                <a:uFillTx/>
                <a:latin typeface="Cambria" pitchFamily="18" charset="0"/>
              </a:rPr>
              <a:t>The taxpayer shall be obliged to:</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700" b="0" i="0" u="none" strike="noStrike" kern="1200" cap="none" spc="0" normalizeH="0" baseline="0" noProof="0" dirty="0" smtClean="0">
                <a:ln>
                  <a:noFill/>
                </a:ln>
                <a:effectLst/>
                <a:uLnTx/>
                <a:uFillTx/>
                <a:latin typeface="Cambria" pitchFamily="18" charset="0"/>
              </a:rPr>
              <a:t>- </a:t>
            </a:r>
            <a:r>
              <a:rPr kumimoji="0" lang="en-US" sz="1700" b="0" i="0" u="none" strike="noStrike" kern="1200" cap="none" spc="0" normalizeH="0" baseline="0" noProof="0" dirty="0" smtClean="0">
                <a:ln>
                  <a:noFill/>
                </a:ln>
                <a:effectLst/>
                <a:uLnTx/>
                <a:uFillTx/>
                <a:latin typeface="Cambria" pitchFamily="18" charset="0"/>
              </a:rPr>
              <a:t>submit a registration form to the competent tax authority;</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700" b="0" i="0" u="none" strike="noStrike" kern="1200" cap="none" spc="0" normalizeH="0" baseline="0" noProof="0" dirty="0" smtClean="0">
                <a:ln>
                  <a:noFill/>
                </a:ln>
                <a:effectLst/>
                <a:uLnTx/>
                <a:uFillTx/>
                <a:latin typeface="Cambria" pitchFamily="18" charset="0"/>
              </a:rPr>
              <a:t>- </a:t>
            </a:r>
            <a:r>
              <a:rPr kumimoji="0" lang="en-US" sz="1700" b="0" i="0" u="none" strike="noStrike" kern="1200" cap="none" spc="0" normalizeH="0" baseline="0" noProof="0" dirty="0" smtClean="0">
                <a:ln>
                  <a:noFill/>
                </a:ln>
                <a:effectLst/>
                <a:uLnTx/>
                <a:uFillTx/>
                <a:latin typeface="Cambria" pitchFamily="18" charset="0"/>
              </a:rPr>
              <a:t>accurately calculate taxes and submit tax return to the tax authority within the</a:t>
            </a:r>
            <a:r>
              <a:rPr kumimoji="0" lang="x-none" sz="1700" b="0" i="0" u="none" strike="noStrike" kern="1200" cap="none" spc="0" normalizeH="0" baseline="0" noProof="0" dirty="0" smtClean="0">
                <a:ln>
                  <a:noFill/>
                </a:ln>
                <a:effectLst/>
                <a:uLnTx/>
                <a:uFillTx/>
                <a:latin typeface="Cambria" pitchFamily="18" charset="0"/>
              </a:rPr>
              <a:t> </a:t>
            </a:r>
            <a:r>
              <a:rPr kumimoji="0" lang="en-US" sz="1700" b="0" i="0" u="none" strike="noStrike" kern="1200" cap="none" spc="0" normalizeH="0" baseline="0" noProof="0" dirty="0" smtClean="0">
                <a:ln>
                  <a:noFill/>
                </a:ln>
                <a:effectLst/>
                <a:uLnTx/>
                <a:uFillTx/>
                <a:latin typeface="Cambria" pitchFamily="18" charset="0"/>
              </a:rPr>
              <a:t>deadline and in the manner determined by tax regulations;</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700" b="0" i="0" u="none" strike="noStrike" kern="1200" cap="none" spc="0" normalizeH="0" baseline="0" noProof="0" dirty="0" smtClean="0">
                <a:ln>
                  <a:noFill/>
                </a:ln>
                <a:effectLst/>
                <a:uLnTx/>
                <a:uFillTx/>
                <a:latin typeface="Cambria" pitchFamily="18" charset="0"/>
              </a:rPr>
              <a:t>- </a:t>
            </a:r>
            <a:r>
              <a:rPr kumimoji="0" lang="en-US" sz="1700" b="0" i="0" u="none" strike="noStrike" kern="1200" cap="none" spc="0" normalizeH="0" baseline="0" noProof="0" dirty="0" smtClean="0">
                <a:ln>
                  <a:noFill/>
                </a:ln>
                <a:effectLst/>
                <a:uLnTx/>
                <a:uFillTx/>
                <a:latin typeface="Cambria" pitchFamily="18" charset="0"/>
              </a:rPr>
              <a:t>report to the competent tax authority every change of the principal place of</a:t>
            </a:r>
            <a:r>
              <a:rPr kumimoji="0" lang="x-none" sz="1700" b="0" i="0" u="none" strike="noStrike" kern="1200" cap="none" spc="0" normalizeH="0" baseline="0" noProof="0" dirty="0" smtClean="0">
                <a:ln>
                  <a:noFill/>
                </a:ln>
                <a:effectLst/>
                <a:uLnTx/>
                <a:uFillTx/>
                <a:latin typeface="Cambria" pitchFamily="18" charset="0"/>
              </a:rPr>
              <a:t> </a:t>
            </a:r>
            <a:r>
              <a:rPr kumimoji="0" lang="en-US" sz="1700" b="0" i="0" u="none" strike="noStrike" kern="1200" cap="none" spc="0" normalizeH="0" baseline="0" noProof="0" dirty="0" smtClean="0">
                <a:ln>
                  <a:noFill/>
                </a:ln>
                <a:effectLst/>
                <a:uLnTx/>
                <a:uFillTx/>
                <a:latin typeface="Cambria" pitchFamily="18" charset="0"/>
              </a:rPr>
              <a:t>business, permanent or temporary residence, and other data from the</a:t>
            </a:r>
            <a:r>
              <a:rPr kumimoji="0" lang="x-none" sz="1700" b="0" i="0" u="none" strike="noStrike" kern="1200" cap="none" spc="0" normalizeH="0" baseline="0" noProof="0" dirty="0" smtClean="0">
                <a:ln>
                  <a:noFill/>
                </a:ln>
                <a:effectLst/>
                <a:uLnTx/>
                <a:uFillTx/>
                <a:latin typeface="Cambria" pitchFamily="18" charset="0"/>
              </a:rPr>
              <a:t> </a:t>
            </a:r>
            <a:r>
              <a:rPr kumimoji="0" lang="en-US" sz="1700" b="0" i="0" u="none" strike="noStrike" kern="1200" cap="none" spc="0" normalizeH="0" baseline="0" noProof="0" dirty="0" smtClean="0">
                <a:ln>
                  <a:noFill/>
                </a:ln>
                <a:effectLst/>
                <a:uLnTx/>
                <a:uFillTx/>
                <a:latin typeface="Cambria" pitchFamily="18" charset="0"/>
              </a:rPr>
              <a:t>taxpayers’ registry;</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700" b="0" i="0" u="none" strike="noStrike" kern="1200" cap="none" spc="0" normalizeH="0" baseline="0" noProof="0" dirty="0" smtClean="0">
                <a:ln>
                  <a:noFill/>
                </a:ln>
                <a:effectLst/>
                <a:uLnTx/>
                <a:uFillTx/>
                <a:latin typeface="Cambria" pitchFamily="18" charset="0"/>
              </a:rPr>
              <a:t>- </a:t>
            </a:r>
            <a:r>
              <a:rPr kumimoji="0" lang="en-US" sz="1700" b="0" i="0" u="none" strike="noStrike" kern="1200" cap="none" spc="0" normalizeH="0" baseline="0" noProof="0" dirty="0" smtClean="0">
                <a:ln>
                  <a:noFill/>
                </a:ln>
                <a:effectLst/>
                <a:uLnTx/>
                <a:uFillTx/>
                <a:latin typeface="Cambria" pitchFamily="18" charset="0"/>
              </a:rPr>
              <a:t>keep business books and records in the prescribed manner and keep them in</a:t>
            </a:r>
            <a:r>
              <a:rPr kumimoji="0" lang="x-none" sz="1700" b="0" i="0" u="none" strike="noStrike" kern="1200" cap="none" spc="0" normalizeH="0" baseline="0" noProof="0" dirty="0" smtClean="0">
                <a:ln>
                  <a:noFill/>
                </a:ln>
                <a:effectLst/>
                <a:uLnTx/>
                <a:uFillTx/>
                <a:latin typeface="Cambria" pitchFamily="18" charset="0"/>
              </a:rPr>
              <a:t> </a:t>
            </a:r>
            <a:r>
              <a:rPr kumimoji="0" lang="en-US" sz="1700" b="0" i="0" u="none" strike="noStrike" kern="1200" cap="none" spc="0" normalizeH="0" baseline="0" noProof="0" dirty="0" smtClean="0">
                <a:ln>
                  <a:noFill/>
                </a:ln>
                <a:effectLst/>
                <a:uLnTx/>
                <a:uFillTx/>
                <a:latin typeface="Cambria" pitchFamily="18" charset="0"/>
              </a:rPr>
              <a:t>accordance with law;</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700" b="0" i="0" u="none" strike="noStrike" kern="1200" cap="none" spc="0" normalizeH="0" baseline="0" noProof="0" dirty="0" smtClean="0">
                <a:ln>
                  <a:noFill/>
                </a:ln>
                <a:effectLst/>
                <a:uLnTx/>
                <a:uFillTx/>
                <a:latin typeface="Cambria" pitchFamily="18" charset="0"/>
              </a:rPr>
              <a:t>- </a:t>
            </a:r>
            <a:r>
              <a:rPr kumimoji="0" lang="en-US" sz="1700" b="0" i="0" u="none" strike="noStrike" kern="1200" cap="none" spc="0" normalizeH="0" baseline="0" noProof="0" dirty="0" smtClean="0">
                <a:ln>
                  <a:noFill/>
                </a:ln>
                <a:effectLst/>
                <a:uLnTx/>
                <a:uFillTx/>
                <a:latin typeface="Cambria" pitchFamily="18" charset="0"/>
              </a:rPr>
              <a:t>pay its tax liability in the manner and within the deadlines determined by law</a:t>
            </a:r>
            <a:r>
              <a:rPr kumimoji="0" lang="x-none" sz="1700" b="0" i="0" u="none" strike="noStrike" kern="1200" cap="none" spc="0" normalizeH="0" baseline="0" noProof="0" dirty="0" smtClean="0">
                <a:ln>
                  <a:noFill/>
                </a:ln>
                <a:effectLst/>
                <a:uLnTx/>
                <a:uFillTx/>
                <a:latin typeface="Cambria" pitchFamily="18" charset="0"/>
              </a:rPr>
              <a:t> </a:t>
            </a:r>
            <a:r>
              <a:rPr kumimoji="0" lang="en-US" sz="1700" b="0" i="0" u="none" strike="noStrike" kern="1200" cap="none" spc="0" normalizeH="0" baseline="0" noProof="0" dirty="0" smtClean="0">
                <a:ln>
                  <a:noFill/>
                </a:ln>
                <a:effectLst/>
                <a:uLnTx/>
                <a:uFillTx/>
                <a:latin typeface="Cambria" pitchFamily="18" charset="0"/>
              </a:rPr>
              <a:t>and other regulations adopted on the basis of the law;</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700" b="0" i="0" u="none" strike="noStrike" kern="1200" cap="none" spc="0" normalizeH="0" baseline="0" noProof="0" dirty="0" smtClean="0">
                <a:ln>
                  <a:noFill/>
                </a:ln>
                <a:effectLst/>
                <a:uLnTx/>
                <a:uFillTx/>
                <a:latin typeface="Cambria" pitchFamily="18" charset="0"/>
              </a:rPr>
              <a:t>- </a:t>
            </a:r>
            <a:r>
              <a:rPr kumimoji="0" lang="en-US" sz="1700" b="0" i="0" u="none" strike="noStrike" kern="1200" cap="none" spc="0" normalizeH="0" baseline="0" noProof="0" dirty="0" smtClean="0">
                <a:ln>
                  <a:noFill/>
                </a:ln>
                <a:effectLst/>
                <a:uLnTx/>
                <a:uFillTx/>
                <a:latin typeface="Cambria" pitchFamily="18" charset="0"/>
              </a:rPr>
              <a:t>submit documents and other data necessary for assessment of tax liability at</a:t>
            </a:r>
            <a:r>
              <a:rPr kumimoji="0" lang="x-none" sz="1700" b="0" i="0" u="none" strike="noStrike" kern="1200" cap="none" spc="0" normalizeH="0" baseline="0" noProof="0" dirty="0" smtClean="0">
                <a:ln>
                  <a:noFill/>
                </a:ln>
                <a:effectLst/>
                <a:uLnTx/>
                <a:uFillTx/>
                <a:latin typeface="Cambria" pitchFamily="18" charset="0"/>
              </a:rPr>
              <a:t> </a:t>
            </a:r>
            <a:r>
              <a:rPr kumimoji="0" lang="en-US" sz="1700" b="0" i="0" u="none" strike="noStrike" kern="1200" cap="none" spc="0" normalizeH="0" baseline="0" noProof="0" dirty="0" smtClean="0">
                <a:ln>
                  <a:noFill/>
                </a:ln>
                <a:effectLst/>
                <a:uLnTx/>
                <a:uFillTx/>
                <a:latin typeface="Cambria" pitchFamily="18" charset="0"/>
              </a:rPr>
              <a:t>request of the tax authority;</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700" b="0" i="0" u="none" strike="noStrike" kern="1200" cap="none" spc="0" normalizeH="0" baseline="0" noProof="0" dirty="0" smtClean="0">
                <a:ln>
                  <a:noFill/>
                </a:ln>
                <a:effectLst/>
                <a:uLnTx/>
                <a:uFillTx/>
                <a:latin typeface="Cambria" pitchFamily="18" charset="0"/>
              </a:rPr>
              <a:t>- </a:t>
            </a:r>
            <a:r>
              <a:rPr kumimoji="0" lang="en-US" sz="1700" b="0" i="0" u="none" strike="noStrike" kern="1200" cap="none" spc="0" normalizeH="0" baseline="0" noProof="0" dirty="0" smtClean="0">
                <a:ln>
                  <a:noFill/>
                </a:ln>
                <a:effectLst/>
                <a:uLnTx/>
                <a:uFillTx/>
                <a:latin typeface="Cambria" pitchFamily="18" charset="0"/>
              </a:rPr>
              <a:t>enable undisturbed work of the tax authority officials in performance of their</a:t>
            </a:r>
            <a:r>
              <a:rPr kumimoji="0" lang="x-none" sz="1700" b="0" i="0" u="none" strike="noStrike" kern="1200" cap="none" spc="0" normalizeH="0" baseline="0" noProof="0" dirty="0" smtClean="0">
                <a:ln>
                  <a:noFill/>
                </a:ln>
                <a:effectLst/>
                <a:uLnTx/>
                <a:uFillTx/>
                <a:latin typeface="Cambria" pitchFamily="18" charset="0"/>
              </a:rPr>
              <a:t> </a:t>
            </a:r>
            <a:r>
              <a:rPr kumimoji="0" lang="en-US" sz="1700" b="0" i="0" u="none" strike="noStrike" kern="1200" cap="none" spc="0" normalizeH="0" baseline="0" noProof="0" dirty="0" smtClean="0">
                <a:ln>
                  <a:noFill/>
                </a:ln>
                <a:effectLst/>
                <a:uLnTx/>
                <a:uFillTx/>
                <a:latin typeface="Cambria" pitchFamily="18" charset="0"/>
              </a:rPr>
              <a:t>legal authorizations;</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sz="1700" b="0" i="0" u="none" strike="noStrike" kern="1200" cap="none" spc="0" normalizeH="0" baseline="0" noProof="0" dirty="0" smtClean="0">
                <a:ln>
                  <a:noFill/>
                </a:ln>
                <a:effectLst/>
                <a:uLnTx/>
                <a:uFillTx/>
                <a:latin typeface="Cambria" pitchFamily="18" charset="0"/>
              </a:rPr>
              <a:t>- </a:t>
            </a:r>
            <a:r>
              <a:rPr kumimoji="0" lang="en-US" sz="1700" b="0" i="0" u="none" strike="noStrike" kern="1200" cap="none" spc="0" normalizeH="0" baseline="0" noProof="0" dirty="0" smtClean="0">
                <a:ln>
                  <a:noFill/>
                </a:ln>
                <a:effectLst/>
                <a:uLnTx/>
                <a:uFillTx/>
                <a:latin typeface="Cambria" pitchFamily="18" charset="0"/>
              </a:rPr>
              <a:t>perform other obligations determined by tax regulations.</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1" y="600075"/>
            <a:ext cx="121920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
        <p:nvSpPr>
          <p:cNvPr id="19" name="Title 1"/>
          <p:cNvSpPr txBox="1">
            <a:spLocks/>
          </p:cNvSpPr>
          <p:nvPr/>
        </p:nvSpPr>
        <p:spPr>
          <a:xfrm>
            <a:off x="426128" y="408372"/>
            <a:ext cx="8260672" cy="1039427"/>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sr-Latn-ME" sz="2400" b="1" i="0" u="none" strike="noStrike" kern="1200" cap="none" spc="0" normalizeH="0" baseline="0" noProof="0" dirty="0" smtClean="0">
              <a:ln>
                <a:noFill/>
              </a:ln>
              <a:solidFill>
                <a:schemeClr val="tx1"/>
              </a:solidFill>
              <a:effectLst/>
              <a:uLnTx/>
              <a:uFillTx/>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Cambria" pitchFamily="18" charset="0"/>
                <a:ea typeface="+mj-ea"/>
                <a:cs typeface="+mj-cs"/>
              </a:rPr>
              <a:t>REGISTRATION OF TAXPAYERS</a:t>
            </a:r>
            <a:endParaRPr kumimoji="0" lang="en-US" sz="2400" b="1" i="0" u="none" strike="noStrike" kern="1200" cap="none" spc="0" normalizeH="0" baseline="0" noProof="0" dirty="0">
              <a:ln>
                <a:noFill/>
              </a:ln>
              <a:solidFill>
                <a:schemeClr val="tx1"/>
              </a:solidFill>
              <a:effectLst/>
              <a:uLnTx/>
              <a:uFillTx/>
              <a:latin typeface="Cambria" pitchFamily="18" charset="0"/>
              <a:ea typeface="+mj-ea"/>
              <a:cs typeface="+mj-cs"/>
            </a:endParaRPr>
          </a:p>
        </p:txBody>
      </p:sp>
      <p:sp>
        <p:nvSpPr>
          <p:cNvPr id="20" name="Content Placeholder 2"/>
          <p:cNvSpPr txBox="1">
            <a:spLocks/>
          </p:cNvSpPr>
          <p:nvPr/>
        </p:nvSpPr>
        <p:spPr>
          <a:xfrm>
            <a:off x="457200" y="1219200"/>
            <a:ext cx="8229600" cy="4953000"/>
          </a:xfrm>
          <a:prstGeom prst="rect">
            <a:avLst/>
          </a:prstGeom>
        </p:spPr>
        <p:txBody>
          <a:bodyPr vert="horz" lIns="91440" tIns="45720" rIns="91440" bIns="45720" rtlCol="0">
            <a:noAutofit/>
          </a:bodyPr>
          <a:lstStyle/>
          <a:p>
            <a:pPr marL="11430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sr-Latn-ME" sz="1600" b="0" i="0" u="none" strike="noStrike" kern="1200" cap="none" spc="0" normalizeH="0" baseline="0" noProof="0" dirty="0" smtClean="0">
              <a:ln>
                <a:noFill/>
              </a:ln>
              <a:effectLst/>
              <a:uLnTx/>
              <a:uFillTx/>
              <a:latin typeface="Cambria" pitchFamily="18" charset="0"/>
            </a:endParaRPr>
          </a:p>
          <a:p>
            <a:pPr marL="11430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700" b="0" i="0" u="none" strike="noStrike" kern="1200" cap="none" spc="0" normalizeH="0" baseline="0" noProof="0" dirty="0" smtClean="0">
                <a:ln>
                  <a:noFill/>
                </a:ln>
                <a:effectLst/>
                <a:uLnTx/>
                <a:uFillTx/>
                <a:latin typeface="Cambria" pitchFamily="18" charset="0"/>
              </a:rPr>
              <a:t>Registration of </a:t>
            </a:r>
            <a:r>
              <a:rPr lang="en-US" sz="1700" dirty="0">
                <a:latin typeface="Cambria" pitchFamily="18" charset="0"/>
              </a:rPr>
              <a:t>a</a:t>
            </a:r>
            <a:r>
              <a:rPr kumimoji="0" lang="en-US" sz="1700" b="0" i="0" u="none" strike="noStrike" kern="1200" cap="none" spc="0" normalizeH="0" baseline="0" noProof="0" dirty="0" smtClean="0">
                <a:ln>
                  <a:noFill/>
                </a:ln>
                <a:effectLst/>
                <a:uLnTx/>
                <a:uFillTx/>
                <a:latin typeface="Cambria" pitchFamily="18" charset="0"/>
              </a:rPr>
              <a:t> taxpayer with the competent tax authority shall be performed on the basis of application form by registration in the tax registry</a:t>
            </a:r>
            <a:r>
              <a:rPr kumimoji="0" lang="x-none" sz="1700" b="0" i="0" u="none" strike="noStrike" kern="1200" cap="none" spc="0" normalizeH="0" baseline="0" noProof="0" dirty="0" smtClean="0">
                <a:ln>
                  <a:noFill/>
                </a:ln>
                <a:effectLst/>
                <a:uLnTx/>
                <a:uFillTx/>
                <a:latin typeface="Cambria" pitchFamily="18" charset="0"/>
              </a:rPr>
              <a:t>.</a:t>
            </a:r>
            <a:endParaRPr kumimoji="0" lang="en-US" sz="1700"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700" b="0" i="0" u="none" strike="noStrike" kern="1200" cap="none" spc="0" normalizeH="0" baseline="0" noProof="0" dirty="0" smtClean="0">
                <a:ln>
                  <a:noFill/>
                </a:ln>
                <a:effectLst/>
                <a:uLnTx/>
                <a:uFillTx/>
                <a:latin typeface="Cambria" pitchFamily="18" charset="0"/>
              </a:rPr>
              <a:t>The following persons shall be obliged to submit the registration application forms:</a:t>
            </a:r>
            <a:endParaRPr kumimoji="0" lang="x-none" sz="1700"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700" b="0" i="0" u="none" strike="noStrike" kern="1200" cap="none" spc="0" normalizeH="0" baseline="0" noProof="0" dirty="0" smtClean="0">
                <a:ln>
                  <a:noFill/>
                </a:ln>
                <a:effectLst/>
                <a:uLnTx/>
                <a:uFillTx/>
                <a:latin typeface="Cambria" pitchFamily="18" charset="0"/>
              </a:rPr>
              <a:t> 1) the legal person </a:t>
            </a:r>
            <a:r>
              <a:rPr kumimoji="0" lang="x-none" sz="1700" b="0" i="0" u="none" strike="noStrike" kern="1200" cap="none" spc="0" normalizeH="0" baseline="0" noProof="0" dirty="0" smtClean="0">
                <a:ln>
                  <a:noFill/>
                </a:ln>
                <a:effectLst/>
                <a:uLnTx/>
                <a:uFillTx/>
                <a:latin typeface="Cambria" pitchFamily="18" charset="0"/>
              </a:rPr>
              <a:t>and</a:t>
            </a:r>
            <a:r>
              <a:rPr kumimoji="0" lang="en-US" sz="1700" b="0" i="0" u="none" strike="noStrike" kern="1200" cap="none" spc="0" normalizeH="0" baseline="0" noProof="0" dirty="0" smtClean="0">
                <a:ln>
                  <a:noFill/>
                </a:ln>
                <a:effectLst/>
                <a:uLnTx/>
                <a:uFillTx/>
                <a:latin typeface="Cambria" pitchFamily="18" charset="0"/>
              </a:rPr>
              <a:t> organization generating revenues in </a:t>
            </a:r>
            <a:r>
              <a:rPr lang="en-US" sz="1700" dirty="0" smtClean="0">
                <a:latin typeface="Cambria" pitchFamily="18" charset="0"/>
              </a:rPr>
              <a:t>Montenegro</a:t>
            </a:r>
            <a:r>
              <a:rPr kumimoji="0" lang="en-US" sz="1700" b="0" i="0" u="none" strike="noStrike" kern="1200" cap="none" spc="0" normalizeH="0" baseline="0" noProof="0" dirty="0" smtClean="0">
                <a:ln>
                  <a:noFill/>
                </a:ln>
                <a:effectLst/>
                <a:uLnTx/>
                <a:uFillTx/>
                <a:latin typeface="Cambria" pitchFamily="18" charset="0"/>
              </a:rPr>
              <a:t> or outside </a:t>
            </a:r>
            <a:r>
              <a:rPr lang="en-US" sz="1700" dirty="0" smtClean="0">
                <a:latin typeface="Cambria" pitchFamily="18" charset="0"/>
              </a:rPr>
              <a:t>Montenegro</a:t>
            </a:r>
            <a:r>
              <a:rPr kumimoji="0" lang="en-US" sz="1700" b="0" i="0" u="none" strike="noStrike" kern="1200" cap="none" spc="0" normalizeH="0" baseline="0" noProof="0" dirty="0" smtClean="0">
                <a:ln>
                  <a:noFill/>
                </a:ln>
                <a:effectLst/>
                <a:uLnTx/>
                <a:uFillTx/>
                <a:latin typeface="Cambria" pitchFamily="18" charset="0"/>
              </a:rPr>
              <a:t>;</a:t>
            </a:r>
            <a:endParaRPr kumimoji="0" lang="x-none" sz="1700"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700" b="0" i="0" u="none" strike="noStrike" kern="1200" cap="none" spc="0" normalizeH="0" baseline="0" noProof="0" dirty="0" smtClean="0">
                <a:ln>
                  <a:noFill/>
                </a:ln>
                <a:effectLst/>
                <a:uLnTx/>
                <a:uFillTx/>
                <a:latin typeface="Cambria" pitchFamily="18" charset="0"/>
              </a:rPr>
              <a:t> 2) the physical person generating revenues or owning property in </a:t>
            </a:r>
            <a:r>
              <a:rPr lang="en-US" sz="1700" dirty="0" smtClean="0">
                <a:latin typeface="Cambria" pitchFamily="18" charset="0"/>
              </a:rPr>
              <a:t>Montenegro</a:t>
            </a:r>
            <a:r>
              <a:rPr kumimoji="0" lang="en-US" sz="1700" b="0" i="0" u="none" strike="noStrike" kern="1200" cap="none" spc="0" normalizeH="0" baseline="0" noProof="0" dirty="0" smtClean="0">
                <a:ln>
                  <a:noFill/>
                </a:ln>
                <a:effectLst/>
                <a:uLnTx/>
                <a:uFillTx/>
                <a:latin typeface="Cambria" pitchFamily="18" charset="0"/>
              </a:rPr>
              <a:t> or outside </a:t>
            </a:r>
            <a:r>
              <a:rPr lang="en-US" sz="1700" dirty="0" smtClean="0">
                <a:latin typeface="Cambria" pitchFamily="18" charset="0"/>
              </a:rPr>
              <a:t>Montenegro</a:t>
            </a:r>
            <a:r>
              <a:rPr kumimoji="0" lang="en-US" sz="1700" b="0" i="0" u="none" strike="noStrike" kern="1200" cap="none" spc="0" normalizeH="0" baseline="0" noProof="0" dirty="0" smtClean="0">
                <a:ln>
                  <a:noFill/>
                </a:ln>
                <a:effectLst/>
                <a:uLnTx/>
                <a:uFillTx/>
                <a:latin typeface="Cambria" pitchFamily="18" charset="0"/>
              </a:rPr>
              <a:t>; </a:t>
            </a:r>
            <a:endParaRPr kumimoji="0" lang="x-none" sz="1700"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700" b="0" i="0" u="none" strike="noStrike" kern="1200" cap="none" spc="0" normalizeH="0" baseline="0" noProof="0" dirty="0" smtClean="0">
                <a:ln>
                  <a:noFill/>
                </a:ln>
                <a:effectLst/>
                <a:uLnTx/>
                <a:uFillTx/>
                <a:latin typeface="Cambria" pitchFamily="18" charset="0"/>
              </a:rPr>
              <a:t>3) the foreign legal person or organization generating revenues in </a:t>
            </a:r>
            <a:r>
              <a:rPr lang="en-US" sz="1700" dirty="0" smtClean="0">
                <a:latin typeface="Cambria" pitchFamily="18" charset="0"/>
              </a:rPr>
              <a:t>Montenegro</a:t>
            </a:r>
            <a:r>
              <a:rPr kumimoji="0" lang="en-US" sz="1700" b="0" i="0" u="none" strike="noStrike" kern="1200" cap="none" spc="0" normalizeH="0" baseline="0" noProof="0" dirty="0" smtClean="0">
                <a:ln>
                  <a:noFill/>
                </a:ln>
                <a:effectLst/>
                <a:uLnTx/>
                <a:uFillTx/>
                <a:latin typeface="Cambria" pitchFamily="18" charset="0"/>
              </a:rPr>
              <a:t>; </a:t>
            </a:r>
            <a:endParaRPr kumimoji="0" lang="x-none" sz="1700"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700" b="0" i="0" u="none" strike="noStrike" kern="1200" cap="none" spc="0" normalizeH="0" baseline="0" noProof="0" dirty="0" smtClean="0">
                <a:ln>
                  <a:noFill/>
                </a:ln>
                <a:effectLst/>
                <a:uLnTx/>
                <a:uFillTx/>
                <a:latin typeface="Cambria" pitchFamily="18" charset="0"/>
              </a:rPr>
              <a:t>4) the foreign physical person generating revenues or owning property in </a:t>
            </a:r>
            <a:r>
              <a:rPr lang="en-US" sz="1700" dirty="0" smtClean="0">
                <a:latin typeface="Cambria" pitchFamily="18" charset="0"/>
              </a:rPr>
              <a:t>Montenegro</a:t>
            </a:r>
            <a:r>
              <a:rPr kumimoji="0" lang="en-US" sz="1700" b="0" i="0" u="none" strike="noStrike" kern="1200" cap="none" spc="0" normalizeH="0" baseline="0" noProof="0" dirty="0" smtClean="0">
                <a:ln>
                  <a:noFill/>
                </a:ln>
                <a:effectLst/>
                <a:uLnTx/>
                <a:uFillTx/>
                <a:latin typeface="Cambria" pitchFamily="18" charset="0"/>
              </a:rPr>
              <a:t>.</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700" b="0" i="0" u="none" strike="noStrike" kern="1200" cap="none" spc="0" normalizeH="0" baseline="0" noProof="0" dirty="0" smtClean="0">
                <a:ln>
                  <a:noFill/>
                </a:ln>
                <a:effectLst/>
                <a:uLnTx/>
                <a:uFillTx/>
                <a:latin typeface="Cambria" pitchFamily="18" charset="0"/>
              </a:rPr>
              <a:t>Registration application form for legal persons shall be submitted to the tax authority on the basis of the principal place of business of such persons, within 5 business days from the day of registration with the court or other registry.</a:t>
            </a:r>
            <a:endParaRPr kumimoji="0" lang="x-none" sz="1700"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700" b="0" i="0" u="none" strike="noStrike" kern="1200" cap="none" spc="0" normalizeH="0" baseline="0" noProof="0" dirty="0" smtClean="0">
                <a:ln>
                  <a:noFill/>
                </a:ln>
                <a:effectLst/>
                <a:uLnTx/>
                <a:uFillTx/>
                <a:latin typeface="Cambria" pitchFamily="18" charset="0"/>
              </a:rPr>
              <a:t>Registration application form for the natural persons shall be submitted on the basis of the permanent, i.e. temporary residence of such persons, within 5 business days from the day of generating taxable income, registration with adequate registry, or acquisition of property that is subject to taxation.</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77247"/>
            <a:ext cx="1219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
        <p:nvSpPr>
          <p:cNvPr id="19" name="Content Placeholder 2"/>
          <p:cNvSpPr txBox="1">
            <a:spLocks/>
          </p:cNvSpPr>
          <p:nvPr/>
        </p:nvSpPr>
        <p:spPr>
          <a:xfrm>
            <a:off x="457200" y="1265237"/>
            <a:ext cx="8229600" cy="4983163"/>
          </a:xfrm>
          <a:prstGeom prst="rect">
            <a:avLst/>
          </a:prstGeom>
        </p:spPr>
        <p:txBody>
          <a:bodyPr vert="horz" lIns="91440" tIns="45720" rIns="91440" bIns="45720" rtlCol="0">
            <a:no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lang="sr-Latn-ME" sz="1600" dirty="0" smtClean="0">
              <a:latin typeface="Cambria" pitchFamily="18" charset="0"/>
            </a:endParaRP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lang="sr-Latn-ME" sz="1600" dirty="0" smtClean="0">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lang="x-none" sz="1600" smtClean="0">
                <a:latin typeface="Cambria" pitchFamily="18" charset="0"/>
              </a:rPr>
              <a:t>F</a:t>
            </a:r>
            <a:r>
              <a:rPr kumimoji="0" lang="en-US" sz="1600" b="0" i="0" u="none" strike="noStrike" kern="1200" cap="none" spc="0" normalizeH="0" baseline="0" noProof="0" dirty="0" err="1" smtClean="0">
                <a:ln>
                  <a:noFill/>
                </a:ln>
                <a:effectLst/>
                <a:uLnTx/>
                <a:uFillTx/>
                <a:latin typeface="Cambria" pitchFamily="18" charset="0"/>
              </a:rPr>
              <a:t>oreign</a:t>
            </a:r>
            <a:r>
              <a:rPr kumimoji="0" lang="en-US" sz="1600" b="0" i="0" u="none" strike="noStrike" kern="1200" cap="none" spc="0" normalizeH="0" baseline="0" noProof="0" dirty="0" smtClean="0">
                <a:ln>
                  <a:noFill/>
                </a:ln>
                <a:effectLst/>
                <a:uLnTx/>
                <a:uFillTx/>
                <a:latin typeface="Cambria" pitchFamily="18" charset="0"/>
              </a:rPr>
              <a:t> physical person who does not have a permanent or temporary residence on the territory of the Republic shall be submitted to the headquarters of the tax authority within 5 </a:t>
            </a:r>
            <a:r>
              <a:rPr lang="en-US" sz="1600" dirty="0" smtClean="0">
                <a:latin typeface="Cambria" pitchFamily="18" charset="0"/>
              </a:rPr>
              <a:t>working</a:t>
            </a:r>
            <a:r>
              <a:rPr kumimoji="0" lang="en-US" sz="1600" b="0" i="0" u="none" strike="noStrike" kern="1200" cap="none" spc="0" normalizeH="0" baseline="0" noProof="0" dirty="0" smtClean="0">
                <a:ln>
                  <a:noFill/>
                </a:ln>
                <a:effectLst/>
                <a:uLnTx/>
                <a:uFillTx/>
                <a:latin typeface="Cambria" pitchFamily="18" charset="0"/>
              </a:rPr>
              <a:t> days from the day of generating taxable income, or acquisition of property that is subject to taxation.</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0" i="0" u="none" strike="noStrike" kern="1200" cap="none" spc="0" normalizeH="0" baseline="0" noProof="0" dirty="0" smtClean="0">
                <a:ln>
                  <a:noFill/>
                </a:ln>
                <a:effectLst/>
                <a:uLnTx/>
                <a:uFillTx/>
                <a:latin typeface="Cambria" pitchFamily="18" charset="0"/>
              </a:rPr>
              <a:t>The tax authority shall, for the purpose of identification of taxpayers, issue a decision on registration by which Fiscal Identification Numbers (FIN) are assigned to legal entities and physical persons.</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0" i="0" u="none" strike="noStrike" kern="1200" cap="none" spc="0" normalizeH="0" baseline="0" noProof="0" dirty="0" smtClean="0">
                <a:ln>
                  <a:noFill/>
                </a:ln>
                <a:effectLst/>
                <a:uLnTx/>
                <a:uFillTx/>
                <a:latin typeface="Cambria" pitchFamily="18" charset="0"/>
              </a:rPr>
              <a:t>FIN shall be a unique and sole number of a legal entity or physical person for all types of taxes and shall be kept in the case of a change of headquarters, permanent residence and temporary residence of the taxpayer.</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0" i="0" u="none" strike="noStrike" kern="1200" cap="none" spc="0" normalizeH="0" baseline="0" noProof="0" dirty="0" smtClean="0">
                <a:ln>
                  <a:noFill/>
                </a:ln>
                <a:effectLst/>
                <a:uLnTx/>
                <a:uFillTx/>
                <a:latin typeface="Cambria" pitchFamily="18" charset="0"/>
              </a:rPr>
              <a:t>All persons that must  perform the registration are obliged to inform the tax authority of all the changes occurred during the operations that are related to the data entered into the registry of taxpayers, within 15 days from the day of the change occurrence.</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0" i="0" u="none" strike="noStrike" kern="1200" cap="none" spc="0" normalizeH="0" baseline="0" noProof="0" dirty="0" smtClean="0">
                <a:ln>
                  <a:noFill/>
                </a:ln>
                <a:effectLst/>
                <a:uLnTx/>
                <a:uFillTx/>
                <a:latin typeface="Cambria" pitchFamily="18" charset="0"/>
              </a:rPr>
              <a:t>The tax authority shall be obliged to make changes in the tax registry within 5 </a:t>
            </a:r>
            <a:r>
              <a:rPr lang="en-US" sz="1600" dirty="0" smtClean="0">
                <a:latin typeface="Cambria" pitchFamily="18" charset="0"/>
              </a:rPr>
              <a:t>working</a:t>
            </a:r>
            <a:r>
              <a:rPr kumimoji="0" lang="en-US" sz="1600" b="0" i="0" u="none" strike="noStrike" kern="1200" cap="none" spc="0" normalizeH="0" baseline="0" noProof="0" dirty="0" smtClean="0">
                <a:ln>
                  <a:noFill/>
                </a:ln>
                <a:effectLst/>
                <a:uLnTx/>
                <a:uFillTx/>
                <a:latin typeface="Cambria" pitchFamily="18" charset="0"/>
              </a:rPr>
              <a:t> days from the day of receiving the notification about eventual changes in the status of a taxpayer (ex. transformation or liquidation of company), i.e. to adopt a decision on termination of registration within 30 days. </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600" b="0" i="0" u="none" strike="noStrike" kern="1200" cap="none" spc="0" normalizeH="0" baseline="0" noProof="0" dirty="0">
              <a:ln>
                <a:noFill/>
              </a:ln>
              <a:effectLst/>
              <a:uLnTx/>
              <a:uFillTx/>
              <a:latin typeface="Cambria" pitchFamily="18" charset="0"/>
            </a:endParaRPr>
          </a:p>
        </p:txBody>
      </p:sp>
      <p:sp>
        <p:nvSpPr>
          <p:cNvPr id="20" name="Title 1"/>
          <p:cNvSpPr txBox="1">
            <a:spLocks/>
          </p:cNvSpPr>
          <p:nvPr/>
        </p:nvSpPr>
        <p:spPr>
          <a:xfrm>
            <a:off x="426128" y="408372"/>
            <a:ext cx="8260672" cy="126802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sr-Latn-ME" sz="2400" b="1" i="0" u="none" strike="noStrike" kern="1200" cap="none" spc="0" normalizeH="0" baseline="0" noProof="0" dirty="0" smtClean="0">
              <a:ln>
                <a:noFill/>
              </a:ln>
              <a:solidFill>
                <a:schemeClr val="tx1"/>
              </a:solidFill>
              <a:effectLst/>
              <a:uLnTx/>
              <a:uFillTx/>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sr-Latn-ME" sz="2400" b="1" dirty="0">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Cambria" pitchFamily="18" charset="0"/>
                <a:ea typeface="+mj-ea"/>
                <a:cs typeface="+mj-cs"/>
              </a:rPr>
              <a:t>REGISTRATION OF</a:t>
            </a:r>
            <a:r>
              <a:rPr kumimoji="0" lang="x-none" sz="2400" b="1" i="0" u="none" strike="noStrike" kern="1200" cap="none" spc="0" normalizeH="0" noProof="0" dirty="0" smtClean="0">
                <a:ln>
                  <a:noFill/>
                </a:ln>
                <a:solidFill>
                  <a:schemeClr val="tx1"/>
                </a:solidFill>
                <a:effectLst/>
                <a:uLnTx/>
                <a:uFillTx/>
                <a:latin typeface="Cambria" pitchFamily="18" charset="0"/>
                <a:ea typeface="+mj-ea"/>
                <a:cs typeface="+mj-cs"/>
              </a:rPr>
              <a:t> </a:t>
            </a:r>
            <a:r>
              <a:rPr kumimoji="0" lang="en-US" sz="2400" b="1" i="0" u="none" strike="noStrike" kern="1200" cap="none" spc="0" normalizeH="0" baseline="0" noProof="0" dirty="0" smtClean="0">
                <a:ln>
                  <a:noFill/>
                </a:ln>
                <a:solidFill>
                  <a:schemeClr val="tx1"/>
                </a:solidFill>
                <a:effectLst/>
                <a:uLnTx/>
                <a:uFillTx/>
                <a:latin typeface="Cambria" pitchFamily="18" charset="0"/>
                <a:ea typeface="+mj-ea"/>
                <a:cs typeface="+mj-cs"/>
              </a:rPr>
              <a:t>TAXPAYERS</a:t>
            </a:r>
            <a:endParaRPr kumimoji="0" lang="en-US" sz="2400" b="1" i="0" u="none" strike="noStrike" kern="1200" cap="none" spc="0" normalizeH="0" baseline="0" noProof="0" dirty="0">
              <a:ln>
                <a:noFill/>
              </a:ln>
              <a:solidFill>
                <a:schemeClr val="tx1"/>
              </a:solidFill>
              <a:effectLst/>
              <a:uLnTx/>
              <a:uFillTx/>
              <a:latin typeface="Cambria" pitchFamily="18" charset="0"/>
              <a:ea typeface="+mj-ea"/>
              <a:cs typeface="+mj-cs"/>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20"/>
            <a:ext cx="1219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1088267"/>
            <a:chOff x="0" y="-4763"/>
            <a:chExt cx="9144000" cy="1088267"/>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b="1" i="1" dirty="0" smtClean="0">
                <a:solidFill>
                  <a:srgbClr val="E6B9B8"/>
                </a:solidFill>
                <a:latin typeface="Cambria" pitchFamily="18" charset="0"/>
                <a:cs typeface="Arial" charset="0"/>
              </a:endParaRPr>
            </a:p>
            <a:p>
              <a:pPr algn="ctr" eaLnBrk="1" hangingPunct="1">
                <a:defRPr/>
              </a:pPr>
              <a:r>
                <a:rPr lang="sr-Latn-CS" sz="2400" b="1" i="1" dirty="0" smtClean="0">
                  <a:solidFill>
                    <a:srgbClr val="E6B9B8"/>
                  </a:solidFill>
                  <a:latin typeface="Cambria" pitchFamily="18" charset="0"/>
                  <a:cs typeface="Arial" charset="0"/>
                </a:rPr>
                <a:t>TAXATION</a:t>
              </a:r>
              <a:endParaRPr lang="en-US" sz="2400" b="1" i="1" dirty="0">
                <a:solidFill>
                  <a:srgbClr val="E6B9B8"/>
                </a:solidFill>
                <a:latin typeface="Cambria" pitchFamily="18" charset="0"/>
                <a:cs typeface="Arial" charset="0"/>
              </a:endParaRPr>
            </a:p>
            <a:p>
              <a:pPr algn="ctr" eaLnBrk="1" hangingPunct="1">
                <a:defRPr/>
              </a:pPr>
              <a:endParaRPr lang="en-US" sz="24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978729"/>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b="1" dirty="0">
                  <a:solidFill>
                    <a:srgbClr val="F2DCDB"/>
                  </a:solidFill>
                  <a:latin typeface="Cambria" pitchFamily="18" charset="0"/>
                </a:rPr>
                <a:t>Chapter 16</a:t>
              </a:r>
              <a:r>
                <a:rPr lang="sr-Latn-CS" sz="2400" b="1" dirty="0">
                  <a:solidFill>
                    <a:srgbClr val="F2DCDB"/>
                  </a:solidFill>
                  <a:latin typeface="Cambria" pitchFamily="18" charset="0"/>
                </a:rPr>
                <a:t>:</a:t>
              </a:r>
              <a:endParaRPr lang="en-US" sz="24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24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
        <p:nvSpPr>
          <p:cNvPr id="19" name="Title 1"/>
          <p:cNvSpPr txBox="1">
            <a:spLocks/>
          </p:cNvSpPr>
          <p:nvPr/>
        </p:nvSpPr>
        <p:spPr>
          <a:xfrm>
            <a:off x="426128" y="408372"/>
            <a:ext cx="8260672" cy="119182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sr-Latn-ME" sz="2400" b="1" i="0" u="none" strike="noStrike" kern="1200" cap="none" spc="0" normalizeH="0" baseline="0" noProof="0" dirty="0" smtClean="0">
              <a:ln>
                <a:noFill/>
              </a:ln>
              <a:solidFill>
                <a:schemeClr val="tx1"/>
              </a:solidFill>
              <a:effectLst/>
              <a:uLnTx/>
              <a:uFillTx/>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Cambria" pitchFamily="18" charset="0"/>
                <a:ea typeface="+mj-ea"/>
                <a:cs typeface="+mj-cs"/>
              </a:rPr>
              <a:t>ASSESSMENT OF TAX LIABILITY</a:t>
            </a:r>
            <a:r>
              <a:rPr kumimoji="0" lang="en-US" sz="2400" b="1" i="0" u="none" strike="noStrike" kern="1200" cap="none" spc="0" normalizeH="0" baseline="0" noProof="0" dirty="0" smtClean="0">
                <a:ln>
                  <a:noFill/>
                </a:ln>
                <a:solidFill>
                  <a:schemeClr val="tx1"/>
                </a:solidFill>
                <a:effectLst/>
                <a:uLnTx/>
                <a:uFillTx/>
                <a:latin typeface="+mj-lt"/>
                <a:ea typeface="+mj-ea"/>
                <a:cs typeface="+mj-cs"/>
              </a:rPr>
              <a:t/>
            </a:r>
            <a:br>
              <a:rPr kumimoji="0" lang="en-US" sz="2400" b="1" i="0" u="none" strike="noStrike" kern="1200" cap="none" spc="0" normalizeH="0" baseline="0" noProof="0" dirty="0" smtClean="0">
                <a:ln>
                  <a:noFill/>
                </a:ln>
                <a:solidFill>
                  <a:schemeClr val="tx1"/>
                </a:solidFill>
                <a:effectLst/>
                <a:uLnTx/>
                <a:uFillTx/>
                <a:latin typeface="+mj-lt"/>
                <a:ea typeface="+mj-ea"/>
                <a:cs typeface="+mj-cs"/>
              </a:rPr>
            </a:br>
            <a:r>
              <a:rPr kumimoji="0" lang="en-US" sz="1800" b="0" i="0" u="none" strike="noStrike" kern="1200" cap="none" spc="0" normalizeH="0" baseline="0" noProof="0" dirty="0" smtClean="0">
                <a:ln>
                  <a:noFill/>
                </a:ln>
                <a:solidFill>
                  <a:schemeClr val="tx1"/>
                </a:solidFill>
                <a:effectLst/>
                <a:uLnTx/>
                <a:uFillTx/>
                <a:latin typeface="Cambria" pitchFamily="18" charset="0"/>
                <a:ea typeface="+mj-ea"/>
                <a:cs typeface="+mj-cs"/>
              </a:rPr>
              <a:t>self-assessment</a:t>
            </a:r>
            <a:endParaRPr kumimoji="0" lang="en-US" sz="4400" b="0" i="0" u="none" strike="noStrike" kern="1200" cap="none" spc="0" normalizeH="0" baseline="0" noProof="0" dirty="0">
              <a:ln>
                <a:noFill/>
              </a:ln>
              <a:solidFill>
                <a:schemeClr val="tx1"/>
              </a:solidFill>
              <a:effectLst/>
              <a:uLnTx/>
              <a:uFillTx/>
              <a:latin typeface="Cambria" pitchFamily="18" charset="0"/>
              <a:ea typeface="+mj-ea"/>
              <a:cs typeface="+mj-cs"/>
            </a:endParaRPr>
          </a:p>
        </p:txBody>
      </p:sp>
      <p:sp>
        <p:nvSpPr>
          <p:cNvPr id="20" name="Content Placeholder 2"/>
          <p:cNvSpPr txBox="1">
            <a:spLocks/>
          </p:cNvSpPr>
          <p:nvPr/>
        </p:nvSpPr>
        <p:spPr>
          <a:xfrm>
            <a:off x="457200" y="1524000"/>
            <a:ext cx="8229600" cy="4373563"/>
          </a:xfrm>
          <a:prstGeom prst="rect">
            <a:avLst/>
          </a:prstGeom>
        </p:spPr>
        <p:txBody>
          <a:bodyPr vert="horz" lIns="91440" tIns="45720" rIns="91440" bIns="45720" rtlCol="0">
            <a:norm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600"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Tax </a:t>
            </a:r>
            <a:r>
              <a:rPr kumimoji="0" lang="x-none" b="0" i="0" u="none" strike="noStrike" kern="1200" cap="none" spc="0" normalizeH="0" baseline="0" noProof="0" dirty="0" smtClean="0">
                <a:ln>
                  <a:noFill/>
                </a:ln>
                <a:effectLst/>
                <a:uLnTx/>
                <a:uFillTx/>
                <a:latin typeface="Cambria" pitchFamily="18" charset="0"/>
              </a:rPr>
              <a:t>liability is assessed in the tax </a:t>
            </a:r>
            <a:r>
              <a:rPr kumimoji="0" lang="en-US" b="0" i="0" u="none" strike="noStrike" kern="1200" cap="none" spc="0" normalizeH="0" baseline="0" noProof="0" dirty="0" smtClean="0">
                <a:ln>
                  <a:noFill/>
                </a:ln>
                <a:effectLst/>
                <a:uLnTx/>
                <a:uFillTx/>
                <a:latin typeface="Cambria" pitchFamily="18" charset="0"/>
              </a:rPr>
              <a:t>return</a:t>
            </a:r>
            <a:r>
              <a:rPr kumimoji="0" lang="x-none" b="0" i="0" u="none" strike="noStrike" kern="1200" cap="none" spc="0" normalizeH="0" baseline="0" noProof="0" dirty="0" smtClean="0">
                <a:ln>
                  <a:noFill/>
                </a:ln>
                <a:effectLst/>
                <a:uLnTx/>
                <a:uFillTx/>
                <a:latin typeface="Cambria" pitchFamily="18" charset="0"/>
              </a:rPr>
              <a:t> which will</a:t>
            </a:r>
            <a:r>
              <a:rPr kumimoji="0" lang="en-US" b="0" i="0" u="none" strike="noStrike" kern="1200" cap="none" spc="0" normalizeH="0" baseline="0" noProof="0" dirty="0" smtClean="0">
                <a:ln>
                  <a:noFill/>
                </a:ln>
                <a:effectLst/>
                <a:uLnTx/>
                <a:uFillTx/>
                <a:latin typeface="Cambria" pitchFamily="18" charset="0"/>
              </a:rPr>
              <a:t> be submitted for each type of taxes separately in the manner</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and within deadlines prescribed by tax laws</a:t>
            </a:r>
            <a:r>
              <a:rPr lang="x-none" dirty="0" smtClean="0">
                <a:latin typeface="Cambria" pitchFamily="18" charset="0"/>
              </a:rPr>
              <a:t>.</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x-none"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The taxpayer shall submit the tax return to the tax authority where </a:t>
            </a:r>
            <a:r>
              <a:rPr lang="en-US" dirty="0" smtClean="0">
                <a:latin typeface="Cambria" pitchFamily="18" charset="0"/>
              </a:rPr>
              <a:t>they are</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registered in the registry of taxpayers</a:t>
            </a:r>
            <a:r>
              <a:rPr kumimoji="0" lang="x-none" b="0" i="0" u="none" strike="noStrike" kern="1200" cap="none" spc="0" normalizeH="0" baseline="0" noProof="0" dirty="0" smtClean="0">
                <a:ln>
                  <a:noFill/>
                </a:ln>
                <a:effectLst/>
                <a:uLnTx/>
                <a:uFillTx/>
                <a:latin typeface="Cambria" pitchFamily="18" charset="0"/>
              </a:rPr>
              <a:t>.</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x-none"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The taxpayer shall submit the tax return directly or by mail.</a:t>
            </a:r>
            <a:endParaRPr kumimoji="0" lang="x-none"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The tax authority shall be authorized to submit the tax return for the taxpayer</a:t>
            </a:r>
            <a:r>
              <a:rPr kumimoji="0" lang="x-none" b="0" i="0" u="none" strike="noStrike" kern="1200" cap="none" spc="0" normalizeH="0" baseline="0" noProof="0" dirty="0" smtClean="0">
                <a:ln>
                  <a:noFill/>
                </a:ln>
                <a:effectLst/>
                <a:uLnTx/>
                <a:uFillTx/>
                <a:latin typeface="Cambria" pitchFamily="18" charset="0"/>
              </a:rPr>
              <a:t> </a:t>
            </a:r>
            <a:r>
              <a:rPr lang="en-US" dirty="0" smtClean="0">
                <a:latin typeface="Cambria" pitchFamily="18" charset="0"/>
              </a:rPr>
              <a:t>if it</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finds out that the return was not submitted within</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the prescribed deadline</a:t>
            </a:r>
            <a:r>
              <a:rPr kumimoji="0" lang="x-none" b="0" i="0" u="none" strike="noStrike" kern="1200" cap="none" spc="0" normalizeH="0" baseline="0" noProof="0" dirty="0" smtClean="0">
                <a:ln>
                  <a:noFill/>
                </a:ln>
                <a:effectLst/>
                <a:uLnTx/>
                <a:uFillTx/>
                <a:latin typeface="Cambria" pitchFamily="18" charset="0"/>
              </a:rPr>
              <a:t>.</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x-none"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The tax authority shall be authorized to complete for a taxpayer an incomplete tax</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return and correct wrongly completed tax return immediately upon finding out the</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omissions and mistakes in the submitted return.</a:t>
            </a:r>
            <a:endParaRPr kumimoji="0" lang="x-none" b="0" i="0" u="none" strike="noStrike" kern="1200" cap="none" spc="0" normalizeH="0" baseline="0" noProof="0" dirty="0" smtClean="0">
              <a:ln>
                <a:noFill/>
              </a:ln>
              <a:effectLst/>
              <a:uLnTx/>
              <a:uFillTx/>
              <a:latin typeface="Cambria" pitchFamily="18" charset="0"/>
            </a:endParaRP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x-none" sz="1600" b="0" i="0" u="none" strike="noStrike" kern="1200" cap="none" spc="0" normalizeH="0" baseline="0" noProof="0" dirty="0" smtClean="0">
              <a:ln>
                <a:noFill/>
              </a:ln>
              <a:effectLst/>
              <a:uLnTx/>
              <a:uFillTx/>
              <a:latin typeface="Cambria" pitchFamily="18" charset="0"/>
            </a:endParaRP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7" y="598688"/>
            <a:ext cx="1219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
        <p:nvSpPr>
          <p:cNvPr id="19" name="Title 1"/>
          <p:cNvSpPr txBox="1">
            <a:spLocks/>
          </p:cNvSpPr>
          <p:nvPr/>
        </p:nvSpPr>
        <p:spPr>
          <a:xfrm>
            <a:off x="426128" y="408372"/>
            <a:ext cx="8260672" cy="126802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sr-Latn-ME" sz="2400" b="1" i="0" u="none" strike="noStrike" kern="1200" cap="none" spc="0" normalizeH="0" baseline="0" noProof="0" dirty="0" smtClean="0">
              <a:ln>
                <a:noFill/>
              </a:ln>
              <a:solidFill>
                <a:schemeClr val="tx1"/>
              </a:solidFill>
              <a:effectLst/>
              <a:uLnTx/>
              <a:uFillTx/>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Cambria" pitchFamily="18" charset="0"/>
                <a:ea typeface="+mj-ea"/>
                <a:cs typeface="+mj-cs"/>
              </a:rPr>
              <a:t>ASSESSMENT OF TAX LIABILITY </a:t>
            </a:r>
            <a:endParaRPr kumimoji="0" lang="x-none" sz="2400" b="1" i="0" u="none" strike="noStrike" kern="1200" cap="none" spc="0" normalizeH="0" baseline="0" noProof="0" dirty="0" smtClean="0">
              <a:ln>
                <a:noFill/>
              </a:ln>
              <a:solidFill>
                <a:schemeClr val="tx1"/>
              </a:solidFill>
              <a:effectLst/>
              <a:uLnTx/>
              <a:uFillTx/>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x-none" sz="2400" b="1" i="0" u="none" strike="noStrike" kern="1200" cap="none" spc="0" normalizeH="0" baseline="0" noProof="0" dirty="0" smtClean="0">
                <a:ln>
                  <a:noFill/>
                </a:ln>
                <a:solidFill>
                  <a:schemeClr val="tx1"/>
                </a:solidFill>
                <a:effectLst/>
                <a:uLnTx/>
                <a:uFillTx/>
                <a:latin typeface="Cambria" pitchFamily="18" charset="0"/>
                <a:ea typeface="+mj-ea"/>
                <a:cs typeface="+mj-cs"/>
              </a:rPr>
              <a:t>IN THE FORM OF TAX DECISION</a:t>
            </a:r>
            <a:endParaRPr kumimoji="0" lang="en-US" sz="2200" b="1" i="0" u="none" strike="noStrike" kern="1200" cap="none" spc="0" normalizeH="0" baseline="0" noProof="0" dirty="0">
              <a:ln>
                <a:noFill/>
              </a:ln>
              <a:solidFill>
                <a:schemeClr val="tx1"/>
              </a:solidFill>
              <a:effectLst/>
              <a:uLnTx/>
              <a:uFillTx/>
              <a:latin typeface="Cambria" pitchFamily="18" charset="0"/>
              <a:ea typeface="+mj-ea"/>
              <a:cs typeface="+mj-cs"/>
            </a:endParaRPr>
          </a:p>
        </p:txBody>
      </p:sp>
      <p:sp>
        <p:nvSpPr>
          <p:cNvPr id="20" name="Content Placeholder 2"/>
          <p:cNvSpPr txBox="1">
            <a:spLocks/>
          </p:cNvSpPr>
          <p:nvPr/>
        </p:nvSpPr>
        <p:spPr>
          <a:xfrm>
            <a:off x="457200" y="1447800"/>
            <a:ext cx="8229600" cy="4724400"/>
          </a:xfrm>
          <a:prstGeom prst="rect">
            <a:avLst/>
          </a:prstGeom>
        </p:spPr>
        <p:txBody>
          <a:bodyPr vert="horz" lIns="91440" tIns="45720" rIns="91440" bIns="45720" rtlCol="0">
            <a:normAutofit fontScale="92500" lnSpcReduction="10000"/>
          </a:bodyPr>
          <a:lstStyle/>
          <a:p>
            <a:pPr marL="457200" marR="0" lvl="1" indent="0" defTabSz="914400" rtl="0" eaLnBrk="1" fontAlgn="auto" latinLnBrk="0" hangingPunct="1">
              <a:lnSpc>
                <a:spcPct val="100000"/>
              </a:lnSpc>
              <a:spcBef>
                <a:spcPct val="20000"/>
              </a:spcBef>
              <a:spcAft>
                <a:spcPts val="0"/>
              </a:spcAft>
              <a:buClrTx/>
              <a:buSzTx/>
              <a:buFont typeface="Wingdings" pitchFamily="2" charset="2"/>
              <a:buChar char="ü"/>
              <a:tabLst/>
              <a:defRPr/>
            </a:pPr>
            <a:endParaRPr kumimoji="0" lang="en-US" sz="1600"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b="0" i="0" u="none" strike="noStrike" kern="1200" cap="none" spc="0" normalizeH="0" baseline="0" noProof="0" dirty="0" smtClean="0">
                <a:ln>
                  <a:noFill/>
                </a:ln>
                <a:effectLst/>
                <a:uLnTx/>
                <a:uFillTx/>
                <a:latin typeface="Cambria" pitchFamily="18" charset="0"/>
              </a:rPr>
              <a:t>Tax authority will assess the tax liability when it is proscribed by the law (</a:t>
            </a:r>
            <a:r>
              <a:rPr kumimoji="0" lang="en-US" b="0" i="0" u="none" strike="noStrike" kern="1200" cap="none" spc="0" normalizeH="0" baseline="0" noProof="0" dirty="0" smtClean="0">
                <a:ln>
                  <a:noFill/>
                </a:ln>
                <a:effectLst/>
                <a:uLnTx/>
                <a:uFillTx/>
                <a:latin typeface="Cambria" pitchFamily="18" charset="0"/>
              </a:rPr>
              <a:t>t</a:t>
            </a:r>
            <a:r>
              <a:rPr kumimoji="0" lang="x-none" b="0" i="0" u="none" strike="noStrike" kern="1200" cap="none" spc="0" normalizeH="0" baseline="0" noProof="0" dirty="0" smtClean="0">
                <a:ln>
                  <a:noFill/>
                </a:ln>
                <a:effectLst/>
                <a:uLnTx/>
                <a:uFillTx/>
                <a:latin typeface="Cambria" pitchFamily="18" charset="0"/>
              </a:rPr>
              <a:t>ax on turnover of immovable property, tax on motor v</a:t>
            </a:r>
            <a:r>
              <a:rPr kumimoji="0" lang="en-US" b="0" i="0" u="none" strike="noStrike" kern="1200" cap="none" spc="0" normalizeH="0" baseline="0" noProof="0" dirty="0" smtClean="0">
                <a:ln>
                  <a:noFill/>
                </a:ln>
                <a:effectLst/>
                <a:uLnTx/>
                <a:uFillTx/>
                <a:latin typeface="Cambria" pitchFamily="18" charset="0"/>
              </a:rPr>
              <a:t>eh</a:t>
            </a:r>
            <a:r>
              <a:rPr kumimoji="0" lang="x-none" b="0" i="0" u="none" strike="noStrike" kern="1200" cap="none" spc="0" normalizeH="0" baseline="0" noProof="0" dirty="0" smtClean="0">
                <a:ln>
                  <a:noFill/>
                </a:ln>
                <a:effectLst/>
                <a:uLnTx/>
                <a:uFillTx/>
                <a:latin typeface="Cambria" pitchFamily="18" charset="0"/>
              </a:rPr>
              <a:t>cles)</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sr-Latn-ME"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Tax authority shall assess tax liability when</a:t>
            </a:r>
            <a:r>
              <a:rPr kumimoji="0" lang="x-none" b="0" i="0" u="none" strike="noStrike" kern="1200" cap="none" spc="0" normalizeH="0" baseline="0" noProof="0" dirty="0" smtClean="0">
                <a:ln>
                  <a:noFill/>
                </a:ln>
                <a:effectLst/>
                <a:uLnTx/>
                <a:uFillTx/>
                <a:latin typeface="Cambria" pitchFamily="18" charset="0"/>
              </a:rPr>
              <a:t>:</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x-none" b="0" i="1"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b="0" i="1" u="none" strike="noStrike" kern="1200" cap="none" spc="0" normalizeH="0" baseline="0" noProof="0" dirty="0" smtClean="0">
                <a:ln>
                  <a:noFill/>
                </a:ln>
                <a:effectLst/>
                <a:uLnTx/>
                <a:uFillTx/>
                <a:latin typeface="Cambria" pitchFamily="18" charset="0"/>
              </a:rPr>
              <a:t>- </a:t>
            </a:r>
            <a:r>
              <a:rPr kumimoji="0" lang="en-US" b="0" i="1" u="none" strike="noStrike" kern="1200" cap="none" spc="0" normalizeH="0" baseline="0" noProof="0" dirty="0" smtClean="0">
                <a:ln>
                  <a:noFill/>
                </a:ln>
                <a:effectLst/>
                <a:uLnTx/>
                <a:uFillTx/>
                <a:latin typeface="Cambria" pitchFamily="18" charset="0"/>
              </a:rPr>
              <a:t>T</a:t>
            </a:r>
            <a:r>
              <a:rPr kumimoji="0" lang="x-none" b="0" i="1" u="none" strike="noStrike" kern="1200" cap="none" spc="0" normalizeH="0" baseline="0" noProof="0" dirty="0" smtClean="0">
                <a:ln>
                  <a:noFill/>
                </a:ln>
                <a:effectLst/>
                <a:uLnTx/>
                <a:uFillTx/>
                <a:latin typeface="Cambria" pitchFamily="18" charset="0"/>
              </a:rPr>
              <a:t>he tax payer didn’t </a:t>
            </a:r>
            <a:r>
              <a:rPr kumimoji="0" lang="en-US" b="0" i="1" u="none" strike="noStrike" kern="1200" cap="none" spc="0" normalizeH="0" baseline="0" noProof="0" dirty="0" smtClean="0">
                <a:ln>
                  <a:noFill/>
                </a:ln>
                <a:effectLst/>
                <a:uLnTx/>
                <a:uFillTx/>
                <a:latin typeface="Cambria" pitchFamily="18" charset="0"/>
              </a:rPr>
              <a:t>submit the tax return</a:t>
            </a:r>
            <a:r>
              <a:rPr kumimoji="0" lang="x-none" b="0" i="1" u="none" strike="noStrike" kern="1200" cap="none" spc="0" normalizeH="0" baseline="0" noProof="0" dirty="0" smtClean="0">
                <a:ln>
                  <a:noFill/>
                </a:ln>
                <a:effectLst/>
                <a:uLnTx/>
                <a:uFillTx/>
                <a:latin typeface="Cambria" pitchFamily="18" charset="0"/>
              </a:rPr>
              <a:t>;</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b="0" i="1" u="none" strike="noStrike" kern="1200" cap="none" spc="0" normalizeH="0" baseline="0" noProof="0" dirty="0" smtClean="0">
                <a:ln>
                  <a:noFill/>
                </a:ln>
                <a:effectLst/>
                <a:uLnTx/>
                <a:uFillTx/>
                <a:latin typeface="Cambria" pitchFamily="18" charset="0"/>
              </a:rPr>
              <a:t>-</a:t>
            </a:r>
            <a:r>
              <a:rPr kumimoji="0" lang="en-US" b="0" i="1" u="none" strike="noStrike" kern="1200" cap="none" spc="0" normalizeH="0" baseline="0" noProof="0" dirty="0" smtClean="0">
                <a:ln>
                  <a:noFill/>
                </a:ln>
                <a:effectLst/>
                <a:uLnTx/>
                <a:uFillTx/>
                <a:latin typeface="Cambria" pitchFamily="18" charset="0"/>
              </a:rPr>
              <a:t> </a:t>
            </a:r>
            <a:r>
              <a:rPr kumimoji="0" lang="x-none" b="0" i="1" u="none" strike="noStrike" kern="1200" cap="none" spc="0" normalizeH="0" baseline="0" noProof="0" dirty="0" smtClean="0">
                <a:ln>
                  <a:noFill/>
                </a:ln>
                <a:effectLst/>
                <a:uLnTx/>
                <a:uFillTx/>
                <a:latin typeface="Cambria" pitchFamily="18" charset="0"/>
              </a:rPr>
              <a:t>T</a:t>
            </a:r>
            <a:r>
              <a:rPr kumimoji="0" lang="en-US" b="0" i="1" u="none" strike="noStrike" kern="1200" cap="none" spc="0" normalizeH="0" baseline="0" noProof="0" dirty="0" smtClean="0">
                <a:ln>
                  <a:noFill/>
                </a:ln>
                <a:effectLst/>
                <a:uLnTx/>
                <a:uFillTx/>
                <a:latin typeface="Cambria" pitchFamily="18" charset="0"/>
              </a:rPr>
              <a:t>he taxpayer fails to calculate or incorrectly calculates taxes and when it is prescribed so by tax law</a:t>
            </a:r>
            <a:r>
              <a:rPr kumimoji="0" lang="x-none" b="0" i="1" u="none" strike="noStrike" kern="1200" cap="none" spc="0" normalizeH="0" baseline="0" noProof="0" dirty="0" smtClean="0">
                <a:ln>
                  <a:noFill/>
                </a:ln>
                <a:effectLst/>
                <a:uLnTx/>
                <a:uFillTx/>
                <a:latin typeface="Cambria" pitchFamily="18" charset="0"/>
              </a:rPr>
              <a:t>;</a:t>
            </a:r>
          </a:p>
          <a:p>
            <a:pPr lvl="0" algn="just">
              <a:spcBef>
                <a:spcPct val="20000"/>
              </a:spcBef>
              <a:buFontTx/>
              <a:buChar char="-"/>
              <a:defRPr/>
            </a:pPr>
            <a:r>
              <a:rPr kumimoji="0" lang="x-none" b="0" i="1" u="none" strike="noStrike" kern="1200" cap="none" spc="0" normalizeH="0" baseline="0" noProof="0" dirty="0" smtClean="0">
                <a:ln>
                  <a:noFill/>
                </a:ln>
                <a:effectLst/>
                <a:uLnTx/>
                <a:uFillTx/>
                <a:latin typeface="Cambria" pitchFamily="18" charset="0"/>
              </a:rPr>
              <a:t>Tax a</a:t>
            </a:r>
            <a:r>
              <a:rPr kumimoji="0" lang="en-US" b="0" i="1" u="none" strike="noStrike" kern="1200" cap="none" spc="0" normalizeH="0" baseline="0" noProof="0" dirty="0" smtClean="0">
                <a:ln>
                  <a:noFill/>
                </a:ln>
                <a:effectLst/>
                <a:uLnTx/>
                <a:uFillTx/>
                <a:latin typeface="Cambria" pitchFamily="18" charset="0"/>
              </a:rPr>
              <a:t>u</a:t>
            </a:r>
            <a:r>
              <a:rPr kumimoji="0" lang="x-none" b="0" i="1" u="none" strike="noStrike" kern="1200" cap="none" spc="0" normalizeH="0" baseline="0" noProof="0" dirty="0" smtClean="0">
                <a:ln>
                  <a:noFill/>
                </a:ln>
                <a:effectLst/>
                <a:uLnTx/>
                <a:uFillTx/>
                <a:latin typeface="Cambria" pitchFamily="18" charset="0"/>
              </a:rPr>
              <a:t>thority during the inspection control finds that taxpayer calculated </a:t>
            </a:r>
            <a:r>
              <a:rPr lang="x-none" i="1" dirty="0">
                <a:latin typeface="Cambria" pitchFamily="18" charset="0"/>
              </a:rPr>
              <a:t>incorectly its </a:t>
            </a:r>
            <a:r>
              <a:rPr kumimoji="0" lang="x-none" b="0" i="1" u="none" strike="noStrike" kern="1200" cap="none" spc="0" normalizeH="0" baseline="0" noProof="0" dirty="0" smtClean="0">
                <a:ln>
                  <a:noFill/>
                </a:ln>
                <a:effectLst/>
                <a:uLnTx/>
                <a:uFillTx/>
                <a:latin typeface="Cambria" pitchFamily="18" charset="0"/>
              </a:rPr>
              <a:t>tax liability.</a:t>
            </a:r>
          </a:p>
          <a:p>
            <a:pPr marL="0" marR="0" lvl="0" indent="0" algn="just" defTabSz="914400" rtl="0" eaLnBrk="1" fontAlgn="auto" latinLnBrk="0" hangingPunct="1">
              <a:lnSpc>
                <a:spcPct val="100000"/>
              </a:lnSpc>
              <a:spcBef>
                <a:spcPct val="20000"/>
              </a:spcBef>
              <a:spcAft>
                <a:spcPts val="0"/>
              </a:spcAft>
              <a:buClrTx/>
              <a:buSzTx/>
              <a:buFontTx/>
              <a:buChar char="-"/>
              <a:tabLst/>
              <a:defRPr/>
            </a:pPr>
            <a:endParaRPr kumimoji="0" lang="x-none"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The assessment of tax liability </a:t>
            </a:r>
            <a:r>
              <a:rPr kumimoji="0" lang="x-none" b="0" i="0" u="none" strike="noStrike" kern="1200" cap="none" spc="0" normalizeH="0" baseline="0" noProof="0" dirty="0" smtClean="0">
                <a:ln>
                  <a:noFill/>
                </a:ln>
                <a:effectLst/>
                <a:uLnTx/>
                <a:uFillTx/>
                <a:latin typeface="Cambria" pitchFamily="18" charset="0"/>
              </a:rPr>
              <a:t>by the Tax authority </a:t>
            </a:r>
            <a:r>
              <a:rPr kumimoji="0" lang="en-US" b="0" i="0" u="none" strike="noStrike" kern="1200" cap="none" spc="0" normalizeH="0" baseline="0" noProof="0" dirty="0" smtClean="0">
                <a:ln>
                  <a:noFill/>
                </a:ln>
                <a:effectLst/>
                <a:uLnTx/>
                <a:uFillTx/>
                <a:latin typeface="Cambria" pitchFamily="18" charset="0"/>
              </a:rPr>
              <a:t>shall be</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made in the form of a decision</a:t>
            </a:r>
            <a:r>
              <a:rPr kumimoji="0" lang="x-none" b="0" i="0" u="none" strike="noStrike" kern="1200" cap="none" spc="0" normalizeH="0" baseline="0" noProof="0" dirty="0" smtClean="0">
                <a:ln>
                  <a:noFill/>
                </a:ln>
                <a:effectLst/>
                <a:uLnTx/>
                <a:uFillTx/>
                <a:latin typeface="Cambria" pitchFamily="18" charset="0"/>
              </a:rPr>
              <a:t>.</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sr-Latn-ME"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b="0" i="0" u="none" strike="noStrike" kern="1200" cap="none" spc="0" normalizeH="0" baseline="0" noProof="0" smtClean="0">
                <a:ln>
                  <a:noFill/>
                </a:ln>
                <a:effectLst/>
                <a:uLnTx/>
                <a:uFillTx/>
                <a:latin typeface="Cambria" pitchFamily="18" charset="0"/>
              </a:rPr>
              <a:t>Taxpayer </a:t>
            </a:r>
            <a:r>
              <a:rPr kumimoji="0" lang="x-none" b="0" i="0" u="none" strike="noStrike" kern="1200" cap="none" spc="0" normalizeH="0" baseline="0" noProof="0" dirty="0" smtClean="0">
                <a:ln>
                  <a:noFill/>
                </a:ln>
                <a:effectLst/>
                <a:uLnTx/>
                <a:uFillTx/>
                <a:latin typeface="Cambria" pitchFamily="18" charset="0"/>
              </a:rPr>
              <a:t>can file an appeal against this decision but t</a:t>
            </a:r>
            <a:r>
              <a:rPr kumimoji="0" lang="en-US" b="0" i="0" u="none" strike="noStrike" kern="1200" cap="none" spc="0" normalizeH="0" baseline="0" noProof="0" dirty="0" smtClean="0">
                <a:ln>
                  <a:noFill/>
                </a:ln>
                <a:effectLst/>
                <a:uLnTx/>
                <a:uFillTx/>
                <a:latin typeface="Cambria" pitchFamily="18" charset="0"/>
              </a:rPr>
              <a:t>he appeal shall not stop the execution of the decision</a:t>
            </a:r>
            <a:r>
              <a:rPr kumimoji="0" lang="x-none" b="0" i="0" u="none" strike="noStrike" kern="1200" cap="none" spc="0" normalizeH="0" baseline="0" noProof="0" dirty="0" smtClean="0">
                <a:ln>
                  <a:noFill/>
                </a:ln>
                <a:effectLst/>
                <a:uLnTx/>
                <a:uFillTx/>
                <a:latin typeface="Cambria" pitchFamily="18" charset="0"/>
              </a:rPr>
              <a:t>.</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600" b="0" i="0" u="none" strike="noStrike" kern="1200" cap="none" spc="0" normalizeH="0" baseline="0" noProof="0" dirty="0">
              <a:ln>
                <a:noFill/>
              </a:ln>
              <a:effectLst/>
              <a:uLnTx/>
              <a:uFillTx/>
              <a:latin typeface="Cambria" pitchFamily="18" charset="0"/>
            </a:endParaRP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77247"/>
            <a:ext cx="1219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
        <p:nvSpPr>
          <p:cNvPr id="19" name="Title 1"/>
          <p:cNvSpPr txBox="1">
            <a:spLocks/>
          </p:cNvSpPr>
          <p:nvPr/>
        </p:nvSpPr>
        <p:spPr>
          <a:xfrm>
            <a:off x="426128" y="408372"/>
            <a:ext cx="8260672" cy="119182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sr-Latn-ME" sz="2400" b="1" i="0" u="none" strike="noStrike" kern="1200" cap="none" spc="0" normalizeH="0" baseline="0" noProof="0" dirty="0" smtClean="0">
              <a:ln>
                <a:noFill/>
              </a:ln>
              <a:solidFill>
                <a:schemeClr val="tx1"/>
              </a:solidFill>
              <a:effectLst/>
              <a:uLnTx/>
              <a:uFillTx/>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Cambria" pitchFamily="18" charset="0"/>
                <a:ea typeface="+mj-ea"/>
                <a:cs typeface="+mj-cs"/>
              </a:rPr>
              <a:t>PAYMENT OF TAX LIABILITY </a:t>
            </a:r>
            <a:endParaRPr kumimoji="0" lang="en-US" sz="4400" b="0" i="0" u="none" strike="noStrike" kern="1200" cap="none" spc="0" normalizeH="0" baseline="0" noProof="0" dirty="0">
              <a:ln>
                <a:noFill/>
              </a:ln>
              <a:solidFill>
                <a:schemeClr val="tx1"/>
              </a:solidFill>
              <a:effectLst/>
              <a:uLnTx/>
              <a:uFillTx/>
              <a:latin typeface="Cambria" pitchFamily="18" charset="0"/>
              <a:ea typeface="+mj-ea"/>
              <a:cs typeface="+mj-cs"/>
            </a:endParaRPr>
          </a:p>
        </p:txBody>
      </p:sp>
      <p:sp>
        <p:nvSpPr>
          <p:cNvPr id="20" name="Content Placeholder 2"/>
          <p:cNvSpPr txBox="1">
            <a:spLocks/>
          </p:cNvSpPr>
          <p:nvPr/>
        </p:nvSpPr>
        <p:spPr>
          <a:xfrm>
            <a:off x="457200" y="1295400"/>
            <a:ext cx="8229600" cy="4373563"/>
          </a:xfrm>
          <a:prstGeom prst="rect">
            <a:avLst/>
          </a:prstGeom>
        </p:spPr>
        <p:txBody>
          <a:bodyPr vert="horz" lIns="91440" tIns="45720" rIns="91440" bIns="45720" rtlCol="0">
            <a:norm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600" b="0" i="0" u="none" strike="noStrike" kern="1200" cap="none" spc="0" normalizeH="0" baseline="0" noProof="0" dirty="0" smtClean="0">
              <a:ln>
                <a:noFill/>
              </a:ln>
              <a:effectLst/>
              <a:uLnTx/>
              <a:uFillTx/>
              <a:latin typeface="Cambria" pitchFamily="18" charset="0"/>
            </a:endParaRPr>
          </a:p>
          <a:p>
            <a:pPr marL="0" marR="0" lvl="0" indent="0" defTabSz="914400" rtl="0" eaLnBrk="1" fontAlgn="auto" latinLnBrk="0" hangingPunct="1">
              <a:lnSpc>
                <a:spcPct val="80000"/>
              </a:lnSpc>
              <a:spcBef>
                <a:spcPct val="20000"/>
              </a:spcBef>
              <a:spcAft>
                <a:spcPts val="0"/>
              </a:spcAft>
              <a:buClrTx/>
              <a:buSzTx/>
              <a:buFont typeface="Arial" pitchFamily="34" charset="0"/>
              <a:buNone/>
              <a:tabLst/>
              <a:defRPr/>
            </a:pPr>
            <a:endParaRPr kumimoji="0" lang="sr-Latn-ME" sz="1600" b="0" i="0" u="none" strike="noStrike" kern="1200" cap="none" spc="0" normalizeH="0" baseline="0" noProof="0" dirty="0" smtClean="0">
              <a:ln>
                <a:noFill/>
              </a:ln>
              <a:effectLst/>
              <a:uLnTx/>
              <a:uFillTx/>
              <a:latin typeface="Cambria" pitchFamily="18" charset="0"/>
            </a:endParaRPr>
          </a:p>
          <a:p>
            <a:pPr marL="0" marR="0" lvl="0" indent="0" defTabSz="914400" rtl="0" eaLnBrk="1" fontAlgn="auto" latinLnBrk="0" hangingPunct="1">
              <a:lnSpc>
                <a:spcPct val="80000"/>
              </a:lnSpc>
              <a:spcBef>
                <a:spcPct val="20000"/>
              </a:spcBef>
              <a:spcAft>
                <a:spcPts val="0"/>
              </a:spcAft>
              <a:buClrTx/>
              <a:buSzTx/>
              <a:buFont typeface="Arial" pitchFamily="34" charset="0"/>
              <a:buNone/>
              <a:tabLst/>
              <a:defRPr/>
            </a:pPr>
            <a:endParaRPr lang="sr-Latn-ME" sz="1600" dirty="0">
              <a:latin typeface="Cambria" pitchFamily="18" charset="0"/>
            </a:endParaRPr>
          </a:p>
          <a:p>
            <a:pPr marL="0" marR="0" lvl="0" indent="0" algn="just" defTabSz="914400" rtl="0" eaLnBrk="1" fontAlgn="auto" latinLnBrk="0" hangingPunct="1">
              <a:lnSpc>
                <a:spcPct val="80000"/>
              </a:lnSpc>
              <a:spcBef>
                <a:spcPct val="20000"/>
              </a:spcBef>
              <a:spcAft>
                <a:spcPts val="0"/>
              </a:spcAft>
              <a:buClrTx/>
              <a:buSzTx/>
              <a:buFont typeface="Arial" pitchFamily="34" charset="0"/>
              <a:buNone/>
              <a:tabLst/>
              <a:defRPr/>
            </a:pPr>
            <a:r>
              <a:rPr kumimoji="0" lang="x-none" sz="2000" b="0" i="0" u="none" strike="noStrike" kern="1200" cap="none" spc="0" normalizeH="0" baseline="0" noProof="0" smtClean="0">
                <a:ln>
                  <a:noFill/>
                </a:ln>
                <a:effectLst/>
                <a:uLnTx/>
                <a:uFillTx/>
                <a:latin typeface="Cambria" pitchFamily="18" charset="0"/>
              </a:rPr>
              <a:t>Tax </a:t>
            </a:r>
            <a:r>
              <a:rPr kumimoji="0" lang="x-none" sz="2000" b="0" i="0" u="none" strike="noStrike" kern="1200" cap="none" spc="0" normalizeH="0" baseline="0" noProof="0" dirty="0" smtClean="0">
                <a:ln>
                  <a:noFill/>
                </a:ln>
                <a:effectLst/>
                <a:uLnTx/>
                <a:uFillTx/>
                <a:latin typeface="Cambria" pitchFamily="18" charset="0"/>
              </a:rPr>
              <a:t>liability must be payed at the time of submiting the tax return</a:t>
            </a:r>
            <a:r>
              <a:rPr kumimoji="0" lang="en-US" sz="2000" b="0" i="0" u="none" strike="noStrike" kern="1200" cap="none" spc="0" normalizeH="0" baseline="0" noProof="0" dirty="0" smtClean="0">
                <a:ln>
                  <a:noFill/>
                </a:ln>
                <a:effectLst/>
                <a:uLnTx/>
                <a:uFillTx/>
                <a:latin typeface="Cambria" pitchFamily="18" charset="0"/>
              </a:rPr>
              <a:t>.</a:t>
            </a:r>
            <a:endParaRPr kumimoji="0" lang="x-none" sz="2000"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80000"/>
              </a:lnSpc>
              <a:spcBef>
                <a:spcPct val="20000"/>
              </a:spcBef>
              <a:spcAft>
                <a:spcPts val="0"/>
              </a:spcAft>
              <a:buClrTx/>
              <a:buSzTx/>
              <a:buFont typeface="Arial" pitchFamily="34" charset="0"/>
              <a:buNone/>
              <a:tabLst/>
              <a:defRPr/>
            </a:pPr>
            <a:endParaRPr kumimoji="0" lang="x-none" sz="2000"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000" b="0" i="0" u="none" strike="noStrike" kern="1200" cap="none" spc="0" normalizeH="0" baseline="0" noProof="0" dirty="0" smtClean="0">
                <a:ln>
                  <a:noFill/>
                </a:ln>
                <a:effectLst/>
                <a:uLnTx/>
                <a:uFillTx/>
                <a:latin typeface="Cambria" pitchFamily="18" charset="0"/>
              </a:rPr>
              <a:t>The taxpayer shall pay tax liability within the deadlines and in the manner</a:t>
            </a:r>
            <a:r>
              <a:rPr kumimoji="0" lang="x-none" sz="2000" b="0" i="0" u="none" strike="noStrike" kern="1200" cap="none" spc="0" normalizeH="0" baseline="0" noProof="0" dirty="0" smtClean="0">
                <a:ln>
                  <a:noFill/>
                </a:ln>
                <a:effectLst/>
                <a:uLnTx/>
                <a:uFillTx/>
                <a:latin typeface="Cambria" pitchFamily="18" charset="0"/>
              </a:rPr>
              <a:t> </a:t>
            </a:r>
            <a:r>
              <a:rPr kumimoji="0" lang="en-US" sz="2000" b="0" i="0" u="none" strike="noStrike" kern="1200" cap="none" spc="0" normalizeH="0" baseline="0" noProof="0" dirty="0" smtClean="0">
                <a:ln>
                  <a:noFill/>
                </a:ln>
                <a:effectLst/>
                <a:uLnTx/>
                <a:uFillTx/>
                <a:latin typeface="Cambria" pitchFamily="18" charset="0"/>
              </a:rPr>
              <a:t>prescribed by tax laws.</a:t>
            </a:r>
            <a:endParaRPr kumimoji="0" lang="x-none" sz="2000"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80000"/>
              </a:lnSpc>
              <a:spcBef>
                <a:spcPct val="20000"/>
              </a:spcBef>
              <a:spcAft>
                <a:spcPts val="0"/>
              </a:spcAft>
              <a:buClrTx/>
              <a:buSzTx/>
              <a:buFont typeface="Arial" pitchFamily="34" charset="0"/>
              <a:buNone/>
              <a:tabLst/>
              <a:defRPr/>
            </a:pPr>
            <a:endParaRPr kumimoji="0" lang="en-US" sz="2000"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000" b="0" i="0" u="none" strike="noStrike" kern="1200" cap="none" spc="0" normalizeH="0" baseline="0" noProof="0" dirty="0" smtClean="0">
                <a:ln>
                  <a:noFill/>
                </a:ln>
                <a:effectLst/>
                <a:uLnTx/>
                <a:uFillTx/>
                <a:latin typeface="Cambria" pitchFamily="18" charset="0"/>
              </a:rPr>
              <a:t>Tax liability assessed by the tax decision shall be due for payment within 10 days</a:t>
            </a:r>
            <a:r>
              <a:rPr kumimoji="0" lang="x-none" sz="2000" b="0" i="0" u="none" strike="noStrike" kern="1200" cap="none" spc="0" normalizeH="0" baseline="0" noProof="0" dirty="0" smtClean="0">
                <a:ln>
                  <a:noFill/>
                </a:ln>
                <a:effectLst/>
                <a:uLnTx/>
                <a:uFillTx/>
                <a:latin typeface="Cambria" pitchFamily="18" charset="0"/>
              </a:rPr>
              <a:t> </a:t>
            </a:r>
            <a:r>
              <a:rPr kumimoji="0" lang="en-US" sz="2000" b="0" i="0" u="none" strike="noStrike" kern="1200" cap="none" spc="0" normalizeH="0" baseline="0" noProof="0" dirty="0" smtClean="0">
                <a:ln>
                  <a:noFill/>
                </a:ln>
                <a:effectLst/>
                <a:uLnTx/>
                <a:uFillTx/>
                <a:latin typeface="Cambria" pitchFamily="18" charset="0"/>
              </a:rPr>
              <a:t>from the day of submission of the decision, unless otherwise prescribed by tax law. </a:t>
            </a:r>
            <a:endParaRPr kumimoji="0" lang="en-US" sz="2000" b="0" i="0" u="none" strike="noStrike" kern="1200" cap="none" spc="0" normalizeH="0" baseline="0" noProof="0" dirty="0">
              <a:ln>
                <a:noFill/>
              </a:ln>
              <a:effectLst/>
              <a:uLnTx/>
              <a:uFillTx/>
              <a:latin typeface="Cambria" pitchFamily="18" charset="0"/>
            </a:endParaRP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3725"/>
            <a:ext cx="1219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
        <p:nvSpPr>
          <p:cNvPr id="19" name="Title 1"/>
          <p:cNvSpPr txBox="1">
            <a:spLocks/>
          </p:cNvSpPr>
          <p:nvPr/>
        </p:nvSpPr>
        <p:spPr>
          <a:xfrm>
            <a:off x="426128" y="713173"/>
            <a:ext cx="8260672" cy="1039427"/>
          </a:xfrm>
          <a:prstGeom prst="rect">
            <a:avLst/>
          </a:prstGeom>
        </p:spPr>
        <p:txBody>
          <a:bodyPr vert="horz" lIns="91440" tIns="45720" rIns="91440" bIns="45720" rtlCol="0" anchor="ct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sr-Latn-ME" sz="2400" b="1" i="0" u="none" strike="noStrike" kern="1200" cap="none" spc="0" normalizeH="0" baseline="0" noProof="0" dirty="0" smtClean="0">
              <a:ln>
                <a:noFill/>
              </a:ln>
              <a:solidFill>
                <a:schemeClr val="tx1"/>
              </a:solidFill>
              <a:effectLst/>
              <a:uLnTx/>
              <a:uFillTx/>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Cambria" pitchFamily="18" charset="0"/>
                <a:ea typeface="+mj-ea"/>
                <a:cs typeface="+mj-cs"/>
              </a:rPr>
              <a:t>ENFORCED COLLECTION OF TAXES </a:t>
            </a:r>
            <a:r>
              <a:rPr kumimoji="0" lang="en-US" sz="2400" b="0" i="0" u="none" strike="noStrike" kern="1200" cap="none" spc="0" normalizeH="0" baseline="0" noProof="0" dirty="0" smtClean="0">
                <a:ln>
                  <a:noFill/>
                </a:ln>
                <a:solidFill>
                  <a:schemeClr val="tx1"/>
                </a:solidFill>
                <a:effectLst/>
                <a:uLnTx/>
                <a:uFillTx/>
                <a:latin typeface="Cambria" pitchFamily="18" charset="0"/>
                <a:ea typeface="+mj-ea"/>
                <a:cs typeface="+mj-cs"/>
              </a:rPr>
              <a:t/>
            </a:r>
            <a:br>
              <a:rPr kumimoji="0" lang="en-US" sz="2400" b="0" i="0" u="none" strike="noStrike" kern="1200" cap="none" spc="0" normalizeH="0" baseline="0" noProof="0" dirty="0" smtClean="0">
                <a:ln>
                  <a:noFill/>
                </a:ln>
                <a:solidFill>
                  <a:schemeClr val="tx1"/>
                </a:solidFill>
                <a:effectLst/>
                <a:uLnTx/>
                <a:uFillTx/>
                <a:latin typeface="Cambria" pitchFamily="18" charset="0"/>
                <a:ea typeface="+mj-ea"/>
                <a:cs typeface="+mj-cs"/>
              </a:rPr>
            </a:br>
            <a:endParaRPr kumimoji="0" lang="en-US" sz="2400" b="0" i="0" u="none" strike="noStrike" kern="1200" cap="none" spc="0" normalizeH="0" baseline="0" noProof="0" dirty="0">
              <a:ln>
                <a:noFill/>
              </a:ln>
              <a:solidFill>
                <a:schemeClr val="tx1"/>
              </a:solidFill>
              <a:effectLst/>
              <a:uLnTx/>
              <a:uFillTx/>
              <a:latin typeface="Cambria" pitchFamily="18" charset="0"/>
              <a:ea typeface="+mj-ea"/>
              <a:cs typeface="+mj-cs"/>
            </a:endParaRPr>
          </a:p>
        </p:txBody>
      </p:sp>
      <p:sp>
        <p:nvSpPr>
          <p:cNvPr id="20" name="Content Placeholder 2"/>
          <p:cNvSpPr txBox="1">
            <a:spLocks/>
          </p:cNvSpPr>
          <p:nvPr/>
        </p:nvSpPr>
        <p:spPr>
          <a:xfrm>
            <a:off x="457200" y="1447800"/>
            <a:ext cx="8229600" cy="4724400"/>
          </a:xfrm>
          <a:prstGeom prst="rect">
            <a:avLst/>
          </a:prstGeom>
        </p:spPr>
        <p:txBody>
          <a:bodyPr vert="horz" lIns="91440" tIns="45720" rIns="91440" bIns="45720" rtlCol="0">
            <a:normAutofit/>
          </a:bodyPr>
          <a:lstStyle/>
          <a:p>
            <a:pPr marL="11430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lang="sr-Latn-ME" dirty="0">
              <a:latin typeface="Cambria" pitchFamily="18" charset="0"/>
            </a:endParaRPr>
          </a:p>
          <a:p>
            <a:pPr marL="11430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Enforced collection procedure shall be undertaken when a taxpayer fails to pay</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his tax</a:t>
            </a:r>
            <a:r>
              <a:rPr kumimoji="0" lang="x-none" b="0" i="0" u="none" strike="noStrike" kern="1200" cap="none" spc="0" normalizeH="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liability when submitting the tax return or when the tax decision becomes</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enforceable. </a:t>
            </a:r>
            <a:endParaRPr kumimoji="0" lang="x-none"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x-none"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The tax authority shall initiate the enforced collection procedure by adoption of</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the conclusion on enforced collection of tax liability</a:t>
            </a:r>
            <a:r>
              <a:rPr kumimoji="0" lang="x-none" b="0" i="0" u="none" strike="noStrike" kern="1200" cap="none" spc="0" normalizeH="0" baseline="0" noProof="0" dirty="0" smtClean="0">
                <a:ln>
                  <a:noFill/>
                </a:ln>
                <a:effectLst/>
                <a:uLnTx/>
                <a:uFillTx/>
                <a:latin typeface="Cambria" pitchFamily="18" charset="0"/>
              </a:rPr>
              <a:t>.</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The following may be subject to enforced collection:</a:t>
            </a:r>
            <a:r>
              <a:rPr kumimoji="0" lang="x-none" b="0" i="0" u="none" strike="noStrike" kern="1200" cap="none" spc="0" normalizeH="0" baseline="0" noProof="0" dirty="0" smtClean="0">
                <a:ln>
                  <a:noFill/>
                </a:ln>
                <a:effectLst/>
                <a:uLnTx/>
                <a:uFillTx/>
                <a:latin typeface="Cambria" pitchFamily="18" charset="0"/>
              </a:rPr>
              <a:t>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AutoNum type="arabicParenR"/>
              <a:tabLst/>
              <a:defRPr/>
            </a:pPr>
            <a:r>
              <a:rPr kumimoji="0" lang="en-US" b="0" i="1" u="none" strike="noStrike" kern="1200" cap="none" spc="0" normalizeH="0" baseline="0" noProof="0" dirty="0" smtClean="0">
                <a:ln>
                  <a:noFill/>
                </a:ln>
                <a:effectLst/>
                <a:uLnTx/>
                <a:uFillTx/>
                <a:latin typeface="Cambria" pitchFamily="18" charset="0"/>
              </a:rPr>
              <a:t>monetary funds of the taxpayer;</a:t>
            </a:r>
            <a:r>
              <a:rPr kumimoji="0" lang="x-none" b="0" i="1" u="none" strike="noStrike" kern="1200" cap="none" spc="0" normalizeH="0" baseline="0" noProof="0" dirty="0" smtClean="0">
                <a:ln>
                  <a:noFill/>
                </a:ln>
                <a:effectLst/>
                <a:uLnTx/>
                <a:uFillTx/>
                <a:latin typeface="Cambria" pitchFamily="18" charset="0"/>
              </a:rPr>
              <a:t>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AutoNum type="arabicParenR"/>
              <a:tabLst/>
              <a:defRPr/>
            </a:pPr>
            <a:r>
              <a:rPr kumimoji="0" lang="en-US" b="0" i="1" u="none" strike="noStrike" kern="1200" cap="none" spc="0" normalizeH="0" baseline="0" noProof="0" dirty="0" smtClean="0">
                <a:ln>
                  <a:noFill/>
                </a:ln>
                <a:effectLst/>
                <a:uLnTx/>
                <a:uFillTx/>
                <a:latin typeface="Cambria" pitchFamily="18" charset="0"/>
              </a:rPr>
              <a:t>monetary claims of the taxpayer;</a:t>
            </a:r>
            <a:r>
              <a:rPr kumimoji="0" lang="x-none" b="0" i="1" u="none" strike="noStrike" kern="1200" cap="none" spc="0" normalizeH="0" baseline="0" noProof="0" dirty="0" smtClean="0">
                <a:ln>
                  <a:noFill/>
                </a:ln>
                <a:effectLst/>
                <a:uLnTx/>
                <a:uFillTx/>
                <a:latin typeface="Cambria" pitchFamily="18" charset="0"/>
              </a:rPr>
              <a:t>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AutoNum type="arabicParenR"/>
              <a:tabLst/>
              <a:defRPr/>
            </a:pPr>
            <a:r>
              <a:rPr kumimoji="0" lang="en-US" b="0" i="1" u="none" strike="noStrike" kern="1200" cap="none" spc="0" normalizeH="0" baseline="0" noProof="0" dirty="0" smtClean="0">
                <a:ln>
                  <a:noFill/>
                </a:ln>
                <a:effectLst/>
                <a:uLnTx/>
                <a:uFillTx/>
                <a:latin typeface="Cambria" pitchFamily="18" charset="0"/>
              </a:rPr>
              <a:t>property (movable and immovable) of the taxpayer.</a:t>
            </a:r>
            <a:endParaRPr kumimoji="0" lang="x-none" b="0" i="1"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Appeal may be filed against the conclusion on enforced collection.</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600" b="0" i="0" u="none" strike="noStrike" kern="1200" cap="none" spc="0" normalizeH="0" baseline="0" noProof="0" dirty="0">
              <a:ln>
                <a:noFill/>
              </a:ln>
              <a:effectLst/>
              <a:uLnTx/>
              <a:uFillTx/>
              <a:latin typeface="Cambria" pitchFamily="18" charset="0"/>
            </a:endParaRP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7873"/>
            <a:ext cx="1219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
        <p:nvSpPr>
          <p:cNvPr id="19" name="Title 1"/>
          <p:cNvSpPr txBox="1">
            <a:spLocks/>
          </p:cNvSpPr>
          <p:nvPr/>
        </p:nvSpPr>
        <p:spPr>
          <a:xfrm>
            <a:off x="426128" y="408372"/>
            <a:ext cx="8260672" cy="1039427"/>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sr-Latn-ME" sz="2400" b="1"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mj-lt"/>
                <a:ea typeface="+mj-ea"/>
                <a:cs typeface="+mj-cs"/>
              </a:rPr>
              <a:t>INSPECTION AUDIT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20" name="Content Placeholder 2"/>
          <p:cNvSpPr txBox="1">
            <a:spLocks/>
          </p:cNvSpPr>
          <p:nvPr/>
        </p:nvSpPr>
        <p:spPr>
          <a:xfrm>
            <a:off x="457200" y="1295400"/>
            <a:ext cx="8229600" cy="4800600"/>
          </a:xfrm>
          <a:prstGeom prst="rect">
            <a:avLst/>
          </a:prstGeom>
        </p:spPr>
        <p:txBody>
          <a:bodyPr vert="horz" lIns="91440" tIns="45720" rIns="91440" bIns="45720" rtlCol="0">
            <a:norm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sr-Latn-ME" sz="1600"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Inspection audit shall mean a procedure of verification and establishment of facts</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important for taxation of the taxpayer and other persons</a:t>
            </a:r>
            <a:r>
              <a:rPr kumimoji="0" lang="x-none" b="0" i="0" u="none" strike="noStrike" kern="1200" cap="none" spc="0" normalizeH="0" baseline="0" noProof="0" dirty="0" smtClean="0">
                <a:ln>
                  <a:noFill/>
                </a:ln>
                <a:effectLst/>
                <a:uLnTx/>
                <a:uFillTx/>
                <a:latin typeface="Cambria" pitchFamily="18" charset="0"/>
              </a:rPr>
              <a:t>.</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b="0" i="0" u="none" strike="noStrike" kern="1200" cap="none" spc="0" normalizeH="0" baseline="0" noProof="0" dirty="0" smtClean="0">
                <a:ln>
                  <a:noFill/>
                </a:ln>
                <a:effectLst/>
                <a:uLnTx/>
                <a:uFillTx/>
                <a:latin typeface="Cambria" pitchFamily="18" charset="0"/>
              </a:rPr>
              <a:t>Inspection audit is </a:t>
            </a:r>
            <a:r>
              <a:rPr kumimoji="0" lang="en-US" b="0" i="0" u="none" strike="noStrike" kern="1200" cap="none" spc="0" normalizeH="0" baseline="0" noProof="0" dirty="0" smtClean="0">
                <a:ln>
                  <a:noFill/>
                </a:ln>
                <a:effectLst/>
                <a:uLnTx/>
                <a:uFillTx/>
                <a:latin typeface="Cambria" pitchFamily="18" charset="0"/>
              </a:rPr>
              <a:t>conducted by</a:t>
            </a:r>
            <a:r>
              <a:rPr kumimoji="0" lang="x-none" b="0" i="0" u="none" strike="noStrike" kern="1200" cap="none" spc="0" normalizeH="0" baseline="0" noProof="0" dirty="0" smtClean="0">
                <a:ln>
                  <a:noFill/>
                </a:ln>
                <a:effectLst/>
                <a:uLnTx/>
                <a:uFillTx/>
                <a:latin typeface="Cambria" pitchFamily="18" charset="0"/>
              </a:rPr>
              <a:t> tax inspectors on bihalf of</a:t>
            </a:r>
            <a:r>
              <a:rPr kumimoji="0" lang="en-US" b="0" i="0" u="none" strike="noStrike" kern="1200" cap="none" spc="0" normalizeH="0" baseline="0" noProof="0" dirty="0" smtClean="0">
                <a:ln>
                  <a:noFill/>
                </a:ln>
                <a:effectLst/>
                <a:uLnTx/>
                <a:uFillTx/>
                <a:latin typeface="Cambria" pitchFamily="18" charset="0"/>
              </a:rPr>
              <a:t> the tax</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authority.</a:t>
            </a:r>
            <a:endParaRPr kumimoji="0" lang="x-none"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b="0" i="0" u="none" strike="noStrike" kern="1200" cap="none" spc="0" normalizeH="0" baseline="0" noProof="0" dirty="0" smtClean="0">
                <a:ln>
                  <a:noFill/>
                </a:ln>
                <a:effectLst/>
                <a:uLnTx/>
                <a:uFillTx/>
                <a:latin typeface="Cambria" pitchFamily="18" charset="0"/>
              </a:rPr>
              <a:t>Inspection audit </a:t>
            </a:r>
            <a:r>
              <a:rPr kumimoji="0" lang="en-US" b="0" i="0" u="none" strike="noStrike" kern="1200" cap="none" spc="0" normalizeH="0" baseline="0" noProof="0" dirty="0" smtClean="0">
                <a:ln>
                  <a:noFill/>
                </a:ln>
                <a:effectLst/>
                <a:uLnTx/>
                <a:uFillTx/>
                <a:latin typeface="Cambria" pitchFamily="18" charset="0"/>
              </a:rPr>
              <a:t>order shall be submitted to:</a:t>
            </a:r>
            <a:r>
              <a:rPr kumimoji="0" lang="x-none" b="0" i="0" u="none" strike="noStrike" kern="1200" cap="none" spc="0" normalizeH="0" baseline="0" noProof="0" dirty="0" smtClean="0">
                <a:ln>
                  <a:noFill/>
                </a:ln>
                <a:effectLst/>
                <a:uLnTx/>
                <a:uFillTx/>
                <a:latin typeface="Cambria" pitchFamily="18" charset="0"/>
              </a:rPr>
              <a:t>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AutoNum type="arabicParenR"/>
              <a:tabLst/>
              <a:defRPr/>
            </a:pPr>
            <a:r>
              <a:rPr kumimoji="0" lang="en-US" b="0" i="1" u="none" strike="noStrike" kern="1200" cap="none" spc="0" normalizeH="0" baseline="0" noProof="0" dirty="0" smtClean="0">
                <a:ln>
                  <a:noFill/>
                </a:ln>
                <a:effectLst/>
                <a:uLnTx/>
                <a:uFillTx/>
                <a:latin typeface="Cambria" pitchFamily="18" charset="0"/>
              </a:rPr>
              <a:t>the large taxpayer 30 days prior to the commencement of the inspection audit;</a:t>
            </a:r>
            <a:endParaRPr kumimoji="0" lang="x-none" b="0" i="1" u="none" strike="noStrike" kern="1200" cap="none" spc="0" normalizeH="0" baseline="0" noProof="0" dirty="0" smtClean="0">
              <a:ln>
                <a:noFill/>
              </a:ln>
              <a:effectLst/>
              <a:uLnTx/>
              <a:uFillTx/>
              <a:latin typeface="Cambria" pitchFamily="18" charset="0"/>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AutoNum type="arabicParenR"/>
              <a:tabLst/>
              <a:defRPr/>
            </a:pPr>
            <a:r>
              <a:rPr kumimoji="0" lang="en-US" b="0" i="1" u="none" strike="noStrike" kern="1200" cap="none" spc="0" normalizeH="0" baseline="0" noProof="0" dirty="0" smtClean="0">
                <a:ln>
                  <a:noFill/>
                </a:ln>
                <a:effectLst/>
                <a:uLnTx/>
                <a:uFillTx/>
                <a:latin typeface="Cambria" pitchFamily="18" charset="0"/>
              </a:rPr>
              <a:t>other taxpayers 15 days prior to the commencement of the inspection audit</a:t>
            </a:r>
            <a:r>
              <a:rPr kumimoji="0" lang="x-none" b="0" i="1" u="none" strike="noStrike" kern="1200" cap="none" spc="0" normalizeH="0" baseline="0" noProof="0" dirty="0" smtClean="0">
                <a:ln>
                  <a:noFill/>
                </a:ln>
                <a:effectLst/>
                <a:uLnTx/>
                <a:uFillTx/>
                <a:latin typeface="Cambria" pitchFamily="18" charset="0"/>
              </a:rPr>
              <a:t>;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AutoNum type="arabicParenR"/>
              <a:tabLst/>
              <a:defRPr/>
            </a:pPr>
            <a:r>
              <a:rPr kumimoji="0" lang="en-US" b="0" i="1" u="none" strike="noStrike" kern="1200" cap="none" spc="0" normalizeH="0" baseline="0" noProof="0" dirty="0" smtClean="0">
                <a:ln>
                  <a:noFill/>
                </a:ln>
                <a:effectLst/>
                <a:uLnTx/>
                <a:uFillTx/>
                <a:latin typeface="Cambria" pitchFamily="18" charset="0"/>
              </a:rPr>
              <a:t>Exceptionally,</a:t>
            </a:r>
            <a:r>
              <a:rPr kumimoji="0" lang="x-none" b="0" i="1" u="none" strike="noStrike" kern="1200" cap="none" spc="0" normalizeH="0" baseline="0" noProof="0" dirty="0" smtClean="0">
                <a:ln>
                  <a:noFill/>
                </a:ln>
                <a:effectLst/>
                <a:uLnTx/>
                <a:uFillTx/>
                <a:latin typeface="Cambria" pitchFamily="18" charset="0"/>
              </a:rPr>
              <a:t> if the submission of the order </a:t>
            </a:r>
            <a:r>
              <a:rPr kumimoji="0" lang="en-US" b="0" i="1" u="none" strike="noStrike" kern="1200" cap="none" spc="0" normalizeH="0" baseline="0" noProof="0" dirty="0" smtClean="0">
                <a:ln>
                  <a:noFill/>
                </a:ln>
                <a:effectLst/>
                <a:uLnTx/>
                <a:uFillTx/>
                <a:latin typeface="Cambria" pitchFamily="18" charset="0"/>
              </a:rPr>
              <a:t>would jeopardize the purpose of inspection audit, the</a:t>
            </a:r>
            <a:r>
              <a:rPr kumimoji="0" lang="x-none" b="0" i="1" u="none" strike="noStrike" kern="1200" cap="none" spc="0" normalizeH="0" baseline="0" noProof="0" dirty="0" smtClean="0">
                <a:ln>
                  <a:noFill/>
                </a:ln>
                <a:effectLst/>
                <a:uLnTx/>
                <a:uFillTx/>
                <a:latin typeface="Cambria" pitchFamily="18" charset="0"/>
              </a:rPr>
              <a:t> </a:t>
            </a:r>
            <a:r>
              <a:rPr kumimoji="0" lang="en-US" b="0" i="1" u="none" strike="noStrike" kern="1200" cap="none" spc="0" normalizeH="0" baseline="0" noProof="0" dirty="0" smtClean="0">
                <a:ln>
                  <a:noFill/>
                </a:ln>
                <a:effectLst/>
                <a:uLnTx/>
                <a:uFillTx/>
                <a:latin typeface="Cambria" pitchFamily="18" charset="0"/>
              </a:rPr>
              <a:t>order shall be submitted to the taxpayer immediately prior to the commencement</a:t>
            </a:r>
            <a:r>
              <a:rPr kumimoji="0" lang="x-none" b="0" i="1" u="none" strike="noStrike" kern="1200" cap="none" spc="0" normalizeH="0" baseline="0" noProof="0" dirty="0" smtClean="0">
                <a:ln>
                  <a:noFill/>
                </a:ln>
                <a:effectLst/>
                <a:uLnTx/>
                <a:uFillTx/>
                <a:latin typeface="Cambria" pitchFamily="18" charset="0"/>
              </a:rPr>
              <a:t> </a:t>
            </a:r>
            <a:r>
              <a:rPr kumimoji="0" lang="en-US" b="0" i="1" u="none" strike="noStrike" kern="1200" cap="none" spc="0" normalizeH="0" baseline="0" noProof="0" dirty="0" smtClean="0">
                <a:ln>
                  <a:noFill/>
                </a:ln>
                <a:effectLst/>
                <a:uLnTx/>
                <a:uFillTx/>
                <a:latin typeface="Cambria" pitchFamily="18" charset="0"/>
              </a:rPr>
              <a:t>of inspection audit</a:t>
            </a:r>
            <a:r>
              <a:rPr kumimoji="0" lang="x-none" b="0" i="1" u="none" strike="noStrike" kern="1200" cap="none" spc="0" normalizeH="0" baseline="0" noProof="0" dirty="0" smtClean="0">
                <a:ln>
                  <a:noFill/>
                </a:ln>
                <a:effectLst/>
                <a:uLnTx/>
                <a:uFillTx/>
                <a:latin typeface="Cambria" pitchFamily="18" charset="0"/>
              </a:rPr>
              <a:t>.</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x-none" b="0" i="0" u="none" strike="noStrike" kern="1200" cap="none" spc="0" normalizeH="0" baseline="0" noProof="0" dirty="0" smtClean="0">
                <a:ln>
                  <a:noFill/>
                </a:ln>
                <a:effectLst/>
                <a:uLnTx/>
                <a:uFillTx/>
                <a:latin typeface="Cambria" pitchFamily="18" charset="0"/>
              </a:rPr>
              <a:t>T</a:t>
            </a:r>
            <a:r>
              <a:rPr kumimoji="0" lang="en-US" b="0" i="0" u="none" strike="noStrike" kern="1200" cap="none" spc="0" normalizeH="0" baseline="0" noProof="0" dirty="0" smtClean="0">
                <a:ln>
                  <a:noFill/>
                </a:ln>
                <a:effectLst/>
                <a:uLnTx/>
                <a:uFillTx/>
                <a:latin typeface="Cambria" pitchFamily="18" charset="0"/>
              </a:rPr>
              <a:t>he order shall include: the period for which the audit is performed,</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type of tax, place and time of the audit commencement, name of the tax</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inspector, invitation for the taxpayer to participate in the procedure of inspection</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audit.</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The tax inspector shall order the measures referred to in Article 87 of this Law in</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the form of a decision.</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effectLst/>
              <a:uLnTx/>
              <a:uFillTx/>
              <a:latin typeface="Cambria" pitchFamily="18" charset="0"/>
            </a:endParaRP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3725"/>
            <a:ext cx="1219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
        <p:nvSpPr>
          <p:cNvPr id="19" name="Title 1"/>
          <p:cNvSpPr txBox="1">
            <a:spLocks/>
          </p:cNvSpPr>
          <p:nvPr/>
        </p:nvSpPr>
        <p:spPr>
          <a:xfrm>
            <a:off x="426128" y="408372"/>
            <a:ext cx="8260672" cy="1039427"/>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sr-Latn-ME" sz="2400" b="1" i="0" u="none" strike="noStrike" kern="1200" cap="none" spc="0" normalizeH="0" baseline="0" noProof="0" dirty="0" smtClean="0">
              <a:ln>
                <a:noFill/>
              </a:ln>
              <a:solidFill>
                <a:schemeClr val="tx1"/>
              </a:solidFill>
              <a:effectLst/>
              <a:uLnTx/>
              <a:uFillTx/>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Cambria" pitchFamily="18" charset="0"/>
                <a:ea typeface="+mj-ea"/>
                <a:cs typeface="+mj-cs"/>
              </a:rPr>
              <a:t>STATUTE OF LIMITATIONS</a:t>
            </a:r>
            <a:endParaRPr kumimoji="0" lang="en-US" sz="4400" b="0" i="0" u="none" strike="noStrike" kern="1200" cap="none" spc="0" normalizeH="0" baseline="0" noProof="0" dirty="0">
              <a:ln>
                <a:noFill/>
              </a:ln>
              <a:solidFill>
                <a:schemeClr val="tx1"/>
              </a:solidFill>
              <a:effectLst/>
              <a:uLnTx/>
              <a:uFillTx/>
              <a:latin typeface="Cambria" pitchFamily="18" charset="0"/>
              <a:ea typeface="+mj-ea"/>
              <a:cs typeface="+mj-cs"/>
            </a:endParaRPr>
          </a:p>
        </p:txBody>
      </p:sp>
      <p:sp>
        <p:nvSpPr>
          <p:cNvPr id="20" name="Content Placeholder 2"/>
          <p:cNvSpPr txBox="1">
            <a:spLocks/>
          </p:cNvSpPr>
          <p:nvPr/>
        </p:nvSpPr>
        <p:spPr>
          <a:xfrm>
            <a:off x="457200" y="1265237"/>
            <a:ext cx="8229600" cy="5089525"/>
          </a:xfrm>
          <a:prstGeom prst="rect">
            <a:avLst/>
          </a:prstGeom>
        </p:spPr>
        <p:txBody>
          <a:bodyPr vert="horz" lIns="91440" tIns="45720" rIns="91440" bIns="45720" rtlCol="0">
            <a:no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0" i="0" u="none" strike="noStrike" kern="1200" cap="none" spc="0" normalizeH="0" baseline="0" noProof="0" dirty="0" smtClean="0">
                <a:ln>
                  <a:noFill/>
                </a:ln>
                <a:effectLst/>
                <a:uLnTx/>
                <a:uFillTx/>
                <a:latin typeface="Cambria" pitchFamily="18" charset="0"/>
              </a:rPr>
              <a:t> </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sr-Latn-ME" sz="1600"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The right to tax liability assessment shall fall under the statute of limitations within 5</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years from the expiration of the year for which such a liability should have been</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determined.</a:t>
            </a:r>
            <a:r>
              <a:rPr kumimoji="0" lang="en-US" b="1" i="0" u="none" strike="noStrike" kern="1200" cap="none" spc="0" normalizeH="0" baseline="0" noProof="0" dirty="0" smtClean="0">
                <a:ln>
                  <a:noFill/>
                </a:ln>
                <a:effectLst/>
                <a:uLnTx/>
                <a:uFillTx/>
                <a:latin typeface="Cambria" pitchFamily="18" charset="0"/>
              </a:rPr>
              <a:t> </a:t>
            </a:r>
            <a:endParaRPr kumimoji="0" lang="x-none" b="1"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x-none" b="1"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The right to tax collection shall fall under the statute of limitations within 3 years</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upon the expiration of the year for which the tax is assessed</a:t>
            </a:r>
            <a:r>
              <a:rPr kumimoji="0" lang="x-none" b="0" i="0" u="none" strike="noStrike" kern="1200" cap="none" spc="0" normalizeH="0" baseline="0" noProof="0" dirty="0" smtClean="0">
                <a:ln>
                  <a:noFill/>
                </a:ln>
                <a:effectLst/>
                <a:uLnTx/>
                <a:uFillTx/>
                <a:latin typeface="Cambria" pitchFamily="18" charset="0"/>
              </a:rPr>
              <a:t>.</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x-none"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The right to refund of overpaid tax liability shall fall under the statute of limitations</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within 3 years from the expiration of the year in which the overpayment was made.</a:t>
            </a:r>
            <a:endParaRPr kumimoji="0" lang="x-none"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x-none" b="0" i="0" u="none" strike="noStrike" kern="1200" cap="none" spc="0" normalizeH="0" baseline="0" noProof="0" dirty="0" smtClean="0">
              <a:ln>
                <a:noFill/>
              </a:ln>
              <a:effectLst/>
              <a:uLnTx/>
              <a:uFillTx/>
              <a:latin typeface="Cambria" pitchFamily="18"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effectLst/>
                <a:uLnTx/>
                <a:uFillTx/>
                <a:latin typeface="Cambria" pitchFamily="18" charset="0"/>
              </a:rPr>
              <a:t>The right to assessment, collection and refund of taxes shall always fall under the</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statute of limitations within 10 years from the expiration of the year in which the tax</a:t>
            </a:r>
            <a:r>
              <a:rPr kumimoji="0" lang="x-none" b="0" i="0" u="none" strike="noStrike" kern="1200" cap="none" spc="0" normalizeH="0" baseline="0" noProof="0" dirty="0" smtClean="0">
                <a:ln>
                  <a:noFill/>
                </a:ln>
                <a:effectLst/>
                <a:uLnTx/>
                <a:uFillTx/>
                <a:latin typeface="Cambria" pitchFamily="18" charset="0"/>
              </a:rPr>
              <a:t> </a:t>
            </a:r>
            <a:r>
              <a:rPr kumimoji="0" lang="en-US" b="0" i="0" u="none" strike="noStrike" kern="1200" cap="none" spc="0" normalizeH="0" baseline="0" noProof="0" dirty="0" smtClean="0">
                <a:ln>
                  <a:noFill/>
                </a:ln>
                <a:effectLst/>
                <a:uLnTx/>
                <a:uFillTx/>
                <a:latin typeface="Cambria" pitchFamily="18" charset="0"/>
              </a:rPr>
              <a:t>was supposed to be assessed, collected or in which the overpayment was made</a:t>
            </a:r>
            <a:r>
              <a:rPr kumimoji="0" lang="sr-Latn-ME" b="0" i="0" u="none" strike="noStrike" kern="1200" cap="none" spc="0" normalizeH="0" baseline="0" noProof="0" dirty="0" smtClean="0">
                <a:ln>
                  <a:noFill/>
                </a:ln>
                <a:effectLst/>
                <a:uLnTx/>
                <a:uFillTx/>
                <a:latin typeface="Cambria" pitchFamily="18" charset="0"/>
              </a:rPr>
              <a:t>.</a:t>
            </a:r>
            <a:endParaRPr kumimoji="0" lang="en-US" b="0" i="0" u="none" strike="noStrike" kern="1200" cap="none" spc="0" normalizeH="0" baseline="0" noProof="0" dirty="0" smtClean="0">
              <a:ln>
                <a:noFill/>
              </a:ln>
              <a:effectLst/>
              <a:uLnTx/>
              <a:uFillTx/>
              <a:latin typeface="Cambria" pitchFamily="18" charset="0"/>
            </a:endParaRP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600" b="0" i="0" u="none" strike="noStrike" kern="1200" cap="none" spc="0" normalizeH="0" baseline="0" noProof="0" dirty="0">
              <a:ln>
                <a:noFill/>
              </a:ln>
              <a:effectLst/>
              <a:uLnTx/>
              <a:uFillTx/>
              <a:latin typeface="Cambria" pitchFamily="18" charset="0"/>
            </a:endParaRP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6749"/>
            <a:ext cx="1219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rPr>
              <a:t>QUESTIONS</a:t>
            </a:r>
            <a:endParaRPr lang="hr-HR" sz="4000" b="1" dirty="0">
              <a:solidFill>
                <a:schemeClr val="accent2">
                  <a:lumMod val="20000"/>
                  <a:lumOff val="80000"/>
                </a:schemeClr>
              </a:solidFill>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TotalTime>
  <Words>1943</Words>
  <Application>Microsoft Office PowerPoint</Application>
  <PresentationFormat>On-screen Show (4:3)</PresentationFormat>
  <Paragraphs>309</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djordje.jankovic</dc:creator>
  <cp:lastModifiedBy>Djordje</cp:lastModifiedBy>
  <cp:revision>51</cp:revision>
  <dcterms:created xsi:type="dcterms:W3CDTF">2013-04-15T11:22:31Z</dcterms:created>
  <dcterms:modified xsi:type="dcterms:W3CDTF">2013-04-21T20:00:13Z</dcterms:modified>
</cp:coreProperties>
</file>