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76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97" autoAdjust="0"/>
    <p:restoredTop sz="86380" autoAdjust="0"/>
  </p:normalViewPr>
  <p:slideViewPr>
    <p:cSldViewPr>
      <p:cViewPr varScale="1">
        <p:scale>
          <a:sx n="79" d="100"/>
          <a:sy n="79" d="100"/>
        </p:scale>
        <p:origin x="-115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9228A-0750-4A13-847D-749DA0BE0BEE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48E2-92E4-4446-A075-A0B02C923A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9228A-0750-4A13-847D-749DA0BE0BEE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48E2-92E4-4446-A075-A0B02C923A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9228A-0750-4A13-847D-749DA0BE0BEE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48E2-92E4-4446-A075-A0B02C923A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9228A-0750-4A13-847D-749DA0BE0BEE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48E2-92E4-4446-A075-A0B02C923A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9228A-0750-4A13-847D-749DA0BE0BEE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48E2-92E4-4446-A075-A0B02C923A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9228A-0750-4A13-847D-749DA0BE0BEE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48E2-92E4-4446-A075-A0B02C923A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9228A-0750-4A13-847D-749DA0BE0BEE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48E2-92E4-4446-A075-A0B02C923A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9228A-0750-4A13-847D-749DA0BE0BEE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48E2-92E4-4446-A075-A0B02C923A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9228A-0750-4A13-847D-749DA0BE0BEE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48E2-92E4-4446-A075-A0B02C923A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9228A-0750-4A13-847D-749DA0BE0BEE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48E2-92E4-4446-A075-A0B02C923A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9228A-0750-4A13-847D-749DA0BE0BEE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48E2-92E4-4446-A075-A0B02C923A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9228A-0750-4A13-847D-749DA0BE0BEE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548E2-92E4-4446-A075-A0B02C923A7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stojanka.milosevic@carina.gov.m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1E813BCC-7661-4970-84CB-E27A07C42AB7}" type="slidenum">
              <a:rPr lang="en-US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609600" y="0"/>
            <a:ext cx="97536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304800" y="1676400"/>
            <a:ext cx="84582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sr-Latn-CS" sz="1600" b="1" dirty="0">
                <a:solidFill>
                  <a:schemeClr val="bg1"/>
                </a:solidFill>
                <a:latin typeface="Cambria" pitchFamily="18" charset="0"/>
              </a:rPr>
              <a:t> M O N T E N E G R O </a:t>
            </a:r>
          </a:p>
          <a:p>
            <a:pPr algn="ctr" eaLnBrk="1" hangingPunct="1"/>
            <a:r>
              <a:rPr lang="en-GB" sz="1600" b="1" dirty="0">
                <a:solidFill>
                  <a:schemeClr val="bg1"/>
                </a:solidFill>
                <a:latin typeface="Cambria" pitchFamily="18" charset="0"/>
              </a:rPr>
              <a:t>Negotiating Team for the Accession of </a:t>
            </a:r>
            <a:r>
              <a:rPr lang="sr-Latn-CS" sz="1600" b="1" dirty="0">
                <a:solidFill>
                  <a:schemeClr val="bg1"/>
                </a:solidFill>
                <a:latin typeface="Cambria" pitchFamily="18" charset="0"/>
              </a:rPr>
              <a:t>Montenegro </a:t>
            </a:r>
            <a:r>
              <a:rPr lang="en-GB" sz="1600" b="1" dirty="0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br>
              <a:rPr lang="en-GB" sz="1600" b="1" dirty="0">
                <a:solidFill>
                  <a:schemeClr val="bg1"/>
                </a:solidFill>
                <a:latin typeface="Cambria" pitchFamily="18" charset="0"/>
              </a:rPr>
            </a:br>
            <a:r>
              <a:rPr lang="en-GB" sz="1600" b="1" i="1" dirty="0">
                <a:solidFill>
                  <a:schemeClr val="bg1"/>
                </a:solidFill>
                <a:latin typeface="Cambria" pitchFamily="18" charset="0"/>
              </a:rPr>
              <a:t>Working Group for Chapter </a:t>
            </a:r>
            <a:r>
              <a:rPr lang="sr-Latn-CS" sz="1600" b="1" i="1" dirty="0">
                <a:solidFill>
                  <a:schemeClr val="bg1"/>
                </a:solidFill>
                <a:latin typeface="Cambria" pitchFamily="18" charset="0"/>
              </a:rPr>
              <a:t>1</a:t>
            </a:r>
            <a:r>
              <a:rPr lang="en-US" sz="1600" b="1" i="1" smtClean="0">
                <a:solidFill>
                  <a:schemeClr val="bg1"/>
                </a:solidFill>
                <a:latin typeface="Cambria" pitchFamily="18" charset="0"/>
              </a:rPr>
              <a:t>6 </a:t>
            </a:r>
            <a:r>
              <a:rPr lang="hr-HR" sz="1600" b="1" i="1" smtClean="0">
                <a:solidFill>
                  <a:schemeClr val="bg1"/>
                </a:solidFill>
                <a:latin typeface="Cambria" pitchFamily="18" charset="0"/>
              </a:rPr>
              <a:t>–</a:t>
            </a:r>
            <a:r>
              <a:rPr lang="en-US" sz="1600" b="1" i="1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sr-Latn-CS" sz="1600" b="1" i="1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1600" b="1" i="1" dirty="0">
                <a:solidFill>
                  <a:schemeClr val="bg1"/>
                </a:solidFill>
                <a:latin typeface="Cambria" pitchFamily="18" charset="0"/>
              </a:rPr>
              <a:t>Taxation</a:t>
            </a:r>
            <a:endParaRPr lang="en-US" sz="1600" dirty="0">
              <a:latin typeface="Cambria" pitchFamily="18" charset="0"/>
            </a:endParaRPr>
          </a:p>
        </p:txBody>
      </p:sp>
      <p:pic>
        <p:nvPicPr>
          <p:cNvPr id="7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7600" y="76200"/>
            <a:ext cx="1612900" cy="1597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447800" y="3276600"/>
            <a:ext cx="6324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GB" sz="2600" dirty="0">
                <a:solidFill>
                  <a:srgbClr val="F2DCDB"/>
                </a:solidFill>
                <a:latin typeface="Cambria" pitchFamily="18" charset="0"/>
              </a:rPr>
              <a:t>Bilateral screening: Chapter </a:t>
            </a:r>
            <a:r>
              <a:rPr lang="sr-Latn-CS" sz="2600" dirty="0">
                <a:solidFill>
                  <a:srgbClr val="F2DCDB"/>
                </a:solidFill>
                <a:latin typeface="Cambria" pitchFamily="18" charset="0"/>
              </a:rPr>
              <a:t>1</a:t>
            </a:r>
            <a:r>
              <a:rPr lang="en-US" sz="2600" dirty="0">
                <a:solidFill>
                  <a:srgbClr val="F2DCDB"/>
                </a:solidFill>
                <a:latin typeface="Cambria" pitchFamily="18" charset="0"/>
              </a:rPr>
              <a:t>6</a:t>
            </a:r>
            <a:endParaRPr lang="en-GB" sz="2600" dirty="0">
              <a:solidFill>
                <a:srgbClr val="F2DCDB"/>
              </a:solidFill>
              <a:latin typeface="Cambria" pitchFamily="18" charset="0"/>
            </a:endParaRPr>
          </a:p>
          <a:p>
            <a:pPr algn="ctr" eaLnBrk="1" hangingPunct="1"/>
            <a:r>
              <a:rPr lang="en-GB" sz="2600" b="1" dirty="0">
                <a:solidFill>
                  <a:srgbClr val="F2DCDB"/>
                </a:solidFill>
                <a:latin typeface="Cambria" pitchFamily="18" charset="0"/>
              </a:rPr>
              <a:t>PRESENTATION OF </a:t>
            </a:r>
            <a:r>
              <a:rPr lang="sr-Latn-CS" sz="2600" b="1" dirty="0">
                <a:solidFill>
                  <a:srgbClr val="F2DCDB"/>
                </a:solidFill>
                <a:latin typeface="Cambria" pitchFamily="18" charset="0"/>
              </a:rPr>
              <a:t>MONTENEGRO</a:t>
            </a:r>
            <a:endParaRPr lang="hr-HR" sz="2600" b="1" dirty="0">
              <a:solidFill>
                <a:srgbClr val="F2DCDB"/>
              </a:solidFill>
            </a:endParaRPr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3033713" y="6326188"/>
            <a:ext cx="23764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sz="1800" b="1" dirty="0" err="1">
                <a:solidFill>
                  <a:srgbClr val="D99694"/>
                </a:solidFill>
                <a:latin typeface="Cambria" pitchFamily="18" charset="0"/>
              </a:rPr>
              <a:t>Bru</a:t>
            </a:r>
            <a:r>
              <a:rPr lang="hr-HR" sz="1800" b="1" dirty="0">
                <a:solidFill>
                  <a:srgbClr val="D99694"/>
                </a:solidFill>
                <a:latin typeface="Cambria" pitchFamily="18" charset="0"/>
              </a:rPr>
              <a:t>ssel</a:t>
            </a:r>
            <a:r>
              <a:rPr lang="en-US" sz="1800" b="1" dirty="0">
                <a:solidFill>
                  <a:srgbClr val="D99694"/>
                </a:solidFill>
                <a:latin typeface="Cambria" pitchFamily="18" charset="0"/>
              </a:rPr>
              <a:t>s, </a:t>
            </a:r>
            <a:r>
              <a:rPr lang="en-US" b="1" dirty="0" smtClean="0">
                <a:solidFill>
                  <a:srgbClr val="D99694"/>
                </a:solidFill>
                <a:latin typeface="Cambria" pitchFamily="18" charset="0"/>
              </a:rPr>
              <a:t> </a:t>
            </a:r>
            <a:r>
              <a:rPr lang="en-US" sz="1800" b="1" dirty="0" smtClean="0">
                <a:solidFill>
                  <a:srgbClr val="D99694"/>
                </a:solidFill>
                <a:latin typeface="Cambria" pitchFamily="18" charset="0"/>
              </a:rPr>
              <a:t>A</a:t>
            </a:r>
            <a:r>
              <a:rPr lang="sr-Latn-CS" sz="1800" b="1" dirty="0" smtClean="0">
                <a:solidFill>
                  <a:srgbClr val="D99694"/>
                </a:solidFill>
                <a:latin typeface="Cambria" pitchFamily="18" charset="0"/>
              </a:rPr>
              <a:t>pril </a:t>
            </a:r>
            <a:r>
              <a:rPr lang="sr-Latn-CS" sz="1800" b="1" dirty="0">
                <a:solidFill>
                  <a:srgbClr val="D99694"/>
                </a:solidFill>
                <a:latin typeface="Cambria" pitchFamily="18" charset="0"/>
              </a:rPr>
              <a:t>201</a:t>
            </a:r>
            <a:r>
              <a:rPr lang="en-US" sz="1800" b="1" dirty="0">
                <a:solidFill>
                  <a:srgbClr val="D99694"/>
                </a:solidFill>
                <a:latin typeface="Cambria" pitchFamily="18" charset="0"/>
              </a:rPr>
              <a:t>3</a:t>
            </a:r>
            <a:endParaRPr lang="en-US" sz="1800" dirty="0">
              <a:solidFill>
                <a:srgbClr val="D99694"/>
              </a:solidFill>
            </a:endParaRPr>
          </a:p>
        </p:txBody>
      </p:sp>
      <p:grpSp>
        <p:nvGrpSpPr>
          <p:cNvPr id="10" name="Group 22"/>
          <p:cNvGrpSpPr>
            <a:grpSpLocks/>
          </p:cNvGrpSpPr>
          <p:nvPr/>
        </p:nvGrpSpPr>
        <p:grpSpPr bwMode="auto">
          <a:xfrm rot="165688">
            <a:off x="-77788" y="5162550"/>
            <a:ext cx="1020763" cy="1752600"/>
            <a:chOff x="-28875" y="5105400"/>
            <a:chExt cx="1019475" cy="1752600"/>
          </a:xfrm>
        </p:grpSpPr>
        <p:sp>
          <p:nvSpPr>
            <p:cNvPr id="11" name="5-Point Star 10"/>
            <p:cNvSpPr/>
            <p:nvPr/>
          </p:nvSpPr>
          <p:spPr>
            <a:xfrm>
              <a:off x="0" y="6400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12" name="5-Point Star 11"/>
            <p:cNvSpPr/>
            <p:nvPr/>
          </p:nvSpPr>
          <p:spPr>
            <a:xfrm>
              <a:off x="304800" y="6248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13" name="5-Point Star 12"/>
            <p:cNvSpPr/>
            <p:nvPr/>
          </p:nvSpPr>
          <p:spPr>
            <a:xfrm>
              <a:off x="533400" y="5943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14" name="5-Point Star 13"/>
            <p:cNvSpPr/>
            <p:nvPr/>
          </p:nvSpPr>
          <p:spPr>
            <a:xfrm>
              <a:off x="533400" y="5562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15" name="5-Point Star 14"/>
            <p:cNvSpPr/>
            <p:nvPr/>
          </p:nvSpPr>
          <p:spPr>
            <a:xfrm>
              <a:off x="304800" y="5257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16" name="5-Point Star 15"/>
            <p:cNvSpPr/>
            <p:nvPr/>
          </p:nvSpPr>
          <p:spPr>
            <a:xfrm>
              <a:off x="-28875" y="5105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/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/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r" eaLnBrk="1" hangingPunct="1"/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pic>
        <p:nvPicPr>
          <p:cNvPr id="19" name="Picture 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858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228600" y="1752600"/>
            <a:ext cx="46482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sr-Latn-CS" sz="2000" dirty="0" smtClean="0"/>
              <a:t>In accordance with the available data, total length of border of Montenegro is 840.4 km, </a:t>
            </a:r>
            <a:r>
              <a:rPr lang="en-US" sz="2000" dirty="0" smtClean="0"/>
              <a:t>including</a:t>
            </a:r>
            <a:r>
              <a:rPr lang="sr-Latn-CS" sz="2000" dirty="0" smtClean="0"/>
              <a:t>: </a:t>
            </a:r>
            <a:r>
              <a:rPr lang="sr-Latn-CS" sz="2000" dirty="0" smtClean="0"/>
              <a:t>land </a:t>
            </a:r>
            <a:r>
              <a:rPr lang="en-US" sz="2000" dirty="0" smtClean="0"/>
              <a:t>border </a:t>
            </a:r>
            <a:r>
              <a:rPr lang="sr-Latn-CS" sz="2000" b="1" dirty="0" smtClean="0"/>
              <a:t>571.6 </a:t>
            </a:r>
            <a:r>
              <a:rPr lang="sr-Latn-CS" sz="2000" b="1" dirty="0" smtClean="0"/>
              <a:t>km</a:t>
            </a:r>
            <a:r>
              <a:rPr lang="sr-Latn-CS" sz="2000" dirty="0" smtClean="0"/>
              <a:t>, </a:t>
            </a:r>
            <a:r>
              <a:rPr lang="sr-Latn-CS" sz="2000" dirty="0" smtClean="0"/>
              <a:t>sea</a:t>
            </a:r>
            <a:r>
              <a:rPr lang="en-US" sz="2000" dirty="0" smtClean="0"/>
              <a:t> border</a:t>
            </a:r>
            <a:r>
              <a:rPr lang="sr-Latn-CS" sz="2000" dirty="0" smtClean="0"/>
              <a:t> </a:t>
            </a:r>
            <a:r>
              <a:rPr lang="sr-Latn-CS" sz="2000" b="1" dirty="0" smtClean="0"/>
              <a:t>137</a:t>
            </a:r>
            <a:r>
              <a:rPr lang="en-US" sz="2000" b="1" dirty="0" smtClean="0"/>
              <a:t> km</a:t>
            </a:r>
            <a:r>
              <a:rPr lang="sr-Latn-CS" sz="2000" dirty="0" smtClean="0"/>
              <a:t>; </a:t>
            </a:r>
            <a:r>
              <a:rPr lang="sr-Latn-CS" sz="2000" dirty="0" smtClean="0"/>
              <a:t>lakes </a:t>
            </a:r>
            <a:r>
              <a:rPr lang="sr-Latn-CS" sz="2000" b="1" dirty="0" smtClean="0"/>
              <a:t>50.5 km </a:t>
            </a:r>
            <a:r>
              <a:rPr lang="sr-Latn-CS" sz="2000" dirty="0" smtClean="0"/>
              <a:t>and river border </a:t>
            </a:r>
            <a:r>
              <a:rPr lang="sr-Latn-CS" sz="2000" b="1" dirty="0" smtClean="0"/>
              <a:t>81.3 km</a:t>
            </a:r>
            <a:r>
              <a:rPr lang="sr-Latn-CS" sz="2000" dirty="0" smtClean="0"/>
              <a:t>.</a:t>
            </a:r>
            <a:endParaRPr lang="en-US" sz="2000" dirty="0" smtClean="0"/>
          </a:p>
          <a:p>
            <a:pPr algn="just">
              <a:defRPr/>
            </a:pPr>
            <a:r>
              <a:rPr lang="en-US" sz="2000" dirty="0" smtClean="0"/>
              <a:t> </a:t>
            </a:r>
          </a:p>
          <a:p>
            <a:pPr algn="just">
              <a:defRPr/>
            </a:pPr>
            <a:r>
              <a:rPr lang="sr-Latn-CS" sz="2000" dirty="0" smtClean="0"/>
              <a:t>Pursuant </a:t>
            </a:r>
            <a:r>
              <a:rPr lang="sr-Latn-CS" sz="2000" dirty="0" smtClean="0"/>
              <a:t>to </a:t>
            </a:r>
            <a:r>
              <a:rPr lang="sr-Latn-CS" sz="2000" dirty="0" smtClean="0"/>
              <a:t>specific regulations – decisions, agreements, decrees, protocols, </a:t>
            </a:r>
            <a:r>
              <a:rPr lang="sr-Latn-CS" sz="2000" b="1" dirty="0" smtClean="0"/>
              <a:t>32 border crossing points were established on </a:t>
            </a:r>
            <a:r>
              <a:rPr lang="en-US" sz="2000" b="1" dirty="0" smtClean="0"/>
              <a:t>the </a:t>
            </a:r>
            <a:r>
              <a:rPr lang="sr-Latn-CS" sz="2000" b="1" dirty="0" smtClean="0"/>
              <a:t>territory </a:t>
            </a:r>
            <a:r>
              <a:rPr lang="sr-Latn-CS" sz="2000" b="1" dirty="0" smtClean="0"/>
              <a:t>of Montenegro, out of which 5 </a:t>
            </a:r>
            <a:r>
              <a:rPr lang="en-US" sz="2000" b="1" dirty="0" smtClean="0"/>
              <a:t>are</a:t>
            </a:r>
            <a:r>
              <a:rPr lang="sr-Latn-CS" sz="2000" b="1" dirty="0" smtClean="0"/>
              <a:t> </a:t>
            </a:r>
            <a:r>
              <a:rPr lang="sr-Latn-CS" sz="2000" b="1" dirty="0" smtClean="0"/>
              <a:t>still not occupied</a:t>
            </a:r>
            <a:r>
              <a:rPr lang="sr-Latn-CS" sz="2000" dirty="0" smtClean="0"/>
              <a:t>.  </a:t>
            </a:r>
            <a:endParaRPr lang="en-US" sz="2000" dirty="0"/>
          </a:p>
        </p:txBody>
      </p:sp>
      <p:pic>
        <p:nvPicPr>
          <p:cNvPr id="21" name="Picture 1" descr="image00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9338" y="1341438"/>
            <a:ext cx="4113212" cy="399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12" descr="http://www.flagsinformation.com/bosnia_and_herzegovina-flag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5601" y="1219200"/>
            <a:ext cx="458462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6" descr="http://flagpedia.net/data/flags/ultra/rs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924800" y="1600200"/>
            <a:ext cx="503237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4" descr="http://www.nomadscc.com/content/photos/club-rulesscorecards/croatia-flag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53000" y="3409232"/>
            <a:ext cx="457200" cy="316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14" descr="http://www.majesticko.com/wp-content/uploads/albania-flag_5727_1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382000" y="4038600"/>
            <a:ext cx="41910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0" descr="http://images.wikia.com/scrubs/images/4/49/Flag-Italy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477000" y="5181600"/>
            <a:ext cx="427037" cy="285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/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/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r" eaLnBrk="1" hangingPunct="1"/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pic>
        <p:nvPicPr>
          <p:cNvPr id="19" name="Picture 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858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 descr="G:\organizaciona shema ENG 201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47800" y="1143000"/>
            <a:ext cx="7086600" cy="515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/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/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r" eaLnBrk="1" hangingPunct="1"/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pic>
        <p:nvPicPr>
          <p:cNvPr id="19" name="Picture 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858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447800"/>
            <a:ext cx="91440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/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/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r" eaLnBrk="1" hangingPunct="1"/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pic>
        <p:nvPicPr>
          <p:cNvPr id="19" name="Picture 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858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381000" y="1295400"/>
            <a:ext cx="8229600" cy="5039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l-SI" sz="2800" b="1" dirty="0" smtClean="0">
                <a:latin typeface="Calibri" pitchFamily="34" charset="0"/>
              </a:rPr>
              <a:t>AVAILABLE STAFF:</a:t>
            </a:r>
            <a:endParaRPr lang="de-AT" sz="2800" b="1" dirty="0" smtClean="0">
              <a:latin typeface="Calibri" pitchFamily="34" charset="0"/>
            </a:endParaRPr>
          </a:p>
          <a:p>
            <a:pPr algn="just"/>
            <a:endParaRPr lang="sl-SI" b="1" dirty="0" smtClean="0">
              <a:latin typeface="Calibri" pitchFamily="34" charset="0"/>
            </a:endParaRPr>
          </a:p>
          <a:p>
            <a:pPr algn="just"/>
            <a:r>
              <a:rPr lang="sl-SI" sz="1700" dirty="0" smtClean="0">
                <a:latin typeface="Calibri" pitchFamily="34" charset="0"/>
              </a:rPr>
              <a:t>Rulebook on internal organization and </a:t>
            </a:r>
            <a:r>
              <a:rPr lang="en-US" sz="1700" dirty="0" smtClean="0">
                <a:latin typeface="Calibri" pitchFamily="34" charset="0"/>
              </a:rPr>
              <a:t>job descriptions</a:t>
            </a:r>
            <a:r>
              <a:rPr lang="sl-SI" sz="1700" dirty="0" smtClean="0">
                <a:latin typeface="Calibri" pitchFamily="34" charset="0"/>
              </a:rPr>
              <a:t> </a:t>
            </a:r>
            <a:r>
              <a:rPr lang="sl-SI" sz="1700" dirty="0" smtClean="0">
                <a:latin typeface="Calibri" pitchFamily="34" charset="0"/>
              </a:rPr>
              <a:t>of </a:t>
            </a:r>
            <a:r>
              <a:rPr lang="en-US" sz="1700" dirty="0" smtClean="0">
                <a:latin typeface="Calibri" pitchFamily="34" charset="0"/>
              </a:rPr>
              <a:t>C</a:t>
            </a:r>
            <a:r>
              <a:rPr lang="sl-SI" sz="1700" dirty="0" smtClean="0">
                <a:latin typeface="Calibri" pitchFamily="34" charset="0"/>
              </a:rPr>
              <a:t>ustoms </a:t>
            </a:r>
            <a:r>
              <a:rPr lang="en-US" sz="1700" dirty="0">
                <a:latin typeface="Calibri" pitchFamily="34" charset="0"/>
              </a:rPr>
              <a:t>A</a:t>
            </a:r>
            <a:r>
              <a:rPr lang="sl-SI" sz="1700" dirty="0" smtClean="0">
                <a:latin typeface="Calibri" pitchFamily="34" charset="0"/>
              </a:rPr>
              <a:t>dministration </a:t>
            </a:r>
            <a:r>
              <a:rPr lang="sl-SI" sz="1700" dirty="0" smtClean="0">
                <a:latin typeface="Calibri" pitchFamily="34" charset="0"/>
              </a:rPr>
              <a:t>has systematized </a:t>
            </a:r>
            <a:r>
              <a:rPr lang="sl-SI" sz="1700" b="1" dirty="0" smtClean="0">
                <a:latin typeface="Calibri" pitchFamily="34" charset="0"/>
              </a:rPr>
              <a:t>385 work </a:t>
            </a:r>
            <a:r>
              <a:rPr lang="sl-SI" sz="1700" dirty="0" smtClean="0">
                <a:latin typeface="Calibri" pitchFamily="34" charset="0"/>
              </a:rPr>
              <a:t>posts with </a:t>
            </a:r>
            <a:r>
              <a:rPr lang="sl-SI" sz="1700" b="1" dirty="0" smtClean="0">
                <a:latin typeface="Calibri" pitchFamily="34" charset="0"/>
              </a:rPr>
              <a:t>721 </a:t>
            </a:r>
            <a:r>
              <a:rPr lang="sl-SI" sz="1700" b="1" dirty="0" smtClean="0">
                <a:latin typeface="Calibri" pitchFamily="34" charset="0"/>
              </a:rPr>
              <a:t>employees</a:t>
            </a:r>
            <a:r>
              <a:rPr lang="en-US" sz="1700" b="1" dirty="0" smtClean="0">
                <a:latin typeface="Calibri" pitchFamily="34" charset="0"/>
              </a:rPr>
              <a:t>.</a:t>
            </a:r>
            <a:endParaRPr lang="de-AT" sz="1700" b="1" dirty="0" smtClean="0">
              <a:latin typeface="Calibri" pitchFamily="34" charset="0"/>
            </a:endParaRPr>
          </a:p>
          <a:p>
            <a:pPr algn="just"/>
            <a:r>
              <a:rPr lang="sl-SI" sz="1700" dirty="0" smtClean="0">
                <a:latin typeface="Calibri" pitchFamily="34" charset="0"/>
              </a:rPr>
              <a:t>At the </a:t>
            </a:r>
            <a:r>
              <a:rPr lang="sl-SI" sz="1700" dirty="0" smtClean="0">
                <a:latin typeface="Calibri" pitchFamily="34" charset="0"/>
              </a:rPr>
              <a:t>moment</a:t>
            </a:r>
            <a:r>
              <a:rPr lang="en-US" sz="1700" dirty="0" smtClean="0">
                <a:latin typeface="Calibri" pitchFamily="34" charset="0"/>
              </a:rPr>
              <a:t>,</a:t>
            </a:r>
            <a:r>
              <a:rPr lang="sl-SI" sz="1700" dirty="0" smtClean="0">
                <a:latin typeface="Calibri" pitchFamily="34" charset="0"/>
              </a:rPr>
              <a:t> </a:t>
            </a:r>
            <a:r>
              <a:rPr lang="sl-SI" sz="1700" dirty="0" smtClean="0">
                <a:latin typeface="Calibri" pitchFamily="34" charset="0"/>
              </a:rPr>
              <a:t>there are </a:t>
            </a:r>
            <a:r>
              <a:rPr lang="sl-SI" sz="1700" b="1" dirty="0" smtClean="0">
                <a:latin typeface="Calibri" pitchFamily="34" charset="0"/>
              </a:rPr>
              <a:t>546 employees </a:t>
            </a:r>
            <a:r>
              <a:rPr lang="sl-SI" sz="1700" dirty="0" smtClean="0">
                <a:latin typeface="Calibri" pitchFamily="34" charset="0"/>
              </a:rPr>
              <a:t>in the </a:t>
            </a:r>
            <a:r>
              <a:rPr lang="en-US" sz="1700" dirty="0" smtClean="0">
                <a:latin typeface="Calibri" pitchFamily="34" charset="0"/>
              </a:rPr>
              <a:t>C</a:t>
            </a:r>
            <a:r>
              <a:rPr lang="sl-SI" sz="1700" dirty="0" smtClean="0">
                <a:latin typeface="Calibri" pitchFamily="34" charset="0"/>
              </a:rPr>
              <a:t>ustoms </a:t>
            </a:r>
            <a:r>
              <a:rPr lang="en-US" sz="1700" dirty="0">
                <a:latin typeface="Calibri" pitchFamily="34" charset="0"/>
              </a:rPr>
              <a:t>A</a:t>
            </a:r>
            <a:r>
              <a:rPr lang="sl-SI" sz="1700" dirty="0" smtClean="0">
                <a:latin typeface="Calibri" pitchFamily="34" charset="0"/>
              </a:rPr>
              <a:t>dministration</a:t>
            </a:r>
            <a:r>
              <a:rPr lang="sl-SI" sz="1700" dirty="0" smtClean="0">
                <a:latin typeface="Calibri" pitchFamily="34" charset="0"/>
              </a:rPr>
              <a:t>, out of which: </a:t>
            </a:r>
          </a:p>
          <a:p>
            <a:pPr indent="228600" algn="just">
              <a:buFont typeface="Arial" charset="0"/>
              <a:buChar char="•"/>
            </a:pPr>
            <a:r>
              <a:rPr lang="sl-SI" sz="1700" dirty="0" smtClean="0">
                <a:latin typeface="Calibri" pitchFamily="34" charset="0"/>
              </a:rPr>
              <a:t> </a:t>
            </a:r>
            <a:r>
              <a:rPr lang="sl-SI" sz="1700" b="1" dirty="0" smtClean="0">
                <a:latin typeface="Calibri" pitchFamily="34" charset="0"/>
              </a:rPr>
              <a:t>460</a:t>
            </a:r>
            <a:r>
              <a:rPr lang="sl-SI" sz="1700" dirty="0" smtClean="0">
                <a:latin typeface="Calibri" pitchFamily="34" charset="0"/>
              </a:rPr>
              <a:t>  employees </a:t>
            </a:r>
            <a:r>
              <a:rPr lang="en-US" sz="1700" dirty="0" smtClean="0">
                <a:latin typeface="Calibri" pitchFamily="34" charset="0"/>
              </a:rPr>
              <a:t>with tenure</a:t>
            </a:r>
            <a:r>
              <a:rPr lang="sl-SI" sz="1700" dirty="0" smtClean="0">
                <a:latin typeface="Calibri" pitchFamily="34" charset="0"/>
              </a:rPr>
              <a:t>, </a:t>
            </a:r>
            <a:r>
              <a:rPr lang="sl-SI" sz="1700" dirty="0" smtClean="0">
                <a:latin typeface="Calibri" pitchFamily="34" charset="0"/>
              </a:rPr>
              <a:t>and</a:t>
            </a:r>
          </a:p>
          <a:p>
            <a:pPr indent="228600" algn="just">
              <a:buFont typeface="Arial" charset="0"/>
              <a:buChar char="•"/>
            </a:pPr>
            <a:r>
              <a:rPr lang="sl-SI" sz="1700" b="1" dirty="0" smtClean="0">
                <a:latin typeface="Calibri" pitchFamily="34" charset="0"/>
              </a:rPr>
              <a:t> 80  </a:t>
            </a:r>
            <a:r>
              <a:rPr lang="sl-SI" sz="1700" dirty="0" smtClean="0">
                <a:latin typeface="Calibri" pitchFamily="34" charset="0"/>
              </a:rPr>
              <a:t>at fixed-term contracts, </a:t>
            </a:r>
          </a:p>
          <a:p>
            <a:pPr indent="228600" algn="just">
              <a:buFont typeface="Arial" charset="0"/>
              <a:buChar char="•"/>
            </a:pPr>
            <a:r>
              <a:rPr lang="sl-SI" sz="1700" dirty="0" smtClean="0">
                <a:latin typeface="Calibri" pitchFamily="34" charset="0"/>
              </a:rPr>
              <a:t> </a:t>
            </a:r>
            <a:r>
              <a:rPr lang="sl-SI" sz="1700" b="1" dirty="0" smtClean="0">
                <a:latin typeface="Calibri" pitchFamily="34" charset="0"/>
              </a:rPr>
              <a:t>6</a:t>
            </a:r>
            <a:r>
              <a:rPr lang="sl-SI" sz="1700" dirty="0" smtClean="0">
                <a:latin typeface="Calibri" pitchFamily="34" charset="0"/>
              </a:rPr>
              <a:t> trainees (5 with 4 year </a:t>
            </a:r>
            <a:r>
              <a:rPr lang="en-US" sz="1700" dirty="0" smtClean="0">
                <a:latin typeface="Calibri" pitchFamily="34" charset="0"/>
              </a:rPr>
              <a:t>faculty</a:t>
            </a:r>
            <a:r>
              <a:rPr lang="sl-SI" sz="1700" dirty="0" smtClean="0">
                <a:latin typeface="Calibri" pitchFamily="34" charset="0"/>
              </a:rPr>
              <a:t> </a:t>
            </a:r>
            <a:r>
              <a:rPr lang="sl-SI" sz="1700" dirty="0" smtClean="0">
                <a:latin typeface="Calibri" pitchFamily="34" charset="0"/>
              </a:rPr>
              <a:t>degree and 1 with high school diploma) at fixed-term </a:t>
            </a:r>
            <a:r>
              <a:rPr lang="de-AT" sz="1700" dirty="0" smtClean="0">
                <a:latin typeface="Calibri" pitchFamily="34" charset="0"/>
              </a:rPr>
              <a:t>  </a:t>
            </a:r>
          </a:p>
          <a:p>
            <a:pPr indent="228600" algn="just"/>
            <a:r>
              <a:rPr lang="sl-SI" sz="1700" dirty="0" smtClean="0">
                <a:latin typeface="Calibri" pitchFamily="34" charset="0"/>
              </a:rPr>
              <a:t>contracts. </a:t>
            </a:r>
          </a:p>
          <a:p>
            <a:pPr indent="228600" algn="just"/>
            <a:endParaRPr lang="de-AT" sz="1000" dirty="0" smtClean="0">
              <a:latin typeface="Calibri" pitchFamily="34" charset="0"/>
            </a:endParaRPr>
          </a:p>
          <a:p>
            <a:pPr algn="just"/>
            <a:r>
              <a:rPr lang="en-US" sz="1700" b="1" dirty="0" smtClean="0">
                <a:latin typeface="Calibri" pitchFamily="34" charset="0"/>
              </a:rPr>
              <a:t>- </a:t>
            </a:r>
            <a:r>
              <a:rPr lang="sl-SI" sz="1700" b="1" dirty="0" smtClean="0">
                <a:latin typeface="Calibri" pitchFamily="34" charset="0"/>
              </a:rPr>
              <a:t>40 </a:t>
            </a:r>
            <a:r>
              <a:rPr lang="sl-SI" sz="1700" b="1" dirty="0">
                <a:latin typeface="Calibri" pitchFamily="34" charset="0"/>
              </a:rPr>
              <a:t>persons </a:t>
            </a:r>
            <a:r>
              <a:rPr lang="sl-SI" sz="1700" dirty="0">
                <a:latin typeface="Calibri" pitchFamily="34" charset="0"/>
              </a:rPr>
              <a:t>with university </a:t>
            </a:r>
            <a:r>
              <a:rPr lang="sl-SI" sz="1700" dirty="0" smtClean="0">
                <a:latin typeface="Calibri" pitchFamily="34" charset="0"/>
              </a:rPr>
              <a:t>degrees</a:t>
            </a:r>
            <a:r>
              <a:rPr lang="en-US" sz="1700" dirty="0" smtClean="0">
                <a:latin typeface="Calibri" pitchFamily="34" charset="0"/>
              </a:rPr>
              <a:t> are involved in a </a:t>
            </a:r>
            <a:r>
              <a:rPr lang="sl-SI" sz="1700" dirty="0" smtClean="0">
                <a:latin typeface="Calibri" pitchFamily="34" charset="0"/>
              </a:rPr>
              <a:t>9</a:t>
            </a:r>
            <a:r>
              <a:rPr lang="en-US" sz="1700" dirty="0" smtClean="0">
                <a:latin typeface="Calibri" pitchFamily="34" charset="0"/>
              </a:rPr>
              <a:t> </a:t>
            </a:r>
            <a:r>
              <a:rPr lang="sl-SI" sz="1700" dirty="0" smtClean="0">
                <a:latin typeface="Calibri" pitchFamily="34" charset="0"/>
              </a:rPr>
              <a:t>month </a:t>
            </a:r>
            <a:r>
              <a:rPr lang="en-GB" sz="1700" dirty="0" smtClean="0">
                <a:latin typeface="Calibri" pitchFamily="34" charset="0"/>
              </a:rPr>
              <a:t>programme</a:t>
            </a:r>
            <a:r>
              <a:rPr lang="en-US" sz="1700" dirty="0" smtClean="0">
                <a:latin typeface="Calibri" pitchFamily="34" charset="0"/>
              </a:rPr>
              <a:t> of </a:t>
            </a:r>
            <a:r>
              <a:rPr lang="sl-SI" sz="1700" dirty="0" smtClean="0">
                <a:latin typeface="Calibri" pitchFamily="34" charset="0"/>
              </a:rPr>
              <a:t>professional </a:t>
            </a:r>
            <a:r>
              <a:rPr lang="en-US" sz="1700" dirty="0" smtClean="0">
                <a:latin typeface="Calibri" pitchFamily="34" charset="0"/>
              </a:rPr>
              <a:t>training</a:t>
            </a:r>
            <a:r>
              <a:rPr lang="sl-SI" sz="1700" dirty="0" smtClean="0">
                <a:latin typeface="Calibri" pitchFamily="34" charset="0"/>
              </a:rPr>
              <a:t> </a:t>
            </a:r>
            <a:r>
              <a:rPr lang="en-US" sz="1700" dirty="0" smtClean="0">
                <a:latin typeface="Calibri" pitchFamily="34" charset="0"/>
              </a:rPr>
              <a:t>which provides </a:t>
            </a:r>
            <a:r>
              <a:rPr lang="sl-SI" sz="1700" dirty="0" smtClean="0">
                <a:latin typeface="Calibri" pitchFamily="34" charset="0"/>
              </a:rPr>
              <a:t>them professional </a:t>
            </a:r>
            <a:r>
              <a:rPr lang="sl-SI" sz="1700" dirty="0" smtClean="0">
                <a:latin typeface="Calibri" pitchFamily="34" charset="0"/>
              </a:rPr>
              <a:t>knowledge and adequate </a:t>
            </a:r>
            <a:r>
              <a:rPr lang="en-US" sz="1700" dirty="0" smtClean="0">
                <a:latin typeface="Calibri" pitchFamily="34" charset="0"/>
              </a:rPr>
              <a:t>working</a:t>
            </a:r>
            <a:r>
              <a:rPr lang="sl-SI" sz="1700" dirty="0" smtClean="0">
                <a:latin typeface="Calibri" pitchFamily="34" charset="0"/>
              </a:rPr>
              <a:t> </a:t>
            </a:r>
            <a:r>
              <a:rPr lang="sl-SI" sz="1700" dirty="0" smtClean="0">
                <a:latin typeface="Calibri" pitchFamily="34" charset="0"/>
              </a:rPr>
              <a:t>experience.</a:t>
            </a:r>
          </a:p>
          <a:p>
            <a:pPr indent="228600" algn="just"/>
            <a:endParaRPr lang="sl-SI" sz="1700" dirty="0" smtClean="0">
              <a:latin typeface="Calibri" pitchFamily="34" charset="0"/>
            </a:endParaRPr>
          </a:p>
          <a:p>
            <a:pPr algn="just"/>
            <a:r>
              <a:rPr lang="sl-SI" sz="1700" b="1" dirty="0" smtClean="0">
                <a:latin typeface="Calibri" pitchFamily="34" charset="0"/>
              </a:rPr>
              <a:t>QUALIFICATION STRUCTURE OF EMPLOYEES IN CUSTOMS ADMINISTRATION:</a:t>
            </a:r>
            <a:r>
              <a:rPr lang="en-US" sz="1700" dirty="0" smtClean="0">
                <a:latin typeface="Calibri" pitchFamily="34" charset="0"/>
              </a:rPr>
              <a:t> </a:t>
            </a:r>
            <a:endParaRPr lang="sl-SI" sz="1700" dirty="0" smtClean="0">
              <a:latin typeface="Calibri" pitchFamily="34" charset="0"/>
            </a:endParaRPr>
          </a:p>
          <a:p>
            <a:pPr indent="228600" algn="just"/>
            <a:endParaRPr lang="sl-SI" sz="1050" dirty="0" smtClean="0">
              <a:latin typeface="Calibri" pitchFamily="34" charset="0"/>
            </a:endParaRPr>
          </a:p>
          <a:p>
            <a:pPr indent="228600" algn="just">
              <a:buFont typeface="Arial" charset="0"/>
              <a:buChar char="•"/>
            </a:pPr>
            <a:r>
              <a:rPr lang="sl-SI" sz="1700" dirty="0" smtClean="0">
                <a:latin typeface="Calibri" pitchFamily="34" charset="0"/>
              </a:rPr>
              <a:t>    </a:t>
            </a:r>
            <a:r>
              <a:rPr lang="sl-SI" sz="1700" b="1" dirty="0" smtClean="0">
                <a:latin typeface="Calibri" pitchFamily="34" charset="0"/>
              </a:rPr>
              <a:t>4 year </a:t>
            </a:r>
            <a:r>
              <a:rPr lang="en-US" sz="1700" b="1" dirty="0" smtClean="0">
                <a:latin typeface="Calibri" pitchFamily="34" charset="0"/>
              </a:rPr>
              <a:t>faculty</a:t>
            </a:r>
            <a:r>
              <a:rPr lang="sl-SI" sz="1700" b="1" dirty="0" smtClean="0">
                <a:latin typeface="Calibri" pitchFamily="34" charset="0"/>
              </a:rPr>
              <a:t> </a:t>
            </a:r>
            <a:r>
              <a:rPr lang="sl-SI" sz="1700" b="1" dirty="0" smtClean="0">
                <a:latin typeface="Calibri" pitchFamily="34" charset="0"/>
              </a:rPr>
              <a:t>education </a:t>
            </a:r>
            <a:r>
              <a:rPr lang="sl-SI" sz="1700" dirty="0" smtClean="0">
                <a:latin typeface="Calibri" pitchFamily="34" charset="0"/>
              </a:rPr>
              <a:t>- 199</a:t>
            </a:r>
            <a:endParaRPr lang="en-US" sz="1700" dirty="0" smtClean="0">
              <a:latin typeface="Calibri" pitchFamily="34" charset="0"/>
            </a:endParaRPr>
          </a:p>
          <a:p>
            <a:pPr indent="228600" algn="just">
              <a:buFont typeface="Arial" charset="0"/>
              <a:buChar char="•"/>
            </a:pPr>
            <a:r>
              <a:rPr lang="sl-SI" sz="1700" dirty="0" smtClean="0">
                <a:latin typeface="Calibri" pitchFamily="34" charset="0"/>
              </a:rPr>
              <a:t>    </a:t>
            </a:r>
            <a:r>
              <a:rPr lang="sl-SI" sz="1700" b="1" dirty="0" smtClean="0">
                <a:latin typeface="Calibri" pitchFamily="34" charset="0"/>
              </a:rPr>
              <a:t>2 year college </a:t>
            </a:r>
            <a:r>
              <a:rPr lang="sl-SI" sz="1700" dirty="0" smtClean="0">
                <a:latin typeface="Calibri" pitchFamily="34" charset="0"/>
              </a:rPr>
              <a:t>– 92  </a:t>
            </a:r>
          </a:p>
          <a:p>
            <a:pPr indent="228600" algn="just">
              <a:buFont typeface="Arial" charset="0"/>
              <a:buChar char="•"/>
            </a:pPr>
            <a:r>
              <a:rPr lang="sl-SI" sz="1700" dirty="0" smtClean="0">
                <a:latin typeface="Calibri" pitchFamily="34" charset="0"/>
              </a:rPr>
              <a:t>    </a:t>
            </a:r>
            <a:r>
              <a:rPr lang="sl-SI" sz="1700" b="1" dirty="0" smtClean="0">
                <a:latin typeface="Calibri" pitchFamily="34" charset="0"/>
              </a:rPr>
              <a:t>High school education </a:t>
            </a:r>
            <a:r>
              <a:rPr lang="sl-SI" sz="1700" dirty="0" smtClean="0">
                <a:latin typeface="Calibri" pitchFamily="34" charset="0"/>
              </a:rPr>
              <a:t>– 248 </a:t>
            </a:r>
            <a:endParaRPr lang="en-US" sz="1700" dirty="0" smtClean="0">
              <a:latin typeface="Calibri" pitchFamily="34" charset="0"/>
            </a:endParaRPr>
          </a:p>
          <a:p>
            <a:pPr indent="228600" algn="just">
              <a:buFont typeface="Arial" charset="0"/>
              <a:buChar char="•"/>
            </a:pPr>
            <a:r>
              <a:rPr lang="sl-SI" sz="1700" dirty="0" smtClean="0">
                <a:latin typeface="Calibri" pitchFamily="34" charset="0"/>
              </a:rPr>
              <a:t>    </a:t>
            </a:r>
            <a:r>
              <a:rPr lang="sl-SI" sz="1700" b="1" dirty="0" smtClean="0">
                <a:latin typeface="Calibri" pitchFamily="34" charset="0"/>
              </a:rPr>
              <a:t>Primary school </a:t>
            </a:r>
            <a:r>
              <a:rPr lang="sl-SI" sz="1700" dirty="0" smtClean="0">
                <a:latin typeface="Calibri" pitchFamily="34" charset="0"/>
              </a:rPr>
              <a:t>– 7 </a:t>
            </a:r>
            <a:endParaRPr lang="sl-SI" sz="17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/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/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r" eaLnBrk="1" hangingPunct="1"/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pic>
        <p:nvPicPr>
          <p:cNvPr id="19" name="Picture 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858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228600" y="1600200"/>
            <a:ext cx="8534400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ctr"/>
            <a:r>
              <a:rPr lang="en-US" sz="3200" b="1" dirty="0" smtClean="0">
                <a:latin typeface="Calibri" pitchFamily="34" charset="0"/>
              </a:rPr>
              <a:t>BUSINESS STRATEGY</a:t>
            </a:r>
          </a:p>
          <a:p>
            <a:pPr indent="228600" algn="ctr"/>
            <a:endParaRPr lang="en-US" sz="2000" dirty="0" smtClean="0">
              <a:latin typeface="Calibri" pitchFamily="34" charset="0"/>
            </a:endParaRPr>
          </a:p>
          <a:p>
            <a:pPr indent="228600"/>
            <a:endParaRPr lang="en-US" sz="2000" dirty="0" smtClean="0">
              <a:latin typeface="Calibri" pitchFamily="34" charset="0"/>
            </a:endParaRPr>
          </a:p>
          <a:p>
            <a:pPr algn="just">
              <a:spcAft>
                <a:spcPts val="300"/>
              </a:spcAft>
            </a:pPr>
            <a:r>
              <a:rPr lang="sl-SI" sz="2000" dirty="0" smtClean="0">
                <a:latin typeface="Calibri" pitchFamily="34" charset="0"/>
                <a:cs typeface="Times New Roman" pitchFamily="18" charset="0"/>
              </a:rPr>
              <a:t>Drafting of Business </a:t>
            </a:r>
            <a:r>
              <a:rPr lang="en-US" sz="2000" dirty="0" smtClean="0">
                <a:latin typeface="Calibri" pitchFamily="34" charset="0"/>
                <a:cs typeface="Times New Roman" pitchFamily="18" charset="0"/>
              </a:rPr>
              <a:t>S</a:t>
            </a:r>
            <a:r>
              <a:rPr lang="sl-SI" sz="2000" dirty="0" smtClean="0">
                <a:latin typeface="Calibri" pitchFamily="34" charset="0"/>
                <a:cs typeface="Times New Roman" pitchFamily="18" charset="0"/>
              </a:rPr>
              <a:t>trategy </a:t>
            </a:r>
            <a:r>
              <a:rPr lang="sl-SI" sz="2000" dirty="0" smtClean="0">
                <a:latin typeface="Calibri" pitchFamily="34" charset="0"/>
                <a:cs typeface="Times New Roman" pitchFamily="18" charset="0"/>
              </a:rPr>
              <a:t>for the next three years (2013-2015) is finalized </a:t>
            </a:r>
            <a:r>
              <a:rPr lang="en-US" sz="2000" dirty="0" smtClean="0">
                <a:latin typeface="Calibri" pitchFamily="34" charset="0"/>
                <a:cs typeface="Times New Roman" pitchFamily="18" charset="0"/>
              </a:rPr>
              <a:t>(draft </a:t>
            </a:r>
            <a:r>
              <a:rPr lang="en-US" sz="2000" dirty="0" err="1" smtClean="0">
                <a:latin typeface="Calibri" pitchFamily="34" charset="0"/>
                <a:cs typeface="Times New Roman" pitchFamily="18" charset="0"/>
              </a:rPr>
              <a:t>ver</a:t>
            </a:r>
            <a:r>
              <a:rPr lang="sl-SI" sz="2000" dirty="0" smtClean="0">
                <a:latin typeface="Calibri" pitchFamily="34" charset="0"/>
                <a:cs typeface="Times New Roman" pitchFamily="18" charset="0"/>
              </a:rPr>
              <a:t>sion is ready</a:t>
            </a:r>
            <a:r>
              <a:rPr lang="en-US" sz="2000" dirty="0" smtClean="0">
                <a:latin typeface="Calibri" pitchFamily="34" charset="0"/>
                <a:cs typeface="Times New Roman" pitchFamily="18" charset="0"/>
              </a:rPr>
              <a:t>)</a:t>
            </a:r>
            <a:r>
              <a:rPr lang="sl-SI" sz="2000" dirty="0" smtClean="0">
                <a:latin typeface="Calibri" pitchFamily="34" charset="0"/>
                <a:cs typeface="Times New Roman" pitchFamily="18" charset="0"/>
              </a:rPr>
              <a:t>. It defines new </a:t>
            </a:r>
            <a:r>
              <a:rPr lang="sl-SI" sz="2000" b="1" dirty="0" smtClean="0">
                <a:latin typeface="Calibri" pitchFamily="34" charset="0"/>
                <a:cs typeface="Times New Roman" pitchFamily="18" charset="0"/>
              </a:rPr>
              <a:t>Vision, Mission and Strategic Objectives </a:t>
            </a:r>
            <a:r>
              <a:rPr lang="sl-SI" sz="2000" dirty="0" smtClean="0">
                <a:latin typeface="Calibri" pitchFamily="34" charset="0"/>
                <a:cs typeface="Times New Roman" pitchFamily="18" charset="0"/>
              </a:rPr>
              <a:t>for the referred time period. Strategy </a:t>
            </a:r>
            <a:r>
              <a:rPr lang="sl-SI" sz="2000" dirty="0" smtClean="0">
                <a:latin typeface="Calibri" pitchFamily="34" charset="0"/>
                <a:cs typeface="Times New Roman" pitchFamily="18" charset="0"/>
              </a:rPr>
              <a:t>defines </a:t>
            </a:r>
            <a:r>
              <a:rPr lang="sl-SI" sz="2000" dirty="0">
                <a:latin typeface="Calibri" pitchFamily="34" charset="0"/>
                <a:cs typeface="Times New Roman" pitchFamily="18" charset="0"/>
              </a:rPr>
              <a:t>precisely everything </a:t>
            </a:r>
            <a:r>
              <a:rPr lang="sl-SI" sz="2000" dirty="0" smtClean="0">
                <a:latin typeface="Calibri" pitchFamily="34" charset="0"/>
                <a:cs typeface="Times New Roman" pitchFamily="18" charset="0"/>
              </a:rPr>
              <a:t>that customs administration wishes to accomplish at the end of this period, in terms of standards of </a:t>
            </a:r>
            <a:r>
              <a:rPr lang="sl-SI" sz="2000" dirty="0" smtClean="0">
                <a:latin typeface="Calibri" pitchFamily="34" charset="0"/>
                <a:cs typeface="Times New Roman" pitchFamily="18" charset="0"/>
              </a:rPr>
              <a:t>services </a:t>
            </a:r>
            <a:r>
              <a:rPr lang="sl-SI" sz="2000" dirty="0">
                <a:latin typeface="Calibri" pitchFamily="34" charset="0"/>
                <a:cs typeface="Times New Roman" pitchFamily="18" charset="0"/>
              </a:rPr>
              <a:t>provided to </a:t>
            </a:r>
            <a:r>
              <a:rPr lang="sl-SI" sz="2000" dirty="0" smtClean="0">
                <a:latin typeface="Calibri" pitchFamily="34" charset="0"/>
                <a:cs typeface="Times New Roman" pitchFamily="18" charset="0"/>
              </a:rPr>
              <a:t>the business community and </a:t>
            </a:r>
            <a:r>
              <a:rPr lang="en-US" sz="2000" dirty="0" smtClean="0">
                <a:latin typeface="Calibri" pitchFamily="34" charset="0"/>
                <a:cs typeface="Times New Roman" pitchFamily="18" charset="0"/>
              </a:rPr>
              <a:t>the </a:t>
            </a:r>
            <a:r>
              <a:rPr lang="sl-SI" sz="2000" dirty="0" smtClean="0">
                <a:latin typeface="Calibri" pitchFamily="34" charset="0"/>
                <a:cs typeface="Times New Roman" pitchFamily="18" charset="0"/>
              </a:rPr>
              <a:t>public</a:t>
            </a:r>
            <a:r>
              <a:rPr lang="sl-SI" sz="2000" dirty="0" smtClean="0">
                <a:latin typeface="Calibri" pitchFamily="34" charset="0"/>
                <a:cs typeface="Times New Roman" pitchFamily="18" charset="0"/>
              </a:rPr>
              <a:t>; operational performance; infrastructure and equipment; information technology and management of human resources.</a:t>
            </a:r>
            <a:endParaRPr lang="en-US" sz="2000" dirty="0">
              <a:latin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/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/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r" eaLnBrk="1" hangingPunct="1"/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pic>
        <p:nvPicPr>
          <p:cNvPr id="19" name="Picture 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858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2209800" y="1524000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sr-Latn-CS" sz="3200" b="1" dirty="0" smtClean="0">
                <a:latin typeface="Calibri" pitchFamily="34" charset="0"/>
              </a:rPr>
              <a:t>Business </a:t>
            </a:r>
            <a:r>
              <a:rPr lang="en-US" sz="3200" b="1" dirty="0" smtClean="0">
                <a:latin typeface="Calibri" pitchFamily="34" charset="0"/>
              </a:rPr>
              <a:t>S</a:t>
            </a:r>
            <a:r>
              <a:rPr lang="sr-Latn-CS" sz="3200" b="1" dirty="0" smtClean="0">
                <a:latin typeface="Calibri" pitchFamily="34" charset="0"/>
              </a:rPr>
              <a:t>trategy</a:t>
            </a:r>
            <a:endParaRPr lang="de-AT" sz="3200" b="1" dirty="0" smtClean="0">
              <a:latin typeface="Calibri" pitchFamily="34" charset="0"/>
            </a:endParaRPr>
          </a:p>
          <a:p>
            <a:pPr algn="ctr"/>
            <a:r>
              <a:rPr lang="de-AT" sz="3200" b="1" dirty="0" smtClean="0">
                <a:latin typeface="Calibri" pitchFamily="34" charset="0"/>
              </a:rPr>
              <a:t> </a:t>
            </a:r>
            <a:r>
              <a:rPr lang="sr-Latn-CS" sz="3200" b="1" dirty="0" smtClean="0">
                <a:latin typeface="Calibri" pitchFamily="34" charset="0"/>
              </a:rPr>
              <a:t>(2013-2015)</a:t>
            </a:r>
            <a:endParaRPr lang="en-US" sz="3200" b="1" dirty="0">
              <a:latin typeface="Calibri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286000" y="312122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sr-Latn-CS" b="1" dirty="0" smtClean="0">
              <a:latin typeface="Calibri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52400" y="2743200"/>
            <a:ext cx="87630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defRPr/>
            </a:pPr>
            <a:endParaRPr lang="de-AT" sz="1000" dirty="0" smtClean="0"/>
          </a:p>
          <a:p>
            <a:pPr lvl="1" algn="just">
              <a:buFontTx/>
              <a:buChar char="•"/>
              <a:defRPr/>
            </a:pPr>
            <a:r>
              <a:rPr lang="de-AT" sz="2700" dirty="0" smtClean="0"/>
              <a:t>  </a:t>
            </a:r>
            <a:r>
              <a:rPr lang="sr-Latn-CS" sz="2700" dirty="0" smtClean="0"/>
              <a:t>Training Strategy </a:t>
            </a:r>
          </a:p>
          <a:p>
            <a:pPr lvl="1" algn="just">
              <a:buFontTx/>
              <a:buChar char="•"/>
              <a:defRPr/>
            </a:pPr>
            <a:endParaRPr lang="sr-Latn-CS" sz="2700" dirty="0" smtClean="0"/>
          </a:p>
          <a:p>
            <a:pPr lvl="1" algn="just">
              <a:buFontTx/>
              <a:buChar char="•"/>
              <a:defRPr/>
            </a:pPr>
            <a:r>
              <a:rPr lang="sr-Latn-CS" sz="2700" dirty="0" smtClean="0"/>
              <a:t> </a:t>
            </a:r>
            <a:r>
              <a:rPr lang="de-AT" sz="2700" dirty="0" smtClean="0"/>
              <a:t> </a:t>
            </a:r>
            <a:r>
              <a:rPr lang="sr-Latn-CS" sz="2700" dirty="0" smtClean="0"/>
              <a:t>Strategy for Management of Huma</a:t>
            </a:r>
            <a:r>
              <a:rPr lang="de-AT" sz="2700" dirty="0" smtClean="0"/>
              <a:t>n Resources</a:t>
            </a:r>
          </a:p>
          <a:p>
            <a:pPr lvl="1" algn="just">
              <a:defRPr/>
            </a:pPr>
            <a:r>
              <a:rPr lang="de-AT" sz="2700" dirty="0" smtClean="0"/>
              <a:t>    </a:t>
            </a:r>
            <a:r>
              <a:rPr lang="sr-Latn-CS" sz="2700" dirty="0" smtClean="0"/>
              <a:t>(ongoing)</a:t>
            </a:r>
          </a:p>
          <a:p>
            <a:pPr lvl="1" algn="just">
              <a:defRPr/>
            </a:pPr>
            <a:endParaRPr lang="sr-Latn-CS" sz="2700" dirty="0" smtClean="0"/>
          </a:p>
          <a:p>
            <a:pPr lvl="1" algn="just">
              <a:buFontTx/>
              <a:buChar char="•"/>
              <a:tabLst>
                <a:tab pos="803275" algn="l"/>
              </a:tabLst>
              <a:defRPr/>
            </a:pPr>
            <a:r>
              <a:rPr lang="sr-Latn-CS" sz="2700" dirty="0" smtClean="0"/>
              <a:t> </a:t>
            </a:r>
            <a:r>
              <a:rPr lang="de-AT" sz="2700" dirty="0" smtClean="0"/>
              <a:t> </a:t>
            </a:r>
            <a:r>
              <a:rPr lang="sr-Latn-CS" sz="2700" dirty="0" smtClean="0"/>
              <a:t>IT Strategy (ongoing)</a:t>
            </a:r>
            <a:endParaRPr lang="sr-Latn-CS" sz="2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/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/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r" eaLnBrk="1" hangingPunct="1"/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pic>
        <p:nvPicPr>
          <p:cNvPr id="19" name="Picture 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858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1066800" y="2133600"/>
            <a:ext cx="6858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l-SI" sz="4000" b="1" dirty="0" smtClean="0">
                <a:latin typeface="Calibri" pitchFamily="34" charset="0"/>
              </a:rPr>
              <a:t>LEGISLATION, PROJECTS</a:t>
            </a:r>
            <a:endParaRPr lang="en-US" sz="40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/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/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r" eaLnBrk="1" hangingPunct="1"/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pic>
        <p:nvPicPr>
          <p:cNvPr id="19" name="Picture 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858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609600" y="1524000"/>
            <a:ext cx="7696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Latn-CS" sz="3200" b="1" dirty="0" smtClean="0">
                <a:latin typeface="Calibri" pitchFamily="34" charset="0"/>
              </a:rPr>
              <a:t>Legal framework</a:t>
            </a:r>
            <a:endParaRPr lang="en-US" sz="3200" b="1" dirty="0">
              <a:latin typeface="Calibri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57200" y="2514600"/>
            <a:ext cx="815340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buFontTx/>
              <a:buChar char="•"/>
              <a:defRPr/>
            </a:pPr>
            <a:r>
              <a:rPr lang="sr-Latn-CS" sz="2200" dirty="0" smtClean="0"/>
              <a:t> Customs legislation (Customs Law, Customs Service Law.....)</a:t>
            </a:r>
          </a:p>
          <a:p>
            <a:pPr lvl="1" algn="just">
              <a:buFontTx/>
              <a:buChar char="•"/>
              <a:defRPr/>
            </a:pPr>
            <a:r>
              <a:rPr lang="sr-Latn-CS" sz="2200" dirty="0" smtClean="0"/>
              <a:t> Foreign trade  legislation</a:t>
            </a:r>
          </a:p>
          <a:p>
            <a:pPr lvl="1" algn="just">
              <a:buFontTx/>
              <a:buChar char="•"/>
              <a:defRPr/>
            </a:pPr>
            <a:r>
              <a:rPr lang="sr-Latn-CS" sz="2200" dirty="0" smtClean="0"/>
              <a:t> Tax legislation</a:t>
            </a:r>
          </a:p>
          <a:p>
            <a:pPr lvl="1" algn="just">
              <a:buFontTx/>
              <a:buChar char="•"/>
              <a:defRPr/>
            </a:pPr>
            <a:r>
              <a:rPr lang="sr-Latn-CS" sz="2200" dirty="0" smtClean="0"/>
              <a:t> Market surveilance legislation</a:t>
            </a:r>
          </a:p>
          <a:p>
            <a:pPr lvl="1" algn="just">
              <a:buFontTx/>
              <a:buChar char="•"/>
              <a:defRPr/>
            </a:pPr>
            <a:r>
              <a:rPr lang="sr-Latn-CS" sz="2200" dirty="0" smtClean="0"/>
              <a:t> Legislation on environmental protection, etc.</a:t>
            </a:r>
          </a:p>
          <a:p>
            <a:pPr lvl="1" algn="just">
              <a:buFontTx/>
              <a:buChar char="•"/>
              <a:defRPr/>
            </a:pPr>
            <a:r>
              <a:rPr lang="sr-Latn-CS" sz="2200" dirty="0" smtClean="0"/>
              <a:t> International Conventions and FTA</a:t>
            </a:r>
          </a:p>
          <a:p>
            <a:pPr lvl="1" algn="just">
              <a:buFontTx/>
              <a:buChar char="•"/>
              <a:defRPr/>
            </a:pPr>
            <a:r>
              <a:rPr lang="sr-Latn-CS" sz="2200" dirty="0" smtClean="0"/>
              <a:t> </a:t>
            </a:r>
            <a:r>
              <a:rPr lang="sl-SI" sz="2200" dirty="0" smtClean="0">
                <a:solidFill>
                  <a:srgbClr val="000000"/>
                </a:solidFill>
              </a:rPr>
              <a:t>Agreements on customs cooperation – </a:t>
            </a:r>
            <a:r>
              <a:rPr lang="sl-SI" sz="2200" b="1" dirty="0" smtClean="0">
                <a:solidFill>
                  <a:srgbClr val="000000"/>
                </a:solidFill>
              </a:rPr>
              <a:t>27 agreements</a:t>
            </a:r>
            <a:endParaRPr lang="sr-Latn-C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/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/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r" eaLnBrk="1" hangingPunct="1"/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pic>
        <p:nvPicPr>
          <p:cNvPr id="19" name="Picture 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858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990600" y="1295400"/>
            <a:ext cx="7315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Latn-CS" sz="3200" b="1" dirty="0">
                <a:latin typeface="Calibri" pitchFamily="34" charset="0"/>
              </a:rPr>
              <a:t>Ongoing </a:t>
            </a:r>
            <a:r>
              <a:rPr lang="sr-Latn-CS" sz="3200" b="1" dirty="0" smtClean="0">
                <a:latin typeface="Calibri" pitchFamily="34" charset="0"/>
              </a:rPr>
              <a:t>projects</a:t>
            </a:r>
            <a:endParaRPr lang="en-US" sz="3200" b="1" dirty="0">
              <a:latin typeface="Calibri" pitchFamily="34" charset="0"/>
            </a:endParaRPr>
          </a:p>
        </p:txBody>
      </p:sp>
      <p:sp>
        <p:nvSpPr>
          <p:cNvPr id="21" name="TextBox 9"/>
          <p:cNvSpPr txBox="1">
            <a:spLocks noChangeArrowheads="1"/>
          </p:cNvSpPr>
          <p:nvPr/>
        </p:nvSpPr>
        <p:spPr bwMode="auto">
          <a:xfrm>
            <a:off x="533400" y="2057400"/>
            <a:ext cx="8153400" cy="381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sl-SI" dirty="0">
                <a:solidFill>
                  <a:srgbClr val="000000"/>
                </a:solidFill>
                <a:latin typeface="Calibri" pitchFamily="34" charset="0"/>
              </a:rPr>
              <a:t>    </a:t>
            </a:r>
            <a:r>
              <a:rPr lang="sl-SI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sl-SI" sz="2200" dirty="0">
                <a:solidFill>
                  <a:srgbClr val="000000"/>
                </a:solidFill>
                <a:latin typeface="Calibri" pitchFamily="34" charset="0"/>
              </a:rPr>
              <a:t>1</a:t>
            </a:r>
            <a:r>
              <a:rPr lang="sl-SI" sz="2200" dirty="0" smtClean="0">
                <a:solidFill>
                  <a:srgbClr val="000000"/>
                </a:solidFill>
                <a:latin typeface="Calibri" pitchFamily="34" charset="0"/>
              </a:rPr>
              <a:t>.</a:t>
            </a:r>
            <a:r>
              <a:rPr lang="de-AT" sz="2200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sl-SI" sz="2200" dirty="0" smtClean="0">
                <a:solidFill>
                  <a:srgbClr val="000000"/>
                </a:solidFill>
                <a:latin typeface="Calibri" pitchFamily="34" charset="0"/>
              </a:rPr>
              <a:t>Simplified </a:t>
            </a:r>
            <a:r>
              <a:rPr lang="sl-SI" sz="2200" dirty="0">
                <a:solidFill>
                  <a:srgbClr val="000000"/>
                </a:solidFill>
                <a:latin typeface="Calibri" pitchFamily="34" charset="0"/>
              </a:rPr>
              <a:t>procedures</a:t>
            </a:r>
          </a:p>
          <a:p>
            <a:pPr algn="just"/>
            <a:endParaRPr lang="sl-SI" sz="2200" dirty="0">
              <a:solidFill>
                <a:srgbClr val="000000"/>
              </a:solidFill>
              <a:latin typeface="Calibri" pitchFamily="34" charset="0"/>
            </a:endParaRPr>
          </a:p>
          <a:p>
            <a:pPr algn="just"/>
            <a:r>
              <a:rPr lang="sl-SI" sz="2200" dirty="0">
                <a:solidFill>
                  <a:srgbClr val="000000"/>
                </a:solidFill>
                <a:latin typeface="Calibri" pitchFamily="34" charset="0"/>
              </a:rPr>
              <a:t>    2</a:t>
            </a:r>
            <a:r>
              <a:rPr lang="sl-SI" sz="2200" dirty="0" smtClean="0">
                <a:solidFill>
                  <a:srgbClr val="000000"/>
                </a:solidFill>
                <a:latin typeface="Calibri" pitchFamily="34" charset="0"/>
              </a:rPr>
              <a:t>.</a:t>
            </a:r>
            <a:r>
              <a:rPr lang="de-AT" sz="2200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sl-SI" sz="2200" dirty="0" smtClean="0">
                <a:solidFill>
                  <a:srgbClr val="000000"/>
                </a:solidFill>
                <a:latin typeface="Calibri" pitchFamily="34" charset="0"/>
              </a:rPr>
              <a:t>New </a:t>
            </a:r>
            <a:r>
              <a:rPr lang="sl-SI" sz="2200" dirty="0">
                <a:solidFill>
                  <a:srgbClr val="000000"/>
                </a:solidFill>
                <a:latin typeface="Calibri" pitchFamily="34" charset="0"/>
              </a:rPr>
              <a:t>computerized transit system – NCTS</a:t>
            </a:r>
          </a:p>
          <a:p>
            <a:pPr algn="just"/>
            <a:endParaRPr lang="sl-SI" sz="2200" dirty="0">
              <a:solidFill>
                <a:srgbClr val="000000"/>
              </a:solidFill>
              <a:latin typeface="Calibri" pitchFamily="34" charset="0"/>
            </a:endParaRPr>
          </a:p>
          <a:p>
            <a:pPr algn="just"/>
            <a:r>
              <a:rPr lang="sl-SI" sz="2200" dirty="0">
                <a:solidFill>
                  <a:srgbClr val="000000"/>
                </a:solidFill>
                <a:latin typeface="Calibri" pitchFamily="34" charset="0"/>
              </a:rPr>
              <a:t>    3</a:t>
            </a:r>
            <a:r>
              <a:rPr lang="sl-SI" sz="2200" dirty="0" smtClean="0">
                <a:solidFill>
                  <a:srgbClr val="000000"/>
                </a:solidFill>
                <a:latin typeface="Calibri" pitchFamily="34" charset="0"/>
              </a:rPr>
              <a:t>.</a:t>
            </a:r>
            <a:r>
              <a:rPr lang="de-AT" sz="2200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sl-SI" sz="2200" dirty="0" smtClean="0">
                <a:solidFill>
                  <a:srgbClr val="000000"/>
                </a:solidFill>
                <a:latin typeface="Calibri" pitchFamily="34" charset="0"/>
              </a:rPr>
              <a:t>SPP </a:t>
            </a:r>
            <a:r>
              <a:rPr lang="sl-SI" sz="2200" dirty="0">
                <a:solidFill>
                  <a:srgbClr val="000000"/>
                </a:solidFill>
                <a:latin typeface="Calibri" pitchFamily="34" charset="0"/>
              </a:rPr>
              <a:t>– </a:t>
            </a:r>
            <a:r>
              <a:rPr lang="en-US" sz="2200" dirty="0">
                <a:solidFill>
                  <a:srgbClr val="000000"/>
                </a:solidFill>
                <a:latin typeface="Calibri" pitchFamily="34" charset="0"/>
              </a:rPr>
              <a:t>Business rules app</a:t>
            </a:r>
            <a:endParaRPr lang="sr-Latn-CS" sz="2200" dirty="0">
              <a:solidFill>
                <a:srgbClr val="000000"/>
              </a:solidFill>
              <a:latin typeface="Calibri" pitchFamily="34" charset="0"/>
            </a:endParaRPr>
          </a:p>
          <a:p>
            <a:pPr algn="just"/>
            <a:endParaRPr lang="sl-SI" sz="2200" dirty="0">
              <a:solidFill>
                <a:srgbClr val="000000"/>
              </a:solidFill>
              <a:latin typeface="Calibri" pitchFamily="34" charset="0"/>
            </a:endParaRPr>
          </a:p>
          <a:p>
            <a:pPr algn="just"/>
            <a:r>
              <a:rPr lang="sl-SI" sz="2200" dirty="0">
                <a:solidFill>
                  <a:srgbClr val="000000"/>
                </a:solidFill>
                <a:latin typeface="Calibri" pitchFamily="34" charset="0"/>
              </a:rPr>
              <a:t>    4</a:t>
            </a:r>
            <a:r>
              <a:rPr lang="sl-SI" sz="2200" dirty="0" smtClean="0">
                <a:solidFill>
                  <a:srgbClr val="000000"/>
                </a:solidFill>
                <a:latin typeface="Calibri" pitchFamily="34" charset="0"/>
              </a:rPr>
              <a:t>.</a:t>
            </a:r>
            <a:r>
              <a:rPr lang="de-AT" sz="2200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US" sz="2200" dirty="0" smtClean="0">
                <a:solidFill>
                  <a:srgbClr val="000000"/>
                </a:solidFill>
                <a:latin typeface="Calibri" pitchFamily="34" charset="0"/>
              </a:rPr>
              <a:t>SAT </a:t>
            </a:r>
            <a:r>
              <a:rPr lang="en-US" sz="2200" dirty="0">
                <a:solidFill>
                  <a:srgbClr val="000000"/>
                </a:solidFill>
                <a:latin typeface="Calibri" pitchFamily="34" charset="0"/>
              </a:rPr>
              <a:t>CG</a:t>
            </a:r>
            <a:r>
              <a:rPr lang="sl-SI" sz="2200" dirty="0">
                <a:solidFill>
                  <a:srgbClr val="000000"/>
                </a:solidFill>
                <a:latin typeface="Calibri" pitchFamily="34" charset="0"/>
              </a:rPr>
              <a:t> – </a:t>
            </a:r>
            <a:r>
              <a:rPr lang="en-US" sz="2200" dirty="0">
                <a:solidFill>
                  <a:srgbClr val="000000"/>
                </a:solidFill>
                <a:latin typeface="Calibri" pitchFamily="34" charset="0"/>
              </a:rPr>
              <a:t>New RMS</a:t>
            </a:r>
            <a:endParaRPr lang="sr-Latn-CS" sz="2200" dirty="0">
              <a:solidFill>
                <a:srgbClr val="000000"/>
              </a:solidFill>
              <a:latin typeface="Calibri" pitchFamily="34" charset="0"/>
            </a:endParaRPr>
          </a:p>
          <a:p>
            <a:pPr algn="just"/>
            <a:endParaRPr lang="sr-Latn-CS" sz="2200" dirty="0">
              <a:solidFill>
                <a:srgbClr val="000000"/>
              </a:solidFill>
              <a:latin typeface="Calibri" pitchFamily="34" charset="0"/>
            </a:endParaRPr>
          </a:p>
          <a:p>
            <a:pPr algn="just"/>
            <a:r>
              <a:rPr lang="sl-SI" sz="2200" dirty="0">
                <a:solidFill>
                  <a:srgbClr val="000000"/>
                </a:solidFill>
                <a:latin typeface="Calibri" pitchFamily="34" charset="0"/>
              </a:rPr>
              <a:t>    5</a:t>
            </a:r>
            <a:r>
              <a:rPr lang="sl-SI" sz="2200" dirty="0" smtClean="0">
                <a:solidFill>
                  <a:srgbClr val="000000"/>
                </a:solidFill>
                <a:latin typeface="Calibri" pitchFamily="34" charset="0"/>
              </a:rPr>
              <a:t>.</a:t>
            </a:r>
            <a:r>
              <a:rPr lang="de-AT" sz="2200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sl-SI" sz="2200" dirty="0" smtClean="0">
                <a:solidFill>
                  <a:srgbClr val="000000"/>
                </a:solidFill>
                <a:latin typeface="Calibri" pitchFamily="34" charset="0"/>
              </a:rPr>
              <a:t>Systematic </a:t>
            </a:r>
            <a:r>
              <a:rPr lang="sl-SI" sz="2200" dirty="0">
                <a:solidFill>
                  <a:srgbClr val="000000"/>
                </a:solidFill>
                <a:latin typeface="Calibri" pitchFamily="34" charset="0"/>
              </a:rPr>
              <a:t>electronic exchange of data - SEED Project</a:t>
            </a:r>
          </a:p>
          <a:p>
            <a:pPr algn="just"/>
            <a:endParaRPr lang="sl-SI" sz="2200" dirty="0">
              <a:solidFill>
                <a:srgbClr val="000000"/>
              </a:solidFill>
              <a:latin typeface="Calibri" pitchFamily="34" charset="0"/>
            </a:endParaRPr>
          </a:p>
          <a:p>
            <a:pPr algn="just"/>
            <a:r>
              <a:rPr lang="sl-SI" sz="2200" dirty="0">
                <a:solidFill>
                  <a:srgbClr val="000000"/>
                </a:solidFill>
                <a:latin typeface="Calibri" pitchFamily="34" charset="0"/>
              </a:rPr>
              <a:t>    6</a:t>
            </a:r>
            <a:r>
              <a:rPr lang="sl-SI" sz="2200" dirty="0" smtClean="0">
                <a:solidFill>
                  <a:srgbClr val="000000"/>
                </a:solidFill>
                <a:latin typeface="Calibri" pitchFamily="34" charset="0"/>
              </a:rPr>
              <a:t>.</a:t>
            </a:r>
            <a:r>
              <a:rPr lang="de-AT" sz="2200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sl-SI" sz="2200" dirty="0" smtClean="0">
                <a:solidFill>
                  <a:srgbClr val="000000"/>
                </a:solidFill>
                <a:latin typeface="Calibri" pitchFamily="34" charset="0"/>
              </a:rPr>
              <a:t>CUSTOMS </a:t>
            </a:r>
            <a:r>
              <a:rPr lang="sl-SI" sz="2200" dirty="0">
                <a:solidFill>
                  <a:srgbClr val="000000"/>
                </a:solidFill>
                <a:latin typeface="Calibri" pitchFamily="34" charset="0"/>
              </a:rPr>
              <a:t>2013</a:t>
            </a:r>
            <a:endParaRPr lang="en-US" sz="22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/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/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r" eaLnBrk="1" hangingPunct="1"/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pic>
        <p:nvPicPr>
          <p:cNvPr id="19" name="Picture 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858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20"/>
          <p:cNvSpPr/>
          <p:nvPr/>
        </p:nvSpPr>
        <p:spPr>
          <a:xfrm>
            <a:off x="2438400" y="1371600"/>
            <a:ext cx="43059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sz="3200" b="1" dirty="0" smtClean="0">
                <a:solidFill>
                  <a:schemeClr val="accent2"/>
                </a:solidFill>
                <a:latin typeface="Calibri" pitchFamily="34" charset="0"/>
              </a:rPr>
              <a:t>1.</a:t>
            </a:r>
            <a:r>
              <a:rPr lang="de-AT" sz="3200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sl-SI" sz="3200" b="1" dirty="0" smtClean="0">
                <a:solidFill>
                  <a:schemeClr val="accent2"/>
                </a:solidFill>
                <a:latin typeface="Calibri" pitchFamily="34" charset="0"/>
              </a:rPr>
              <a:t>Simplified procedures</a:t>
            </a:r>
            <a:endParaRPr lang="en-US" sz="3200" dirty="0"/>
          </a:p>
        </p:txBody>
      </p:sp>
      <p:sp>
        <p:nvSpPr>
          <p:cNvPr id="22" name="Rectangle 21"/>
          <p:cNvSpPr/>
          <p:nvPr/>
        </p:nvSpPr>
        <p:spPr>
          <a:xfrm>
            <a:off x="685800" y="2133600"/>
            <a:ext cx="777240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charset="0"/>
              <a:buNone/>
            </a:pPr>
            <a:endParaRPr lang="de-AT" dirty="0" smtClean="0">
              <a:solidFill>
                <a:srgbClr val="000000"/>
              </a:solidFill>
              <a:latin typeface="Calibri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de-AT" sz="2400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sl-SI" sz="2400" dirty="0" smtClean="0">
                <a:solidFill>
                  <a:srgbClr val="000000"/>
                </a:solidFill>
                <a:latin typeface="Calibri" pitchFamily="34" charset="0"/>
              </a:rPr>
              <a:t>Application for simplified procedure of declaring goods on </a:t>
            </a:r>
            <a:r>
              <a:rPr lang="de-AT" sz="2400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sl-SI" sz="2400" dirty="0" smtClean="0">
                <a:solidFill>
                  <a:srgbClr val="000000"/>
                </a:solidFill>
                <a:latin typeface="Calibri" pitchFamily="34" charset="0"/>
              </a:rPr>
              <a:t>the basis of entry into the book-keeping records (ongoing)</a:t>
            </a:r>
            <a:endParaRPr lang="sr-Latn-CS" sz="2400" dirty="0" smtClean="0">
              <a:solidFill>
                <a:srgbClr val="000000"/>
              </a:solidFill>
              <a:latin typeface="Calibri" pitchFamily="34" charset="0"/>
            </a:endParaRPr>
          </a:p>
          <a:p>
            <a:pPr algn="just">
              <a:buFont typeface="Arial" charset="0"/>
              <a:buChar char="•"/>
            </a:pPr>
            <a:endParaRPr lang="sr-Latn-CS" sz="2400" dirty="0" smtClean="0">
              <a:solidFill>
                <a:srgbClr val="000000"/>
              </a:solidFill>
              <a:latin typeface="Calibri" pitchFamily="34" charset="0"/>
            </a:endParaRPr>
          </a:p>
          <a:p>
            <a:pPr algn="just">
              <a:buFont typeface="Arial" charset="0"/>
              <a:buChar char="•"/>
            </a:pPr>
            <a:r>
              <a:rPr lang="de-AT" sz="2400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sl-SI" sz="2400" dirty="0" smtClean="0">
                <a:solidFill>
                  <a:srgbClr val="000000"/>
                </a:solidFill>
                <a:latin typeface="Calibri" pitchFamily="34" charset="0"/>
              </a:rPr>
              <a:t>Application for simplified procedure of declaring goods on the basis of </a:t>
            </a:r>
            <a:r>
              <a:rPr lang="en-US" sz="2400" dirty="0" smtClean="0">
                <a:solidFill>
                  <a:srgbClr val="000000"/>
                </a:solidFill>
                <a:latin typeface="Calibri" pitchFamily="34" charset="0"/>
              </a:rPr>
              <a:t>an </a:t>
            </a:r>
            <a:r>
              <a:rPr lang="sl-SI" sz="2400" dirty="0" smtClean="0">
                <a:solidFill>
                  <a:srgbClr val="000000"/>
                </a:solidFill>
                <a:latin typeface="Calibri" pitchFamily="34" charset="0"/>
              </a:rPr>
              <a:t>invoice </a:t>
            </a:r>
            <a:r>
              <a:rPr lang="sl-SI" sz="2400" dirty="0" smtClean="0">
                <a:solidFill>
                  <a:srgbClr val="000000"/>
                </a:solidFill>
                <a:latin typeface="Calibri" pitchFamily="34" charset="0"/>
              </a:rPr>
              <a:t>(June 2011)</a:t>
            </a:r>
            <a:endParaRPr lang="sl-SI" sz="2400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/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/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r" eaLnBrk="1" hangingPunct="1"/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pic>
        <p:nvPicPr>
          <p:cNvPr id="19" name="Picture 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858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2514600" y="1295400"/>
            <a:ext cx="3733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AT" sz="3200" b="1" dirty="0" smtClean="0">
                <a:solidFill>
                  <a:schemeClr val="accent2"/>
                </a:solidFill>
                <a:latin typeface="Calibri" pitchFamily="34" charset="0"/>
              </a:rPr>
              <a:t>2</a:t>
            </a:r>
            <a:r>
              <a:rPr lang="sl-SI" sz="3200" b="1" dirty="0" smtClean="0">
                <a:solidFill>
                  <a:schemeClr val="accent2"/>
                </a:solidFill>
                <a:latin typeface="Calibri" pitchFamily="34" charset="0"/>
              </a:rPr>
              <a:t>.</a:t>
            </a:r>
            <a:r>
              <a:rPr lang="de-AT" sz="3200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de-AT" sz="3200" b="1" dirty="0" smtClean="0">
                <a:solidFill>
                  <a:schemeClr val="accent2"/>
                </a:solidFill>
                <a:latin typeface="Calibri" pitchFamily="34" charset="0"/>
              </a:rPr>
              <a:t>NCTS</a:t>
            </a:r>
            <a:endParaRPr lang="en-US" sz="3200" dirty="0" smtClean="0"/>
          </a:p>
          <a:p>
            <a:pPr algn="ctr"/>
            <a:endParaRPr lang="en-US" sz="3200" b="1" dirty="0" smtClean="0">
              <a:solidFill>
                <a:srgbClr val="A20000"/>
              </a:solidFill>
              <a:latin typeface="Calibri" pitchFamily="34" charset="0"/>
            </a:endParaRPr>
          </a:p>
          <a:p>
            <a:pPr algn="ctr"/>
            <a:endParaRPr lang="en-US" sz="3200" b="1" dirty="0">
              <a:solidFill>
                <a:srgbClr val="A20000"/>
              </a:solidFill>
              <a:latin typeface="Calibri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81000" y="1981200"/>
            <a:ext cx="8382000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de-AT" sz="1200" dirty="0" smtClean="0">
              <a:latin typeface="Calibri" pitchFamily="34" charset="0"/>
            </a:endParaRPr>
          </a:p>
          <a:p>
            <a:pPr algn="just"/>
            <a:r>
              <a:rPr lang="sl-SI" sz="2400" dirty="0" smtClean="0">
                <a:latin typeface="Calibri" pitchFamily="34" charset="0"/>
              </a:rPr>
              <a:t>Project ’’Preparation of the customs administration for implementation of new computerized transit system – NCTS’’</a:t>
            </a:r>
          </a:p>
          <a:p>
            <a:pPr algn="just"/>
            <a:endParaRPr lang="sl-SI" sz="2400" dirty="0" smtClean="0">
              <a:latin typeface="Calibri" pitchFamily="34" charset="0"/>
            </a:endParaRPr>
          </a:p>
          <a:p>
            <a:pPr algn="just"/>
            <a:r>
              <a:rPr lang="sl-SI" sz="2400" dirty="0" smtClean="0">
                <a:latin typeface="Calibri" pitchFamily="34" charset="0"/>
              </a:rPr>
              <a:t>Realization of the Project started on 28 January 2013</a:t>
            </a:r>
          </a:p>
          <a:p>
            <a:pPr algn="just"/>
            <a:endParaRPr lang="sl-SI" sz="2400" dirty="0" smtClean="0">
              <a:latin typeface="Calibri" pitchFamily="34" charset="0"/>
            </a:endParaRPr>
          </a:p>
          <a:p>
            <a:pPr algn="just"/>
            <a:r>
              <a:rPr lang="sl-SI" sz="2400" dirty="0" smtClean="0">
                <a:latin typeface="Calibri" pitchFamily="34" charset="0"/>
              </a:rPr>
              <a:t>Twinning light with the Austrian customs service</a:t>
            </a:r>
          </a:p>
          <a:p>
            <a:pPr algn="just"/>
            <a:endParaRPr lang="sl-SI" sz="2400" dirty="0" smtClean="0">
              <a:latin typeface="Calibri" pitchFamily="34" charset="0"/>
            </a:endParaRPr>
          </a:p>
          <a:p>
            <a:pPr algn="just"/>
            <a:r>
              <a:rPr lang="sl-SI" sz="2400" dirty="0" smtClean="0">
                <a:latin typeface="Calibri" pitchFamily="34" charset="0"/>
              </a:rPr>
              <a:t>Activities: amendment of regulations, drafting </a:t>
            </a:r>
          </a:p>
          <a:p>
            <a:pPr algn="just"/>
            <a:r>
              <a:rPr lang="sl-SI" sz="2400" dirty="0" smtClean="0">
                <a:latin typeface="Calibri" pitchFamily="34" charset="0"/>
              </a:rPr>
              <a:t>instructions, specification, organizing training</a:t>
            </a:r>
            <a:endParaRPr lang="en-US" sz="2400" dirty="0"/>
          </a:p>
        </p:txBody>
      </p:sp>
      <p:pic>
        <p:nvPicPr>
          <p:cNvPr id="22" name="Picture 10" descr="EU.jpe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6600" y="4267200"/>
            <a:ext cx="116363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" descr="F:\aut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86600" y="5105400"/>
            <a:ext cx="114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/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/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r" eaLnBrk="1" hangingPunct="1"/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pic>
        <p:nvPicPr>
          <p:cNvPr id="19" name="Picture 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858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1371600" y="1447800"/>
            <a:ext cx="73151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Latn-CS" sz="3200" b="1" dirty="0" smtClean="0">
                <a:solidFill>
                  <a:schemeClr val="accent2"/>
                </a:solidFill>
                <a:latin typeface="Calibri" pitchFamily="34" charset="0"/>
              </a:rPr>
              <a:t>3.</a:t>
            </a:r>
            <a:r>
              <a:rPr lang="de-AT" sz="3200" b="1" dirty="0" smtClean="0">
                <a:solidFill>
                  <a:schemeClr val="accent2"/>
                </a:solidFill>
                <a:latin typeface="Calibri" pitchFamily="34" charset="0"/>
              </a:rPr>
              <a:t> </a:t>
            </a:r>
            <a:r>
              <a:rPr lang="en-US" sz="3200" b="1" dirty="0" smtClean="0">
                <a:solidFill>
                  <a:schemeClr val="accent2"/>
                </a:solidFill>
                <a:latin typeface="Calibri" pitchFamily="34" charset="0"/>
              </a:rPr>
              <a:t>SPP – S</a:t>
            </a:r>
            <a:r>
              <a:rPr lang="sl-SI" sz="3200" b="1" dirty="0" smtClean="0">
                <a:solidFill>
                  <a:schemeClr val="accent2"/>
                </a:solidFill>
                <a:latin typeface="Calibri" pitchFamily="34" charset="0"/>
              </a:rPr>
              <a:t>Y</a:t>
            </a:r>
            <a:r>
              <a:rPr lang="en-US" sz="3200" b="1" dirty="0" smtClean="0">
                <a:solidFill>
                  <a:schemeClr val="accent2"/>
                </a:solidFill>
                <a:latin typeface="Calibri" pitchFamily="34" charset="0"/>
              </a:rPr>
              <a:t>STEM </a:t>
            </a:r>
            <a:r>
              <a:rPr lang="sl-SI" sz="3200" b="1" dirty="0" smtClean="0">
                <a:solidFill>
                  <a:schemeClr val="accent2"/>
                </a:solidFill>
                <a:latin typeface="Calibri" pitchFamily="34" charset="0"/>
              </a:rPr>
              <a:t>OF BUSINESS RULES</a:t>
            </a:r>
            <a:endParaRPr lang="en-US" sz="3200" b="1" dirty="0">
              <a:solidFill>
                <a:schemeClr val="accent2"/>
              </a:solidFill>
              <a:latin typeface="Calibri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04800" y="2209800"/>
            <a:ext cx="8001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de-AT" sz="1200" dirty="0" smtClean="0">
              <a:latin typeface="Calibri" pitchFamily="34" charset="0"/>
            </a:endParaRPr>
          </a:p>
          <a:p>
            <a:pPr algn="just">
              <a:defRPr/>
            </a:pPr>
            <a:r>
              <a:rPr lang="sl-SI" sz="2400" dirty="0" smtClean="0">
                <a:latin typeface="Calibri" pitchFamily="34" charset="0"/>
              </a:rPr>
              <a:t>Application </a:t>
            </a:r>
            <a:r>
              <a:rPr lang="en-US" sz="2400" dirty="0" smtClean="0">
                <a:latin typeface="Calibri" pitchFamily="34" charset="0"/>
              </a:rPr>
              <a:t>SPP – S</a:t>
            </a:r>
            <a:r>
              <a:rPr lang="sl-SI" sz="2400" dirty="0" smtClean="0">
                <a:latin typeface="Calibri" pitchFamily="34" charset="0"/>
              </a:rPr>
              <a:t>y</a:t>
            </a:r>
            <a:r>
              <a:rPr lang="en-US" sz="2400" dirty="0" smtClean="0">
                <a:latin typeface="Calibri" pitchFamily="34" charset="0"/>
              </a:rPr>
              <a:t>stem </a:t>
            </a:r>
            <a:r>
              <a:rPr lang="sl-SI" sz="2400" dirty="0" smtClean="0">
                <a:latin typeface="Calibri" pitchFamily="34" charset="0"/>
              </a:rPr>
              <a:t>of business rules is intended for maintenance of business rules i.e. controls over the customs documents in the information system of the customs administration.</a:t>
            </a:r>
          </a:p>
          <a:p>
            <a:pPr algn="just">
              <a:defRPr/>
            </a:pPr>
            <a:endParaRPr lang="en-US" sz="2400" dirty="0" smtClean="0"/>
          </a:p>
          <a:p>
            <a:pPr algn="just">
              <a:defRPr/>
            </a:pPr>
            <a:r>
              <a:rPr lang="en-US" sz="2400" dirty="0" smtClean="0"/>
              <a:t>Don</a:t>
            </a:r>
            <a:r>
              <a:rPr lang="sl-SI" sz="2400" dirty="0" smtClean="0"/>
              <a:t>ated application has been integrated into the </a:t>
            </a:r>
            <a:r>
              <a:rPr lang="en-US" sz="2400" dirty="0" smtClean="0"/>
              <a:t>CIS.</a:t>
            </a:r>
          </a:p>
          <a:p>
            <a:pPr>
              <a:defRPr/>
            </a:pPr>
            <a:endParaRPr lang="en-US" sz="2400" dirty="0">
              <a:latin typeface="Calibri" pitchFamily="34" charset="0"/>
            </a:endParaRPr>
          </a:p>
        </p:txBody>
      </p:sp>
      <p:pic>
        <p:nvPicPr>
          <p:cNvPr id="23" name="Picture 2" descr="F:\slo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43800" y="3657600"/>
            <a:ext cx="11445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3" descr="EU.jpe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43800" y="4572000"/>
            <a:ext cx="116363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/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/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r" eaLnBrk="1" hangingPunct="1"/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pic>
        <p:nvPicPr>
          <p:cNvPr id="19" name="Picture 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858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11"/>
          <p:cNvSpPr txBox="1">
            <a:spLocks noChangeArrowheads="1"/>
          </p:cNvSpPr>
          <p:nvPr/>
        </p:nvSpPr>
        <p:spPr bwMode="auto">
          <a:xfrm>
            <a:off x="609600" y="1295400"/>
            <a:ext cx="7848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Latn-CS" sz="3200" b="1" dirty="0">
                <a:solidFill>
                  <a:schemeClr val="accent2"/>
                </a:solidFill>
                <a:latin typeface="Calibri" pitchFamily="34" charset="0"/>
              </a:rPr>
              <a:t>4</a:t>
            </a:r>
            <a:r>
              <a:rPr lang="sr-Latn-CS" sz="3200" b="1" dirty="0" smtClean="0">
                <a:solidFill>
                  <a:schemeClr val="accent2"/>
                </a:solidFill>
                <a:latin typeface="Calibri" pitchFamily="34" charset="0"/>
              </a:rPr>
              <a:t>.</a:t>
            </a:r>
            <a:r>
              <a:rPr lang="de-AT" sz="3200" b="1" dirty="0" smtClean="0">
                <a:solidFill>
                  <a:schemeClr val="accent2"/>
                </a:solidFill>
                <a:latin typeface="Calibri" pitchFamily="34" charset="0"/>
              </a:rPr>
              <a:t> </a:t>
            </a:r>
            <a:r>
              <a:rPr lang="en-US" sz="3200" b="1" dirty="0" smtClean="0">
                <a:solidFill>
                  <a:schemeClr val="accent2"/>
                </a:solidFill>
                <a:latin typeface="Calibri" pitchFamily="34" charset="0"/>
              </a:rPr>
              <a:t>SAT </a:t>
            </a:r>
            <a:r>
              <a:rPr lang="en-US" sz="3200" b="1" dirty="0">
                <a:solidFill>
                  <a:schemeClr val="accent2"/>
                </a:solidFill>
                <a:latin typeface="Calibri" pitchFamily="34" charset="0"/>
              </a:rPr>
              <a:t>CG – NEW RMS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04800" y="2209800"/>
            <a:ext cx="81534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latin typeface="Calibri" pitchFamily="34" charset="0"/>
              </a:rPr>
              <a:t>SAT (</a:t>
            </a:r>
            <a:r>
              <a:rPr lang="sl-SI" sz="2400" dirty="0" smtClean="0">
                <a:latin typeface="Calibri" pitchFamily="34" charset="0"/>
              </a:rPr>
              <a:t>Risk analysis system</a:t>
            </a:r>
            <a:r>
              <a:rPr lang="en-US" sz="2400" dirty="0" smtClean="0">
                <a:latin typeface="Calibri" pitchFamily="34" charset="0"/>
              </a:rPr>
              <a:t>) </a:t>
            </a:r>
            <a:r>
              <a:rPr lang="sl-SI" sz="2400" dirty="0" smtClean="0">
                <a:latin typeface="Calibri" pitchFamily="34" charset="0"/>
              </a:rPr>
              <a:t>is </a:t>
            </a:r>
            <a:r>
              <a:rPr lang="en-US" sz="2400" dirty="0" smtClean="0">
                <a:latin typeface="Calibri" pitchFamily="34" charset="0"/>
              </a:rPr>
              <a:t>an internet </a:t>
            </a:r>
            <a:r>
              <a:rPr lang="en-US" sz="2400" dirty="0" smtClean="0">
                <a:latin typeface="Calibri" pitchFamily="34" charset="0"/>
              </a:rPr>
              <a:t>a</a:t>
            </a:r>
            <a:r>
              <a:rPr lang="sl-SI" sz="2400" dirty="0" smtClean="0">
                <a:latin typeface="Calibri" pitchFamily="34" charset="0"/>
              </a:rPr>
              <a:t>pplication where we maintain rules and it amends </a:t>
            </a:r>
            <a:r>
              <a:rPr lang="en-US" sz="2400" dirty="0" smtClean="0">
                <a:latin typeface="Calibri" pitchFamily="34" charset="0"/>
              </a:rPr>
              <a:t>the </a:t>
            </a:r>
            <a:r>
              <a:rPr lang="sl-SI" sz="2400" dirty="0" smtClean="0">
                <a:latin typeface="Calibri" pitchFamily="34" charset="0"/>
              </a:rPr>
              <a:t>existing </a:t>
            </a:r>
            <a:r>
              <a:rPr lang="en-US" sz="2400" dirty="0" smtClean="0">
                <a:latin typeface="Calibri" pitchFamily="34" charset="0"/>
              </a:rPr>
              <a:t>RMS </a:t>
            </a:r>
            <a:r>
              <a:rPr lang="en-US" sz="2400" dirty="0" err="1" smtClean="0">
                <a:latin typeface="Calibri" pitchFamily="34" charset="0"/>
              </a:rPr>
              <a:t>Ap</a:t>
            </a:r>
            <a:r>
              <a:rPr lang="sl-SI" sz="2400" dirty="0" smtClean="0">
                <a:latin typeface="Calibri" pitchFamily="34" charset="0"/>
              </a:rPr>
              <a:t>plication, which </a:t>
            </a:r>
            <a:r>
              <a:rPr lang="en-US" sz="2400" dirty="0" smtClean="0">
                <a:latin typeface="Calibri" pitchFamily="34" charset="0"/>
              </a:rPr>
              <a:t>has been</a:t>
            </a:r>
            <a:r>
              <a:rPr lang="sl-SI" sz="2400" dirty="0" smtClean="0">
                <a:latin typeface="Calibri" pitchFamily="34" charset="0"/>
              </a:rPr>
              <a:t> use</a:t>
            </a:r>
            <a:r>
              <a:rPr lang="en-US" sz="2400" dirty="0" smtClean="0">
                <a:latin typeface="Calibri" pitchFamily="34" charset="0"/>
              </a:rPr>
              <a:t>d since</a:t>
            </a:r>
            <a:r>
              <a:rPr lang="sl-SI" sz="2400" dirty="0" smtClean="0">
                <a:latin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</a:rPr>
              <a:t>2006. </a:t>
            </a:r>
            <a:r>
              <a:rPr lang="sl-SI" sz="2400" dirty="0" smtClean="0">
                <a:latin typeface="Calibri" pitchFamily="34" charset="0"/>
              </a:rPr>
              <a:t>With these rules, we are checking risk in customs procedures on the basis of data from the declaration.</a:t>
            </a:r>
            <a:endParaRPr lang="en-US" sz="2400" dirty="0" smtClean="0">
              <a:latin typeface="Calibri" pitchFamily="34" charset="0"/>
            </a:endParaRPr>
          </a:p>
          <a:p>
            <a:pPr algn="just"/>
            <a:r>
              <a:rPr lang="en-US" sz="2400" dirty="0" smtClean="0">
                <a:latin typeface="Calibri" pitchFamily="34" charset="0"/>
              </a:rPr>
              <a:t> 	</a:t>
            </a:r>
          </a:p>
          <a:p>
            <a:pPr algn="just"/>
            <a:r>
              <a:rPr lang="sl-SI" sz="2400" dirty="0" smtClean="0">
                <a:latin typeface="Calibri" pitchFamily="34" charset="0"/>
              </a:rPr>
              <a:t>The application supports the </a:t>
            </a:r>
            <a:r>
              <a:rPr lang="en-US" sz="2400" dirty="0" smtClean="0">
                <a:latin typeface="Calibri" pitchFamily="34" charset="0"/>
              </a:rPr>
              <a:t>SAT</a:t>
            </a:r>
            <a:r>
              <a:rPr lang="sl-SI" sz="2400" dirty="0" smtClean="0">
                <a:latin typeface="Calibri" pitchFamily="34" charset="0"/>
              </a:rPr>
              <a:t> rules</a:t>
            </a:r>
            <a:r>
              <a:rPr lang="en-US" sz="2400" dirty="0" smtClean="0">
                <a:latin typeface="Calibri" pitchFamily="34" charset="0"/>
              </a:rPr>
              <a:t>, </a:t>
            </a:r>
            <a:r>
              <a:rPr lang="sl-SI" sz="2400" dirty="0" smtClean="0">
                <a:latin typeface="Calibri" pitchFamily="34" charset="0"/>
              </a:rPr>
              <a:t>random rules and risk indicators.</a:t>
            </a:r>
            <a:r>
              <a:rPr lang="en-US" sz="2400" dirty="0" smtClean="0">
                <a:latin typeface="Calibri" pitchFamily="34" charset="0"/>
              </a:rPr>
              <a:t> </a:t>
            </a:r>
          </a:p>
          <a:p>
            <a:pPr algn="just"/>
            <a:endParaRPr lang="en-US" sz="2400" dirty="0" smtClean="0">
              <a:solidFill>
                <a:srgbClr val="A20000"/>
              </a:solidFill>
              <a:latin typeface="Calibri" pitchFamily="34" charset="0"/>
            </a:endParaRPr>
          </a:p>
          <a:p>
            <a:pPr algn="just"/>
            <a:r>
              <a:rPr lang="en-US" sz="2400" dirty="0" smtClean="0">
                <a:latin typeface="Calibri" pitchFamily="34" charset="0"/>
              </a:rPr>
              <a:t>Don</a:t>
            </a:r>
            <a:r>
              <a:rPr lang="sl-SI" sz="2400" dirty="0" smtClean="0">
                <a:latin typeface="Calibri" pitchFamily="34" charset="0"/>
              </a:rPr>
              <a:t>ated application has been integrated into the </a:t>
            </a:r>
            <a:r>
              <a:rPr lang="en-US" sz="2400" dirty="0" smtClean="0">
                <a:latin typeface="Calibri" pitchFamily="34" charset="0"/>
              </a:rPr>
              <a:t>CIS.</a:t>
            </a:r>
            <a:endParaRPr lang="en-US" sz="2400" dirty="0"/>
          </a:p>
        </p:txBody>
      </p:sp>
      <p:pic>
        <p:nvPicPr>
          <p:cNvPr id="22" name="Picture 2" descr="F:\slo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91400" y="4495800"/>
            <a:ext cx="11445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13" descr="EU.jpe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91400" y="5334000"/>
            <a:ext cx="116363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/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/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r" eaLnBrk="1" hangingPunct="1"/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pic>
        <p:nvPicPr>
          <p:cNvPr id="19" name="Picture 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858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228600" y="1524000"/>
            <a:ext cx="8686800" cy="838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l-SI" sz="2400" b="1" dirty="0" smtClean="0">
                <a:solidFill>
                  <a:schemeClr val="accent2"/>
                </a:solidFill>
                <a:latin typeface="Calibri" pitchFamily="34" charset="0"/>
              </a:rPr>
              <a:t>5.</a:t>
            </a:r>
            <a:r>
              <a:rPr lang="de-AT" sz="2400" b="1" dirty="0" smtClean="0">
                <a:solidFill>
                  <a:schemeClr val="accent2"/>
                </a:solidFill>
                <a:latin typeface="Calibri" pitchFamily="34" charset="0"/>
              </a:rPr>
              <a:t> </a:t>
            </a:r>
            <a:r>
              <a:rPr lang="sl-SI" sz="2400" b="1" dirty="0" smtClean="0">
                <a:solidFill>
                  <a:schemeClr val="accent2"/>
                </a:solidFill>
                <a:latin typeface="Calibri" pitchFamily="34" charset="0"/>
              </a:rPr>
              <a:t>SYSTEMATIC ELECTRONIC EXCHANGE OF INFORMATION SEED PROJECT</a:t>
            </a:r>
            <a:endParaRPr lang="en-US" sz="2400" b="1" dirty="0">
              <a:solidFill>
                <a:schemeClr val="accent2"/>
              </a:solidFill>
              <a:latin typeface="Calibri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81000" y="2667000"/>
            <a:ext cx="8229600" cy="333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de-AT" dirty="0" smtClean="0">
                <a:solidFill>
                  <a:prstClr val="black"/>
                </a:solidFill>
              </a:rPr>
              <a:t> </a:t>
            </a:r>
            <a:r>
              <a:rPr lang="en-US" dirty="0" smtClean="0">
                <a:solidFill>
                  <a:prstClr val="black"/>
                </a:solidFill>
              </a:rPr>
              <a:t>Finalized</a:t>
            </a:r>
            <a:r>
              <a:rPr lang="sl-SI" dirty="0" smtClean="0">
                <a:solidFill>
                  <a:prstClr val="black"/>
                </a:solidFill>
              </a:rPr>
              <a:t> </a:t>
            </a:r>
            <a:r>
              <a:rPr lang="sl-SI" dirty="0" smtClean="0">
                <a:solidFill>
                  <a:prstClr val="black"/>
                </a:solidFill>
              </a:rPr>
              <a:t>Phase II of SEED Project, which is implemented within the MB IPA 2010</a:t>
            </a:r>
            <a:endParaRPr lang="en-US" dirty="0" smtClean="0">
              <a:solidFill>
                <a:prstClr val="black"/>
              </a:solidFill>
            </a:endParaRP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endParaRPr lang="sl-SI" dirty="0" smtClean="0">
              <a:solidFill>
                <a:prstClr val="black"/>
              </a:solidFill>
            </a:endParaRP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sl-SI" dirty="0" smtClean="0">
                <a:solidFill>
                  <a:prstClr val="black"/>
                </a:solidFill>
              </a:rPr>
              <a:t>Project </a:t>
            </a:r>
            <a:r>
              <a:rPr lang="sl-SI" dirty="0" smtClean="0">
                <a:solidFill>
                  <a:prstClr val="black"/>
                </a:solidFill>
              </a:rPr>
              <a:t>“SEED maintenance” has </a:t>
            </a:r>
            <a:r>
              <a:rPr lang="sl-SI" dirty="0" smtClean="0">
                <a:solidFill>
                  <a:prstClr val="black"/>
                </a:solidFill>
              </a:rPr>
              <a:t>started</a:t>
            </a:r>
            <a:r>
              <a:rPr lang="en-US" dirty="0" smtClean="0">
                <a:solidFill>
                  <a:prstClr val="black"/>
                </a:solidFill>
              </a:rPr>
              <a:t> under</a:t>
            </a:r>
            <a:r>
              <a:rPr lang="sl-SI" dirty="0" smtClean="0">
                <a:solidFill>
                  <a:prstClr val="black"/>
                </a:solidFill>
              </a:rPr>
              <a:t> </a:t>
            </a:r>
            <a:r>
              <a:rPr lang="sl-SI" dirty="0">
                <a:solidFill>
                  <a:prstClr val="black"/>
                </a:solidFill>
              </a:rPr>
              <a:t>the multi-beneficiary IPA </a:t>
            </a:r>
            <a:r>
              <a:rPr lang="sl-SI" dirty="0" smtClean="0">
                <a:solidFill>
                  <a:prstClr val="black"/>
                </a:solidFill>
              </a:rPr>
              <a:t>2012, </a:t>
            </a:r>
            <a:r>
              <a:rPr lang="sl-SI" dirty="0" smtClean="0">
                <a:solidFill>
                  <a:prstClr val="black"/>
                </a:solidFill>
              </a:rPr>
              <a:t>lasting </a:t>
            </a:r>
            <a:r>
              <a:rPr lang="sl-SI" dirty="0" smtClean="0">
                <a:solidFill>
                  <a:prstClr val="black"/>
                </a:solidFill>
              </a:rPr>
              <a:t>20 months, and the main activities of the Project are </a:t>
            </a:r>
            <a:r>
              <a:rPr lang="en-US" dirty="0" smtClean="0">
                <a:solidFill>
                  <a:prstClr val="black"/>
                </a:solidFill>
              </a:rPr>
              <a:t>the</a:t>
            </a:r>
            <a:r>
              <a:rPr lang="sl-SI" dirty="0" smtClean="0">
                <a:solidFill>
                  <a:prstClr val="black"/>
                </a:solidFill>
              </a:rPr>
              <a:t> follow</a:t>
            </a:r>
            <a:r>
              <a:rPr lang="en-US" dirty="0" err="1" smtClean="0">
                <a:solidFill>
                  <a:prstClr val="black"/>
                </a:solidFill>
              </a:rPr>
              <a:t>ing</a:t>
            </a:r>
            <a:r>
              <a:rPr lang="sl-SI" dirty="0" smtClean="0">
                <a:solidFill>
                  <a:prstClr val="black"/>
                </a:solidFill>
              </a:rPr>
              <a:t>:</a:t>
            </a:r>
            <a:endParaRPr lang="en-US" dirty="0" smtClean="0">
              <a:solidFill>
                <a:prstClr val="black"/>
              </a:solidFill>
            </a:endParaRP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endParaRPr lang="sr-Latn-CS" dirty="0" smtClean="0">
              <a:solidFill>
                <a:prstClr val="black"/>
              </a:solidFill>
            </a:endParaRP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sr-Latn-CS" dirty="0" smtClean="0">
                <a:solidFill>
                  <a:prstClr val="black"/>
                </a:solidFill>
              </a:rPr>
              <a:t> maintenance of SEED JCT infrastructure module and software, </a:t>
            </a:r>
            <a:endParaRPr lang="en-US" dirty="0" smtClean="0">
              <a:solidFill>
                <a:prstClr val="black"/>
              </a:solidFill>
            </a:endParaRP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endParaRPr lang="sr-Latn-CS" dirty="0" smtClean="0">
              <a:solidFill>
                <a:prstClr val="black"/>
              </a:solidFill>
            </a:endParaRP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de-AT" dirty="0" smtClean="0">
                <a:solidFill>
                  <a:prstClr val="black"/>
                </a:solidFill>
              </a:rPr>
              <a:t> </a:t>
            </a:r>
            <a:r>
              <a:rPr lang="en-US" dirty="0">
                <a:solidFill>
                  <a:prstClr val="black"/>
                </a:solidFill>
              </a:rPr>
              <a:t>i</a:t>
            </a:r>
            <a:r>
              <a:rPr lang="sr-Latn-CS" dirty="0" smtClean="0">
                <a:solidFill>
                  <a:prstClr val="black"/>
                </a:solidFill>
              </a:rPr>
              <a:t>mplementation </a:t>
            </a:r>
            <a:r>
              <a:rPr lang="sr-Latn-CS" dirty="0" smtClean="0">
                <a:solidFill>
                  <a:prstClr val="black"/>
                </a:solidFill>
              </a:rPr>
              <a:t>of new </a:t>
            </a:r>
            <a:r>
              <a:rPr lang="sr-Latn-CS" dirty="0" smtClean="0">
                <a:solidFill>
                  <a:prstClr val="black"/>
                </a:solidFill>
              </a:rPr>
              <a:t>function</a:t>
            </a:r>
            <a:r>
              <a:rPr lang="en-US" dirty="0" smtClean="0">
                <a:solidFill>
                  <a:prstClr val="black"/>
                </a:solidFill>
              </a:rPr>
              <a:t>s</a:t>
            </a:r>
            <a:r>
              <a:rPr lang="sr-Latn-CS" dirty="0" smtClean="0">
                <a:solidFill>
                  <a:prstClr val="black"/>
                </a:solidFill>
              </a:rPr>
              <a:t> </a:t>
            </a:r>
            <a:r>
              <a:rPr lang="sr-Latn-CS" dirty="0" smtClean="0">
                <a:solidFill>
                  <a:prstClr val="black"/>
                </a:solidFill>
              </a:rPr>
              <a:t>of SEED web application, </a:t>
            </a:r>
            <a:endParaRPr lang="en-US" dirty="0" smtClean="0">
              <a:solidFill>
                <a:prstClr val="black"/>
              </a:solidFill>
            </a:endParaRP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endParaRPr lang="sr-Latn-CS" dirty="0" smtClean="0">
              <a:solidFill>
                <a:prstClr val="black"/>
              </a:solidFill>
            </a:endParaRP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sr-Latn-CS" dirty="0" smtClean="0">
                <a:solidFill>
                  <a:prstClr val="black"/>
                </a:solidFill>
              </a:rPr>
              <a:t> expansion of </a:t>
            </a:r>
            <a:r>
              <a:rPr lang="sr-Latn-CS" dirty="0" smtClean="0">
                <a:solidFill>
                  <a:prstClr val="black"/>
                </a:solidFill>
              </a:rPr>
              <a:t>functio</a:t>
            </a:r>
            <a:r>
              <a:rPr lang="en-US" dirty="0" smtClean="0">
                <a:solidFill>
                  <a:prstClr val="black"/>
                </a:solidFill>
              </a:rPr>
              <a:t>ns</a:t>
            </a:r>
            <a:r>
              <a:rPr lang="sr-Latn-CS" dirty="0" smtClean="0">
                <a:solidFill>
                  <a:prstClr val="black"/>
                </a:solidFill>
              </a:rPr>
              <a:t> </a:t>
            </a:r>
            <a:r>
              <a:rPr lang="sr-Latn-CS" dirty="0" smtClean="0">
                <a:solidFill>
                  <a:prstClr val="black"/>
                </a:solidFill>
              </a:rPr>
              <a:t>of SEED platform </a:t>
            </a:r>
            <a:r>
              <a:rPr lang="en-US" dirty="0" smtClean="0">
                <a:solidFill>
                  <a:prstClr val="black"/>
                </a:solidFill>
              </a:rPr>
              <a:t>by the</a:t>
            </a:r>
            <a:r>
              <a:rPr lang="sr-Latn-CS" dirty="0" smtClean="0">
                <a:solidFill>
                  <a:prstClr val="black"/>
                </a:solidFill>
              </a:rPr>
              <a:t> </a:t>
            </a:r>
            <a:r>
              <a:rPr lang="sr-Latn-CS" dirty="0" smtClean="0">
                <a:solidFill>
                  <a:prstClr val="black"/>
                </a:solidFill>
              </a:rPr>
              <a:t>implementation of module ”Transborder transfer of money“,</a:t>
            </a:r>
            <a:endParaRPr lang="en-US" dirty="0" smtClean="0">
              <a:solidFill>
                <a:prstClr val="black"/>
              </a:solidFill>
            </a:endParaRP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endParaRPr lang="sr-Latn-CS" dirty="0" smtClean="0">
              <a:solidFill>
                <a:prstClr val="black"/>
              </a:solidFill>
            </a:endParaRP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de-AT" dirty="0" smtClean="0">
                <a:solidFill>
                  <a:prstClr val="black"/>
                </a:solidFill>
              </a:rPr>
              <a:t> </a:t>
            </a:r>
            <a:r>
              <a:rPr lang="sr-Latn-CS" dirty="0" smtClean="0">
                <a:solidFill>
                  <a:prstClr val="black"/>
                </a:solidFill>
              </a:rPr>
              <a:t>activities related to the application for protection of intellectual property rights.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endParaRPr lang="sl-SI" dirty="0">
              <a:solidFill>
                <a:prstClr val="black"/>
              </a:solidFill>
            </a:endParaRPr>
          </a:p>
        </p:txBody>
      </p:sp>
      <p:pic>
        <p:nvPicPr>
          <p:cNvPr id="22" name="Picture 9" descr="seed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10400" y="4038600"/>
            <a:ext cx="1368425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/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/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r" eaLnBrk="1" hangingPunct="1"/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pic>
        <p:nvPicPr>
          <p:cNvPr id="19" name="Picture 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858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2895600" y="1295400"/>
            <a:ext cx="322011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l-SI" sz="3200" b="1" dirty="0" smtClean="0">
                <a:solidFill>
                  <a:schemeClr val="accent2"/>
                </a:solidFill>
                <a:latin typeface="Calibri" pitchFamily="34" charset="0"/>
              </a:rPr>
              <a:t>6.</a:t>
            </a:r>
            <a:r>
              <a:rPr lang="de-AT" sz="3200" b="1" dirty="0" smtClean="0">
                <a:solidFill>
                  <a:schemeClr val="accent2"/>
                </a:solidFill>
                <a:latin typeface="Calibri" pitchFamily="34" charset="0"/>
              </a:rPr>
              <a:t> </a:t>
            </a:r>
            <a:r>
              <a:rPr lang="sl-SI" sz="3200" b="1" dirty="0" smtClean="0">
                <a:solidFill>
                  <a:schemeClr val="accent2"/>
                </a:solidFill>
                <a:latin typeface="Calibri" pitchFamily="34" charset="0"/>
              </a:rPr>
              <a:t>CUSTOMS 2013</a:t>
            </a:r>
            <a:endParaRPr lang="en-US" sz="3200" b="1" dirty="0">
              <a:solidFill>
                <a:schemeClr val="accent2"/>
              </a:solidFill>
              <a:latin typeface="Calibri" pitchFamily="34" charset="0"/>
            </a:endParaRPr>
          </a:p>
        </p:txBody>
      </p:sp>
      <p:pic>
        <p:nvPicPr>
          <p:cNvPr id="21" name="Picture 2" descr="http://www.delhrv.ec.europa.eu/files/image/projekti/Logo%20Customs_2013_Programme_we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1800" y="1219200"/>
            <a:ext cx="1244600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ctangle 21"/>
          <p:cNvSpPr/>
          <p:nvPr/>
        </p:nvSpPr>
        <p:spPr>
          <a:xfrm>
            <a:off x="381000" y="2133600"/>
            <a:ext cx="83058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charset="0"/>
              <a:buChar char="•"/>
              <a:defRPr/>
            </a:pPr>
            <a:r>
              <a:rPr lang="sl-SI" sz="2400" dirty="0" smtClean="0">
                <a:solidFill>
                  <a:srgbClr val="000000"/>
                </a:solidFill>
              </a:rPr>
              <a:t> 2012 Montenegro has begun with participation in the program</a:t>
            </a:r>
            <a:r>
              <a:rPr lang="de-AT" sz="2400" dirty="0" smtClean="0">
                <a:solidFill>
                  <a:srgbClr val="000000"/>
                </a:solidFill>
              </a:rPr>
              <a:t> </a:t>
            </a:r>
            <a:r>
              <a:rPr lang="sl-SI" sz="2400" dirty="0" smtClean="0">
                <a:solidFill>
                  <a:srgbClr val="000000"/>
                </a:solidFill>
              </a:rPr>
              <a:t>in </a:t>
            </a:r>
            <a:r>
              <a:rPr lang="sl-SI" sz="2400" dirty="0" smtClean="0">
                <a:solidFill>
                  <a:srgbClr val="000000"/>
                </a:solidFill>
              </a:rPr>
              <a:t>2012</a:t>
            </a:r>
            <a:r>
              <a:rPr lang="en-US" sz="2400" dirty="0" smtClean="0">
                <a:solidFill>
                  <a:srgbClr val="000000"/>
                </a:solidFill>
              </a:rPr>
              <a:t>.</a:t>
            </a:r>
            <a:endParaRPr lang="sl-SI" sz="2400" dirty="0" smtClean="0">
              <a:solidFill>
                <a:srgbClr val="000000"/>
              </a:solidFill>
            </a:endParaRPr>
          </a:p>
          <a:p>
            <a:pPr algn="just">
              <a:buFont typeface="Arial" charset="0"/>
              <a:buNone/>
              <a:defRPr/>
            </a:pPr>
            <a:r>
              <a:rPr lang="sl-SI" sz="2400" dirty="0" smtClean="0">
                <a:solidFill>
                  <a:srgbClr val="000000"/>
                </a:solidFill>
              </a:rPr>
              <a:t> </a:t>
            </a:r>
          </a:p>
          <a:p>
            <a:pPr algn="just">
              <a:buFont typeface="Arial" charset="0"/>
              <a:buChar char="•"/>
              <a:defRPr/>
            </a:pPr>
            <a:r>
              <a:rPr lang="sl-SI" sz="2400" dirty="0" smtClean="0">
                <a:solidFill>
                  <a:srgbClr val="000000"/>
                </a:solidFill>
              </a:rPr>
              <a:t>   Under the scope of this Program, MCA officers are participating </a:t>
            </a:r>
            <a:r>
              <a:rPr lang="en-US" sz="2400" dirty="0" smtClean="0">
                <a:solidFill>
                  <a:srgbClr val="000000"/>
                </a:solidFill>
              </a:rPr>
              <a:t>in</a:t>
            </a:r>
            <a:r>
              <a:rPr lang="sl-SI" sz="2400" dirty="0" smtClean="0">
                <a:solidFill>
                  <a:srgbClr val="000000"/>
                </a:solidFill>
              </a:rPr>
              <a:t> </a:t>
            </a:r>
            <a:r>
              <a:rPr lang="sl-SI" sz="2400" dirty="0" smtClean="0">
                <a:solidFill>
                  <a:srgbClr val="000000"/>
                </a:solidFill>
              </a:rPr>
              <a:t>seminars and workshops, project groups, study visits and </a:t>
            </a:r>
            <a:r>
              <a:rPr lang="sl-SI" sz="2400" dirty="0" smtClean="0">
                <a:solidFill>
                  <a:srgbClr val="000000"/>
                </a:solidFill>
              </a:rPr>
              <a:t>trainings</a:t>
            </a:r>
            <a:r>
              <a:rPr lang="en-US" sz="2400" dirty="0" smtClean="0">
                <a:solidFill>
                  <a:srgbClr val="000000"/>
                </a:solidFill>
              </a:rPr>
              <a:t>.</a:t>
            </a:r>
            <a:endParaRPr lang="sl-SI" sz="2400" dirty="0" smtClean="0">
              <a:solidFill>
                <a:srgbClr val="000000"/>
              </a:solidFill>
            </a:endParaRPr>
          </a:p>
          <a:p>
            <a:pPr algn="just">
              <a:buFont typeface="Arial" charset="0"/>
              <a:buChar char="•"/>
              <a:defRPr/>
            </a:pPr>
            <a:endParaRPr lang="sl-SI" sz="2400" dirty="0" smtClean="0">
              <a:solidFill>
                <a:srgbClr val="000000"/>
              </a:solidFill>
            </a:endParaRPr>
          </a:p>
          <a:p>
            <a:pPr algn="just">
              <a:buFont typeface="Arial" charset="0"/>
              <a:buChar char="•"/>
              <a:defRPr/>
            </a:pPr>
            <a:r>
              <a:rPr lang="sl-SI" sz="2400" dirty="0" smtClean="0">
                <a:solidFill>
                  <a:srgbClr val="000000"/>
                </a:solidFill>
              </a:rPr>
              <a:t> </a:t>
            </a:r>
            <a:r>
              <a:rPr lang="sl-SI" sz="2400" dirty="0" smtClean="0">
                <a:solidFill>
                  <a:srgbClr val="000000"/>
                </a:solidFill>
              </a:rPr>
              <a:t>Under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sl-SI" sz="2400" dirty="0" smtClean="0">
                <a:solidFill>
                  <a:srgbClr val="000000"/>
                </a:solidFill>
              </a:rPr>
              <a:t>this </a:t>
            </a:r>
            <a:r>
              <a:rPr lang="sl-SI" sz="2400" dirty="0" smtClean="0">
                <a:solidFill>
                  <a:srgbClr val="000000"/>
                </a:solidFill>
              </a:rPr>
              <a:t>Program, MCA officers are exchanging </a:t>
            </a:r>
            <a:r>
              <a:rPr lang="sl-SI" sz="2400" dirty="0" smtClean="0">
                <a:solidFill>
                  <a:srgbClr val="000000"/>
                </a:solidFill>
              </a:rPr>
              <a:t>experience</a:t>
            </a:r>
            <a:r>
              <a:rPr lang="en-US" sz="2400" dirty="0" smtClean="0">
                <a:solidFill>
                  <a:srgbClr val="000000"/>
                </a:solidFill>
              </a:rPr>
              <a:t>s</a:t>
            </a:r>
            <a:r>
              <a:rPr lang="sl-SI" sz="2400" dirty="0" smtClean="0">
                <a:solidFill>
                  <a:srgbClr val="000000"/>
                </a:solidFill>
              </a:rPr>
              <a:t> </a:t>
            </a:r>
            <a:r>
              <a:rPr lang="sl-SI" sz="2400" dirty="0" smtClean="0">
                <a:solidFill>
                  <a:srgbClr val="000000"/>
                </a:solidFill>
              </a:rPr>
              <a:t>and best </a:t>
            </a:r>
            <a:r>
              <a:rPr lang="sl-SI" sz="2400" dirty="0" smtClean="0">
                <a:solidFill>
                  <a:srgbClr val="000000"/>
                </a:solidFill>
              </a:rPr>
              <a:t>practice</a:t>
            </a:r>
            <a:r>
              <a:rPr lang="en-US" sz="2400" dirty="0" smtClean="0">
                <a:solidFill>
                  <a:srgbClr val="000000"/>
                </a:solidFill>
              </a:rPr>
              <a:t>s</a:t>
            </a:r>
            <a:r>
              <a:rPr lang="sl-SI" sz="2400" dirty="0" smtClean="0">
                <a:solidFill>
                  <a:srgbClr val="000000"/>
                </a:solidFill>
              </a:rPr>
              <a:t> </a:t>
            </a:r>
            <a:r>
              <a:rPr lang="sl-SI" sz="2400" dirty="0" smtClean="0">
                <a:solidFill>
                  <a:srgbClr val="000000"/>
                </a:solidFill>
              </a:rPr>
              <a:t>with the customs services of </a:t>
            </a:r>
            <a:r>
              <a:rPr lang="en-US" sz="2400" dirty="0" smtClean="0">
                <a:solidFill>
                  <a:srgbClr val="000000"/>
                </a:solidFill>
              </a:rPr>
              <a:t>the </a:t>
            </a:r>
            <a:r>
              <a:rPr lang="sl-SI" sz="2400" dirty="0" smtClean="0">
                <a:solidFill>
                  <a:srgbClr val="000000"/>
                </a:solidFill>
              </a:rPr>
              <a:t>EU </a:t>
            </a:r>
            <a:r>
              <a:rPr lang="sl-SI" sz="2400" dirty="0" smtClean="0">
                <a:solidFill>
                  <a:srgbClr val="000000"/>
                </a:solidFill>
              </a:rPr>
              <a:t>member </a:t>
            </a:r>
            <a:r>
              <a:rPr lang="sl-SI" sz="2400" dirty="0" smtClean="0">
                <a:solidFill>
                  <a:srgbClr val="000000"/>
                </a:solidFill>
              </a:rPr>
              <a:t>states</a:t>
            </a:r>
            <a:r>
              <a:rPr lang="en-US" sz="2400" dirty="0" smtClean="0">
                <a:solidFill>
                  <a:srgbClr val="000000"/>
                </a:solidFill>
              </a:rPr>
              <a:t>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/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/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r" eaLnBrk="1" hangingPunct="1"/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pic>
        <p:nvPicPr>
          <p:cNvPr id="19" name="Picture 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858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2590800" y="1371600"/>
            <a:ext cx="46454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sz="3200" dirty="0" smtClean="0">
                <a:solidFill>
                  <a:srgbClr val="C00000"/>
                </a:solidFill>
              </a:rPr>
              <a:t> CHALLENGES for MCA</a:t>
            </a:r>
            <a:endParaRPr lang="en-US" sz="3200" dirty="0"/>
          </a:p>
        </p:txBody>
      </p:sp>
      <p:sp>
        <p:nvSpPr>
          <p:cNvPr id="21" name="Rectangle 20"/>
          <p:cNvSpPr/>
          <p:nvPr/>
        </p:nvSpPr>
        <p:spPr>
          <a:xfrm>
            <a:off x="381000" y="2362200"/>
            <a:ext cx="8305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charset="0"/>
              <a:buChar char="•"/>
              <a:defRPr/>
            </a:pPr>
            <a:r>
              <a:rPr lang="de-AT" sz="2400" dirty="0" smtClean="0">
                <a:solidFill>
                  <a:srgbClr val="000000"/>
                </a:solidFill>
              </a:rPr>
              <a:t> </a:t>
            </a:r>
            <a:r>
              <a:rPr lang="sr-Latn-CS" sz="2400" dirty="0" smtClean="0">
                <a:solidFill>
                  <a:srgbClr val="000000"/>
                </a:solidFill>
              </a:rPr>
              <a:t>Full approximation with the acquis in terms of customs </a:t>
            </a:r>
            <a:r>
              <a:rPr lang="sr-Latn-CS" sz="2400" dirty="0" smtClean="0">
                <a:solidFill>
                  <a:srgbClr val="000000"/>
                </a:solidFill>
              </a:rPr>
              <a:t>legislation</a:t>
            </a:r>
            <a:r>
              <a:rPr lang="en-US" sz="2400" dirty="0" smtClean="0">
                <a:solidFill>
                  <a:srgbClr val="000000"/>
                </a:solidFill>
              </a:rPr>
              <a:t>,</a:t>
            </a:r>
            <a:endParaRPr lang="de-AT" sz="2400" dirty="0" smtClean="0">
              <a:solidFill>
                <a:srgbClr val="000000"/>
              </a:solidFill>
            </a:endParaRPr>
          </a:p>
          <a:p>
            <a:pPr algn="just">
              <a:buFont typeface="Arial" charset="0"/>
              <a:buChar char="•"/>
              <a:defRPr/>
            </a:pPr>
            <a:endParaRPr lang="sr-Latn-CS" sz="2400" dirty="0" smtClean="0">
              <a:solidFill>
                <a:srgbClr val="000000"/>
              </a:solidFill>
            </a:endParaRPr>
          </a:p>
          <a:p>
            <a:pPr algn="just">
              <a:buFont typeface="Arial" charset="0"/>
              <a:buChar char="•"/>
              <a:defRPr/>
            </a:pPr>
            <a:r>
              <a:rPr lang="en-US" sz="2400" dirty="0" smtClean="0"/>
              <a:t> Meeting the Conditions of</a:t>
            </a:r>
            <a:r>
              <a:rPr lang="en-US" sz="2400" b="1" dirty="0" smtClean="0"/>
              <a:t> Interconnectivity and Interoperability </a:t>
            </a:r>
            <a:r>
              <a:rPr lang="en-US" sz="2400" dirty="0" smtClean="0"/>
              <a:t>of </a:t>
            </a:r>
            <a:r>
              <a:rPr lang="en-US" sz="2400" dirty="0" smtClean="0"/>
              <a:t>the EU </a:t>
            </a:r>
            <a:r>
              <a:rPr lang="en-US" sz="2400" dirty="0" smtClean="0"/>
              <a:t>IT systems</a:t>
            </a:r>
          </a:p>
          <a:p>
            <a:pPr algn="just">
              <a:buFont typeface="Arial" charset="0"/>
              <a:buChar char="•"/>
              <a:defRPr/>
            </a:pPr>
            <a:endParaRPr lang="sr-Latn-CS" sz="2400" dirty="0" smtClean="0">
              <a:solidFill>
                <a:srgbClr val="000000"/>
              </a:solidFill>
            </a:endParaRPr>
          </a:p>
          <a:p>
            <a:pPr algn="just">
              <a:buFont typeface="Arial" charset="0"/>
              <a:buChar char="•"/>
              <a:defRPr/>
            </a:pPr>
            <a:r>
              <a:rPr lang="de-AT" sz="2400" dirty="0" smtClean="0">
                <a:solidFill>
                  <a:srgbClr val="000000"/>
                </a:solidFill>
              </a:rPr>
              <a:t> </a:t>
            </a:r>
            <a:r>
              <a:rPr lang="sr-Latn-CS" sz="2400" dirty="0" smtClean="0">
                <a:solidFill>
                  <a:srgbClr val="000000"/>
                </a:solidFill>
              </a:rPr>
              <a:t>Administrative capacities (human resources and infrastructure)</a:t>
            </a:r>
            <a:endParaRPr lang="sr-Latn-CS" sz="2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 b="1" i="1" dirty="0" smtClean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r>
                <a:rPr lang="sr-Latn-C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TAXATION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eaLnBrk="1" hangingPunct="1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16: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eaLnBrk="1" hangingPunct="1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7" name="Group 21"/>
          <p:cNvGrpSpPr/>
          <p:nvPr/>
        </p:nvGrpSpPr>
        <p:grpSpPr>
          <a:xfrm>
            <a:off x="0" y="6354762"/>
            <a:ext cx="9144000" cy="506473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25"/>
              <a:ext cx="45640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0"/>
              <a:ext cx="25146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hangingPunct="1"/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16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eaLnBrk="1" hangingPunct="1"/>
              <a:r>
                <a:rPr lang="sl-SI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Taxation</a:t>
              </a:r>
            </a:p>
            <a:p>
              <a:pPr algn="r" eaLnBrk="1" hangingPunct="1"/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pic>
        <p:nvPicPr>
          <p:cNvPr id="19" name="Picture 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85800"/>
            <a:ext cx="13716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533400" y="1676400"/>
            <a:ext cx="8229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charset="0"/>
              <a:buChar char="•"/>
            </a:pPr>
            <a:endParaRPr lang="sr-Latn-CS" sz="3200" dirty="0" smtClean="0">
              <a:solidFill>
                <a:srgbClr val="000000"/>
              </a:solidFill>
            </a:endParaRPr>
          </a:p>
          <a:p>
            <a:pPr algn="ctr">
              <a:buFont typeface="Arial" charset="0"/>
              <a:buNone/>
            </a:pPr>
            <a:r>
              <a:rPr lang="sr-Latn-CS" sz="3200" dirty="0" smtClean="0">
                <a:solidFill>
                  <a:srgbClr val="000000"/>
                </a:solidFill>
              </a:rPr>
              <a:t>   </a:t>
            </a:r>
            <a:r>
              <a:rPr lang="sr-Latn-CS" sz="3200" dirty="0" smtClean="0">
                <a:solidFill>
                  <a:srgbClr val="C00000"/>
                </a:solidFill>
              </a:rPr>
              <a:t>THANK YOU FOR YOUR ATTENTION!</a:t>
            </a:r>
            <a:endParaRPr lang="sr-Latn-CS" sz="3200" dirty="0">
              <a:solidFill>
                <a:srgbClr val="C0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33400" y="4419600"/>
            <a:ext cx="8001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l-SI" dirty="0" smtClean="0">
                <a:solidFill>
                  <a:srgbClr val="000000"/>
                </a:solidFill>
                <a:latin typeface="Calibri" pitchFamily="34" charset="0"/>
              </a:rPr>
              <a:t>Stojanka Milošević</a:t>
            </a:r>
          </a:p>
          <a:p>
            <a:pPr algn="ctr"/>
            <a:r>
              <a:rPr lang="sl-SI" dirty="0" smtClean="0">
                <a:solidFill>
                  <a:srgbClr val="000000"/>
                </a:solidFill>
                <a:latin typeface="Calibri" pitchFamily="34" charset="0"/>
              </a:rPr>
              <a:t>Head of Department </a:t>
            </a:r>
            <a:r>
              <a:rPr lang="en-US" smtClean="0">
                <a:solidFill>
                  <a:srgbClr val="000000"/>
                </a:solidFill>
                <a:latin typeface="Calibri" pitchFamily="34" charset="0"/>
              </a:rPr>
              <a:t>for</a:t>
            </a:r>
            <a:r>
              <a:rPr lang="sl-SI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sl-SI" dirty="0" smtClean="0">
                <a:solidFill>
                  <a:srgbClr val="000000"/>
                </a:solidFill>
                <a:latin typeface="Calibri" pitchFamily="34" charset="0"/>
              </a:rPr>
              <a:t>value, origin of goods and customs laboratory</a:t>
            </a:r>
            <a:endParaRPr lang="de-AT" dirty="0" smtClean="0">
              <a:solidFill>
                <a:srgbClr val="000000"/>
              </a:solidFill>
              <a:latin typeface="Calibri" pitchFamily="34" charset="0"/>
            </a:endParaRPr>
          </a:p>
          <a:p>
            <a:pPr algn="ctr"/>
            <a:r>
              <a:rPr lang="sl-SI" dirty="0" smtClean="0">
                <a:solidFill>
                  <a:srgbClr val="000000"/>
                </a:solidFill>
                <a:latin typeface="Calibri" pitchFamily="34" charset="0"/>
                <a:hlinkClick r:id="rId4"/>
              </a:rPr>
              <a:t>stojanka.milosevic@carina.gov.me</a:t>
            </a:r>
            <a:r>
              <a:rPr lang="sl-SI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endParaRPr lang="sl-SI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1357</Words>
  <Application>Microsoft Office PowerPoint</Application>
  <PresentationFormat>On-screen Show (4:3)</PresentationFormat>
  <Paragraphs>234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djordje.jankovic</dc:creator>
  <cp:lastModifiedBy>Jelena Samardzic</cp:lastModifiedBy>
  <cp:revision>22</cp:revision>
  <dcterms:created xsi:type="dcterms:W3CDTF">2013-04-15T11:22:31Z</dcterms:created>
  <dcterms:modified xsi:type="dcterms:W3CDTF">2013-04-22T09:42:03Z</dcterms:modified>
</cp:coreProperties>
</file>