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7" r:id="rId2"/>
    <p:sldId id="376" r:id="rId3"/>
    <p:sldId id="374" r:id="rId4"/>
    <p:sldId id="378" r:id="rId5"/>
    <p:sldId id="399" r:id="rId6"/>
    <p:sldId id="401" r:id="rId7"/>
    <p:sldId id="397" r:id="rId8"/>
    <p:sldId id="379" r:id="rId9"/>
    <p:sldId id="380" r:id="rId10"/>
    <p:sldId id="382" r:id="rId11"/>
    <p:sldId id="403" r:id="rId12"/>
    <p:sldId id="402" r:id="rId13"/>
    <p:sldId id="381" r:id="rId14"/>
    <p:sldId id="404" r:id="rId15"/>
    <p:sldId id="391" r:id="rId16"/>
    <p:sldId id="407" r:id="rId17"/>
    <p:sldId id="390" r:id="rId18"/>
    <p:sldId id="408" r:id="rId19"/>
    <p:sldId id="406" r:id="rId20"/>
    <p:sldId id="389" r:id="rId21"/>
    <p:sldId id="409" r:id="rId22"/>
    <p:sldId id="412" r:id="rId23"/>
    <p:sldId id="411" r:id="rId24"/>
    <p:sldId id="419" r:id="rId25"/>
    <p:sldId id="386" r:id="rId26"/>
    <p:sldId id="384" r:id="rId27"/>
    <p:sldId id="420" r:id="rId28"/>
    <p:sldId id="414" r:id="rId29"/>
    <p:sldId id="416" r:id="rId30"/>
    <p:sldId id="424" r:id="rId31"/>
    <p:sldId id="422" r:id="rId32"/>
    <p:sldId id="417" r:id="rId33"/>
    <p:sldId id="265" r:id="rId34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37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8" autoAdjust="0"/>
    <p:restoredTop sz="90072" autoAdjust="0"/>
  </p:normalViewPr>
  <p:slideViewPr>
    <p:cSldViewPr>
      <p:cViewPr>
        <p:scale>
          <a:sx n="70" d="100"/>
          <a:sy n="70" d="100"/>
        </p:scale>
        <p:origin x="-1572" y="-3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604" cy="46534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159" y="0"/>
            <a:ext cx="3038604" cy="46534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0D114B-D564-403E-BA64-32BA4A1ED04C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573"/>
            <a:ext cx="3038604" cy="46534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159" y="8829573"/>
            <a:ext cx="3038604" cy="46534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37496B-D1E0-4987-A4AF-2241218B5E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5133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604" cy="46534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159" y="0"/>
            <a:ext cx="3038604" cy="46534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01A8D40-3C47-48E7-99D7-8A8EE05EC30F}" type="datetimeFigureOut">
              <a:rPr lang="en-US"/>
              <a:pPr>
                <a:defRPr/>
              </a:pPr>
              <a:t>6/17/2013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713" y="4415530"/>
            <a:ext cx="5608975" cy="41836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573"/>
            <a:ext cx="3038604" cy="46534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159" y="8829573"/>
            <a:ext cx="3038604" cy="46534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C8C124B-F686-4599-9B3C-68B9B79408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7838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8C124B-F686-4599-9B3C-68B9B7940815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168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vi-VN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vi-VN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vi-VN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dirty="0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dirty="0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8C124B-F686-4599-9B3C-68B9B7940815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780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728C2-4484-4D0E-BDB6-675EA333ED0B}" type="datetimeFigureOut">
              <a:rPr lang="en-US"/>
              <a:pPr>
                <a:defRPr/>
              </a:pPr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183D5-7AC7-4E58-8729-3D19B256B0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22C70-5971-4B63-BC4F-5A39059D0858}" type="datetimeFigureOut">
              <a:rPr lang="en-US"/>
              <a:pPr>
                <a:defRPr/>
              </a:pPr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99AE7-5DA4-4099-A327-9494F53C65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8198D-D962-48F4-B70D-2240DFC47DE7}" type="datetimeFigureOut">
              <a:rPr lang="en-US"/>
              <a:pPr>
                <a:defRPr/>
              </a:pPr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4CF08-5E96-434D-B3C4-75FD2A8FAC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4E84F-26CD-43BB-AB86-50091A17D6EC}" type="datetimeFigureOut">
              <a:rPr lang="en-US"/>
              <a:pPr>
                <a:defRPr/>
              </a:pPr>
              <a:t>6/17/2013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D2F84-0A87-47D6-AB92-9D0BFE3E0A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1228F-06A4-4B92-B85E-4D8EE2BB28B3}" type="datetimeFigureOut">
              <a:rPr lang="en-US"/>
              <a:pPr>
                <a:defRPr/>
              </a:pPr>
              <a:t>6/17/2013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75626-BF8C-4EE8-814E-EF7F070B50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7ABC9-864E-4413-8DFA-C36FC848F4A7}" type="datetimeFigureOut">
              <a:rPr lang="en-US"/>
              <a:pPr>
                <a:defRPr/>
              </a:pPr>
              <a:t>6/17/2013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16CB5-23D5-49F5-A27D-774B571FA8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9E280-C211-41F3-B1E1-A8DF53423C94}" type="datetimeFigureOut">
              <a:rPr lang="en-US"/>
              <a:pPr>
                <a:defRPr/>
              </a:pPr>
              <a:t>6/17/2013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92C5DA-03C9-4817-BAD4-3D75D3E81C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468A6-367E-4FD4-A259-1C9BB554A493}" type="datetimeFigureOut">
              <a:rPr lang="en-US"/>
              <a:pPr>
                <a:defRPr/>
              </a:pPr>
              <a:t>6/17/2013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58E3A-D3E2-42C5-84F8-98CE596082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CE8CF-6D84-44C5-9D99-DCEC87B8113A}" type="datetimeFigureOut">
              <a:rPr lang="en-US"/>
              <a:pPr>
                <a:defRPr/>
              </a:pPr>
              <a:t>6/17/2013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B9228-A7CC-4E7E-B3DE-7F6ED2310C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ED202-145F-4C4C-8453-E6D107AD0933}" type="datetimeFigureOut">
              <a:rPr lang="en-US"/>
              <a:pPr>
                <a:defRPr/>
              </a:pPr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7A732C-03D4-4282-8FA7-5E6E52B541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9986A2-CA74-493E-9114-1D5BD3ACB9FC}" type="datetimeFigureOut">
              <a:rPr lang="en-US"/>
              <a:pPr>
                <a:defRPr/>
              </a:pPr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9A8E2-C673-4BE8-978B-7CD8CAC838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2A0B003-577E-4F39-8847-AE2654E7174E}" type="datetimeFigureOut">
              <a:rPr lang="en-US"/>
              <a:pPr>
                <a:defRPr/>
              </a:pPr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EBAD7A2-465B-4C0B-8DE1-B7779FCE7B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2053" name="Text Box 3"/>
          <p:cNvSpPr txBox="1">
            <a:spLocks noChangeArrowheads="1"/>
          </p:cNvSpPr>
          <p:nvPr/>
        </p:nvSpPr>
        <p:spPr bwMode="auto">
          <a:xfrm>
            <a:off x="304800" y="1676400"/>
            <a:ext cx="84582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Latn-CS" sz="1600" b="1" dirty="0">
                <a:solidFill>
                  <a:schemeClr val="bg1"/>
                </a:solidFill>
                <a:latin typeface="Cambria" pitchFamily="18" charset="0"/>
              </a:rPr>
              <a:t> M O N T E N E G R O </a:t>
            </a:r>
          </a:p>
          <a:p>
            <a:pPr algn="ctr"/>
            <a:r>
              <a:rPr lang="en-GB" sz="1600" b="1" dirty="0">
                <a:solidFill>
                  <a:schemeClr val="bg1"/>
                </a:solidFill>
                <a:latin typeface="Cambria" pitchFamily="18" charset="0"/>
              </a:rPr>
              <a:t>Negotiating Team for </a:t>
            </a:r>
            <a:r>
              <a:rPr lang="en-GB" sz="1600" b="1" dirty="0" smtClean="0">
                <a:solidFill>
                  <a:schemeClr val="bg1"/>
                </a:solidFill>
                <a:latin typeface="Cambria" pitchFamily="18" charset="0"/>
              </a:rPr>
              <a:t>Accession </a:t>
            </a:r>
            <a:r>
              <a:rPr lang="en-GB" sz="1600" b="1" dirty="0">
                <a:solidFill>
                  <a:schemeClr val="bg1"/>
                </a:solidFill>
                <a:latin typeface="Cambria" pitchFamily="18" charset="0"/>
              </a:rPr>
              <a:t>of </a:t>
            </a:r>
            <a:r>
              <a:rPr lang="sr-Latn-CS" sz="1600" b="1" dirty="0">
                <a:solidFill>
                  <a:schemeClr val="bg1"/>
                </a:solidFill>
                <a:latin typeface="Cambria" pitchFamily="18" charset="0"/>
              </a:rPr>
              <a:t>Montenegro </a:t>
            </a:r>
            <a:r>
              <a:rPr lang="en-GB" sz="1600" b="1" dirty="0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br>
              <a:rPr lang="en-GB" sz="1600" b="1" dirty="0">
                <a:solidFill>
                  <a:schemeClr val="bg1"/>
                </a:solidFill>
                <a:latin typeface="Cambria" pitchFamily="18" charset="0"/>
              </a:rPr>
            </a:br>
            <a:r>
              <a:rPr lang="en-GB" sz="1600" b="1" i="1" dirty="0">
                <a:solidFill>
                  <a:schemeClr val="bg1"/>
                </a:solidFill>
                <a:latin typeface="Cambria" pitchFamily="18" charset="0"/>
              </a:rPr>
              <a:t>Working Group for Chapter </a:t>
            </a:r>
            <a:r>
              <a:rPr lang="en-US" sz="1600" b="1" i="1" dirty="0" smtClean="0">
                <a:solidFill>
                  <a:schemeClr val="bg1"/>
                </a:solidFill>
                <a:latin typeface="Cambria" pitchFamily="18" charset="0"/>
              </a:rPr>
              <a:t>18</a:t>
            </a:r>
            <a:r>
              <a:rPr lang="hr-HR" sz="1600" b="1" i="1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hr-HR" sz="1600" b="1" i="1" dirty="0">
                <a:solidFill>
                  <a:schemeClr val="bg1"/>
                </a:solidFill>
                <a:latin typeface="Cambria" pitchFamily="18" charset="0"/>
              </a:rPr>
              <a:t>– </a:t>
            </a:r>
            <a:r>
              <a:rPr lang="en-US" sz="1600" b="1" i="1" dirty="0" smtClean="0">
                <a:solidFill>
                  <a:schemeClr val="bg1"/>
                </a:solidFill>
                <a:latin typeface="Cambria" pitchFamily="18" charset="0"/>
              </a:rPr>
              <a:t>Statistics</a:t>
            </a:r>
            <a:endParaRPr lang="en-US" sz="36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pic>
        <p:nvPicPr>
          <p:cNvPr id="1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76200"/>
            <a:ext cx="1612900" cy="15970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055" name="Rectangle 3"/>
          <p:cNvSpPr>
            <a:spLocks noChangeArrowheads="1"/>
          </p:cNvSpPr>
          <p:nvPr/>
        </p:nvSpPr>
        <p:spPr bwMode="auto">
          <a:xfrm>
            <a:off x="1447800" y="3276600"/>
            <a:ext cx="6324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600" dirty="0">
                <a:solidFill>
                  <a:srgbClr val="F2DCDB"/>
                </a:solidFill>
                <a:latin typeface="Cambria" pitchFamily="18" charset="0"/>
              </a:rPr>
              <a:t>Bilateral screening: Chapter </a:t>
            </a:r>
            <a:r>
              <a:rPr lang="en-US" sz="2600" dirty="0" smtClean="0">
                <a:solidFill>
                  <a:srgbClr val="F2DCDB"/>
                </a:solidFill>
                <a:latin typeface="Cambria" pitchFamily="18" charset="0"/>
              </a:rPr>
              <a:t>18</a:t>
            </a:r>
            <a:endParaRPr lang="en-GB" sz="2600" dirty="0">
              <a:solidFill>
                <a:srgbClr val="F2DCDB"/>
              </a:solidFill>
              <a:latin typeface="Cambria" pitchFamily="18" charset="0"/>
            </a:endParaRPr>
          </a:p>
          <a:p>
            <a:pPr algn="ctr"/>
            <a:r>
              <a:rPr lang="en-GB" sz="2600" b="1" dirty="0">
                <a:solidFill>
                  <a:srgbClr val="F2DCDB"/>
                </a:solidFill>
                <a:latin typeface="Cambria" pitchFamily="18" charset="0"/>
              </a:rPr>
              <a:t>PRESENTATION OF </a:t>
            </a:r>
            <a:r>
              <a:rPr lang="sr-Latn-CS" sz="2600" b="1" dirty="0">
                <a:solidFill>
                  <a:srgbClr val="F2DCDB"/>
                </a:solidFill>
                <a:latin typeface="Cambria" pitchFamily="18" charset="0"/>
              </a:rPr>
              <a:t>MONTENEGRO</a:t>
            </a:r>
            <a:endParaRPr lang="hr-HR" sz="2600" b="1" dirty="0">
              <a:solidFill>
                <a:srgbClr val="F2DCDB"/>
              </a:solidFill>
              <a:latin typeface="Calibri" pitchFamily="34" charset="0"/>
            </a:endParaRPr>
          </a:p>
        </p:txBody>
      </p:sp>
      <p:sp>
        <p:nvSpPr>
          <p:cNvPr id="2056" name="Rectangle 12"/>
          <p:cNvSpPr>
            <a:spLocks noChangeArrowheads="1"/>
          </p:cNvSpPr>
          <p:nvPr/>
        </p:nvSpPr>
        <p:spPr bwMode="auto">
          <a:xfrm>
            <a:off x="962025" y="6326188"/>
            <a:ext cx="74199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800" b="1" dirty="0" smtClean="0">
                <a:solidFill>
                  <a:srgbClr val="D99694"/>
                </a:solidFill>
                <a:latin typeface="Cambria" pitchFamily="18" charset="0"/>
              </a:rPr>
              <a:t>Luxembourg,  June 2013</a:t>
            </a:r>
            <a:endParaRPr lang="en-US" sz="1800" dirty="0">
              <a:solidFill>
                <a:srgbClr val="D99694"/>
              </a:solidFill>
              <a:latin typeface="Calibri" pitchFamily="34" charset="0"/>
            </a:endParaRPr>
          </a:p>
        </p:txBody>
      </p:sp>
      <p:grpSp>
        <p:nvGrpSpPr>
          <p:cNvPr id="2057" name="Group 22"/>
          <p:cNvGrpSpPr>
            <a:grpSpLocks/>
          </p:cNvGrpSpPr>
          <p:nvPr/>
        </p:nvGrpSpPr>
        <p:grpSpPr bwMode="auto">
          <a:xfrm rot="165688">
            <a:off x="-77788" y="5162550"/>
            <a:ext cx="1020763" cy="1752600"/>
            <a:chOff x="-28875" y="5105400"/>
            <a:chExt cx="1019475" cy="1752600"/>
          </a:xfrm>
        </p:grpSpPr>
        <p:sp>
          <p:nvSpPr>
            <p:cNvPr id="16" name="5-Point Star 15"/>
            <p:cNvSpPr/>
            <p:nvPr/>
          </p:nvSpPr>
          <p:spPr>
            <a:xfrm>
              <a:off x="0" y="6400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17" name="5-Point Star 16"/>
            <p:cNvSpPr/>
            <p:nvPr/>
          </p:nvSpPr>
          <p:spPr>
            <a:xfrm>
              <a:off x="304800" y="6248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533400" y="5943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19" name="5-Point Star 18"/>
            <p:cNvSpPr/>
            <p:nvPr/>
          </p:nvSpPr>
          <p:spPr>
            <a:xfrm>
              <a:off x="533400" y="5562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304800" y="5257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1" name="5-Point Star 20"/>
            <p:cNvSpPr/>
            <p:nvPr/>
          </p:nvSpPr>
          <p:spPr>
            <a:xfrm>
              <a:off x="-28875" y="5105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</p:grpSp>
      <p:pic>
        <p:nvPicPr>
          <p:cNvPr id="2058" name="Picture 2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75" y="4792663"/>
            <a:ext cx="207645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121"/>
          <p:cNvSpPr txBox="1">
            <a:spLocks noChangeArrowheads="1"/>
          </p:cNvSpPr>
          <p:nvPr/>
        </p:nvSpPr>
        <p:spPr bwMode="auto">
          <a:xfrm>
            <a:off x="228600" y="1828800"/>
            <a:ext cx="8569325" cy="609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14288" indent="-14288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r>
              <a:rPr lang="en-US" sz="2400" b="1" dirty="0" smtClean="0">
                <a:latin typeface="Cambria" pitchFamily="18" charset="0"/>
              </a:rPr>
              <a:t>TRANSPORT</a:t>
            </a:r>
            <a:endParaRPr lang="pl-PL" sz="2400" b="1" dirty="0">
              <a:latin typeface="Cambria" pitchFamily="18" charset="0"/>
            </a:endParaRPr>
          </a:p>
          <a:p>
            <a:pPr marL="14288" indent="-14288" algn="ctr"/>
            <a:endParaRPr lang="en-US" sz="1400" b="1" dirty="0">
              <a:solidFill>
                <a:srgbClr val="000099"/>
              </a:solidFill>
              <a:latin typeface="Cambria" pitchFamily="18" charset="0"/>
            </a:endParaRPr>
          </a:p>
        </p:txBody>
      </p:sp>
      <p:sp>
        <p:nvSpPr>
          <p:cNvPr id="3075" name="Rectangle 16"/>
          <p:cNvSpPr>
            <a:spLocks noChangeArrowheads="1"/>
          </p:cNvSpPr>
          <p:nvPr/>
        </p:nvSpPr>
        <p:spPr bwMode="auto">
          <a:xfrm>
            <a:off x="2057400" y="2819400"/>
            <a:ext cx="54102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hr-HR" b="1" dirty="0">
              <a:solidFill>
                <a:srgbClr val="632523"/>
              </a:solidFill>
              <a:latin typeface="Cambria" pitchFamily="18" charset="0"/>
            </a:endParaRPr>
          </a:p>
          <a:p>
            <a:pPr algn="ctr"/>
            <a:endParaRPr lang="hr-HR" b="1" dirty="0">
              <a:solidFill>
                <a:srgbClr val="632523"/>
              </a:solidFill>
              <a:latin typeface="Cambria" pitchFamily="18" charset="0"/>
            </a:endParaRPr>
          </a:p>
          <a:p>
            <a:pPr algn="ctr"/>
            <a:r>
              <a:rPr lang="hr-HR" b="1" dirty="0" smtClean="0">
                <a:latin typeface="Cambria" pitchFamily="18" charset="0"/>
              </a:rPr>
              <a:t>Bilateral screening</a:t>
            </a:r>
            <a:r>
              <a:rPr lang="hr-HR" b="1" dirty="0">
                <a:latin typeface="Cambria" pitchFamily="18" charset="0"/>
              </a:rPr>
              <a:t>: Chapter </a:t>
            </a:r>
            <a:r>
              <a:rPr lang="en-US" b="1" dirty="0" smtClean="0">
                <a:latin typeface="Cambria" pitchFamily="18" charset="0"/>
              </a:rPr>
              <a:t>18</a:t>
            </a:r>
            <a:r>
              <a:rPr lang="hr-HR" b="1" dirty="0" smtClean="0">
                <a:latin typeface="Cambria" pitchFamily="18" charset="0"/>
              </a:rPr>
              <a:t> </a:t>
            </a:r>
            <a:r>
              <a:rPr lang="en-US" b="1" dirty="0">
                <a:latin typeface="Cambria" pitchFamily="18" charset="0"/>
              </a:rPr>
              <a:t/>
            </a:r>
            <a:br>
              <a:rPr lang="en-US" b="1" dirty="0">
                <a:latin typeface="Cambria" pitchFamily="18" charset="0"/>
              </a:rPr>
            </a:br>
            <a:r>
              <a:rPr lang="en-US" b="1" dirty="0">
                <a:latin typeface="Cambria" pitchFamily="18" charset="0"/>
              </a:rPr>
              <a:t>Presentation of  Montenegro</a:t>
            </a:r>
            <a:br>
              <a:rPr lang="en-US" b="1" dirty="0">
                <a:latin typeface="Cambria" pitchFamily="18" charset="0"/>
              </a:rPr>
            </a:br>
            <a:r>
              <a:rPr lang="en-US" b="1" dirty="0" smtClean="0">
                <a:latin typeface="Cambria" pitchFamily="18" charset="0"/>
              </a:rPr>
              <a:t>Luxembourg</a:t>
            </a:r>
            <a:r>
              <a:rPr lang="hr-HR" b="1" dirty="0" smtClean="0">
                <a:latin typeface="Cambria" pitchFamily="18" charset="0"/>
              </a:rPr>
              <a:t>, </a:t>
            </a:r>
            <a:r>
              <a:rPr lang="en-US" b="1" dirty="0" smtClean="0">
                <a:latin typeface="Cambria" pitchFamily="18" charset="0"/>
              </a:rPr>
              <a:t>23-24</a:t>
            </a:r>
            <a:r>
              <a:rPr lang="hr-HR" b="1" dirty="0" smtClean="0">
                <a:latin typeface="Cambria" pitchFamily="18" charset="0"/>
              </a:rPr>
              <a:t> </a:t>
            </a:r>
            <a:r>
              <a:rPr lang="en-US" b="1" dirty="0" smtClean="0">
                <a:latin typeface="Cambria" pitchFamily="18" charset="0"/>
              </a:rPr>
              <a:t>June</a:t>
            </a:r>
            <a:r>
              <a:rPr lang="hr-HR" b="1" dirty="0" smtClean="0">
                <a:latin typeface="Cambria" pitchFamily="18" charset="0"/>
              </a:rPr>
              <a:t>201</a:t>
            </a:r>
            <a:r>
              <a:rPr lang="en-US" b="1" dirty="0">
                <a:latin typeface="Cambria" pitchFamily="18" charset="0"/>
              </a:rPr>
              <a:t>3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81000" y="4495800"/>
            <a:ext cx="838200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3077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078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1" name="Round Same Side Corner Rectangle 20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3085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086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5" name="5-Point Star 24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26" name="5-Point Star 25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27" name="5-Point Star 26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28" name="5-Point Star 27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29" name="5-Point Star 28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5" name="5-Point Star 34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3079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7" name="Round Same Side Corner Rectangle 36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3082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" name="Rectangle 39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8257295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sv-SE" sz="2400" b="1" dirty="0">
                <a:latin typeface="Cambria" pitchFamily="18" charset="0"/>
              </a:rPr>
              <a:t>DOMAIN 3 – Business statistics</a:t>
            </a:r>
            <a:r>
              <a:rPr lang="sv-SE" sz="3200" b="1" dirty="0">
                <a:latin typeface="Cambria" pitchFamily="18" charset="0"/>
              </a:rPr>
              <a:t/>
            </a:r>
            <a:br>
              <a:rPr lang="sv-SE" sz="3200" b="1" dirty="0">
                <a:latin typeface="Cambria" pitchFamily="18" charset="0"/>
              </a:rPr>
            </a:br>
            <a:r>
              <a:rPr lang="en-US" sz="3200" b="1" dirty="0" smtClean="0">
                <a:latin typeface="Cambria" pitchFamily="18" charset="0"/>
              </a:rPr>
              <a:t>   </a:t>
            </a: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sv-SE" sz="2000" b="1" dirty="0">
                <a:latin typeface="Cambria" pitchFamily="18" charset="0"/>
              </a:rPr>
              <a:t>Theme 3.04 </a:t>
            </a:r>
            <a:r>
              <a:rPr lang="sv-SE" sz="2000" b="1" dirty="0" smtClean="0">
                <a:latin typeface="Cambria" pitchFamily="18" charset="0"/>
              </a:rPr>
              <a:t>Transport</a:t>
            </a:r>
          </a:p>
          <a:p>
            <a:pPr marL="0" indent="0">
              <a:lnSpc>
                <a:spcPct val="80000"/>
              </a:lnSpc>
              <a:buNone/>
            </a:pPr>
            <a:endParaRPr lang="sv-SE" sz="2000" b="1" dirty="0">
              <a:latin typeface="Cambria" pitchFamily="18" charset="0"/>
              <a:cs typeface="Arial" charset="0"/>
            </a:endParaRPr>
          </a:p>
          <a:p>
            <a:pPr marL="519113" indent="-519113" algn="just">
              <a:lnSpc>
                <a:spcPct val="80000"/>
              </a:lnSpc>
              <a:buNone/>
            </a:pPr>
            <a:r>
              <a:rPr lang="sv-SE" sz="2000" dirty="0" smtClean="0">
                <a:latin typeface="Cambria" pitchFamily="18" charset="0"/>
                <a:cs typeface="Arial" charset="0"/>
              </a:rPr>
              <a:t>1.    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Module</a:t>
            </a:r>
            <a:r>
              <a:rPr lang="en-US" sz="2000" dirty="0">
                <a:latin typeface="Cambria" pitchFamily="18" charset="0"/>
                <a:cs typeface="Arial" charset="0"/>
              </a:rPr>
              <a:t> 3.04.01 Information system on transport statistics,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indicators </a:t>
            </a:r>
            <a:r>
              <a:rPr lang="en-US" sz="2000" dirty="0">
                <a:latin typeface="Cambria" pitchFamily="18" charset="0"/>
                <a:cs typeface="Arial" charset="0"/>
              </a:rPr>
              <a:t>and voluntary data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collections</a:t>
            </a:r>
          </a:p>
          <a:p>
            <a:pPr marL="457200" lvl="1" indent="0" algn="just">
              <a:lnSpc>
                <a:spcPct val="80000"/>
              </a:lnSpc>
              <a:buNone/>
            </a:pPr>
            <a:endParaRPr lang="en-US" sz="1400" dirty="0">
              <a:latin typeface="Cambria" pitchFamily="18" charset="0"/>
              <a:cs typeface="Arial" charset="0"/>
            </a:endParaRPr>
          </a:p>
          <a:p>
            <a:pPr marL="457200" lvl="1" indent="-457200" algn="just">
              <a:lnSpc>
                <a:spcPct val="80000"/>
              </a:lnSpc>
              <a:buAutoNum type="arabicPeriod" startAt="2"/>
            </a:pPr>
            <a:r>
              <a:rPr lang="en-US" sz="2000" dirty="0" smtClean="0">
                <a:latin typeface="Cambria" pitchFamily="18" charset="0"/>
                <a:cs typeface="Arial" charset="0"/>
              </a:rPr>
              <a:t>Module</a:t>
            </a:r>
            <a:r>
              <a:rPr lang="en-US" sz="2000" dirty="0">
                <a:latin typeface="Cambria" pitchFamily="18" charset="0"/>
                <a:cs typeface="Arial" charset="0"/>
              </a:rPr>
              <a:t> 3.04.02 Passenger mobility and road traffic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data</a:t>
            </a:r>
          </a:p>
          <a:p>
            <a:pPr marL="457200" lvl="1" indent="-457200" algn="just">
              <a:lnSpc>
                <a:spcPct val="80000"/>
              </a:lnSpc>
              <a:buAutoNum type="arabicPeriod" startAt="2"/>
            </a:pPr>
            <a:endParaRPr lang="en-US" sz="1400" dirty="0" smtClean="0">
              <a:latin typeface="Cambria" pitchFamily="18" charset="0"/>
              <a:cs typeface="Arial" charset="0"/>
            </a:endParaRPr>
          </a:p>
          <a:p>
            <a:pPr marL="457200" lvl="1" indent="-457200" algn="just">
              <a:lnSpc>
                <a:spcPct val="80000"/>
              </a:lnSpc>
              <a:buAutoNum type="arabicPeriod" startAt="2"/>
            </a:pPr>
            <a:r>
              <a:rPr lang="en-US" sz="2000" dirty="0" smtClean="0">
                <a:latin typeface="Cambria" pitchFamily="18" charset="0"/>
                <a:cs typeface="Arial" charset="0"/>
              </a:rPr>
              <a:t>Module</a:t>
            </a:r>
            <a:r>
              <a:rPr lang="en-US" sz="2000" dirty="0">
                <a:latin typeface="Cambria" pitchFamily="18" charset="0"/>
                <a:cs typeface="Arial" charset="0"/>
              </a:rPr>
              <a:t> 3.04.03 Road freight transport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statistics</a:t>
            </a:r>
          </a:p>
          <a:p>
            <a:pPr marL="457200" lvl="1" indent="-457200" algn="just">
              <a:lnSpc>
                <a:spcPct val="80000"/>
              </a:lnSpc>
              <a:buAutoNum type="arabicPeriod" startAt="2"/>
            </a:pPr>
            <a:endParaRPr lang="en-US" sz="1400" dirty="0">
              <a:latin typeface="Cambria" pitchFamily="18" charset="0"/>
              <a:cs typeface="Arial" charset="0"/>
            </a:endParaRPr>
          </a:p>
          <a:p>
            <a:pPr marL="457200" lvl="1" indent="-457200" algn="just">
              <a:lnSpc>
                <a:spcPct val="80000"/>
              </a:lnSpc>
              <a:buAutoNum type="arabicPeriod" startAt="2"/>
            </a:pPr>
            <a:r>
              <a:rPr lang="pl-PL" sz="2000" dirty="0" smtClean="0">
                <a:latin typeface="Cambria" pitchFamily="18" charset="0"/>
                <a:cs typeface="Arial" charset="0"/>
              </a:rPr>
              <a:t>Modul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e </a:t>
            </a:r>
            <a:r>
              <a:rPr lang="pl-PL" sz="2000" dirty="0" smtClean="0">
                <a:latin typeface="Cambria" pitchFamily="18" charset="0"/>
                <a:cs typeface="Arial" charset="0"/>
              </a:rPr>
              <a:t>3.04.04 </a:t>
            </a:r>
            <a:r>
              <a:rPr lang="pl-PL" sz="2000" dirty="0">
                <a:latin typeface="Cambria" pitchFamily="18" charset="0"/>
                <a:cs typeface="Arial" charset="0"/>
              </a:rPr>
              <a:t>Rail transport </a:t>
            </a:r>
            <a:r>
              <a:rPr lang="pl-PL" sz="2000" dirty="0" smtClean="0">
                <a:latin typeface="Cambria" pitchFamily="18" charset="0"/>
                <a:cs typeface="Arial" charset="0"/>
              </a:rPr>
              <a:t>statistics</a:t>
            </a:r>
            <a:endParaRPr lang="en-US" sz="2000" dirty="0" smtClean="0">
              <a:latin typeface="Cambria" pitchFamily="18" charset="0"/>
              <a:cs typeface="Arial" charset="0"/>
            </a:endParaRPr>
          </a:p>
          <a:p>
            <a:pPr marL="457200" lvl="1" indent="-457200" algn="just">
              <a:lnSpc>
                <a:spcPct val="80000"/>
              </a:lnSpc>
              <a:buAutoNum type="arabicPeriod" startAt="2"/>
            </a:pPr>
            <a:endParaRPr lang="en-US" sz="1400" dirty="0">
              <a:latin typeface="Cambria" pitchFamily="18" charset="0"/>
              <a:cs typeface="Arial" charset="0"/>
            </a:endParaRPr>
          </a:p>
          <a:p>
            <a:pPr marL="457200" lvl="1" indent="-457200" algn="just">
              <a:lnSpc>
                <a:spcPct val="80000"/>
              </a:lnSpc>
              <a:buAutoNum type="arabicPeriod" startAt="2"/>
            </a:pPr>
            <a:r>
              <a:rPr lang="pl-PL" sz="2000" dirty="0" smtClean="0">
                <a:latin typeface="Cambria" pitchFamily="18" charset="0"/>
                <a:cs typeface="Arial" charset="0"/>
              </a:rPr>
              <a:t>Modul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e </a:t>
            </a:r>
            <a:r>
              <a:rPr lang="pl-PL" sz="2000" dirty="0" smtClean="0">
                <a:latin typeface="Cambria" pitchFamily="18" charset="0"/>
                <a:cs typeface="Arial" charset="0"/>
              </a:rPr>
              <a:t>3.04.05 </a:t>
            </a:r>
            <a:r>
              <a:rPr lang="en-US" sz="2000" dirty="0">
                <a:latin typeface="Cambria" pitchFamily="18" charset="0"/>
                <a:cs typeface="Arial" charset="0"/>
              </a:rPr>
              <a:t>Maritime and inland waterways transport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statistics</a:t>
            </a:r>
          </a:p>
          <a:p>
            <a:pPr marL="457200" lvl="1" indent="-457200" algn="just">
              <a:lnSpc>
                <a:spcPct val="80000"/>
              </a:lnSpc>
              <a:buAutoNum type="arabicPeriod" startAt="2"/>
            </a:pPr>
            <a:endParaRPr lang="en-US" sz="1400" dirty="0">
              <a:latin typeface="Cambria" pitchFamily="18" charset="0"/>
              <a:cs typeface="Arial" charset="0"/>
            </a:endParaRPr>
          </a:p>
          <a:p>
            <a:pPr marL="457200" lvl="1" indent="-457200" algn="just">
              <a:lnSpc>
                <a:spcPct val="80000"/>
              </a:lnSpc>
              <a:buAutoNum type="arabicPeriod" startAt="2"/>
            </a:pPr>
            <a:r>
              <a:rPr lang="pl-PL" sz="2000" dirty="0" smtClean="0">
                <a:latin typeface="Cambria" pitchFamily="18" charset="0"/>
                <a:cs typeface="Arial" charset="0"/>
              </a:rPr>
              <a:t>Modul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e </a:t>
            </a:r>
            <a:r>
              <a:rPr lang="pl-PL" sz="2000" dirty="0" smtClean="0">
                <a:latin typeface="Cambria" pitchFamily="18" charset="0"/>
                <a:cs typeface="Arial" charset="0"/>
              </a:rPr>
              <a:t>3.04.06 </a:t>
            </a:r>
            <a:r>
              <a:rPr lang="pl-PL" sz="2000" dirty="0">
                <a:latin typeface="Cambria" pitchFamily="18" charset="0"/>
                <a:cs typeface="Arial" charset="0"/>
              </a:rPr>
              <a:t>Air transport </a:t>
            </a:r>
            <a:r>
              <a:rPr lang="pl-PL" sz="2000" dirty="0" smtClean="0">
                <a:latin typeface="Cambria" pitchFamily="18" charset="0"/>
                <a:cs typeface="Arial" charset="0"/>
              </a:rPr>
              <a:t>statistic</a:t>
            </a:r>
            <a:endParaRPr lang="en-US" sz="2000" dirty="0" smtClean="0">
              <a:latin typeface="Cambria" pitchFamily="18" charset="0"/>
              <a:cs typeface="Arial" charset="0"/>
            </a:endParaRPr>
          </a:p>
          <a:p>
            <a:pPr marL="457200" lvl="1" indent="-457200" algn="just">
              <a:lnSpc>
                <a:spcPct val="80000"/>
              </a:lnSpc>
              <a:buAutoNum type="arabicPeriod" startAt="2"/>
            </a:pPr>
            <a:endParaRPr lang="en-US" sz="1400" dirty="0" smtClean="0">
              <a:latin typeface="Cambria" pitchFamily="18" charset="0"/>
              <a:cs typeface="Arial" charset="0"/>
            </a:endParaRPr>
          </a:p>
          <a:p>
            <a:pPr marL="457200" lvl="1" indent="-457200" algn="just">
              <a:lnSpc>
                <a:spcPct val="80000"/>
              </a:lnSpc>
              <a:buAutoNum type="arabicPeriod" startAt="2"/>
            </a:pPr>
            <a:r>
              <a:rPr lang="pl-PL" sz="2000" dirty="0" smtClean="0">
                <a:latin typeface="Cambria" pitchFamily="18" charset="0"/>
                <a:cs typeface="Arial" charset="0"/>
              </a:rPr>
              <a:t>Modul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e </a:t>
            </a:r>
            <a:r>
              <a:rPr lang="pl-PL" sz="2000" dirty="0" smtClean="0">
                <a:latin typeface="Cambria" pitchFamily="18" charset="0"/>
                <a:cs typeface="Arial" charset="0"/>
              </a:rPr>
              <a:t>3.04.08 </a:t>
            </a:r>
            <a:r>
              <a:rPr lang="pl-PL" sz="2000" dirty="0">
                <a:latin typeface="Cambria" pitchFamily="18" charset="0"/>
                <a:cs typeface="Arial" charset="0"/>
              </a:rPr>
              <a:t>Transport safety </a:t>
            </a:r>
            <a:r>
              <a:rPr lang="pl-PL" sz="2000" dirty="0" smtClean="0">
                <a:latin typeface="Cambria" pitchFamily="18" charset="0"/>
                <a:cs typeface="Arial" charset="0"/>
              </a:rPr>
              <a:t>statistics</a:t>
            </a:r>
            <a:endParaRPr lang="pl-PL" sz="2000" dirty="0">
              <a:latin typeface="Cambria" pitchFamily="18" charset="0"/>
              <a:cs typeface="Arial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sr-Latn-CS" dirty="0" smtClean="0">
                <a:latin typeface="Arial" charset="0"/>
                <a:cs typeface="Arial" charset="0"/>
              </a:rPr>
              <a:t>  </a:t>
            </a:r>
            <a:endParaRPr lang="sr-Latn-CS" sz="3600" b="1" dirty="0" smtClean="0">
              <a:latin typeface="Arial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400" b="1" dirty="0" smtClean="0">
              <a:latin typeface="Arial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400" dirty="0" smtClean="0">
              <a:latin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v-SE" sz="2400" b="1" dirty="0">
                <a:latin typeface="Cambria" pitchFamily="18" charset="0"/>
              </a:rPr>
              <a:t>Theme 3.04 Transport</a:t>
            </a: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>
            <a:noAutofit/>
          </a:bodyPr>
          <a:lstStyle/>
          <a:p>
            <a:pPr marL="0" lvl="1" indent="0" algn="just">
              <a:lnSpc>
                <a:spcPct val="80000"/>
              </a:lnSpc>
              <a:buNone/>
            </a:pPr>
            <a:r>
              <a:rPr lang="en-US" sz="2000" b="1" dirty="0" smtClean="0">
                <a:latin typeface="Cambria" pitchFamily="18" charset="0"/>
                <a:cs typeface="Arial" charset="0"/>
              </a:rPr>
              <a:t>Introduction</a:t>
            </a:r>
          </a:p>
          <a:p>
            <a:pPr marL="0" lvl="1" indent="0" algn="just">
              <a:lnSpc>
                <a:spcPct val="80000"/>
              </a:lnSpc>
              <a:buNone/>
            </a:pPr>
            <a:endParaRPr lang="en-US" sz="1400" dirty="0">
              <a:latin typeface="Cambria" pitchFamily="18" charset="0"/>
              <a:cs typeface="Arial" charset="0"/>
            </a:endParaRPr>
          </a:p>
          <a:p>
            <a:pPr marL="342900" lvl="1" indent="-342900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sr-Latn-CS" sz="2000" dirty="0">
                <a:latin typeface="Cambria" pitchFamily="18" charset="0"/>
              </a:rPr>
              <a:t>Harmonization process started in </a:t>
            </a:r>
            <a:r>
              <a:rPr lang="sr-Latn-CS" sz="2000" dirty="0" smtClean="0">
                <a:latin typeface="Cambria" pitchFamily="18" charset="0"/>
              </a:rPr>
              <a:t>201</a:t>
            </a:r>
            <a:r>
              <a:rPr lang="en-US" sz="2000" dirty="0" smtClean="0">
                <a:latin typeface="Cambria" pitchFamily="18" charset="0"/>
              </a:rPr>
              <a:t>1</a:t>
            </a:r>
          </a:p>
          <a:p>
            <a:pPr marL="342900" lvl="1" indent="-342900" algn="just">
              <a:lnSpc>
                <a:spcPct val="80000"/>
              </a:lnSpc>
              <a:buFont typeface="Wingdings" pitchFamily="2" charset="2"/>
              <a:buChar char="Ø"/>
            </a:pPr>
            <a:endParaRPr lang="en-US" sz="2500" dirty="0">
              <a:latin typeface="Cambria" pitchFamily="18" charset="0"/>
              <a:cs typeface="Arial" charset="0"/>
            </a:endParaRPr>
          </a:p>
          <a:p>
            <a:pPr marL="0" lvl="1" indent="0" algn="ctr">
              <a:lnSpc>
                <a:spcPct val="80000"/>
              </a:lnSpc>
              <a:buNone/>
            </a:pPr>
            <a:r>
              <a:rPr lang="en-US" sz="1800" dirty="0" smtClean="0">
                <a:latin typeface="Cambria" pitchFamily="18" charset="0"/>
                <a:cs typeface="Arial" charset="0"/>
              </a:rPr>
              <a:t>Number of survey in 2013 – transport statistics</a:t>
            </a:r>
          </a:p>
          <a:p>
            <a:pPr marL="0" lvl="1" indent="0" algn="ctr">
              <a:lnSpc>
                <a:spcPct val="80000"/>
              </a:lnSpc>
              <a:buNone/>
            </a:pPr>
            <a:endParaRPr lang="en-US" sz="2000" dirty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marL="0" lvl="1" indent="0" algn="ctr">
              <a:lnSpc>
                <a:spcPct val="80000"/>
              </a:lnSpc>
              <a:buNone/>
            </a:pPr>
            <a:endParaRPr lang="en-US" sz="2000" dirty="0" smtClean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marL="0" lvl="1" indent="0" algn="ctr">
              <a:lnSpc>
                <a:spcPct val="80000"/>
              </a:lnSpc>
              <a:buNone/>
            </a:pPr>
            <a:endParaRPr lang="en-US" sz="2000" dirty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marL="0" lvl="1" indent="0" algn="ctr">
              <a:lnSpc>
                <a:spcPct val="80000"/>
              </a:lnSpc>
              <a:buNone/>
            </a:pPr>
            <a:endParaRPr lang="en-US" sz="2000" dirty="0" smtClean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marL="0" lvl="1" indent="0" algn="ctr">
              <a:lnSpc>
                <a:spcPct val="80000"/>
              </a:lnSpc>
              <a:buNone/>
            </a:pPr>
            <a:endParaRPr lang="en-US" sz="2000" dirty="0" smtClean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marL="342900" lvl="1" indent="-342900" algn="just">
              <a:lnSpc>
                <a:spcPct val="80000"/>
              </a:lnSpc>
              <a:buFont typeface="Wingdings" pitchFamily="2" charset="2"/>
              <a:buChar char="Ø"/>
            </a:pPr>
            <a:endParaRPr lang="en-US" sz="2200" dirty="0" smtClean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marL="342900" lvl="1" indent="-342900" algn="just">
              <a:lnSpc>
                <a:spcPct val="80000"/>
              </a:lnSpc>
              <a:buFont typeface="Wingdings" pitchFamily="2" charset="2"/>
              <a:buChar char="Ø"/>
            </a:pPr>
            <a:endParaRPr lang="en-US" sz="500" dirty="0" smtClean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marL="342900" lvl="1" indent="-342900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C0504D">
                    <a:lumMod val="50000"/>
                  </a:srgbClr>
                </a:solidFill>
                <a:latin typeface="Cambria" pitchFamily="18" charset="0"/>
                <a:cs typeface="Arial" charset="0"/>
              </a:rPr>
              <a:t>First data transmission to EUROSTAT in 2012 (railway statistics)</a:t>
            </a:r>
          </a:p>
          <a:p>
            <a:pPr marL="0" lvl="1" indent="0" algn="just">
              <a:lnSpc>
                <a:spcPct val="80000"/>
              </a:lnSpc>
              <a:buNone/>
            </a:pPr>
            <a:endParaRPr lang="en-US" sz="1800" dirty="0" smtClean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marL="342900" lvl="1" indent="-342900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C0504D">
                    <a:lumMod val="50000"/>
                  </a:srgbClr>
                </a:solidFill>
                <a:latin typeface="Cambria" pitchFamily="18" charset="0"/>
                <a:cs typeface="Arial" charset="0"/>
              </a:rPr>
              <a:t>Only </a:t>
            </a:r>
            <a:r>
              <a:rPr lang="en-US" sz="2000" dirty="0">
                <a:solidFill>
                  <a:srgbClr val="C0504D">
                    <a:lumMod val="50000"/>
                  </a:srgbClr>
                </a:solidFill>
                <a:latin typeface="Cambria" pitchFamily="18" charset="0"/>
                <a:cs typeface="Arial" charset="0"/>
              </a:rPr>
              <a:t>one employee</a:t>
            </a:r>
          </a:p>
          <a:p>
            <a:pPr marL="0" lvl="1" indent="0" algn="just">
              <a:lnSpc>
                <a:spcPct val="80000"/>
              </a:lnSpc>
              <a:buNone/>
            </a:pPr>
            <a:endParaRPr lang="en-US" sz="2000" b="1" dirty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0559721"/>
              </p:ext>
            </p:extLst>
          </p:nvPr>
        </p:nvGraphicFramePr>
        <p:xfrm>
          <a:off x="762000" y="3276600"/>
          <a:ext cx="7395392" cy="1323066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514601"/>
                <a:gridCol w="1600200"/>
                <a:gridCol w="1676400"/>
                <a:gridCol w="1604191"/>
              </a:tblGrid>
              <a:tr h="325135">
                <a:tc>
                  <a:txBody>
                    <a:bodyPr/>
                    <a:lstStyle/>
                    <a:p>
                      <a:endParaRPr lang="en-US" sz="1600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Monthly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Quarterly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Annually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08666">
                <a:tc>
                  <a:txBody>
                    <a:bodyPr/>
                    <a:lstStyle/>
                    <a:p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No. of surveys</a:t>
                      </a:r>
                      <a:endParaRPr lang="en-US" sz="1600" b="1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2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10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11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561597"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No. of</a:t>
                      </a:r>
                      <a:r>
                        <a:rPr lang="en-US" sz="1600" kern="1200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 survey based on administrative sources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2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8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9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5767495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en-US" sz="2400" b="1" dirty="0">
                <a:latin typeface="Cambria" pitchFamily="18" charset="0"/>
              </a:rPr>
              <a:t>Module 3.04.01 Information system on </a:t>
            </a:r>
            <a:r>
              <a:rPr lang="en-US" sz="2400" b="1" dirty="0" smtClean="0">
                <a:latin typeface="Cambria" pitchFamily="18" charset="0"/>
              </a:rPr>
              <a:t>transport</a:t>
            </a:r>
            <a:r>
              <a:rPr lang="x-none" sz="2400" b="1" dirty="0" smtClean="0">
                <a:latin typeface="Cambria" pitchFamily="18" charset="0"/>
              </a:rPr>
              <a:t/>
            </a:r>
            <a:br>
              <a:rPr lang="x-none" sz="2400" b="1" dirty="0" smtClean="0">
                <a:latin typeface="Cambria" pitchFamily="18" charset="0"/>
              </a:rPr>
            </a:br>
            <a:r>
              <a:rPr lang="en-US" sz="2400" b="1" dirty="0" smtClean="0">
                <a:latin typeface="Cambria" pitchFamily="18" charset="0"/>
              </a:rPr>
              <a:t>statistics, </a:t>
            </a:r>
            <a:r>
              <a:rPr lang="en-US" sz="2400" b="1" dirty="0">
                <a:latin typeface="Cambria" pitchFamily="18" charset="0"/>
              </a:rPr>
              <a:t>indicators and voluntary data collections</a:t>
            </a:r>
            <a:endParaRPr lang="en-US" sz="2400" b="1" dirty="0" smtClean="0"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>
            <a:noAutofit/>
          </a:bodyPr>
          <a:lstStyle/>
          <a:p>
            <a:pPr marL="0" lvl="1" indent="0" algn="just">
              <a:lnSpc>
                <a:spcPct val="80000"/>
              </a:lnSpc>
              <a:buNone/>
            </a:pPr>
            <a:endParaRPr lang="en-US" sz="2000" b="1" dirty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marL="0" lvl="1" indent="0" algn="just">
              <a:lnSpc>
                <a:spcPct val="80000"/>
              </a:lnSpc>
              <a:buNone/>
            </a:pPr>
            <a:r>
              <a:rPr lang="en-US" sz="2000" b="1" dirty="0" smtClean="0">
                <a:latin typeface="Cambria" pitchFamily="18" charset="0"/>
                <a:cs typeface="Arial" charset="0"/>
              </a:rPr>
              <a:t>Current state</a:t>
            </a:r>
          </a:p>
          <a:p>
            <a:pPr marL="0" lvl="1" indent="0" algn="just">
              <a:lnSpc>
                <a:spcPct val="80000"/>
              </a:lnSpc>
              <a:buNone/>
            </a:pPr>
            <a:endParaRPr lang="en-US" sz="1600" b="1" dirty="0">
              <a:latin typeface="Cambria" pitchFamily="18" charset="0"/>
              <a:cs typeface="Arial" charset="0"/>
            </a:endParaRPr>
          </a:p>
          <a:p>
            <a:pPr marL="349250" lvl="1" indent="-342900" algn="just">
              <a:buFont typeface="Wingdings" pitchFamily="2" charset="2"/>
              <a:buChar char="Ø"/>
            </a:pPr>
            <a:r>
              <a:rPr lang="en-US" sz="2000" dirty="0">
                <a:latin typeface="Cambria" pitchFamily="18" charset="0"/>
                <a:cs typeface="Arial" charset="0"/>
              </a:rPr>
              <a:t>MONSTAT use Glossary for Transport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Statistics (last edition) for definition on variables</a:t>
            </a:r>
          </a:p>
          <a:p>
            <a:pPr marL="349250" lvl="1" indent="-342900" algn="just">
              <a:buFont typeface="Wingdings" pitchFamily="2" charset="2"/>
              <a:buChar char="Ø"/>
            </a:pPr>
            <a:endParaRPr lang="en-US" sz="1600" dirty="0">
              <a:latin typeface="Cambria" pitchFamily="18" charset="0"/>
              <a:cs typeface="Arial" charset="0"/>
            </a:endParaRPr>
          </a:p>
          <a:p>
            <a:pPr marL="349250" lvl="1" indent="-342900" algn="just">
              <a:buFont typeface="Wingdings" pitchFamily="2" charset="2"/>
              <a:buChar char="Ø"/>
            </a:pPr>
            <a:r>
              <a:rPr lang="en-US" sz="2000" dirty="0" smtClean="0">
                <a:latin typeface="Cambria" pitchFamily="18" charset="0"/>
                <a:cs typeface="Arial" charset="0"/>
              </a:rPr>
              <a:t>Administrative data are extremely significant for harmonization of this module.</a:t>
            </a:r>
          </a:p>
          <a:p>
            <a:pPr marL="349250" lvl="1" indent="-342900" algn="just">
              <a:buFont typeface="Wingdings" pitchFamily="2" charset="2"/>
              <a:buChar char="Ø"/>
            </a:pPr>
            <a:endParaRPr lang="en-US" sz="1600" dirty="0">
              <a:latin typeface="Cambria" pitchFamily="18" charset="0"/>
              <a:cs typeface="Arial" charset="0"/>
            </a:endParaRPr>
          </a:p>
          <a:p>
            <a:pPr marL="349250" lvl="1" indent="-342900" algn="just">
              <a:buFont typeface="Wingdings" pitchFamily="2" charset="2"/>
              <a:buChar char="Ø"/>
            </a:pPr>
            <a:r>
              <a:rPr lang="en-US" sz="2000" dirty="0" smtClean="0">
                <a:latin typeface="Cambria" pitchFamily="18" charset="0"/>
                <a:cs typeface="Arial" charset="0"/>
              </a:rPr>
              <a:t>Main producer of administrative data:</a:t>
            </a:r>
          </a:p>
          <a:p>
            <a:pPr marL="749300" lvl="2" indent="-342900" algn="just">
              <a:buFont typeface="Arial" pitchFamily="34" charset="0"/>
              <a:buChar char="•"/>
            </a:pPr>
            <a:r>
              <a:rPr lang="en-US" sz="1600" dirty="0">
                <a:latin typeface="Cambria" pitchFamily="18" charset="0"/>
                <a:cs typeface="Arial" charset="0"/>
              </a:rPr>
              <a:t>Ministry of the </a:t>
            </a:r>
            <a:r>
              <a:rPr lang="en-US" sz="1600" dirty="0" smtClean="0">
                <a:latin typeface="Cambria" pitchFamily="18" charset="0"/>
                <a:cs typeface="Arial" charset="0"/>
              </a:rPr>
              <a:t>Interior</a:t>
            </a:r>
          </a:p>
          <a:p>
            <a:pPr marL="749300" lvl="2" indent="-342900" algn="just">
              <a:buFont typeface="Arial" pitchFamily="34" charset="0"/>
              <a:buChar char="•"/>
            </a:pPr>
            <a:r>
              <a:rPr lang="en-US" sz="1600" dirty="0" smtClean="0">
                <a:latin typeface="Cambria" pitchFamily="18" charset="0"/>
                <a:cs typeface="Arial" charset="0"/>
              </a:rPr>
              <a:t>Police administration</a:t>
            </a:r>
          </a:p>
          <a:p>
            <a:pPr marL="749300" lvl="2" indent="-342900" algn="just">
              <a:buFont typeface="Arial" pitchFamily="34" charset="0"/>
              <a:buChar char="•"/>
            </a:pPr>
            <a:r>
              <a:rPr lang="en-US" sz="1600" dirty="0">
                <a:latin typeface="Cambria" pitchFamily="18" charset="0"/>
                <a:cs typeface="Arial" charset="0"/>
              </a:rPr>
              <a:t>Ministry of Transport and Maritime </a:t>
            </a:r>
            <a:r>
              <a:rPr lang="en-US" sz="1600" dirty="0" smtClean="0">
                <a:latin typeface="Cambria" pitchFamily="18" charset="0"/>
                <a:cs typeface="Arial" charset="0"/>
              </a:rPr>
              <a:t>Affairs</a:t>
            </a:r>
          </a:p>
          <a:p>
            <a:pPr marL="749300" lvl="2" indent="-342900" algn="just">
              <a:buFont typeface="Arial" pitchFamily="34" charset="0"/>
              <a:buChar char="•"/>
            </a:pPr>
            <a:r>
              <a:rPr lang="en-US" sz="1600" dirty="0" smtClean="0">
                <a:latin typeface="Cambria" pitchFamily="18" charset="0"/>
                <a:cs typeface="Arial" charset="0"/>
              </a:rPr>
              <a:t>Municipalities </a:t>
            </a:r>
          </a:p>
          <a:p>
            <a:pPr marL="749300" lvl="2" indent="-342900" algn="just">
              <a:buFont typeface="Arial" pitchFamily="34" charset="0"/>
              <a:buChar char="•"/>
            </a:pPr>
            <a:endParaRPr lang="en-US" sz="1600" dirty="0" smtClean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marL="749300" lvl="2" indent="-342900" algn="just">
              <a:buFont typeface="Arial" pitchFamily="34" charset="0"/>
              <a:buChar char="•"/>
            </a:pPr>
            <a:endParaRPr lang="sr-Latn-CS" sz="2400" dirty="0" smtClean="0">
              <a:latin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9411406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990600" y="609600"/>
            <a:ext cx="7924800" cy="8382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en-US" sz="2400" b="1" dirty="0">
                <a:latin typeface="Cambria" pitchFamily="18" charset="0"/>
              </a:rPr>
              <a:t>Module 3.04.01 Information system on transport</a:t>
            </a:r>
            <a:br>
              <a:rPr lang="en-US" sz="2400" b="1" dirty="0">
                <a:latin typeface="Cambria" pitchFamily="18" charset="0"/>
              </a:rPr>
            </a:br>
            <a:r>
              <a:rPr lang="en-US" sz="2400" b="1" dirty="0">
                <a:latin typeface="Cambria" pitchFamily="18" charset="0"/>
              </a:rPr>
              <a:t>statistics, indicators and voluntary data collections</a:t>
            </a:r>
            <a:endParaRPr lang="en-US" sz="2000" b="1" dirty="0" smtClean="0"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/>
          <a:lstStyle/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sr-Latn-CS" sz="3600" b="1" dirty="0" smtClean="0">
                <a:latin typeface="Arial" charset="0"/>
              </a:rPr>
              <a:t> </a:t>
            </a:r>
          </a:p>
          <a:p>
            <a:pPr>
              <a:lnSpc>
                <a:spcPct val="80000"/>
              </a:lnSpc>
              <a:buNone/>
            </a:pPr>
            <a:endParaRPr lang="sr-Latn-CS" sz="2000" b="1" dirty="0" smtClean="0">
              <a:latin typeface="Cambria" pitchFamily="18" charset="0"/>
              <a:cs typeface="Arial" charset="0"/>
            </a:endParaRPr>
          </a:p>
          <a:p>
            <a:pPr marL="457200" lvl="1" indent="0" algn="just">
              <a:lnSpc>
                <a:spcPct val="80000"/>
              </a:lnSpc>
              <a:buNone/>
            </a:pPr>
            <a:endParaRPr lang="sr-Latn-CS" sz="2000" dirty="0" smtClean="0">
              <a:latin typeface="Cambria" pitchFamily="18" charset="0"/>
              <a:cs typeface="Arial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sr-Latn-CS" sz="2000" b="1" dirty="0" smtClean="0">
              <a:latin typeface="Cambria" pitchFamily="18" charset="0"/>
              <a:cs typeface="Arial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sr-Latn-CS" sz="2000" b="1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sr-Latn-CS" sz="2000" dirty="0" smtClean="0">
                <a:latin typeface="Arial" charset="0"/>
                <a:cs typeface="Arial" charset="0"/>
              </a:rPr>
              <a:t>                        </a:t>
            </a:r>
            <a:r>
              <a:rPr lang="sr-Latn-CS" dirty="0" smtClean="0">
                <a:latin typeface="Arial" charset="0"/>
                <a:cs typeface="Arial" charset="0"/>
              </a:rPr>
              <a:t>      </a:t>
            </a:r>
            <a:endParaRPr lang="sr-Latn-CS" sz="3600" b="1" dirty="0" smtClean="0">
              <a:latin typeface="Arial" charset="0"/>
            </a:endParaRPr>
          </a:p>
          <a:p>
            <a:pPr marL="457200" lvl="1" indent="0">
              <a:lnSpc>
                <a:spcPct val="80000"/>
              </a:lnSpc>
              <a:buNone/>
            </a:pPr>
            <a:endParaRPr lang="sr-Latn-CS" sz="2400" b="1" dirty="0" smtClean="0">
              <a:latin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2039806"/>
              </p:ext>
            </p:extLst>
          </p:nvPr>
        </p:nvGraphicFramePr>
        <p:xfrm>
          <a:off x="290395" y="1752600"/>
          <a:ext cx="8579940" cy="441960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108199"/>
                <a:gridCol w="3886200"/>
                <a:gridCol w="1143000"/>
                <a:gridCol w="1442541"/>
              </a:tblGrid>
              <a:tr h="457200">
                <a:tc gridSpan="2">
                  <a:txBody>
                    <a:bodyPr/>
                    <a:lstStyle/>
                    <a:p>
                      <a:endParaRPr lang="en-US" sz="1600" kern="1200" dirty="0" smtClean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Data requirements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kern="1200" dirty="0" smtClean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  <a:p>
                      <a:r>
                        <a:rPr lang="x-none" sz="16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Aviability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Data transmission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43840"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TRANSCQ_YBOOK_A</a:t>
                      </a:r>
                      <a:endParaRPr lang="en-US" sz="14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Common Questionnaire on Transport </a:t>
                      </a:r>
                      <a:r>
                        <a:rPr lang="fr-FR" sz="1400" kern="1200" dirty="0" err="1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Statistics</a:t>
                      </a:r>
                      <a:endParaRPr lang="en-US" sz="14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Partly</a:t>
                      </a:r>
                      <a:endParaRPr lang="en-US" sz="14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No   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(2015)</a:t>
                      </a:r>
                    </a:p>
                  </a:txBody>
                  <a:tcPr/>
                </a:tc>
              </a:tr>
              <a:tr h="243840"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TRANSREG_IWWSNET_A</a:t>
                      </a:r>
                      <a:endParaRPr lang="en-US" sz="14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Inland waterways network (navigable canals, rivers and lakes)</a:t>
                      </a:r>
                      <a:endParaRPr lang="en-US" sz="14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Not relevant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kern="1200" dirty="0" smtClean="0">
                        <a:solidFill>
                          <a:srgbClr val="C0504D">
                            <a:lumMod val="50000"/>
                          </a:srgbClr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</a:tr>
              <a:tr h="167640"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rgbClr val="00B05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TRANSREG_RAILNET_A</a:t>
                      </a:r>
                      <a:endParaRPr lang="en-US" sz="1400" kern="1200" dirty="0">
                        <a:solidFill>
                          <a:srgbClr val="00B050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rgbClr val="00B05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Railway network (total length, railway lines with double and more than double tracks, electrified railway lines)</a:t>
                      </a:r>
                      <a:endParaRPr lang="en-US" sz="1400" kern="1200" dirty="0">
                        <a:solidFill>
                          <a:srgbClr val="00B050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 smtClean="0">
                          <a:solidFill>
                            <a:srgbClr val="00B05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Yes</a:t>
                      </a:r>
                      <a:endParaRPr lang="en-US" sz="1400" kern="1200" dirty="0">
                        <a:solidFill>
                          <a:srgbClr val="00B050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No   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(2014)</a:t>
                      </a:r>
                    </a:p>
                    <a:p>
                      <a:pPr algn="l"/>
                      <a:endParaRPr lang="en-US" sz="1400" kern="1200" dirty="0">
                        <a:solidFill>
                          <a:srgbClr val="C0504D">
                            <a:lumMod val="50000"/>
                          </a:srgbClr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</a:tr>
              <a:tr h="243840"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rgbClr val="00B05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TRANSREG_ROADACC_A</a:t>
                      </a:r>
                      <a:endParaRPr lang="en-US" sz="1400" kern="1200" dirty="0">
                        <a:solidFill>
                          <a:srgbClr val="00B050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rgbClr val="00B05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Road accidents (number of persons killed and injured)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kern="1200" dirty="0" smtClean="0">
                          <a:solidFill>
                            <a:srgbClr val="00B05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Yes</a:t>
                      </a:r>
                      <a:endParaRPr lang="en-US" sz="1400" kern="1200" dirty="0">
                        <a:solidFill>
                          <a:srgbClr val="00B050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No   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(2014)</a:t>
                      </a:r>
                      <a:endParaRPr lang="en-US" sz="1400" kern="1200" dirty="0" smtClean="0">
                        <a:solidFill>
                          <a:srgbClr val="FF0000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 smtClean="0">
                        <a:solidFill>
                          <a:srgbClr val="C0504D">
                            <a:lumMod val="50000"/>
                          </a:srgbClr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</a:tr>
              <a:tr h="243840"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rgbClr val="00B05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TRANSREG_ROADNET_A</a:t>
                      </a:r>
                      <a:endParaRPr lang="en-US" sz="1400" kern="1200" dirty="0">
                        <a:solidFill>
                          <a:srgbClr val="00B050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rgbClr val="00B05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Road network (length of motorways and other roads) </a:t>
                      </a:r>
                      <a:endParaRPr lang="en-US" sz="1400" kern="1200" dirty="0">
                        <a:solidFill>
                          <a:srgbClr val="00B050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rgbClr val="00B05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Yes</a:t>
                      </a:r>
                    </a:p>
                    <a:p>
                      <a:pPr algn="ctr"/>
                      <a:endParaRPr lang="en-US" sz="1400" kern="1200" dirty="0">
                        <a:solidFill>
                          <a:srgbClr val="C0504D">
                            <a:lumMod val="50000"/>
                          </a:srgbClr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No   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(2014)</a:t>
                      </a:r>
                      <a:endParaRPr lang="en-US" sz="1400" kern="1200" dirty="0" smtClean="0">
                        <a:solidFill>
                          <a:srgbClr val="FF0000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 smtClean="0">
                        <a:solidFill>
                          <a:srgbClr val="C0504D">
                            <a:lumMod val="50000"/>
                          </a:srgbClr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</a:tr>
              <a:tr h="167640"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TRANSREG_VEHFGST_A</a:t>
                      </a:r>
                      <a:endParaRPr lang="en-US" sz="14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Stock of the vehicles freight (lorries, road tractors, special purpose vehicles, trailers and semi-trailers)</a:t>
                      </a:r>
                      <a:endParaRPr lang="en-US" sz="14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Partly</a:t>
                      </a:r>
                    </a:p>
                    <a:p>
                      <a:pPr algn="ctr"/>
                      <a:endParaRPr lang="en-US" sz="14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No   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(2015)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 smtClean="0">
                        <a:solidFill>
                          <a:srgbClr val="FF0000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 smtClean="0">
                        <a:solidFill>
                          <a:srgbClr val="C0504D">
                            <a:lumMod val="50000"/>
                          </a:srgbClr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</a:tr>
              <a:tr h="243840"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TRANSREG_VEHSTCK_A</a:t>
                      </a:r>
                      <a:endParaRPr lang="en-US" sz="14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Stock of the vehicles (passenger cars, motor-coaches, buses, trolley buses, motorcycles) </a:t>
                      </a:r>
                      <a:endParaRPr lang="en-US" sz="14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Partly</a:t>
                      </a:r>
                    </a:p>
                    <a:p>
                      <a:pPr algn="ctr"/>
                      <a:endParaRPr lang="en-US" sz="14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No    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(2015)</a:t>
                      </a:r>
                      <a:endParaRPr lang="en-US" sz="1400" kern="1200" dirty="0" smtClean="0">
                        <a:solidFill>
                          <a:srgbClr val="FF0000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 smtClean="0">
                        <a:solidFill>
                          <a:srgbClr val="C0504D">
                            <a:lumMod val="50000"/>
                          </a:srgbClr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2690577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en-US" sz="2400" b="1" dirty="0">
                <a:latin typeface="Cambria" pitchFamily="18" charset="0"/>
              </a:rPr>
              <a:t>Module 3.04.01 Information system on transport</a:t>
            </a:r>
            <a:br>
              <a:rPr lang="en-US" sz="2400" b="1" dirty="0">
                <a:latin typeface="Cambria" pitchFamily="18" charset="0"/>
              </a:rPr>
            </a:br>
            <a:r>
              <a:rPr lang="en-US" sz="2400" b="1" dirty="0">
                <a:latin typeface="Cambria" pitchFamily="18" charset="0"/>
              </a:rPr>
              <a:t>statistics, indicators and voluntary data collections</a:t>
            </a:r>
            <a:endParaRPr lang="en-US" sz="2400" b="1" dirty="0" smtClean="0"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>
            <a:noAutofit/>
          </a:bodyPr>
          <a:lstStyle/>
          <a:p>
            <a:pPr marL="463550" lvl="1" indent="-463550" algn="just">
              <a:lnSpc>
                <a:spcPct val="80000"/>
              </a:lnSpc>
              <a:buNone/>
            </a:pPr>
            <a:endParaRPr lang="en-US" sz="2000" b="1" dirty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marL="463550" lvl="1" indent="-463550" algn="just">
              <a:lnSpc>
                <a:spcPct val="80000"/>
              </a:lnSpc>
              <a:buNone/>
            </a:pPr>
            <a:endParaRPr lang="en-US" sz="2000" b="1" dirty="0" smtClean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marL="463550" lvl="1" indent="-463550" algn="just">
              <a:lnSpc>
                <a:spcPct val="80000"/>
              </a:lnSpc>
              <a:buNone/>
            </a:pPr>
            <a:r>
              <a:rPr lang="en-US" sz="2000" b="1" dirty="0" smtClean="0">
                <a:latin typeface="Cambria" pitchFamily="18" charset="0"/>
                <a:cs typeface="Arial" charset="0"/>
              </a:rPr>
              <a:t>Challenges and f</a:t>
            </a:r>
            <a:r>
              <a:rPr lang="sr-Latn-CS" sz="2000" b="1" dirty="0" smtClean="0">
                <a:latin typeface="Cambria" pitchFamily="18" charset="0"/>
                <a:cs typeface="Arial" charset="0"/>
              </a:rPr>
              <a:t>uture plans</a:t>
            </a:r>
            <a:endParaRPr lang="en-US" sz="2000" b="1" dirty="0" smtClean="0">
              <a:latin typeface="Cambria" pitchFamily="18" charset="0"/>
              <a:cs typeface="Arial" charset="0"/>
            </a:endParaRPr>
          </a:p>
          <a:p>
            <a:pPr marL="463550" lvl="1" indent="-463550" algn="just">
              <a:lnSpc>
                <a:spcPct val="80000"/>
              </a:lnSpc>
              <a:buNone/>
            </a:pPr>
            <a:endParaRPr lang="en-US" sz="2000" b="1" dirty="0" smtClean="0">
              <a:latin typeface="Cambria" pitchFamily="18" charset="0"/>
              <a:cs typeface="Arial" charset="0"/>
            </a:endParaRPr>
          </a:p>
          <a:p>
            <a:pPr marL="463550" lvl="1" indent="-463550" algn="just">
              <a:lnSpc>
                <a:spcPct val="80000"/>
              </a:lnSpc>
              <a:buNone/>
            </a:pPr>
            <a:endParaRPr lang="en-US" sz="2000" b="1" dirty="0">
              <a:latin typeface="Cambria" pitchFamily="18" charset="0"/>
              <a:cs typeface="Arial" charset="0"/>
            </a:endParaRPr>
          </a:p>
          <a:p>
            <a:pPr marL="342900" lvl="1" indent="-342900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Cambria" pitchFamily="18" charset="0"/>
                <a:cs typeface="Arial" charset="0"/>
              </a:rPr>
              <a:t>Data </a:t>
            </a:r>
            <a:r>
              <a:rPr lang="x-none" sz="2000" dirty="0" smtClean="0">
                <a:latin typeface="Cambria" pitchFamily="18" charset="0"/>
                <a:cs typeface="Arial" charset="0"/>
              </a:rPr>
              <a:t>transmission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(</a:t>
            </a:r>
            <a:r>
              <a:rPr lang="en-US" sz="2000" dirty="0">
                <a:latin typeface="Cambria" pitchFamily="18" charset="0"/>
                <a:cs typeface="Arial" charset="0"/>
              </a:rPr>
              <a:t>Common Questionnaire)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to EUROSTAT and other international organizations, UNECE and ITF</a:t>
            </a:r>
            <a:endParaRPr lang="en-US" sz="2000" dirty="0">
              <a:latin typeface="Cambria" pitchFamily="18" charset="0"/>
              <a:cs typeface="Arial" charset="0"/>
            </a:endParaRPr>
          </a:p>
          <a:p>
            <a:pPr algn="just">
              <a:lnSpc>
                <a:spcPct val="80000"/>
              </a:lnSpc>
              <a:buFont typeface="Arial" charset="0"/>
              <a:buNone/>
            </a:pPr>
            <a:endParaRPr lang="sr-Latn-CS" sz="2400" b="1" dirty="0">
              <a:latin typeface="Arial" charset="0"/>
              <a:cs typeface="Arial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000" dirty="0">
                <a:latin typeface="Cambria" pitchFamily="18" charset="0"/>
                <a:cs typeface="Arial" charset="0"/>
              </a:rPr>
              <a:t>Cooperation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with administrative </a:t>
            </a:r>
            <a:r>
              <a:rPr lang="en-US" sz="2000" dirty="0">
                <a:latin typeface="Cambria" pitchFamily="18" charset="0"/>
                <a:cs typeface="Arial" charset="0"/>
              </a:rPr>
              <a:t>data producers on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updating administrative sources</a:t>
            </a: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endParaRPr lang="en-US" sz="2000" dirty="0">
              <a:latin typeface="Cambria" pitchFamily="18" charset="0"/>
              <a:cs typeface="Arial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sr-Latn-CS" sz="2000" dirty="0">
                <a:latin typeface="Cambria" pitchFamily="18" charset="0"/>
              </a:rPr>
              <a:t>Start to </a:t>
            </a:r>
            <a:r>
              <a:rPr lang="sr-Latn-CS" sz="2000" dirty="0" smtClean="0">
                <a:latin typeface="Cambria" pitchFamily="18" charset="0"/>
              </a:rPr>
              <a:t>collect </a:t>
            </a:r>
            <a:r>
              <a:rPr lang="sr-Latn-CS" sz="2000" dirty="0">
                <a:latin typeface="Cambria" pitchFamily="18" charset="0"/>
              </a:rPr>
              <a:t>data using web application</a:t>
            </a:r>
            <a:endParaRPr lang="en-US" sz="2000" dirty="0">
              <a:latin typeface="Cambria" pitchFamily="18" charset="0"/>
              <a:cs typeface="Arial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endParaRPr lang="en-US" sz="2000" dirty="0" smtClean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endParaRPr lang="sr-Latn-CS" sz="2000" dirty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1891279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pPr lvl="1"/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en-US" sz="3200" b="1" dirty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en-US" sz="3200" b="1" dirty="0">
                <a:solidFill>
                  <a:srgbClr val="632523"/>
                </a:solidFill>
                <a:latin typeface="Cambria" pitchFamily="18" charset="0"/>
              </a:rPr>
            </a:br>
            <a:r>
              <a:rPr lang="en-US" sz="2400" b="1" dirty="0" smtClean="0">
                <a:latin typeface="Cambria" pitchFamily="18" charset="0"/>
                <a:cs typeface="Arial" charset="0"/>
              </a:rPr>
              <a:t>Module</a:t>
            </a:r>
            <a:r>
              <a:rPr lang="en-US" sz="2400" b="1" dirty="0">
                <a:latin typeface="Cambria" pitchFamily="18" charset="0"/>
                <a:cs typeface="Arial" charset="0"/>
              </a:rPr>
              <a:t> 3.04.02 Passenger mobility and road traffic data</a:t>
            </a:r>
            <a:r>
              <a:rPr lang="en-US" sz="2400" b="1" dirty="0" smtClean="0">
                <a:latin typeface="Cambria" pitchFamily="18" charset="0"/>
                <a:cs typeface="Arial" charset="0"/>
              </a:rPr>
              <a:t/>
            </a:r>
            <a:br>
              <a:rPr lang="en-US" sz="2400" b="1" dirty="0" smtClean="0">
                <a:latin typeface="Cambria" pitchFamily="18" charset="0"/>
                <a:cs typeface="Arial" charset="0"/>
              </a:rPr>
            </a:br>
            <a:r>
              <a:rPr lang="sv-SE" sz="3200" b="1" dirty="0" smtClean="0">
                <a:latin typeface="Cambria" pitchFamily="18" charset="0"/>
              </a:rPr>
              <a:t/>
            </a:r>
            <a:br>
              <a:rPr lang="sv-SE" sz="3200" b="1" dirty="0" smtClean="0">
                <a:latin typeface="Cambria" pitchFamily="18" charset="0"/>
              </a:rPr>
            </a:b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 </a:t>
            </a: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/>
          <a:lstStyle/>
          <a:p>
            <a:pPr marL="0" lvl="1" indent="0" algn="just">
              <a:lnSpc>
                <a:spcPct val="80000"/>
              </a:lnSpc>
              <a:buNone/>
            </a:pPr>
            <a:endParaRPr lang="en-US" sz="1000" b="1" dirty="0" smtClean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marL="0" lvl="1" indent="0" algn="just">
              <a:lnSpc>
                <a:spcPct val="80000"/>
              </a:lnSpc>
              <a:buNone/>
            </a:pPr>
            <a:r>
              <a:rPr lang="pl-PL" sz="2000" b="1" dirty="0" smtClean="0">
                <a:latin typeface="Cambria" pitchFamily="18" charset="0"/>
                <a:cs typeface="Arial" charset="0"/>
              </a:rPr>
              <a:t>Current state</a:t>
            </a:r>
          </a:p>
          <a:p>
            <a:pPr marL="0" lvl="1" indent="0" algn="just">
              <a:lnSpc>
                <a:spcPct val="80000"/>
              </a:lnSpc>
              <a:buNone/>
            </a:pPr>
            <a:endParaRPr lang="pl-PL" sz="1000" b="1" dirty="0" smtClean="0">
              <a:latin typeface="Cambria" pitchFamily="18" charset="0"/>
              <a:cs typeface="Arial" charset="0"/>
            </a:endParaRPr>
          </a:p>
          <a:p>
            <a:pPr marL="342900" lvl="1" indent="-342900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Cambria" pitchFamily="18" charset="0"/>
                <a:cs typeface="Arial" charset="0"/>
              </a:rPr>
              <a:t>MONSTAT created questionnaire,</a:t>
            </a:r>
            <a:r>
              <a:rPr lang="x-none" sz="2000" smtClean="0">
                <a:latin typeface="Cambria" pitchFamily="18" charset="0"/>
                <a:cs typeface="Arial" charset="0"/>
              </a:rPr>
              <a:t> and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 prepared sample </a:t>
            </a:r>
            <a:r>
              <a:rPr lang="en-US" sz="2000" dirty="0">
                <a:latin typeface="Cambria" pitchFamily="18" charset="0"/>
                <a:cs typeface="Arial" charset="0"/>
              </a:rPr>
              <a:t>and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methodology f</a:t>
            </a:r>
            <a:r>
              <a:rPr lang="x-none" sz="2000" dirty="0" smtClean="0">
                <a:latin typeface="Cambria" pitchFamily="18" charset="0"/>
                <a:cs typeface="Arial" charset="0"/>
              </a:rPr>
              <a:t>or </a:t>
            </a:r>
            <a:r>
              <a:rPr lang="en-US" sz="2000" dirty="0">
                <a:latin typeface="Cambria" pitchFamily="18" charset="0"/>
                <a:cs typeface="Arial" charset="0"/>
              </a:rPr>
              <a:t>passenger</a:t>
            </a:r>
            <a:r>
              <a:rPr lang="x-none" sz="2000" dirty="0">
                <a:latin typeface="Cambria" pitchFamily="18" charset="0"/>
                <a:cs typeface="Arial" charset="0"/>
              </a:rPr>
              <a:t> </a:t>
            </a:r>
            <a:r>
              <a:rPr lang="en-US" sz="2000" dirty="0">
                <a:latin typeface="Cambria" pitchFamily="18" charset="0"/>
                <a:cs typeface="Arial" charset="0"/>
              </a:rPr>
              <a:t>mobility</a:t>
            </a:r>
            <a:r>
              <a:rPr lang="x-none" sz="2000" dirty="0">
                <a:latin typeface="Cambria" pitchFamily="18" charset="0"/>
                <a:cs typeface="Arial" charset="0"/>
              </a:rPr>
              <a:t> </a:t>
            </a:r>
            <a:r>
              <a:rPr lang="x-none" sz="2000" dirty="0" smtClean="0">
                <a:latin typeface="Cambria" pitchFamily="18" charset="0"/>
                <a:cs typeface="Arial" charset="0"/>
              </a:rPr>
              <a:t>survey</a:t>
            </a:r>
            <a:endParaRPr lang="en-US" sz="1200" dirty="0">
              <a:latin typeface="Cambria" pitchFamily="18" charset="0"/>
              <a:cs typeface="Arial" charset="0"/>
            </a:endParaRPr>
          </a:p>
          <a:p>
            <a:pPr marL="0" lvl="1" indent="0" algn="just">
              <a:lnSpc>
                <a:spcPct val="80000"/>
              </a:lnSpc>
              <a:buNone/>
            </a:pPr>
            <a:endParaRPr lang="x-none" sz="1200" dirty="0" smtClean="0">
              <a:latin typeface="Cambria" pitchFamily="18" charset="0"/>
              <a:cs typeface="Arial" charset="0"/>
            </a:endParaRPr>
          </a:p>
          <a:p>
            <a:pPr marL="342900" lvl="1" indent="-342900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Cambria" pitchFamily="18" charset="0"/>
                <a:cs typeface="Arial" charset="0"/>
              </a:rPr>
              <a:t>Our </a:t>
            </a:r>
            <a:r>
              <a:rPr lang="x-none" sz="2000" dirty="0">
                <a:latin typeface="Cambria" pitchFamily="18" charset="0"/>
                <a:cs typeface="Arial" charset="0"/>
              </a:rPr>
              <a:t>aim</a:t>
            </a:r>
            <a:r>
              <a:rPr lang="en-US" sz="2000" dirty="0">
                <a:latin typeface="Cambria" pitchFamily="18" charset="0"/>
                <a:cs typeface="Arial" charset="0"/>
              </a:rPr>
              <a:t> is to collect and process </a:t>
            </a:r>
            <a:r>
              <a:rPr lang="x-none" sz="2000" dirty="0">
                <a:latin typeface="Cambria" pitchFamily="18" charset="0"/>
                <a:cs typeface="Arial" charset="0"/>
              </a:rPr>
              <a:t>data</a:t>
            </a:r>
            <a:r>
              <a:rPr lang="en-US" sz="2000" dirty="0">
                <a:latin typeface="Cambria" pitchFamily="18" charset="0"/>
                <a:cs typeface="Arial" charset="0"/>
              </a:rPr>
              <a:t> concerning travel</a:t>
            </a:r>
            <a:r>
              <a:rPr lang="x-none" sz="2000" dirty="0">
                <a:latin typeface="Cambria" pitchFamily="18" charset="0"/>
                <a:cs typeface="Arial" charset="0"/>
              </a:rPr>
              <a:t>ling</a:t>
            </a:r>
            <a:r>
              <a:rPr lang="en-US" sz="2000" dirty="0">
                <a:latin typeface="Cambria" pitchFamily="18" charset="0"/>
                <a:cs typeface="Arial" charset="0"/>
              </a:rPr>
              <a:t>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of</a:t>
            </a:r>
            <a:r>
              <a:rPr lang="en-US" sz="2000" dirty="0">
                <a:latin typeface="Cambria" pitchFamily="18" charset="0"/>
                <a:cs typeface="Arial" charset="0"/>
              </a:rPr>
              <a:t>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resident </a:t>
            </a:r>
            <a:r>
              <a:rPr lang="en-US" sz="2000" dirty="0">
                <a:latin typeface="Cambria" pitchFamily="18" charset="0"/>
                <a:cs typeface="Arial" charset="0"/>
              </a:rPr>
              <a:t>population </a:t>
            </a:r>
            <a:r>
              <a:rPr lang="x-none" sz="2000" dirty="0">
                <a:latin typeface="Cambria" pitchFamily="18" charset="0"/>
                <a:cs typeface="Arial" charset="0"/>
              </a:rPr>
              <a:t>by </a:t>
            </a:r>
            <a:r>
              <a:rPr lang="en-US" sz="2000" dirty="0">
                <a:latin typeface="Cambria" pitchFamily="18" charset="0"/>
                <a:cs typeface="Arial" charset="0"/>
              </a:rPr>
              <a:t>purpose and the most common way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of</a:t>
            </a:r>
            <a:r>
              <a:rPr lang="en-US" sz="2000" dirty="0">
                <a:latin typeface="Cambria" pitchFamily="18" charset="0"/>
                <a:cs typeface="Arial" charset="0"/>
              </a:rPr>
              <a:t>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traveling</a:t>
            </a:r>
            <a:r>
              <a:rPr lang="x-none" sz="2000" dirty="0" smtClean="0">
                <a:latin typeface="Cambria" pitchFamily="18" charset="0"/>
                <a:cs typeface="Arial" charset="0"/>
              </a:rPr>
              <a:t>.</a:t>
            </a:r>
            <a:endParaRPr lang="en-US" sz="2000" dirty="0">
              <a:latin typeface="Cambria" pitchFamily="18" charset="0"/>
              <a:cs typeface="Arial" charset="0"/>
            </a:endParaRPr>
          </a:p>
          <a:p>
            <a:pPr lvl="1" algn="just">
              <a:lnSpc>
                <a:spcPct val="80000"/>
              </a:lnSpc>
              <a:buNone/>
            </a:pPr>
            <a:endParaRPr lang="sr-Latn-CS" sz="1200" dirty="0">
              <a:latin typeface="Cambria" pitchFamily="18" charset="0"/>
              <a:cs typeface="Arial" charset="0"/>
            </a:endParaRPr>
          </a:p>
          <a:p>
            <a:pPr marL="342900" lvl="1" indent="-342900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x-none" sz="2000" dirty="0" smtClean="0">
                <a:latin typeface="Cambria" pitchFamily="18" charset="0"/>
                <a:cs typeface="Arial" charset="0"/>
              </a:rPr>
              <a:t>For preparation of the survey we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used following</a:t>
            </a:r>
            <a:r>
              <a:rPr lang="x-none" sz="2000" dirty="0" smtClean="0">
                <a:latin typeface="Cambria" pitchFamily="18" charset="0"/>
                <a:cs typeface="Arial" charset="0"/>
              </a:rPr>
              <a:t>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document</a:t>
            </a:r>
            <a:r>
              <a:rPr lang="x-none" sz="2000" dirty="0" smtClean="0">
                <a:latin typeface="Cambria" pitchFamily="18" charset="0"/>
                <a:cs typeface="Arial" charset="0"/>
              </a:rPr>
              <a:t>s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:</a:t>
            </a:r>
          </a:p>
          <a:p>
            <a:pPr marL="342900" lvl="1" indent="-342900" algn="just">
              <a:lnSpc>
                <a:spcPct val="80000"/>
              </a:lnSpc>
              <a:buFont typeface="Wingdings" pitchFamily="2" charset="2"/>
              <a:buChar char="Ø"/>
            </a:pPr>
            <a:endParaRPr lang="en-US" sz="1000" dirty="0">
              <a:latin typeface="Cambria" pitchFamily="18" charset="0"/>
              <a:cs typeface="Arial" charset="0"/>
            </a:endParaRPr>
          </a:p>
          <a:p>
            <a:pPr marL="742950" lvl="2" indent="-342900" algn="just">
              <a:lnSpc>
                <a:spcPct val="80000"/>
              </a:lnSpc>
              <a:buFont typeface="Arial" pitchFamily="34" charset="0"/>
              <a:buChar char="•"/>
            </a:pPr>
            <a:r>
              <a:rPr lang="en-US" sz="1600" dirty="0" smtClean="0">
                <a:latin typeface="Cambria" pitchFamily="18" charset="0"/>
                <a:cs typeface="Arial" charset="0"/>
              </a:rPr>
              <a:t>European </a:t>
            </a:r>
            <a:r>
              <a:rPr lang="en-US" sz="1600" dirty="0">
                <a:latin typeface="Cambria" pitchFamily="18" charset="0"/>
                <a:cs typeface="Arial" charset="0"/>
              </a:rPr>
              <a:t>Commission-Eurostat/E6 "LOT 1: Support for passenger mobility </a:t>
            </a:r>
            <a:r>
              <a:rPr lang="en-US" sz="1600" dirty="0" smtClean="0">
                <a:latin typeface="Cambria" pitchFamily="18" charset="0"/>
                <a:cs typeface="Arial" charset="0"/>
              </a:rPr>
              <a:t>statistics“</a:t>
            </a:r>
          </a:p>
          <a:p>
            <a:pPr marL="742950" lvl="2" indent="-342900" algn="just">
              <a:lnSpc>
                <a:spcPct val="80000"/>
              </a:lnSpc>
              <a:buFont typeface="Arial" pitchFamily="34" charset="0"/>
              <a:buChar char="•"/>
            </a:pPr>
            <a:endParaRPr lang="en-US" sz="1000" dirty="0" smtClean="0">
              <a:latin typeface="Cambria" pitchFamily="18" charset="0"/>
              <a:cs typeface="Arial" charset="0"/>
            </a:endParaRPr>
          </a:p>
          <a:p>
            <a:pPr marL="742950" lvl="2" indent="-342900" algn="just">
              <a:lnSpc>
                <a:spcPct val="80000"/>
              </a:lnSpc>
              <a:buFont typeface="Arial" pitchFamily="34" charset="0"/>
              <a:buChar char="•"/>
            </a:pPr>
            <a:r>
              <a:rPr lang="en-US" sz="1600" dirty="0" smtClean="0">
                <a:latin typeface="Cambria" pitchFamily="18" charset="0"/>
                <a:cs typeface="Arial" charset="0"/>
              </a:rPr>
              <a:t>D</a:t>
            </a:r>
            <a:r>
              <a:rPr lang="x-none" sz="1600" dirty="0" smtClean="0">
                <a:latin typeface="Cambria" pitchFamily="18" charset="0"/>
                <a:cs typeface="Arial" charset="0"/>
              </a:rPr>
              <a:t>1.</a:t>
            </a:r>
            <a:r>
              <a:rPr lang="en-US" sz="1600" dirty="0" smtClean="0">
                <a:latin typeface="Cambria" pitchFamily="18" charset="0"/>
                <a:cs typeface="Arial" charset="0"/>
              </a:rPr>
              <a:t>5</a:t>
            </a:r>
            <a:r>
              <a:rPr lang="x-none" sz="1600" dirty="0" smtClean="0">
                <a:latin typeface="Cambria" pitchFamily="18" charset="0"/>
                <a:cs typeface="Arial" charset="0"/>
              </a:rPr>
              <a:t> </a:t>
            </a:r>
            <a:r>
              <a:rPr lang="en-US" sz="1600" dirty="0" smtClean="0">
                <a:latin typeface="Cambria" pitchFamily="18" charset="0"/>
                <a:cs typeface="Arial" charset="0"/>
              </a:rPr>
              <a:t>Methodological </a:t>
            </a:r>
            <a:r>
              <a:rPr lang="en-US" sz="1600" dirty="0">
                <a:latin typeface="Cambria" pitchFamily="18" charset="0"/>
                <a:cs typeface="Arial" charset="0"/>
              </a:rPr>
              <a:t>report on passenger </a:t>
            </a:r>
            <a:r>
              <a:rPr lang="en-US" sz="1600" dirty="0" smtClean="0">
                <a:latin typeface="Cambria" pitchFamily="18" charset="0"/>
                <a:cs typeface="Arial" charset="0"/>
              </a:rPr>
              <a:t>mobility</a:t>
            </a:r>
          </a:p>
          <a:p>
            <a:pPr marL="0" lvl="2" indent="0" algn="just">
              <a:lnSpc>
                <a:spcPct val="80000"/>
              </a:lnSpc>
              <a:buNone/>
            </a:pPr>
            <a:endParaRPr lang="en-US" sz="1600" dirty="0">
              <a:latin typeface="Cambria" pitchFamily="18" charset="0"/>
              <a:cs typeface="Arial" charset="0"/>
            </a:endParaRPr>
          </a:p>
          <a:p>
            <a:pPr marL="285750" lvl="2" indent="-285750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000" dirty="0">
                <a:latin typeface="Cambria" pitchFamily="18" charset="0"/>
                <a:cs typeface="Arial" charset="0"/>
              </a:rPr>
              <a:t>Passenger mobility survey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is included </a:t>
            </a:r>
            <a:r>
              <a:rPr lang="en-US" sz="2000" dirty="0">
                <a:latin typeface="Cambria" pitchFamily="18" charset="0"/>
                <a:cs typeface="Arial" charset="0"/>
              </a:rPr>
              <a:t>in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Annual </a:t>
            </a:r>
            <a:r>
              <a:rPr lang="en-US" sz="2000" dirty="0">
                <a:latin typeface="Cambria" pitchFamily="18" charset="0"/>
                <a:cs typeface="Arial" charset="0"/>
              </a:rPr>
              <a:t>Plan of Survey for 2013 as pilot project (not realized – insufficient number of staff)</a:t>
            </a:r>
          </a:p>
          <a:p>
            <a:pPr marL="742950" lvl="2" indent="-342900" algn="just">
              <a:lnSpc>
                <a:spcPct val="80000"/>
              </a:lnSpc>
              <a:buFont typeface="Arial" pitchFamily="34" charset="0"/>
              <a:buChar char="•"/>
            </a:pPr>
            <a:endParaRPr lang="en-US" sz="1600" dirty="0" smtClean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174994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855662"/>
            <a:ext cx="8229600" cy="1125538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en-US" sz="2400" b="1" dirty="0">
                <a:latin typeface="Cambria" pitchFamily="18" charset="0"/>
              </a:rPr>
              <a:t>Module 3.04.02 Passenger mobility and road traffic data</a:t>
            </a:r>
            <a:endParaRPr lang="en-US" sz="3200" b="1" dirty="0" smtClean="0"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70905" y="1600200"/>
            <a:ext cx="8153400" cy="4449763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endParaRPr lang="x-none" sz="20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4763" lvl="1" indent="0">
              <a:lnSpc>
                <a:spcPct val="80000"/>
              </a:lnSpc>
              <a:buNone/>
            </a:pPr>
            <a:endParaRPr lang="en-US" sz="20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4763" lvl="1" indent="0">
              <a:lnSpc>
                <a:spcPct val="80000"/>
              </a:lnSpc>
              <a:buNone/>
            </a:pPr>
            <a:r>
              <a:rPr lang="x-none" sz="2000" b="1" dirty="0" smtClean="0">
                <a:latin typeface="Cambria" pitchFamily="18" charset="0"/>
              </a:rPr>
              <a:t>Challenges </a:t>
            </a:r>
            <a:r>
              <a:rPr lang="en-US" sz="2000" b="1" dirty="0" smtClean="0">
                <a:latin typeface="Cambria" pitchFamily="18" charset="0"/>
              </a:rPr>
              <a:t>and </a:t>
            </a:r>
            <a:r>
              <a:rPr lang="en-US" sz="2000" b="1" dirty="0">
                <a:latin typeface="Cambria" pitchFamily="18" charset="0"/>
                <a:cs typeface="Arial" charset="0"/>
              </a:rPr>
              <a:t>f</a:t>
            </a:r>
            <a:r>
              <a:rPr lang="x-none" sz="2000" b="1" dirty="0" smtClean="0">
                <a:latin typeface="Cambria" pitchFamily="18" charset="0"/>
                <a:cs typeface="Arial" charset="0"/>
              </a:rPr>
              <a:t>uture </a:t>
            </a:r>
            <a:r>
              <a:rPr lang="x-none" sz="2000" b="1" dirty="0">
                <a:latin typeface="Cambria" pitchFamily="18" charset="0"/>
                <a:cs typeface="Arial" charset="0"/>
              </a:rPr>
              <a:t>plans</a:t>
            </a:r>
            <a:endParaRPr lang="en-US" sz="2000" b="1" dirty="0">
              <a:latin typeface="Cambria" pitchFamily="18" charset="0"/>
              <a:cs typeface="Arial" charset="0"/>
            </a:endParaRPr>
          </a:p>
          <a:p>
            <a:pPr marL="4763" lvl="1" indent="0">
              <a:lnSpc>
                <a:spcPct val="80000"/>
              </a:lnSpc>
              <a:buNone/>
            </a:pPr>
            <a:endParaRPr lang="en-US" sz="2000" b="1" dirty="0" smtClean="0">
              <a:latin typeface="Cambria" pitchFamily="18" charset="0"/>
            </a:endParaRPr>
          </a:p>
          <a:p>
            <a:pPr marL="4763" lvl="1" indent="0">
              <a:lnSpc>
                <a:spcPct val="80000"/>
              </a:lnSpc>
              <a:buNone/>
            </a:pPr>
            <a:endParaRPr lang="en-US" sz="2000" b="1" dirty="0" smtClean="0">
              <a:latin typeface="Cambria" pitchFamily="18" charset="0"/>
            </a:endParaRPr>
          </a:p>
          <a:p>
            <a:pPr marL="347663" lvl="1" indent="-342900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Cambria" pitchFamily="18" charset="0"/>
              </a:rPr>
              <a:t>Realization of the prepared Passenger mobility survey</a:t>
            </a:r>
            <a:endParaRPr lang="x-none" sz="2000" dirty="0" smtClean="0">
              <a:latin typeface="Cambria" pitchFamily="18" charset="0"/>
            </a:endParaRPr>
          </a:p>
          <a:p>
            <a:pPr marL="400050" lvl="1" indent="0">
              <a:lnSpc>
                <a:spcPct val="80000"/>
              </a:lnSpc>
              <a:buNone/>
            </a:pPr>
            <a:endParaRPr lang="x-none" sz="2000" b="1" dirty="0">
              <a:latin typeface="Cambria" pitchFamily="18" charset="0"/>
            </a:endParaRPr>
          </a:p>
          <a:p>
            <a:pPr marL="347663" lvl="1" indent="-342900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Cambria" pitchFamily="18" charset="0"/>
              </a:rPr>
              <a:t>Introduce </a:t>
            </a:r>
            <a:r>
              <a:rPr lang="x-none" sz="2000" dirty="0" smtClean="0">
                <a:latin typeface="Cambria" pitchFamily="18" charset="0"/>
              </a:rPr>
              <a:t>C</a:t>
            </a:r>
            <a:r>
              <a:rPr lang="en-US" sz="2000" dirty="0" err="1" smtClean="0">
                <a:latin typeface="Cambria" pitchFamily="18" charset="0"/>
              </a:rPr>
              <a:t>ar</a:t>
            </a:r>
            <a:r>
              <a:rPr lang="x-none" sz="2000" dirty="0" smtClean="0">
                <a:latin typeface="Cambria" pitchFamily="18" charset="0"/>
              </a:rPr>
              <a:t> m</a:t>
            </a:r>
            <a:r>
              <a:rPr lang="en-US" sz="2000" dirty="0" err="1" smtClean="0">
                <a:latin typeface="Cambria" pitchFamily="18" charset="0"/>
              </a:rPr>
              <a:t>obility</a:t>
            </a:r>
            <a:r>
              <a:rPr lang="en-US" sz="2000" dirty="0" smtClean="0">
                <a:latin typeface="Cambria" pitchFamily="18" charset="0"/>
              </a:rPr>
              <a:t> </a:t>
            </a:r>
            <a:r>
              <a:rPr lang="x-none" sz="2000" dirty="0" smtClean="0">
                <a:latin typeface="Cambria" pitchFamily="18" charset="0"/>
              </a:rPr>
              <a:t>s</a:t>
            </a:r>
            <a:r>
              <a:rPr lang="en-US" sz="2000" dirty="0" smtClean="0">
                <a:latin typeface="Cambria" pitchFamily="18" charset="0"/>
              </a:rPr>
              <a:t>urvey</a:t>
            </a:r>
          </a:p>
          <a:p>
            <a:pPr marL="347663" lvl="1" indent="-342900" algn="just">
              <a:lnSpc>
                <a:spcPct val="80000"/>
              </a:lnSpc>
              <a:buFont typeface="Wingdings" pitchFamily="2" charset="2"/>
              <a:buChar char="Ø"/>
            </a:pPr>
            <a:endParaRPr lang="en-US" sz="2000" dirty="0">
              <a:latin typeface="Cambria" pitchFamily="18" charset="0"/>
            </a:endParaRPr>
          </a:p>
          <a:p>
            <a:pPr marL="347663" lvl="1" indent="-342900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Cambria" pitchFamily="18" charset="0"/>
              </a:rPr>
              <a:t>Data transmission to EUROSTAT</a:t>
            </a:r>
          </a:p>
          <a:p>
            <a:pPr marL="347663" lvl="1" indent="-342900" algn="just">
              <a:lnSpc>
                <a:spcPct val="80000"/>
              </a:lnSpc>
              <a:buFont typeface="Wingdings" pitchFamily="2" charset="2"/>
              <a:buChar char="Ø"/>
            </a:pPr>
            <a:endParaRPr lang="en-US" sz="2000" dirty="0">
              <a:solidFill>
                <a:srgbClr val="632523"/>
              </a:solidFill>
              <a:latin typeface="Cambria" pitchFamily="18" charset="0"/>
            </a:endParaRPr>
          </a:p>
          <a:p>
            <a:pPr marL="347663" lvl="1" indent="-342900" algn="just">
              <a:lnSpc>
                <a:spcPct val="80000"/>
              </a:lnSpc>
              <a:buFont typeface="Wingdings" pitchFamily="2" charset="2"/>
              <a:buChar char="Ø"/>
            </a:pPr>
            <a:endParaRPr lang="x-none" sz="20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solidFill>
                <a:srgbClr val="632523"/>
              </a:solidFill>
              <a:latin typeface="Cambria" pitchFamily="18" charset="0"/>
            </a:endParaRPr>
          </a:p>
          <a:p>
            <a:pPr marL="4763" lvl="1" indent="0">
              <a:lnSpc>
                <a:spcPct val="80000"/>
              </a:lnSpc>
              <a:buNone/>
            </a:pPr>
            <a:r>
              <a:rPr lang="x-none" sz="2000" dirty="0" smtClean="0">
                <a:solidFill>
                  <a:srgbClr val="632523"/>
                </a:solidFill>
                <a:latin typeface="Cambria" pitchFamily="18" charset="0"/>
              </a:rPr>
              <a:t>.</a:t>
            </a:r>
            <a:endParaRPr lang="sr-Latn-CS" sz="2000" dirty="0" smtClean="0">
              <a:latin typeface="Cambria" pitchFamily="18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9427016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pPr lvl="1"/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en-US" sz="2400" b="1" dirty="0" smtClean="0">
                <a:solidFill>
                  <a:srgbClr val="C0504D">
                    <a:lumMod val="50000"/>
                  </a:srgbClr>
                </a:solidFill>
                <a:latin typeface="Cambria" pitchFamily="18" charset="0"/>
                <a:cs typeface="Arial" charset="0"/>
              </a:rPr>
              <a:t> </a:t>
            </a:r>
            <a:r>
              <a:rPr lang="en-US" sz="2400" b="1" dirty="0">
                <a:latin typeface="Cambria" pitchFamily="18" charset="0"/>
                <a:cs typeface="Arial" charset="0"/>
              </a:rPr>
              <a:t>Module 3.04.03 Road freight transport statistics</a:t>
            </a:r>
            <a:r>
              <a:rPr lang="pl-PL" sz="2400" b="1" dirty="0">
                <a:solidFill>
                  <a:srgbClr val="C0504D">
                    <a:lumMod val="50000"/>
                  </a:srgbClr>
                </a:solidFill>
                <a:latin typeface="Cambria" pitchFamily="18" charset="0"/>
                <a:cs typeface="Arial" charset="0"/>
              </a:rPr>
              <a:t/>
            </a:r>
            <a:br>
              <a:rPr lang="pl-PL" sz="2400" b="1" dirty="0">
                <a:solidFill>
                  <a:srgbClr val="C0504D">
                    <a:lumMod val="50000"/>
                  </a:srgbClr>
                </a:solidFill>
                <a:latin typeface="Cambria" pitchFamily="18" charset="0"/>
                <a:cs typeface="Arial" charset="0"/>
              </a:rPr>
            </a:b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 </a:t>
            </a: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678363"/>
          </a:xfrm>
        </p:spPr>
        <p:txBody>
          <a:bodyPr/>
          <a:lstStyle/>
          <a:p>
            <a:pPr marL="0" lvl="2" indent="0">
              <a:lnSpc>
                <a:spcPct val="80000"/>
              </a:lnSpc>
              <a:buNone/>
            </a:pPr>
            <a:endParaRPr lang="en-US" sz="2000" b="1" dirty="0" smtClean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marL="0" lvl="2" indent="0">
              <a:lnSpc>
                <a:spcPct val="80000"/>
              </a:lnSpc>
              <a:buNone/>
            </a:pPr>
            <a:r>
              <a:rPr lang="pl-PL" sz="2000" b="1" dirty="0" smtClean="0">
                <a:latin typeface="Cambria" pitchFamily="18" charset="0"/>
                <a:cs typeface="Arial" charset="0"/>
              </a:rPr>
              <a:t>Current state</a:t>
            </a:r>
          </a:p>
          <a:p>
            <a:pPr marL="742950" lvl="2" indent="-342900">
              <a:lnSpc>
                <a:spcPct val="80000"/>
              </a:lnSpc>
              <a:buNone/>
            </a:pPr>
            <a:endParaRPr lang="en-US" sz="2000" b="1" dirty="0">
              <a:latin typeface="Cambria" pitchFamily="18" charset="0"/>
              <a:cs typeface="Arial" charset="0"/>
            </a:endParaRPr>
          </a:p>
          <a:p>
            <a:pPr marL="347663" lvl="2" indent="-342900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x-none" sz="2000" dirty="0" smtClean="0">
                <a:latin typeface="Cambria" pitchFamily="18" charset="0"/>
                <a:cs typeface="Arial" charset="0"/>
              </a:rPr>
              <a:t>Data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 </a:t>
            </a:r>
            <a:r>
              <a:rPr lang="x-none" sz="2000" dirty="0" smtClean="0">
                <a:latin typeface="Cambria" pitchFamily="18" charset="0"/>
                <a:cs typeface="Arial" charset="0"/>
              </a:rPr>
              <a:t>on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 </a:t>
            </a:r>
            <a:r>
              <a:rPr lang="en-US" sz="2000" dirty="0">
                <a:latin typeface="Cambria" pitchFamily="18" charset="0"/>
                <a:cs typeface="Arial" charset="0"/>
              </a:rPr>
              <a:t>carried goods, passengers, </a:t>
            </a:r>
            <a:r>
              <a:rPr lang="x-none" sz="2000" dirty="0" smtClean="0">
                <a:latin typeface="Cambria" pitchFamily="18" charset="0"/>
                <a:cs typeface="Arial" charset="0"/>
              </a:rPr>
              <a:t>tones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 </a:t>
            </a:r>
            <a:r>
              <a:rPr lang="en-US" sz="2000" dirty="0">
                <a:latin typeface="Cambria" pitchFamily="18" charset="0"/>
                <a:cs typeface="Arial" charset="0"/>
              </a:rPr>
              <a:t>and passenger kilometers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MONSTAT process </a:t>
            </a:r>
            <a:r>
              <a:rPr lang="x-none" sz="2000" dirty="0" smtClean="0">
                <a:latin typeface="Cambria" pitchFamily="18" charset="0"/>
                <a:cs typeface="Arial" charset="0"/>
              </a:rPr>
              <a:t>through survey that is not fully harmonised. In order to harmonise </a:t>
            </a:r>
            <a:r>
              <a:rPr lang="x-none" sz="2000" smtClean="0">
                <a:latin typeface="Cambria" pitchFamily="18" charset="0"/>
                <a:cs typeface="Arial" charset="0"/>
              </a:rPr>
              <a:t>it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MONSTAT</a:t>
            </a:r>
            <a:r>
              <a:rPr lang="x-none" sz="2000" smtClean="0">
                <a:latin typeface="Cambria" pitchFamily="18" charset="0"/>
                <a:cs typeface="Arial" charset="0"/>
              </a:rPr>
              <a:t> </a:t>
            </a:r>
            <a:r>
              <a:rPr lang="x-none" sz="2000" dirty="0" smtClean="0">
                <a:latin typeface="Cambria" pitchFamily="18" charset="0"/>
                <a:cs typeface="Arial" charset="0"/>
              </a:rPr>
              <a:t>introduced a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 </a:t>
            </a:r>
            <a:r>
              <a:rPr lang="en-US" sz="2000" dirty="0">
                <a:latin typeface="Cambria" pitchFamily="18" charset="0"/>
                <a:cs typeface="Arial" charset="0"/>
              </a:rPr>
              <a:t>new pilot study in accordance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with </a:t>
            </a:r>
            <a:r>
              <a:rPr lang="en-US" sz="2000" dirty="0">
                <a:latin typeface="Cambria" pitchFamily="18" charset="0"/>
                <a:cs typeface="Arial" charset="0"/>
              </a:rPr>
              <a:t>Regulation no.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1172/98 (Regulation </a:t>
            </a:r>
            <a:r>
              <a:rPr lang="x-none" sz="2000" dirty="0" smtClean="0">
                <a:latin typeface="Cambria" pitchFamily="18" charset="0"/>
                <a:cs typeface="Arial" charset="0"/>
              </a:rPr>
              <a:t>no.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70/2012, which replaces this regulation</a:t>
            </a:r>
            <a:r>
              <a:rPr lang="x-none" sz="2000" dirty="0" smtClean="0">
                <a:latin typeface="Cambria" pitchFamily="18" charset="0"/>
                <a:cs typeface="Arial" charset="0"/>
              </a:rPr>
              <a:t>).</a:t>
            </a:r>
            <a:endParaRPr lang="en-US" sz="2000" dirty="0" smtClean="0">
              <a:latin typeface="Cambria" pitchFamily="18" charset="0"/>
              <a:cs typeface="Arial" charset="0"/>
            </a:endParaRPr>
          </a:p>
          <a:p>
            <a:pPr marL="400050" lvl="2" indent="0" algn="just">
              <a:lnSpc>
                <a:spcPct val="80000"/>
              </a:lnSpc>
              <a:buNone/>
            </a:pPr>
            <a:endParaRPr lang="en-US" sz="2000" dirty="0" smtClean="0">
              <a:latin typeface="Cambria" pitchFamily="18" charset="0"/>
              <a:cs typeface="Arial" charset="0"/>
            </a:endParaRPr>
          </a:p>
          <a:p>
            <a:pPr marL="347663" lvl="2" indent="-342900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Cambria" pitchFamily="18" charset="0"/>
                <a:cs typeface="Arial" charset="0"/>
              </a:rPr>
              <a:t>For </a:t>
            </a:r>
            <a:r>
              <a:rPr lang="x-none" sz="2000" dirty="0" smtClean="0">
                <a:latin typeface="Cambria" pitchFamily="18" charset="0"/>
                <a:cs typeface="Arial" charset="0"/>
              </a:rPr>
              <a:t>purpose of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this </a:t>
            </a:r>
            <a:r>
              <a:rPr lang="x-none" sz="2000" dirty="0" smtClean="0">
                <a:latin typeface="Cambria" pitchFamily="18" charset="0"/>
                <a:cs typeface="Arial" charset="0"/>
              </a:rPr>
              <a:t>survey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, MONSTAT prepared </a:t>
            </a:r>
            <a:r>
              <a:rPr lang="en-US" sz="2000" dirty="0">
                <a:latin typeface="Cambria" pitchFamily="18" charset="0"/>
                <a:cs typeface="Arial" charset="0"/>
              </a:rPr>
              <a:t>a questionnaire and methodology, in accordance </a:t>
            </a:r>
            <a:r>
              <a:rPr lang="x-none" sz="2000" dirty="0" smtClean="0">
                <a:latin typeface="Cambria" pitchFamily="18" charset="0"/>
                <a:cs typeface="Arial" charset="0"/>
              </a:rPr>
              <a:t>to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“Reference </a:t>
            </a:r>
            <a:r>
              <a:rPr lang="en-US" sz="2000" dirty="0">
                <a:latin typeface="Cambria" pitchFamily="18" charset="0"/>
                <a:cs typeface="Arial" charset="0"/>
              </a:rPr>
              <a:t>Manual for the implementation of Council Regulation No 1172/98 on statistics on the carriage of goods by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road</a:t>
            </a:r>
            <a:r>
              <a:rPr lang="x-none" sz="2000" dirty="0" smtClean="0">
                <a:latin typeface="Cambria" pitchFamily="18" charset="0"/>
                <a:cs typeface="Arial" charset="0"/>
              </a:rPr>
              <a:t>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(</a:t>
            </a:r>
            <a:r>
              <a:rPr lang="en-US" sz="2000" dirty="0">
                <a:latin typeface="Cambria" pitchFamily="18" charset="0"/>
                <a:cs typeface="Arial" charset="0"/>
              </a:rPr>
              <a:t>2011 edition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)”</a:t>
            </a:r>
            <a:r>
              <a:rPr lang="x-none" sz="2000" dirty="0" smtClean="0">
                <a:latin typeface="Cambria" pitchFamily="18" charset="0"/>
                <a:cs typeface="Arial" charset="0"/>
              </a:rPr>
              <a:t>.</a:t>
            </a:r>
            <a:endParaRPr lang="en-US" sz="2000" dirty="0" smtClean="0">
              <a:latin typeface="Cambria" pitchFamily="18" charset="0"/>
              <a:cs typeface="Arial" charset="0"/>
            </a:endParaRPr>
          </a:p>
          <a:p>
            <a:pPr marL="347663" lvl="2" indent="-342900" algn="just">
              <a:lnSpc>
                <a:spcPct val="80000"/>
              </a:lnSpc>
              <a:buFont typeface="Wingdings" pitchFamily="2" charset="2"/>
              <a:buChar char="Ø"/>
            </a:pPr>
            <a:endParaRPr lang="en-US" sz="2000" dirty="0">
              <a:latin typeface="Cambria" pitchFamily="18" charset="0"/>
              <a:cs typeface="Arial" charset="0"/>
            </a:endParaRPr>
          </a:p>
          <a:p>
            <a:pPr lvl="1" algn="just">
              <a:lnSpc>
                <a:spcPct val="80000"/>
              </a:lnSpc>
              <a:buFont typeface="Arial" charset="0"/>
              <a:buNone/>
            </a:pPr>
            <a:endParaRPr lang="sr-Latn-CS" sz="2400" b="1" dirty="0" smtClean="0">
              <a:latin typeface="Arial" charset="0"/>
            </a:endParaRPr>
          </a:p>
          <a:p>
            <a:pPr lvl="1" algn="just">
              <a:lnSpc>
                <a:spcPct val="80000"/>
              </a:lnSpc>
              <a:buFont typeface="Arial" charset="0"/>
              <a:buNone/>
            </a:pPr>
            <a:endParaRPr lang="sr-Latn-CS" sz="2400" dirty="0" smtClean="0">
              <a:latin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603382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pPr lvl="1"/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en-US" sz="2400" b="1" dirty="0" smtClean="0">
                <a:solidFill>
                  <a:srgbClr val="C0504D">
                    <a:lumMod val="50000"/>
                  </a:srgbClr>
                </a:solidFill>
                <a:latin typeface="Cambria" pitchFamily="18" charset="0"/>
                <a:cs typeface="Arial" charset="0"/>
              </a:rPr>
              <a:t> </a:t>
            </a:r>
            <a:r>
              <a:rPr lang="en-US" sz="2400" b="1" dirty="0">
                <a:latin typeface="Cambria" pitchFamily="18" charset="0"/>
                <a:cs typeface="Arial" charset="0"/>
              </a:rPr>
              <a:t>Module 3.04.03 Road freight transport statistics</a:t>
            </a:r>
            <a:r>
              <a:rPr lang="pl-PL" sz="2400" b="1" dirty="0">
                <a:latin typeface="Cambria" pitchFamily="18" charset="0"/>
                <a:cs typeface="Arial" charset="0"/>
              </a:rPr>
              <a:t/>
            </a:r>
            <a:br>
              <a:rPr lang="pl-PL" sz="2400" b="1" dirty="0">
                <a:latin typeface="Cambria" pitchFamily="18" charset="0"/>
                <a:cs typeface="Arial" charset="0"/>
              </a:rPr>
            </a:b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 </a:t>
            </a: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678363"/>
          </a:xfrm>
        </p:spPr>
        <p:txBody>
          <a:bodyPr/>
          <a:lstStyle/>
          <a:p>
            <a:pPr marL="0" lvl="2" indent="0">
              <a:lnSpc>
                <a:spcPct val="80000"/>
              </a:lnSpc>
              <a:buNone/>
            </a:pPr>
            <a:endParaRPr lang="en-US" sz="2000" b="1" dirty="0" smtClean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marL="0" lvl="2" indent="0">
              <a:lnSpc>
                <a:spcPct val="80000"/>
              </a:lnSpc>
              <a:buNone/>
            </a:pPr>
            <a:endParaRPr lang="en-US" sz="2000" b="1" dirty="0" smtClean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marL="0" lvl="2" indent="0">
              <a:lnSpc>
                <a:spcPct val="80000"/>
              </a:lnSpc>
              <a:buNone/>
            </a:pPr>
            <a:r>
              <a:rPr lang="pl-PL" sz="2000" b="1" dirty="0" smtClean="0">
                <a:latin typeface="Cambria" pitchFamily="18" charset="0"/>
                <a:cs typeface="Arial" charset="0"/>
              </a:rPr>
              <a:t>Current state</a:t>
            </a:r>
          </a:p>
          <a:p>
            <a:pPr marL="742950" lvl="2" indent="-342900">
              <a:lnSpc>
                <a:spcPct val="80000"/>
              </a:lnSpc>
              <a:buNone/>
            </a:pPr>
            <a:endParaRPr lang="en-US" sz="2000" b="1" dirty="0">
              <a:latin typeface="Cambria" pitchFamily="18" charset="0"/>
              <a:cs typeface="Arial" charset="0"/>
            </a:endParaRPr>
          </a:p>
          <a:p>
            <a:pPr marL="4763" lvl="2" indent="0" algn="ctr">
              <a:lnSpc>
                <a:spcPct val="80000"/>
              </a:lnSpc>
              <a:buNone/>
            </a:pPr>
            <a:r>
              <a:rPr lang="en-US" sz="1800" dirty="0" smtClean="0">
                <a:latin typeface="Cambria" pitchFamily="18" charset="0"/>
                <a:cs typeface="Arial" charset="0"/>
              </a:rPr>
              <a:t>The </a:t>
            </a:r>
            <a:r>
              <a:rPr lang="en-US" sz="1800" dirty="0">
                <a:latin typeface="Cambria" pitchFamily="18" charset="0"/>
                <a:cs typeface="Arial" charset="0"/>
              </a:rPr>
              <a:t>difference between the old and the new </a:t>
            </a:r>
            <a:r>
              <a:rPr lang="en-US" sz="1800" dirty="0" smtClean="0">
                <a:latin typeface="Cambria" pitchFamily="18" charset="0"/>
                <a:cs typeface="Arial" charset="0"/>
              </a:rPr>
              <a:t>Road freight transport survey</a:t>
            </a:r>
          </a:p>
          <a:p>
            <a:pPr marL="347663" lvl="2" indent="-342900" algn="just">
              <a:lnSpc>
                <a:spcPct val="80000"/>
              </a:lnSpc>
              <a:buFont typeface="Wingdings" pitchFamily="2" charset="2"/>
              <a:buChar char="Ø"/>
            </a:pPr>
            <a:endParaRPr lang="en-US" sz="2000" b="1" dirty="0">
              <a:latin typeface="Cambria" pitchFamily="18" charset="0"/>
              <a:cs typeface="Arial" charset="0"/>
            </a:endParaRPr>
          </a:p>
          <a:p>
            <a:pPr marL="347663" lvl="2" indent="-342900" algn="just">
              <a:lnSpc>
                <a:spcPct val="80000"/>
              </a:lnSpc>
              <a:buFont typeface="Wingdings" pitchFamily="2" charset="2"/>
              <a:buChar char="Ø"/>
            </a:pPr>
            <a:endParaRPr lang="sr-Latn-CS" sz="2400" b="1" dirty="0" smtClean="0">
              <a:latin typeface="Arial" charset="0"/>
            </a:endParaRPr>
          </a:p>
          <a:p>
            <a:pPr lvl="1" algn="just">
              <a:lnSpc>
                <a:spcPct val="80000"/>
              </a:lnSpc>
              <a:buFont typeface="Arial" charset="0"/>
              <a:buNone/>
            </a:pPr>
            <a:endParaRPr lang="sr-Latn-CS" sz="2400" dirty="0" smtClean="0">
              <a:latin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0486728"/>
              </p:ext>
            </p:extLst>
          </p:nvPr>
        </p:nvGraphicFramePr>
        <p:xfrm>
          <a:off x="663976" y="3352800"/>
          <a:ext cx="7691402" cy="241300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3845701"/>
                <a:gridCol w="384570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Old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New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Reporting method</a:t>
                      </a:r>
                    </a:p>
                    <a:p>
                      <a:pPr algn="ctr"/>
                      <a:endParaRPr lang="en-US" sz="1600" kern="1200" dirty="0" smtClean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  <a:p>
                      <a:pPr algn="ctr"/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Unit of survey: 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enterprise</a:t>
                      </a:r>
                    </a:p>
                    <a:p>
                      <a:pPr algn="ctr"/>
                      <a:endParaRPr lang="en-US" sz="1600" kern="1200" dirty="0" smtClean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  <a:p>
                      <a:pPr algn="ctr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According national methodology</a:t>
                      </a:r>
                      <a:endParaRPr lang="en-US" sz="1600" b="1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Survey method</a:t>
                      </a:r>
                    </a:p>
                    <a:p>
                      <a:pPr algn="ctr"/>
                      <a:endParaRPr lang="en-US" sz="1600" kern="1200" dirty="0" smtClean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Unit of survey: 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ambria" pitchFamily="18" charset="0"/>
                          <a:cs typeface="Arial" charset="0"/>
                        </a:rPr>
                        <a:t>vehicles/trailers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 smtClean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According: Reference 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Manual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 for the implementation of Council Regulation No 1172/98 on statistics 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on the carriage of goods by road (2011 edition)</a:t>
                      </a:r>
                      <a:endParaRPr lang="en-US" sz="1600" b="1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8769919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pPr lvl="1"/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en-US" sz="2400" b="1" dirty="0" smtClean="0">
                <a:solidFill>
                  <a:srgbClr val="C0504D">
                    <a:lumMod val="50000"/>
                  </a:srgbClr>
                </a:solidFill>
                <a:latin typeface="Cambria" pitchFamily="18" charset="0"/>
                <a:cs typeface="Arial" charset="0"/>
              </a:rPr>
              <a:t> </a:t>
            </a:r>
            <a:r>
              <a:rPr lang="en-US" sz="2400" b="1" dirty="0">
                <a:latin typeface="Cambria" pitchFamily="18" charset="0"/>
                <a:cs typeface="Arial" charset="0"/>
              </a:rPr>
              <a:t>Module 3.04.03 Road freight transport statistics</a:t>
            </a:r>
            <a:r>
              <a:rPr lang="pl-PL" sz="2400" b="1" dirty="0">
                <a:solidFill>
                  <a:srgbClr val="C0504D">
                    <a:lumMod val="50000"/>
                  </a:srgbClr>
                </a:solidFill>
                <a:latin typeface="Cambria" pitchFamily="18" charset="0"/>
                <a:cs typeface="Arial" charset="0"/>
              </a:rPr>
              <a:t/>
            </a:r>
            <a:br>
              <a:rPr lang="pl-PL" sz="2400" b="1" dirty="0">
                <a:solidFill>
                  <a:srgbClr val="C0504D">
                    <a:lumMod val="50000"/>
                  </a:srgbClr>
                </a:solidFill>
                <a:latin typeface="Cambria" pitchFamily="18" charset="0"/>
                <a:cs typeface="Arial" charset="0"/>
              </a:rPr>
            </a:b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 </a:t>
            </a: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678363"/>
          </a:xfrm>
        </p:spPr>
        <p:txBody>
          <a:bodyPr/>
          <a:lstStyle/>
          <a:p>
            <a:pPr marL="0" lvl="2" indent="0">
              <a:lnSpc>
                <a:spcPct val="80000"/>
              </a:lnSpc>
              <a:buNone/>
            </a:pPr>
            <a:endParaRPr lang="en-US" sz="2000" b="1" dirty="0" smtClean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marL="0" lvl="2" indent="0">
              <a:lnSpc>
                <a:spcPct val="80000"/>
              </a:lnSpc>
              <a:buNone/>
            </a:pPr>
            <a:r>
              <a:rPr lang="pl-PL" sz="2000" b="1" dirty="0" smtClean="0">
                <a:latin typeface="Cambria" pitchFamily="18" charset="0"/>
                <a:cs typeface="Arial" charset="0"/>
              </a:rPr>
              <a:t>Current state</a:t>
            </a:r>
            <a:endParaRPr lang="en-US" sz="2000" b="1" dirty="0" smtClean="0">
              <a:latin typeface="Cambria" pitchFamily="18" charset="0"/>
              <a:cs typeface="Arial" charset="0"/>
            </a:endParaRPr>
          </a:p>
          <a:p>
            <a:pPr marL="4763" lvl="2" indent="0" algn="just">
              <a:lnSpc>
                <a:spcPct val="80000"/>
              </a:lnSpc>
              <a:buNone/>
            </a:pPr>
            <a:endParaRPr lang="en-US" sz="3000" dirty="0" smtClean="0">
              <a:latin typeface="Cambria" pitchFamily="18" charset="0"/>
              <a:cs typeface="Arial" charset="0"/>
            </a:endParaRPr>
          </a:p>
          <a:p>
            <a:pPr marL="4763" lvl="2" indent="0" algn="just">
              <a:lnSpc>
                <a:spcPct val="80000"/>
              </a:lnSpc>
              <a:buNone/>
            </a:pPr>
            <a:r>
              <a:rPr lang="en-US" sz="2000" b="1" dirty="0" smtClean="0">
                <a:latin typeface="Cambria" pitchFamily="18" charset="0"/>
                <a:cs typeface="Arial" charset="0"/>
              </a:rPr>
              <a:t>New Road freight transport survey</a:t>
            </a:r>
          </a:p>
          <a:p>
            <a:pPr marL="4763" lvl="2" indent="0" algn="just">
              <a:lnSpc>
                <a:spcPct val="80000"/>
              </a:lnSpc>
              <a:buNone/>
            </a:pPr>
            <a:endParaRPr lang="en-US" sz="2000" dirty="0">
              <a:latin typeface="Cambria" pitchFamily="18" charset="0"/>
              <a:cs typeface="Arial" charset="0"/>
            </a:endParaRPr>
          </a:p>
          <a:p>
            <a:pPr marL="347663" lvl="2" indent="-342900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Cambria" pitchFamily="18" charset="0"/>
                <a:cs typeface="Arial" charset="0"/>
              </a:rPr>
              <a:t>Periodicity of survey – quarterly</a:t>
            </a:r>
          </a:p>
          <a:p>
            <a:pPr marL="347663" lvl="2" indent="-342900" algn="just">
              <a:lnSpc>
                <a:spcPct val="80000"/>
              </a:lnSpc>
              <a:buFont typeface="Wingdings" pitchFamily="2" charset="2"/>
              <a:buChar char="Ø"/>
            </a:pPr>
            <a:endParaRPr lang="en-US" dirty="0">
              <a:latin typeface="Cambria" pitchFamily="18" charset="0"/>
              <a:cs typeface="Arial" charset="0"/>
            </a:endParaRPr>
          </a:p>
          <a:p>
            <a:pPr marL="347663" lvl="2" indent="-342900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Cambria" pitchFamily="18" charset="0"/>
                <a:cs typeface="Arial" charset="0"/>
              </a:rPr>
              <a:t>Field work start in first quarter of 2013</a:t>
            </a:r>
          </a:p>
          <a:p>
            <a:pPr marL="347663" lvl="2" indent="-342900" algn="just">
              <a:lnSpc>
                <a:spcPct val="80000"/>
              </a:lnSpc>
              <a:buFont typeface="Wingdings" pitchFamily="2" charset="2"/>
              <a:buChar char="Ø"/>
            </a:pPr>
            <a:endParaRPr lang="en-US" dirty="0">
              <a:latin typeface="Cambria" pitchFamily="18" charset="0"/>
              <a:cs typeface="Arial" charset="0"/>
            </a:endParaRPr>
          </a:p>
          <a:p>
            <a:pPr marL="347663" lvl="2" indent="-342900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Cambria" pitchFamily="18" charset="0"/>
                <a:cs typeface="Arial" charset="0"/>
              </a:rPr>
              <a:t>First data expected in third quarter of 2013</a:t>
            </a:r>
          </a:p>
          <a:p>
            <a:pPr marL="347663" lvl="2" indent="-342900" algn="just">
              <a:lnSpc>
                <a:spcPct val="80000"/>
              </a:lnSpc>
              <a:buFont typeface="Wingdings" pitchFamily="2" charset="2"/>
              <a:buChar char="Ø"/>
            </a:pPr>
            <a:endParaRPr lang="en-US" dirty="0">
              <a:latin typeface="Cambria" pitchFamily="18" charset="0"/>
              <a:cs typeface="Arial" charset="0"/>
            </a:endParaRPr>
          </a:p>
          <a:p>
            <a:pPr marL="347663" lvl="2" indent="-342900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000" dirty="0">
                <a:latin typeface="Cambria" pitchFamily="18" charset="0"/>
                <a:cs typeface="Arial" charset="0"/>
              </a:rPr>
              <a:t>Hired 10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interviewers</a:t>
            </a:r>
          </a:p>
          <a:p>
            <a:pPr marL="347663" lvl="2" indent="-342900" algn="just">
              <a:lnSpc>
                <a:spcPct val="80000"/>
              </a:lnSpc>
              <a:buFont typeface="Wingdings" pitchFamily="2" charset="2"/>
              <a:buChar char="Ø"/>
            </a:pPr>
            <a:endParaRPr lang="en-US" sz="2000" dirty="0">
              <a:latin typeface="Cambria" pitchFamily="18" charset="0"/>
              <a:cs typeface="Arial" charset="0"/>
            </a:endParaRPr>
          </a:p>
          <a:p>
            <a:pPr marL="347663" lvl="2" indent="-342900" algn="just">
              <a:lnSpc>
                <a:spcPct val="80000"/>
              </a:lnSpc>
              <a:buFont typeface="Wingdings" pitchFamily="2" charset="2"/>
              <a:buChar char="Ø"/>
            </a:pPr>
            <a:endParaRPr lang="en-US" sz="2000" dirty="0">
              <a:latin typeface="Cambria" pitchFamily="18" charset="0"/>
              <a:cs typeface="Arial" charset="0"/>
            </a:endParaRPr>
          </a:p>
          <a:p>
            <a:pPr marL="347663" lvl="2" indent="-342900" algn="just">
              <a:lnSpc>
                <a:spcPct val="80000"/>
              </a:lnSpc>
              <a:buFont typeface="Wingdings" pitchFamily="2" charset="2"/>
              <a:buChar char="Ø"/>
            </a:pPr>
            <a:endParaRPr lang="sr-Latn-CS" sz="2000" dirty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lvl="1" algn="just">
              <a:lnSpc>
                <a:spcPct val="80000"/>
              </a:lnSpc>
              <a:buFont typeface="Arial" charset="0"/>
              <a:buNone/>
            </a:pPr>
            <a:endParaRPr lang="sr-Latn-CS" sz="2400" b="1" dirty="0" smtClean="0">
              <a:latin typeface="Arial" charset="0"/>
            </a:endParaRPr>
          </a:p>
          <a:p>
            <a:pPr lvl="1" algn="just">
              <a:lnSpc>
                <a:spcPct val="80000"/>
              </a:lnSpc>
              <a:buFont typeface="Arial" charset="0"/>
              <a:buNone/>
            </a:pPr>
            <a:endParaRPr lang="sr-Latn-CS" sz="2400" dirty="0" smtClean="0">
              <a:latin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7388055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en-US" sz="2400" b="1" dirty="0" smtClean="0">
                <a:solidFill>
                  <a:srgbClr val="C0504D">
                    <a:lumMod val="50000"/>
                  </a:srgbClr>
                </a:solidFill>
                <a:latin typeface="Cambria" pitchFamily="18" charset="0"/>
                <a:cs typeface="Arial" charset="0"/>
              </a:rPr>
              <a:t> </a:t>
            </a:r>
            <a:r>
              <a:rPr lang="en-US" sz="2400" b="1" dirty="0">
                <a:latin typeface="Cambria" pitchFamily="18" charset="0"/>
                <a:cs typeface="Arial" charset="0"/>
              </a:rPr>
              <a:t>Module 3.04.03 Road freight transport statistics</a:t>
            </a:r>
            <a:r>
              <a:rPr lang="pl-PL" sz="2400" b="1" dirty="0">
                <a:solidFill>
                  <a:srgbClr val="C0504D">
                    <a:lumMod val="50000"/>
                  </a:srgbClr>
                </a:solidFill>
                <a:latin typeface="Cambria" pitchFamily="18" charset="0"/>
                <a:cs typeface="Arial" charset="0"/>
              </a:rPr>
              <a:t/>
            </a:r>
            <a:br>
              <a:rPr lang="pl-PL" sz="2400" b="1" dirty="0">
                <a:solidFill>
                  <a:srgbClr val="C0504D">
                    <a:lumMod val="50000"/>
                  </a:srgbClr>
                </a:solidFill>
                <a:latin typeface="Cambria" pitchFamily="18" charset="0"/>
                <a:cs typeface="Arial" charset="0"/>
              </a:rPr>
            </a:b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 </a:t>
            </a: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379235" y="1752600"/>
            <a:ext cx="8153400" cy="4449763"/>
          </a:xfrm>
        </p:spPr>
        <p:txBody>
          <a:bodyPr/>
          <a:lstStyle/>
          <a:p>
            <a:pPr marL="347663" lvl="1" indent="-342900" algn="just">
              <a:buFont typeface="Wingdings" pitchFamily="2" charset="2"/>
              <a:buChar char="Ø"/>
            </a:pPr>
            <a:r>
              <a:rPr lang="x-none" sz="2000" dirty="0" smtClean="0">
                <a:latin typeface="Cambria" pitchFamily="18" charset="0"/>
                <a:cs typeface="Arial" charset="0"/>
              </a:rPr>
              <a:t>Through new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pilot </a:t>
            </a:r>
            <a:r>
              <a:rPr lang="x-none" sz="2000" dirty="0" smtClean="0">
                <a:latin typeface="Cambria" pitchFamily="18" charset="0"/>
                <a:cs typeface="Arial" charset="0"/>
              </a:rPr>
              <a:t>survey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 MONSTAT collect</a:t>
            </a:r>
            <a:r>
              <a:rPr lang="x-none" sz="2000" dirty="0" smtClean="0">
                <a:latin typeface="Cambria" pitchFamily="18" charset="0"/>
                <a:cs typeface="Arial" charset="0"/>
              </a:rPr>
              <a:t>:</a:t>
            </a:r>
            <a:endParaRPr lang="en-US" sz="2000" dirty="0">
              <a:latin typeface="Cambria" pitchFamily="18" charset="0"/>
              <a:cs typeface="Arial" charset="0"/>
            </a:endParaRPr>
          </a:p>
          <a:p>
            <a:pPr marL="747713" lvl="2" indent="-342900" algn="just">
              <a:buFont typeface="Arial" pitchFamily="34" charset="0"/>
              <a:buChar char="•"/>
            </a:pPr>
            <a:r>
              <a:rPr lang="x-none" sz="1700" dirty="0" smtClean="0">
                <a:latin typeface="Cambria" pitchFamily="18" charset="0"/>
                <a:cs typeface="Arial" charset="0"/>
              </a:rPr>
              <a:t>Data on</a:t>
            </a:r>
            <a:r>
              <a:rPr lang="en-US" sz="1700" dirty="0" smtClean="0">
                <a:latin typeface="Cambria" pitchFamily="18" charset="0"/>
                <a:cs typeface="Arial" charset="0"/>
              </a:rPr>
              <a:t> vehicles</a:t>
            </a:r>
            <a:endParaRPr lang="en-US" sz="1700" dirty="0">
              <a:latin typeface="Cambria" pitchFamily="18" charset="0"/>
              <a:cs typeface="Arial" charset="0"/>
            </a:endParaRPr>
          </a:p>
          <a:p>
            <a:pPr marL="747713" lvl="2" indent="-342900" algn="just">
              <a:buFont typeface="Arial" pitchFamily="34" charset="0"/>
              <a:buChar char="•"/>
            </a:pPr>
            <a:r>
              <a:rPr lang="x-none" sz="1700" dirty="0" smtClean="0">
                <a:latin typeface="Cambria" pitchFamily="18" charset="0"/>
                <a:cs typeface="Arial" charset="0"/>
              </a:rPr>
              <a:t>D</a:t>
            </a:r>
            <a:r>
              <a:rPr lang="en-US" sz="1700" dirty="0" err="1" smtClean="0">
                <a:latin typeface="Cambria" pitchFamily="18" charset="0"/>
                <a:cs typeface="Arial" charset="0"/>
              </a:rPr>
              <a:t>ata</a:t>
            </a:r>
            <a:r>
              <a:rPr lang="en-US" sz="1700" dirty="0" smtClean="0">
                <a:latin typeface="Cambria" pitchFamily="18" charset="0"/>
                <a:cs typeface="Arial" charset="0"/>
              </a:rPr>
              <a:t> </a:t>
            </a:r>
            <a:r>
              <a:rPr lang="x-none" sz="1700" dirty="0" smtClean="0">
                <a:latin typeface="Cambria" pitchFamily="18" charset="0"/>
                <a:cs typeface="Arial" charset="0"/>
              </a:rPr>
              <a:t>on journey</a:t>
            </a:r>
            <a:endParaRPr lang="en-US" sz="1700" dirty="0">
              <a:latin typeface="Cambria" pitchFamily="18" charset="0"/>
              <a:cs typeface="Arial" charset="0"/>
            </a:endParaRPr>
          </a:p>
          <a:p>
            <a:pPr marL="747713" lvl="2" indent="-342900" algn="just">
              <a:buFont typeface="Arial" pitchFamily="34" charset="0"/>
              <a:buChar char="•"/>
            </a:pPr>
            <a:r>
              <a:rPr lang="x-none" sz="1700" dirty="0" smtClean="0">
                <a:latin typeface="Cambria" pitchFamily="18" charset="0"/>
                <a:cs typeface="Arial" charset="0"/>
              </a:rPr>
              <a:t>Data on </a:t>
            </a:r>
            <a:r>
              <a:rPr lang="en-US" sz="1700" dirty="0" smtClean="0">
                <a:latin typeface="Cambria" pitchFamily="18" charset="0"/>
                <a:cs typeface="Arial" charset="0"/>
              </a:rPr>
              <a:t>goods</a:t>
            </a:r>
            <a:endParaRPr lang="en-US" sz="1700" dirty="0">
              <a:latin typeface="Cambria" pitchFamily="18" charset="0"/>
              <a:cs typeface="Arial" charset="0"/>
            </a:endParaRPr>
          </a:p>
          <a:p>
            <a:pPr marL="400050" lvl="1" indent="0" algn="just">
              <a:buNone/>
            </a:pPr>
            <a:endParaRPr lang="en-US" sz="2000" dirty="0">
              <a:latin typeface="Cambria" pitchFamily="18" charset="0"/>
              <a:cs typeface="Arial" charset="0"/>
            </a:endParaRPr>
          </a:p>
          <a:p>
            <a:pPr marL="342900" lvl="1" indent="-342900" algn="just">
              <a:buFont typeface="Wingdings" pitchFamily="2" charset="2"/>
              <a:buChar char="Ø"/>
            </a:pPr>
            <a:r>
              <a:rPr lang="en-US" sz="2000" dirty="0" smtClean="0">
                <a:latin typeface="Cambria" pitchFamily="18" charset="0"/>
                <a:cs typeface="Arial" charset="0"/>
              </a:rPr>
              <a:t>MONSTAT used the optimal allocation stratified sample. The </a:t>
            </a:r>
            <a:r>
              <a:rPr lang="en-US" sz="2000" dirty="0">
                <a:latin typeface="Cambria" pitchFamily="18" charset="0"/>
                <a:cs typeface="Arial" charset="0"/>
              </a:rPr>
              <a:t>sample size is 400 vehicles from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2</a:t>
            </a:r>
            <a:r>
              <a:rPr lang="x-none" sz="2000" dirty="0" smtClean="0">
                <a:latin typeface="Cambria" pitchFamily="18" charset="0"/>
                <a:cs typeface="Arial" charset="0"/>
              </a:rPr>
              <a:t>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600 </a:t>
            </a:r>
            <a:r>
              <a:rPr lang="en-US" sz="2000" dirty="0">
                <a:latin typeface="Cambria" pitchFamily="18" charset="0"/>
                <a:cs typeface="Arial" charset="0"/>
              </a:rPr>
              <a:t>vehicles that </a:t>
            </a:r>
            <a:r>
              <a:rPr lang="x-none" sz="2000" dirty="0" smtClean="0">
                <a:latin typeface="Cambria" pitchFamily="18" charset="0"/>
                <a:cs typeface="Arial" charset="0"/>
              </a:rPr>
              <a:t>represent the main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set.</a:t>
            </a:r>
          </a:p>
          <a:p>
            <a:pPr marL="342900" lvl="1" indent="-342900" algn="just">
              <a:buFont typeface="Wingdings" pitchFamily="2" charset="2"/>
              <a:buChar char="Ø"/>
            </a:pPr>
            <a:endParaRPr lang="en-US" sz="2000" dirty="0">
              <a:latin typeface="Cambria" pitchFamily="18" charset="0"/>
              <a:cs typeface="Arial" charset="0"/>
            </a:endParaRPr>
          </a:p>
          <a:p>
            <a:pPr marL="342900" lvl="1" indent="-342900" algn="just">
              <a:buFont typeface="Wingdings" pitchFamily="2" charset="2"/>
              <a:buChar char="Ø"/>
            </a:pPr>
            <a:r>
              <a:rPr lang="x-none" sz="2000" dirty="0" smtClean="0">
                <a:latin typeface="Cambria" pitchFamily="18" charset="0"/>
                <a:cs typeface="Arial" charset="0"/>
              </a:rPr>
              <a:t>Data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 </a:t>
            </a:r>
            <a:r>
              <a:rPr lang="en-US" sz="2000" dirty="0">
                <a:latin typeface="Cambria" pitchFamily="18" charset="0"/>
                <a:cs typeface="Arial" charset="0"/>
              </a:rPr>
              <a:t>on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travel</a:t>
            </a:r>
            <a:r>
              <a:rPr lang="x-none" sz="2000" dirty="0" smtClean="0">
                <a:latin typeface="Cambria" pitchFamily="18" charset="0"/>
                <a:cs typeface="Arial" charset="0"/>
              </a:rPr>
              <a:t>s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 </a:t>
            </a:r>
            <a:r>
              <a:rPr lang="en-US" sz="2000" dirty="0">
                <a:latin typeface="Cambria" pitchFamily="18" charset="0"/>
                <a:cs typeface="Arial" charset="0"/>
              </a:rPr>
              <a:t>and vehicles are collected from legal and natural persons who are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owner</a:t>
            </a:r>
            <a:r>
              <a:rPr lang="x-none" sz="2000" dirty="0" smtClean="0">
                <a:latin typeface="Cambria" pitchFamily="18" charset="0"/>
                <a:cs typeface="Arial" charset="0"/>
              </a:rPr>
              <a:t>s/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users </a:t>
            </a:r>
            <a:r>
              <a:rPr lang="en-US" sz="2000" dirty="0">
                <a:latin typeface="Cambria" pitchFamily="18" charset="0"/>
                <a:cs typeface="Arial" charset="0"/>
              </a:rPr>
              <a:t>of freight road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vehicles/trailers </a:t>
            </a:r>
            <a:r>
              <a:rPr lang="x-none" sz="2000" dirty="0" smtClean="0">
                <a:latin typeface="Cambria" pitchFamily="18" charset="0"/>
                <a:cs typeface="Arial" charset="0"/>
              </a:rPr>
              <a:t>over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    3 </a:t>
            </a:r>
            <a:r>
              <a:rPr lang="en-US" sz="2000" dirty="0">
                <a:latin typeface="Cambria" pitchFamily="18" charset="0"/>
                <a:cs typeface="Arial" charset="0"/>
              </a:rPr>
              <a:t>500 kg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payload</a:t>
            </a:r>
            <a:r>
              <a:rPr lang="x-none" sz="2000" dirty="0" smtClean="0">
                <a:latin typeface="Cambria" pitchFamily="18" charset="0"/>
                <a:cs typeface="Arial" charset="0"/>
              </a:rPr>
              <a:t>.</a:t>
            </a:r>
            <a:endParaRPr lang="en-US" sz="2000" dirty="0">
              <a:latin typeface="Cambria" pitchFamily="18" charset="0"/>
              <a:cs typeface="Arial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000" b="1" dirty="0" smtClean="0">
              <a:latin typeface="Cambria" pitchFamily="18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000" dirty="0" smtClean="0">
              <a:latin typeface="Cambria" pitchFamily="18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8484362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990600" y="609600"/>
            <a:ext cx="7924800" cy="9144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en-US" sz="2400" b="1" dirty="0">
                <a:latin typeface="Cambria" pitchFamily="18" charset="0"/>
                <a:cs typeface="Arial" charset="0"/>
              </a:rPr>
              <a:t>Module 3.04.03 Road freight transport statistics</a:t>
            </a:r>
            <a:r>
              <a:rPr lang="pl-PL" sz="2400" b="1" dirty="0">
                <a:solidFill>
                  <a:srgbClr val="C0504D">
                    <a:lumMod val="50000"/>
                  </a:srgbClr>
                </a:solidFill>
                <a:latin typeface="Cambria" pitchFamily="18" charset="0"/>
                <a:cs typeface="Arial" charset="0"/>
              </a:rPr>
              <a:t/>
            </a:r>
            <a:br>
              <a:rPr lang="pl-PL" sz="2400" b="1" dirty="0">
                <a:solidFill>
                  <a:srgbClr val="C0504D">
                    <a:lumMod val="50000"/>
                  </a:srgbClr>
                </a:solidFill>
                <a:latin typeface="Cambria" pitchFamily="18" charset="0"/>
                <a:cs typeface="Arial" charset="0"/>
              </a:rPr>
            </a:br>
            <a:endParaRPr lang="en-US" sz="2000" b="1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/>
          <a:lstStyle/>
          <a:p>
            <a:pPr marL="342900" lvl="2" indent="-342900">
              <a:lnSpc>
                <a:spcPct val="80000"/>
              </a:lnSpc>
              <a:buNone/>
            </a:pPr>
            <a:endParaRPr lang="en-US" sz="2000" b="1" dirty="0" smtClean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marL="342900" lvl="2" indent="-342900">
              <a:lnSpc>
                <a:spcPct val="80000"/>
              </a:lnSpc>
              <a:buNone/>
            </a:pPr>
            <a:r>
              <a:rPr lang="pl-PL" sz="2000" b="1" dirty="0" smtClean="0">
                <a:latin typeface="Cambria" pitchFamily="18" charset="0"/>
                <a:cs typeface="Arial" charset="0"/>
              </a:rPr>
              <a:t>Current </a:t>
            </a:r>
            <a:r>
              <a:rPr lang="pl-PL" sz="2000" b="1" dirty="0">
                <a:latin typeface="Cambria" pitchFamily="18" charset="0"/>
                <a:cs typeface="Arial" charset="0"/>
              </a:rPr>
              <a:t>state</a:t>
            </a:r>
            <a:endParaRPr lang="en-US" sz="2000" b="1" dirty="0">
              <a:latin typeface="Cambria" pitchFamily="18" charset="0"/>
              <a:cs typeface="Arial" charset="0"/>
            </a:endParaRPr>
          </a:p>
          <a:p>
            <a:pPr algn="ctr">
              <a:lnSpc>
                <a:spcPct val="80000"/>
              </a:lnSpc>
              <a:buFont typeface="Arial" charset="0"/>
              <a:buNone/>
            </a:pPr>
            <a:endParaRPr lang="en-US" sz="3600" b="1" dirty="0" smtClean="0">
              <a:latin typeface="Arial" charset="0"/>
            </a:endParaRPr>
          </a:p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sr-Latn-CS" sz="3600" b="1" dirty="0" smtClean="0">
                <a:latin typeface="Arial" charset="0"/>
              </a:rPr>
              <a:t> </a:t>
            </a:r>
          </a:p>
          <a:p>
            <a:pPr>
              <a:lnSpc>
                <a:spcPct val="80000"/>
              </a:lnSpc>
              <a:buNone/>
            </a:pPr>
            <a:endParaRPr lang="sr-Latn-CS" sz="2000" b="1" dirty="0" smtClean="0">
              <a:latin typeface="Cambria" pitchFamily="18" charset="0"/>
              <a:cs typeface="Arial" charset="0"/>
            </a:endParaRPr>
          </a:p>
          <a:p>
            <a:pPr marL="457200" lvl="1" indent="0" algn="just">
              <a:lnSpc>
                <a:spcPct val="80000"/>
              </a:lnSpc>
              <a:buNone/>
            </a:pPr>
            <a:endParaRPr lang="sr-Latn-CS" sz="2000" dirty="0" smtClean="0">
              <a:latin typeface="Cambria" pitchFamily="18" charset="0"/>
              <a:cs typeface="Arial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sr-Latn-CS" sz="2000" b="1" dirty="0" smtClean="0">
              <a:latin typeface="Cambria" pitchFamily="18" charset="0"/>
              <a:cs typeface="Arial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sr-Latn-CS" sz="2000" b="1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sr-Latn-CS" sz="2000" dirty="0" smtClean="0">
                <a:latin typeface="Arial" charset="0"/>
                <a:cs typeface="Arial" charset="0"/>
              </a:rPr>
              <a:t>                        </a:t>
            </a:r>
            <a:r>
              <a:rPr lang="sr-Latn-CS" dirty="0" smtClean="0">
                <a:latin typeface="Arial" charset="0"/>
                <a:cs typeface="Arial" charset="0"/>
              </a:rPr>
              <a:t>      </a:t>
            </a:r>
            <a:endParaRPr lang="sr-Latn-CS" sz="3600" b="1" dirty="0" smtClean="0">
              <a:latin typeface="Arial" charset="0"/>
            </a:endParaRPr>
          </a:p>
          <a:p>
            <a:pPr marL="457200" lvl="1" indent="0">
              <a:lnSpc>
                <a:spcPct val="80000"/>
              </a:lnSpc>
              <a:buNone/>
            </a:pPr>
            <a:endParaRPr lang="sr-Latn-CS" sz="2400" b="1" dirty="0" smtClean="0">
              <a:latin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9478098"/>
              </p:ext>
            </p:extLst>
          </p:nvPr>
        </p:nvGraphicFramePr>
        <p:xfrm>
          <a:off x="761999" y="2819400"/>
          <a:ext cx="7490096" cy="2286001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371601"/>
                <a:gridCol w="3164395"/>
                <a:gridCol w="1463460"/>
                <a:gridCol w="1490640"/>
              </a:tblGrid>
              <a:tr h="736169">
                <a:tc gridSpan="2">
                  <a:txBody>
                    <a:bodyPr/>
                    <a:lstStyle/>
                    <a:p>
                      <a:endParaRPr lang="en-US" sz="1600" kern="1200" dirty="0" smtClean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Data requirements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kern="1200" dirty="0" smtClean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  <a:p>
                      <a:r>
                        <a:rPr lang="x-none" sz="16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Aviability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Data transmission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87458"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ROAD_A1_Q</a:t>
                      </a:r>
                      <a:endParaRPr lang="en-US" sz="1400" kern="1200" dirty="0">
                        <a:solidFill>
                          <a:srgbClr val="FF0000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Vehicle- related variables</a:t>
                      </a:r>
                      <a:endParaRPr lang="en-US" sz="1400" kern="1200" dirty="0">
                        <a:solidFill>
                          <a:srgbClr val="FF0000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No</a:t>
                      </a:r>
                      <a:endParaRPr lang="en-US" sz="1400" kern="1200" dirty="0">
                        <a:solidFill>
                          <a:srgbClr val="FF0000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No  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(2014)</a:t>
                      </a:r>
                      <a:endParaRPr lang="en-US" sz="14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</a:tr>
              <a:tr h="3874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ROAD_A2_Q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Journey-related variables</a:t>
                      </a:r>
                      <a:endParaRPr lang="en-US" sz="1400" kern="1200" dirty="0">
                        <a:solidFill>
                          <a:srgbClr val="FF0000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No   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(2014)</a:t>
                      </a:r>
                    </a:p>
                  </a:txBody>
                  <a:tcPr/>
                </a:tc>
              </a:tr>
              <a:tr h="3874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ROAD_A3_Q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Goods -related variables </a:t>
                      </a:r>
                      <a:endParaRPr lang="en-US" sz="1400" kern="1200" dirty="0">
                        <a:solidFill>
                          <a:srgbClr val="FF0000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No</a:t>
                      </a:r>
                      <a:endParaRPr lang="en-US" sz="1400" kern="1200" dirty="0">
                        <a:solidFill>
                          <a:srgbClr val="FF0000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No  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(2014)</a:t>
                      </a:r>
                      <a:endParaRPr lang="en-US" sz="14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</a:tr>
              <a:tr h="3874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ROAD_ST_Q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Road transport – Supplementary tables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No</a:t>
                      </a:r>
                      <a:endParaRPr lang="en-US" sz="1400" kern="1200" dirty="0">
                        <a:solidFill>
                          <a:srgbClr val="FF0000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No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   (2014)</a:t>
                      </a:r>
                      <a:endParaRPr lang="en-US" sz="14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515523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en-US" sz="2400" b="1" dirty="0">
                <a:latin typeface="Cambria" pitchFamily="18" charset="0"/>
                <a:cs typeface="Arial" charset="0"/>
              </a:rPr>
              <a:t>Module 3.04.03 Road freight transport statistics</a:t>
            </a:r>
            <a:r>
              <a:rPr lang="pl-PL" sz="2400" b="1" dirty="0">
                <a:latin typeface="Cambria" pitchFamily="18" charset="0"/>
                <a:cs typeface="Arial" charset="0"/>
              </a:rPr>
              <a:t/>
            </a:r>
            <a:br>
              <a:rPr lang="pl-PL" sz="2400" b="1" dirty="0">
                <a:latin typeface="Cambria" pitchFamily="18" charset="0"/>
                <a:cs typeface="Arial" charset="0"/>
              </a:rPr>
            </a:b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 </a:t>
            </a: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/>
          <a:lstStyle/>
          <a:p>
            <a:pPr marL="0" lvl="2" indent="0" algn="just">
              <a:lnSpc>
                <a:spcPct val="80000"/>
              </a:lnSpc>
              <a:buNone/>
            </a:pPr>
            <a:endParaRPr lang="x-none" sz="2000" b="1" dirty="0" smtClean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marL="0" lvl="2" indent="0">
              <a:lnSpc>
                <a:spcPct val="80000"/>
              </a:lnSpc>
              <a:buNone/>
            </a:pPr>
            <a:endParaRPr lang="en-US" sz="2000" b="1" dirty="0" smtClean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marL="4763" lvl="1" indent="0">
              <a:lnSpc>
                <a:spcPct val="80000"/>
              </a:lnSpc>
              <a:buNone/>
            </a:pPr>
            <a:r>
              <a:rPr lang="x-none" sz="2000" b="1" smtClean="0">
                <a:latin typeface="Cambria" pitchFamily="18" charset="0"/>
              </a:rPr>
              <a:t>Challenges </a:t>
            </a:r>
            <a:r>
              <a:rPr lang="en-US" sz="2000" b="1" dirty="0" smtClean="0">
                <a:latin typeface="Cambria" pitchFamily="18" charset="0"/>
              </a:rPr>
              <a:t>and </a:t>
            </a:r>
            <a:r>
              <a:rPr lang="en-US" sz="2000" b="1" dirty="0" smtClean="0">
                <a:latin typeface="Cambria" pitchFamily="18" charset="0"/>
                <a:cs typeface="Arial" charset="0"/>
              </a:rPr>
              <a:t>f</a:t>
            </a:r>
            <a:r>
              <a:rPr lang="x-none" sz="2000" b="1" smtClean="0">
                <a:latin typeface="Cambria" pitchFamily="18" charset="0"/>
                <a:cs typeface="Arial" charset="0"/>
              </a:rPr>
              <a:t>uture plans</a:t>
            </a:r>
            <a:endParaRPr lang="en-US" sz="2000" b="1" dirty="0" smtClean="0">
              <a:latin typeface="Cambria" pitchFamily="18" charset="0"/>
              <a:cs typeface="Arial" charset="0"/>
            </a:endParaRPr>
          </a:p>
          <a:p>
            <a:pPr marL="0" lvl="2" indent="0">
              <a:lnSpc>
                <a:spcPct val="80000"/>
              </a:lnSpc>
              <a:buNone/>
            </a:pPr>
            <a:endParaRPr lang="en-US" sz="2000" b="1" dirty="0" smtClean="0">
              <a:latin typeface="Cambria" pitchFamily="18" charset="0"/>
              <a:cs typeface="Arial" charset="0"/>
            </a:endParaRPr>
          </a:p>
          <a:p>
            <a:pPr marL="0" lvl="2" indent="0">
              <a:lnSpc>
                <a:spcPct val="80000"/>
              </a:lnSpc>
              <a:buNone/>
            </a:pPr>
            <a:endParaRPr lang="en-US" sz="2000" b="1" dirty="0">
              <a:latin typeface="Cambria" pitchFamily="18" charset="0"/>
              <a:cs typeface="Arial" charset="0"/>
            </a:endParaRPr>
          </a:p>
          <a:p>
            <a:pPr marL="342900" lvl="2" indent="-342900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Cambria" pitchFamily="18" charset="0"/>
                <a:cs typeface="Arial" charset="0"/>
              </a:rPr>
              <a:t>After </a:t>
            </a:r>
            <a:r>
              <a:rPr lang="en-US" sz="2000" dirty="0" err="1" smtClean="0">
                <a:latin typeface="Cambria" pitchFamily="18" charset="0"/>
                <a:cs typeface="Arial" charset="0"/>
              </a:rPr>
              <a:t>analysi</a:t>
            </a:r>
            <a:r>
              <a:rPr lang="x-none" sz="2000" dirty="0" smtClean="0">
                <a:latin typeface="Cambria" pitchFamily="18" charset="0"/>
                <a:cs typeface="Arial" charset="0"/>
              </a:rPr>
              <a:t>ng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 </a:t>
            </a:r>
            <a:r>
              <a:rPr lang="x-none" sz="2000" dirty="0" smtClean="0">
                <a:latin typeface="Cambria" pitchFamily="18" charset="0"/>
                <a:cs typeface="Arial" charset="0"/>
              </a:rPr>
              <a:t>the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results </a:t>
            </a:r>
            <a:r>
              <a:rPr lang="en-US" sz="2000" dirty="0">
                <a:latin typeface="Cambria" pitchFamily="18" charset="0"/>
                <a:cs typeface="Arial" charset="0"/>
              </a:rPr>
              <a:t>of this pilot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survey,  </a:t>
            </a:r>
            <a:r>
              <a:rPr lang="en-US" sz="2000" dirty="0">
                <a:latin typeface="Cambria" pitchFamily="18" charset="0"/>
                <a:cs typeface="Arial" charset="0"/>
              </a:rPr>
              <a:t>it is planned that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the </a:t>
            </a:r>
            <a:r>
              <a:rPr lang="x-none" sz="2000" smtClean="0">
                <a:latin typeface="Cambria" pitchFamily="18" charset="0"/>
                <a:cs typeface="Arial" charset="0"/>
              </a:rPr>
              <a:t>survey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 </a:t>
            </a:r>
            <a:r>
              <a:rPr lang="en-US" sz="2000" dirty="0">
                <a:latin typeface="Cambria" pitchFamily="18" charset="0"/>
                <a:cs typeface="Arial" charset="0"/>
              </a:rPr>
              <a:t>becomes </a:t>
            </a:r>
            <a:r>
              <a:rPr lang="x-none" sz="2000" dirty="0" smtClean="0">
                <a:latin typeface="Cambria" pitchFamily="18" charset="0"/>
                <a:cs typeface="Arial" charset="0"/>
              </a:rPr>
              <a:t>regular</a:t>
            </a:r>
            <a:endParaRPr lang="en-US" sz="2000" dirty="0" smtClean="0">
              <a:latin typeface="Cambria" pitchFamily="18" charset="0"/>
              <a:cs typeface="Arial" charset="0"/>
            </a:endParaRPr>
          </a:p>
          <a:p>
            <a:pPr marL="342900" lvl="2" indent="-342900">
              <a:lnSpc>
                <a:spcPct val="80000"/>
              </a:lnSpc>
              <a:buFont typeface="Wingdings" pitchFamily="2" charset="2"/>
              <a:buChar char="Ø"/>
            </a:pPr>
            <a:endParaRPr lang="en-US" sz="2000" dirty="0" smtClean="0">
              <a:latin typeface="Cambria" pitchFamily="18" charset="0"/>
              <a:cs typeface="Arial" charset="0"/>
            </a:endParaRPr>
          </a:p>
          <a:p>
            <a:pPr marL="342900" lvl="2" indent="-342900">
              <a:lnSpc>
                <a:spcPct val="80000"/>
              </a:lnSpc>
              <a:buFont typeface="Wingdings" pitchFamily="2" charset="2"/>
              <a:buChar char="Ø"/>
            </a:pPr>
            <a:endParaRPr lang="en-US" sz="2000" dirty="0">
              <a:latin typeface="Cambria" pitchFamily="18" charset="0"/>
              <a:cs typeface="Arial" charset="0"/>
            </a:endParaRPr>
          </a:p>
          <a:p>
            <a:pPr marL="342900" lvl="2" indent="-342900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Cambria" pitchFamily="18" charset="0"/>
                <a:cs typeface="Arial" charset="0"/>
              </a:rPr>
              <a:t>Data transmission to EUROSTAT</a:t>
            </a:r>
            <a:endParaRPr lang="sr-Latn-CS" sz="2000" dirty="0" smtClean="0">
              <a:latin typeface="Cambria" pitchFamily="18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58039767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pPr lvl="1"/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pl-PL" sz="2400" b="1" dirty="0" smtClean="0">
                <a:latin typeface="Cambria" pitchFamily="18" charset="0"/>
                <a:cs typeface="Arial" charset="0"/>
              </a:rPr>
              <a:t>Modul</a:t>
            </a:r>
            <a:r>
              <a:rPr lang="en-US" sz="2400" b="1" dirty="0" smtClean="0">
                <a:latin typeface="Cambria" pitchFamily="18" charset="0"/>
                <a:cs typeface="Arial" charset="0"/>
              </a:rPr>
              <a:t>e</a:t>
            </a:r>
            <a:r>
              <a:rPr lang="pl-PL" sz="2400" b="1" dirty="0" smtClean="0">
                <a:latin typeface="Cambria" pitchFamily="18" charset="0"/>
                <a:cs typeface="Arial" charset="0"/>
              </a:rPr>
              <a:t> </a:t>
            </a:r>
            <a:r>
              <a:rPr lang="pl-PL" sz="2400" b="1" dirty="0">
                <a:latin typeface="Cambria" pitchFamily="18" charset="0"/>
                <a:cs typeface="Arial" charset="0"/>
              </a:rPr>
              <a:t>3.04.04 Rail transport statistics</a:t>
            </a:r>
            <a:r>
              <a:rPr lang="en-US" sz="2400" b="1" dirty="0">
                <a:solidFill>
                  <a:srgbClr val="C0504D">
                    <a:lumMod val="50000"/>
                  </a:srgbClr>
                </a:solidFill>
                <a:latin typeface="Cambria" pitchFamily="18" charset="0"/>
                <a:cs typeface="Arial" charset="0"/>
              </a:rPr>
              <a:t/>
            </a:r>
            <a:br>
              <a:rPr lang="en-US" sz="2400" b="1" dirty="0">
                <a:solidFill>
                  <a:srgbClr val="C0504D">
                    <a:lumMod val="50000"/>
                  </a:srgbClr>
                </a:solidFill>
                <a:latin typeface="Cambria" pitchFamily="18" charset="0"/>
                <a:cs typeface="Arial" charset="0"/>
              </a:rPr>
            </a:br>
            <a:r>
              <a:rPr lang="pl-PL" sz="2400" b="1" dirty="0">
                <a:solidFill>
                  <a:srgbClr val="C0504D">
                    <a:lumMod val="50000"/>
                  </a:srgbClr>
                </a:solidFill>
                <a:latin typeface="Cambria" pitchFamily="18" charset="0"/>
                <a:cs typeface="Arial" charset="0"/>
              </a:rPr>
              <a:t/>
            </a:r>
            <a:br>
              <a:rPr lang="pl-PL" sz="2400" b="1" dirty="0">
                <a:solidFill>
                  <a:srgbClr val="C0504D">
                    <a:lumMod val="50000"/>
                  </a:srgbClr>
                </a:solidFill>
                <a:latin typeface="Cambria" pitchFamily="18" charset="0"/>
                <a:cs typeface="Arial" charset="0"/>
              </a:rPr>
            </a:b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 </a:t>
            </a: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572000"/>
          </a:xfrm>
        </p:spPr>
        <p:txBody>
          <a:bodyPr/>
          <a:lstStyle/>
          <a:p>
            <a:pPr marL="0" lvl="1" indent="0">
              <a:lnSpc>
                <a:spcPct val="80000"/>
              </a:lnSpc>
              <a:buNone/>
            </a:pPr>
            <a:endParaRPr lang="en-US" sz="2000" b="1" dirty="0" smtClean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marL="0" lvl="1" indent="0">
              <a:lnSpc>
                <a:spcPct val="80000"/>
              </a:lnSpc>
              <a:buNone/>
            </a:pPr>
            <a:r>
              <a:rPr lang="x-none" sz="2000" b="1" dirty="0" smtClean="0">
                <a:latin typeface="Cambria" pitchFamily="18" charset="0"/>
                <a:cs typeface="Arial" charset="0"/>
              </a:rPr>
              <a:t>Current state</a:t>
            </a:r>
            <a:endParaRPr lang="en-US" sz="2000" b="1" dirty="0" smtClean="0">
              <a:latin typeface="Cambria" pitchFamily="18" charset="0"/>
              <a:cs typeface="Arial" charset="0"/>
            </a:endParaRPr>
          </a:p>
          <a:p>
            <a:pPr marL="0" lvl="1" indent="0" algn="just">
              <a:lnSpc>
                <a:spcPct val="80000"/>
              </a:lnSpc>
              <a:buNone/>
            </a:pPr>
            <a:endParaRPr lang="en-US" sz="2000" b="1" dirty="0">
              <a:latin typeface="Cambria" pitchFamily="18" charset="0"/>
              <a:cs typeface="Arial" charset="0"/>
            </a:endParaRPr>
          </a:p>
          <a:p>
            <a:pPr marL="0" lvl="1" indent="0">
              <a:lnSpc>
                <a:spcPct val="80000"/>
              </a:lnSpc>
              <a:buFont typeface="Arial" charset="0"/>
              <a:buNone/>
            </a:pPr>
            <a:endParaRPr lang="en-US" sz="1000" b="1" dirty="0" smtClean="0">
              <a:latin typeface="Cambria" pitchFamily="18" charset="0"/>
              <a:cs typeface="Arial" charset="0"/>
            </a:endParaRPr>
          </a:p>
          <a:p>
            <a:pPr marL="342900" lvl="1" indent="-342900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Cambria" pitchFamily="18" charset="0"/>
                <a:cs typeface="Arial" charset="0"/>
              </a:rPr>
              <a:t>Tree reporting units:</a:t>
            </a:r>
          </a:p>
          <a:p>
            <a:pPr marL="0" lvl="1" indent="0">
              <a:lnSpc>
                <a:spcPct val="80000"/>
              </a:lnSpc>
              <a:buNone/>
            </a:pPr>
            <a:endParaRPr lang="en-US" sz="2000" dirty="0">
              <a:latin typeface="Cambria" pitchFamily="18" charset="0"/>
              <a:cs typeface="Arial" charset="0"/>
            </a:endParaRPr>
          </a:p>
          <a:p>
            <a:pPr marL="742950" lvl="2" indent="-342900">
              <a:lnSpc>
                <a:spcPct val="80000"/>
              </a:lnSpc>
              <a:buAutoNum type="arabicPeriod"/>
            </a:pPr>
            <a:r>
              <a:rPr lang="en-US" sz="1800" dirty="0" smtClean="0">
                <a:latin typeface="Cambria" pitchFamily="18" charset="0"/>
                <a:cs typeface="Arial" charset="0"/>
              </a:rPr>
              <a:t>Railway </a:t>
            </a:r>
            <a:r>
              <a:rPr lang="en-US" sz="1800" dirty="0">
                <a:latin typeface="Cambria" pitchFamily="18" charset="0"/>
                <a:cs typeface="Arial" charset="0"/>
              </a:rPr>
              <a:t>Transport of </a:t>
            </a:r>
            <a:r>
              <a:rPr lang="en-US" sz="1800" dirty="0" smtClean="0">
                <a:latin typeface="Cambria" pitchFamily="18" charset="0"/>
                <a:cs typeface="Arial" charset="0"/>
              </a:rPr>
              <a:t>Montenegro – for transport passengers </a:t>
            </a:r>
          </a:p>
          <a:p>
            <a:pPr marL="742950" lvl="2" indent="-342900">
              <a:lnSpc>
                <a:spcPct val="80000"/>
              </a:lnSpc>
              <a:buAutoNum type="arabicPeriod"/>
            </a:pPr>
            <a:endParaRPr lang="en-US" sz="1800" dirty="0">
              <a:latin typeface="Cambria" pitchFamily="18" charset="0"/>
              <a:cs typeface="Arial" charset="0"/>
            </a:endParaRPr>
          </a:p>
          <a:p>
            <a:pPr marL="742950" lvl="2" indent="-342900">
              <a:lnSpc>
                <a:spcPct val="80000"/>
              </a:lnSpc>
              <a:buAutoNum type="arabicPeriod"/>
            </a:pPr>
            <a:r>
              <a:rPr lang="en-US" sz="1800" dirty="0" smtClean="0">
                <a:latin typeface="Cambria" pitchFamily="18" charset="0"/>
                <a:cs typeface="Arial" charset="0"/>
              </a:rPr>
              <a:t>Monte CARGO – for transport goods</a:t>
            </a:r>
          </a:p>
          <a:p>
            <a:pPr marL="742950" lvl="2" indent="-342900">
              <a:lnSpc>
                <a:spcPct val="80000"/>
              </a:lnSpc>
              <a:buAutoNum type="arabicPeriod"/>
            </a:pPr>
            <a:endParaRPr lang="en-US" sz="1800" dirty="0">
              <a:latin typeface="Cambria" pitchFamily="18" charset="0"/>
              <a:cs typeface="Arial" charset="0"/>
            </a:endParaRPr>
          </a:p>
          <a:p>
            <a:pPr marL="742950" lvl="2" indent="-342900">
              <a:lnSpc>
                <a:spcPct val="80000"/>
              </a:lnSpc>
              <a:buAutoNum type="arabicPeriod"/>
            </a:pPr>
            <a:r>
              <a:rPr lang="en-US" sz="1800" dirty="0">
                <a:latin typeface="Cambria" pitchFamily="18" charset="0"/>
                <a:cs typeface="Arial" charset="0"/>
              </a:rPr>
              <a:t>Railway </a:t>
            </a:r>
            <a:r>
              <a:rPr lang="en-US" sz="1800" dirty="0" smtClean="0">
                <a:latin typeface="Cambria" pitchFamily="18" charset="0"/>
                <a:cs typeface="Arial" charset="0"/>
              </a:rPr>
              <a:t>Infrastructure </a:t>
            </a:r>
            <a:r>
              <a:rPr lang="en-US" sz="1800" dirty="0">
                <a:latin typeface="Cambria" pitchFamily="18" charset="0"/>
                <a:cs typeface="Arial" charset="0"/>
              </a:rPr>
              <a:t>of </a:t>
            </a:r>
            <a:r>
              <a:rPr lang="en-US" sz="1800" dirty="0" smtClean="0">
                <a:latin typeface="Cambria" pitchFamily="18" charset="0"/>
                <a:cs typeface="Arial" charset="0"/>
              </a:rPr>
              <a:t>Montenegro – for infrastructure data</a:t>
            </a:r>
          </a:p>
          <a:p>
            <a:pPr marL="742950" lvl="2" indent="-342900">
              <a:lnSpc>
                <a:spcPct val="80000"/>
              </a:lnSpc>
              <a:buAutoNum type="arabicPeriod"/>
            </a:pPr>
            <a:endParaRPr lang="en-US" sz="1800" dirty="0">
              <a:latin typeface="Cambria" pitchFamily="18" charset="0"/>
              <a:cs typeface="Arial" charset="0"/>
            </a:endParaRPr>
          </a:p>
          <a:p>
            <a:pPr marL="0" lvl="2" indent="0">
              <a:lnSpc>
                <a:spcPct val="80000"/>
              </a:lnSpc>
              <a:buNone/>
            </a:pPr>
            <a:endParaRPr lang="en-US" sz="1400" dirty="0" smtClean="0">
              <a:latin typeface="Cambria" pitchFamily="18" charset="0"/>
              <a:cs typeface="Arial" charset="0"/>
            </a:endParaRPr>
          </a:p>
          <a:p>
            <a:pPr marL="285750" lvl="2" indent="-285750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en-US" dirty="0">
                <a:latin typeface="Cambria" pitchFamily="18" charset="0"/>
                <a:cs typeface="Arial" charset="0"/>
              </a:rPr>
              <a:t>Our partner: Ministry of Transport and Maritime </a:t>
            </a:r>
            <a:r>
              <a:rPr lang="en-US" dirty="0" smtClean="0">
                <a:latin typeface="Cambria" pitchFamily="18" charset="0"/>
                <a:cs typeface="Arial" charset="0"/>
              </a:rPr>
              <a:t>Affairs (work on administrative sources)</a:t>
            </a:r>
          </a:p>
          <a:p>
            <a:pPr marL="742950" lvl="2" indent="-342900">
              <a:lnSpc>
                <a:spcPct val="80000"/>
              </a:lnSpc>
              <a:buAutoNum type="arabicPeriod"/>
            </a:pPr>
            <a:endParaRPr lang="en-US" sz="1800" dirty="0">
              <a:latin typeface="Cambria" pitchFamily="18" charset="0"/>
              <a:cs typeface="Arial" charset="0"/>
            </a:endParaRPr>
          </a:p>
          <a:p>
            <a:pPr marL="742950" lvl="2" indent="-342900">
              <a:lnSpc>
                <a:spcPct val="80000"/>
              </a:lnSpc>
              <a:buAutoNum type="arabicPeriod"/>
            </a:pPr>
            <a:endParaRPr lang="en-US" sz="1800" dirty="0" smtClean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marL="742950" lvl="2" indent="-342900">
              <a:lnSpc>
                <a:spcPct val="80000"/>
              </a:lnSpc>
              <a:buAutoNum type="arabicPeriod"/>
            </a:pPr>
            <a:endParaRPr lang="en-US" sz="1800" dirty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marL="742950" lvl="2" indent="-342900">
              <a:lnSpc>
                <a:spcPct val="80000"/>
              </a:lnSpc>
              <a:buAutoNum type="arabicPeriod"/>
            </a:pPr>
            <a:endParaRPr lang="en-US" sz="1800" dirty="0" smtClean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marL="742950" lvl="2" indent="-342900">
              <a:lnSpc>
                <a:spcPct val="80000"/>
              </a:lnSpc>
              <a:buAutoNum type="arabicPeriod"/>
            </a:pPr>
            <a:endParaRPr lang="en-US" sz="1600" dirty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marL="742950" lvl="2" indent="-342900">
              <a:lnSpc>
                <a:spcPct val="80000"/>
              </a:lnSpc>
              <a:buAutoNum type="arabicPeriod"/>
            </a:pPr>
            <a:endParaRPr lang="en-US" sz="1600" dirty="0" smtClean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1359105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pPr lvl="1"/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pl-PL" sz="2400" b="1" dirty="0" smtClean="0">
                <a:latin typeface="Cambria" pitchFamily="18" charset="0"/>
                <a:cs typeface="Arial" charset="0"/>
              </a:rPr>
              <a:t>Modul</a:t>
            </a:r>
            <a:r>
              <a:rPr lang="en-US" sz="2400" b="1" dirty="0" smtClean="0">
                <a:latin typeface="Cambria" pitchFamily="18" charset="0"/>
                <a:cs typeface="Arial" charset="0"/>
              </a:rPr>
              <a:t>e</a:t>
            </a:r>
            <a:r>
              <a:rPr lang="pl-PL" sz="2400" b="1" dirty="0" smtClean="0">
                <a:latin typeface="Cambria" pitchFamily="18" charset="0"/>
                <a:cs typeface="Arial" charset="0"/>
              </a:rPr>
              <a:t>3.04.04 </a:t>
            </a:r>
            <a:r>
              <a:rPr lang="pl-PL" sz="2400" b="1" dirty="0">
                <a:latin typeface="Cambria" pitchFamily="18" charset="0"/>
                <a:cs typeface="Arial" charset="0"/>
              </a:rPr>
              <a:t>Rail transport statistics</a:t>
            </a:r>
            <a:r>
              <a:rPr lang="en-US" sz="2400" b="1" dirty="0">
                <a:latin typeface="Cambria" pitchFamily="18" charset="0"/>
                <a:cs typeface="Arial" charset="0"/>
              </a:rPr>
              <a:t/>
            </a:r>
            <a:br>
              <a:rPr lang="en-US" sz="2400" b="1" dirty="0">
                <a:latin typeface="Cambria" pitchFamily="18" charset="0"/>
                <a:cs typeface="Arial" charset="0"/>
              </a:rPr>
            </a:br>
            <a:r>
              <a:rPr lang="pl-PL" sz="2400" b="1" dirty="0">
                <a:latin typeface="Cambria" pitchFamily="18" charset="0"/>
                <a:cs typeface="Arial" charset="0"/>
              </a:rPr>
              <a:t/>
            </a:r>
            <a:br>
              <a:rPr lang="pl-PL" sz="2400" b="1" dirty="0">
                <a:latin typeface="Cambria" pitchFamily="18" charset="0"/>
                <a:cs typeface="Arial" charset="0"/>
              </a:rPr>
            </a:b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 </a:t>
            </a: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572000"/>
          </a:xfrm>
        </p:spPr>
        <p:txBody>
          <a:bodyPr/>
          <a:lstStyle/>
          <a:p>
            <a:pPr marL="0" lvl="1" indent="0">
              <a:lnSpc>
                <a:spcPct val="80000"/>
              </a:lnSpc>
              <a:buNone/>
            </a:pPr>
            <a:r>
              <a:rPr lang="x-none" sz="2000" b="1" dirty="0" smtClean="0">
                <a:latin typeface="Cambria" pitchFamily="18" charset="0"/>
                <a:cs typeface="Arial" charset="0"/>
              </a:rPr>
              <a:t>Current state</a:t>
            </a:r>
            <a:endParaRPr lang="en-US" sz="2000" b="1" dirty="0" smtClean="0">
              <a:latin typeface="Cambria" pitchFamily="18" charset="0"/>
              <a:cs typeface="Arial" charset="0"/>
            </a:endParaRPr>
          </a:p>
          <a:p>
            <a:pPr marL="0" lvl="1" indent="0" algn="just">
              <a:lnSpc>
                <a:spcPct val="80000"/>
              </a:lnSpc>
              <a:buNone/>
            </a:pPr>
            <a:endParaRPr lang="en-US" sz="2000" b="1" dirty="0">
              <a:latin typeface="Cambria" pitchFamily="18" charset="0"/>
              <a:cs typeface="Arial" charset="0"/>
            </a:endParaRPr>
          </a:p>
          <a:p>
            <a:pPr marL="342900" lvl="1" indent="-342900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Cambria" pitchFamily="18" charset="0"/>
                <a:cs typeface="Arial" charset="0"/>
              </a:rPr>
              <a:t>In </a:t>
            </a:r>
            <a:r>
              <a:rPr lang="en-US" sz="2000" dirty="0">
                <a:latin typeface="Cambria" pitchFamily="18" charset="0"/>
                <a:cs typeface="Arial" charset="0"/>
              </a:rPr>
              <a:t>the field of railway transport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MONSTAT process </a:t>
            </a:r>
            <a:r>
              <a:rPr lang="x-none" sz="2000" dirty="0" smtClean="0">
                <a:latin typeface="Cambria" pitchFamily="18" charset="0"/>
                <a:cs typeface="Arial" charset="0"/>
              </a:rPr>
              <a:t>data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 </a:t>
            </a:r>
            <a:r>
              <a:rPr lang="en-US" sz="2000" dirty="0">
                <a:latin typeface="Cambria" pitchFamily="18" charset="0"/>
                <a:cs typeface="Arial" charset="0"/>
              </a:rPr>
              <a:t>on the number of passengers carried,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passenger-kilometers, goods </a:t>
            </a:r>
            <a:r>
              <a:rPr lang="en-US" sz="2000" dirty="0">
                <a:latin typeface="Cambria" pitchFamily="18" charset="0"/>
                <a:cs typeface="Arial" charset="0"/>
              </a:rPr>
              <a:t>and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ton-kilometers.</a:t>
            </a:r>
          </a:p>
          <a:p>
            <a:pPr marL="0" lvl="1" indent="0" algn="just">
              <a:lnSpc>
                <a:spcPct val="80000"/>
              </a:lnSpc>
              <a:buNone/>
            </a:pPr>
            <a:endParaRPr lang="en-US" sz="2000" dirty="0">
              <a:latin typeface="Cambria" pitchFamily="18" charset="0"/>
              <a:cs typeface="Arial" charset="0"/>
            </a:endParaRPr>
          </a:p>
          <a:p>
            <a:pPr marL="342900" lvl="1" indent="-342900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Cambria" pitchFamily="18" charset="0"/>
                <a:cs typeface="Arial" charset="0"/>
              </a:rPr>
              <a:t>Data </a:t>
            </a:r>
            <a:r>
              <a:rPr lang="en-US" sz="2000" dirty="0">
                <a:latin typeface="Cambria" pitchFamily="18" charset="0"/>
                <a:cs typeface="Arial" charset="0"/>
              </a:rPr>
              <a:t>on railway infrastructure and the inventory status of railway transport </a:t>
            </a:r>
            <a:r>
              <a:rPr lang="x-none" sz="2000" dirty="0" smtClean="0">
                <a:latin typeface="Cambria" pitchFamily="18" charset="0"/>
                <a:cs typeface="Arial" charset="0"/>
              </a:rPr>
              <a:t>vehicles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 </a:t>
            </a:r>
            <a:r>
              <a:rPr lang="en-US" sz="2000" dirty="0">
                <a:latin typeface="Cambria" pitchFamily="18" charset="0"/>
                <a:cs typeface="Arial" charset="0"/>
              </a:rPr>
              <a:t>is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process annually.</a:t>
            </a:r>
          </a:p>
          <a:p>
            <a:pPr marL="0" lvl="1" indent="0" algn="just">
              <a:lnSpc>
                <a:spcPct val="80000"/>
              </a:lnSpc>
              <a:buNone/>
            </a:pPr>
            <a:endParaRPr lang="en-US" sz="2000" dirty="0">
              <a:latin typeface="Cambria" pitchFamily="18" charset="0"/>
              <a:cs typeface="Arial" charset="0"/>
            </a:endParaRPr>
          </a:p>
          <a:p>
            <a:pPr marL="342900" lvl="1" indent="-342900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Cambria" pitchFamily="18" charset="0"/>
                <a:cs typeface="Arial" charset="0"/>
              </a:rPr>
              <a:t>Data </a:t>
            </a:r>
            <a:r>
              <a:rPr lang="en-US" sz="2000" dirty="0">
                <a:latin typeface="Cambria" pitchFamily="18" charset="0"/>
                <a:cs typeface="Arial" charset="0"/>
              </a:rPr>
              <a:t>on accidents in railway transport are also included in the annual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surveys.</a:t>
            </a:r>
          </a:p>
          <a:p>
            <a:pPr marL="0" lvl="1" indent="0" algn="just">
              <a:lnSpc>
                <a:spcPct val="80000"/>
              </a:lnSpc>
              <a:buNone/>
            </a:pPr>
            <a:endParaRPr lang="en-US" sz="2000" dirty="0">
              <a:latin typeface="Cambria" pitchFamily="18" charset="0"/>
              <a:cs typeface="Arial" charset="0"/>
            </a:endParaRPr>
          </a:p>
          <a:p>
            <a:pPr marL="342900" lvl="1" indent="-342900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Cambria" pitchFamily="18" charset="0"/>
                <a:cs typeface="Arial" charset="0"/>
              </a:rPr>
              <a:t>Data </a:t>
            </a:r>
            <a:r>
              <a:rPr lang="en-US" sz="2000" dirty="0">
                <a:latin typeface="Cambria" pitchFamily="18" charset="0"/>
                <a:cs typeface="Arial" charset="0"/>
              </a:rPr>
              <a:t>on the number of passengers carried and passenger kilometers, the amount of goods and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ton-kilometers</a:t>
            </a:r>
            <a:r>
              <a:rPr lang="en-US" sz="2000" dirty="0">
                <a:latin typeface="Cambria" pitchFamily="18" charset="0"/>
                <a:cs typeface="Arial" charset="0"/>
              </a:rPr>
              <a:t>, are delivered to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EUROSTAT </a:t>
            </a:r>
            <a:r>
              <a:rPr lang="en-US" sz="2000" dirty="0">
                <a:latin typeface="Cambria" pitchFamily="18" charset="0"/>
                <a:cs typeface="Arial" charset="0"/>
              </a:rPr>
              <a:t>starting from the second quarter of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2012, </a:t>
            </a:r>
            <a:r>
              <a:rPr lang="en-US" sz="2000" dirty="0">
                <a:latin typeface="Cambria" pitchFamily="18" charset="0"/>
                <a:cs typeface="Arial" charset="0"/>
              </a:rPr>
              <a:t>in accordance with Regulation (EC) no. 91/2003. Data is sent on a quarterly basis.</a:t>
            </a:r>
            <a:endParaRPr lang="en-US" sz="1800" dirty="0">
              <a:latin typeface="Cambria" pitchFamily="18" charset="0"/>
              <a:cs typeface="Arial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000" dirty="0" smtClean="0">
              <a:latin typeface="Cambria" pitchFamily="18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6003195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990600" y="609600"/>
            <a:ext cx="7924800" cy="8382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pl-PL" sz="2400" b="1" dirty="0">
                <a:latin typeface="Cambria" pitchFamily="18" charset="0"/>
                <a:cs typeface="Arial" charset="0"/>
              </a:rPr>
              <a:t>Modul 3.04.04 Rail transport statistics</a:t>
            </a:r>
            <a:endParaRPr lang="en-US" sz="2000" b="1" dirty="0" smtClean="0"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/>
          <a:lstStyle/>
          <a:p>
            <a:pPr marL="342900" lvl="1" indent="-342900">
              <a:lnSpc>
                <a:spcPct val="80000"/>
              </a:lnSpc>
              <a:buNone/>
            </a:pPr>
            <a:r>
              <a:rPr lang="x-none" sz="2000" b="1" smtClean="0">
                <a:latin typeface="Cambria" pitchFamily="18" charset="0"/>
                <a:cs typeface="Arial" charset="0"/>
              </a:rPr>
              <a:t>Current state</a:t>
            </a:r>
            <a:endParaRPr lang="en-US" sz="2000" b="1" dirty="0" smtClean="0">
              <a:latin typeface="Cambria" pitchFamily="18" charset="0"/>
              <a:cs typeface="Arial" charset="0"/>
            </a:endParaRPr>
          </a:p>
          <a:p>
            <a:pPr marL="342900" lvl="1" indent="-342900">
              <a:lnSpc>
                <a:spcPct val="80000"/>
              </a:lnSpc>
              <a:buNone/>
            </a:pPr>
            <a:endParaRPr lang="en-US" sz="2000" b="1" dirty="0" smtClean="0">
              <a:latin typeface="Cambria" pitchFamily="18" charset="0"/>
              <a:cs typeface="Arial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2000" b="1" dirty="0" smtClean="0">
                <a:latin typeface="Cambria" pitchFamily="18" charset="0"/>
                <a:cs typeface="Arial" charset="0"/>
              </a:rPr>
              <a:t>Simplify and detailed report</a:t>
            </a:r>
          </a:p>
          <a:p>
            <a:pPr marL="342900" lvl="1" indent="-342900">
              <a:lnSpc>
                <a:spcPct val="80000"/>
              </a:lnSpc>
              <a:buNone/>
            </a:pPr>
            <a:endParaRPr lang="en-US" sz="2000" dirty="0" smtClean="0">
              <a:latin typeface="Cambria" pitchFamily="18" charset="0"/>
              <a:cs typeface="Arial" charset="0"/>
            </a:endParaRPr>
          </a:p>
          <a:p>
            <a:pPr marL="342900" lvl="1" indent="-342900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Cambria" pitchFamily="18" charset="0"/>
                <a:cs typeface="Arial" charset="0"/>
              </a:rPr>
              <a:t>In the accordance of Regulation 91/2003 delivery of simplified and detailed set of data</a:t>
            </a:r>
            <a:r>
              <a:rPr lang="en-US" sz="2000" dirty="0">
                <a:solidFill>
                  <a:prstClr val="black"/>
                </a:solidFill>
                <a:latin typeface="Cambria" pitchFamily="18" charset="0"/>
                <a:cs typeface="Arial" charset="0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Cambria" pitchFamily="18" charset="0"/>
                <a:cs typeface="Arial" charset="0"/>
              </a:rPr>
              <a:t>is required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.</a:t>
            </a:r>
          </a:p>
          <a:p>
            <a:pPr marL="342900" lvl="1" indent="-342900">
              <a:lnSpc>
                <a:spcPct val="80000"/>
              </a:lnSpc>
              <a:buNone/>
            </a:pPr>
            <a:endParaRPr lang="en-US" sz="2000" dirty="0" smtClean="0">
              <a:latin typeface="Cambria" pitchFamily="18" charset="0"/>
              <a:cs typeface="Arial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Cambria" pitchFamily="18" charset="0"/>
                <a:cs typeface="Arial" charset="0"/>
              </a:rPr>
              <a:t>Average of the ton km in Montenegro in the last three years was 120  million. Average of the passengers km </a:t>
            </a:r>
            <a:r>
              <a:rPr lang="en-US" sz="2000" dirty="0">
                <a:latin typeface="Cambria" pitchFamily="18" charset="0"/>
                <a:cs typeface="Arial" charset="0"/>
              </a:rPr>
              <a:t>in the last three years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was 73 million.</a:t>
            </a:r>
          </a:p>
          <a:p>
            <a:pPr marL="6350" lvl="1" indent="0" algn="just">
              <a:lnSpc>
                <a:spcPct val="80000"/>
              </a:lnSpc>
              <a:buNone/>
            </a:pPr>
            <a:endParaRPr lang="en-US" sz="2000" dirty="0" smtClean="0">
              <a:latin typeface="Cambria" pitchFamily="18" charset="0"/>
              <a:cs typeface="Arial" charset="0"/>
            </a:endParaRPr>
          </a:p>
          <a:p>
            <a:pPr marL="395288" indent="-395288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Cambria" pitchFamily="18" charset="0"/>
                <a:cs typeface="Arial" charset="0"/>
              </a:rPr>
              <a:t>Because the average was been lower than anticipated regulations, MONSTAT is required to deliver a simplified annual data sets to EUROSTAT.</a:t>
            </a:r>
          </a:p>
          <a:p>
            <a:pPr marL="0" indent="0">
              <a:lnSpc>
                <a:spcPct val="80000"/>
              </a:lnSpc>
              <a:buNone/>
            </a:pPr>
            <a:endParaRPr lang="sr-Latn-CS" sz="2000" dirty="0" smtClean="0">
              <a:latin typeface="Cambria" pitchFamily="18" charset="0"/>
              <a:cs typeface="Arial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sr-Latn-CS" sz="2000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sr-Latn-CS" sz="2000" dirty="0" smtClean="0">
                <a:latin typeface="Arial" charset="0"/>
                <a:cs typeface="Arial" charset="0"/>
              </a:rPr>
              <a:t>                        </a:t>
            </a:r>
            <a:r>
              <a:rPr lang="sr-Latn-CS" dirty="0" smtClean="0">
                <a:latin typeface="Arial" charset="0"/>
                <a:cs typeface="Arial" charset="0"/>
              </a:rPr>
              <a:t>      </a:t>
            </a:r>
            <a:endParaRPr lang="sr-Latn-CS" sz="3600" dirty="0" smtClean="0">
              <a:latin typeface="Arial" charset="0"/>
            </a:endParaRPr>
          </a:p>
          <a:p>
            <a:pPr marL="457200" lvl="1" indent="0">
              <a:lnSpc>
                <a:spcPct val="80000"/>
              </a:lnSpc>
              <a:buNone/>
            </a:pPr>
            <a:endParaRPr lang="sr-Latn-CS" sz="2400" b="1" dirty="0" smtClean="0">
              <a:latin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101534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990600" y="609600"/>
            <a:ext cx="7924800" cy="8382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pl-PL" sz="2400" b="1" dirty="0" smtClean="0">
                <a:latin typeface="Cambria" pitchFamily="18" charset="0"/>
                <a:cs typeface="Arial" charset="0"/>
              </a:rPr>
              <a:t>Modul</a:t>
            </a:r>
            <a:r>
              <a:rPr lang="en-US" sz="2400" b="1" dirty="0" smtClean="0">
                <a:latin typeface="Cambria" pitchFamily="18" charset="0"/>
                <a:cs typeface="Arial" charset="0"/>
              </a:rPr>
              <a:t>e</a:t>
            </a:r>
            <a:r>
              <a:rPr lang="pl-PL" sz="2400" b="1" dirty="0" smtClean="0">
                <a:latin typeface="Cambria" pitchFamily="18" charset="0"/>
                <a:cs typeface="Arial" charset="0"/>
              </a:rPr>
              <a:t> </a:t>
            </a:r>
            <a:r>
              <a:rPr lang="pl-PL" sz="2400" b="1" dirty="0">
                <a:latin typeface="Cambria" pitchFamily="18" charset="0"/>
                <a:cs typeface="Arial" charset="0"/>
              </a:rPr>
              <a:t>3.04.04 Rail transport statistics</a:t>
            </a:r>
            <a:endParaRPr lang="en-US" sz="2000" b="1" dirty="0" smtClean="0"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2057400"/>
            <a:ext cx="8153400" cy="4114800"/>
          </a:xfrm>
        </p:spPr>
        <p:txBody>
          <a:bodyPr/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2000" b="1" dirty="0" err="1" smtClean="0">
                <a:latin typeface="Cambria" pitchFamily="18" charset="0"/>
                <a:ea typeface="+mj-ea"/>
                <a:cs typeface="Arial" charset="0"/>
              </a:rPr>
              <a:t>Curennt</a:t>
            </a:r>
            <a:r>
              <a:rPr lang="en-US" sz="2000" b="1" dirty="0" smtClean="0">
                <a:latin typeface="Cambria" pitchFamily="18" charset="0"/>
                <a:ea typeface="+mj-ea"/>
                <a:cs typeface="Arial" charset="0"/>
              </a:rPr>
              <a:t> state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sz="2000" b="1" dirty="0" smtClean="0">
              <a:solidFill>
                <a:srgbClr val="C0504D">
                  <a:lumMod val="50000"/>
                </a:srgbClr>
              </a:solidFill>
              <a:latin typeface="Cambria" pitchFamily="18" charset="0"/>
              <a:ea typeface="+mj-ea"/>
              <a:cs typeface="Arial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endParaRPr lang="sr-Latn-CS" sz="2000" b="1" dirty="0" smtClean="0">
              <a:solidFill>
                <a:srgbClr val="C0504D">
                  <a:lumMod val="50000"/>
                </a:srgbClr>
              </a:solidFill>
              <a:latin typeface="Cambria" pitchFamily="18" charset="0"/>
              <a:ea typeface="+mj-ea"/>
              <a:cs typeface="Arial" charset="0"/>
            </a:endParaRPr>
          </a:p>
          <a:p>
            <a:pPr>
              <a:lnSpc>
                <a:spcPct val="80000"/>
              </a:lnSpc>
              <a:buNone/>
            </a:pPr>
            <a:endParaRPr lang="sr-Latn-CS" sz="2000" b="1" dirty="0" smtClean="0">
              <a:latin typeface="Cambria" pitchFamily="18" charset="0"/>
              <a:cs typeface="Arial" charset="0"/>
            </a:endParaRPr>
          </a:p>
          <a:p>
            <a:pPr marL="457200" lvl="1" indent="0" algn="just">
              <a:lnSpc>
                <a:spcPct val="80000"/>
              </a:lnSpc>
              <a:buNone/>
            </a:pPr>
            <a:endParaRPr lang="sr-Latn-CS" sz="2000" dirty="0" smtClean="0">
              <a:latin typeface="Cambria" pitchFamily="18" charset="0"/>
              <a:cs typeface="Arial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sr-Latn-CS" sz="2000" b="1" dirty="0" smtClean="0">
              <a:latin typeface="Cambria" pitchFamily="18" charset="0"/>
              <a:cs typeface="Arial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sr-Latn-CS" sz="2000" b="1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sr-Latn-CS" sz="2000" dirty="0" smtClean="0">
                <a:latin typeface="Arial" charset="0"/>
                <a:cs typeface="Arial" charset="0"/>
              </a:rPr>
              <a:t>                        </a:t>
            </a:r>
            <a:r>
              <a:rPr lang="sr-Latn-CS" dirty="0" smtClean="0">
                <a:latin typeface="Arial" charset="0"/>
                <a:cs typeface="Arial" charset="0"/>
              </a:rPr>
              <a:t>      </a:t>
            </a:r>
            <a:endParaRPr lang="sr-Latn-CS" sz="3600" b="1" dirty="0" smtClean="0">
              <a:latin typeface="Arial" charset="0"/>
            </a:endParaRPr>
          </a:p>
          <a:p>
            <a:pPr marL="457200" lvl="1" indent="0">
              <a:lnSpc>
                <a:spcPct val="80000"/>
              </a:lnSpc>
              <a:buNone/>
            </a:pPr>
            <a:endParaRPr lang="sr-Latn-CS" sz="2400" b="1" dirty="0" smtClean="0">
              <a:latin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9032436"/>
              </p:ext>
            </p:extLst>
          </p:nvPr>
        </p:nvGraphicFramePr>
        <p:xfrm>
          <a:off x="685801" y="2392680"/>
          <a:ext cx="7848598" cy="301752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295399"/>
                <a:gridCol w="3536782"/>
                <a:gridCol w="1306835"/>
                <a:gridCol w="1709582"/>
              </a:tblGrid>
              <a:tr h="547783">
                <a:tc gridSpan="2">
                  <a:txBody>
                    <a:bodyPr/>
                    <a:lstStyle/>
                    <a:p>
                      <a:pPr algn="l"/>
                      <a:endParaRPr lang="en-US" sz="1000" b="1" kern="1200" dirty="0" smtClean="0">
                        <a:solidFill>
                          <a:schemeClr val="tx1"/>
                        </a:solidFill>
                        <a:latin typeface="Cambria" pitchFamily="18" charset="0"/>
                        <a:ea typeface="+mj-ea"/>
                        <a:cs typeface="Arial" charset="0"/>
                      </a:endParaRPr>
                    </a:p>
                    <a:p>
                      <a:pPr algn="l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Data requirements</a:t>
                      </a:r>
                      <a:endParaRPr lang="en-US" sz="1600" b="1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kern="1200" dirty="0" smtClean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  <a:p>
                      <a:r>
                        <a:rPr lang="x-none" sz="16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Aviability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Data transmission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88307">
                <a:tc>
                  <a:txBody>
                    <a:bodyPr/>
                    <a:lstStyle/>
                    <a:p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RAIL_A_A</a:t>
                      </a:r>
                      <a:endParaRPr lang="en-US" sz="1400" b="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Annual goods, </a:t>
                      </a:r>
                      <a:r>
                        <a:rPr lang="en-US" sz="1400" b="0" i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detailed  </a:t>
                      </a:r>
                      <a:endParaRPr lang="en-US" sz="1400" b="0" i="1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Not relevant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 smtClean="0">
                        <a:solidFill>
                          <a:srgbClr val="FF0000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</a:tr>
              <a:tr h="294748">
                <a:tc>
                  <a:txBody>
                    <a:bodyPr/>
                    <a:lstStyle/>
                    <a:p>
                      <a:r>
                        <a:rPr lang="en-US" sz="1400" b="0" kern="1200" dirty="0" smtClean="0">
                          <a:solidFill>
                            <a:srgbClr val="00B050"/>
                          </a:solidFill>
                          <a:latin typeface="Cambria" pitchFamily="18" charset="0"/>
                          <a:ea typeface="+mj-ea"/>
                          <a:cs typeface="Arial" charset="0"/>
                        </a:rPr>
                        <a:t>RAIL_B_A</a:t>
                      </a:r>
                      <a:endParaRPr lang="en-US" sz="1400" b="0" kern="1200" dirty="0">
                        <a:solidFill>
                          <a:srgbClr val="00B050"/>
                        </a:solidFill>
                        <a:latin typeface="Cambria" pitchFamily="18" charset="0"/>
                        <a:ea typeface="+mj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kern="1200" dirty="0" smtClean="0">
                          <a:solidFill>
                            <a:srgbClr val="00B050"/>
                          </a:solidFill>
                          <a:latin typeface="Cambria" pitchFamily="18" charset="0"/>
                          <a:ea typeface="+mj-ea"/>
                          <a:cs typeface="Arial" charset="0"/>
                        </a:rPr>
                        <a:t>Annual goods, </a:t>
                      </a:r>
                      <a:r>
                        <a:rPr lang="en-US" sz="1400" b="0" i="1" kern="1200" dirty="0" smtClean="0">
                          <a:solidFill>
                            <a:srgbClr val="00B050"/>
                          </a:solidFill>
                          <a:latin typeface="Cambria" pitchFamily="18" charset="0"/>
                          <a:ea typeface="+mj-ea"/>
                          <a:cs typeface="Arial" charset="0"/>
                        </a:rPr>
                        <a:t>simplified </a:t>
                      </a:r>
                      <a:endParaRPr lang="en-US" sz="1400" b="0" i="1" kern="1200" dirty="0">
                        <a:solidFill>
                          <a:srgbClr val="00B050"/>
                        </a:solidFill>
                        <a:latin typeface="Cambria" pitchFamily="18" charset="0"/>
                        <a:ea typeface="+mj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rgbClr val="00B05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No  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(2014)</a:t>
                      </a:r>
                    </a:p>
                  </a:txBody>
                  <a:tcPr/>
                </a:tc>
              </a:tr>
              <a:tr h="288307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RAIL_C_A</a:t>
                      </a:r>
                      <a:endParaRPr lang="en-US" sz="1400" b="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Annual passengers, </a:t>
                      </a:r>
                      <a:r>
                        <a:rPr lang="en-US" sz="1400" b="0" i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detailed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 </a:t>
                      </a:r>
                      <a:endParaRPr lang="en-US" sz="1400" b="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Not relevant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 smtClean="0">
                        <a:solidFill>
                          <a:srgbClr val="FF0000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</a:tr>
              <a:tr h="288307">
                <a:tc>
                  <a:txBody>
                    <a:bodyPr/>
                    <a:lstStyle/>
                    <a:p>
                      <a:r>
                        <a:rPr lang="en-US" sz="1400" b="0" kern="1200" dirty="0" smtClean="0">
                          <a:solidFill>
                            <a:srgbClr val="00B050"/>
                          </a:solidFill>
                          <a:latin typeface="Cambria" pitchFamily="18" charset="0"/>
                          <a:ea typeface="+mj-ea"/>
                          <a:cs typeface="Arial" charset="0"/>
                        </a:rPr>
                        <a:t>RAIL_D_A</a:t>
                      </a:r>
                      <a:endParaRPr lang="en-US" sz="1400" b="0" kern="1200" dirty="0">
                        <a:solidFill>
                          <a:srgbClr val="00B050"/>
                        </a:solidFill>
                        <a:latin typeface="Cambria" pitchFamily="18" charset="0"/>
                        <a:ea typeface="+mj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kern="1200" dirty="0" smtClean="0">
                          <a:solidFill>
                            <a:srgbClr val="00B050"/>
                          </a:solidFill>
                          <a:latin typeface="Cambria" pitchFamily="18" charset="0"/>
                          <a:ea typeface="+mj-ea"/>
                          <a:cs typeface="Arial" charset="0"/>
                        </a:rPr>
                        <a:t>Annual passengers, </a:t>
                      </a:r>
                      <a:r>
                        <a:rPr lang="en-US" sz="1400" b="0" i="1" kern="1200" dirty="0" smtClean="0">
                          <a:solidFill>
                            <a:srgbClr val="00B050"/>
                          </a:solidFill>
                          <a:latin typeface="Cambria" pitchFamily="18" charset="0"/>
                          <a:ea typeface="+mj-ea"/>
                          <a:cs typeface="Arial" charset="0"/>
                        </a:rPr>
                        <a:t>simplified  </a:t>
                      </a:r>
                      <a:endParaRPr lang="en-US" sz="1400" b="0" i="1" kern="1200" dirty="0">
                        <a:solidFill>
                          <a:srgbClr val="00B050"/>
                        </a:solidFill>
                        <a:latin typeface="Cambria" pitchFamily="18" charset="0"/>
                        <a:ea typeface="+mj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 smtClean="0">
                          <a:solidFill>
                            <a:srgbClr val="00B05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Yes</a:t>
                      </a:r>
                      <a:endParaRPr lang="en-US" sz="1400" kern="1200" dirty="0">
                        <a:solidFill>
                          <a:srgbClr val="00B050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No  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(2014)</a:t>
                      </a:r>
                    </a:p>
                  </a:txBody>
                  <a:tcPr/>
                </a:tc>
              </a:tr>
              <a:tr h="288307">
                <a:tc>
                  <a:txBody>
                    <a:bodyPr/>
                    <a:lstStyle/>
                    <a:p>
                      <a:r>
                        <a:rPr lang="en-US" sz="1400" b="0" kern="1200" dirty="0" smtClean="0">
                          <a:solidFill>
                            <a:srgbClr val="00B050"/>
                          </a:solidFill>
                          <a:latin typeface="Cambria" pitchFamily="18" charset="0"/>
                          <a:ea typeface="+mj-ea"/>
                          <a:cs typeface="Arial" charset="0"/>
                        </a:rPr>
                        <a:t>RAIL_E_Q</a:t>
                      </a:r>
                      <a:endParaRPr lang="en-US" sz="1400" b="0" kern="1200" dirty="0">
                        <a:solidFill>
                          <a:srgbClr val="00B050"/>
                        </a:solidFill>
                        <a:latin typeface="Cambria" pitchFamily="18" charset="0"/>
                        <a:ea typeface="+mj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kern="1200" dirty="0" smtClean="0">
                          <a:solidFill>
                            <a:srgbClr val="00B050"/>
                          </a:solidFill>
                          <a:latin typeface="Cambria" pitchFamily="18" charset="0"/>
                          <a:ea typeface="+mj-ea"/>
                          <a:cs typeface="Arial" charset="0"/>
                        </a:rPr>
                        <a:t>Quarterly goods and passengers, </a:t>
                      </a:r>
                      <a:r>
                        <a:rPr lang="en-US" sz="1400" b="0" i="1" kern="1200" dirty="0" smtClean="0">
                          <a:solidFill>
                            <a:srgbClr val="00B050"/>
                          </a:solidFill>
                          <a:latin typeface="Cambria" pitchFamily="18" charset="0"/>
                          <a:ea typeface="+mj-ea"/>
                          <a:cs typeface="Arial" charset="0"/>
                        </a:rPr>
                        <a:t>simplified</a:t>
                      </a:r>
                      <a:endParaRPr lang="en-US" sz="1400" b="0" i="1" kern="1200" dirty="0">
                        <a:solidFill>
                          <a:srgbClr val="00B050"/>
                        </a:solidFill>
                        <a:latin typeface="Cambria" pitchFamily="18" charset="0"/>
                        <a:ea typeface="+mj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 smtClean="0">
                          <a:solidFill>
                            <a:srgbClr val="00B05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Yes</a:t>
                      </a:r>
                      <a:endParaRPr lang="en-US" sz="1400" kern="1200" dirty="0">
                        <a:solidFill>
                          <a:srgbClr val="00B050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 dirty="0" smtClean="0">
                          <a:solidFill>
                            <a:srgbClr val="00B05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Yes</a:t>
                      </a:r>
                      <a:r>
                        <a:rPr lang="en-US" sz="1400" kern="1200" baseline="0" dirty="0" smtClean="0">
                          <a:solidFill>
                            <a:srgbClr val="00B05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  (Aug-12)</a:t>
                      </a:r>
                      <a:endParaRPr lang="en-US" sz="1400" kern="1200" dirty="0" smtClean="0">
                        <a:solidFill>
                          <a:srgbClr val="00B050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</a:tr>
              <a:tr h="288307">
                <a:tc>
                  <a:txBody>
                    <a:bodyPr/>
                    <a:lstStyle/>
                    <a:p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RAIL_F_5</a:t>
                      </a:r>
                      <a:endParaRPr lang="en-US" sz="1400" b="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Regional goods </a:t>
                      </a:r>
                      <a:endParaRPr lang="en-US" sz="1400" b="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Not relevant</a:t>
                      </a:r>
                      <a:endParaRPr lang="en-US" sz="1400" b="1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 smtClean="0">
                        <a:solidFill>
                          <a:srgbClr val="FF0000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</a:tr>
              <a:tr h="288307">
                <a:tc>
                  <a:txBody>
                    <a:bodyPr/>
                    <a:lstStyle/>
                    <a:p>
                      <a:r>
                        <a:rPr lang="en-US" sz="1400" b="0" kern="1200" dirty="0" smtClean="0">
                          <a:solidFill>
                            <a:srgbClr val="00B050"/>
                          </a:solidFill>
                          <a:latin typeface="Cambria" pitchFamily="18" charset="0"/>
                          <a:ea typeface="+mj-ea"/>
                          <a:cs typeface="Arial" charset="0"/>
                        </a:rPr>
                        <a:t>RAIL_G_5</a:t>
                      </a:r>
                      <a:endParaRPr lang="en-US" sz="1400" b="0" kern="1200" dirty="0">
                        <a:solidFill>
                          <a:srgbClr val="00B050"/>
                        </a:solidFill>
                        <a:latin typeface="Cambria" pitchFamily="18" charset="0"/>
                        <a:ea typeface="+mj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kern="1200" dirty="0" smtClean="0">
                          <a:solidFill>
                            <a:srgbClr val="00B050"/>
                          </a:solidFill>
                          <a:latin typeface="Cambria" pitchFamily="18" charset="0"/>
                          <a:ea typeface="+mj-ea"/>
                          <a:cs typeface="Arial" charset="0"/>
                        </a:rPr>
                        <a:t> Traffic on network </a:t>
                      </a:r>
                      <a:endParaRPr lang="en-US" sz="1400" b="0" kern="1200" dirty="0">
                        <a:solidFill>
                          <a:srgbClr val="00B050"/>
                        </a:solidFill>
                        <a:latin typeface="Cambria" pitchFamily="18" charset="0"/>
                        <a:ea typeface="+mj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 smtClean="0">
                          <a:solidFill>
                            <a:srgbClr val="00B05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Yes</a:t>
                      </a:r>
                      <a:endParaRPr lang="en-US" sz="1400" kern="1200" dirty="0">
                        <a:solidFill>
                          <a:srgbClr val="00B050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No  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(2014)</a:t>
                      </a:r>
                    </a:p>
                  </a:txBody>
                  <a:tcPr/>
                </a:tc>
              </a:tr>
              <a:tr h="259081">
                <a:tc>
                  <a:txBody>
                    <a:bodyPr/>
                    <a:lstStyle/>
                    <a:p>
                      <a:r>
                        <a:rPr lang="en-US" sz="1400" b="0" kern="1200" dirty="0" smtClean="0">
                          <a:solidFill>
                            <a:srgbClr val="00B050"/>
                          </a:solidFill>
                          <a:latin typeface="Cambria" pitchFamily="18" charset="0"/>
                          <a:ea typeface="+mj-ea"/>
                          <a:cs typeface="Arial" charset="0"/>
                        </a:rPr>
                        <a:t>RAIL_H_A</a:t>
                      </a:r>
                      <a:endParaRPr lang="en-US" sz="1400" b="0" kern="1200" dirty="0">
                        <a:solidFill>
                          <a:srgbClr val="00B050"/>
                        </a:solidFill>
                        <a:latin typeface="Cambria" pitchFamily="18" charset="0"/>
                        <a:ea typeface="+mj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kern="1200" dirty="0" smtClean="0">
                          <a:solidFill>
                            <a:srgbClr val="00B050"/>
                          </a:solidFill>
                          <a:latin typeface="Cambria" pitchFamily="18" charset="0"/>
                          <a:ea typeface="+mj-ea"/>
                          <a:cs typeface="Arial" charset="0"/>
                        </a:rPr>
                        <a:t> Accidents </a:t>
                      </a:r>
                      <a:endParaRPr lang="en-US" sz="1400" b="0" kern="1200" dirty="0">
                        <a:solidFill>
                          <a:srgbClr val="00B050"/>
                        </a:solidFill>
                        <a:latin typeface="Cambria" pitchFamily="18" charset="0"/>
                        <a:ea typeface="+mj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 smtClean="0">
                          <a:solidFill>
                            <a:srgbClr val="00B05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Yes</a:t>
                      </a:r>
                      <a:endParaRPr lang="en-US" sz="1400" kern="1200" dirty="0">
                        <a:solidFill>
                          <a:srgbClr val="00B050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No  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(2014)</a:t>
                      </a:r>
                      <a:endParaRPr lang="en-US" sz="1400" kern="1200" dirty="0" smtClean="0">
                        <a:solidFill>
                          <a:srgbClr val="FF0000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6775520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pl-PL" sz="2400" b="1" dirty="0" smtClean="0">
                <a:latin typeface="Cambria" pitchFamily="18" charset="0"/>
                <a:cs typeface="Arial" charset="0"/>
              </a:rPr>
              <a:t>Modul</a:t>
            </a:r>
            <a:r>
              <a:rPr lang="en-US" sz="2400" b="1" dirty="0" smtClean="0">
                <a:latin typeface="Cambria" pitchFamily="18" charset="0"/>
                <a:cs typeface="Arial" charset="0"/>
              </a:rPr>
              <a:t>e</a:t>
            </a:r>
            <a:r>
              <a:rPr lang="pl-PL" sz="2400" b="1" dirty="0" smtClean="0">
                <a:latin typeface="Cambria" pitchFamily="18" charset="0"/>
                <a:cs typeface="Arial" charset="0"/>
              </a:rPr>
              <a:t> </a:t>
            </a:r>
            <a:r>
              <a:rPr lang="pl-PL" sz="2400" b="1" dirty="0">
                <a:latin typeface="Cambria" pitchFamily="18" charset="0"/>
                <a:cs typeface="Arial" charset="0"/>
              </a:rPr>
              <a:t>3.04.04 Rail transport statistics</a:t>
            </a:r>
            <a:r>
              <a:rPr lang="pl-PL" sz="2400" b="1" dirty="0">
                <a:solidFill>
                  <a:srgbClr val="C0504D">
                    <a:lumMod val="50000"/>
                  </a:srgbClr>
                </a:solidFill>
                <a:latin typeface="Cambria" pitchFamily="18" charset="0"/>
                <a:cs typeface="Arial" charset="0"/>
              </a:rPr>
              <a:t/>
            </a:r>
            <a:br>
              <a:rPr lang="pl-PL" sz="2400" b="1" dirty="0">
                <a:solidFill>
                  <a:srgbClr val="C0504D">
                    <a:lumMod val="50000"/>
                  </a:srgbClr>
                </a:solidFill>
                <a:latin typeface="Cambria" pitchFamily="18" charset="0"/>
                <a:cs typeface="Arial" charset="0"/>
              </a:rPr>
            </a:b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 </a:t>
            </a: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/>
          <a:lstStyle/>
          <a:p>
            <a:pPr marL="0" lvl="1" indent="0">
              <a:buNone/>
            </a:pPr>
            <a:endParaRPr lang="en-US" sz="2000" b="1" dirty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marL="4763" lvl="1" indent="0">
              <a:lnSpc>
                <a:spcPct val="80000"/>
              </a:lnSpc>
              <a:buNone/>
            </a:pPr>
            <a:r>
              <a:rPr lang="x-none" sz="2000" b="1" smtClean="0">
                <a:latin typeface="Cambria" pitchFamily="18" charset="0"/>
              </a:rPr>
              <a:t>Challenges </a:t>
            </a:r>
            <a:r>
              <a:rPr lang="en-US" sz="2000" b="1" dirty="0" smtClean="0">
                <a:latin typeface="Cambria" pitchFamily="18" charset="0"/>
              </a:rPr>
              <a:t>and </a:t>
            </a:r>
            <a:r>
              <a:rPr lang="en-US" sz="2000" b="1" dirty="0" smtClean="0">
                <a:latin typeface="Cambria" pitchFamily="18" charset="0"/>
                <a:cs typeface="Arial" charset="0"/>
              </a:rPr>
              <a:t>f</a:t>
            </a:r>
            <a:r>
              <a:rPr lang="x-none" sz="2000" b="1" smtClean="0">
                <a:latin typeface="Cambria" pitchFamily="18" charset="0"/>
                <a:cs typeface="Arial" charset="0"/>
              </a:rPr>
              <a:t>uture plans</a:t>
            </a:r>
            <a:endParaRPr lang="en-US" sz="2000" b="1" dirty="0" smtClean="0">
              <a:latin typeface="Cambria" pitchFamily="18" charset="0"/>
              <a:cs typeface="Arial" charset="0"/>
            </a:endParaRPr>
          </a:p>
          <a:p>
            <a:pPr marL="4763" lvl="1" indent="0" algn="just">
              <a:buNone/>
            </a:pPr>
            <a:endParaRPr lang="en-US" sz="2000" b="1" dirty="0">
              <a:latin typeface="Cambria" pitchFamily="18" charset="0"/>
              <a:cs typeface="Arial" charset="0"/>
            </a:endParaRPr>
          </a:p>
          <a:p>
            <a:pPr marL="347663" lvl="1" indent="-342900" algn="just">
              <a:buFont typeface="Wingdings" pitchFamily="2" charset="2"/>
              <a:buChar char="Ø"/>
            </a:pPr>
            <a:r>
              <a:rPr lang="en-US" sz="2000" dirty="0" smtClean="0">
                <a:latin typeface="Cambria" pitchFamily="18" charset="0"/>
                <a:cs typeface="Arial" charset="0"/>
              </a:rPr>
              <a:t>Work on updating and establishing new administrative data sources</a:t>
            </a:r>
          </a:p>
          <a:p>
            <a:pPr marL="4763" lvl="1" indent="0" algn="just">
              <a:buNone/>
            </a:pPr>
            <a:endParaRPr lang="en-US" sz="2000" dirty="0" smtClean="0">
              <a:latin typeface="Cambria" pitchFamily="18" charset="0"/>
              <a:cs typeface="Arial" charset="0"/>
            </a:endParaRPr>
          </a:p>
          <a:p>
            <a:pPr marL="347663" lvl="1" indent="-342900" algn="just">
              <a:buFont typeface="Wingdings" pitchFamily="2" charset="2"/>
              <a:buChar char="Ø"/>
            </a:pPr>
            <a:r>
              <a:rPr lang="en-US" sz="2000" dirty="0">
                <a:latin typeface="Cambria" pitchFamily="18" charset="0"/>
                <a:cs typeface="Arial" charset="0"/>
              </a:rPr>
              <a:t>Start to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collect </a:t>
            </a:r>
            <a:r>
              <a:rPr lang="en-US" sz="2000" dirty="0">
                <a:latin typeface="Cambria" pitchFamily="18" charset="0"/>
                <a:cs typeface="Arial" charset="0"/>
              </a:rPr>
              <a:t>data using web application</a:t>
            </a:r>
          </a:p>
          <a:p>
            <a:pPr marL="347663" lvl="1" indent="-342900" algn="just">
              <a:buFont typeface="Wingdings" pitchFamily="2" charset="2"/>
              <a:buChar char="Ø"/>
            </a:pPr>
            <a:endParaRPr lang="en-US" sz="2000" dirty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marL="347663" lvl="1" indent="-342900" algn="just">
              <a:buFont typeface="Wingdings" pitchFamily="2" charset="2"/>
              <a:buChar char="Ø"/>
            </a:pPr>
            <a:endParaRPr lang="en-US" sz="2000" dirty="0" smtClean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marL="4763" lvl="1" indent="0" algn="just">
              <a:buNone/>
            </a:pPr>
            <a:endParaRPr lang="en-US" sz="2000" dirty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marL="4763" lvl="1" indent="0" algn="just">
              <a:buNone/>
            </a:pPr>
            <a:endParaRPr lang="en-US" sz="2000" dirty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1056573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en-US" sz="2400" b="1" dirty="0" smtClean="0">
                <a:latin typeface="Cambria" pitchFamily="18" charset="0"/>
                <a:cs typeface="Arial" charset="0"/>
              </a:rPr>
              <a:t>Module </a:t>
            </a:r>
            <a:r>
              <a:rPr lang="en-US" sz="2400" b="1" dirty="0">
                <a:latin typeface="Cambria" pitchFamily="18" charset="0"/>
                <a:cs typeface="Arial" charset="0"/>
              </a:rPr>
              <a:t>3.04.05 Maritime and inland waterways transport statistics</a:t>
            </a:r>
            <a:r>
              <a:rPr lang="pl-PL" sz="2400" b="1" dirty="0">
                <a:latin typeface="Cambria" pitchFamily="18" charset="0"/>
                <a:cs typeface="Arial" charset="0"/>
              </a:rPr>
              <a:t/>
            </a:r>
            <a:br>
              <a:rPr lang="pl-PL" sz="2400" b="1" dirty="0">
                <a:latin typeface="Cambria" pitchFamily="18" charset="0"/>
                <a:cs typeface="Arial" charset="0"/>
              </a:rPr>
            </a:b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 </a:t>
            </a: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/>
          <a:lstStyle/>
          <a:p>
            <a:pPr marL="395288" lvl="2" indent="-395288">
              <a:buNone/>
            </a:pPr>
            <a:r>
              <a:rPr lang="x-none" sz="2000" b="1" dirty="0">
                <a:latin typeface="Cambria" pitchFamily="18" charset="0"/>
                <a:cs typeface="Arial" charset="0"/>
              </a:rPr>
              <a:t>Current </a:t>
            </a:r>
            <a:r>
              <a:rPr lang="x-none" sz="2000" b="1" smtClean="0">
                <a:latin typeface="Cambria" pitchFamily="18" charset="0"/>
                <a:cs typeface="Arial" charset="0"/>
              </a:rPr>
              <a:t>stat</a:t>
            </a:r>
            <a:r>
              <a:rPr lang="en-US" sz="2000" b="1" dirty="0" smtClean="0">
                <a:latin typeface="Cambria" pitchFamily="18" charset="0"/>
                <a:cs typeface="Arial" charset="0"/>
              </a:rPr>
              <a:t>e</a:t>
            </a:r>
          </a:p>
          <a:p>
            <a:pPr marL="395288" lvl="2" indent="-395288">
              <a:buNone/>
            </a:pPr>
            <a:endParaRPr lang="en-US" sz="1000" b="1" dirty="0" smtClean="0">
              <a:latin typeface="Cambria" pitchFamily="18" charset="0"/>
              <a:cs typeface="Arial" charset="0"/>
            </a:endParaRPr>
          </a:p>
          <a:p>
            <a:pPr marL="0" lvl="1" indent="0">
              <a:lnSpc>
                <a:spcPct val="80000"/>
              </a:lnSpc>
              <a:buNone/>
            </a:pPr>
            <a:r>
              <a:rPr lang="en-US" sz="2000" b="1" dirty="0" smtClean="0">
                <a:latin typeface="Cambria" pitchFamily="18" charset="0"/>
                <a:cs typeface="Arial" charset="0"/>
              </a:rPr>
              <a:t>Maritime transport statistics</a:t>
            </a:r>
          </a:p>
          <a:p>
            <a:pPr marL="0" lvl="1" indent="0">
              <a:lnSpc>
                <a:spcPct val="80000"/>
              </a:lnSpc>
              <a:buNone/>
            </a:pPr>
            <a:endParaRPr lang="en-US" sz="1000" b="1" dirty="0" smtClean="0">
              <a:latin typeface="Cambria" pitchFamily="18" charset="0"/>
              <a:cs typeface="Arial" charset="0"/>
            </a:endParaRPr>
          </a:p>
          <a:p>
            <a:pPr marL="342900" lvl="1" indent="-342900">
              <a:lnSpc>
                <a:spcPct val="80000"/>
              </a:lnSpc>
              <a:buFont typeface="Wingdings" pitchFamily="2" charset="2"/>
              <a:buChar char="Ø"/>
            </a:pPr>
            <a:r>
              <a:rPr lang="x-none" sz="2000" smtClean="0">
                <a:latin typeface="Cambria" pitchFamily="18" charset="0"/>
                <a:cs typeface="Arial" charset="0"/>
              </a:rPr>
              <a:t>M</a:t>
            </a:r>
            <a:r>
              <a:rPr lang="en-US" sz="2000" dirty="0" err="1" smtClean="0">
                <a:latin typeface="Cambria" pitchFamily="18" charset="0"/>
                <a:cs typeface="Arial" charset="0"/>
              </a:rPr>
              <a:t>aritime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 traffic</a:t>
            </a:r>
            <a:r>
              <a:rPr lang="x-none" sz="2000" smtClean="0">
                <a:latin typeface="Cambria" pitchFamily="18" charset="0"/>
                <a:cs typeface="Arial" charset="0"/>
              </a:rPr>
              <a:t> d</a:t>
            </a:r>
            <a:r>
              <a:rPr lang="en-US" sz="2000" dirty="0" err="1" smtClean="0">
                <a:latin typeface="Cambria" pitchFamily="18" charset="0"/>
                <a:cs typeface="Arial" charset="0"/>
              </a:rPr>
              <a:t>ata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 </a:t>
            </a:r>
            <a:r>
              <a:rPr lang="x-none" sz="2000" smtClean="0">
                <a:latin typeface="Cambria" pitchFamily="18" charset="0"/>
                <a:cs typeface="Arial" charset="0"/>
              </a:rPr>
              <a:t>are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collected through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four types of </a:t>
            </a:r>
            <a:r>
              <a:rPr lang="x-none" sz="2000" smtClean="0">
                <a:latin typeface="Cambria" pitchFamily="18" charset="0"/>
                <a:cs typeface="Arial" charset="0"/>
              </a:rPr>
              <a:t>surveys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:</a:t>
            </a:r>
          </a:p>
          <a:p>
            <a:pPr marL="0" lvl="1" indent="0">
              <a:lnSpc>
                <a:spcPct val="80000"/>
              </a:lnSpc>
              <a:buNone/>
            </a:pPr>
            <a:endParaRPr lang="en-US" sz="2000" dirty="0" smtClean="0">
              <a:latin typeface="Cambria" pitchFamily="18" charset="0"/>
              <a:cs typeface="Arial" charset="0"/>
            </a:endParaRPr>
          </a:p>
          <a:p>
            <a:pPr marL="633413" lvl="1" indent="-292100" algn="just">
              <a:buFont typeface="Arial" charset="0"/>
              <a:buAutoNum type="arabicPeriod"/>
            </a:pPr>
            <a:r>
              <a:rPr lang="x-none" sz="2000" smtClean="0">
                <a:latin typeface="Cambria" pitchFamily="18" charset="0"/>
                <a:cs typeface="Arial" charset="0"/>
              </a:rPr>
              <a:t>S</a:t>
            </a:r>
            <a:r>
              <a:rPr lang="en-US" sz="2000" dirty="0" err="1" smtClean="0">
                <a:latin typeface="Cambria" pitchFamily="18" charset="0"/>
                <a:cs typeface="Arial" charset="0"/>
              </a:rPr>
              <a:t>urvey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 of carriage of goods and passengers is carried by domestic enterprises </a:t>
            </a:r>
          </a:p>
          <a:p>
            <a:pPr marL="633413" lvl="1" indent="-292100" algn="just">
              <a:buFont typeface="Arial" charset="0"/>
              <a:buAutoNum type="arabicPeriod"/>
            </a:pPr>
            <a:endParaRPr lang="en-US" sz="1000" dirty="0">
              <a:latin typeface="Cambria" pitchFamily="18" charset="0"/>
              <a:cs typeface="Arial" charset="0"/>
            </a:endParaRPr>
          </a:p>
          <a:p>
            <a:pPr marL="633413" lvl="1" indent="-292100" algn="just">
              <a:buFont typeface="Arial" charset="0"/>
              <a:buAutoNum type="arabicPeriod"/>
            </a:pPr>
            <a:r>
              <a:rPr lang="en-US" sz="2000" dirty="0" smtClean="0">
                <a:latin typeface="Cambria" pitchFamily="18" charset="0"/>
                <a:cs typeface="Arial" charset="0"/>
              </a:rPr>
              <a:t>Survey </a:t>
            </a:r>
            <a:r>
              <a:rPr lang="x-none" sz="2000" smtClean="0">
                <a:latin typeface="Cambria" pitchFamily="18" charset="0"/>
                <a:cs typeface="Arial" charset="0"/>
              </a:rPr>
              <a:t>of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 traffic in ports</a:t>
            </a:r>
          </a:p>
          <a:p>
            <a:pPr marL="633413" lvl="1" indent="-292100" algn="just">
              <a:buFont typeface="Arial" charset="0"/>
              <a:buAutoNum type="arabicPeriod"/>
            </a:pPr>
            <a:endParaRPr lang="en-US" sz="1000" dirty="0">
              <a:latin typeface="Cambria" pitchFamily="18" charset="0"/>
              <a:cs typeface="Arial" charset="0"/>
            </a:endParaRPr>
          </a:p>
          <a:p>
            <a:pPr marL="633413" lvl="1" indent="-292100" algn="just">
              <a:buFont typeface="Arial" charset="0"/>
              <a:buAutoNum type="arabicPeriod"/>
            </a:pPr>
            <a:r>
              <a:rPr lang="en-US" sz="2000" dirty="0" smtClean="0">
                <a:latin typeface="Cambria" pitchFamily="18" charset="0"/>
                <a:cs typeface="Arial" charset="0"/>
              </a:rPr>
              <a:t>Survey of unloading is carried out by enterprises registered </a:t>
            </a:r>
            <a:r>
              <a:rPr lang="x-none" sz="2000" smtClean="0">
                <a:latin typeface="Cambria" pitchFamily="18" charset="0"/>
                <a:cs typeface="Arial" charset="0"/>
              </a:rPr>
              <a:t>for providing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 service</a:t>
            </a:r>
            <a:r>
              <a:rPr lang="x-none" sz="2000" smtClean="0">
                <a:latin typeface="Cambria" pitchFamily="18" charset="0"/>
                <a:cs typeface="Arial" charset="0"/>
              </a:rPr>
              <a:t>s of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 loading and unloading of ships</a:t>
            </a:r>
          </a:p>
          <a:p>
            <a:pPr marL="633413" lvl="1" indent="-292100" algn="just">
              <a:buFont typeface="Arial" charset="0"/>
              <a:buAutoNum type="arabicPeriod"/>
            </a:pPr>
            <a:endParaRPr lang="en-US" sz="1000" dirty="0">
              <a:latin typeface="Cambria" pitchFamily="18" charset="0"/>
              <a:cs typeface="Arial" charset="0"/>
            </a:endParaRPr>
          </a:p>
          <a:p>
            <a:pPr marL="633413" lvl="1" indent="-292100" algn="just">
              <a:buFont typeface="Arial" charset="0"/>
              <a:buAutoNum type="arabicPeriod"/>
            </a:pPr>
            <a:r>
              <a:rPr lang="en-US" sz="2000" dirty="0" smtClean="0">
                <a:latin typeface="Cambria" pitchFamily="18" charset="0"/>
                <a:cs typeface="Arial" charset="0"/>
              </a:rPr>
              <a:t>Survey of merchant navy</a:t>
            </a:r>
            <a:endParaRPr lang="en-US" sz="2000" b="1" dirty="0" smtClean="0">
              <a:latin typeface="Cambria" pitchFamily="18" charset="0"/>
              <a:cs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1528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3472666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en-US" sz="2400" b="1" dirty="0" smtClean="0">
                <a:latin typeface="Cambria" pitchFamily="18" charset="0"/>
                <a:cs typeface="Arial" charset="0"/>
              </a:rPr>
              <a:t>Module </a:t>
            </a:r>
            <a:r>
              <a:rPr lang="en-US" sz="2400" b="1" dirty="0">
                <a:latin typeface="Cambria" pitchFamily="18" charset="0"/>
                <a:cs typeface="Arial" charset="0"/>
              </a:rPr>
              <a:t>3.04.05 Maritime and inland waterways transport statistics</a:t>
            </a:r>
            <a:r>
              <a:rPr lang="pl-PL" sz="2400" b="1" dirty="0">
                <a:latin typeface="Cambria" pitchFamily="18" charset="0"/>
                <a:cs typeface="Arial" charset="0"/>
              </a:rPr>
              <a:t/>
            </a:r>
            <a:br>
              <a:rPr lang="pl-PL" sz="2400" b="1" dirty="0">
                <a:latin typeface="Cambria" pitchFamily="18" charset="0"/>
                <a:cs typeface="Arial" charset="0"/>
              </a:rPr>
            </a:br>
            <a:r>
              <a:rPr lang="en-US" sz="3200" b="1" dirty="0" smtClean="0">
                <a:latin typeface="Cambria" pitchFamily="18" charset="0"/>
              </a:rPr>
              <a:t>   </a:t>
            </a: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/>
          <a:lstStyle/>
          <a:p>
            <a:pPr marL="395288" lvl="2" indent="-395288">
              <a:buNone/>
            </a:pPr>
            <a:r>
              <a:rPr lang="x-none" sz="2000" b="1" dirty="0">
                <a:latin typeface="Cambria" pitchFamily="18" charset="0"/>
                <a:cs typeface="Arial" charset="0"/>
              </a:rPr>
              <a:t>Current </a:t>
            </a:r>
            <a:r>
              <a:rPr lang="x-none" sz="2000" b="1" smtClean="0">
                <a:latin typeface="Cambria" pitchFamily="18" charset="0"/>
                <a:cs typeface="Arial" charset="0"/>
              </a:rPr>
              <a:t>stat</a:t>
            </a:r>
            <a:r>
              <a:rPr lang="en-US" sz="2000" b="1" dirty="0" smtClean="0">
                <a:latin typeface="Cambria" pitchFamily="18" charset="0"/>
                <a:cs typeface="Arial" charset="0"/>
              </a:rPr>
              <a:t>e</a:t>
            </a:r>
          </a:p>
          <a:p>
            <a:pPr marL="395288" lvl="2" indent="-395288">
              <a:buNone/>
            </a:pPr>
            <a:endParaRPr lang="en-US" sz="2000" b="1" dirty="0" smtClean="0">
              <a:latin typeface="Cambria" pitchFamily="18" charset="0"/>
              <a:cs typeface="Arial" charset="0"/>
            </a:endParaRPr>
          </a:p>
          <a:p>
            <a:pPr marL="0" lvl="1" indent="0">
              <a:lnSpc>
                <a:spcPct val="80000"/>
              </a:lnSpc>
              <a:buNone/>
            </a:pPr>
            <a:r>
              <a:rPr lang="en-US" sz="2000" b="1" dirty="0" smtClean="0">
                <a:latin typeface="Cambria" pitchFamily="18" charset="0"/>
                <a:cs typeface="Arial" charset="0"/>
              </a:rPr>
              <a:t>Maritime transport statistics</a:t>
            </a:r>
            <a:endParaRPr lang="en-US" sz="1500" b="1" dirty="0" smtClean="0">
              <a:latin typeface="Cambria" pitchFamily="18" charset="0"/>
              <a:cs typeface="Arial" charset="0"/>
            </a:endParaRPr>
          </a:p>
          <a:p>
            <a:pPr marL="342900" lvl="1" indent="-342900">
              <a:lnSpc>
                <a:spcPct val="80000"/>
              </a:lnSpc>
              <a:buFont typeface="Wingdings" pitchFamily="2" charset="2"/>
              <a:buChar char="Ø"/>
            </a:pPr>
            <a:endParaRPr lang="en-US" sz="2000" dirty="0" smtClean="0">
              <a:latin typeface="Cambria" pitchFamily="18" charset="0"/>
              <a:cs typeface="Arial" charset="0"/>
            </a:endParaRPr>
          </a:p>
          <a:p>
            <a:pPr marL="342900" lvl="1" indent="-342900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Cambria" pitchFamily="18" charset="0"/>
                <a:cs typeface="Arial" charset="0"/>
              </a:rPr>
              <a:t>Average of the turnover in the ports of national importance Bar and </a:t>
            </a:r>
            <a:r>
              <a:rPr lang="en-US" sz="2000" dirty="0" err="1" smtClean="0">
                <a:latin typeface="Cambria" pitchFamily="18" charset="0"/>
                <a:cs typeface="Arial" charset="0"/>
              </a:rPr>
              <a:t>Kotor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 in the last three years was 1.6 million tons of cargo.</a:t>
            </a:r>
          </a:p>
          <a:p>
            <a:pPr marL="342900" lvl="1" indent="-342900">
              <a:lnSpc>
                <a:spcPct val="80000"/>
              </a:lnSpc>
              <a:buFont typeface="Wingdings" pitchFamily="2" charset="2"/>
              <a:buChar char="Ø"/>
            </a:pPr>
            <a:endParaRPr lang="en-US" sz="2000" dirty="0" smtClean="0">
              <a:latin typeface="Cambria" pitchFamily="18" charset="0"/>
              <a:cs typeface="Arial" charset="0"/>
            </a:endParaRPr>
          </a:p>
          <a:p>
            <a:pPr marL="342900" lvl="1" indent="-342900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Cambria" pitchFamily="18" charset="0"/>
                <a:cs typeface="Arial" charset="0"/>
              </a:rPr>
              <a:t>Montenegro under Directive no. 2009/42  will provide a data set A3.</a:t>
            </a:r>
          </a:p>
          <a:p>
            <a:pPr marL="342900" lvl="1" indent="-342900">
              <a:lnSpc>
                <a:spcPct val="80000"/>
              </a:lnSpc>
              <a:buNone/>
            </a:pPr>
            <a:r>
              <a:rPr lang="en-US" sz="1800" dirty="0" smtClean="0"/>
              <a:t/>
            </a:r>
            <a:br>
              <a:rPr lang="en-US" sz="1800" dirty="0" smtClean="0"/>
            </a:br>
            <a:endParaRPr lang="sr-Latn-CS" sz="1800" dirty="0" smtClean="0">
              <a:latin typeface="Cambria" pitchFamily="18" charset="0"/>
            </a:endParaRPr>
          </a:p>
          <a:p>
            <a:pPr marL="342900" lvl="2" indent="-342900">
              <a:buNone/>
            </a:pPr>
            <a:endParaRPr lang="en-US" sz="2000" b="1" dirty="0" smtClean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3472666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en-US" sz="2400" b="1" dirty="0" smtClean="0">
                <a:latin typeface="Cambria" pitchFamily="18" charset="0"/>
                <a:cs typeface="Arial" charset="0"/>
              </a:rPr>
              <a:t>Module </a:t>
            </a:r>
            <a:r>
              <a:rPr lang="en-US" sz="2400" b="1" dirty="0">
                <a:latin typeface="Cambria" pitchFamily="18" charset="0"/>
                <a:cs typeface="Arial" charset="0"/>
              </a:rPr>
              <a:t>3.04.05 Maritime and inland waterways transport statistics</a:t>
            </a:r>
            <a:r>
              <a:rPr lang="pl-PL" sz="2400" b="1" dirty="0">
                <a:latin typeface="Cambria" pitchFamily="18" charset="0"/>
                <a:cs typeface="Arial" charset="0"/>
              </a:rPr>
              <a:t/>
            </a:r>
            <a:br>
              <a:rPr lang="pl-PL" sz="2400" b="1" dirty="0">
                <a:latin typeface="Cambria" pitchFamily="18" charset="0"/>
                <a:cs typeface="Arial" charset="0"/>
              </a:rPr>
            </a:br>
            <a:r>
              <a:rPr lang="en-US" sz="3200" b="1" dirty="0" smtClean="0">
                <a:latin typeface="Cambria" pitchFamily="18" charset="0"/>
              </a:rPr>
              <a:t>   </a:t>
            </a: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/>
          <a:lstStyle/>
          <a:p>
            <a:pPr marL="395288" lvl="2" indent="-395288">
              <a:buNone/>
            </a:pPr>
            <a:r>
              <a:rPr lang="x-none" sz="2000" b="1" dirty="0">
                <a:latin typeface="Cambria" pitchFamily="18" charset="0"/>
                <a:cs typeface="Arial" charset="0"/>
              </a:rPr>
              <a:t>Current </a:t>
            </a:r>
            <a:r>
              <a:rPr lang="x-none" sz="2000" b="1" smtClean="0">
                <a:latin typeface="Cambria" pitchFamily="18" charset="0"/>
                <a:cs typeface="Arial" charset="0"/>
              </a:rPr>
              <a:t>stat</a:t>
            </a:r>
            <a:r>
              <a:rPr lang="en-US" sz="2000" b="1" dirty="0" smtClean="0">
                <a:latin typeface="Cambria" pitchFamily="18" charset="0"/>
                <a:cs typeface="Arial" charset="0"/>
              </a:rPr>
              <a:t>e</a:t>
            </a:r>
          </a:p>
          <a:p>
            <a:pPr marL="395288" lvl="2" indent="-395288">
              <a:buNone/>
            </a:pPr>
            <a:endParaRPr lang="en-US" sz="1000" b="1" dirty="0" smtClean="0">
              <a:latin typeface="Cambria" pitchFamily="18" charset="0"/>
              <a:cs typeface="Arial" charset="0"/>
            </a:endParaRPr>
          </a:p>
          <a:p>
            <a:pPr marL="395288" lvl="2" indent="-395288">
              <a:buNone/>
            </a:pPr>
            <a:r>
              <a:rPr lang="en-US" sz="2000" b="1" dirty="0" smtClean="0">
                <a:latin typeface="Cambria" pitchFamily="18" charset="0"/>
                <a:cs typeface="Arial" charset="0"/>
              </a:rPr>
              <a:t>I</a:t>
            </a:r>
            <a:r>
              <a:rPr lang="x-none" sz="2000" b="1" dirty="0" smtClean="0">
                <a:latin typeface="Cambria" pitchFamily="18" charset="0"/>
                <a:cs typeface="Arial" charset="0"/>
              </a:rPr>
              <a:t>nland </a:t>
            </a:r>
            <a:r>
              <a:rPr lang="x-none" sz="2000" b="1" dirty="0">
                <a:latin typeface="Cambria" pitchFamily="18" charset="0"/>
                <a:cs typeface="Arial" charset="0"/>
              </a:rPr>
              <a:t>waterways </a:t>
            </a:r>
            <a:r>
              <a:rPr lang="x-none" sz="2000" b="1">
                <a:latin typeface="Cambria" pitchFamily="18" charset="0"/>
                <a:cs typeface="Arial" charset="0"/>
              </a:rPr>
              <a:t>transport </a:t>
            </a:r>
            <a:r>
              <a:rPr lang="x-none" sz="2000" b="1" smtClean="0">
                <a:latin typeface="Cambria" pitchFamily="18" charset="0"/>
                <a:cs typeface="Arial" charset="0"/>
              </a:rPr>
              <a:t>statistics</a:t>
            </a:r>
            <a:endParaRPr lang="en-US" sz="2000" b="1" dirty="0" smtClean="0">
              <a:latin typeface="Cambria" pitchFamily="18" charset="0"/>
              <a:cs typeface="Arial" charset="0"/>
            </a:endParaRPr>
          </a:p>
          <a:p>
            <a:pPr marL="395288" lvl="2" indent="-395288">
              <a:buNone/>
            </a:pPr>
            <a:endParaRPr lang="en-US" sz="1000" b="1" dirty="0" smtClean="0">
              <a:latin typeface="Cambria" pitchFamily="18" charset="0"/>
              <a:cs typeface="Arial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1800" dirty="0" smtClean="0">
                <a:latin typeface="Cambria" pitchFamily="18" charset="0"/>
                <a:cs typeface="Arial" charset="0"/>
              </a:rPr>
              <a:t>Law on Maritime and Inland Navigation ("Official Journal of SRJ", no. 12/98, 44/99, 74/99 and 73/00), Article 5 defines that the internal </a:t>
            </a:r>
            <a:r>
              <a:rPr lang="en-US" sz="1800" dirty="0" smtClean="0">
                <a:latin typeface="Cambria" pitchFamily="18" charset="0"/>
                <a:cs typeface="Arial" charset="0"/>
              </a:rPr>
              <a:t>waters </a:t>
            </a:r>
            <a:r>
              <a:rPr lang="en-US" sz="1800" dirty="0" smtClean="0">
                <a:latin typeface="Cambria" pitchFamily="18" charset="0"/>
                <a:cs typeface="Arial" charset="0"/>
              </a:rPr>
              <a:t>consider </a:t>
            </a:r>
            <a:r>
              <a:rPr lang="en-US" sz="1800" dirty="0" err="1" smtClean="0">
                <a:latin typeface="Cambria" pitchFamily="18" charset="0"/>
                <a:cs typeface="Arial" charset="0"/>
              </a:rPr>
              <a:t>Skadar</a:t>
            </a:r>
            <a:r>
              <a:rPr lang="en-US" sz="1800" dirty="0" smtClean="0">
                <a:latin typeface="Cambria" pitchFamily="18" charset="0"/>
                <a:cs typeface="Arial" charset="0"/>
              </a:rPr>
              <a:t> Lake, the river </a:t>
            </a:r>
            <a:r>
              <a:rPr lang="en-US" sz="1800" dirty="0" err="1" smtClean="0">
                <a:latin typeface="Cambria" pitchFamily="18" charset="0"/>
                <a:cs typeface="Arial" charset="0"/>
              </a:rPr>
              <a:t>Crnojevica</a:t>
            </a:r>
            <a:r>
              <a:rPr lang="en-US" sz="1800" dirty="0">
                <a:latin typeface="Cambria" pitchFamily="18" charset="0"/>
                <a:cs typeface="Arial" charset="0"/>
              </a:rPr>
              <a:t> </a:t>
            </a:r>
            <a:r>
              <a:rPr lang="en-US" sz="1800" dirty="0" smtClean="0">
                <a:latin typeface="Cambria" pitchFamily="18" charset="0"/>
                <a:cs typeface="Arial" charset="0"/>
              </a:rPr>
              <a:t>and</a:t>
            </a:r>
            <a:r>
              <a:rPr lang="en-US" sz="1800" dirty="0" smtClean="0">
                <a:latin typeface="Cambria" pitchFamily="18" charset="0"/>
                <a:cs typeface="Arial" charset="0"/>
              </a:rPr>
              <a:t> Bojana in </a:t>
            </a:r>
            <a:r>
              <a:rPr lang="en-US" sz="1800" dirty="0">
                <a:latin typeface="Cambria" pitchFamily="18" charset="0"/>
                <a:cs typeface="Arial" charset="0"/>
              </a:rPr>
              <a:t>the borders of navigability.</a:t>
            </a:r>
            <a:endParaRPr lang="en-US" sz="1800" dirty="0" smtClean="0">
              <a:latin typeface="Cambria" pitchFamily="18" charset="0"/>
              <a:cs typeface="Arial" charset="0"/>
            </a:endParaRPr>
          </a:p>
          <a:p>
            <a:pPr algn="just">
              <a:buFont typeface="Wingdings" pitchFamily="2" charset="2"/>
              <a:buChar char="Ø"/>
            </a:pPr>
            <a:endParaRPr lang="en-US" sz="1000" dirty="0" smtClean="0">
              <a:latin typeface="Cambria" pitchFamily="18" charset="0"/>
              <a:cs typeface="Arial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1800" dirty="0" smtClean="0">
                <a:latin typeface="Cambria" pitchFamily="18" charset="0"/>
                <a:cs typeface="Arial" charset="0"/>
              </a:rPr>
              <a:t>According to the data from the Ministry of  Transport and Maritime Affairs, there are two ships whose capacity is 334 passengers and they transported passengers only for tourism purposes.</a:t>
            </a:r>
          </a:p>
          <a:p>
            <a:pPr>
              <a:buFont typeface="Wingdings" pitchFamily="2" charset="2"/>
              <a:buChar char="Ø"/>
            </a:pPr>
            <a:endParaRPr lang="en-US" sz="1000" dirty="0" smtClean="0">
              <a:latin typeface="Cambria" pitchFamily="18" charset="0"/>
              <a:cs typeface="Arial" charset="0"/>
            </a:endParaRPr>
          </a:p>
          <a:p>
            <a:pPr marL="342900" lvl="2" indent="-342900" algn="just">
              <a:buFont typeface="Wingdings" pitchFamily="2" charset="2"/>
              <a:buChar char="Ø"/>
            </a:pPr>
            <a:r>
              <a:rPr lang="en-US" sz="1800" dirty="0" smtClean="0">
                <a:latin typeface="Cambria" pitchFamily="18" charset="0"/>
                <a:cs typeface="Arial" charset="0"/>
              </a:rPr>
              <a:t>There is no registered transports of goods (do not exist even in the Business Register).</a:t>
            </a:r>
          </a:p>
          <a:p>
            <a:pPr marL="342900" lvl="2" indent="-342900">
              <a:buFont typeface="Wingdings" pitchFamily="2" charset="2"/>
              <a:buChar char="Ø"/>
            </a:pPr>
            <a:endParaRPr lang="en-US" sz="1000" dirty="0" smtClean="0">
              <a:latin typeface="Cambria" pitchFamily="18" charset="0"/>
              <a:cs typeface="Arial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1800" dirty="0" smtClean="0">
                <a:latin typeface="Cambria" pitchFamily="18" charset="0"/>
                <a:cs typeface="Arial" charset="0"/>
              </a:rPr>
              <a:t>These statistics are not relevant for Montenegro.</a:t>
            </a:r>
            <a:endParaRPr lang="en-US" sz="1800" dirty="0">
              <a:latin typeface="Cambria" pitchFamily="18" charset="0"/>
              <a:cs typeface="Arial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3472666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990600" y="609600"/>
            <a:ext cx="7924800" cy="8382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en-US" sz="2400" b="1" dirty="0" smtClean="0">
                <a:latin typeface="Cambria" pitchFamily="18" charset="0"/>
                <a:cs typeface="Arial" charset="0"/>
              </a:rPr>
              <a:t>Module </a:t>
            </a:r>
            <a:r>
              <a:rPr lang="en-US" sz="2400" b="1" dirty="0">
                <a:latin typeface="Cambria" pitchFamily="18" charset="0"/>
                <a:cs typeface="Arial" charset="0"/>
              </a:rPr>
              <a:t>3.04.05 Maritime and inland waterways transport statistics</a:t>
            </a:r>
            <a:r>
              <a:rPr lang="pl-PL" sz="2400" b="1" dirty="0">
                <a:latin typeface="Cambria" pitchFamily="18" charset="0"/>
                <a:cs typeface="Arial" charset="0"/>
              </a:rPr>
              <a:t/>
            </a:r>
            <a:br>
              <a:rPr lang="pl-PL" sz="2400" b="1" dirty="0">
                <a:latin typeface="Cambria" pitchFamily="18" charset="0"/>
                <a:cs typeface="Arial" charset="0"/>
              </a:rPr>
            </a:br>
            <a:endParaRPr lang="en-US" sz="2000" b="1" dirty="0" smtClean="0"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endParaRPr lang="sr-Latn-CS" sz="2000" b="1" dirty="0" smtClean="0">
              <a:latin typeface="Cambria" pitchFamily="18" charset="0"/>
              <a:cs typeface="Arial" charset="0"/>
            </a:endParaRPr>
          </a:p>
          <a:p>
            <a:pPr marL="457200" lvl="1" indent="0" algn="just">
              <a:lnSpc>
                <a:spcPct val="80000"/>
              </a:lnSpc>
              <a:buNone/>
            </a:pPr>
            <a:endParaRPr lang="sr-Latn-CS" sz="2000" dirty="0" smtClean="0">
              <a:latin typeface="Cambria" pitchFamily="18" charset="0"/>
              <a:cs typeface="Arial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sr-Latn-CS" sz="2000" b="1" dirty="0" smtClean="0">
              <a:latin typeface="Cambria" pitchFamily="18" charset="0"/>
              <a:cs typeface="Arial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sr-Latn-CS" sz="2000" b="1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sr-Latn-CS" sz="2000" dirty="0" smtClean="0">
                <a:latin typeface="Arial" charset="0"/>
                <a:cs typeface="Arial" charset="0"/>
              </a:rPr>
              <a:t>                        </a:t>
            </a:r>
            <a:r>
              <a:rPr lang="sr-Latn-CS" dirty="0" smtClean="0">
                <a:latin typeface="Arial" charset="0"/>
                <a:cs typeface="Arial" charset="0"/>
              </a:rPr>
              <a:t>      </a:t>
            </a:r>
            <a:endParaRPr lang="sr-Latn-CS" sz="3600" b="1" dirty="0" smtClean="0">
              <a:latin typeface="Arial" charset="0"/>
            </a:endParaRPr>
          </a:p>
          <a:p>
            <a:pPr marL="457200" lvl="1" indent="0">
              <a:lnSpc>
                <a:spcPct val="80000"/>
              </a:lnSpc>
              <a:buNone/>
            </a:pPr>
            <a:endParaRPr lang="sr-Latn-CS" sz="2400" b="1" dirty="0" smtClean="0">
              <a:latin typeface="Arial" charset="0"/>
            </a:endParaRPr>
          </a:p>
        </p:txBody>
      </p: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4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5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5669670"/>
              </p:ext>
            </p:extLst>
          </p:nvPr>
        </p:nvGraphicFramePr>
        <p:xfrm>
          <a:off x="533400" y="1676401"/>
          <a:ext cx="8185608" cy="4512064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066800"/>
                <a:gridCol w="4724400"/>
                <a:gridCol w="1066800"/>
                <a:gridCol w="1327608"/>
              </a:tblGrid>
              <a:tr h="496881">
                <a:tc gridSpan="2">
                  <a:txBody>
                    <a:bodyPr/>
                    <a:lstStyle/>
                    <a:p>
                      <a:endParaRPr lang="en-US" sz="1400" kern="1200" dirty="0" smtClean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Data requirements</a:t>
                      </a:r>
                      <a:endParaRPr lang="en-US" sz="14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kern="1200" dirty="0" smtClean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  <a:p>
                      <a:r>
                        <a:rPr lang="x-none" sz="14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Aviability</a:t>
                      </a:r>
                      <a:endParaRPr lang="en-US" sz="14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Data transmission</a:t>
                      </a:r>
                      <a:endParaRPr lang="en-US" sz="14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53039">
                <a:tc>
                  <a:txBody>
                    <a:bodyPr/>
                    <a:lstStyle/>
                    <a:p>
                      <a:r>
                        <a:rPr lang="en-US" sz="1250" b="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MRTM_A1_Q</a:t>
                      </a:r>
                      <a:endParaRPr lang="en-US" sz="1250" b="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50" b="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Seaborne transportation in main EU ports by port, cargo type and relation  </a:t>
                      </a:r>
                      <a:endParaRPr lang="en-US" sz="1250" b="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5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Not relevant</a:t>
                      </a:r>
                      <a:endParaRPr lang="en-US" sz="1250" b="1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50" b="0" kern="12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53039">
                <a:tc>
                  <a:txBody>
                    <a:bodyPr/>
                    <a:lstStyle/>
                    <a:p>
                      <a:r>
                        <a:rPr lang="en-US" sz="1250" b="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MRTM_A2_Q</a:t>
                      </a:r>
                      <a:endParaRPr lang="en-US" sz="1250" b="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50" b="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Non-unit load seaborne transportation in main EU ports by port, cargo type and relation</a:t>
                      </a:r>
                      <a:endParaRPr lang="en-US" sz="1250" b="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5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Not relevant</a:t>
                      </a:r>
                    </a:p>
                    <a:p>
                      <a:pPr algn="ctr"/>
                      <a:endParaRPr lang="en-US" sz="1250" b="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en-US" sz="1250" b="0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70362">
                <a:tc>
                  <a:txBody>
                    <a:bodyPr/>
                    <a:lstStyle/>
                    <a:p>
                      <a:r>
                        <a:rPr lang="en-US" sz="125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MRTM_A3_A</a:t>
                      </a:r>
                      <a:endParaRPr lang="en-US" sz="1250" kern="1200" dirty="0">
                        <a:solidFill>
                          <a:srgbClr val="FF0000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5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Data for ports for which detailed statistics are not required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5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No</a:t>
                      </a:r>
                      <a:endParaRPr lang="en-US" sz="1250" kern="1200" dirty="0">
                        <a:solidFill>
                          <a:srgbClr val="FF0000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5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No</a:t>
                      </a:r>
                      <a:r>
                        <a:rPr lang="en-US" sz="1250" kern="1200" baseline="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   </a:t>
                      </a:r>
                      <a:r>
                        <a:rPr lang="en-US" sz="1250" kern="1200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(2015)</a:t>
                      </a:r>
                      <a:endParaRPr lang="en-US" sz="1250" kern="1200" dirty="0" smtClean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</a:tr>
              <a:tr h="453039">
                <a:tc>
                  <a:txBody>
                    <a:bodyPr/>
                    <a:lstStyle/>
                    <a:p>
                      <a:r>
                        <a:rPr lang="en-US" sz="1250" b="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MRTM_B1_A</a:t>
                      </a:r>
                      <a:endParaRPr lang="en-US" sz="1250" b="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50" b="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Seaborne transportation in main Euro ports by port, cargo type, goods type and relation</a:t>
                      </a:r>
                      <a:endParaRPr lang="en-US" sz="1250" b="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50" b="1" kern="120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Not relevant</a:t>
                      </a:r>
                    </a:p>
                    <a:p>
                      <a:pPr algn="ctr"/>
                      <a:endParaRPr lang="en-US" sz="1250" b="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50" b="0" kern="12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53039">
                <a:tc>
                  <a:txBody>
                    <a:bodyPr/>
                    <a:lstStyle/>
                    <a:p>
                      <a:r>
                        <a:rPr lang="en-US" sz="1250" b="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MRTM_C1_Q</a:t>
                      </a:r>
                      <a:endParaRPr lang="en-US" sz="1250" b="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50" b="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Unit load seaborne transportation in main Euro ports by port, cargo type, relation and loaded status   </a:t>
                      </a:r>
                      <a:endParaRPr lang="en-US" sz="1250" b="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50" b="1" kern="120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Not relevant</a:t>
                      </a:r>
                    </a:p>
                    <a:p>
                      <a:pPr algn="ctr"/>
                      <a:endParaRPr lang="en-US" sz="1250" b="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50" b="0" kern="12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04884">
                <a:tc>
                  <a:txBody>
                    <a:bodyPr/>
                    <a:lstStyle/>
                    <a:p>
                      <a:r>
                        <a:rPr lang="en-US" sz="1250" b="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MRTM_D1_Q</a:t>
                      </a:r>
                      <a:endParaRPr lang="en-US" sz="1250" b="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50" b="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Passenger transportation in main European ports by relation </a:t>
                      </a:r>
                      <a:endParaRPr lang="en-US" sz="1250" b="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5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Not relevant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50" b="0" kern="12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53039">
                <a:tc>
                  <a:txBody>
                    <a:bodyPr/>
                    <a:lstStyle/>
                    <a:p>
                      <a:r>
                        <a:rPr lang="en-US" sz="1250" b="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MRTM_E1_A</a:t>
                      </a:r>
                      <a:endParaRPr lang="en-US" sz="1250" b="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50" b="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Seaborne transportation in main Euro ports by port, cargo type, relation and nationality of ship registration   </a:t>
                      </a:r>
                      <a:endParaRPr lang="en-US" sz="1250" b="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50" b="1" kern="120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Not relevant</a:t>
                      </a:r>
                    </a:p>
                    <a:p>
                      <a:pPr algn="ctr"/>
                      <a:endParaRPr lang="en-US" sz="1250" b="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50" b="0" kern="12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53039">
                <a:tc>
                  <a:txBody>
                    <a:bodyPr/>
                    <a:lstStyle/>
                    <a:p>
                      <a:r>
                        <a:rPr lang="en-US" sz="1250" b="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MRTM_F1_Q</a:t>
                      </a:r>
                      <a:endParaRPr lang="en-US" sz="1250" b="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50" b="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Euro port ship traffic by port, vessel type and size, loading or discharging cargo</a:t>
                      </a:r>
                      <a:endParaRPr lang="en-US" sz="1250" b="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50" b="1" kern="120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Not relevant</a:t>
                      </a:r>
                    </a:p>
                    <a:p>
                      <a:pPr algn="ctr"/>
                      <a:endParaRPr lang="en-US" sz="1250" b="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50" b="0" kern="12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53039">
                <a:tc>
                  <a:txBody>
                    <a:bodyPr/>
                    <a:lstStyle/>
                    <a:p>
                      <a:r>
                        <a:rPr lang="en-US" sz="1250" b="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MRTM_F2_Q</a:t>
                      </a:r>
                      <a:endParaRPr lang="en-US" sz="1250" b="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50" b="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Euro port ship traffic in main ports by port, vessel type and size, loading or discharging cargo  </a:t>
                      </a:r>
                      <a:endParaRPr lang="en-US" sz="1250" b="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5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Not relevant</a:t>
                      </a:r>
                    </a:p>
                    <a:p>
                      <a:pPr algn="ctr"/>
                      <a:endParaRPr lang="en-US" sz="1250" b="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50" b="0" kern="12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862273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en-US" sz="2400" b="1" dirty="0" smtClean="0">
                <a:latin typeface="Cambria" pitchFamily="18" charset="0"/>
                <a:cs typeface="Arial" charset="0"/>
              </a:rPr>
              <a:t>Modul</a:t>
            </a:r>
            <a:r>
              <a:rPr lang="en-US" sz="2400" b="1" dirty="0">
                <a:latin typeface="Cambria" pitchFamily="18" charset="0"/>
                <a:cs typeface="Arial" charset="0"/>
              </a:rPr>
              <a:t>e</a:t>
            </a:r>
            <a:r>
              <a:rPr lang="en-US" sz="2400" b="1" dirty="0" smtClean="0">
                <a:latin typeface="Cambria" pitchFamily="18" charset="0"/>
                <a:cs typeface="Arial" charset="0"/>
              </a:rPr>
              <a:t>3.04.05 </a:t>
            </a:r>
            <a:r>
              <a:rPr lang="en-US" sz="2400" b="1" dirty="0">
                <a:latin typeface="Cambria" pitchFamily="18" charset="0"/>
                <a:cs typeface="Arial" charset="0"/>
              </a:rPr>
              <a:t>Maritime and inland waterways transport statistics</a:t>
            </a:r>
            <a:endParaRPr lang="en-US" sz="3200" b="1" dirty="0" smtClean="0"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678363"/>
          </a:xfrm>
        </p:spPr>
        <p:txBody>
          <a:bodyPr/>
          <a:lstStyle/>
          <a:p>
            <a:pPr marL="400050" lvl="2" indent="0">
              <a:buNone/>
            </a:pPr>
            <a:endParaRPr lang="x-none" sz="2000" dirty="0" smtClean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marL="400050" lvl="2" indent="0">
              <a:buNone/>
            </a:pPr>
            <a:endParaRPr lang="x-none" sz="2000" b="1" dirty="0" smtClean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marL="4763" lvl="1" indent="0">
              <a:lnSpc>
                <a:spcPct val="80000"/>
              </a:lnSpc>
              <a:buNone/>
            </a:pPr>
            <a:r>
              <a:rPr lang="x-none" sz="2000" b="1" smtClean="0">
                <a:latin typeface="Cambria" pitchFamily="18" charset="0"/>
              </a:rPr>
              <a:t>Challenges </a:t>
            </a:r>
            <a:r>
              <a:rPr lang="en-US" sz="2000" b="1" dirty="0" smtClean="0">
                <a:latin typeface="Cambria" pitchFamily="18" charset="0"/>
              </a:rPr>
              <a:t>and </a:t>
            </a:r>
            <a:r>
              <a:rPr lang="en-US" sz="2000" b="1" dirty="0" smtClean="0">
                <a:latin typeface="Cambria" pitchFamily="18" charset="0"/>
                <a:cs typeface="Arial" charset="0"/>
              </a:rPr>
              <a:t>f</a:t>
            </a:r>
            <a:r>
              <a:rPr lang="x-none" sz="2000" b="1" smtClean="0">
                <a:latin typeface="Cambria" pitchFamily="18" charset="0"/>
                <a:cs typeface="Arial" charset="0"/>
              </a:rPr>
              <a:t>uture plans</a:t>
            </a:r>
            <a:endParaRPr lang="en-US" sz="2000" b="1" dirty="0" smtClean="0">
              <a:latin typeface="Cambria" pitchFamily="18" charset="0"/>
              <a:cs typeface="Arial" charset="0"/>
            </a:endParaRPr>
          </a:p>
          <a:p>
            <a:pPr marL="4763" lvl="1" indent="0">
              <a:lnSpc>
                <a:spcPct val="80000"/>
              </a:lnSpc>
              <a:buNone/>
            </a:pPr>
            <a:endParaRPr lang="en-US" sz="2000" b="1" dirty="0" smtClean="0">
              <a:latin typeface="Cambria" pitchFamily="18" charset="0"/>
              <a:cs typeface="Arial" charset="0"/>
            </a:endParaRPr>
          </a:p>
          <a:p>
            <a:pPr marL="341313" lvl="1" indent="-336550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Cambria" pitchFamily="18" charset="0"/>
                <a:cs typeface="Arial" charset="0"/>
              </a:rPr>
              <a:t>To </a:t>
            </a:r>
            <a:r>
              <a:rPr lang="en-US" sz="2000" dirty="0">
                <a:latin typeface="Cambria" pitchFamily="18" charset="0"/>
                <a:cs typeface="Arial" charset="0"/>
              </a:rPr>
              <a:t>comply with the Directive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2009/42 </a:t>
            </a:r>
            <a:r>
              <a:rPr lang="en-US" sz="2000" dirty="0">
                <a:latin typeface="Cambria" pitchFamily="18" charset="0"/>
                <a:cs typeface="Arial" charset="0"/>
              </a:rPr>
              <a:t>it is necessary to apply the method of coding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the coastal marine area </a:t>
            </a:r>
            <a:r>
              <a:rPr lang="x-none" sz="2000" smtClean="0">
                <a:latin typeface="Cambria" pitchFamily="18" charset="0"/>
                <a:cs typeface="Arial" charset="0"/>
              </a:rPr>
              <a:t>according </a:t>
            </a:r>
            <a:r>
              <a:rPr lang="x-none" sz="2000" dirty="0" smtClean="0">
                <a:latin typeface="Cambria" pitchFamily="18" charset="0"/>
                <a:cs typeface="Arial" charset="0"/>
              </a:rPr>
              <a:t>to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 </a:t>
            </a:r>
            <a:r>
              <a:rPr lang="en-US" sz="2000" dirty="0">
                <a:latin typeface="Cambria" pitchFamily="18" charset="0"/>
                <a:cs typeface="Arial" charset="0"/>
              </a:rPr>
              <a:t>Annexes and create an electronic database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that will include all the variables that are required by European legislation.</a:t>
            </a:r>
          </a:p>
          <a:p>
            <a:pPr marL="341313" lvl="1" indent="-336550">
              <a:lnSpc>
                <a:spcPct val="80000"/>
              </a:lnSpc>
              <a:buNone/>
            </a:pPr>
            <a:endParaRPr lang="en-US" sz="2000" dirty="0" smtClean="0">
              <a:latin typeface="Cambria" pitchFamily="18" charset="0"/>
              <a:cs typeface="Arial" charset="0"/>
            </a:endParaRPr>
          </a:p>
          <a:p>
            <a:pPr marL="341313" lvl="1" indent="-336550">
              <a:lnSpc>
                <a:spcPct val="80000"/>
              </a:lnSpc>
              <a:buFont typeface="Wingdings" pitchFamily="2" charset="2"/>
              <a:buChar char="Ø"/>
            </a:pPr>
            <a:r>
              <a:rPr lang="x-none" sz="2000" smtClean="0">
                <a:latin typeface="Cambria" pitchFamily="18" charset="0"/>
                <a:cs typeface="Arial" charset="0"/>
              </a:rPr>
              <a:t>Improvement of administrative data sources</a:t>
            </a:r>
            <a:endParaRPr lang="sr-Latn-CS" sz="2000" dirty="0" smtClean="0">
              <a:latin typeface="Cambria" pitchFamily="18" charset="0"/>
              <a:cs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0760709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pPr lvl="1"/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pl-PL" sz="2400" b="1" dirty="0" smtClean="0">
                <a:latin typeface="Cambria" pitchFamily="18" charset="0"/>
                <a:cs typeface="Arial" charset="0"/>
              </a:rPr>
              <a:t>Modul</a:t>
            </a:r>
            <a:r>
              <a:rPr lang="en-US" sz="2400" b="1" dirty="0" smtClean="0">
                <a:latin typeface="Cambria" pitchFamily="18" charset="0"/>
                <a:cs typeface="Arial" charset="0"/>
              </a:rPr>
              <a:t>e</a:t>
            </a:r>
            <a:r>
              <a:rPr lang="pl-PL" sz="2400" b="1" dirty="0" smtClean="0">
                <a:latin typeface="Cambria" pitchFamily="18" charset="0"/>
                <a:cs typeface="Arial" charset="0"/>
              </a:rPr>
              <a:t>3.04.06 </a:t>
            </a:r>
            <a:r>
              <a:rPr lang="pl-PL" sz="2400" b="1" dirty="0">
                <a:latin typeface="Cambria" pitchFamily="18" charset="0"/>
                <a:cs typeface="Arial" charset="0"/>
              </a:rPr>
              <a:t>Air transport statistics</a:t>
            </a:r>
            <a:r>
              <a:rPr lang="en-US" sz="1800" b="1" dirty="0">
                <a:latin typeface="Cambria" pitchFamily="18" charset="0"/>
                <a:cs typeface="Arial" charset="0"/>
              </a:rPr>
              <a:t/>
            </a:r>
            <a:br>
              <a:rPr lang="en-US" sz="1800" b="1" dirty="0">
                <a:latin typeface="Cambria" pitchFamily="18" charset="0"/>
                <a:cs typeface="Arial" charset="0"/>
              </a:rPr>
            </a:b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 </a:t>
            </a: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153400" cy="4906963"/>
          </a:xfrm>
        </p:spPr>
        <p:txBody>
          <a:bodyPr/>
          <a:lstStyle/>
          <a:p>
            <a:pPr marL="457200" lvl="1" indent="0">
              <a:lnSpc>
                <a:spcPct val="80000"/>
              </a:lnSpc>
              <a:buNone/>
            </a:pPr>
            <a:endParaRPr lang="x-none" sz="2000" b="1" dirty="0" smtClean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marL="6350" lvl="1" indent="0">
              <a:lnSpc>
                <a:spcPct val="80000"/>
              </a:lnSpc>
              <a:buNone/>
            </a:pPr>
            <a:r>
              <a:rPr lang="en-US" sz="2000" b="1" dirty="0">
                <a:latin typeface="Cambria" pitchFamily="18" charset="0"/>
                <a:cs typeface="Arial" charset="0"/>
              </a:rPr>
              <a:t>Current state</a:t>
            </a:r>
          </a:p>
          <a:p>
            <a:pPr marL="457200" lvl="1" indent="0">
              <a:lnSpc>
                <a:spcPct val="80000"/>
              </a:lnSpc>
              <a:buNone/>
            </a:pPr>
            <a:endParaRPr lang="en-US" sz="2000" b="1" dirty="0">
              <a:latin typeface="Cambria" pitchFamily="18" charset="0"/>
              <a:cs typeface="Arial" charset="0"/>
            </a:endParaRPr>
          </a:p>
          <a:p>
            <a:pPr marL="342900" lvl="1" indent="-342900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Cambria" pitchFamily="18" charset="0"/>
                <a:cs typeface="Arial" charset="0"/>
              </a:rPr>
              <a:t>Air traffic</a:t>
            </a:r>
            <a:r>
              <a:rPr lang="x-none" sz="2000" smtClean="0">
                <a:latin typeface="Cambria" pitchFamily="18" charset="0"/>
                <a:cs typeface="Arial" charset="0"/>
              </a:rPr>
              <a:t> d</a:t>
            </a:r>
            <a:r>
              <a:rPr lang="en-US" sz="2000" dirty="0" err="1" smtClean="0">
                <a:latin typeface="Cambria" pitchFamily="18" charset="0"/>
                <a:cs typeface="Arial" charset="0"/>
              </a:rPr>
              <a:t>ata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 </a:t>
            </a:r>
            <a:r>
              <a:rPr lang="x-none" sz="2000" smtClean="0">
                <a:latin typeface="Cambria" pitchFamily="18" charset="0"/>
                <a:cs typeface="Arial" charset="0"/>
              </a:rPr>
              <a:t>are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collected through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two types of </a:t>
            </a:r>
            <a:r>
              <a:rPr lang="x-none" sz="2000" smtClean="0">
                <a:latin typeface="Cambria" pitchFamily="18" charset="0"/>
                <a:cs typeface="Arial" charset="0"/>
              </a:rPr>
              <a:t>surveys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:</a:t>
            </a:r>
          </a:p>
          <a:p>
            <a:pPr marL="342900" lvl="1" indent="-342900">
              <a:lnSpc>
                <a:spcPct val="80000"/>
              </a:lnSpc>
              <a:buFont typeface="Wingdings" pitchFamily="2" charset="2"/>
              <a:buChar char="Ø"/>
            </a:pPr>
            <a:endParaRPr lang="en-US" sz="1000" dirty="0" smtClean="0">
              <a:latin typeface="Cambria" pitchFamily="18" charset="0"/>
              <a:cs typeface="Arial" charset="0"/>
            </a:endParaRPr>
          </a:p>
          <a:p>
            <a:pPr marL="914400" lvl="1" indent="-457200">
              <a:lnSpc>
                <a:spcPct val="80000"/>
              </a:lnSpc>
              <a:buFont typeface="+mj-lt"/>
              <a:buAutoNum type="arabicPeriod"/>
            </a:pPr>
            <a:r>
              <a:rPr lang="en-US" sz="2000" dirty="0" smtClean="0">
                <a:latin typeface="Cambria" pitchFamily="18" charset="0"/>
                <a:cs typeface="Arial" charset="0"/>
              </a:rPr>
              <a:t>Transport </a:t>
            </a:r>
            <a:r>
              <a:rPr lang="en-US" sz="2000" dirty="0">
                <a:latin typeface="Cambria" pitchFamily="18" charset="0"/>
                <a:cs typeface="Arial" charset="0"/>
              </a:rPr>
              <a:t>of goods and passengers at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airports</a:t>
            </a:r>
          </a:p>
          <a:p>
            <a:pPr marL="914400" lvl="1" indent="-457200">
              <a:lnSpc>
                <a:spcPct val="80000"/>
              </a:lnSpc>
              <a:buFont typeface="+mj-lt"/>
              <a:buAutoNum type="arabicPeriod"/>
            </a:pPr>
            <a:endParaRPr lang="en-US" sz="1000" dirty="0" smtClean="0">
              <a:latin typeface="Cambria" pitchFamily="18" charset="0"/>
              <a:cs typeface="Arial" charset="0"/>
            </a:endParaRPr>
          </a:p>
          <a:p>
            <a:pPr marL="914400" lvl="1" indent="-457200">
              <a:lnSpc>
                <a:spcPct val="80000"/>
              </a:lnSpc>
              <a:buNone/>
            </a:pPr>
            <a:r>
              <a:rPr lang="en-US" sz="2000" dirty="0" smtClean="0">
                <a:latin typeface="Cambria" pitchFamily="18" charset="0"/>
                <a:cs typeface="Arial" charset="0"/>
              </a:rPr>
              <a:t>2.     Transport </a:t>
            </a:r>
            <a:r>
              <a:rPr lang="en-US" sz="2000" dirty="0">
                <a:latin typeface="Cambria" pitchFamily="18" charset="0"/>
                <a:cs typeface="Arial" charset="0"/>
              </a:rPr>
              <a:t>of passengers in air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transport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 smtClean="0">
              <a:latin typeface="Cambria" pitchFamily="18" charset="0"/>
              <a:cs typeface="Arial" charset="0"/>
            </a:endParaRPr>
          </a:p>
          <a:p>
            <a:pPr marL="341313" lvl="1" indent="-341313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Cambria" pitchFamily="18" charset="0"/>
                <a:cs typeface="Arial" charset="0"/>
              </a:rPr>
              <a:t>Periodicity of  survey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–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monthly </a:t>
            </a:r>
          </a:p>
          <a:p>
            <a:pPr marL="341313" lvl="1" indent="-341313">
              <a:lnSpc>
                <a:spcPct val="80000"/>
              </a:lnSpc>
              <a:buFont typeface="Wingdings" pitchFamily="2" charset="2"/>
              <a:buChar char="Ø"/>
            </a:pPr>
            <a:endParaRPr lang="en-US" sz="1000" dirty="0" smtClean="0">
              <a:latin typeface="Cambria" pitchFamily="18" charset="0"/>
              <a:cs typeface="Arial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000" dirty="0" smtClean="0">
                <a:latin typeface="Cambria" pitchFamily="18" charset="0"/>
                <a:cs typeface="Arial" charset="0"/>
              </a:rPr>
              <a:t>Average of the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transport of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passengers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at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the airports of national importance </a:t>
            </a:r>
            <a:r>
              <a:rPr lang="en-US" sz="2000" dirty="0" err="1" smtClean="0">
                <a:latin typeface="Cambria" pitchFamily="18" charset="0"/>
                <a:cs typeface="Arial" charset="0"/>
              </a:rPr>
              <a:t>Podgorica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 and </a:t>
            </a:r>
            <a:r>
              <a:rPr lang="en-US" sz="2000" dirty="0" err="1" smtClean="0">
                <a:latin typeface="Cambria" pitchFamily="18" charset="0"/>
                <a:cs typeface="Arial" charset="0"/>
              </a:rPr>
              <a:t>Tivat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 in the last three years was 1.3 million passengers.</a:t>
            </a:r>
          </a:p>
          <a:p>
            <a:pPr algn="just">
              <a:buFont typeface="Wingdings" pitchFamily="2" charset="2"/>
              <a:buChar char="Ø"/>
            </a:pPr>
            <a:endParaRPr lang="en-US" sz="1000" dirty="0" smtClean="0">
              <a:latin typeface="Cambria" pitchFamily="18" charset="0"/>
              <a:cs typeface="Arial" charset="0"/>
            </a:endParaRPr>
          </a:p>
          <a:p>
            <a:pPr marL="341313" lvl="1" indent="-341313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Cambria" pitchFamily="18" charset="0"/>
                <a:cs typeface="Arial" charset="0"/>
              </a:rPr>
              <a:t>Average of </a:t>
            </a:r>
            <a:r>
              <a:rPr lang="en-US" sz="2000" dirty="0">
                <a:solidFill>
                  <a:prstClr val="black"/>
                </a:solidFill>
                <a:latin typeface="Cambria" pitchFamily="18" charset="0"/>
                <a:cs typeface="Arial" charset="0"/>
              </a:rPr>
              <a:t>transport of passengers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at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the national company in the last three years was 0.6 million passengers.</a:t>
            </a:r>
          </a:p>
          <a:p>
            <a:pPr lvl="1">
              <a:lnSpc>
                <a:spcPct val="80000"/>
              </a:lnSpc>
              <a:buNone/>
            </a:pPr>
            <a:endParaRPr lang="en-US" sz="2000" dirty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algn="ctr">
              <a:lnSpc>
                <a:spcPct val="80000"/>
              </a:lnSpc>
              <a:buNone/>
            </a:pPr>
            <a:endParaRPr lang="sr-Latn-CS" dirty="0" smtClean="0">
              <a:latin typeface="Arial" charset="0"/>
              <a:cs typeface="Arial" charset="0"/>
            </a:endParaRPr>
          </a:p>
          <a:p>
            <a:pPr algn="ctr">
              <a:lnSpc>
                <a:spcPct val="80000"/>
              </a:lnSpc>
              <a:buNone/>
            </a:pPr>
            <a:endParaRPr lang="sr-Latn-CS" dirty="0">
              <a:latin typeface="Arial" charset="0"/>
              <a:cs typeface="Arial" charset="0"/>
            </a:endParaRPr>
          </a:p>
          <a:p>
            <a:pPr algn="ctr">
              <a:lnSpc>
                <a:spcPct val="80000"/>
              </a:lnSpc>
              <a:buNone/>
            </a:pPr>
            <a:endParaRPr lang="sr-Latn-CS" dirty="0">
              <a:latin typeface="Arial" charset="0"/>
              <a:cs typeface="Arial" charset="0"/>
            </a:endParaRPr>
          </a:p>
          <a:p>
            <a:pPr algn="ctr">
              <a:lnSpc>
                <a:spcPct val="80000"/>
              </a:lnSpc>
              <a:buNone/>
            </a:pPr>
            <a:r>
              <a:rPr lang="sr-Latn-CS" dirty="0">
                <a:latin typeface="Arial" charset="0"/>
                <a:cs typeface="Arial" charset="0"/>
              </a:rPr>
              <a:t>                              </a:t>
            </a:r>
            <a:endParaRPr lang="sr-Latn-CS" sz="3600" b="1" dirty="0">
              <a:latin typeface="Arial" charset="0"/>
            </a:endParaRPr>
          </a:p>
          <a:p>
            <a:pPr lvl="1" algn="ctr">
              <a:lnSpc>
                <a:spcPct val="80000"/>
              </a:lnSpc>
              <a:buNone/>
            </a:pPr>
            <a:endParaRPr lang="sr-Latn-CS" sz="2400" b="1" dirty="0">
              <a:latin typeface="Arial" charset="0"/>
            </a:endParaRPr>
          </a:p>
          <a:p>
            <a:pPr lvl="1" algn="ctr">
              <a:lnSpc>
                <a:spcPct val="80000"/>
              </a:lnSpc>
              <a:buNone/>
            </a:pPr>
            <a:endParaRPr lang="sr-Latn-CS" sz="2400" dirty="0">
              <a:latin typeface="Arial" charset="0"/>
            </a:endParaRPr>
          </a:p>
          <a:p>
            <a:pPr marL="0" indent="0">
              <a:buNone/>
            </a:pPr>
            <a:endParaRPr lang="en-US" sz="2000" dirty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000" b="1" dirty="0" smtClean="0">
              <a:latin typeface="Cambria" pitchFamily="18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000" dirty="0" smtClean="0">
              <a:latin typeface="Cambria" pitchFamily="18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2482156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pPr lvl="1"/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pl-PL" sz="2400" b="1" dirty="0" smtClean="0">
                <a:latin typeface="Cambria" pitchFamily="18" charset="0"/>
                <a:cs typeface="Arial" charset="0"/>
              </a:rPr>
              <a:t>Modul</a:t>
            </a:r>
            <a:r>
              <a:rPr lang="en-US" sz="2400" b="1" dirty="0" smtClean="0">
                <a:latin typeface="Cambria" pitchFamily="18" charset="0"/>
                <a:cs typeface="Arial" charset="0"/>
              </a:rPr>
              <a:t>e</a:t>
            </a:r>
            <a:r>
              <a:rPr lang="pl-PL" sz="2400" b="1" dirty="0" smtClean="0">
                <a:latin typeface="Cambria" pitchFamily="18" charset="0"/>
                <a:cs typeface="Arial" charset="0"/>
              </a:rPr>
              <a:t>3.04.06 </a:t>
            </a:r>
            <a:r>
              <a:rPr lang="pl-PL" sz="2400" b="1" dirty="0">
                <a:latin typeface="Cambria" pitchFamily="18" charset="0"/>
                <a:cs typeface="Arial" charset="0"/>
              </a:rPr>
              <a:t>Air transport statistics</a:t>
            </a:r>
            <a:r>
              <a:rPr lang="en-US" sz="1800" b="1" dirty="0">
                <a:latin typeface="Cambria" pitchFamily="18" charset="0"/>
                <a:cs typeface="Arial" charset="0"/>
              </a:rPr>
              <a:t/>
            </a:r>
            <a:br>
              <a:rPr lang="en-US" sz="1800" b="1" dirty="0">
                <a:latin typeface="Cambria" pitchFamily="18" charset="0"/>
                <a:cs typeface="Arial" charset="0"/>
              </a:rPr>
            </a:b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 </a:t>
            </a: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153400" cy="4906963"/>
          </a:xfrm>
        </p:spPr>
        <p:txBody>
          <a:bodyPr/>
          <a:lstStyle/>
          <a:p>
            <a:pPr marL="457200" lvl="1" indent="0">
              <a:lnSpc>
                <a:spcPct val="80000"/>
              </a:lnSpc>
              <a:buNone/>
            </a:pPr>
            <a:endParaRPr lang="x-none" sz="2000" b="1" dirty="0" smtClean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marL="457200" lvl="1" indent="0">
              <a:lnSpc>
                <a:spcPct val="80000"/>
              </a:lnSpc>
              <a:buNone/>
            </a:pPr>
            <a:r>
              <a:rPr lang="en-US" sz="2000" b="1" dirty="0">
                <a:latin typeface="Cambria" pitchFamily="18" charset="0"/>
                <a:cs typeface="Arial" charset="0"/>
              </a:rPr>
              <a:t>Current </a:t>
            </a:r>
            <a:r>
              <a:rPr lang="en-US" sz="2000" b="1" dirty="0" smtClean="0">
                <a:latin typeface="Cambria" pitchFamily="18" charset="0"/>
                <a:cs typeface="Arial" charset="0"/>
              </a:rPr>
              <a:t>state</a:t>
            </a:r>
          </a:p>
          <a:p>
            <a:pPr marL="457200" lvl="1" indent="0">
              <a:lnSpc>
                <a:spcPct val="80000"/>
              </a:lnSpc>
              <a:buNone/>
            </a:pPr>
            <a:endParaRPr lang="en-US" sz="2000" b="1" dirty="0" smtClean="0">
              <a:latin typeface="Cambria" pitchFamily="18" charset="0"/>
              <a:cs typeface="Arial" charset="0"/>
            </a:endParaRPr>
          </a:p>
          <a:p>
            <a:pPr marL="463550" lvl="1" indent="-463550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Cambria" pitchFamily="18" charset="0"/>
                <a:cs typeface="Arial" charset="0"/>
              </a:rPr>
              <a:t>MONSTAT prepared a pilot study on the transport of goods and passengers by airport pairs that includes all the variables defined in Regulation no. 437/2003.</a:t>
            </a:r>
          </a:p>
          <a:p>
            <a:pPr lvl="1" algn="just">
              <a:lnSpc>
                <a:spcPct val="80000"/>
              </a:lnSpc>
              <a:buNone/>
            </a:pPr>
            <a:endParaRPr lang="en-US" sz="2000" dirty="0" smtClean="0">
              <a:latin typeface="Cambria" pitchFamily="18" charset="0"/>
              <a:cs typeface="Arial" charset="0"/>
            </a:endParaRPr>
          </a:p>
          <a:p>
            <a:pPr marL="463550" lvl="1" indent="-463550" algn="just">
              <a:lnSpc>
                <a:spcPct val="80000"/>
              </a:lnSpc>
              <a:buFont typeface="Wingdings" pitchFamily="2" charset="2"/>
              <a:buChar char="Ø"/>
              <a:tabLst>
                <a:tab pos="0" algn="l"/>
                <a:tab pos="804863" algn="l"/>
              </a:tabLst>
            </a:pPr>
            <a:r>
              <a:rPr lang="en-US" sz="2000" dirty="0" smtClean="0">
                <a:latin typeface="Cambria" pitchFamily="18" charset="0"/>
                <a:cs typeface="Arial" charset="0"/>
              </a:rPr>
              <a:t>Our aim is to collect and process data on the </a:t>
            </a:r>
            <a:r>
              <a:rPr lang="en-US" sz="2000" dirty="0">
                <a:latin typeface="Cambria" pitchFamily="18" charset="0"/>
                <a:cs typeface="Arial" charset="0"/>
              </a:rPr>
              <a:t>transport of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passengers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,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freight and mail by pairs airport departure/arrival of the aircraft at the reporting airport.</a:t>
            </a:r>
          </a:p>
          <a:p>
            <a:pPr marL="463550" lvl="1" indent="-463550" algn="just">
              <a:lnSpc>
                <a:spcPct val="80000"/>
              </a:lnSpc>
              <a:buNone/>
              <a:tabLst>
                <a:tab pos="0" algn="l"/>
                <a:tab pos="804863" algn="l"/>
              </a:tabLst>
            </a:pPr>
            <a:endParaRPr lang="en-US" sz="2000" dirty="0" smtClean="0">
              <a:latin typeface="Cambria" pitchFamily="18" charset="0"/>
              <a:cs typeface="Arial" charset="0"/>
            </a:endParaRPr>
          </a:p>
          <a:p>
            <a:pPr marL="463550" lvl="1" indent="-463550" algn="just">
              <a:lnSpc>
                <a:spcPct val="80000"/>
              </a:lnSpc>
              <a:buFont typeface="Wingdings" pitchFamily="2" charset="2"/>
              <a:buChar char="Ø"/>
              <a:tabLst>
                <a:tab pos="0" algn="l"/>
                <a:tab pos="804863" algn="l"/>
              </a:tabLst>
            </a:pPr>
            <a:r>
              <a:rPr lang="en-US" sz="2000" dirty="0" smtClean="0">
                <a:latin typeface="Cambria" pitchFamily="18" charset="0"/>
                <a:cs typeface="Arial" charset="0"/>
              </a:rPr>
              <a:t>Periodicity of survey – quarterly</a:t>
            </a:r>
          </a:p>
          <a:p>
            <a:pPr marL="463550" lvl="1" indent="-463550" algn="just">
              <a:lnSpc>
                <a:spcPct val="80000"/>
              </a:lnSpc>
              <a:buNone/>
              <a:tabLst>
                <a:tab pos="0" algn="l"/>
                <a:tab pos="804863" algn="l"/>
              </a:tabLst>
            </a:pPr>
            <a:endParaRPr lang="en-US" sz="2000" dirty="0" smtClean="0">
              <a:latin typeface="Cambria" pitchFamily="18" charset="0"/>
              <a:cs typeface="Arial" charset="0"/>
            </a:endParaRPr>
          </a:p>
          <a:p>
            <a:pPr marL="463550" lvl="1" indent="-463550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Cambria" pitchFamily="18" charset="0"/>
                <a:cs typeface="Arial" charset="0"/>
              </a:rPr>
              <a:t>Survey on the transport of goods and passengers by airport pairs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is included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in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Annual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Plan of Survey for 2013 as pilot project (not realized – insufficient number of staff).</a:t>
            </a:r>
          </a:p>
          <a:p>
            <a:pPr marL="457200" lvl="1" indent="0">
              <a:lnSpc>
                <a:spcPct val="80000"/>
              </a:lnSpc>
              <a:buNone/>
            </a:pPr>
            <a:endParaRPr lang="en-US" sz="2000" b="1" dirty="0">
              <a:latin typeface="Cambria" pitchFamily="18" charset="0"/>
              <a:cs typeface="Arial" charset="0"/>
            </a:endParaRPr>
          </a:p>
          <a:p>
            <a:pPr lvl="1">
              <a:lnSpc>
                <a:spcPct val="80000"/>
              </a:lnSpc>
              <a:buNone/>
            </a:pPr>
            <a:endParaRPr lang="en-US" sz="2000" dirty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algn="ctr">
              <a:lnSpc>
                <a:spcPct val="80000"/>
              </a:lnSpc>
              <a:buNone/>
            </a:pPr>
            <a:endParaRPr lang="sr-Latn-CS" dirty="0" smtClean="0">
              <a:latin typeface="Arial" charset="0"/>
              <a:cs typeface="Arial" charset="0"/>
            </a:endParaRPr>
          </a:p>
          <a:p>
            <a:pPr algn="ctr">
              <a:lnSpc>
                <a:spcPct val="80000"/>
              </a:lnSpc>
              <a:buNone/>
            </a:pPr>
            <a:endParaRPr lang="sr-Latn-CS" dirty="0">
              <a:latin typeface="Arial" charset="0"/>
              <a:cs typeface="Arial" charset="0"/>
            </a:endParaRPr>
          </a:p>
          <a:p>
            <a:pPr algn="ctr">
              <a:lnSpc>
                <a:spcPct val="80000"/>
              </a:lnSpc>
              <a:buNone/>
            </a:pPr>
            <a:endParaRPr lang="sr-Latn-CS" dirty="0">
              <a:latin typeface="Arial" charset="0"/>
              <a:cs typeface="Arial" charset="0"/>
            </a:endParaRPr>
          </a:p>
          <a:p>
            <a:pPr algn="ctr">
              <a:lnSpc>
                <a:spcPct val="80000"/>
              </a:lnSpc>
              <a:buNone/>
            </a:pPr>
            <a:r>
              <a:rPr lang="sr-Latn-CS" dirty="0">
                <a:latin typeface="Arial" charset="0"/>
                <a:cs typeface="Arial" charset="0"/>
              </a:rPr>
              <a:t>                              </a:t>
            </a:r>
            <a:endParaRPr lang="sr-Latn-CS" sz="3600" b="1" dirty="0">
              <a:latin typeface="Arial" charset="0"/>
            </a:endParaRPr>
          </a:p>
          <a:p>
            <a:pPr lvl="1" algn="ctr">
              <a:lnSpc>
                <a:spcPct val="80000"/>
              </a:lnSpc>
              <a:buNone/>
            </a:pPr>
            <a:endParaRPr lang="sr-Latn-CS" sz="2400" b="1" dirty="0">
              <a:latin typeface="Arial" charset="0"/>
            </a:endParaRPr>
          </a:p>
          <a:p>
            <a:pPr lvl="1" algn="ctr">
              <a:lnSpc>
                <a:spcPct val="80000"/>
              </a:lnSpc>
              <a:buNone/>
            </a:pPr>
            <a:endParaRPr lang="sr-Latn-CS" sz="2400" dirty="0">
              <a:latin typeface="Arial" charset="0"/>
            </a:endParaRPr>
          </a:p>
          <a:p>
            <a:pPr marL="0" indent="0">
              <a:buNone/>
            </a:pPr>
            <a:endParaRPr lang="en-US" sz="2000" dirty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000" b="1" dirty="0" smtClean="0">
              <a:latin typeface="Cambria" pitchFamily="18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000" dirty="0" smtClean="0">
              <a:latin typeface="Cambria" pitchFamily="18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2482156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990600" y="609600"/>
            <a:ext cx="7924800" cy="8382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pl-PL" sz="2400" b="1" dirty="0" smtClean="0">
                <a:solidFill>
                  <a:srgbClr val="C0504D">
                    <a:lumMod val="50000"/>
                  </a:srgbClr>
                </a:solidFill>
                <a:latin typeface="Cambria" pitchFamily="18" charset="0"/>
                <a:cs typeface="Arial" charset="0"/>
              </a:rPr>
              <a:t> </a:t>
            </a:r>
            <a:r>
              <a:rPr lang="pl-PL" sz="2400" b="1" dirty="0" smtClean="0">
                <a:latin typeface="Cambria" pitchFamily="18" charset="0"/>
                <a:cs typeface="Arial" charset="0"/>
              </a:rPr>
              <a:t>Modul 3.04.06 Air transport statistics </a:t>
            </a:r>
            <a:r>
              <a:rPr lang="pl-PL" sz="2400" b="1" dirty="0">
                <a:solidFill>
                  <a:srgbClr val="C0504D">
                    <a:lumMod val="50000"/>
                  </a:srgbClr>
                </a:solidFill>
                <a:latin typeface="Cambria" pitchFamily="18" charset="0"/>
                <a:cs typeface="Arial" charset="0"/>
              </a:rPr>
              <a:t/>
            </a:r>
            <a:br>
              <a:rPr lang="pl-PL" sz="2400" b="1" dirty="0">
                <a:solidFill>
                  <a:srgbClr val="C0504D">
                    <a:lumMod val="50000"/>
                  </a:srgbClr>
                </a:solidFill>
                <a:latin typeface="Cambria" pitchFamily="18" charset="0"/>
                <a:cs typeface="Arial" charset="0"/>
              </a:rPr>
            </a:br>
            <a:endParaRPr lang="en-US" sz="2000" b="1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/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sr-Latn-CS" sz="3600" b="1" dirty="0" smtClean="0">
                <a:latin typeface="Arial" charset="0"/>
              </a:rPr>
              <a:t> </a:t>
            </a:r>
            <a:r>
              <a:rPr lang="en-US" sz="2000" b="1" dirty="0" smtClean="0">
                <a:latin typeface="Cambria" pitchFamily="18" charset="0"/>
              </a:rPr>
              <a:t>Current state</a:t>
            </a:r>
            <a:endParaRPr lang="sr-Latn-CS" sz="2000" b="1" dirty="0" smtClean="0">
              <a:latin typeface="Cambria" pitchFamily="18" charset="0"/>
            </a:endParaRPr>
          </a:p>
          <a:p>
            <a:pPr>
              <a:lnSpc>
                <a:spcPct val="80000"/>
              </a:lnSpc>
              <a:buNone/>
            </a:pPr>
            <a:endParaRPr lang="sr-Latn-CS" sz="2000" b="1" dirty="0" smtClean="0">
              <a:latin typeface="Cambria" pitchFamily="18" charset="0"/>
              <a:cs typeface="Arial" charset="0"/>
            </a:endParaRPr>
          </a:p>
          <a:p>
            <a:pPr marL="457200" lvl="1" indent="0" algn="just">
              <a:lnSpc>
                <a:spcPct val="80000"/>
              </a:lnSpc>
              <a:buNone/>
            </a:pPr>
            <a:endParaRPr lang="sr-Latn-CS" sz="2000" dirty="0" smtClean="0">
              <a:latin typeface="Cambria" pitchFamily="18" charset="0"/>
              <a:cs typeface="Arial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sr-Latn-CS" sz="2000" b="1" dirty="0" smtClean="0">
              <a:latin typeface="Cambria" pitchFamily="18" charset="0"/>
              <a:cs typeface="Arial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sr-Latn-CS" sz="2000" b="1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sr-Latn-CS" sz="2000" dirty="0" smtClean="0">
                <a:latin typeface="Arial" charset="0"/>
                <a:cs typeface="Arial" charset="0"/>
              </a:rPr>
              <a:t>                        </a:t>
            </a:r>
            <a:r>
              <a:rPr lang="sr-Latn-CS" dirty="0" smtClean="0">
                <a:latin typeface="Arial" charset="0"/>
                <a:cs typeface="Arial" charset="0"/>
              </a:rPr>
              <a:t>      </a:t>
            </a:r>
            <a:endParaRPr lang="sr-Latn-CS" sz="3600" b="1" dirty="0" smtClean="0">
              <a:latin typeface="Arial" charset="0"/>
            </a:endParaRPr>
          </a:p>
          <a:p>
            <a:pPr marL="457200" lvl="1" indent="0">
              <a:lnSpc>
                <a:spcPct val="80000"/>
              </a:lnSpc>
              <a:buNone/>
            </a:pPr>
            <a:endParaRPr lang="sr-Latn-CS" sz="2400" b="1" dirty="0" smtClean="0">
              <a:latin typeface="Arial" charset="0"/>
            </a:endParaRPr>
          </a:p>
        </p:txBody>
      </p: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4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5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7552725"/>
              </p:ext>
            </p:extLst>
          </p:nvPr>
        </p:nvGraphicFramePr>
        <p:xfrm>
          <a:off x="685801" y="2590801"/>
          <a:ext cx="7700285" cy="1861209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541023"/>
                <a:gridCol w="3572375"/>
                <a:gridCol w="1120744"/>
                <a:gridCol w="1466143"/>
              </a:tblGrid>
              <a:tr h="546711">
                <a:tc gridSpan="2">
                  <a:txBody>
                    <a:bodyPr/>
                    <a:lstStyle/>
                    <a:p>
                      <a:endParaRPr lang="en-US" sz="1600" kern="1200" dirty="0" smtClean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Data requirements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kern="1200" dirty="0" smtClean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  <a:p>
                      <a:r>
                        <a:rPr lang="x-none" sz="16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Aviability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Data transmission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27363"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AIR_A1_Q</a:t>
                      </a:r>
                      <a:endParaRPr lang="en-US" sz="1600" kern="1200" dirty="0">
                        <a:solidFill>
                          <a:srgbClr val="FF0000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 Flight stages database</a:t>
                      </a:r>
                      <a:endParaRPr lang="en-US" sz="1600" kern="1200" dirty="0">
                        <a:solidFill>
                          <a:srgbClr val="FF0000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No</a:t>
                      </a:r>
                      <a:endParaRPr lang="en-US" sz="1600" kern="1200" dirty="0">
                        <a:solidFill>
                          <a:srgbClr val="FF0000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No  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(2015)</a:t>
                      </a:r>
                    </a:p>
                  </a:txBody>
                  <a:tcPr/>
                </a:tc>
              </a:tr>
              <a:tr h="427363"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AIR_B1_Q</a:t>
                      </a:r>
                      <a:endParaRPr lang="en-US" sz="1600" kern="1200" dirty="0">
                        <a:solidFill>
                          <a:srgbClr val="FF0000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On flight origin destination database</a:t>
                      </a:r>
                      <a:endParaRPr lang="en-US" sz="1600" kern="1200" dirty="0">
                        <a:solidFill>
                          <a:srgbClr val="FF0000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No</a:t>
                      </a:r>
                      <a:endParaRPr lang="en-US" sz="1600" kern="1200" dirty="0">
                        <a:solidFill>
                          <a:srgbClr val="FF0000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No  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(2015)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</a:tr>
              <a:tr h="427363"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AIR_C1_A</a:t>
                      </a:r>
                      <a:endParaRPr lang="en-US" sz="1600" kern="1200" dirty="0">
                        <a:solidFill>
                          <a:srgbClr val="FF0000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Airports database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No</a:t>
                      </a:r>
                      <a:endParaRPr lang="en-US" sz="1600" kern="1200" dirty="0">
                        <a:solidFill>
                          <a:srgbClr val="FF0000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No  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(2015)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862273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pPr lvl="1"/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pl-PL" sz="2400" b="1" dirty="0" smtClean="0">
                <a:latin typeface="Cambria" pitchFamily="18" charset="0"/>
                <a:cs typeface="Arial" charset="0"/>
              </a:rPr>
              <a:t>Modul</a:t>
            </a:r>
            <a:r>
              <a:rPr lang="en-US" sz="2400" b="1" dirty="0" smtClean="0">
                <a:latin typeface="Cambria" pitchFamily="18" charset="0"/>
                <a:cs typeface="Arial" charset="0"/>
              </a:rPr>
              <a:t>e</a:t>
            </a:r>
            <a:r>
              <a:rPr lang="pl-PL" sz="2400" b="1" dirty="0" smtClean="0">
                <a:latin typeface="Cambria" pitchFamily="18" charset="0"/>
                <a:cs typeface="Arial" charset="0"/>
              </a:rPr>
              <a:t> </a:t>
            </a:r>
            <a:r>
              <a:rPr lang="pl-PL" sz="2400" b="1" dirty="0">
                <a:latin typeface="Cambria" pitchFamily="18" charset="0"/>
                <a:cs typeface="Arial" charset="0"/>
              </a:rPr>
              <a:t>3.04.06 Air transport statistics</a:t>
            </a:r>
            <a:r>
              <a:rPr lang="en-US" sz="1800" b="1" dirty="0">
                <a:solidFill>
                  <a:srgbClr val="C0504D">
                    <a:lumMod val="50000"/>
                  </a:srgbClr>
                </a:solidFill>
                <a:latin typeface="Cambria" pitchFamily="18" charset="0"/>
                <a:cs typeface="Arial" charset="0"/>
              </a:rPr>
              <a:t/>
            </a:r>
            <a:br>
              <a:rPr lang="en-US" sz="1800" b="1" dirty="0">
                <a:solidFill>
                  <a:srgbClr val="C0504D">
                    <a:lumMod val="50000"/>
                  </a:srgbClr>
                </a:solidFill>
                <a:latin typeface="Cambria" pitchFamily="18" charset="0"/>
                <a:cs typeface="Arial" charset="0"/>
              </a:rPr>
            </a:b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 </a:t>
            </a: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153400" cy="4906963"/>
          </a:xfrm>
        </p:spPr>
        <p:txBody>
          <a:bodyPr/>
          <a:lstStyle/>
          <a:p>
            <a:pPr marL="457200" lvl="1" indent="0">
              <a:lnSpc>
                <a:spcPct val="80000"/>
              </a:lnSpc>
              <a:buNone/>
            </a:pPr>
            <a:endParaRPr lang="x-none" sz="2000" b="1" dirty="0" smtClean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lvl="1">
              <a:lnSpc>
                <a:spcPct val="80000"/>
              </a:lnSpc>
              <a:buNone/>
            </a:pPr>
            <a:endParaRPr lang="en-US" sz="2000" dirty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marL="4763" lvl="1" indent="0">
              <a:lnSpc>
                <a:spcPct val="80000"/>
              </a:lnSpc>
              <a:buNone/>
            </a:pPr>
            <a:r>
              <a:rPr lang="x-none" sz="2000" b="1" smtClean="0">
                <a:latin typeface="Cambria" pitchFamily="18" charset="0"/>
              </a:rPr>
              <a:t>Challenges </a:t>
            </a:r>
            <a:r>
              <a:rPr lang="en-US" sz="2000" b="1" dirty="0" smtClean="0">
                <a:latin typeface="Cambria" pitchFamily="18" charset="0"/>
              </a:rPr>
              <a:t>and </a:t>
            </a:r>
            <a:r>
              <a:rPr lang="en-US" sz="2000" b="1" dirty="0" smtClean="0">
                <a:latin typeface="Cambria" pitchFamily="18" charset="0"/>
                <a:cs typeface="Arial" charset="0"/>
              </a:rPr>
              <a:t>f</a:t>
            </a:r>
            <a:r>
              <a:rPr lang="x-none" sz="2000" b="1" smtClean="0">
                <a:latin typeface="Cambria" pitchFamily="18" charset="0"/>
                <a:cs typeface="Arial" charset="0"/>
              </a:rPr>
              <a:t>uture plans</a:t>
            </a:r>
            <a:endParaRPr lang="en-US" sz="2000" b="1" dirty="0" smtClean="0">
              <a:latin typeface="Cambria" pitchFamily="18" charset="0"/>
              <a:cs typeface="Arial" charset="0"/>
            </a:endParaRPr>
          </a:p>
          <a:p>
            <a:pPr lvl="1">
              <a:buNone/>
            </a:pPr>
            <a:endParaRPr lang="en-US" sz="2000" b="1" dirty="0" smtClean="0">
              <a:latin typeface="Cambria" pitchFamily="18" charset="0"/>
              <a:cs typeface="Arial" charset="0"/>
            </a:endParaRPr>
          </a:p>
          <a:p>
            <a:pPr marL="347663" lvl="1" indent="-342900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Cambria" pitchFamily="18" charset="0"/>
              </a:rPr>
              <a:t>Realization of the prepared Survey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 on the transport of goods and passengers by airport pairs</a:t>
            </a:r>
            <a:endParaRPr lang="x-none" sz="2000" smtClean="0">
              <a:latin typeface="Cambria" pitchFamily="18" charset="0"/>
            </a:endParaRPr>
          </a:p>
          <a:p>
            <a:pPr marL="400050" lvl="1" indent="0">
              <a:lnSpc>
                <a:spcPct val="80000"/>
              </a:lnSpc>
              <a:buNone/>
            </a:pPr>
            <a:endParaRPr lang="x-none" sz="2000" b="1" smtClean="0">
              <a:latin typeface="Cambria" pitchFamily="18" charset="0"/>
            </a:endParaRPr>
          </a:p>
          <a:p>
            <a:pPr marL="347663" lvl="1" indent="-342900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Cambria" pitchFamily="18" charset="0"/>
              </a:rPr>
              <a:t>Data transmission to EUROSTAT</a:t>
            </a:r>
          </a:p>
          <a:p>
            <a:pPr marL="347663" lvl="1" indent="-342900" algn="just">
              <a:lnSpc>
                <a:spcPct val="80000"/>
              </a:lnSpc>
              <a:buFont typeface="Wingdings" pitchFamily="2" charset="2"/>
              <a:buChar char="Ø"/>
            </a:pPr>
            <a:endParaRPr lang="en-US" sz="2000" dirty="0" smtClean="0">
              <a:latin typeface="Cambria" pitchFamily="18" charset="0"/>
            </a:endParaRPr>
          </a:p>
          <a:p>
            <a:pPr marL="347663" lvl="1" indent="-342900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Cambria" pitchFamily="18" charset="0"/>
                <a:cs typeface="Arial" charset="0"/>
              </a:rPr>
              <a:t>Start to collect data using web application</a:t>
            </a:r>
          </a:p>
          <a:p>
            <a:pPr marL="347663" lvl="1" indent="-342900" algn="just">
              <a:lnSpc>
                <a:spcPct val="80000"/>
              </a:lnSpc>
              <a:buNone/>
            </a:pPr>
            <a:endParaRPr lang="en-US" sz="20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eaLnBrk="1" fontAlgn="t" hangingPunct="1"/>
            <a:endParaRPr lang="en-US" b="1" dirty="0" smtClean="0"/>
          </a:p>
          <a:p>
            <a:pPr eaLnBrk="1" fontAlgn="t" hangingPunct="1">
              <a:buNone/>
            </a:pPr>
            <a:endParaRPr lang="en-US" dirty="0" smtClean="0"/>
          </a:p>
          <a:p>
            <a:pPr eaLnBrk="1" fontAlgn="t" hangingPunct="1"/>
            <a:endParaRPr lang="en-US" dirty="0" smtClean="0"/>
          </a:p>
          <a:p>
            <a:pPr eaLnBrk="1" fontAlgn="t" hangingPunct="1"/>
            <a:endParaRPr lang="en-US" dirty="0" smtClean="0"/>
          </a:p>
          <a:p>
            <a:pPr eaLnBrk="1" fontAlgn="auto" hangingPunct="1"/>
            <a:endParaRPr lang="en-US" dirty="0" smtClean="0"/>
          </a:p>
          <a:p>
            <a:pPr eaLnBrk="1" fontAlgn="t" hangingPunct="1"/>
            <a:endParaRPr lang="en-US" dirty="0" smtClean="0"/>
          </a:p>
          <a:p>
            <a:pPr eaLnBrk="1" fontAlgn="auto" hangingPunct="1"/>
            <a:endParaRPr lang="en-US" dirty="0" smtClean="0"/>
          </a:p>
          <a:p>
            <a:pPr eaLnBrk="1" fontAlgn="t" hangingPunct="1"/>
            <a:endParaRPr lang="en-US" dirty="0" smtClean="0"/>
          </a:p>
          <a:p>
            <a:pPr eaLnBrk="1" fontAlgn="t" hangingPunct="1"/>
            <a:endParaRPr lang="en-US" dirty="0" smtClean="0"/>
          </a:p>
          <a:p>
            <a:pPr eaLnBrk="1" fontAlgn="t" hangingPunct="1"/>
            <a:endParaRPr lang="en-US" dirty="0" smtClean="0"/>
          </a:p>
          <a:p>
            <a:pPr eaLnBrk="1" fontAlgn="auto" hangingPunct="1"/>
            <a:endParaRPr lang="en-US" dirty="0" smtClean="0"/>
          </a:p>
          <a:p>
            <a:pPr eaLnBrk="1" fontAlgn="t" hangingPunct="1"/>
            <a:endParaRPr lang="en-US" dirty="0" smtClean="0"/>
          </a:p>
          <a:p>
            <a:pPr eaLnBrk="1" fontAlgn="t" hangingPunct="1"/>
            <a:endParaRPr lang="en-US" dirty="0" smtClean="0"/>
          </a:p>
          <a:p>
            <a:pPr eaLnBrk="1" fontAlgn="t" hangingPunct="1"/>
            <a:endParaRPr lang="en-US" dirty="0" smtClean="0"/>
          </a:p>
          <a:p>
            <a:pPr eaLnBrk="1" fontAlgn="auto" hangingPunct="1"/>
            <a:endParaRPr lang="en-US" dirty="0" smtClean="0"/>
          </a:p>
          <a:p>
            <a:pPr eaLnBrk="1" fontAlgn="t" hangingPunct="1"/>
            <a:endParaRPr lang="en-US" dirty="0" smtClean="0"/>
          </a:p>
          <a:p>
            <a:pPr eaLnBrk="1" fontAlgn="t" hangingPunct="1"/>
            <a:endParaRPr lang="en-US" dirty="0" smtClean="0"/>
          </a:p>
          <a:p>
            <a:pPr eaLnBrk="1" fontAlgn="t" hangingPunct="1"/>
            <a:endParaRPr lang="en-US" dirty="0" smtClean="0"/>
          </a:p>
          <a:p>
            <a:pPr eaLnBrk="1" fontAlgn="auto" hangingPunct="1"/>
            <a:endParaRPr lang="en-US" dirty="0" smtClean="0"/>
          </a:p>
          <a:p>
            <a:pPr eaLnBrk="1" fontAlgn="t" hangingPunct="1"/>
            <a:endParaRPr lang="en-US" dirty="0" smtClean="0"/>
          </a:p>
          <a:p>
            <a:pPr eaLnBrk="1" fontAlgn="t" hangingPunct="1"/>
            <a:endParaRPr lang="en-US" dirty="0" smtClean="0"/>
          </a:p>
          <a:p>
            <a:pPr eaLnBrk="1" fontAlgn="t" hangingPunct="1"/>
            <a:endParaRPr lang="en-US" dirty="0" smtClean="0"/>
          </a:p>
          <a:p>
            <a:pPr eaLnBrk="1" fontAlgn="auto" hangingPunct="1"/>
            <a:endParaRPr lang="en-US" dirty="0" smtClean="0"/>
          </a:p>
          <a:p>
            <a:pPr eaLnBrk="1" fontAlgn="t" hangingPunct="1"/>
            <a:endParaRPr lang="en-US" dirty="0" smtClean="0"/>
          </a:p>
          <a:p>
            <a:pPr eaLnBrk="1" fontAlgn="t" hangingPunct="1"/>
            <a:endParaRPr lang="en-US" dirty="0" smtClean="0"/>
          </a:p>
          <a:p>
            <a:pPr eaLnBrk="1" fontAlgn="t" hangingPunct="1"/>
            <a:endParaRPr lang="en-US" dirty="0" smtClean="0"/>
          </a:p>
          <a:p>
            <a:pPr eaLnBrk="1" fontAlgn="auto" hangingPunct="1"/>
            <a:endParaRPr lang="en-US" dirty="0" smtClean="0"/>
          </a:p>
          <a:p>
            <a:pPr eaLnBrk="1" fontAlgn="t" hangingPunct="1"/>
            <a:endParaRPr lang="en-US" b="1" dirty="0" smtClean="0"/>
          </a:p>
          <a:p>
            <a:pPr eaLnBrk="1" fontAlgn="t" hangingPunct="1"/>
            <a:r>
              <a:rPr lang="en-US" b="1" dirty="0" smtClean="0"/>
              <a:t>Data requirements</a:t>
            </a:r>
          </a:p>
          <a:p>
            <a:pPr eaLnBrk="1" fontAlgn="t" hangingPunct="1"/>
            <a:endParaRPr lang="en-US" b="1" dirty="0" smtClean="0"/>
          </a:p>
          <a:p>
            <a:pPr eaLnBrk="1" fontAlgn="t" hangingPunct="1"/>
            <a:r>
              <a:rPr lang="x-none" b="1" smtClean="0"/>
              <a:t>Aviability</a:t>
            </a:r>
            <a:endParaRPr lang="en-US" b="1" dirty="0" smtClean="0"/>
          </a:p>
          <a:p>
            <a:pPr eaLnBrk="1" fontAlgn="t" hangingPunct="1"/>
            <a:r>
              <a:rPr lang="en-US" b="1" dirty="0" smtClean="0"/>
              <a:t>Data transmission</a:t>
            </a:r>
          </a:p>
          <a:p>
            <a:pPr eaLnBrk="1" fontAlgn="t" hangingPunct="1"/>
            <a:endParaRPr lang="en-US" dirty="0" smtClean="0"/>
          </a:p>
          <a:p>
            <a:pPr eaLnBrk="1" fontAlgn="t" hangingPunct="1"/>
            <a:endParaRPr lang="en-US" dirty="0" smtClean="0"/>
          </a:p>
          <a:p>
            <a:pPr eaLnBrk="1" fontAlgn="t" hangingPunct="1"/>
            <a:r>
              <a:rPr lang="en-US" dirty="0" smtClean="0"/>
              <a:t>Yes</a:t>
            </a:r>
          </a:p>
          <a:p>
            <a:pPr eaLnBrk="1" fontAlgn="auto" hangingPunct="1"/>
            <a:r>
              <a:rPr lang="en-US" b="1" dirty="0" smtClean="0"/>
              <a:t>Yes</a:t>
            </a:r>
            <a:r>
              <a:rPr lang="en-US" dirty="0" smtClean="0"/>
              <a:t> – S – Aug-12</a:t>
            </a:r>
          </a:p>
          <a:p>
            <a:pPr eaLnBrk="1" fontAlgn="t" hangingPunct="1"/>
            <a:endParaRPr lang="en-US" dirty="0" smtClean="0"/>
          </a:p>
          <a:p>
            <a:pPr eaLnBrk="1" fontAlgn="t" hangingPunct="1"/>
            <a:endParaRPr lang="en-US" dirty="0" smtClean="0"/>
          </a:p>
          <a:p>
            <a:pPr eaLnBrk="1" fontAlgn="t" hangingPunct="1"/>
            <a:endParaRPr lang="en-US" dirty="0" smtClean="0"/>
          </a:p>
          <a:p>
            <a:pPr eaLnBrk="1" fontAlgn="t" hangingPunct="1"/>
            <a:endParaRPr lang="en-US" dirty="0" smtClean="0"/>
          </a:p>
          <a:p>
            <a:pPr eaLnBrk="1" fontAlgn="t" hangingPunct="1"/>
            <a:endParaRPr lang="en-US" dirty="0" smtClean="0"/>
          </a:p>
          <a:p>
            <a:pPr eaLnBrk="1" fontAlgn="auto" hangingPunct="1"/>
            <a:endParaRPr lang="en-US" dirty="0" smtClean="0"/>
          </a:p>
          <a:p>
            <a:pPr eaLnBrk="1" fontAlgn="t" hangingPunct="1"/>
            <a:endParaRPr lang="en-US" dirty="0" smtClean="0"/>
          </a:p>
          <a:p>
            <a:pPr eaLnBrk="1" fontAlgn="auto" hangingPunct="1"/>
            <a:endParaRPr lang="en-US" dirty="0" smtClean="0"/>
          </a:p>
          <a:p>
            <a:pPr eaLnBrk="1" fontAlgn="t" hangingPunct="1"/>
            <a:endParaRPr lang="en-US" dirty="0" smtClean="0"/>
          </a:p>
          <a:p>
            <a:pPr eaLnBrk="1" fontAlgn="t" hangingPunct="1"/>
            <a:endParaRPr lang="en-US" dirty="0" smtClean="0"/>
          </a:p>
          <a:p>
            <a:pPr eaLnBrk="1" fontAlgn="t" hangingPunct="1"/>
            <a:endParaRPr lang="en-US" dirty="0" smtClean="0"/>
          </a:p>
          <a:p>
            <a:pPr eaLnBrk="1" fontAlgn="auto" hangingPunct="1"/>
            <a:endParaRPr lang="en-US" dirty="0" smtClean="0"/>
          </a:p>
          <a:p>
            <a:pPr eaLnBrk="1" fontAlgn="t" hangingPunct="1"/>
            <a:endParaRPr lang="en-US" dirty="0" smtClean="0"/>
          </a:p>
          <a:p>
            <a:pPr eaLnBrk="1" fontAlgn="t" hangingPunct="1"/>
            <a:endParaRPr lang="en-US" dirty="0" smtClean="0"/>
          </a:p>
          <a:p>
            <a:pPr eaLnBrk="1" fontAlgn="t" hangingPunct="1"/>
            <a:endParaRPr lang="en-US" dirty="0" smtClean="0"/>
          </a:p>
          <a:p>
            <a:pPr eaLnBrk="1" fontAlgn="auto" hangingPunct="1"/>
            <a:endParaRPr lang="en-US" dirty="0" smtClean="0"/>
          </a:p>
          <a:p>
            <a:pPr eaLnBrk="1" fontAlgn="t" hangingPunct="1"/>
            <a:endParaRPr lang="en-US" dirty="0" smtClean="0"/>
          </a:p>
          <a:p>
            <a:pPr eaLnBrk="1" fontAlgn="t" hangingPunct="1"/>
            <a:endParaRPr lang="en-US" dirty="0" smtClean="0"/>
          </a:p>
          <a:p>
            <a:pPr eaLnBrk="1" fontAlgn="t" hangingPunct="1"/>
            <a:endParaRPr lang="en-US" dirty="0" smtClean="0"/>
          </a:p>
          <a:p>
            <a:pPr eaLnBrk="1" fontAlgn="auto" hangingPunct="1"/>
            <a:endParaRPr lang="en-US" dirty="0" smtClean="0"/>
          </a:p>
          <a:p>
            <a:pPr eaLnBrk="1" fontAlgn="t" hangingPunct="1"/>
            <a:endParaRPr lang="en-US" dirty="0" smtClean="0"/>
          </a:p>
          <a:p>
            <a:pPr eaLnBrk="1" fontAlgn="t" hangingPunct="1"/>
            <a:endParaRPr lang="en-US" dirty="0" smtClean="0"/>
          </a:p>
          <a:p>
            <a:pPr eaLnBrk="1" fontAlgn="t" hangingPunct="1">
              <a:buNone/>
            </a:pPr>
            <a:endParaRPr lang="en-US" dirty="0" smtClean="0"/>
          </a:p>
          <a:p>
            <a:pPr eaLnBrk="1" fontAlgn="auto" hangingPunct="1"/>
            <a:endParaRPr lang="en-US" dirty="0" smtClean="0"/>
          </a:p>
          <a:p>
            <a:pPr eaLnBrk="1" fontAlgn="t" hangingPunct="1"/>
            <a:endParaRPr lang="en-US" dirty="0" smtClean="0"/>
          </a:p>
          <a:p>
            <a:pPr eaLnBrk="1" fontAlgn="auto" hangingPunct="1"/>
            <a:endParaRPr lang="en-US" dirty="0" smtClean="0"/>
          </a:p>
          <a:p>
            <a:pPr eaLnBrk="1" fontAlgn="t" hangingPunct="1"/>
            <a:endParaRPr lang="en-US" dirty="0" smtClean="0"/>
          </a:p>
          <a:p>
            <a:pPr eaLnBrk="1" fontAlgn="t" hangingPunct="1"/>
            <a:endParaRPr lang="en-US" dirty="0" smtClean="0"/>
          </a:p>
          <a:p>
            <a:pPr eaLnBrk="1" fontAlgn="t" hangingPunct="1"/>
            <a:endParaRPr lang="en-US" dirty="0" smtClean="0"/>
          </a:p>
          <a:p>
            <a:pPr eaLnBrk="1" fontAlgn="auto" hangingPunct="1"/>
            <a:endParaRPr lang="en-US" dirty="0" smtClean="0"/>
          </a:p>
          <a:p>
            <a:pPr eaLnBrk="1" fontAlgn="t" hangingPunct="1"/>
            <a:endParaRPr lang="en-US" dirty="0" smtClean="0"/>
          </a:p>
          <a:p>
            <a:pPr eaLnBrk="1" fontAlgn="t" hangingPunct="1"/>
            <a:endParaRPr lang="en-US" dirty="0" smtClean="0"/>
          </a:p>
          <a:p>
            <a:pPr eaLnBrk="1" fontAlgn="t" hangingPunct="1"/>
            <a:endParaRPr lang="en-US" dirty="0" smtClean="0"/>
          </a:p>
          <a:p>
            <a:pPr eaLnBrk="1" fontAlgn="auto" hangingPunct="1"/>
            <a:endParaRPr lang="en-US" dirty="0" smtClean="0"/>
          </a:p>
          <a:p>
            <a:pPr eaLnBrk="1" fontAlgn="t" hangingPunct="1"/>
            <a:endParaRPr lang="en-US" dirty="0" smtClean="0"/>
          </a:p>
          <a:p>
            <a:pPr eaLnBrk="1" fontAlgn="t" hangingPunct="1"/>
            <a:endParaRPr lang="en-US" dirty="0" smtClean="0"/>
          </a:p>
          <a:p>
            <a:pPr eaLnBrk="1" fontAlgn="t" hangingPunct="1"/>
            <a:endParaRPr lang="en-US" dirty="0" smtClean="0"/>
          </a:p>
          <a:p>
            <a:pPr eaLnBrk="1" fontAlgn="auto" hangingPunct="1"/>
            <a:endParaRPr lang="en-US" dirty="0" smtClean="0"/>
          </a:p>
          <a:p>
            <a:pPr eaLnBrk="1" fontAlgn="t" hangingPunct="1"/>
            <a:endParaRPr lang="en-US" dirty="0" smtClean="0"/>
          </a:p>
          <a:p>
            <a:pPr eaLnBrk="1" fontAlgn="t" hangingPunct="1"/>
            <a:endParaRPr lang="en-US" dirty="0" smtClean="0"/>
          </a:p>
          <a:p>
            <a:pPr eaLnBrk="1" fontAlgn="t" hangingPunct="1"/>
            <a:endParaRPr lang="en-US" dirty="0" smtClean="0"/>
          </a:p>
          <a:p>
            <a:pPr eaLnBrk="1" fontAlgn="auto" hangingPunct="1"/>
            <a:endParaRPr lang="en-US" dirty="0" smtClean="0"/>
          </a:p>
          <a:p>
            <a:pPr eaLnBrk="1" fontAlgn="t" hangingPunct="1"/>
            <a:endParaRPr lang="en-US" dirty="0" smtClean="0"/>
          </a:p>
          <a:p>
            <a:pPr eaLnBrk="1" fontAlgn="t" hangingPunct="1"/>
            <a:endParaRPr lang="en-US" dirty="0" smtClean="0"/>
          </a:p>
          <a:p>
            <a:pPr lvl="1">
              <a:buNone/>
            </a:pPr>
            <a:r>
              <a:rPr lang="x-none" sz="2000" smtClean="0">
                <a:solidFill>
                  <a:srgbClr val="C0504D">
                    <a:lumMod val="50000"/>
                  </a:srgbClr>
                </a:solidFill>
                <a:latin typeface="Cambria" pitchFamily="18" charset="0"/>
                <a:cs typeface="Arial" charset="0"/>
              </a:rPr>
              <a:t>nding </a:t>
            </a:r>
            <a:r>
              <a:rPr lang="x-none" sz="2000" dirty="0">
                <a:solidFill>
                  <a:srgbClr val="C0504D">
                    <a:lumMod val="50000"/>
                  </a:srgbClr>
                </a:solidFill>
                <a:latin typeface="Cambria" pitchFamily="18" charset="0"/>
                <a:cs typeface="Arial" charset="0"/>
              </a:rPr>
              <a:t>data to </a:t>
            </a:r>
            <a:r>
              <a:rPr lang="x-none" sz="2000" dirty="0" smtClean="0">
                <a:solidFill>
                  <a:srgbClr val="C0504D">
                    <a:lumMod val="50000"/>
                  </a:srgbClr>
                </a:solidFill>
                <a:latin typeface="Cambria" pitchFamily="18" charset="0"/>
                <a:cs typeface="Arial" charset="0"/>
              </a:rPr>
              <a:t>Eurostat.</a:t>
            </a:r>
          </a:p>
          <a:p>
            <a:pPr lvl="1">
              <a:buNone/>
            </a:pPr>
            <a:endParaRPr lang="x-none" sz="2000" dirty="0" smtClean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marL="457200" lvl="1" indent="0">
              <a:lnSpc>
                <a:spcPct val="80000"/>
              </a:lnSpc>
              <a:buNone/>
            </a:pPr>
            <a:r>
              <a:rPr lang="x-none" sz="2000" b="1" dirty="0">
                <a:solidFill>
                  <a:srgbClr val="C0504D">
                    <a:lumMod val="50000"/>
                  </a:srgbClr>
                </a:solidFill>
                <a:latin typeface="Cambria" pitchFamily="18" charset="0"/>
                <a:cs typeface="Arial" charset="0"/>
              </a:rPr>
              <a:t>Future plans</a:t>
            </a:r>
          </a:p>
          <a:p>
            <a:pPr marL="457200" lvl="1" indent="0">
              <a:lnSpc>
                <a:spcPct val="80000"/>
              </a:lnSpc>
              <a:buNone/>
            </a:pPr>
            <a:endParaRPr lang="x-none" sz="2000" b="1" dirty="0" smtClean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marL="457200" lvl="1" indent="0">
              <a:lnSpc>
                <a:spcPct val="80000"/>
              </a:lnSpc>
              <a:buNone/>
            </a:pPr>
            <a:r>
              <a:rPr lang="en-US" sz="2000" dirty="0">
                <a:solidFill>
                  <a:srgbClr val="C0504D">
                    <a:lumMod val="50000"/>
                  </a:srgbClr>
                </a:solidFill>
                <a:latin typeface="Cambria" pitchFamily="18" charset="0"/>
                <a:cs typeface="Arial" charset="0"/>
              </a:rPr>
              <a:t>The realization of a pilot study during the next year</a:t>
            </a:r>
            <a:r>
              <a:rPr lang="x-none" sz="2000" dirty="0" smtClean="0">
                <a:solidFill>
                  <a:srgbClr val="C0504D">
                    <a:lumMod val="50000"/>
                  </a:srgbClr>
                </a:solidFill>
                <a:latin typeface="Cambria" pitchFamily="18" charset="0"/>
                <a:cs typeface="Arial" charset="0"/>
              </a:rPr>
              <a:t>.</a:t>
            </a:r>
          </a:p>
          <a:p>
            <a:pPr algn="ctr">
              <a:lnSpc>
                <a:spcPct val="80000"/>
              </a:lnSpc>
              <a:buNone/>
            </a:pPr>
            <a:endParaRPr lang="sr-Latn-CS" dirty="0" smtClean="0">
              <a:latin typeface="Arial" charset="0"/>
              <a:cs typeface="Arial" charset="0"/>
            </a:endParaRPr>
          </a:p>
          <a:p>
            <a:pPr algn="ctr">
              <a:lnSpc>
                <a:spcPct val="80000"/>
              </a:lnSpc>
              <a:buNone/>
            </a:pPr>
            <a:endParaRPr lang="sr-Latn-CS" dirty="0">
              <a:latin typeface="Arial" charset="0"/>
              <a:cs typeface="Arial" charset="0"/>
            </a:endParaRPr>
          </a:p>
          <a:p>
            <a:pPr algn="ctr">
              <a:lnSpc>
                <a:spcPct val="80000"/>
              </a:lnSpc>
              <a:buNone/>
            </a:pPr>
            <a:endParaRPr lang="sr-Latn-CS" dirty="0">
              <a:latin typeface="Arial" charset="0"/>
              <a:cs typeface="Arial" charset="0"/>
            </a:endParaRPr>
          </a:p>
          <a:p>
            <a:pPr algn="ctr">
              <a:lnSpc>
                <a:spcPct val="80000"/>
              </a:lnSpc>
              <a:buNone/>
            </a:pPr>
            <a:r>
              <a:rPr lang="sr-Latn-CS" dirty="0">
                <a:latin typeface="Arial" charset="0"/>
                <a:cs typeface="Arial" charset="0"/>
              </a:rPr>
              <a:t>                              </a:t>
            </a:r>
            <a:endParaRPr lang="sr-Latn-CS" sz="3600" b="1" dirty="0">
              <a:latin typeface="Arial" charset="0"/>
            </a:endParaRPr>
          </a:p>
          <a:p>
            <a:pPr lvl="1" algn="ctr">
              <a:lnSpc>
                <a:spcPct val="80000"/>
              </a:lnSpc>
              <a:buNone/>
            </a:pPr>
            <a:endParaRPr lang="sr-Latn-CS" sz="2400" b="1" dirty="0">
              <a:latin typeface="Arial" charset="0"/>
            </a:endParaRPr>
          </a:p>
          <a:p>
            <a:pPr lvl="1" algn="ctr">
              <a:lnSpc>
                <a:spcPct val="80000"/>
              </a:lnSpc>
              <a:buNone/>
            </a:pPr>
            <a:endParaRPr lang="sr-Latn-CS" sz="2400" dirty="0">
              <a:latin typeface="Arial" charset="0"/>
            </a:endParaRPr>
          </a:p>
          <a:p>
            <a:pPr marL="0" indent="0">
              <a:buNone/>
            </a:pPr>
            <a:endParaRPr lang="en-US" sz="2000" dirty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000" b="1" dirty="0" smtClean="0">
              <a:latin typeface="Cambria" pitchFamily="18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000" dirty="0" smtClean="0">
              <a:latin typeface="Cambria" pitchFamily="18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7214910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pPr lvl="1"/>
            <a:r>
              <a:rPr lang="en-US" sz="2400" b="1" dirty="0" smtClean="0">
                <a:latin typeface="Cambria" pitchFamily="18" charset="0"/>
                <a:cs typeface="Arial" charset="0"/>
              </a:rPr>
              <a:t>Module 3.04.08 Transport safety statistics</a:t>
            </a:r>
            <a:r>
              <a:rPr lang="en-US" sz="3200" b="1" dirty="0" smtClean="0">
                <a:latin typeface="Cambria" pitchFamily="18" charset="0"/>
                <a:cs typeface="Arial" charset="0"/>
              </a:rPr>
              <a:t> </a:t>
            </a:r>
            <a:r>
              <a:rPr lang="en-US" sz="1800" b="1" dirty="0">
                <a:solidFill>
                  <a:srgbClr val="C0504D">
                    <a:lumMod val="50000"/>
                  </a:srgbClr>
                </a:solidFill>
                <a:latin typeface="Cambria" pitchFamily="18" charset="0"/>
                <a:cs typeface="Arial" charset="0"/>
              </a:rPr>
              <a:t/>
            </a:r>
            <a:br>
              <a:rPr lang="en-US" sz="1800" b="1" dirty="0">
                <a:solidFill>
                  <a:srgbClr val="C0504D">
                    <a:lumMod val="50000"/>
                  </a:srgbClr>
                </a:solidFill>
                <a:latin typeface="Cambria" pitchFamily="18" charset="0"/>
                <a:cs typeface="Arial" charset="0"/>
              </a:rPr>
            </a:b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 </a:t>
            </a: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153400" cy="4906963"/>
          </a:xfrm>
        </p:spPr>
        <p:txBody>
          <a:bodyPr/>
          <a:lstStyle/>
          <a:p>
            <a:pPr marL="6350" lvl="1" indent="0">
              <a:lnSpc>
                <a:spcPct val="80000"/>
              </a:lnSpc>
              <a:buNone/>
            </a:pPr>
            <a:endParaRPr lang="en-US" sz="2000" b="1" dirty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marL="6350" lvl="1" indent="0">
              <a:lnSpc>
                <a:spcPct val="80000"/>
              </a:lnSpc>
              <a:buNone/>
            </a:pPr>
            <a:r>
              <a:rPr lang="en-US" sz="2000" b="1" dirty="0" smtClean="0">
                <a:latin typeface="Cambria" pitchFamily="18" charset="0"/>
                <a:cs typeface="Arial" charset="0"/>
              </a:rPr>
              <a:t>Current </a:t>
            </a:r>
            <a:r>
              <a:rPr lang="en-US" sz="2000" b="1" dirty="0">
                <a:latin typeface="Cambria" pitchFamily="18" charset="0"/>
                <a:cs typeface="Arial" charset="0"/>
              </a:rPr>
              <a:t>state</a:t>
            </a:r>
          </a:p>
          <a:p>
            <a:pPr marL="457200" lvl="1" indent="0">
              <a:lnSpc>
                <a:spcPct val="80000"/>
              </a:lnSpc>
              <a:buNone/>
            </a:pPr>
            <a:endParaRPr lang="en-US" sz="2000" b="1" dirty="0">
              <a:latin typeface="Cambria" pitchFamily="18" charset="0"/>
              <a:cs typeface="Arial" charset="0"/>
            </a:endParaRPr>
          </a:p>
          <a:p>
            <a:pPr marL="457200" lvl="1" indent="-347663" algn="just">
              <a:lnSpc>
                <a:spcPct val="80000"/>
              </a:lnSpc>
              <a:buFont typeface="Wingdings" pitchFamily="2" charset="2"/>
              <a:buChar char="Ø"/>
              <a:tabLst>
                <a:tab pos="109538" algn="l"/>
              </a:tabLst>
            </a:pPr>
            <a:r>
              <a:rPr lang="en-US" sz="2000" dirty="0" smtClean="0">
                <a:latin typeface="Cambria" pitchFamily="18" charset="0"/>
                <a:cs typeface="Arial" charset="0"/>
              </a:rPr>
              <a:t>In 2012 MONSTAT start to disseminate traffic accidents data according to the Regulation no. 93/704</a:t>
            </a:r>
          </a:p>
          <a:p>
            <a:pPr marL="457200" lvl="1" indent="0" algn="just">
              <a:lnSpc>
                <a:spcPct val="80000"/>
              </a:lnSpc>
              <a:buNone/>
            </a:pPr>
            <a:endParaRPr lang="en-US" sz="2000" dirty="0" smtClean="0">
              <a:latin typeface="Cambria" pitchFamily="18" charset="0"/>
              <a:cs typeface="Arial" charset="0"/>
            </a:endParaRPr>
          </a:p>
          <a:p>
            <a:pPr marL="463550" lvl="1" indent="-300038" algn="just">
              <a:lnSpc>
                <a:spcPct val="80000"/>
              </a:lnSpc>
              <a:buFont typeface="Wingdings" pitchFamily="2" charset="2"/>
              <a:buChar char="Ø"/>
              <a:tabLst>
                <a:tab pos="463550" algn="l"/>
              </a:tabLst>
            </a:pPr>
            <a:r>
              <a:rPr lang="en-US" sz="2000" dirty="0" smtClean="0">
                <a:latin typeface="Cambria" pitchFamily="18" charset="0"/>
                <a:cs typeface="Arial" charset="0"/>
              </a:rPr>
              <a:t>Collected and disseminated data on traffic accidents by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type,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as well as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persons</a:t>
            </a:r>
            <a:r>
              <a:rPr lang="en-US" sz="2000" dirty="0" smtClean="0"/>
              <a:t>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injured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or </a:t>
            </a:r>
            <a:r>
              <a:rPr lang="en-US" sz="2000" dirty="0">
                <a:latin typeface="Cambria" pitchFamily="18" charset="0"/>
                <a:cs typeface="Arial" charset="0"/>
              </a:rPr>
              <a:t>casualty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in </a:t>
            </a:r>
            <a:r>
              <a:rPr lang="en-US" sz="2000" dirty="0" smtClean="0">
                <a:latin typeface="Cambria" pitchFamily="18" charset="0"/>
                <a:cs typeface="Arial" charset="0"/>
              </a:rPr>
              <a:t>these accidents.</a:t>
            </a:r>
          </a:p>
          <a:p>
            <a:pPr marL="457200" lvl="1" indent="0">
              <a:lnSpc>
                <a:spcPct val="80000"/>
              </a:lnSpc>
              <a:buNone/>
            </a:pPr>
            <a:endParaRPr lang="en-US" sz="2000" dirty="0" smtClean="0">
              <a:latin typeface="Cambria" pitchFamily="18" charset="0"/>
              <a:cs typeface="Arial" charset="0"/>
            </a:endParaRPr>
          </a:p>
          <a:p>
            <a:pPr marL="231775" lvl="1" indent="0">
              <a:lnSpc>
                <a:spcPct val="80000"/>
              </a:lnSpc>
              <a:buFont typeface="Wingdings" pitchFamily="2" charset="2"/>
              <a:buChar char="Ø"/>
              <a:tabLst>
                <a:tab pos="109538" algn="l"/>
              </a:tabLst>
            </a:pPr>
            <a:r>
              <a:rPr lang="en-US" sz="2000" dirty="0" smtClean="0">
                <a:latin typeface="Cambria" pitchFamily="18" charset="0"/>
                <a:cs typeface="Arial" charset="0"/>
              </a:rPr>
              <a:t> Periodicity - quarterly</a:t>
            </a:r>
          </a:p>
          <a:p>
            <a:pPr marL="457200" lvl="1" indent="0">
              <a:lnSpc>
                <a:spcPct val="80000"/>
              </a:lnSpc>
              <a:buNone/>
            </a:pPr>
            <a:endParaRPr lang="en-US" sz="2000" dirty="0" smtClean="0">
              <a:latin typeface="Cambria" pitchFamily="18" charset="0"/>
              <a:cs typeface="Arial" charset="0"/>
            </a:endParaRPr>
          </a:p>
          <a:p>
            <a:pPr marL="231775" lvl="1" indent="225425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Cambria" pitchFamily="18" charset="0"/>
                <a:cs typeface="Arial" charset="0"/>
              </a:rPr>
              <a:t>Administrative data source is the Police Administration </a:t>
            </a:r>
          </a:p>
          <a:p>
            <a:pPr lvl="1">
              <a:lnSpc>
                <a:spcPct val="80000"/>
              </a:lnSpc>
              <a:buNone/>
            </a:pPr>
            <a:endParaRPr lang="en-US" sz="2000" dirty="0">
              <a:latin typeface="Cambria" pitchFamily="18" charset="0"/>
              <a:cs typeface="Arial" charset="0"/>
            </a:endParaRPr>
          </a:p>
          <a:p>
            <a:pPr algn="ctr">
              <a:lnSpc>
                <a:spcPct val="80000"/>
              </a:lnSpc>
              <a:buNone/>
            </a:pPr>
            <a:r>
              <a:rPr lang="en-US" dirty="0" smtClean="0">
                <a:latin typeface="Arial" charset="0"/>
                <a:cs typeface="Arial" charset="0"/>
              </a:rPr>
              <a:t> </a:t>
            </a:r>
            <a:endParaRPr lang="sr-Latn-CS" dirty="0" smtClean="0">
              <a:latin typeface="Arial" charset="0"/>
              <a:cs typeface="Arial" charset="0"/>
            </a:endParaRPr>
          </a:p>
          <a:p>
            <a:pPr algn="ctr">
              <a:lnSpc>
                <a:spcPct val="80000"/>
              </a:lnSpc>
              <a:buNone/>
            </a:pPr>
            <a:endParaRPr lang="sr-Latn-CS" dirty="0">
              <a:latin typeface="Arial" charset="0"/>
              <a:cs typeface="Arial" charset="0"/>
            </a:endParaRPr>
          </a:p>
          <a:p>
            <a:pPr algn="ctr">
              <a:lnSpc>
                <a:spcPct val="80000"/>
              </a:lnSpc>
              <a:buNone/>
            </a:pPr>
            <a:endParaRPr lang="sr-Latn-CS" dirty="0">
              <a:latin typeface="Arial" charset="0"/>
              <a:cs typeface="Arial" charset="0"/>
            </a:endParaRPr>
          </a:p>
          <a:p>
            <a:pPr algn="ctr">
              <a:lnSpc>
                <a:spcPct val="80000"/>
              </a:lnSpc>
              <a:buNone/>
            </a:pPr>
            <a:r>
              <a:rPr lang="sr-Latn-CS" dirty="0">
                <a:latin typeface="Arial" charset="0"/>
                <a:cs typeface="Arial" charset="0"/>
              </a:rPr>
              <a:t>                              </a:t>
            </a:r>
            <a:endParaRPr lang="sr-Latn-CS" sz="3600" b="1" dirty="0">
              <a:latin typeface="Arial" charset="0"/>
            </a:endParaRPr>
          </a:p>
          <a:p>
            <a:pPr lvl="1" algn="ctr">
              <a:lnSpc>
                <a:spcPct val="80000"/>
              </a:lnSpc>
              <a:buNone/>
            </a:pPr>
            <a:endParaRPr lang="sr-Latn-CS" sz="2400" b="1" dirty="0">
              <a:latin typeface="Arial" charset="0"/>
            </a:endParaRPr>
          </a:p>
          <a:p>
            <a:pPr lvl="1" algn="ctr">
              <a:lnSpc>
                <a:spcPct val="80000"/>
              </a:lnSpc>
              <a:buNone/>
            </a:pPr>
            <a:endParaRPr lang="sr-Latn-CS" sz="2400" dirty="0">
              <a:latin typeface="Arial" charset="0"/>
            </a:endParaRPr>
          </a:p>
          <a:p>
            <a:pPr marL="0" indent="0">
              <a:buNone/>
            </a:pPr>
            <a:endParaRPr lang="en-US" sz="2000" dirty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000" b="1" dirty="0" smtClean="0">
              <a:latin typeface="Cambria" pitchFamily="18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000" dirty="0" smtClean="0">
              <a:latin typeface="Cambria" pitchFamily="18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2482156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990600" y="609600"/>
            <a:ext cx="7924800" cy="8382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en-US" sz="2400" b="1" dirty="0" smtClean="0">
                <a:solidFill>
                  <a:srgbClr val="C0504D">
                    <a:lumMod val="50000"/>
                  </a:srgbClr>
                </a:solidFill>
                <a:latin typeface="Cambria" pitchFamily="18" charset="0"/>
                <a:cs typeface="Arial" charset="0"/>
              </a:rPr>
              <a:t> </a:t>
            </a:r>
            <a:r>
              <a:rPr lang="en-US" sz="2400" b="1" dirty="0" smtClean="0">
                <a:latin typeface="Cambria" pitchFamily="18" charset="0"/>
                <a:cs typeface="Arial" charset="0"/>
              </a:rPr>
              <a:t>Module 3.04.08 Transport safety statistics </a:t>
            </a:r>
            <a:r>
              <a:rPr lang="pl-PL" sz="2400" b="1" dirty="0">
                <a:solidFill>
                  <a:srgbClr val="C0504D">
                    <a:lumMod val="50000"/>
                  </a:srgbClr>
                </a:solidFill>
                <a:latin typeface="Cambria" pitchFamily="18" charset="0"/>
                <a:cs typeface="Arial" charset="0"/>
              </a:rPr>
              <a:t/>
            </a:r>
            <a:br>
              <a:rPr lang="pl-PL" sz="2400" b="1" dirty="0">
                <a:solidFill>
                  <a:srgbClr val="C0504D">
                    <a:lumMod val="50000"/>
                  </a:srgbClr>
                </a:solidFill>
                <a:latin typeface="Cambria" pitchFamily="18" charset="0"/>
                <a:cs typeface="Arial" charset="0"/>
              </a:rPr>
            </a:br>
            <a:endParaRPr lang="en-US" sz="2000" b="1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/>
          <a:lstStyle/>
          <a:p>
            <a:pPr>
              <a:lnSpc>
                <a:spcPct val="80000"/>
              </a:lnSpc>
              <a:buFont typeface="Arial" charset="0"/>
              <a:buNone/>
            </a:pPr>
            <a:endParaRPr lang="en-US" sz="3600" b="1" dirty="0">
              <a:latin typeface="Arial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2000" b="1" dirty="0" smtClean="0">
                <a:latin typeface="Cambria" pitchFamily="18" charset="0"/>
              </a:rPr>
              <a:t>Current state</a:t>
            </a:r>
            <a:endParaRPr lang="sr-Latn-CS" sz="2000" b="1" dirty="0" smtClean="0">
              <a:latin typeface="Cambria" pitchFamily="18" charset="0"/>
            </a:endParaRPr>
          </a:p>
          <a:p>
            <a:pPr>
              <a:lnSpc>
                <a:spcPct val="80000"/>
              </a:lnSpc>
              <a:buNone/>
            </a:pPr>
            <a:endParaRPr lang="sr-Latn-CS" sz="2000" b="1" dirty="0" smtClean="0">
              <a:latin typeface="Cambria" pitchFamily="18" charset="0"/>
              <a:cs typeface="Arial" charset="0"/>
            </a:endParaRPr>
          </a:p>
          <a:p>
            <a:pPr marL="457200" lvl="1" indent="0" algn="just">
              <a:lnSpc>
                <a:spcPct val="80000"/>
              </a:lnSpc>
              <a:buNone/>
            </a:pPr>
            <a:endParaRPr lang="sr-Latn-CS" sz="2000" dirty="0" smtClean="0">
              <a:latin typeface="Cambria" pitchFamily="18" charset="0"/>
              <a:cs typeface="Arial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sr-Latn-CS" sz="2000" b="1" dirty="0" smtClean="0">
              <a:latin typeface="Cambria" pitchFamily="18" charset="0"/>
              <a:cs typeface="Arial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sr-Latn-CS" sz="2000" b="1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sr-Latn-CS" sz="2000" dirty="0" smtClean="0">
                <a:latin typeface="Arial" charset="0"/>
                <a:cs typeface="Arial" charset="0"/>
              </a:rPr>
              <a:t>                        </a:t>
            </a:r>
            <a:r>
              <a:rPr lang="sr-Latn-CS" dirty="0" smtClean="0">
                <a:latin typeface="Arial" charset="0"/>
                <a:cs typeface="Arial" charset="0"/>
              </a:rPr>
              <a:t>      </a:t>
            </a:r>
            <a:endParaRPr lang="sr-Latn-CS" sz="3600" b="1" dirty="0" smtClean="0">
              <a:latin typeface="Arial" charset="0"/>
            </a:endParaRPr>
          </a:p>
          <a:p>
            <a:pPr marL="457200" lvl="1" indent="0">
              <a:lnSpc>
                <a:spcPct val="80000"/>
              </a:lnSpc>
              <a:buNone/>
            </a:pPr>
            <a:endParaRPr lang="sr-Latn-CS" sz="2400" b="1" dirty="0" smtClean="0">
              <a:latin typeface="Arial" charset="0"/>
            </a:endParaRPr>
          </a:p>
        </p:txBody>
      </p: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4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5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7434561"/>
              </p:ext>
            </p:extLst>
          </p:nvPr>
        </p:nvGraphicFramePr>
        <p:xfrm>
          <a:off x="762000" y="2819400"/>
          <a:ext cx="7624086" cy="1418077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670201"/>
                <a:gridCol w="3453255"/>
                <a:gridCol w="1083374"/>
                <a:gridCol w="1417256"/>
              </a:tblGrid>
              <a:tr h="838957">
                <a:tc gridSpan="2">
                  <a:txBody>
                    <a:bodyPr/>
                    <a:lstStyle/>
                    <a:p>
                      <a:endParaRPr lang="en-US" sz="1600" kern="1200" dirty="0" smtClean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Data requirements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kern="1200" dirty="0" smtClean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  <a:p>
                      <a:r>
                        <a:rPr lang="x-none" sz="16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Aviability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Data transmission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56443"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CARE_ROAD_A</a:t>
                      </a:r>
                      <a:endParaRPr lang="en-US" sz="1600" kern="1200" dirty="0">
                        <a:solidFill>
                          <a:srgbClr val="FF0000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Community database on road accidents</a:t>
                      </a:r>
                      <a:endParaRPr lang="en-US" sz="1600" kern="1200" dirty="0">
                        <a:solidFill>
                          <a:srgbClr val="FF0000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Yes</a:t>
                      </a:r>
                      <a:endParaRPr lang="en-US" sz="1600" kern="1200" dirty="0">
                        <a:solidFill>
                          <a:srgbClr val="FF0000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No</a:t>
                      </a:r>
                      <a:r>
                        <a:rPr lang="en-US" sz="1600" b="0" kern="1200" baseline="0" dirty="0" smtClean="0">
                          <a:solidFill>
                            <a:srgbClr val="00B050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  </a:t>
                      </a:r>
                      <a:r>
                        <a:rPr lang="en-US" sz="1600" b="0" kern="1200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Arial" charset="0"/>
                        </a:rPr>
                        <a:t>(2014)</a:t>
                      </a:r>
                      <a:endParaRPr lang="en-US" sz="1600" b="0" kern="1200" dirty="0" smtClean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Arial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862273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pPr lvl="1"/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en-US" sz="2400" b="1" dirty="0" smtClean="0">
                <a:latin typeface="Cambria" pitchFamily="18" charset="0"/>
                <a:cs typeface="Arial" charset="0"/>
              </a:rPr>
              <a:t>Module </a:t>
            </a:r>
            <a:r>
              <a:rPr lang="en-US" sz="2400" b="1" dirty="0">
                <a:latin typeface="Cambria" pitchFamily="18" charset="0"/>
                <a:cs typeface="Arial" charset="0"/>
              </a:rPr>
              <a:t>3.04.08 Transport safety statistics</a:t>
            </a:r>
            <a:r>
              <a:rPr lang="pl-PL" sz="2400" b="1" dirty="0">
                <a:latin typeface="Cambria" pitchFamily="18" charset="0"/>
                <a:cs typeface="Arial" charset="0"/>
              </a:rPr>
              <a:t/>
            </a:r>
            <a:br>
              <a:rPr lang="pl-PL" sz="2400" b="1" dirty="0">
                <a:latin typeface="Cambria" pitchFamily="18" charset="0"/>
                <a:cs typeface="Arial" charset="0"/>
              </a:rPr>
            </a:br>
            <a:r>
              <a:rPr lang="en-US" sz="1800" b="1" dirty="0">
                <a:latin typeface="Cambria" pitchFamily="18" charset="0"/>
                <a:cs typeface="Arial" charset="0"/>
              </a:rPr>
              <a:t/>
            </a:r>
            <a:br>
              <a:rPr lang="en-US" sz="1800" b="1" dirty="0">
                <a:latin typeface="Cambria" pitchFamily="18" charset="0"/>
                <a:cs typeface="Arial" charset="0"/>
              </a:rPr>
            </a:b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 </a:t>
            </a: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/>
          <a:lstStyle/>
          <a:p>
            <a:pPr lvl="1" algn="just">
              <a:lnSpc>
                <a:spcPct val="80000"/>
              </a:lnSpc>
              <a:buNone/>
            </a:pPr>
            <a:endParaRPr lang="x-none" sz="2000" b="1" dirty="0" smtClean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marL="4763" lvl="1" indent="0">
              <a:lnSpc>
                <a:spcPct val="80000"/>
              </a:lnSpc>
              <a:buNone/>
            </a:pPr>
            <a:r>
              <a:rPr lang="x-none" sz="2000" b="1" smtClean="0">
                <a:latin typeface="Cambria" pitchFamily="18" charset="0"/>
              </a:rPr>
              <a:t>Challenges </a:t>
            </a:r>
            <a:r>
              <a:rPr lang="en-US" sz="2000" b="1" dirty="0" smtClean="0">
                <a:latin typeface="Cambria" pitchFamily="18" charset="0"/>
              </a:rPr>
              <a:t>and </a:t>
            </a:r>
            <a:r>
              <a:rPr lang="en-US" sz="2000" b="1" dirty="0" smtClean="0">
                <a:latin typeface="Cambria" pitchFamily="18" charset="0"/>
                <a:cs typeface="Arial" charset="0"/>
              </a:rPr>
              <a:t>f</a:t>
            </a:r>
            <a:r>
              <a:rPr lang="x-none" sz="2000" b="1" smtClean="0">
                <a:latin typeface="Cambria" pitchFamily="18" charset="0"/>
                <a:cs typeface="Arial" charset="0"/>
              </a:rPr>
              <a:t>uture plans</a:t>
            </a:r>
            <a:endParaRPr lang="en-US" sz="2000" b="1" dirty="0" smtClean="0">
              <a:latin typeface="Cambria" pitchFamily="18" charset="0"/>
              <a:cs typeface="Arial" charset="0"/>
            </a:endParaRPr>
          </a:p>
          <a:p>
            <a:pPr lvl="1" algn="just">
              <a:lnSpc>
                <a:spcPct val="80000"/>
              </a:lnSpc>
              <a:buNone/>
            </a:pPr>
            <a:endParaRPr lang="en-US" sz="2000" b="1" dirty="0" smtClean="0">
              <a:latin typeface="Cambria" pitchFamily="18" charset="0"/>
              <a:cs typeface="Arial" charset="0"/>
            </a:endParaRPr>
          </a:p>
          <a:p>
            <a:pPr marL="633413" lvl="1" algn="just">
              <a:lnSpc>
                <a:spcPct val="80000"/>
              </a:lnSpc>
              <a:buNone/>
            </a:pPr>
            <a:endParaRPr lang="en-US" sz="2000" dirty="0" smtClean="0">
              <a:latin typeface="Cambria" pitchFamily="18" charset="0"/>
              <a:cs typeface="Arial" charset="0"/>
            </a:endParaRPr>
          </a:p>
          <a:p>
            <a:pPr marL="347663" lvl="1" indent="-342900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Cambria" pitchFamily="18" charset="0"/>
              </a:rPr>
              <a:t>Data transmission to EUROSTAT</a:t>
            </a:r>
          </a:p>
          <a:p>
            <a:pPr marL="347663" lvl="1" indent="-342900" algn="just">
              <a:lnSpc>
                <a:spcPct val="80000"/>
              </a:lnSpc>
              <a:buFont typeface="Wingdings" pitchFamily="2" charset="2"/>
              <a:buChar char="Ø"/>
            </a:pPr>
            <a:endParaRPr lang="en-US" sz="2000" dirty="0" smtClean="0">
              <a:latin typeface="Cambria" pitchFamily="18" charset="0"/>
            </a:endParaRPr>
          </a:p>
          <a:p>
            <a:pPr marL="347663" lvl="1" indent="-342900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Cambria" pitchFamily="18" charset="0"/>
                <a:cs typeface="Arial" charset="0"/>
              </a:rPr>
              <a:t>Start to collect data using web application</a:t>
            </a:r>
          </a:p>
          <a:p>
            <a:pPr marL="347663" lvl="1" indent="-342900" algn="just">
              <a:lnSpc>
                <a:spcPct val="80000"/>
              </a:lnSpc>
              <a:buNone/>
            </a:pPr>
            <a:endParaRPr lang="en-US" sz="2000" dirty="0" smtClean="0">
              <a:latin typeface="Cambria" pitchFamily="18" charset="0"/>
            </a:endParaRPr>
          </a:p>
          <a:p>
            <a:pPr lvl="1" algn="just">
              <a:lnSpc>
                <a:spcPct val="80000"/>
              </a:lnSpc>
              <a:buNone/>
            </a:pPr>
            <a:endParaRPr lang="x-none" sz="2000" dirty="0" smtClean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lvl="1" algn="just">
              <a:lnSpc>
                <a:spcPct val="80000"/>
              </a:lnSpc>
              <a:buNone/>
            </a:pPr>
            <a:endParaRPr lang="en-US" sz="2000" b="1" dirty="0" smtClean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lvl="1" algn="just">
              <a:lnSpc>
                <a:spcPct val="80000"/>
              </a:lnSpc>
              <a:buNone/>
            </a:pPr>
            <a:endParaRPr lang="x-none" sz="2000" dirty="0" smtClean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marL="57150" indent="0">
              <a:lnSpc>
                <a:spcPct val="80000"/>
              </a:lnSpc>
              <a:buNone/>
            </a:pPr>
            <a:endParaRPr lang="sr-Latn-CS" sz="2200" dirty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algn="ctr">
              <a:lnSpc>
                <a:spcPct val="80000"/>
              </a:lnSpc>
              <a:buNone/>
            </a:pPr>
            <a:endParaRPr lang="sr-Latn-CS" dirty="0">
              <a:latin typeface="Arial" charset="0"/>
              <a:cs typeface="Arial" charset="0"/>
            </a:endParaRPr>
          </a:p>
          <a:p>
            <a:pPr algn="ctr">
              <a:lnSpc>
                <a:spcPct val="80000"/>
              </a:lnSpc>
              <a:buNone/>
            </a:pPr>
            <a:r>
              <a:rPr lang="sr-Latn-CS" dirty="0">
                <a:latin typeface="Arial" charset="0"/>
                <a:cs typeface="Arial" charset="0"/>
              </a:rPr>
              <a:t>                              </a:t>
            </a:r>
            <a:endParaRPr lang="sr-Latn-CS" sz="3600" b="1" dirty="0">
              <a:latin typeface="Arial" charset="0"/>
            </a:endParaRPr>
          </a:p>
          <a:p>
            <a:pPr lvl="1" algn="ctr">
              <a:lnSpc>
                <a:spcPct val="80000"/>
              </a:lnSpc>
              <a:buNone/>
            </a:pPr>
            <a:endParaRPr lang="sr-Latn-CS" sz="2400" b="1" dirty="0">
              <a:latin typeface="Arial" charset="0"/>
            </a:endParaRPr>
          </a:p>
          <a:p>
            <a:pPr lvl="1" algn="ctr">
              <a:lnSpc>
                <a:spcPct val="80000"/>
              </a:lnSpc>
              <a:buNone/>
            </a:pPr>
            <a:endParaRPr lang="sr-Latn-CS" sz="2400" dirty="0">
              <a:latin typeface="Arial" charset="0"/>
            </a:endParaRPr>
          </a:p>
          <a:p>
            <a:pPr marL="0" indent="0">
              <a:buNone/>
            </a:pPr>
            <a:endParaRPr lang="en-US" sz="2000" dirty="0">
              <a:solidFill>
                <a:srgbClr val="C0504D">
                  <a:lumMod val="50000"/>
                </a:srgbClr>
              </a:solidFill>
              <a:latin typeface="Cambria" pitchFamily="18" charset="0"/>
              <a:cs typeface="Arial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000" b="1" dirty="0" smtClean="0">
              <a:latin typeface="Cambria" pitchFamily="18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000" dirty="0" smtClean="0">
              <a:latin typeface="Cambria" pitchFamily="18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2533077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grpSp>
        <p:nvGrpSpPr>
          <p:cNvPr id="17413" name="Group 31"/>
          <p:cNvGrpSpPr>
            <a:grpSpLocks/>
          </p:cNvGrpSpPr>
          <p:nvPr/>
        </p:nvGrpSpPr>
        <p:grpSpPr bwMode="auto">
          <a:xfrm>
            <a:off x="0" y="0"/>
            <a:ext cx="4662488" cy="4081463"/>
            <a:chOff x="1364455" y="17002"/>
            <a:chExt cx="4662490" cy="4080796"/>
          </a:xfrm>
        </p:grpSpPr>
        <p:sp>
          <p:nvSpPr>
            <p:cNvPr id="16" name="5-Point Star 15"/>
            <p:cNvSpPr/>
            <p:nvPr/>
          </p:nvSpPr>
          <p:spPr>
            <a:xfrm rot="8520840">
              <a:off x="2888454" y="17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15" name="5-Point Star 14"/>
            <p:cNvSpPr/>
            <p:nvPr/>
          </p:nvSpPr>
          <p:spPr>
            <a:xfrm rot="8520840">
              <a:off x="1974053" y="321803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2" name="5-Point Star 21"/>
            <p:cNvSpPr/>
            <p:nvPr/>
          </p:nvSpPr>
          <p:spPr>
            <a:xfrm rot="8520840">
              <a:off x="1364455" y="10838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3" name="5-Point Star 22"/>
            <p:cNvSpPr/>
            <p:nvPr/>
          </p:nvSpPr>
          <p:spPr>
            <a:xfrm rot="8520840">
              <a:off x="1440653" y="1998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4" name="5-Point Star 23"/>
            <p:cNvSpPr/>
            <p:nvPr/>
          </p:nvSpPr>
          <p:spPr>
            <a:xfrm rot="8520840">
              <a:off x="1897855" y="276020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5" name="5-Point Star 24"/>
            <p:cNvSpPr/>
            <p:nvPr/>
          </p:nvSpPr>
          <p:spPr>
            <a:xfrm rot="8520840">
              <a:off x="2507455" y="32174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6" name="5-Point Star 25"/>
            <p:cNvSpPr/>
            <p:nvPr/>
          </p:nvSpPr>
          <p:spPr>
            <a:xfrm rot="8520840">
              <a:off x="3498055" y="33474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7" name="5-Point Star 26"/>
            <p:cNvSpPr/>
            <p:nvPr/>
          </p:nvSpPr>
          <p:spPr>
            <a:xfrm rot="8520840">
              <a:off x="4412455" y="3065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8" name="5-Point Star 27"/>
            <p:cNvSpPr/>
            <p:nvPr/>
          </p:nvSpPr>
          <p:spPr>
            <a:xfrm rot="8520840">
              <a:off x="4989591" y="23568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9" name="5-Point Star 28"/>
            <p:cNvSpPr/>
            <p:nvPr/>
          </p:nvSpPr>
          <p:spPr>
            <a:xfrm rot="8520840">
              <a:off x="5218191" y="1388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30" name="5-Point Star 29"/>
            <p:cNvSpPr/>
            <p:nvPr/>
          </p:nvSpPr>
          <p:spPr>
            <a:xfrm rot="8520840">
              <a:off x="4717254" y="626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31" name="5-Point Star 30"/>
            <p:cNvSpPr/>
            <p:nvPr/>
          </p:nvSpPr>
          <p:spPr>
            <a:xfrm rot="8520840">
              <a:off x="3955255" y="93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</p:grp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3733800" y="4114800"/>
            <a:ext cx="533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Thank you for your attention!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32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QUESTIONS</a:t>
            </a:r>
            <a:endParaRPr lang="hr-HR" sz="4000" b="1" dirty="0">
              <a:solidFill>
                <a:schemeClr val="accent2">
                  <a:lumMod val="20000"/>
                  <a:lumOff val="8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4605</TotalTime>
  <Words>2810</Words>
  <Application>Microsoft Office PowerPoint</Application>
  <PresentationFormat>On-screen Show (4:3)</PresentationFormat>
  <Paragraphs>860</Paragraphs>
  <Slides>33</Slides>
  <Notes>33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PowerPoint Presentation</vt:lpstr>
      <vt:lpstr>PowerPoint Presentation</vt:lpstr>
      <vt:lpstr>   DOMAIN 3 – Business statistics    </vt:lpstr>
      <vt:lpstr>  Theme 3.04 Transport</vt:lpstr>
      <vt:lpstr>  Module 3.04.01 Information system on transport statistics, indicators and voluntary data collections</vt:lpstr>
      <vt:lpstr>   Module 3.04.01 Information system on transport statistics, indicators and voluntary data collections</vt:lpstr>
      <vt:lpstr>  Module 3.04.01 Information system on transport statistics, indicators and voluntary data collections</vt:lpstr>
      <vt:lpstr>     Module 3.04.02 Passenger mobility and road traffic data     </vt:lpstr>
      <vt:lpstr>  Module 3.04.02 Passenger mobility and road traffic data</vt:lpstr>
      <vt:lpstr>    Module 3.04.03 Road freight transport statistics    </vt:lpstr>
      <vt:lpstr>    Module 3.04.03 Road freight transport statistics    </vt:lpstr>
      <vt:lpstr>    Module 3.04.03 Road freight transport statistics    </vt:lpstr>
      <vt:lpstr>    Module 3.04.03 Road freight transport statistics    </vt:lpstr>
      <vt:lpstr>   Module 3.04.03 Road freight transport statistics </vt:lpstr>
      <vt:lpstr>   Module 3.04.03 Road freight transport statistics    </vt:lpstr>
      <vt:lpstr>   Module 3.04.04 Rail transport statistics     </vt:lpstr>
      <vt:lpstr>   Module3.04.04 Rail transport statistics     </vt:lpstr>
      <vt:lpstr>   Modul 3.04.04 Rail transport statistics</vt:lpstr>
      <vt:lpstr>   Module 3.04.04 Rail transport statistics</vt:lpstr>
      <vt:lpstr>   Module 3.04.04 Rail transport statistics    </vt:lpstr>
      <vt:lpstr>   Module 3.04.05 Maritime and inland waterways transport statistics    </vt:lpstr>
      <vt:lpstr>   Module 3.04.05 Maritime and inland waterways transport statistics    </vt:lpstr>
      <vt:lpstr>   Module 3.04.05 Maritime and inland waterways transport statistics    </vt:lpstr>
      <vt:lpstr>   Module 3.04.05 Maritime and inland waterways transport statistics </vt:lpstr>
      <vt:lpstr> Module3.04.05 Maritime and inland waterways transport statistics</vt:lpstr>
      <vt:lpstr>   Module3.04.06 Air transport statistics    </vt:lpstr>
      <vt:lpstr>   Module3.04.06 Air transport statistics    </vt:lpstr>
      <vt:lpstr>    Modul 3.04.06 Air transport statistics  </vt:lpstr>
      <vt:lpstr>   Module 3.04.06 Air transport statistics    </vt:lpstr>
      <vt:lpstr>Module 3.04.08 Transport safety statistics     </vt:lpstr>
      <vt:lpstr>    Module 3.04.08 Transport safety statistics  </vt:lpstr>
      <vt:lpstr>   Module 3.04.08 Transport safety statistics    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alen.nikezic</dc:creator>
  <cp:lastModifiedBy>jelena markovic</cp:lastModifiedBy>
  <cp:revision>807</cp:revision>
  <cp:lastPrinted>2013-06-14T11:46:23Z</cp:lastPrinted>
  <dcterms:created xsi:type="dcterms:W3CDTF">2012-04-18T16:21:57Z</dcterms:created>
  <dcterms:modified xsi:type="dcterms:W3CDTF">2013-06-17T12:19:13Z</dcterms:modified>
</cp:coreProperties>
</file>