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376" r:id="rId3"/>
    <p:sldId id="374" r:id="rId4"/>
    <p:sldId id="381" r:id="rId5"/>
    <p:sldId id="383" r:id="rId6"/>
    <p:sldId id="385" r:id="rId7"/>
    <p:sldId id="386" r:id="rId8"/>
    <p:sldId id="391" r:id="rId9"/>
    <p:sldId id="390" r:id="rId10"/>
    <p:sldId id="389" r:id="rId11"/>
    <p:sldId id="265" r:id="rId1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7373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8" autoAdjust="0"/>
    <p:restoredTop sz="94581" autoAdjust="0"/>
  </p:normalViewPr>
  <p:slideViewPr>
    <p:cSldViewPr>
      <p:cViewPr>
        <p:scale>
          <a:sx n="70" d="100"/>
          <a:sy n="70" d="100"/>
        </p:scale>
        <p:origin x="-10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1A8D40-3C47-48E7-99D7-8A8EE05EC30F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8C124B-F686-4599-9B3C-68B9B7940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2783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9513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750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/>
              <a:pPr>
                <a:defRPr/>
              </a:pPr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</a:t>
            </a: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Accession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18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hr-HR" sz="1600" b="1" i="1" dirty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Statistics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dirty="0" smtClean="0">
                <a:solidFill>
                  <a:srgbClr val="F2DCDB"/>
                </a:solidFill>
                <a:latin typeface="Cambria" pitchFamily="18" charset="0"/>
              </a:rPr>
              <a:t>18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  <a:latin typeface="Calibri" pitchFamily="34" charset="0"/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962025" y="632618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Luxembourg,  June 2013</a:t>
            </a:r>
            <a:endParaRPr lang="en-US" sz="1800" dirty="0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21"/>
          <p:cNvSpPr txBox="1">
            <a:spLocks noChangeArrowheads="1"/>
          </p:cNvSpPr>
          <p:nvPr/>
        </p:nvSpPr>
        <p:spPr bwMode="auto">
          <a:xfrm>
            <a:off x="228600" y="18288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632523"/>
                </a:solidFill>
                <a:latin typeface="Cambria" pitchFamily="18" charset="0"/>
              </a:rPr>
              <a:t>EDUCATION AND LIFELONG LEARNING</a:t>
            </a:r>
            <a:endParaRPr lang="pl-PL" sz="24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marL="14288" indent="-14288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2057400" y="2819400"/>
            <a:ext cx="5410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Bilateral screening</a:t>
            </a:r>
            <a:r>
              <a:rPr lang="hr-HR" b="1" dirty="0">
                <a:solidFill>
                  <a:srgbClr val="632523"/>
                </a:solidFill>
                <a:latin typeface="Cambria" pitchFamily="18" charset="0"/>
              </a:rPr>
              <a:t>: Chapter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18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b="1" dirty="0">
                <a:solidFill>
                  <a:srgbClr val="632523"/>
                </a:solidFill>
                <a:latin typeface="Cambria" pitchFamily="18" charset="0"/>
              </a:rPr>
              <a:t>Presentation of  Montenegro</a:t>
            </a:r>
            <a:br>
              <a:rPr lang="en-US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Luxembourg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,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23-24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r>
              <a:rPr lang="en-US" b="1" dirty="0" smtClean="0">
                <a:solidFill>
                  <a:srgbClr val="632523"/>
                </a:solidFill>
                <a:latin typeface="Cambria" pitchFamily="18" charset="0"/>
              </a:rPr>
              <a:t>June</a:t>
            </a:r>
            <a:r>
              <a:rPr lang="hr-HR" b="1" dirty="0" smtClean="0">
                <a:solidFill>
                  <a:srgbClr val="632523"/>
                </a:solidFill>
                <a:latin typeface="Cambria" pitchFamily="18" charset="0"/>
              </a:rPr>
              <a:t>201</a:t>
            </a:r>
            <a:r>
              <a:rPr lang="en-US" b="1" dirty="0">
                <a:solidFill>
                  <a:srgbClr val="632523"/>
                </a:solidFill>
                <a:latin typeface="Cambria" pitchFamily="18" charset="0"/>
              </a:rPr>
              <a:t>3</a:t>
            </a:r>
            <a:endParaRPr lang="en-US" dirty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77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0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95825729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EDUCATION AND LIFELONG LEARNING </a:t>
            </a:r>
            <a:r>
              <a:rPr lang="x-none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Education Statistics</a:t>
            </a:r>
            <a:r>
              <a:rPr lang="en-US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sr-Latn-CS" sz="3600" b="1" dirty="0" smtClean="0">
                <a:latin typeface="Arial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55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situation - 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preschool education, primary, secondary and high education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55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Preschool education and upbringing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 nursery and kindergartens.</a:t>
            </a:r>
            <a:endParaRPr lang="en-US" sz="55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55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Primary education 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is compulsory for all children aged 6 to 15. Primary education lasts nine years and it is split in three cycles </a:t>
            </a:r>
            <a:r>
              <a:rPr lang="en-US" sz="55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(I-III; IV-VI; VII-IX).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55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Secondary education 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is divided into: general secondary education 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gymnasiums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 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and secondary vocational education (3 and 4 years).</a:t>
            </a:r>
            <a:endParaRPr lang="en-US" sz="55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There are three levels of studies of </a:t>
            </a:r>
            <a:r>
              <a:rPr lang="en-US" sz="55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high education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 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basic,  </a:t>
            </a:r>
            <a:r>
              <a:rPr lang="en-US" sz="55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post graduate (specialist and masters) and  doctorial programs.</a:t>
            </a:r>
            <a:endParaRPr lang="en-US" sz="55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EDUCATION AND LIFELONG LEARNING </a:t>
            </a:r>
            <a:r>
              <a:rPr lang="x-none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Education Statistics</a:t>
            </a:r>
            <a:r>
              <a:rPr lang="en-US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situation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surveys includes </a:t>
            </a:r>
            <a:r>
              <a:rPr lang="en-US" sz="2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all the levels of formal education in </a:t>
            </a:r>
            <a:r>
              <a:rPr lang="en-US" sz="2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Montenegro: preschool</a:t>
            </a:r>
            <a:r>
              <a:rPr lang="en-US" sz="2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primary, secondary and high education which are working under program approved by the competent Ministry, regardless of the ownership form</a:t>
            </a:r>
            <a:r>
              <a:rPr lang="sr-Latn-CS" sz="21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endParaRPr lang="sr-Latn-CS" sz="21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buNone/>
            </a:pPr>
            <a:r>
              <a:rPr lang="sr-Latn-CS" sz="21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 </a:t>
            </a: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83218723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EDUCATION AND LIFELONG LEARNING </a:t>
            </a:r>
            <a:r>
              <a:rPr lang="x-none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Education Statistics </a:t>
            </a:r>
            <a:r>
              <a:rPr lang="en-US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533400" y="1447800"/>
            <a:ext cx="8153400" cy="444976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situation</a:t>
            </a:r>
            <a:r>
              <a:rPr lang="x-none" sz="720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sz="7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According 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 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lan 13 annual surveys are conducted:</a:t>
            </a:r>
            <a:endParaRPr lang="en-US" sz="7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72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of 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institutions for preschool education,</a:t>
            </a:r>
            <a:endParaRPr lang="en-US" sz="6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of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primary schools,</a:t>
            </a:r>
            <a:endParaRPr lang="en-US" sz="6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of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primary education for children with special educational needs, </a:t>
            </a:r>
            <a:endParaRPr lang="en-US" sz="6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of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primary education for adults,</a:t>
            </a:r>
            <a:endParaRPr lang="en-US" sz="6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of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elementary music education,</a:t>
            </a:r>
            <a:endParaRPr lang="en-US" sz="6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of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secondary schools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</a:t>
            </a:r>
            <a:endParaRPr lang="en-US" sz="6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of 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secondary education for children with special educational needs</a:t>
            </a: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survey of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academic, professional staff and the structure of high school organizations,</a:t>
            </a:r>
            <a:endParaRPr lang="en-US" sz="6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of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enrollment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(basic studies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),</a:t>
            </a:r>
            <a:endParaRPr lang="en-US" sz="6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of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graduate students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(basic studies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),</a:t>
            </a:r>
            <a:endParaRPr lang="en-US" sz="6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of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PhDs,</a:t>
            </a:r>
            <a:endParaRPr lang="en-US" sz="6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of 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masters of science and specialists,</a:t>
            </a:r>
            <a:endParaRPr lang="en-US" sz="6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63550" indent="-4635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Statistics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of  </a:t>
            </a:r>
            <a:r>
              <a:rPr lang="en-US" sz="64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- admission to post graduate and doctorate studies</a:t>
            </a:r>
            <a:r>
              <a:rPr lang="en-US" sz="7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endParaRPr lang="en-US" sz="7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3930163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EDUCATION AND LIFELONG LEARNING </a:t>
            </a:r>
            <a:r>
              <a:rPr lang="x-none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Education Statistics </a:t>
            </a:r>
            <a:r>
              <a:rPr lang="en-US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Data on preschool, primary and secondary education refer to school year. </a:t>
            </a:r>
            <a:endParaRPr lang="x-non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Survey for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primary and secondary education are carried out for beginning and the end of the school year. </a:t>
            </a:r>
            <a:endParaRPr lang="x-non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Data on enrolled students refer to academic year, while data on graduate studies, that is acquired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titles, refer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 calendar year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MONSTAT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forwarded UIS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questionnaire in July  2012, for the first time, with data which refer to preschool, primary and secondary education for 2010/2011 and 2011/2012 school year to the Statistical Institute (U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NES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O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).   </a:t>
            </a: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22441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EDUCATION AND LIFELONG LEARNING </a:t>
            </a:r>
            <a:r>
              <a:rPr lang="x-none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Education Statistics</a:t>
            </a:r>
            <a:r>
              <a:rPr lang="en-US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95300" y="1676400"/>
            <a:ext cx="8153400" cy="4449763"/>
          </a:xfrm>
        </p:spPr>
        <p:txBody>
          <a:bodyPr>
            <a:normAutofit/>
          </a:bodyPr>
          <a:lstStyle/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Future harmonization</a:t>
            </a:r>
            <a:endParaRPr lang="vi-VN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Adopting of national classification for education (levels) which is consistent  with  classification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ISCED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2011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- till the end of 2013 </a:t>
            </a:r>
            <a:endParaRPr lang="vi-VN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Adopting of national classification of study programs according to the fields of education in accordance with international classification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</a:t>
            </a:r>
            <a:r>
              <a:rPr lang="vi-VN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Fields of Education and Training, Manual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) 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Mapping of national programs of education and qualifications according to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ISCED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1997,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and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ISCED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2011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Establishing stable cooperation with competent institutions by signing the agreement</a:t>
            </a:r>
            <a:endParaRPr lang="x-non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Transition to administrative sources for preschool, primary and secondary education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</a:t>
            </a:r>
            <a:r>
              <a:rPr lang="x-none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MEIS)</a:t>
            </a:r>
            <a:endParaRPr lang="vi-VN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Provide data on the education  financing</a:t>
            </a:r>
            <a:endParaRPr lang="x-non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Completion and submission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UOE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questionnaire to </a:t>
            </a:r>
            <a:r>
              <a:rPr lang="vi-VN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UROSTAT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x-non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9914118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EDUCATION AND LIFELONG LEARNING </a:t>
            </a:r>
            <a:r>
              <a:rPr lang="x-none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Lifelong learning</a:t>
            </a:r>
            <a:r>
              <a:rPr lang="en-US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380751" y="2438400"/>
            <a:ext cx="8153400" cy="3124200"/>
          </a:xfrm>
        </p:spPr>
        <p:txBody>
          <a:bodyPr>
            <a:normAutofit/>
          </a:bodyPr>
          <a:lstStyle/>
          <a:p>
            <a:pPr marL="285750" lvl="0" indent="-285750" algn="just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This module covers professional training and lifelong learning.</a:t>
            </a:r>
            <a:endParaRPr lang="x-non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0" indent="0" algn="just" eaLnBrk="1" hangingPunct="1">
              <a:spcBef>
                <a:spcPct val="0"/>
              </a:spcBef>
              <a:buNone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0" indent="0" algn="just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Data for this module in EU countries are obtained from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  <a:r>
              <a:rPr lang="hr-HR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hr-HR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lvl="0" indent="-285750" algn="just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Labour force survey </a:t>
            </a:r>
            <a:r>
              <a:rPr lang="hr-HR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LFS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hr-HR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–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gives results according to the participation in lifelong learning (age group 15 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+)</a:t>
            </a:r>
            <a:r>
              <a:rPr lang="x-none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marL="285750" lvl="0" indent="-285750" algn="just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Adult Education Survey </a:t>
            </a:r>
            <a:r>
              <a:rPr lang="hr-HR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AES</a:t>
            </a:r>
            <a:r>
              <a:rPr lang="hr-HR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</a:t>
            </a:r>
          </a:p>
          <a:p>
            <a:pPr marL="285750" lvl="0" indent="-285750" algn="just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Continuing Vocational Training Survey </a:t>
            </a:r>
            <a:r>
              <a:rPr lang="hr-HR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VTS</a:t>
            </a:r>
            <a:r>
              <a:rPr lang="hr-HR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endParaRPr lang="x-non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8378572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Current situation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300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Statistical Office is not conducting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CVTS (Continuing Vocational Training Survey), </a:t>
            </a:r>
            <a:endParaRPr lang="x-none" sz="23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AES (Adult Education Survey). </a:t>
            </a:r>
            <a:endParaRPr lang="x-none" sz="23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300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Statistical Office conducts as possible sources on lifelong learning  </a:t>
            </a:r>
            <a:r>
              <a:rPr lang="x-none" sz="23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3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Labour Force Survey LFS obtaining certain features on educational structure of Montenegrin people</a:t>
            </a:r>
            <a:endParaRPr lang="x-none" sz="23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x-none" sz="23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sz="23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endParaRPr lang="en-US" sz="33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sr-Latn-CS" sz="2400" dirty="0" smtClean="0">
              <a:latin typeface="Arial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EDUCATION AND LIFELONG LEARNING </a:t>
            </a:r>
            <a:r>
              <a:rPr lang="x-none" sz="3200" b="1" dirty="0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Lifelong learning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104480362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914400" y="533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 </a:t>
            </a: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 EDUCATION AND LIFELONG LEARNING </a:t>
            </a:r>
            <a:r>
              <a:rPr lang="x-none" sz="3200" b="1" smtClean="0">
                <a:solidFill>
                  <a:srgbClr val="632523"/>
                </a:solidFill>
                <a:latin typeface="Cambria" pitchFamily="18" charset="0"/>
              </a:rPr>
              <a:t>– </a:t>
            </a:r>
            <a:r>
              <a:rPr lang="en-US" sz="3200" b="1" dirty="0" smtClean="0">
                <a:solidFill>
                  <a:srgbClr val="632523"/>
                </a:solidFill>
                <a:latin typeface="Cambria" pitchFamily="18" charset="0"/>
              </a:rPr>
              <a:t>lifelong learning</a:t>
            </a:r>
            <a:r>
              <a:rPr lang="en-US" sz="3200" b="1" dirty="0">
                <a:solidFill>
                  <a:srgbClr val="632523"/>
                </a:solidFill>
                <a:latin typeface="Cambria" pitchFamily="18" charset="0"/>
              </a:rPr>
              <a:t/>
            </a:r>
            <a:br>
              <a:rPr lang="en-US" sz="3200" b="1" dirty="0">
                <a:solidFill>
                  <a:srgbClr val="632523"/>
                </a:solidFill>
                <a:latin typeface="Cambria" pitchFamily="18" charset="0"/>
              </a:rPr>
            </a:br>
            <a:r>
              <a:rPr lang="sr-Latn-CS" sz="3200" b="1" dirty="0" smtClean="0">
                <a:solidFill>
                  <a:srgbClr val="632523"/>
                </a:solidFill>
                <a:latin typeface="Cambria" pitchFamily="18" charset="0"/>
              </a:rPr>
              <a:t> </a:t>
            </a:r>
            <a:endParaRPr lang="en-US" sz="3200" b="1" dirty="0" smtClean="0">
              <a:solidFill>
                <a:srgbClr val="632523"/>
              </a:solidFill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Future harmonization </a:t>
            </a:r>
            <a:endParaRPr lang="vi-VN" sz="18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531884" y="2057400"/>
            <a:ext cx="7718788" cy="4653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Major obstacles in getting full harmonization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</a:t>
            </a:r>
            <a:endParaRPr lang="x-non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lvl="0" indent="-28575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 analyze searched data by LFS which are collected by Labour Force Survey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.</a:t>
            </a: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lvl="0" indent="-28575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x-non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lvl="0" indent="-28575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To strengthen capacity for preparation of conducting 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AES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and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x-none" sz="18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CVTS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 </a:t>
            </a:r>
            <a:r>
              <a:rPr lang="x-none" sz="1800" dirty="0">
                <a:latin typeface="Cambria" pitchFamily="18" charset="0"/>
              </a:rPr>
              <a:t>2016-2015)</a:t>
            </a:r>
            <a:endParaRPr lang="en-US" sz="1800" dirty="0">
              <a:latin typeface="Cambria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US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Small economics of Montenegro does not allow detailed classification according to size  and </a:t>
            </a:r>
            <a:r>
              <a:rPr lang="x-none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NACE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classification</a:t>
            </a:r>
            <a:endParaRPr lang="x-non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endParaRPr lang="x-non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endParaRPr lang="x-non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endParaRPr lang="x-none" sz="18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endParaRPr lang="x-none" sz="18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228869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17413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3200" dirty="0">
              <a:solidFill>
                <a:schemeClr val="accent2">
                  <a:lumMod val="20000"/>
                  <a:lumOff val="80000"/>
                </a:schemeClr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chemeClr val="accent2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3136</TotalTime>
  <Words>953</Words>
  <Application>Microsoft Office PowerPoint</Application>
  <PresentationFormat>On-screen Show (4:3)</PresentationFormat>
  <Paragraphs>155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    EDUCATION AND LIFELONG LEARNING – Education Statistics  </vt:lpstr>
      <vt:lpstr>    EDUCATION AND LIFELONG LEARNING – Education Statistics  </vt:lpstr>
      <vt:lpstr>    EDUCATION AND LIFELONG LEARNING – Education Statistics   </vt:lpstr>
      <vt:lpstr>    EDUCATION AND LIFELONG LEARNING – Education Statistics   </vt:lpstr>
      <vt:lpstr>    EDUCATION AND LIFELONG LEARNING – Education Statistics  </vt:lpstr>
      <vt:lpstr>    EDUCATION AND LIFELONG LEARNING – Lifelong learning  </vt:lpstr>
      <vt:lpstr> EDUCATION AND LIFELONG LEARNING – Lifelong learning</vt:lpstr>
      <vt:lpstr>    EDUCATION AND LIFELONG LEARNING – lifelong learning  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snezana remikovic</cp:lastModifiedBy>
  <cp:revision>503</cp:revision>
  <dcterms:created xsi:type="dcterms:W3CDTF">2012-04-18T16:21:57Z</dcterms:created>
  <dcterms:modified xsi:type="dcterms:W3CDTF">2013-07-18T12:41:11Z</dcterms:modified>
</cp:coreProperties>
</file>