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396" r:id="rId3"/>
    <p:sldId id="397" r:id="rId4"/>
    <p:sldId id="398" r:id="rId5"/>
    <p:sldId id="383" r:id="rId6"/>
    <p:sldId id="385" r:id="rId7"/>
    <p:sldId id="386" r:id="rId8"/>
    <p:sldId id="387" r:id="rId9"/>
    <p:sldId id="388" r:id="rId10"/>
    <p:sldId id="395" r:id="rId11"/>
    <p:sldId id="389" r:id="rId12"/>
    <p:sldId id="265" r:id="rId13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37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8" autoAdjust="0"/>
    <p:restoredTop sz="85649" autoAdjust="0"/>
  </p:normalViewPr>
  <p:slideViewPr>
    <p:cSldViewPr>
      <p:cViewPr>
        <p:scale>
          <a:sx n="80" d="100"/>
          <a:sy n="80" d="100"/>
        </p:scale>
        <p:origin x="-12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25E11-B10A-497F-B118-825A620FAC1E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9A2CF9-B8BB-4965-9B1E-A1A020B569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204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01A8D40-3C47-48E7-99D7-8A8EE05EC30F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C8C124B-F686-4599-9B3C-68B9B79408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783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8C124B-F686-4599-9B3C-68B9B794081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513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8C124B-F686-4599-9B3C-68B9B794081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509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728C2-4484-4D0E-BDB6-675EA333ED0B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183D5-7AC7-4E58-8729-3D19B256B0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2C70-5971-4B63-BC4F-5A39059D0858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99AE7-5DA4-4099-A327-9494F53C65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8198D-D962-48F4-B70D-2240DFC47DE7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4CF08-5E96-434D-B3C4-75FD2A8FAC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4E84F-26CD-43BB-AB86-50091A17D6EC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D2F84-0A87-47D6-AB92-9D0BFE3E0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1228F-06A4-4B92-B85E-4D8EE2BB28B3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75626-BF8C-4EE8-814E-EF7F070B50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7ABC9-864E-4413-8DFA-C36FC848F4A7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6CB5-23D5-49F5-A27D-774B571FA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9E280-C211-41F3-B1E1-A8DF53423C94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2C5DA-03C9-4817-BAD4-3D75D3E81C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68A6-367E-4FD4-A259-1C9BB554A493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8E3A-D3E2-42C5-84F8-98CE596082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CE8CF-6D84-44C5-9D99-DCEC87B8113A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B9228-A7CC-4E7E-B3DE-7F6ED2310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D202-145F-4C4C-8453-E6D107AD0933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A732C-03D4-4282-8FA7-5E6E52B541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986A2-CA74-493E-9114-1D5BD3ACB9FC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9A8E2-C673-4BE8-978B-7CD8CAC838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A0B003-577E-4F39-8847-AE2654E7174E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BAD7A2-465B-4C0B-8DE1-B7779FCE7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Negotiating Team for </a:t>
            </a:r>
            <a:r>
              <a:rPr lang="en-GB" sz="1600" b="1" dirty="0" smtClean="0">
                <a:solidFill>
                  <a:schemeClr val="bg1"/>
                </a:solidFill>
                <a:latin typeface="Cambria" pitchFamily="18" charset="0"/>
              </a:rPr>
              <a:t>Accession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of </a:t>
            </a:r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18</a:t>
            </a:r>
            <a:r>
              <a:rPr lang="hr-HR" sz="1600" b="1" i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hr-HR" sz="1600" b="1" i="1" dirty="0">
                <a:solidFill>
                  <a:schemeClr val="bg1"/>
                </a:solidFill>
                <a:latin typeface="Cambria" pitchFamily="18" charset="0"/>
              </a:rPr>
              <a:t>–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Statistics</a:t>
            </a:r>
            <a:endParaRPr lang="en-US" sz="36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55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600" dirty="0">
                <a:solidFill>
                  <a:srgbClr val="F2DCDB"/>
                </a:solidFill>
                <a:latin typeface="Cambria" pitchFamily="18" charset="0"/>
              </a:rPr>
              <a:t>Bilateral screening: Chapter </a:t>
            </a:r>
            <a:r>
              <a:rPr lang="en-US" sz="2600" dirty="0" smtClean="0">
                <a:solidFill>
                  <a:srgbClr val="F2DCDB"/>
                </a:solidFill>
                <a:latin typeface="Cambria" pitchFamily="18" charset="0"/>
              </a:rPr>
              <a:t>18</a:t>
            </a:r>
            <a:endParaRPr lang="en-GB" sz="2600" dirty="0">
              <a:solidFill>
                <a:srgbClr val="F2DCDB"/>
              </a:solidFill>
              <a:latin typeface="Cambria" pitchFamily="18" charset="0"/>
            </a:endParaRPr>
          </a:p>
          <a:p>
            <a:pPr algn="ctr"/>
            <a:r>
              <a:rPr lang="en-GB" sz="2600" b="1" dirty="0">
                <a:solidFill>
                  <a:srgbClr val="F2DCDB"/>
                </a:solidFill>
                <a:latin typeface="Cambria" pitchFamily="18" charset="0"/>
              </a:rPr>
              <a:t>PRESENTATION OF </a:t>
            </a:r>
            <a:r>
              <a:rPr lang="sr-Latn-CS" sz="2600" b="1" dirty="0">
                <a:solidFill>
                  <a:srgbClr val="F2DCDB"/>
                </a:solidFill>
                <a:latin typeface="Cambria" pitchFamily="18" charset="0"/>
              </a:rPr>
              <a:t>MONTENEGRO</a:t>
            </a:r>
            <a:endParaRPr lang="hr-HR" sz="2600" b="1" dirty="0">
              <a:solidFill>
                <a:srgbClr val="F2DCDB"/>
              </a:solidFill>
              <a:latin typeface="Calibri" pitchFamily="34" charset="0"/>
            </a:endParaRPr>
          </a:p>
        </p:txBody>
      </p:sp>
      <p:sp>
        <p:nvSpPr>
          <p:cNvPr id="2056" name="Rectangle 12"/>
          <p:cNvSpPr>
            <a:spLocks noChangeArrowheads="1"/>
          </p:cNvSpPr>
          <p:nvPr/>
        </p:nvSpPr>
        <p:spPr bwMode="auto">
          <a:xfrm>
            <a:off x="962025" y="6326188"/>
            <a:ext cx="7419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D99694"/>
                </a:solidFill>
                <a:latin typeface="Cambria" pitchFamily="18" charset="0"/>
              </a:rPr>
              <a:t>Luxembourg,  June 2013</a:t>
            </a:r>
            <a:endParaRPr lang="en-US" sz="1800" dirty="0">
              <a:solidFill>
                <a:srgbClr val="D99694"/>
              </a:solidFill>
              <a:latin typeface="Calibri" pitchFamily="34" charset="0"/>
            </a:endParaRP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75" y="4792663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21"/>
          <p:cNvSpPr txBox="1">
            <a:spLocks noChangeArrowheads="1"/>
          </p:cNvSpPr>
          <p:nvPr/>
        </p:nvSpPr>
        <p:spPr bwMode="auto">
          <a:xfrm>
            <a:off x="228600" y="1828800"/>
            <a:ext cx="8569325" cy="1295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pl-PL" sz="2400" b="1" dirty="0">
                <a:solidFill>
                  <a:srgbClr val="632523"/>
                </a:solidFill>
                <a:latin typeface="Cambria" pitchFamily="18" charset="0"/>
              </a:rPr>
              <a:t>	</a:t>
            </a:r>
            <a:r>
              <a:rPr lang="en-US" sz="2400" b="1" dirty="0" smtClean="0">
                <a:latin typeface="Cambria" pitchFamily="18" charset="0"/>
              </a:rPr>
              <a:t>Migration and asylum</a:t>
            </a:r>
            <a:endParaRPr lang="en-US" sz="2400" b="1" dirty="0">
              <a:latin typeface="Cambria" pitchFamily="18" charset="0"/>
            </a:endParaRPr>
          </a:p>
          <a:p>
            <a:pPr marL="14288" indent="-14288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1808162" y="3538355"/>
            <a:ext cx="5410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hr-HR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r>
              <a:rPr lang="hr-HR" b="1" dirty="0" smtClean="0">
                <a:latin typeface="Cambria" pitchFamily="18" charset="0"/>
              </a:rPr>
              <a:t>Bilateral screening</a:t>
            </a:r>
            <a:r>
              <a:rPr lang="hr-HR" b="1" dirty="0">
                <a:latin typeface="Cambria" pitchFamily="18" charset="0"/>
              </a:rPr>
              <a:t>: Chapter </a:t>
            </a:r>
            <a:r>
              <a:rPr lang="en-US" b="1" dirty="0" smtClean="0">
                <a:latin typeface="Cambria" pitchFamily="18" charset="0"/>
              </a:rPr>
              <a:t>18</a:t>
            </a:r>
            <a:r>
              <a:rPr lang="hr-HR" b="1" dirty="0" smtClean="0">
                <a:latin typeface="Cambria" pitchFamily="18" charset="0"/>
              </a:rPr>
              <a:t> </a:t>
            </a:r>
            <a:r>
              <a:rPr lang="en-US" b="1" dirty="0">
                <a:latin typeface="Cambria" pitchFamily="18" charset="0"/>
              </a:rPr>
              <a:t/>
            </a:r>
            <a:br>
              <a:rPr lang="en-US" b="1" dirty="0">
                <a:latin typeface="Cambria" pitchFamily="18" charset="0"/>
              </a:rPr>
            </a:br>
            <a:r>
              <a:rPr lang="en-US" b="1" dirty="0">
                <a:latin typeface="Cambria" pitchFamily="18" charset="0"/>
              </a:rPr>
              <a:t>Presentation of  Montenegro</a:t>
            </a:r>
            <a:br>
              <a:rPr lang="en-US" b="1" dirty="0">
                <a:latin typeface="Cambria" pitchFamily="18" charset="0"/>
              </a:rPr>
            </a:br>
            <a:r>
              <a:rPr lang="en-US" b="1" dirty="0" smtClean="0">
                <a:latin typeface="Cambria" pitchFamily="18" charset="0"/>
              </a:rPr>
              <a:t>Luxembourg</a:t>
            </a:r>
            <a:r>
              <a:rPr lang="hr-HR" b="1" dirty="0" smtClean="0">
                <a:latin typeface="Cambria" pitchFamily="18" charset="0"/>
              </a:rPr>
              <a:t>, </a:t>
            </a:r>
            <a:r>
              <a:rPr lang="en-US" b="1" dirty="0" smtClean="0">
                <a:latin typeface="Cambria" pitchFamily="18" charset="0"/>
              </a:rPr>
              <a:t>23-24</a:t>
            </a:r>
            <a:r>
              <a:rPr lang="hr-HR" b="1" dirty="0" smtClean="0">
                <a:latin typeface="Cambria" pitchFamily="18" charset="0"/>
              </a:rPr>
              <a:t> </a:t>
            </a:r>
            <a:r>
              <a:rPr lang="en-US" b="1" dirty="0" smtClean="0">
                <a:latin typeface="Cambria" pitchFamily="18" charset="0"/>
              </a:rPr>
              <a:t>June</a:t>
            </a:r>
            <a:r>
              <a:rPr lang="hr-HR" b="1" dirty="0" smtClean="0">
                <a:latin typeface="Cambria" pitchFamily="18" charset="0"/>
              </a:rPr>
              <a:t>201</a:t>
            </a:r>
            <a:r>
              <a:rPr lang="en-US" b="1" dirty="0">
                <a:latin typeface="Cambria" pitchFamily="18" charset="0"/>
              </a:rPr>
              <a:t>3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" y="4495800"/>
            <a:ext cx="83820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077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1" name="Round Same Side Corner Rectangle 20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308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08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5" name="5-Point Star 24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26" name="5-Point Star 25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27" name="5-Point Star 26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28" name="5-Point Star 27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29" name="5-Point Star 28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3079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7" name="Round Same Side Corner Rectangle 36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308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Rectangle 39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305156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it-IT" sz="3200" b="1" dirty="0" smtClean="0">
                <a:latin typeface="Cambria" pitchFamily="18" charset="0"/>
              </a:rPr>
              <a:t>Migration and asylum</a:t>
            </a:r>
            <a:endParaRPr lang="it-IT" sz="3200" b="1" dirty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254001" y="1676400"/>
            <a:ext cx="8370304" cy="4449763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80000"/>
              </a:lnSpc>
              <a:buNone/>
            </a:pPr>
            <a:endParaRPr lang="sr-Latn-CS" sz="24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it-IT" sz="2400" b="1" dirty="0" smtClean="0">
                <a:latin typeface="Cambria" pitchFamily="18" charset="0"/>
              </a:rPr>
              <a:t>Statistics of International Migrations</a:t>
            </a:r>
            <a:endParaRPr lang="sr-Latn-CS" sz="2400" b="1" dirty="0" smtClean="0">
              <a:latin typeface="Cambria" pitchFamily="18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en-US" sz="2200" b="1" dirty="0" smtClean="0">
                <a:latin typeface="Cambria" pitchFamily="18" charset="0"/>
              </a:rPr>
              <a:t>Migrations flows</a:t>
            </a:r>
            <a:endParaRPr lang="sr-Latn-CS" sz="2200" b="1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b="1" dirty="0" smtClean="0">
                <a:latin typeface="Cambria" pitchFamily="18" charset="0"/>
              </a:rPr>
              <a:t>Current  situation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Statistics of international migrations (migrations flows) is collected from 2010  (2009 -Pilot)</a:t>
            </a:r>
            <a:r>
              <a:rPr lang="sr-Latn-CS" sz="1800" dirty="0" smtClean="0">
                <a:latin typeface="Cambria" pitchFamily="18" charset="0"/>
              </a:rPr>
              <a:t>;</a:t>
            </a:r>
            <a:endParaRPr lang="en-US" sz="1800" dirty="0" smtClean="0"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The source of data is the Register of </a:t>
            </a:r>
            <a:r>
              <a:rPr lang="en-US" sz="1800" dirty="0">
                <a:latin typeface="Cambria" pitchFamily="18" charset="0"/>
              </a:rPr>
              <a:t>permanent or temporary  residence </a:t>
            </a:r>
            <a:r>
              <a:rPr lang="en-US" sz="1800" dirty="0" smtClean="0">
                <a:latin typeface="Cambria" pitchFamily="18" charset="0"/>
              </a:rPr>
              <a:t>of Montenegrin citizens and foreigners from </a:t>
            </a:r>
            <a:r>
              <a:rPr lang="en-US" sz="1800" dirty="0">
                <a:latin typeface="Cambria" pitchFamily="18" charset="0"/>
              </a:rPr>
              <a:t>Ministry of the Interior</a:t>
            </a:r>
            <a:r>
              <a:rPr lang="sr-Latn-CS" sz="1800" dirty="0" smtClean="0">
                <a:latin typeface="Cambria" pitchFamily="18" charset="0"/>
              </a:rPr>
              <a:t>;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Definitions in accordance with regulative 862/2007</a:t>
            </a:r>
            <a:r>
              <a:rPr lang="en-US" sz="1800" dirty="0">
                <a:latin typeface="Cambria" pitchFamily="18" charset="0"/>
              </a:rPr>
              <a:t>, </a:t>
            </a:r>
            <a:r>
              <a:rPr lang="en-US" sz="1800" dirty="0" smtClean="0">
                <a:latin typeface="Cambria" pitchFamily="18" charset="0"/>
              </a:rPr>
              <a:t> except definition on emigration.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endParaRPr lang="en-US" sz="1800" dirty="0">
              <a:latin typeface="Cambria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dirty="0" smtClean="0">
                <a:latin typeface="Cambria" pitchFamily="18" charset="0"/>
              </a:rPr>
              <a:t>All the required tables on migration flows are submitted.</a:t>
            </a:r>
            <a:endParaRPr lang="sr-Latn-CS" sz="1800" dirty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endParaRPr lang="en-US" sz="1800" dirty="0"/>
          </a:p>
          <a:p>
            <a:pPr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sr-Latn-C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sr-Latn-C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en-US" sz="4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071459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it-IT" sz="3200" b="1" dirty="0" smtClean="0">
                <a:latin typeface="Cambria" pitchFamily="18" charset="0"/>
              </a:rPr>
              <a:t>Migrations and asylum</a:t>
            </a:r>
            <a:endParaRPr lang="it-IT" sz="3200" b="1" dirty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None/>
            </a:pPr>
            <a:endParaRPr lang="sr-Latn-CS" sz="24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en-US" sz="2400" b="1" dirty="0" smtClean="0">
                <a:latin typeface="Cambria" pitchFamily="18" charset="0"/>
              </a:rPr>
              <a:t>Statistics of International Migrations</a:t>
            </a:r>
            <a:endParaRPr lang="sr-Latn-CS" sz="2400" b="1" dirty="0" smtClean="0">
              <a:latin typeface="Cambria" pitchFamily="18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vi-VN" sz="2000" b="1" dirty="0" smtClean="0">
                <a:latin typeface="Cambria" pitchFamily="18" charset="0"/>
              </a:rPr>
              <a:t>Population </a:t>
            </a:r>
            <a:r>
              <a:rPr lang="vi-VN" sz="2000" b="1" dirty="0">
                <a:latin typeface="Cambria" pitchFamily="18" charset="0"/>
              </a:rPr>
              <a:t>stocks of foreigners and </a:t>
            </a:r>
            <a:r>
              <a:rPr lang="vi-VN" sz="2000" b="1" dirty="0" smtClean="0">
                <a:latin typeface="Cambria" pitchFamily="18" charset="0"/>
              </a:rPr>
              <a:t>foreign-born</a:t>
            </a:r>
            <a:endParaRPr lang="sr-Latn-CS" sz="2000" b="1" dirty="0" smtClean="0">
              <a:latin typeface="Cambria" pitchFamily="18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sr-Latn-CS" sz="2000" b="1" dirty="0">
                <a:latin typeface="Cambria" pitchFamily="18" charset="0"/>
              </a:rPr>
              <a:t>Acquisition of </a:t>
            </a:r>
            <a:r>
              <a:rPr lang="sr-Latn-CS" sz="2000" b="1" dirty="0" smtClean="0">
                <a:latin typeface="Cambria" pitchFamily="18" charset="0"/>
              </a:rPr>
              <a:t>citizenship</a:t>
            </a:r>
          </a:p>
          <a:p>
            <a:pPr algn="ctr">
              <a:lnSpc>
                <a:spcPct val="80000"/>
              </a:lnSpc>
              <a:buNone/>
            </a:pPr>
            <a:endParaRPr lang="sr-Latn-CS" sz="1800" b="1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b="1" dirty="0" smtClean="0">
                <a:latin typeface="Cambria" pitchFamily="18" charset="0"/>
              </a:rPr>
              <a:t>Current situation</a:t>
            </a:r>
            <a:endParaRPr lang="sr-Latn-CS" sz="1800" b="1" dirty="0"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Population according to citizenship and the country of birth </a:t>
            </a:r>
            <a:r>
              <a:rPr lang="sr-Latn-CS" sz="1800" dirty="0" smtClean="0">
                <a:latin typeface="Cambria" pitchFamily="18" charset="0"/>
              </a:rPr>
              <a:t>– </a:t>
            </a:r>
            <a:r>
              <a:rPr lang="en-US" sz="1800" dirty="0" smtClean="0">
                <a:latin typeface="Cambria" pitchFamily="18" charset="0"/>
              </a:rPr>
              <a:t>Submitted data for </a:t>
            </a:r>
            <a:r>
              <a:rPr lang="sr-Latn-CS" sz="1800" dirty="0" smtClean="0">
                <a:latin typeface="Cambria" pitchFamily="18" charset="0"/>
              </a:rPr>
              <a:t>20</a:t>
            </a:r>
            <a:r>
              <a:rPr lang="en-US" sz="1800" dirty="0" smtClean="0">
                <a:latin typeface="Cambria" pitchFamily="18" charset="0"/>
              </a:rPr>
              <a:t>10</a:t>
            </a:r>
            <a:r>
              <a:rPr lang="sr-Latn-CS" sz="1800" dirty="0" smtClean="0">
                <a:latin typeface="Cambria" pitchFamily="18" charset="0"/>
              </a:rPr>
              <a:t>, </a:t>
            </a:r>
            <a:r>
              <a:rPr lang="en-US" sz="1800" dirty="0" smtClean="0">
                <a:latin typeface="Cambria" pitchFamily="18" charset="0"/>
              </a:rPr>
              <a:t> which are done on the basis of the data from Census </a:t>
            </a:r>
            <a:r>
              <a:rPr lang="sr-Latn-CS" sz="1800" dirty="0" smtClean="0">
                <a:latin typeface="Cambria" pitchFamily="18" charset="0"/>
              </a:rPr>
              <a:t>2011. 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Acquisitions of citizenship</a:t>
            </a:r>
            <a:r>
              <a:rPr lang="sr-Latn-CS" sz="1800" dirty="0" smtClean="0">
                <a:latin typeface="Cambria" pitchFamily="18" charset="0"/>
              </a:rPr>
              <a:t> –</a:t>
            </a:r>
            <a:r>
              <a:rPr lang="en-US" sz="1800" dirty="0" smtClean="0">
                <a:latin typeface="Cambria" pitchFamily="18" charset="0"/>
              </a:rPr>
              <a:t> Registry of Montenegrin citizens at Ministry of the Interior. Definitions are in accordance with regulative. The data are not submitted. </a:t>
            </a:r>
            <a:endParaRPr lang="sr-Latn-CS" sz="1800" dirty="0" smtClean="0">
              <a:latin typeface="Cambria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sr-Latn-C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sr-Latn-C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en-US" sz="4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155379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it-IT" sz="3200" b="1" dirty="0" smtClean="0">
                <a:latin typeface="Cambria" pitchFamily="18" charset="0"/>
              </a:rPr>
              <a:t>Migrations and asylum</a:t>
            </a:r>
            <a:endParaRPr lang="it-IT" sz="3200" b="1" dirty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None/>
            </a:pPr>
            <a:endParaRPr lang="sr-Latn-CS" sz="24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en-US" sz="2400" b="1" dirty="0" smtClean="0">
                <a:latin typeface="Cambria" pitchFamily="18" charset="0"/>
              </a:rPr>
              <a:t>Statistics of International Migrations</a:t>
            </a:r>
            <a:r>
              <a:rPr lang="sr-Latn-CS" sz="2400" b="1" dirty="0" smtClean="0">
                <a:latin typeface="Arial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sr-Latn-CS" sz="2000" b="1" dirty="0" smtClean="0">
                <a:latin typeface="Cambria" pitchFamily="18" charset="0"/>
              </a:rPr>
              <a:t>Pla</a:t>
            </a:r>
            <a:r>
              <a:rPr lang="en-US" sz="2000" b="1" dirty="0" smtClean="0">
                <a:latin typeface="Cambria" pitchFamily="18" charset="0"/>
              </a:rPr>
              <a:t>ns</a:t>
            </a:r>
            <a:endParaRPr lang="sr-Latn-CS" sz="2000" b="1" dirty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Signing an Agreement between </a:t>
            </a:r>
            <a:r>
              <a:rPr lang="en-US" sz="1800" dirty="0">
                <a:latin typeface="Cambria" pitchFamily="18" charset="0"/>
              </a:rPr>
              <a:t>Ministry of the </a:t>
            </a:r>
            <a:r>
              <a:rPr lang="en-US" sz="1800" dirty="0" smtClean="0">
                <a:latin typeface="Cambria" pitchFamily="18" charset="0"/>
              </a:rPr>
              <a:t>Interior and Statistical Office shall contribute the elaboration of the legal obligation of </a:t>
            </a:r>
            <a:r>
              <a:rPr lang="en-US" sz="1800" dirty="0">
                <a:latin typeface="Cambria" pitchFamily="18" charset="0"/>
              </a:rPr>
              <a:t>Ministry of the Interior </a:t>
            </a:r>
            <a:r>
              <a:rPr lang="en-US" sz="1800" dirty="0" smtClean="0">
                <a:latin typeface="Cambria" pitchFamily="18" charset="0"/>
              </a:rPr>
              <a:t>of data submitting from the field of acquisition and loss of citizenship</a:t>
            </a:r>
            <a:r>
              <a:rPr lang="sr-Latn-CS" sz="1800" dirty="0" smtClean="0">
                <a:latin typeface="Cambria" pitchFamily="18" charset="0"/>
              </a:rPr>
              <a:t>;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pt-BR" sz="1800" dirty="0" smtClean="0">
                <a:latin typeface="Cambria" pitchFamily="18" charset="0"/>
              </a:rPr>
              <a:t>Harmonization with the definition of emigration</a:t>
            </a:r>
            <a:r>
              <a:rPr lang="sr-Latn-CS" sz="1800" dirty="0" smtClean="0">
                <a:latin typeface="Cambria" pitchFamily="18" charset="0"/>
              </a:rPr>
              <a:t>;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Harmonization of the population registry with the needs of Statistics</a:t>
            </a:r>
            <a:r>
              <a:rPr lang="sr-Latn-CS" sz="1800" dirty="0" smtClean="0">
                <a:latin typeface="Cambria" pitchFamily="18" charset="0"/>
              </a:rPr>
              <a:t>.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endParaRPr lang="sr-Latn-C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sz="4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247830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it-IT" sz="3200" b="1" dirty="0" smtClean="0">
                <a:latin typeface="Cambria" pitchFamily="18" charset="0"/>
              </a:rPr>
              <a:t> Migrations and asylum</a:t>
            </a:r>
            <a:endParaRPr lang="it-IT" sz="3200" b="1" dirty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None/>
            </a:pPr>
            <a:r>
              <a:rPr lang="it-IT" sz="2400" b="1" dirty="0" smtClean="0">
                <a:latin typeface="Cambria" pitchFamily="18" charset="0"/>
              </a:rPr>
              <a:t>Asylum</a:t>
            </a:r>
            <a:endParaRPr lang="sr-Latn-CS" sz="2400" b="1" dirty="0" smtClean="0">
              <a:latin typeface="Cambria" pitchFamily="18" charset="0"/>
            </a:endParaRPr>
          </a:p>
          <a:p>
            <a:pPr algn="ctr">
              <a:lnSpc>
                <a:spcPct val="80000"/>
              </a:lnSpc>
              <a:buNone/>
            </a:pPr>
            <a:endParaRPr lang="sr-Latn-CS" sz="2400" b="1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2000" b="1" dirty="0" smtClean="0">
                <a:latin typeface="Cambria" pitchFamily="18" charset="0"/>
              </a:rPr>
              <a:t>Current situation</a:t>
            </a:r>
            <a:endParaRPr lang="sr-Latn-CS" sz="2000" b="1" dirty="0" smtClean="0">
              <a:latin typeface="Cambria" pitchFamily="18" charset="0"/>
            </a:endParaRPr>
          </a:p>
          <a:p>
            <a:pPr algn="ctr">
              <a:lnSpc>
                <a:spcPct val="80000"/>
              </a:lnSpc>
              <a:buNone/>
            </a:pPr>
            <a:endParaRPr lang="sr-Latn-CS" sz="2000" b="1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The Directorate of Asylum at the </a:t>
            </a:r>
            <a:r>
              <a:rPr lang="en-US" sz="1800" dirty="0">
                <a:latin typeface="Cambria" pitchFamily="18" charset="0"/>
              </a:rPr>
              <a:t>Ministry of the Interior </a:t>
            </a:r>
            <a:r>
              <a:rPr lang="en-US" sz="1800" dirty="0" smtClean="0">
                <a:latin typeface="Cambria" pitchFamily="18" charset="0"/>
              </a:rPr>
              <a:t>is responsible for evidence of asylum seekers</a:t>
            </a:r>
            <a:r>
              <a:rPr lang="sr-Latn-CS" sz="1800" dirty="0" smtClean="0">
                <a:latin typeface="Cambria" pitchFamily="18" charset="0"/>
              </a:rPr>
              <a:t>;</a:t>
            </a:r>
            <a:endParaRPr lang="it-IT" sz="1800" b="1" dirty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Positive legal system in Montenegro in the field of asylum is largely in accordance with the </a:t>
            </a:r>
            <a:r>
              <a:rPr lang="sr-Latn-CS" sz="1800" dirty="0" smtClean="0">
                <a:latin typeface="Cambria" pitchFamily="18" charset="0"/>
              </a:rPr>
              <a:t>Regulativ</a:t>
            </a:r>
            <a:r>
              <a:rPr lang="en-US" sz="1800" dirty="0" smtClean="0">
                <a:latin typeface="Cambria" pitchFamily="18" charset="0"/>
              </a:rPr>
              <a:t>e </a:t>
            </a:r>
            <a:r>
              <a:rPr lang="sr-Latn-CS" sz="1800" dirty="0" smtClean="0">
                <a:latin typeface="Cambria" pitchFamily="18" charset="0"/>
              </a:rPr>
              <a:t>862/2007</a:t>
            </a:r>
            <a:r>
              <a:rPr lang="sr-Latn-CS" sz="1800" dirty="0">
                <a:latin typeface="Cambria" pitchFamily="18" charset="0"/>
              </a:rPr>
              <a:t>;</a:t>
            </a:r>
            <a:endParaRPr lang="sr-Latn-CS" sz="1800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There are not data about approval or revocation of residence permit for humanitarian reasons and about resettlement of  people to third country</a:t>
            </a:r>
            <a:r>
              <a:rPr lang="sr-Latn-CS" sz="1800" dirty="0" smtClean="0">
                <a:latin typeface="Cambria" pitchFamily="18" charset="0"/>
              </a:rPr>
              <a:t>;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The data is not submitted to </a:t>
            </a:r>
            <a:r>
              <a:rPr lang="sr-Latn-CS" sz="1800" dirty="0" smtClean="0">
                <a:latin typeface="Cambria" pitchFamily="18" charset="0"/>
              </a:rPr>
              <a:t>EUROSTAT.</a:t>
            </a:r>
            <a:endParaRPr lang="en-US" sz="1800" dirty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309720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it-IT" sz="3200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it-IT" sz="3200" b="1" dirty="0" smtClean="0">
                <a:latin typeface="Cambria" pitchFamily="18" charset="0"/>
              </a:rPr>
              <a:t>Migrations and asylum</a:t>
            </a:r>
            <a:endParaRPr lang="it-IT" sz="3200" b="1" dirty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None/>
            </a:pPr>
            <a:r>
              <a:rPr lang="it-IT" sz="2400" b="1" dirty="0" smtClean="0">
                <a:latin typeface="Cambria" pitchFamily="18" charset="0"/>
              </a:rPr>
              <a:t>Asylum</a:t>
            </a:r>
            <a:endParaRPr lang="sr-Latn-CS" sz="2400" b="1" dirty="0" smtClean="0">
              <a:latin typeface="Cambria" pitchFamily="18" charset="0"/>
            </a:endParaRPr>
          </a:p>
          <a:p>
            <a:pPr algn="ctr">
              <a:lnSpc>
                <a:spcPct val="80000"/>
              </a:lnSpc>
              <a:buNone/>
            </a:pPr>
            <a:endParaRPr lang="sr-Latn-CS" sz="2400" b="1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2000" b="1" dirty="0" smtClean="0">
                <a:latin typeface="Cambria" pitchFamily="18" charset="0"/>
              </a:rPr>
              <a:t>Pla</a:t>
            </a:r>
            <a:r>
              <a:rPr lang="en-US" sz="2000" b="1" dirty="0" smtClean="0">
                <a:latin typeface="Cambria" pitchFamily="18" charset="0"/>
              </a:rPr>
              <a:t>ns</a:t>
            </a:r>
            <a:endParaRPr lang="it-IT" sz="2000" b="1" dirty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Signing an Agreement between Ministry of Interior and Statistical Office shall contribute the elaboration of the legal obligation of Ministry of Interior of data submitting from the field of asylum</a:t>
            </a:r>
            <a:r>
              <a:rPr lang="sr-Latn-CS" sz="1800" dirty="0" smtClean="0">
                <a:latin typeface="Cambria" pitchFamily="18" charset="0"/>
              </a:rPr>
              <a:t>;</a:t>
            </a:r>
            <a:endParaRPr lang="sr-Latn-CS" sz="1800" dirty="0"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Creating of electronic evidence of asylum seekers, with the basic data of seekers which are complementary to data in the article 4 of </a:t>
            </a:r>
            <a:r>
              <a:rPr lang="sr-Latn-CS" sz="1800" dirty="0" smtClean="0">
                <a:latin typeface="Cambria" pitchFamily="18" charset="0"/>
              </a:rPr>
              <a:t>R</a:t>
            </a:r>
            <a:r>
              <a:rPr lang="vi-VN" sz="1800" dirty="0" smtClean="0">
                <a:latin typeface="Cambria" pitchFamily="18" charset="0"/>
              </a:rPr>
              <a:t>egulative</a:t>
            </a:r>
            <a:r>
              <a:rPr lang="sr-Latn-CS" sz="1800" dirty="0" smtClean="0">
                <a:latin typeface="Cambria" pitchFamily="18" charset="0"/>
              </a:rPr>
              <a:t> </a:t>
            </a:r>
            <a:r>
              <a:rPr lang="vi-VN" sz="1800" dirty="0" smtClean="0">
                <a:latin typeface="Cambria" pitchFamily="18" charset="0"/>
              </a:rPr>
              <a:t>862/2007</a:t>
            </a:r>
            <a:r>
              <a:rPr lang="sr-Latn-CS" sz="1800" dirty="0">
                <a:latin typeface="Cambria" pitchFamily="18" charset="0"/>
              </a:rPr>
              <a:t>;</a:t>
            </a:r>
            <a:endParaRPr lang="sr-Latn-CS" sz="1800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National database of asylum seekers shall be harmonized with system </a:t>
            </a:r>
            <a:r>
              <a:rPr lang="vi-VN" sz="1800" dirty="0" smtClean="0">
                <a:latin typeface="Cambria" pitchFamily="18" charset="0"/>
              </a:rPr>
              <a:t>EURODAC </a:t>
            </a:r>
            <a:r>
              <a:rPr lang="en-US" sz="1800" dirty="0" smtClean="0">
                <a:latin typeface="Cambria" pitchFamily="18" charset="0"/>
              </a:rPr>
              <a:t>and </a:t>
            </a:r>
            <a:r>
              <a:rPr lang="vi-VN" sz="1800" dirty="0" smtClean="0">
                <a:latin typeface="Cambria" pitchFamily="18" charset="0"/>
              </a:rPr>
              <a:t>D</a:t>
            </a:r>
            <a:r>
              <a:rPr lang="en-US" sz="1800" dirty="0" smtClean="0">
                <a:latin typeface="Cambria" pitchFamily="18" charset="0"/>
              </a:rPr>
              <a:t>u</a:t>
            </a:r>
            <a:r>
              <a:rPr lang="vi-VN" sz="1800" dirty="0" smtClean="0">
                <a:latin typeface="Cambria" pitchFamily="18" charset="0"/>
              </a:rPr>
              <a:t>blin</a:t>
            </a:r>
            <a:r>
              <a:rPr lang="en-US" sz="1800" dirty="0" smtClean="0">
                <a:latin typeface="Cambria" pitchFamily="18" charset="0"/>
              </a:rPr>
              <a:t> convention and shall be in function till the end of </a:t>
            </a:r>
            <a:r>
              <a:rPr lang="vi-VN" sz="1800" dirty="0" smtClean="0">
                <a:latin typeface="Cambria" pitchFamily="18" charset="0"/>
              </a:rPr>
              <a:t>2016. </a:t>
            </a:r>
            <a:endParaRPr lang="sr-Latn-CS" sz="1800" dirty="0" smtClean="0">
              <a:latin typeface="Cambria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sr-Latn-CS" sz="18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741927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254000" y="609600"/>
            <a:ext cx="8661400" cy="1143000"/>
          </a:xfrm>
        </p:spPr>
        <p:txBody>
          <a:bodyPr/>
          <a:lstStyle/>
          <a:p>
            <a:r>
              <a:rPr lang="it-IT" sz="3200" b="1" dirty="0" smtClean="0">
                <a:latin typeface="Cambria" pitchFamily="18" charset="0"/>
              </a:rPr>
              <a:t>Migrations and asylum</a:t>
            </a:r>
            <a:endParaRPr lang="it-IT" sz="3200" b="1" dirty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206011" y="1447800"/>
            <a:ext cx="8656757" cy="4449763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80000"/>
              </a:lnSpc>
              <a:buNone/>
            </a:pPr>
            <a:r>
              <a:rPr lang="en-US" sz="2400" b="1" dirty="0" smtClean="0">
                <a:latin typeface="Cambria" pitchFamily="18" charset="0"/>
              </a:rPr>
              <a:t>Residence permits</a:t>
            </a:r>
            <a:endParaRPr lang="it-IT" sz="2400" b="1" dirty="0">
              <a:latin typeface="Cambria" pitchFamily="18" charset="0"/>
            </a:endParaRPr>
          </a:p>
          <a:p>
            <a:pPr algn="ctr">
              <a:lnSpc>
                <a:spcPct val="80000"/>
              </a:lnSpc>
              <a:buNone/>
            </a:pPr>
            <a:endParaRPr lang="sr-Latn-CS" sz="2400" b="1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2000" b="1" dirty="0" smtClean="0">
                <a:latin typeface="Cambria" pitchFamily="18" charset="0"/>
              </a:rPr>
              <a:t>Current situation</a:t>
            </a:r>
            <a:endParaRPr lang="sr-Latn-CS" sz="2000" b="1" dirty="0" smtClean="0">
              <a:latin typeface="Cambria" pitchFamily="18" charset="0"/>
            </a:endParaRPr>
          </a:p>
          <a:p>
            <a:pPr algn="ctr">
              <a:lnSpc>
                <a:spcPct val="80000"/>
              </a:lnSpc>
              <a:buNone/>
            </a:pPr>
            <a:endParaRPr lang="sr-Latn-CS" sz="2000" b="1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Administrative source of data</a:t>
            </a:r>
            <a:r>
              <a:rPr lang="sr-Latn-CS" sz="1800" dirty="0" smtClean="0">
                <a:latin typeface="Cambria" pitchFamily="18" charset="0"/>
              </a:rPr>
              <a:t>- </a:t>
            </a:r>
            <a:r>
              <a:rPr lang="en-US" sz="1800" dirty="0" smtClean="0">
                <a:latin typeface="Cambria" pitchFamily="18" charset="0"/>
              </a:rPr>
              <a:t>Registry for foreigners at </a:t>
            </a:r>
            <a:r>
              <a:rPr lang="en-US" sz="1800" dirty="0">
                <a:latin typeface="Cambria" pitchFamily="18" charset="0"/>
              </a:rPr>
              <a:t>Ministry of the Interior</a:t>
            </a:r>
            <a:endParaRPr lang="sr-Latn-CS" sz="1800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Positive legal system in Montenegro in the field of residence permits is largely harmonized with </a:t>
            </a:r>
            <a:r>
              <a:rPr lang="sr-Latn-CS" sz="1800" dirty="0" smtClean="0">
                <a:latin typeface="Cambria" pitchFamily="18" charset="0"/>
              </a:rPr>
              <a:t>Regulativ</a:t>
            </a:r>
            <a:r>
              <a:rPr lang="en-US" sz="1800" dirty="0" smtClean="0">
                <a:latin typeface="Cambria" pitchFamily="18" charset="0"/>
              </a:rPr>
              <a:t>e</a:t>
            </a:r>
            <a:r>
              <a:rPr lang="sr-Latn-CS" sz="1800" dirty="0" smtClean="0">
                <a:latin typeface="Cambria" pitchFamily="18" charset="0"/>
              </a:rPr>
              <a:t> 862/2007</a:t>
            </a:r>
            <a:r>
              <a:rPr lang="sr-Latn-CS" sz="1800" dirty="0">
                <a:latin typeface="Cambria" pitchFamily="18" charset="0"/>
              </a:rPr>
              <a:t>;</a:t>
            </a:r>
            <a:endParaRPr lang="sr-Latn-CS" sz="1800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Non–compliance with regulative</a:t>
            </a:r>
            <a:r>
              <a:rPr lang="sr-Latn-CS" sz="1800" dirty="0" smtClean="0">
                <a:latin typeface="Cambria" pitchFamily="18" charset="0"/>
              </a:rPr>
              <a:t>: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en-US" sz="1800" dirty="0" smtClean="0">
                <a:latin typeface="Cambria" pitchFamily="18" charset="0"/>
              </a:rPr>
              <a:t>Definitions of the first and renewable permit</a:t>
            </a:r>
            <a:r>
              <a:rPr lang="sr-Latn-CS" sz="1800" dirty="0" smtClean="0">
                <a:latin typeface="Cambria" pitchFamily="18" charset="0"/>
              </a:rPr>
              <a:t>,</a:t>
            </a:r>
            <a:endParaRPr lang="sr-Latn-CS" sz="1800" dirty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en-US" sz="1800" dirty="0" smtClean="0">
                <a:latin typeface="Cambria" pitchFamily="18" charset="0"/>
              </a:rPr>
              <a:t>Period of temporary residence,</a:t>
            </a:r>
            <a:endParaRPr lang="sr-Latn-CS" sz="1800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en-US" sz="1800" dirty="0" smtClean="0">
                <a:latin typeface="Cambria" pitchFamily="18" charset="0"/>
              </a:rPr>
              <a:t>Reasons for issuing residence permit and</a:t>
            </a:r>
            <a:endParaRPr lang="sr-Latn-CS" sz="1800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en-US" sz="1800" dirty="0" smtClean="0">
                <a:latin typeface="Cambria" pitchFamily="18" charset="0"/>
              </a:rPr>
              <a:t>The change of immigration status  or  residence reason</a:t>
            </a:r>
            <a:r>
              <a:rPr lang="sr-Latn-CS" sz="1800" dirty="0" smtClean="0">
                <a:latin typeface="Cambria" pitchFamily="18" charset="0"/>
              </a:rPr>
              <a:t>;</a:t>
            </a:r>
            <a:endParaRPr lang="vi-VN" sz="1800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The data is not submitted to </a:t>
            </a:r>
            <a:r>
              <a:rPr lang="sr-Latn-CS" sz="1800" dirty="0" smtClean="0">
                <a:latin typeface="Cambria" pitchFamily="18" charset="0"/>
              </a:rPr>
              <a:t>EUROSTAT</a:t>
            </a:r>
            <a:r>
              <a:rPr lang="en-US" sz="1800" dirty="0" smtClean="0">
                <a:latin typeface="Cambria" pitchFamily="18" charset="0"/>
              </a:rPr>
              <a:t>.</a:t>
            </a:r>
            <a:endParaRPr lang="sr-Latn-CS" sz="1800" b="1" dirty="0" smtClean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53004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it-IT" sz="3200" b="1" dirty="0" smtClean="0">
                <a:latin typeface="Cambria" pitchFamily="18" charset="0"/>
              </a:rPr>
              <a:t>Migrations and asylum</a:t>
            </a:r>
            <a:endParaRPr lang="it-IT" sz="3200" b="1" dirty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None/>
            </a:pPr>
            <a:r>
              <a:rPr lang="en-US" sz="2400" b="1" dirty="0" smtClean="0">
                <a:latin typeface="Cambria" pitchFamily="18" charset="0"/>
              </a:rPr>
              <a:t>Residence permits</a:t>
            </a:r>
            <a:endParaRPr lang="sr-Latn-CS" sz="2400" b="1" dirty="0" smtClean="0">
              <a:latin typeface="Cambria" pitchFamily="18" charset="0"/>
            </a:endParaRPr>
          </a:p>
          <a:p>
            <a:pPr algn="ctr">
              <a:lnSpc>
                <a:spcPct val="80000"/>
              </a:lnSpc>
              <a:buNone/>
            </a:pPr>
            <a:endParaRPr lang="sr-Latn-CS" sz="2400" b="1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2000" b="1" dirty="0" smtClean="0">
                <a:latin typeface="Cambria" pitchFamily="18" charset="0"/>
              </a:rPr>
              <a:t>Plan</a:t>
            </a:r>
            <a:r>
              <a:rPr lang="en-US" sz="2000" b="1" dirty="0" smtClean="0">
                <a:latin typeface="Cambria" pitchFamily="18" charset="0"/>
              </a:rPr>
              <a:t>s</a:t>
            </a:r>
            <a:endParaRPr lang="it-IT" sz="2000" b="1" dirty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Signing an Agreement between </a:t>
            </a:r>
            <a:r>
              <a:rPr lang="en-US" sz="1800" dirty="0">
                <a:latin typeface="Cambria" pitchFamily="18" charset="0"/>
              </a:rPr>
              <a:t>Ministry of the </a:t>
            </a:r>
            <a:r>
              <a:rPr lang="en-US" sz="1800" dirty="0" smtClean="0">
                <a:latin typeface="Cambria" pitchFamily="18" charset="0"/>
              </a:rPr>
              <a:t>Interior and Statistical Office shall contribute the elaboration of the legal obligation of Ministry of Interior of data submitting from the field of residence permits</a:t>
            </a:r>
            <a:r>
              <a:rPr lang="sr-Latn-CS" sz="1800" dirty="0" smtClean="0">
                <a:latin typeface="Cambria" pitchFamily="18" charset="0"/>
              </a:rPr>
              <a:t>;</a:t>
            </a:r>
            <a:endParaRPr lang="sr-Latn-CS" sz="1800" dirty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In order to fully transpose directives in the Montenegrin legal system, it is necessary to  amend the Law on Foreigners, Law on Employment and work of foreigners and relevant regulations.</a:t>
            </a:r>
            <a:endParaRPr lang="vi-VN" sz="1800" dirty="0">
              <a:latin typeface="Cambria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endParaRPr lang="sr-Latn-CS" sz="22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206685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it-IT" sz="3200" b="1" dirty="0" smtClean="0">
                <a:latin typeface="Cambria" pitchFamily="18" charset="0"/>
              </a:rPr>
              <a:t> Migrations and asylum</a:t>
            </a:r>
            <a:endParaRPr lang="it-IT" sz="3200" b="1" dirty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None/>
            </a:pPr>
            <a:endParaRPr lang="sr-Latn-CS" sz="24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sr-Latn-CS" sz="2400" b="1" dirty="0" smtClean="0">
                <a:latin typeface="Cambria" pitchFamily="18" charset="0"/>
              </a:rPr>
              <a:t>EIL</a:t>
            </a:r>
            <a:endParaRPr lang="sr-Latn-CS" sz="2400" b="1" dirty="0" smtClean="0">
              <a:latin typeface="Arial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b="1" dirty="0" smtClean="0">
                <a:latin typeface="Cambria" pitchFamily="18" charset="0"/>
              </a:rPr>
              <a:t>Current situation</a:t>
            </a:r>
            <a:endParaRPr lang="sr-Latn-CS" sz="1800" b="1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>
                <a:latin typeface="Cambria" pitchFamily="18" charset="0"/>
              </a:rPr>
              <a:t>Police </a:t>
            </a:r>
            <a:r>
              <a:rPr lang="en-US" sz="1800" dirty="0" smtClean="0">
                <a:latin typeface="Cambria" pitchFamily="18" charset="0"/>
              </a:rPr>
              <a:t>Directorate, at Ministry of Interior,  keeps records of persons to whom entries are forbidden, who are in illegal residence, persons with territory leaving deadlines and with protection  measure of removal from Montenegro</a:t>
            </a:r>
            <a:r>
              <a:rPr lang="sr-Latn-CS" sz="1800" dirty="0" smtClean="0">
                <a:latin typeface="Cambria" pitchFamily="18" charset="0"/>
              </a:rPr>
              <a:t>;</a:t>
            </a:r>
            <a:endParaRPr lang="sr-Latn-CS" sz="1800" b="1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Positive legal system in Montenegro in the field of illegal migrations (EIL)</a:t>
            </a:r>
            <a:r>
              <a:rPr lang="sr-Latn-CS" sz="1800" dirty="0" smtClean="0">
                <a:latin typeface="Cambria" pitchFamily="18" charset="0"/>
              </a:rPr>
              <a:t> </a:t>
            </a:r>
            <a:r>
              <a:rPr lang="en-US" sz="1800" dirty="0" smtClean="0">
                <a:latin typeface="Cambria" pitchFamily="18" charset="0"/>
              </a:rPr>
              <a:t>is largely harmonized with </a:t>
            </a:r>
            <a:r>
              <a:rPr lang="sr-Latn-CS" sz="1800" dirty="0" smtClean="0">
                <a:latin typeface="Cambria" pitchFamily="18" charset="0"/>
              </a:rPr>
              <a:t>Regulativ</a:t>
            </a:r>
            <a:r>
              <a:rPr lang="en-US" sz="1800" dirty="0" smtClean="0">
                <a:latin typeface="Cambria" pitchFamily="18" charset="0"/>
              </a:rPr>
              <a:t>e</a:t>
            </a:r>
            <a:r>
              <a:rPr lang="sr-Latn-CS" sz="1800" dirty="0" smtClean="0">
                <a:latin typeface="Cambria" pitchFamily="18" charset="0"/>
              </a:rPr>
              <a:t> 862/2007;</a:t>
            </a:r>
            <a:endParaRPr lang="en-US" sz="1800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Non–compliance with reasons for rejecting  the entrance</a:t>
            </a:r>
            <a:r>
              <a:rPr lang="sr-Latn-CS" sz="1800" dirty="0" smtClean="0">
                <a:latin typeface="Cambria" pitchFamily="18" charset="0"/>
              </a:rPr>
              <a:t>;</a:t>
            </a:r>
            <a:endParaRPr lang="en-US" sz="1800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The data is not submitted to </a:t>
            </a:r>
            <a:r>
              <a:rPr lang="sr-Latn-CS" sz="1800" dirty="0" smtClean="0">
                <a:latin typeface="Cambria" pitchFamily="18" charset="0"/>
              </a:rPr>
              <a:t>EUROSTAT</a:t>
            </a:r>
            <a:r>
              <a:rPr lang="en-US" sz="1800" dirty="0" smtClean="0">
                <a:latin typeface="Cambria" pitchFamily="18" charset="0"/>
              </a:rPr>
              <a:t>.</a:t>
            </a:r>
            <a:endParaRPr lang="sr-Latn-CS" sz="1800" b="1" dirty="0" smtClean="0"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endParaRPr lang="sr-Latn-C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sr-Latn-C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sz="4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677217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it-IT" sz="3200" b="1" dirty="0" smtClean="0">
                <a:latin typeface="Cambria" pitchFamily="18" charset="0"/>
              </a:rPr>
              <a:t>Migrations and asylum</a:t>
            </a:r>
            <a:endParaRPr lang="it-IT" sz="3200" b="1" dirty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None/>
            </a:pPr>
            <a:endParaRPr lang="sr-Latn-CS" sz="24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sr-Latn-CS" sz="2400" b="1" dirty="0" smtClean="0">
                <a:latin typeface="Cambria" pitchFamily="18" charset="0"/>
              </a:rPr>
              <a:t>EIL</a:t>
            </a:r>
            <a:endParaRPr lang="sr-Latn-CS" sz="2400" b="1" dirty="0" smtClean="0">
              <a:latin typeface="Arial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sr-Latn-CS" sz="1800" b="1" dirty="0" smtClean="0">
                <a:latin typeface="Cambria" pitchFamily="18" charset="0"/>
              </a:rPr>
              <a:t>Plan</a:t>
            </a:r>
            <a:r>
              <a:rPr lang="en-US" sz="1800" b="1" dirty="0" smtClean="0">
                <a:latin typeface="Cambria" pitchFamily="18" charset="0"/>
              </a:rPr>
              <a:t>s</a:t>
            </a:r>
            <a:endParaRPr lang="sr-Latn-CS" sz="1800" b="1" dirty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sr-Latn-CS" sz="1800" b="1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Signing an Agreement between </a:t>
            </a:r>
            <a:r>
              <a:rPr lang="en-US" sz="1800" dirty="0">
                <a:latin typeface="Cambria" pitchFamily="18" charset="0"/>
              </a:rPr>
              <a:t>Police </a:t>
            </a:r>
            <a:r>
              <a:rPr lang="en-US" sz="1800" dirty="0" smtClean="0">
                <a:latin typeface="Cambria" pitchFamily="18" charset="0"/>
              </a:rPr>
              <a:t>Directorate and Statistical Office shall contribute the elaboration of the legal obligation of </a:t>
            </a:r>
            <a:r>
              <a:rPr lang="en-US" sz="1800" dirty="0">
                <a:latin typeface="Cambria" pitchFamily="18" charset="0"/>
              </a:rPr>
              <a:t>Police Directorate </a:t>
            </a:r>
            <a:r>
              <a:rPr lang="en-US" sz="1800" dirty="0" smtClean="0">
                <a:latin typeface="Cambria" pitchFamily="18" charset="0"/>
              </a:rPr>
              <a:t>of data submitting from the field of </a:t>
            </a:r>
            <a:r>
              <a:rPr lang="sr-Latn-CS" sz="1800" dirty="0" smtClean="0">
                <a:latin typeface="Cambria" pitchFamily="18" charset="0"/>
              </a:rPr>
              <a:t>EIL;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Harmonization with the regulative</a:t>
            </a:r>
            <a:r>
              <a:rPr lang="sr-Latn-CS" sz="1800" dirty="0" smtClean="0">
                <a:latin typeface="Cambria" pitchFamily="18" charset="0"/>
              </a:rPr>
              <a:t>;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Cambria" pitchFamily="18" charset="0"/>
              </a:rPr>
              <a:t>Creating of electronic database, with the basic data which are in accordance with the regulative</a:t>
            </a:r>
            <a:r>
              <a:rPr lang="sr-Latn-CS" sz="1800" dirty="0" smtClean="0">
                <a:latin typeface="Cambria" pitchFamily="18" charset="0"/>
              </a:rPr>
              <a:t>.</a:t>
            </a:r>
            <a:endParaRPr lang="sr-Latn-CS" sz="1800" dirty="0"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q"/>
            </a:pPr>
            <a:endParaRPr lang="sr-Latn-C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en-US" sz="4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172047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17413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Thank you for your attention!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4353</TotalTime>
  <Words>1005</Words>
  <Application>Microsoft Office PowerPoint</Application>
  <PresentationFormat>On-screen Show (4:3)</PresentationFormat>
  <Paragraphs>179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   Migration and asylum</vt:lpstr>
      <vt:lpstr>   Migrations and asylum</vt:lpstr>
      <vt:lpstr>   Migrations and asylum</vt:lpstr>
      <vt:lpstr>    Migrations and asylum</vt:lpstr>
      <vt:lpstr>    Migrations and asylum</vt:lpstr>
      <vt:lpstr>Migrations and asylum</vt:lpstr>
      <vt:lpstr>Migrations and asylum</vt:lpstr>
      <vt:lpstr>    Migrations and asylum</vt:lpstr>
      <vt:lpstr>Migrations and asylum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biljana sekulovic</cp:lastModifiedBy>
  <cp:revision>561</cp:revision>
  <cp:lastPrinted>2013-06-14T12:27:24Z</cp:lastPrinted>
  <dcterms:created xsi:type="dcterms:W3CDTF">2012-04-18T16:21:57Z</dcterms:created>
  <dcterms:modified xsi:type="dcterms:W3CDTF">2013-06-17T12:36:47Z</dcterms:modified>
</cp:coreProperties>
</file>