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376" r:id="rId3"/>
    <p:sldId id="374" r:id="rId4"/>
    <p:sldId id="383" r:id="rId5"/>
    <p:sldId id="381" r:id="rId6"/>
    <p:sldId id="382" r:id="rId7"/>
    <p:sldId id="380" r:id="rId8"/>
    <p:sldId id="265" r:id="rId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581" autoAdjust="0"/>
  </p:normalViewPr>
  <p:slideViewPr>
    <p:cSldViewPr>
      <p:cViewPr>
        <p:scale>
          <a:sx n="68" d="100"/>
          <a:sy n="68" d="100"/>
        </p:scale>
        <p:origin x="-1632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1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17/06/2013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sr-Latn-ME" sz="2400" b="1" dirty="0" smtClean="0">
                <a:solidFill>
                  <a:srgbClr val="632523"/>
                </a:solidFill>
                <a:latin typeface="Cambria" pitchFamily="18" charset="0"/>
              </a:rPr>
              <a:t>Earnings</a:t>
            </a: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 and labour cost</a:t>
            </a:r>
            <a:endParaRPr lang="pl-PL" sz="2400" b="1" dirty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Bilateral screening</a:t>
            </a:r>
            <a:r>
              <a:rPr lang="hr-HR" b="1" dirty="0">
                <a:solidFill>
                  <a:srgbClr val="632523"/>
                </a:solidFill>
                <a:latin typeface="Cambria" pitchFamily="18" charset="0"/>
              </a:rPr>
              <a:t>: Chapter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18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>Presentation of  Montenegro</a:t>
            </a:r>
            <a:br>
              <a:rPr lang="en-US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Luxembourg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,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23-24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June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201</a:t>
            </a: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>3</a:t>
            </a:r>
            <a:endParaRPr lang="en-US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82572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sr-Latn-ME" sz="2800" b="1" dirty="0" smtClean="0">
                <a:solidFill>
                  <a:schemeClr val="accent2">
                    <a:lumMod val="50000"/>
                  </a:schemeClr>
                </a:solidFill>
              </a:rPr>
              <a:t>Earnings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and labour cost – Earnings survey</a:t>
            </a:r>
            <a:r>
              <a:rPr lang="en-US" sz="2800" b="1" dirty="0">
                <a:solidFill>
                  <a:schemeClr val="accent6"/>
                </a:solidFill>
              </a:rPr>
              <a:t/>
            </a:r>
            <a:br>
              <a:rPr lang="en-US" sz="2800" b="1" dirty="0">
                <a:solidFill>
                  <a:schemeClr val="accent6"/>
                </a:solidFill>
              </a:rPr>
            </a:br>
            <a:endParaRPr lang="en-US" sz="28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377339" y="1676400"/>
            <a:ext cx="8153400" cy="444976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on average gross and net earnings are obtained from the monthly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earning surveys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(conducted since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1965)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National significance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calculating the minimum wage, pension adjustment, social benefits, etc.</a:t>
            </a:r>
            <a:endParaRPr lang="sr-Latn-M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data are collected from companies, organizations and institutions from all sectors according to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NACE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classification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Rev 2</a:t>
            </a:r>
            <a:r>
              <a:rPr lang="sr-Latn-ME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except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U),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with more than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10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employees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(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list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).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About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3 000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reporting units is covered with survey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Statistical business register is used as frame for company, institutions and organization selection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order to prepare </a:t>
            </a:r>
            <a:r>
              <a:rPr lang="en-US" sz="18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labour cost index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calculation in the frame of regular earnings survey since </a:t>
            </a:r>
            <a:r>
              <a:rPr lang="en-US" sz="18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2012 the issues on paid and performed working hours are added and characteristic “other payment which are not included in earnings“.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ME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sr-Latn-ME" sz="3200" b="1" dirty="0" smtClean="0">
                <a:solidFill>
                  <a:schemeClr val="accent2">
                    <a:lumMod val="50000"/>
                  </a:schemeClr>
                </a:solidFill>
              </a:rPr>
              <a:t>Earnings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and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labour cost</a:t>
            </a:r>
            <a:r>
              <a:rPr lang="sr-Latn-ME" sz="3200" b="1" dirty="0" smtClean="0">
                <a:solidFill>
                  <a:schemeClr val="accent2">
                    <a:lumMod val="50000"/>
                  </a:schemeClr>
                </a:solidFill>
              </a:rPr>
              <a:t> - Labo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sr-Latn-ME" sz="3200" b="1" dirty="0" smtClean="0">
                <a:solidFill>
                  <a:schemeClr val="accent2">
                    <a:lumMod val="50000"/>
                  </a:schemeClr>
                </a:solidFill>
              </a:rPr>
              <a:t>r cost index</a:t>
            </a:r>
            <a:r>
              <a:rPr lang="en-US" sz="3200" b="1" dirty="0">
                <a:solidFill>
                  <a:schemeClr val="accent6"/>
                </a:solidFill>
              </a:rPr>
              <a:t/>
            </a:r>
            <a:br>
              <a:rPr lang="en-US" sz="3200" b="1" dirty="0">
                <a:solidFill>
                  <a:schemeClr val="accent6"/>
                </a:solidFill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situation:</a:t>
            </a:r>
            <a:endParaRPr lang="sr-Latn-ME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Quarter Labour Cost Index is not being calculated at the moment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 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Since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2012,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earnings survey provides a part of input necessary for 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LCI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calculation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Challenges: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Find solutions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Contribution paid by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employer minus subsidies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projection before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2012 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ME" sz="4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994200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1157" y="3810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sr-Latn-ME" sz="2400" b="1" dirty="0" smtClean="0">
                <a:solidFill>
                  <a:schemeClr val="accent2">
                    <a:lumMod val="50000"/>
                  </a:schemeClr>
                </a:solidFill>
              </a:rPr>
              <a:t>Earnings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and labour cost</a:t>
            </a:r>
            <a:r>
              <a:rPr lang="sr-Latn-ME" sz="2400" b="1" dirty="0" smtClean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Labour cost survey</a:t>
            </a:r>
            <a:r>
              <a:rPr lang="en-US" sz="2400" b="1" dirty="0">
                <a:solidFill>
                  <a:schemeClr val="accent6"/>
                </a:solidFill>
              </a:rPr>
              <a:t/>
            </a:r>
            <a:br>
              <a:rPr lang="en-US" sz="2400" b="1" dirty="0">
                <a:solidFill>
                  <a:schemeClr val="accent6"/>
                </a:solidFill>
              </a:rPr>
            </a:br>
            <a:endParaRPr lang="en-US" sz="24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8153400" cy="5545137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endParaRPr lang="sr-Latn-CS" sz="3600" b="1" dirty="0" smtClean="0">
              <a:latin typeface="Arial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ME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sr-Latn-ME" sz="2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 2012 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Labour Cost pilot survey was conducted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at small sample from 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200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reporting units.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Through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IPA 2009 Proje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 Labo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 cost survey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the questionnaire is designed which includes all variables required by EC 530/1999 regulation</a:t>
            </a:r>
            <a:endParaRPr lang="sr-Latn-ME" sz="2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Created</a:t>
            </a:r>
            <a:r>
              <a:rPr lang="sr-Latn-ME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output tab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les: 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•	Table A – National data: one record for each economic activity at the aggregates, section and division levels of NACE Rev. 2. Data refer to enterprises with 10 or more employees;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•	Table B – National data by size class of the enterprise: one record for each economic activity at the section and division levels of NACE Rev. 2, for each of the size classes.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26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Table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 was not created since NUTS 1 corresponds to the national level in Montenegro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26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-117642" y="6351468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52699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sr-Latn-ME" sz="2800" b="1" dirty="0" smtClean="0">
                <a:solidFill>
                  <a:schemeClr val="accent2">
                    <a:lumMod val="50000"/>
                  </a:schemeClr>
                </a:solidFill>
              </a:rPr>
              <a:t>Earnings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 and labour cost</a:t>
            </a:r>
            <a:r>
              <a:rPr lang="sr-Latn-ME" sz="2800" b="1" dirty="0" smtClean="0">
                <a:solidFill>
                  <a:schemeClr val="accent2">
                    <a:lumMod val="50000"/>
                  </a:schemeClr>
                </a:solidFill>
              </a:rPr>
              <a:t> –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Labour cost survey</a:t>
            </a:r>
            <a:r>
              <a:rPr lang="en-US" sz="3200" b="1" dirty="0">
                <a:solidFill>
                  <a:schemeClr val="accent6"/>
                </a:solidFill>
              </a:rPr>
              <a:t/>
            </a:r>
            <a:br>
              <a:rPr lang="en-US" sz="3200" b="1" dirty="0">
                <a:solidFill>
                  <a:schemeClr val="accent6"/>
                </a:solidFill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endParaRPr lang="sr-Latn-ME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Labour costs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 conducted in 2013 as regular 4-years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lang="sr-Latn-ME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sr-Latn-ME" sz="19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Like in pilot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 questionnaire is designed to include all variables required by EC 530/1999 regulation</a:t>
            </a:r>
            <a:endParaRPr lang="sr-Latn-ME" sz="19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Statistical business register is used as frame for the company selection.</a:t>
            </a:r>
            <a:endParaRPr lang="sr-Latn-ME" sz="19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This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covers  1600 reporting units with more than 10 employees</a:t>
            </a:r>
            <a:r>
              <a:rPr lang="sr-Latn-ME" sz="19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lang="sr-Latn-ME" sz="19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sr-Latn-ME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Future harmonization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sending to 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EUROSTAT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Preparation of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Quality report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29446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452723"/>
          </a:xfrm>
        </p:spPr>
        <p:txBody>
          <a:bodyPr/>
          <a:lstStyle/>
          <a:p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2800" b="1" dirty="0">
                <a:solidFill>
                  <a:srgbClr val="632523"/>
                </a:solidFill>
              </a:rPr>
              <a:t/>
            </a:r>
            <a:br>
              <a:rPr lang="en-US" sz="2800" b="1" dirty="0">
                <a:solidFill>
                  <a:srgbClr val="632523"/>
                </a:solidFill>
              </a:rPr>
            </a:br>
            <a:r>
              <a:rPr lang="sr-Latn-ME" sz="2800" b="1" dirty="0" smtClean="0">
                <a:solidFill>
                  <a:srgbClr val="632523"/>
                </a:solidFill>
              </a:rPr>
              <a:t/>
            </a:r>
            <a:br>
              <a:rPr lang="sr-Latn-ME" sz="2800" b="1" dirty="0" smtClean="0">
                <a:solidFill>
                  <a:srgbClr val="632523"/>
                </a:solidFill>
              </a:rPr>
            </a:br>
            <a:r>
              <a:rPr lang="en-US" sz="2800" b="1" dirty="0" smtClean="0">
                <a:solidFill>
                  <a:srgbClr val="632523"/>
                </a:solidFill>
              </a:rPr>
              <a:t>            Earnings  </a:t>
            </a:r>
            <a:r>
              <a:rPr lang="en-US" sz="2800" b="1" dirty="0">
                <a:solidFill>
                  <a:srgbClr val="632523"/>
                </a:solidFill>
              </a:rPr>
              <a:t>and </a:t>
            </a:r>
            <a:r>
              <a:rPr lang="en-US" sz="2800" b="1" dirty="0" smtClean="0">
                <a:solidFill>
                  <a:srgbClr val="632523"/>
                </a:solidFill>
              </a:rPr>
              <a:t>labour co</a:t>
            </a:r>
            <a:r>
              <a:rPr lang="sr-Latn-ME" sz="2800" b="1" dirty="0" smtClean="0">
                <a:solidFill>
                  <a:srgbClr val="632523"/>
                </a:solidFill>
                <a:latin typeface="Cambria" pitchFamily="18" charset="0"/>
              </a:rPr>
              <a:t>st –</a:t>
            </a:r>
            <a:r>
              <a:rPr lang="en-US" sz="28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sr-Latn-ME" sz="2800" b="1" dirty="0" smtClean="0">
                <a:solidFill>
                  <a:srgbClr val="632523"/>
                </a:solidFill>
                <a:latin typeface="Cambria" pitchFamily="18" charset="0"/>
              </a:rPr>
              <a:t>SES Structure of earning survey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676400"/>
            <a:ext cx="8153400" cy="4449763"/>
          </a:xfrm>
        </p:spPr>
        <p:txBody>
          <a:bodyPr>
            <a:noAutofit/>
          </a:bodyPr>
          <a:lstStyle/>
          <a:p>
            <a:pPr marL="1588" indent="-1588" algn="just">
              <a:spcBef>
                <a:spcPts val="600"/>
              </a:spcBef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  <a:r>
              <a:rPr lang="sr-Latn-ME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sr-Latn-ME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on the earnings structure is not conducted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sr-Latn-M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Lack of staff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Lack of funding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</a:t>
            </a:r>
            <a:r>
              <a:rPr lang="sr-Latn-M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urden</a:t>
            </a:r>
            <a:endParaRPr lang="sr-Latn-M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sr-Latn-ME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1588" indent="-1588" algn="just">
              <a:spcBef>
                <a:spcPts val="600"/>
              </a:spcBef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57805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3251</TotalTime>
  <Words>554</Words>
  <Application>Microsoft Office PowerPoint</Application>
  <PresentationFormat>On-screen Show (4:3)</PresentationFormat>
  <Paragraphs>112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   Earnings and labour cost – Earnings survey </vt:lpstr>
      <vt:lpstr>    Earnings and labour cost - Labour cost index </vt:lpstr>
      <vt:lpstr>   Earnings and labour cost – Labour cost survey </vt:lpstr>
      <vt:lpstr>    Earnings and labour cost –Labour cost survey </vt:lpstr>
      <vt:lpstr>               Earnings  and labour cost – SES Structure of earning survey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ivana raznatovic</cp:lastModifiedBy>
  <cp:revision>497</cp:revision>
  <dcterms:created xsi:type="dcterms:W3CDTF">2012-04-18T16:21:57Z</dcterms:created>
  <dcterms:modified xsi:type="dcterms:W3CDTF">2013-06-17T09:54:16Z</dcterms:modified>
</cp:coreProperties>
</file>