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88" r:id="rId3"/>
    <p:sldId id="374" r:id="rId4"/>
    <p:sldId id="377" r:id="rId5"/>
    <p:sldId id="394" r:id="rId6"/>
    <p:sldId id="378" r:id="rId7"/>
    <p:sldId id="386" r:id="rId8"/>
    <p:sldId id="379" r:id="rId9"/>
    <p:sldId id="382" r:id="rId10"/>
    <p:sldId id="389" r:id="rId11"/>
    <p:sldId id="383" r:id="rId12"/>
    <p:sldId id="392" r:id="rId13"/>
    <p:sldId id="393" r:id="rId14"/>
    <p:sldId id="391" r:id="rId15"/>
    <p:sldId id="390" r:id="rId16"/>
    <p:sldId id="265" r:id="rId1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0" autoAdjust="0"/>
    <p:restoredTop sz="94494" autoAdjust="0"/>
  </p:normalViewPr>
  <p:slideViewPr>
    <p:cSldViewPr>
      <p:cViewPr>
        <p:scale>
          <a:sx n="70" d="100"/>
          <a:sy n="70" d="100"/>
        </p:scale>
        <p:origin x="-1488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1A8D40-3C47-48E7-99D7-8A8EE05EC30F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8C124B-F686-4599-9B3C-68B9B79408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870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8C124B-F686-4599-9B3C-68B9B794081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98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28C2-4484-4D0E-BDB6-675EA333ED0B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183D5-7AC7-4E58-8729-3D19B256B0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C70-5971-4B63-BC4F-5A39059D0858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99AE7-5DA4-4099-A327-9494F53C65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198D-D962-48F4-B70D-2240DFC47DE7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CF08-5E96-434D-B3C4-75FD2A8FAC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E84F-26CD-43BB-AB86-50091A17D6EC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D2F84-0A87-47D6-AB92-9D0BFE3E0A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228F-06A4-4B92-B85E-4D8EE2BB28B3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75626-BF8C-4EE8-814E-EF7F070B50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7ABC9-864E-4413-8DFA-C36FC848F4A7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6CB5-23D5-49F5-A27D-774B571FA8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E280-C211-41F3-B1E1-A8DF53423C94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2C5DA-03C9-4817-BAD4-3D75D3E81C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8A6-367E-4FD4-A259-1C9BB554A493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8E3A-D3E2-42C5-84F8-98CE596082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E8CF-6D84-44C5-9D99-DCEC87B8113A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B9228-A7CC-4E7E-B3DE-7F6ED2310C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D202-145F-4C4C-8453-E6D107AD0933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732C-03D4-4282-8FA7-5E6E52B541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986A2-CA74-493E-9114-1D5BD3ACB9FC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A8E2-C673-4BE8-978B-7CD8CAC838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A0B003-577E-4F39-8847-AE2654E7174E}" type="datetimeFigureOut">
              <a:rPr lang="en-US"/>
              <a:pPr>
                <a:defRPr/>
              </a:pPr>
              <a:t>6/17/2013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BAD7A2-465B-4C0B-8DE1-B7779FCE7B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458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 M O N T E N E G R O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Negotiating Team for </a:t>
            </a:r>
            <a:r>
              <a:rPr lang="en-GB" sz="1600" b="1" dirty="0" smtClean="0">
                <a:solidFill>
                  <a:schemeClr val="bg1"/>
                </a:solidFill>
                <a:latin typeface="Cambria" pitchFamily="18" charset="0"/>
              </a:rPr>
              <a:t>Accession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sr-Latn-CS" sz="1600" b="1" dirty="0">
                <a:solidFill>
                  <a:schemeClr val="bg1"/>
                </a:solidFill>
                <a:latin typeface="Cambria" pitchFamily="18" charset="0"/>
              </a:rPr>
              <a:t>Montenegro </a:t>
            </a:r>
            <a:r>
              <a:rPr lang="en-GB" sz="1600" b="1" dirty="0">
                <a:solidFill>
                  <a:schemeClr val="bg1"/>
                </a:solidFill>
                <a:latin typeface="Cambria" pitchFamily="18" charset="0"/>
              </a:rPr>
              <a:t>to the European Union</a:t>
            </a:r>
            <a:br>
              <a:rPr lang="en-GB" sz="1600" b="1" dirty="0">
                <a:solidFill>
                  <a:schemeClr val="bg1"/>
                </a:solidFill>
                <a:latin typeface="Cambria" pitchFamily="18" charset="0"/>
              </a:rPr>
            </a:br>
            <a:r>
              <a:rPr lang="en-GB" sz="1600" b="1" i="1" dirty="0">
                <a:solidFill>
                  <a:schemeClr val="bg1"/>
                </a:solidFill>
                <a:latin typeface="Cambria" pitchFamily="18" charset="0"/>
              </a:rPr>
              <a:t>Working Group for Chapter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18</a:t>
            </a:r>
            <a:r>
              <a:rPr lang="hr-HR" sz="1600" b="1" i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hr-HR" sz="1600" b="1" i="1" dirty="0">
                <a:solidFill>
                  <a:schemeClr val="bg1"/>
                </a:solidFill>
                <a:latin typeface="Cambria" pitchFamily="18" charset="0"/>
              </a:rPr>
              <a:t>– </a:t>
            </a:r>
            <a:r>
              <a:rPr lang="en-US" sz="1600" b="1" i="1" dirty="0" smtClean="0">
                <a:solidFill>
                  <a:schemeClr val="bg1"/>
                </a:solidFill>
                <a:latin typeface="Cambria" pitchFamily="18" charset="0"/>
              </a:rPr>
              <a:t>Statistics</a:t>
            </a:r>
            <a:endParaRPr lang="en-US" sz="36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1" name="Picture 4" descr="C:\Documents and Settings\alen.nikezic\Desktop\MUPIJU-Stari komp\Press clipping\montenegro grb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6200"/>
            <a:ext cx="1612900" cy="1597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1447800" y="3276600"/>
            <a:ext cx="632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600" dirty="0">
                <a:solidFill>
                  <a:srgbClr val="F2DCDB"/>
                </a:solidFill>
                <a:latin typeface="Cambria" pitchFamily="18" charset="0"/>
              </a:rPr>
              <a:t>Bilateral screening: Chapter </a:t>
            </a:r>
            <a:r>
              <a:rPr lang="en-US" sz="2600" dirty="0" smtClean="0">
                <a:solidFill>
                  <a:srgbClr val="F2DCDB"/>
                </a:solidFill>
                <a:latin typeface="Cambria" pitchFamily="18" charset="0"/>
              </a:rPr>
              <a:t>18</a:t>
            </a:r>
            <a:endParaRPr lang="en-GB" sz="2600" dirty="0">
              <a:solidFill>
                <a:srgbClr val="F2DCDB"/>
              </a:solidFill>
              <a:latin typeface="Cambria" pitchFamily="18" charset="0"/>
            </a:endParaRPr>
          </a:p>
          <a:p>
            <a:pPr algn="ctr"/>
            <a:r>
              <a:rPr lang="en-GB" sz="2600" b="1" dirty="0">
                <a:solidFill>
                  <a:srgbClr val="F2DCDB"/>
                </a:solidFill>
                <a:latin typeface="Cambria" pitchFamily="18" charset="0"/>
              </a:rPr>
              <a:t>PRESENTATION OF </a:t>
            </a:r>
            <a:r>
              <a:rPr lang="sr-Latn-CS" sz="2600" b="1" dirty="0">
                <a:solidFill>
                  <a:srgbClr val="F2DCDB"/>
                </a:solidFill>
                <a:latin typeface="Cambria" pitchFamily="18" charset="0"/>
              </a:rPr>
              <a:t>MONTENEGRO</a:t>
            </a:r>
            <a:endParaRPr lang="hr-HR" sz="2600" b="1" dirty="0">
              <a:solidFill>
                <a:srgbClr val="F2DCDB"/>
              </a:solidFill>
              <a:latin typeface="Calibri" pitchFamily="34" charset="0"/>
            </a:endParaRPr>
          </a:p>
        </p:txBody>
      </p:sp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962025" y="632618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D99694"/>
                </a:solidFill>
                <a:latin typeface="Cambria" pitchFamily="18" charset="0"/>
              </a:rPr>
              <a:t>Luxembourg,  June 2013</a:t>
            </a:r>
            <a:endParaRPr lang="en-US" sz="1800" dirty="0">
              <a:solidFill>
                <a:srgbClr val="D99694"/>
              </a:solidFill>
              <a:latin typeface="Calibri" pitchFamily="34" charset="0"/>
            </a:endParaRPr>
          </a:p>
        </p:txBody>
      </p:sp>
      <p:grpSp>
        <p:nvGrpSpPr>
          <p:cNvPr id="2057" name="Group 22"/>
          <p:cNvGrpSpPr>
            <a:grpSpLocks/>
          </p:cNvGrpSpPr>
          <p:nvPr/>
        </p:nvGrpSpPr>
        <p:grpSpPr bwMode="auto">
          <a:xfrm rot="165688">
            <a:off x="-77788" y="5162550"/>
            <a:ext cx="1020763" cy="1752600"/>
            <a:chOff x="-28875" y="5105400"/>
            <a:chExt cx="1019475" cy="1752600"/>
          </a:xfrm>
        </p:grpSpPr>
        <p:sp>
          <p:nvSpPr>
            <p:cNvPr id="16" name="5-Point Star 15"/>
            <p:cNvSpPr/>
            <p:nvPr/>
          </p:nvSpPr>
          <p:spPr>
            <a:xfrm>
              <a:off x="0" y="6400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304800" y="6248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3400" y="5943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533400" y="55626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304800" y="52578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28875" y="5105400"/>
              <a:ext cx="457200" cy="457200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pic>
        <p:nvPicPr>
          <p:cNvPr id="2058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792663"/>
            <a:ext cx="2076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21"/>
          <p:cNvSpPr txBox="1">
            <a:spLocks noChangeArrowheads="1"/>
          </p:cNvSpPr>
          <p:nvPr/>
        </p:nvSpPr>
        <p:spPr bwMode="auto">
          <a:xfrm>
            <a:off x="228600" y="1828800"/>
            <a:ext cx="856932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14288" indent="-14288" algn="ctr">
              <a:spcAft>
                <a:spcPct val="40000"/>
              </a:spcAft>
              <a:buClr>
                <a:srgbClr val="FF0000"/>
              </a:buClr>
              <a:buFont typeface="Wingdings" pitchFamily="2" charset="2"/>
              <a:buNone/>
            </a:pPr>
            <a:r>
              <a:rPr lang="en-US" sz="3200" b="1" dirty="0" smtClean="0">
                <a:latin typeface="Cambria" pitchFamily="18" charset="0"/>
              </a:rPr>
              <a:t>TOURISM</a:t>
            </a:r>
            <a:endParaRPr lang="pl-PL" sz="3200" b="1" dirty="0">
              <a:latin typeface="Cambria" pitchFamily="18" charset="0"/>
            </a:endParaRPr>
          </a:p>
          <a:p>
            <a:pPr marL="14288" indent="-14288" algn="ctr"/>
            <a:endParaRPr lang="en-US" sz="14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2057400" y="2590800"/>
            <a:ext cx="54102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r-HR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en-US" sz="1800" b="1" dirty="0" smtClean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endParaRPr lang="en-US" sz="1800" b="1" dirty="0">
              <a:solidFill>
                <a:srgbClr val="632523"/>
              </a:solidFill>
              <a:latin typeface="Cambria" pitchFamily="18" charset="0"/>
            </a:endParaRPr>
          </a:p>
          <a:p>
            <a:pPr algn="ctr"/>
            <a:r>
              <a:rPr lang="hr-HR" b="1" dirty="0">
                <a:latin typeface="Cambria" pitchFamily="18" charset="0"/>
              </a:rPr>
              <a:t>Bilateral screening: Chapter </a:t>
            </a:r>
            <a:r>
              <a:rPr lang="en-US" b="1" dirty="0">
                <a:latin typeface="Cambria" pitchFamily="18" charset="0"/>
              </a:rPr>
              <a:t>18</a:t>
            </a:r>
            <a:r>
              <a:rPr lang="hr-HR" b="1" dirty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r>
              <a:rPr lang="en-US" b="1" dirty="0">
                <a:latin typeface="Cambria" pitchFamily="18" charset="0"/>
              </a:rPr>
              <a:t>Presentation of  Montenegro</a:t>
            </a:r>
            <a:br>
              <a:rPr lang="en-US" b="1" dirty="0">
                <a:latin typeface="Cambria" pitchFamily="18" charset="0"/>
              </a:rPr>
            </a:br>
            <a:r>
              <a:rPr lang="en-US" b="1" dirty="0">
                <a:latin typeface="Cambria" pitchFamily="18" charset="0"/>
              </a:rPr>
              <a:t>Luxembourg, 24-25 June 2013</a:t>
            </a:r>
          </a:p>
          <a:p>
            <a:pPr algn="ctr"/>
            <a:endParaRPr lang="en-US" dirty="0">
              <a:latin typeface="Cambr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495800"/>
            <a:ext cx="838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14388" indent="-4508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3077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1" name="Round Same Side Corner Rectangle 20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3086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5" name="5-Point Star 24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29" name="5-Point Star 28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5" name="5-Point Star 34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3079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7" name="Round Same Side Corner Rectangle 36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3082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980231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 smtClean="0">
                <a:latin typeface="Cambria" pitchFamily="18" charset="0"/>
              </a:rPr>
              <a:t>Theme 3.05.01. Tourism</a:t>
            </a: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200" b="1" dirty="0" smtClean="0">
                <a:latin typeface="Cambria" pitchFamily="18" charset="0"/>
                <a:cs typeface="Arial" charset="0"/>
              </a:rPr>
              <a:t>Structure of presentation</a:t>
            </a:r>
            <a:endParaRPr lang="en-US" sz="2200" b="1" dirty="0">
              <a:latin typeface="Cambria" pitchFamily="18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200" dirty="0" smtClean="0">
              <a:latin typeface="Cambria" pitchFamily="18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200" b="1" i="1" dirty="0" smtClean="0">
                <a:latin typeface="Cambria" pitchFamily="18" charset="0"/>
                <a:cs typeface="Arial" charset="0"/>
              </a:rPr>
              <a:t>Overview of internal and national tourism </a:t>
            </a:r>
            <a:r>
              <a:rPr lang="sr-Latn-CS" sz="2200" b="1" i="1" dirty="0" smtClean="0">
                <a:latin typeface="Cambria" pitchFamily="18" charset="0"/>
                <a:cs typeface="Arial" charset="0"/>
              </a:rPr>
              <a:t>  </a:t>
            </a:r>
            <a:r>
              <a:rPr lang="sr-Latn-CS" dirty="0" smtClean="0">
                <a:latin typeface="Cambria" pitchFamily="18" charset="0"/>
                <a:cs typeface="Arial" charset="0"/>
              </a:rPr>
              <a:t>         </a:t>
            </a:r>
            <a:endParaRPr lang="sr-Latn-CS" sz="3600" b="1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Current state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Challenges for the future </a:t>
            </a:r>
            <a:endParaRPr lang="sr-Latn-ME" sz="2200" dirty="0" smtClean="0">
              <a:latin typeface="Cambria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Plans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3200" dirty="0">
              <a:latin typeface="Cambria" pitchFamily="18" charset="0"/>
            </a:endParaRPr>
          </a:p>
          <a:p>
            <a:pPr marL="6350" lvl="1" indent="0">
              <a:lnSpc>
                <a:spcPct val="80000"/>
              </a:lnSpc>
              <a:buNone/>
            </a:pPr>
            <a:r>
              <a:rPr lang="en-US" sz="2200" b="1" i="1" dirty="0" smtClean="0">
                <a:latin typeface="Cambria" pitchFamily="18" charset="0"/>
              </a:rPr>
              <a:t>At the end of presentation</a:t>
            </a:r>
          </a:p>
          <a:p>
            <a:pPr marL="749300" lvl="2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>
                <a:latin typeface="Cambria" pitchFamily="18" charset="0"/>
              </a:rPr>
              <a:t>Comparison of  EC and EUROSTAT with </a:t>
            </a:r>
            <a:r>
              <a:rPr lang="en-US" sz="2200" dirty="0" smtClean="0">
                <a:latin typeface="Cambria" pitchFamily="18" charset="0"/>
              </a:rPr>
              <a:t>MONSTAT expectation </a:t>
            </a:r>
          </a:p>
          <a:p>
            <a:pPr marL="749300" lvl="2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Other tourism survey (national needs)</a:t>
            </a:r>
            <a:endParaRPr lang="en-US" sz="2200" dirty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42472" y="1600200"/>
            <a:ext cx="8153400" cy="460216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Current state</a:t>
            </a:r>
            <a:r>
              <a:rPr lang="en-US" sz="2200" b="1" dirty="0">
                <a:latin typeface="Cambria" pitchFamily="18" charset="0"/>
              </a:rPr>
              <a:t> </a:t>
            </a:r>
            <a:r>
              <a:rPr lang="en-US" sz="2200" b="1" dirty="0" smtClean="0">
                <a:latin typeface="Cambria" pitchFamily="18" charset="0"/>
              </a:rPr>
              <a:t>– internal tourism</a:t>
            </a:r>
            <a:endParaRPr lang="sr-Latn-ME" sz="22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Courier New" pitchFamily="49" charset="0"/>
              <a:buChar char="o"/>
            </a:pPr>
            <a:endParaRPr lang="en-US" sz="1000" dirty="0"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000" dirty="0" smtClean="0">
                <a:latin typeface="Cambria" pitchFamily="18" charset="0"/>
              </a:rPr>
              <a:t>Overview of  tourism survey</a:t>
            </a:r>
            <a:endParaRPr lang="en-US" sz="2000" dirty="0">
              <a:latin typeface="Cambria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800" dirty="0" smtClean="0">
              <a:latin typeface="Cambria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000" dirty="0">
                <a:latin typeface="Cambria" pitchFamily="18" charset="0"/>
              </a:rPr>
              <a:t>Data </a:t>
            </a:r>
            <a:r>
              <a:rPr lang="sr-Latn-ME" sz="2000" dirty="0">
                <a:latin typeface="Cambria" pitchFamily="18" charset="0"/>
              </a:rPr>
              <a:t>is </a:t>
            </a:r>
            <a:r>
              <a:rPr lang="en-US" sz="2000" dirty="0">
                <a:latin typeface="Cambria" pitchFamily="18" charset="0"/>
              </a:rPr>
              <a:t>collected from all accommodation establishments</a:t>
            </a:r>
            <a:r>
              <a:rPr lang="sr-Latn-ME" sz="2000" dirty="0">
                <a:latin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</a:rPr>
              <a:t>                    </a:t>
            </a:r>
            <a:r>
              <a:rPr lang="sr-Latn-ME" sz="2000" dirty="0">
                <a:latin typeface="Cambria" pitchFamily="18" charset="0"/>
              </a:rPr>
              <a:t>(no tresholds) by </a:t>
            </a:r>
            <a:r>
              <a:rPr lang="en-US" sz="2000" dirty="0">
                <a:latin typeface="Cambria" pitchFamily="18" charset="0"/>
              </a:rPr>
              <a:t>m</a:t>
            </a:r>
            <a:r>
              <a:rPr lang="sr-Latn-ME" sz="2000" dirty="0">
                <a:latin typeface="Cambria" pitchFamily="18" charset="0"/>
              </a:rPr>
              <a:t>onthly survey on tourist arrivals and overnight stays</a:t>
            </a:r>
            <a:endParaRPr lang="en-US" sz="2000" dirty="0">
              <a:latin typeface="Cambria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en-US" sz="800" dirty="0" smtClean="0">
              <a:latin typeface="Cambria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sr-Latn-ME" sz="2000" dirty="0" smtClean="0">
                <a:latin typeface="Cambria" pitchFamily="18" charset="0"/>
              </a:rPr>
              <a:t>Observation units are all collective accommodation establishments (about 4</a:t>
            </a:r>
            <a:r>
              <a:rPr lang="en-US" sz="2000" dirty="0" smtClean="0">
                <a:latin typeface="Cambria" pitchFamily="18" charset="0"/>
              </a:rPr>
              <a:t>0</a:t>
            </a:r>
            <a:r>
              <a:rPr lang="sr-Latn-ME" sz="2000" dirty="0" smtClean="0">
                <a:latin typeface="Cambria" pitchFamily="18" charset="0"/>
              </a:rPr>
              <a:t>0) and </a:t>
            </a:r>
            <a:r>
              <a:rPr lang="en-US" sz="2000" dirty="0" smtClean="0">
                <a:latin typeface="Cambria" pitchFamily="18" charset="0"/>
              </a:rPr>
              <a:t>individual</a:t>
            </a:r>
            <a:r>
              <a:rPr lang="sr-Latn-ME" sz="2000" dirty="0" smtClean="0">
                <a:latin typeface="Cambria" pitchFamily="18" charset="0"/>
              </a:rPr>
              <a:t> accommodation establishments. </a:t>
            </a:r>
            <a:r>
              <a:rPr lang="en-US" sz="2000" dirty="0">
                <a:latin typeface="Cambria" pitchFamily="18" charset="0"/>
              </a:rPr>
              <a:t>Reporting units for </a:t>
            </a:r>
            <a:r>
              <a:rPr lang="en-US" sz="2000" dirty="0" smtClean="0">
                <a:latin typeface="Cambria" pitchFamily="18" charset="0"/>
              </a:rPr>
              <a:t>individual </a:t>
            </a:r>
            <a:r>
              <a:rPr lang="en-US" sz="2000" dirty="0">
                <a:latin typeface="Cambria" pitchFamily="18" charset="0"/>
              </a:rPr>
              <a:t>accommodation are </a:t>
            </a:r>
            <a:r>
              <a:rPr lang="en-US" sz="2000" dirty="0" smtClean="0">
                <a:latin typeface="Cambria" pitchFamily="18" charset="0"/>
              </a:rPr>
              <a:t>Local Touristic</a:t>
            </a:r>
            <a:r>
              <a:rPr lang="sr-Latn-ME" sz="2000" dirty="0" smtClean="0">
                <a:latin typeface="Cambria" pitchFamily="18" charset="0"/>
              </a:rPr>
              <a:t> </a:t>
            </a:r>
            <a:r>
              <a:rPr lang="en-US" sz="2000" dirty="0" err="1" smtClean="0">
                <a:latin typeface="Cambria" pitchFamily="18" charset="0"/>
              </a:rPr>
              <a:t>Organi</a:t>
            </a:r>
            <a:r>
              <a:rPr lang="sr-Latn-ME" sz="2000" dirty="0" smtClean="0">
                <a:latin typeface="Cambria" pitchFamily="18" charset="0"/>
              </a:rPr>
              <a:t>z</a:t>
            </a:r>
            <a:r>
              <a:rPr lang="en-US" sz="2000" dirty="0" smtClean="0">
                <a:latin typeface="Cambria" pitchFamily="18" charset="0"/>
              </a:rPr>
              <a:t>ations.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en-US" sz="2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en-US" sz="1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304768"/>
              </p:ext>
            </p:extLst>
          </p:nvPr>
        </p:nvGraphicFramePr>
        <p:xfrm>
          <a:off x="1066800" y="4800600"/>
          <a:ext cx="7319285" cy="13106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463857"/>
                <a:gridCol w="1463857"/>
                <a:gridCol w="1463857"/>
                <a:gridCol w="1463857"/>
                <a:gridCol w="1463857"/>
              </a:tblGrid>
              <a:tr h="167641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Number of hotels in Montenegro - 2012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5*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4*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3*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2*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1*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5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75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113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75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28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1,7%</a:t>
                      </a:r>
                      <a:endParaRPr lang="en-US" sz="1400" i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25,3%</a:t>
                      </a:r>
                      <a:endParaRPr lang="en-US" sz="1400" i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38,2%</a:t>
                      </a:r>
                      <a:endParaRPr lang="en-US" sz="1400" i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25,3%</a:t>
                      </a:r>
                      <a:endParaRPr lang="en-US" sz="1400" i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9,5%</a:t>
                      </a:r>
                      <a:endParaRPr lang="en-US" sz="1400" i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99911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42472" y="1600200"/>
            <a:ext cx="8153400" cy="460216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Current state – internal tourism</a:t>
            </a:r>
            <a:endParaRPr lang="sr-Latn-ME" sz="22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Courier New" pitchFamily="49" charset="0"/>
              <a:buChar char="o"/>
            </a:pPr>
            <a:endParaRPr lang="en-US" sz="1400" dirty="0" smtClean="0"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Bef>
                <a:spcPts val="600"/>
              </a:spcBef>
              <a:buNone/>
            </a:pPr>
            <a:endParaRPr lang="en-US" sz="2000" dirty="0" smtClean="0">
              <a:latin typeface="Cambria" pitchFamily="18" charset="0"/>
            </a:endParaRPr>
          </a:p>
          <a:p>
            <a:pPr marL="0" indent="0" algn="just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000" dirty="0" smtClean="0">
                <a:latin typeface="Cambria" pitchFamily="18" charset="0"/>
              </a:rPr>
              <a:t>Overview of  tourism survey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1400" dirty="0" smtClean="0">
              <a:latin typeface="Cambria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en-US" sz="1200" b="1" dirty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ME" sz="2000" dirty="0">
                <a:latin typeface="Cambria" pitchFamily="18" charset="0"/>
              </a:rPr>
              <a:t>The base is statistical register of accommodation establishments which is suplemented from various </a:t>
            </a:r>
            <a:r>
              <a:rPr lang="sr-Latn-ME" sz="2000" dirty="0" smtClean="0">
                <a:latin typeface="Cambria" pitchFamily="18" charset="0"/>
              </a:rPr>
              <a:t>sources</a:t>
            </a:r>
            <a:endParaRPr lang="en-US" sz="20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en-US" sz="20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</a:pPr>
            <a:endParaRPr lang="en-US" sz="1200" b="1" dirty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000" dirty="0">
                <a:latin typeface="Cambria" pitchFamily="18" charset="0"/>
              </a:rPr>
              <a:t>Breakdown for countries and geographical areas is not fully available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sr-Latn-ME" sz="21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27135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Current state– </a:t>
            </a:r>
            <a:r>
              <a:rPr lang="en-US" sz="2200" b="1" dirty="0">
                <a:latin typeface="Cambria" pitchFamily="18" charset="0"/>
              </a:rPr>
              <a:t>internal </a:t>
            </a:r>
            <a:r>
              <a:rPr lang="en-US" sz="2200" b="1" dirty="0" smtClean="0">
                <a:latin typeface="Cambria" pitchFamily="18" charset="0"/>
              </a:rPr>
              <a:t>tourism</a:t>
            </a:r>
            <a:endParaRPr lang="en-US" sz="2200" b="1" dirty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200" b="1" dirty="0" smtClean="0"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sr-Latn-CS" sz="2200" b="1" dirty="0" smtClean="0">
                <a:latin typeface="Cambria" pitchFamily="18" charset="0"/>
              </a:rPr>
              <a:t>Available data: 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ME" sz="2000" dirty="0">
                <a:latin typeface="Cambria" pitchFamily="18" charset="0"/>
              </a:rPr>
              <a:t>M</a:t>
            </a:r>
            <a:r>
              <a:rPr lang="sr-Latn-ME" sz="2000" dirty="0" smtClean="0">
                <a:latin typeface="Cambria" pitchFamily="18" charset="0"/>
              </a:rPr>
              <a:t>onthly data on arrivals and night spent at tourist accommodation establishments (by NACE)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ME" sz="2000" dirty="0" smtClean="0">
                <a:latin typeface="Cambria" pitchFamily="18" charset="0"/>
              </a:rPr>
              <a:t>Net occupancy rates of bed places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ambria" pitchFamily="18" charset="0"/>
              </a:rPr>
              <a:t>Annual </a:t>
            </a:r>
            <a:r>
              <a:rPr lang="sr-Latn-ME" sz="2000" dirty="0" smtClean="0">
                <a:latin typeface="Cambria" pitchFamily="18" charset="0"/>
              </a:rPr>
              <a:t>capacity of tourist accommodation establishments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>
                <a:latin typeface="Cambria" pitchFamily="18" charset="0"/>
              </a:rPr>
              <a:t>Annual </a:t>
            </a:r>
            <a:r>
              <a:rPr lang="sr-Latn-ME" sz="2000" dirty="0" smtClean="0">
                <a:latin typeface="Cambria" pitchFamily="18" charset="0"/>
              </a:rPr>
              <a:t>occupancy </a:t>
            </a:r>
            <a:r>
              <a:rPr lang="sr-Latn-ME" sz="2000" dirty="0">
                <a:latin typeface="Cambria" pitchFamily="18" charset="0"/>
              </a:rPr>
              <a:t>of tourist accommodation establishments</a:t>
            </a:r>
          </a:p>
          <a:p>
            <a:pPr marL="0" indent="0" algn="just">
              <a:lnSpc>
                <a:spcPct val="80000"/>
              </a:lnSpc>
              <a:buNone/>
            </a:pPr>
            <a:endParaRPr lang="sr-Latn-ME" sz="2200" dirty="0" smtClean="0">
              <a:latin typeface="Cambria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sr-Latn-CS" sz="2200" b="1" dirty="0" smtClean="0">
                <a:latin typeface="Cambria" pitchFamily="18" charset="0"/>
              </a:rPr>
              <a:t>No data available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000" dirty="0" smtClean="0">
                <a:latin typeface="Cambria" pitchFamily="18" charset="0"/>
              </a:rPr>
              <a:t>Net occupancy rates of bedrooms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000" dirty="0" smtClean="0">
                <a:latin typeface="Cambria" pitchFamily="18" charset="0"/>
              </a:rPr>
              <a:t>Breakdown by type </a:t>
            </a:r>
            <a:r>
              <a:rPr lang="sr-Latn-CS" sz="2000" dirty="0">
                <a:latin typeface="Cambria" pitchFamily="18" charset="0"/>
              </a:rPr>
              <a:t>of locality (DEGURBA) is not available, urban/rural </a:t>
            </a:r>
            <a:r>
              <a:rPr lang="sr-Latn-CS" sz="2000" dirty="0" smtClean="0">
                <a:latin typeface="Cambria" pitchFamily="18" charset="0"/>
              </a:rPr>
              <a:t>typology</a:t>
            </a:r>
            <a:r>
              <a:rPr lang="en-US" sz="2000" dirty="0" smtClean="0">
                <a:latin typeface="Cambria" pitchFamily="18" charset="0"/>
              </a:rPr>
              <a:t>  LAU 2  </a:t>
            </a:r>
            <a:r>
              <a:rPr lang="sr-Latn-ME" sz="2000" dirty="0" smtClean="0">
                <a:latin typeface="Cambria" pitchFamily="18" charset="0"/>
              </a:rPr>
              <a:t>(settlements)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ME" sz="2000" i="1" dirty="0" smtClean="0">
                <a:latin typeface="Cambria" pitchFamily="18" charset="0"/>
              </a:rPr>
              <a:t>Nights spent in non rented accommodation (optional</a:t>
            </a:r>
            <a:r>
              <a:rPr lang="en-US" sz="2000" i="1" dirty="0" smtClean="0">
                <a:latin typeface="Cambria" pitchFamily="18" charset="0"/>
              </a:rPr>
              <a:t> indicator</a:t>
            </a:r>
            <a:r>
              <a:rPr lang="sr-Latn-ME" sz="2000" i="1" dirty="0" smtClean="0">
                <a:latin typeface="Cambria" pitchFamily="18" charset="0"/>
              </a:rPr>
              <a:t>)</a:t>
            </a:r>
            <a:endParaRPr lang="sr-Latn-CS" sz="2000" i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753296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Challenges for the future - internal tourism</a:t>
            </a:r>
          </a:p>
          <a:p>
            <a:pPr marL="342900" lvl="1" indent="-342900">
              <a:lnSpc>
                <a:spcPct val="80000"/>
              </a:lnSpc>
              <a:buNone/>
            </a:pPr>
            <a:endParaRPr lang="en-US" sz="2200" b="1" dirty="0" smtClean="0">
              <a:latin typeface="Cambria" pitchFamily="18" charset="0"/>
            </a:endParaRPr>
          </a:p>
          <a:p>
            <a:pPr marL="342900" lvl="1" indent="-342900">
              <a:lnSpc>
                <a:spcPct val="80000"/>
              </a:lnSpc>
              <a:buNone/>
            </a:pPr>
            <a:endParaRPr lang="en-US" sz="2200" b="1" dirty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200" dirty="0" smtClean="0">
                <a:latin typeface="Cambria" pitchFamily="18" charset="0"/>
              </a:rPr>
              <a:t>Improvement administrative data sources</a:t>
            </a:r>
            <a:r>
              <a:rPr lang="sr-Latn-CS" sz="2200" dirty="0">
                <a:latin typeface="Cambria" pitchFamily="18" charset="0"/>
              </a:rPr>
              <a:t> </a:t>
            </a:r>
            <a:r>
              <a:rPr lang="sr-Latn-CS" sz="2200" dirty="0" smtClean="0">
                <a:latin typeface="Cambria" pitchFamily="18" charset="0"/>
              </a:rPr>
              <a:t>(CTR and Unique evidence of tourism traffic)</a:t>
            </a:r>
            <a:endParaRPr lang="en-US" sz="22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sr-Latn-CS" sz="22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sr-Latn-CS" sz="22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200" dirty="0" smtClean="0">
                <a:latin typeface="Cambria" pitchFamily="18" charset="0"/>
              </a:rPr>
              <a:t>Develop method for coverage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sr-Latn-CS" sz="2200" dirty="0" smtClean="0">
                <a:latin typeface="Cambria" pitchFamily="18" charset="0"/>
              </a:rPr>
              <a:t>of non rented accommodation </a:t>
            </a:r>
            <a:r>
              <a:rPr lang="sr-Latn-ME" sz="2200" dirty="0" smtClean="0">
                <a:latin typeface="Cambria" pitchFamily="18" charset="0"/>
              </a:rPr>
              <a:t>which also has a  </a:t>
            </a:r>
            <a:r>
              <a:rPr lang="en-US" sz="2200" dirty="0" smtClean="0">
                <a:latin typeface="Cambria" pitchFamily="18" charset="0"/>
              </a:rPr>
              <a:t>significant </a:t>
            </a:r>
            <a:r>
              <a:rPr lang="en-US" sz="2200" dirty="0">
                <a:latin typeface="Cambria" pitchFamily="18" charset="0"/>
              </a:rPr>
              <a:t>share in total tourist traffic in Montenegro</a:t>
            </a:r>
            <a:endParaRPr lang="sr-Latn-CS" sz="22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668143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678363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r>
              <a:rPr lang="en-US" sz="2400" b="1" dirty="0">
                <a:latin typeface="Cambria" pitchFamily="18" charset="0"/>
              </a:rPr>
              <a:t>P</a:t>
            </a:r>
            <a:r>
              <a:rPr lang="sr-Latn-ME" sz="2400" b="1" dirty="0" smtClean="0">
                <a:latin typeface="Cambria" pitchFamily="18" charset="0"/>
              </a:rPr>
              <a:t>lans – internal tourism</a:t>
            </a:r>
            <a:endParaRPr lang="en-US" sz="2400" b="1" dirty="0" smtClean="0">
              <a:latin typeface="Cambria" pitchFamily="18" charset="0"/>
            </a:endParaRPr>
          </a:p>
          <a:p>
            <a:pPr marL="342900" lvl="1" indent="-342900">
              <a:lnSpc>
                <a:spcPct val="80000"/>
              </a:lnSpc>
              <a:buNone/>
            </a:pPr>
            <a:endParaRPr lang="sr-Latn-ME" sz="2000" b="1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sr-Latn-ME" sz="2200" dirty="0" smtClean="0">
                <a:latin typeface="Cambria" pitchFamily="18" charset="0"/>
              </a:rPr>
              <a:t>Providing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sr-Latn-ME" sz="2200" dirty="0" smtClean="0">
                <a:latin typeface="Cambria" pitchFamily="18" charset="0"/>
              </a:rPr>
              <a:t>missing data for occupancy and capacity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sr-Latn-ME" sz="2200" dirty="0" smtClean="0">
                <a:latin typeface="Cambria" pitchFamily="18" charset="0"/>
              </a:rPr>
              <a:t>of accommodation establishments</a:t>
            </a:r>
            <a:endParaRPr lang="en-US" sz="22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sr-Latn-ME" sz="20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sr-Latn-ME" sz="2200" dirty="0" smtClean="0">
                <a:latin typeface="Cambria" pitchFamily="18" charset="0"/>
              </a:rPr>
              <a:t>Apply breakdown by country list according to requirements</a:t>
            </a:r>
            <a:endParaRPr lang="en-US" sz="22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sr-Latn-ME" sz="20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sr-Latn-ME" sz="2200" dirty="0" smtClean="0">
                <a:latin typeface="Cambria" pitchFamily="18" charset="0"/>
              </a:rPr>
              <a:t>Apply DEGURBA type of locality</a:t>
            </a:r>
            <a:endParaRPr lang="en-US" sz="22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Collecting data through web application</a:t>
            </a: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endParaRPr lang="sr-Latn-ME" sz="20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Preparing metadata </a:t>
            </a:r>
            <a:r>
              <a:rPr lang="sr-Latn-ME" sz="2200" dirty="0" smtClean="0">
                <a:latin typeface="Cambria" pitchFamily="18" charset="0"/>
              </a:rPr>
              <a:t>and quality report </a:t>
            </a: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176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buNone/>
            </a:pPr>
            <a:endParaRPr lang="sr-Latn-ME" sz="2400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Current </a:t>
            </a:r>
            <a:r>
              <a:rPr lang="en-US" sz="2200" b="1" dirty="0">
                <a:latin typeface="Cambria" pitchFamily="18" charset="0"/>
              </a:rPr>
              <a:t>state – </a:t>
            </a:r>
            <a:r>
              <a:rPr lang="sr-Latn-ME" sz="2200" b="1" dirty="0" smtClean="0">
                <a:latin typeface="Cambria" pitchFamily="18" charset="0"/>
              </a:rPr>
              <a:t>national tourism:</a:t>
            </a:r>
          </a:p>
          <a:p>
            <a:pPr>
              <a:lnSpc>
                <a:spcPct val="80000"/>
              </a:lnSpc>
              <a:buNone/>
            </a:pPr>
            <a:endParaRPr lang="sr-Latn-ME" sz="2400" b="1" dirty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200" dirty="0" smtClean="0">
                <a:latin typeface="Cambria" pitchFamily="18" charset="0"/>
              </a:rPr>
              <a:t>No </a:t>
            </a:r>
            <a:r>
              <a:rPr lang="sr-Latn-CS" sz="2200" dirty="0">
                <a:latin typeface="Cambria" pitchFamily="18" charset="0"/>
              </a:rPr>
              <a:t>data </a:t>
            </a:r>
            <a:r>
              <a:rPr lang="sr-Latn-CS" sz="2200" dirty="0" smtClean="0">
                <a:latin typeface="Cambria" pitchFamily="18" charset="0"/>
              </a:rPr>
              <a:t>available</a:t>
            </a:r>
            <a:endParaRPr lang="en-US" sz="22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sr-Latn-CS" sz="22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200" dirty="0" smtClean="0">
                <a:latin typeface="Cambria" pitchFamily="18" charset="0"/>
              </a:rPr>
              <a:t>No survey that covers demand side data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sr-Latn-CS" sz="2200" dirty="0" smtClean="0">
                <a:latin typeface="Cambria" pitchFamily="18" charset="0"/>
              </a:rPr>
              <a:t>in </a:t>
            </a:r>
            <a:r>
              <a:rPr lang="en-US" sz="2200" dirty="0" smtClean="0">
                <a:latin typeface="Cambria" pitchFamily="18" charset="0"/>
              </a:rPr>
              <a:t>Montenegro</a:t>
            </a:r>
            <a:r>
              <a:rPr lang="sr-Latn-CS" sz="2200" dirty="0" smtClean="0">
                <a:latin typeface="Cambria" pitchFamily="18" charset="0"/>
              </a:rPr>
              <a:t> </a:t>
            </a:r>
            <a:endParaRPr lang="en-US" sz="22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endParaRPr lang="sr-Latn-CS" sz="22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200" dirty="0" smtClean="0">
                <a:latin typeface="Cambria" pitchFamily="18" charset="0"/>
              </a:rPr>
              <a:t>Pilot project compilation of TSA in 2011 (data 2009) in cooperation with other institution from </a:t>
            </a:r>
            <a:r>
              <a:rPr lang="en-US" sz="2200" dirty="0" smtClean="0">
                <a:latin typeface="Cambria" pitchFamily="18" charset="0"/>
              </a:rPr>
              <a:t>Montenegro</a:t>
            </a:r>
            <a:endParaRPr lang="sr-Latn-CS" sz="22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59762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Challenges for the future -</a:t>
            </a:r>
            <a:r>
              <a:rPr lang="sr-Latn-ME" sz="2200" b="1" dirty="0" smtClean="0">
                <a:latin typeface="Cambria" pitchFamily="18" charset="0"/>
              </a:rPr>
              <a:t> national</a:t>
            </a:r>
            <a:r>
              <a:rPr lang="en-US" sz="2200" b="1" dirty="0" smtClean="0">
                <a:latin typeface="Cambria" pitchFamily="18" charset="0"/>
              </a:rPr>
              <a:t> tourism</a:t>
            </a:r>
            <a:endParaRPr lang="en-US" sz="2200" b="1" dirty="0">
              <a:latin typeface="Cambria" pitchFamily="18" charset="0"/>
            </a:endParaRPr>
          </a:p>
          <a:p>
            <a:pPr marL="342900" lvl="1" indent="-342900">
              <a:lnSpc>
                <a:spcPct val="80000"/>
              </a:lnSpc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342900" lvl="1" indent="-342900">
              <a:lnSpc>
                <a:spcPct val="80000"/>
              </a:lnSpc>
              <a:buNone/>
            </a:pPr>
            <a:endParaRPr lang="sr-Latn-ME" sz="2400" dirty="0" smtClean="0">
              <a:latin typeface="Cambria" pitchFamily="18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ME" sz="2200" dirty="0" smtClean="0">
                <a:latin typeface="Cambria" pitchFamily="18" charset="0"/>
              </a:rPr>
              <a:t>Lack of human resources –</a:t>
            </a:r>
            <a:r>
              <a:rPr lang="en-US" sz="2200" dirty="0" smtClean="0">
                <a:latin typeface="Cambria" pitchFamily="18" charset="0"/>
              </a:rPr>
              <a:t> only </a:t>
            </a:r>
            <a:r>
              <a:rPr lang="sr-Latn-ME" sz="2200" dirty="0" smtClean="0">
                <a:latin typeface="Cambria" pitchFamily="18" charset="0"/>
              </a:rPr>
              <a:t>one person employed in tourism statistics department</a:t>
            </a:r>
            <a:endParaRPr lang="en-US" sz="2200" dirty="0" smtClean="0">
              <a:latin typeface="Cambria" pitchFamily="18" charset="0"/>
            </a:endParaRPr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endParaRPr lang="en-US" sz="2200" dirty="0" smtClean="0">
              <a:latin typeface="Cambria" pitchFamily="18" charset="0"/>
            </a:endParaRPr>
          </a:p>
          <a:p>
            <a:pPr marL="342900" lvl="1" indent="-342900">
              <a:lnSpc>
                <a:spcPct val="80000"/>
              </a:lnSpc>
              <a:buFont typeface="Arial" pitchFamily="34" charset="0"/>
              <a:buChar char="•"/>
            </a:pPr>
            <a:endParaRPr lang="sr-Latn-ME" sz="2200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200" dirty="0">
                <a:latin typeface="Cambria" pitchFamily="18" charset="0"/>
              </a:rPr>
              <a:t>Compilation of </a:t>
            </a:r>
            <a:r>
              <a:rPr lang="sr-Latn-CS" sz="2200" dirty="0" smtClean="0">
                <a:latin typeface="Cambria" pitchFamily="18" charset="0"/>
              </a:rPr>
              <a:t>TSA</a:t>
            </a:r>
            <a:endParaRPr lang="sr-Latn-ME" sz="2200" dirty="0" smtClean="0"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262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P</a:t>
            </a:r>
            <a:r>
              <a:rPr lang="sr-Latn-ME" sz="2200" b="1" dirty="0" smtClean="0">
                <a:latin typeface="Cambria" pitchFamily="18" charset="0"/>
              </a:rPr>
              <a:t>lans – national tourism</a:t>
            </a:r>
            <a:endParaRPr lang="sr-Latn-ME" sz="2200" b="1" dirty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000" dirty="0" smtClean="0">
                <a:latin typeface="Cambria" pitchFamily="18" charset="0"/>
              </a:rPr>
              <a:t>Introduction of  surveys that will cover national tourism</a:t>
            </a:r>
            <a:endParaRPr lang="en-US" sz="2000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en-US" sz="2000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sr-Latn-CS" sz="2000" dirty="0" smtClean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sr-Latn-CS" sz="2000" dirty="0" smtClean="0">
                <a:latin typeface="Cambria" pitchFamily="18" charset="0"/>
              </a:rPr>
              <a:t>Improving basic tourism statistics as a input for compilation of TSA, according to Regulation 692/2011</a:t>
            </a: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44556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70905" y="1599063"/>
            <a:ext cx="8153400" cy="5262172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sr-Latn-ME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025414"/>
              </p:ext>
            </p:extLst>
          </p:nvPr>
        </p:nvGraphicFramePr>
        <p:xfrm>
          <a:off x="533400" y="1600200"/>
          <a:ext cx="7996203" cy="44958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142999"/>
                <a:gridCol w="4800601"/>
                <a:gridCol w="2052603"/>
              </a:tblGrid>
              <a:tr h="6308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European commission and EUROSTAT  expectation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from explanatory screening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Montenegro</a:t>
                      </a: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expectation</a:t>
                      </a:r>
                    </a:p>
                  </a:txBody>
                  <a:tcPr/>
                </a:tc>
              </a:tr>
              <a:tr h="2162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Regulation 692/2011</a:t>
                      </a:r>
                    </a:p>
                    <a:p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Available: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Monthly data on arrivals and nights spent at tourist accommodation establishments</a:t>
                      </a:r>
                      <a:r>
                        <a:rPr lang="en-US" sz="150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(by NACE)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Net occupancy rates of bed places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Missing: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Net occupancy rates of bedrooms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Sent to EUROSTAT from</a:t>
                      </a:r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Jan-12</a:t>
                      </a:r>
                    </a:p>
                    <a:p>
                      <a:endParaRPr lang="en-US" sz="7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Sent to EUROSTAT from</a:t>
                      </a:r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Jan-12</a:t>
                      </a:r>
                    </a:p>
                    <a:p>
                      <a:endParaRPr lang="en-US" sz="15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From 2014 -</a:t>
                      </a:r>
                      <a:r>
                        <a:rPr lang="en-US" sz="1400" kern="1200" baseline="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add new variable in survey</a:t>
                      </a:r>
                    </a:p>
                  </a:txBody>
                  <a:tcPr/>
                </a:tc>
              </a:tr>
              <a:tr h="1702435">
                <a:tc>
                  <a:txBody>
                    <a:bodyPr/>
                    <a:lstStyle/>
                    <a:p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Directive 95/57</a:t>
                      </a:r>
                    </a:p>
                    <a:p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00" b="1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Available: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Annual capacity and occupancy data</a:t>
                      </a:r>
                      <a:r>
                        <a:rPr lang="en-US" sz="150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Monthly occupancy data</a:t>
                      </a:r>
                    </a:p>
                    <a:p>
                      <a:endParaRPr lang="en-US" sz="15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Missing: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Annual and quarterly demand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Sent to EUROSTAT from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Jan-11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 data available.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37171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153400" cy="5262172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sr-Latn-ME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002225"/>
              </p:ext>
            </p:extLst>
          </p:nvPr>
        </p:nvGraphicFramePr>
        <p:xfrm>
          <a:off x="519752" y="1676400"/>
          <a:ext cx="8219486" cy="431908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161172"/>
                <a:gridCol w="5200438"/>
                <a:gridCol w="1857876"/>
              </a:tblGrid>
              <a:tr h="533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European commission and EUROSTAT  expectation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from explanatory screening                                                                                           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Montenegro</a:t>
                      </a: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expectation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399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Regulation 692/2011</a:t>
                      </a:r>
                    </a:p>
                    <a:p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expected by 30 June 2013:</a:t>
                      </a:r>
                    </a:p>
                    <a:p>
                      <a:pPr marL="0" marR="0" lvl="0" indent="-108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Annual capacity of tourist accommodation establishments</a:t>
                      </a:r>
                    </a:p>
                    <a:p>
                      <a:pPr marL="0" marR="0" lvl="0" indent="-108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Annual occupancy of tourist accommodation establishments</a:t>
                      </a:r>
                    </a:p>
                    <a:p>
                      <a:pPr marL="0" marR="0" lvl="0" indent="-108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Annual participation in tourism for personal purposes</a:t>
                      </a:r>
                    </a:p>
                    <a:p>
                      <a:pPr marL="0" marR="0" lvl="0" indent="-108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Annual micro-data on </a:t>
                      </a:r>
                      <a:r>
                        <a:rPr lang="en-GB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tourism trips and visitors making the trips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Data expected by 31 December 2013:</a:t>
                      </a:r>
                    </a:p>
                    <a:p>
                      <a:pPr marL="180000" marR="0" lvl="0" indent="-18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in case a data collection threshold is applied: Estimate of the total number of nights spent during the reference year by residents and non-residents in tourist accommodation establishments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8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Reports expected by 30 September 2013: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Metadata and quality report via NRME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 smtClean="0"/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Will be send on time</a:t>
                      </a:r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Will be send on time</a:t>
                      </a:r>
                    </a:p>
                    <a:p>
                      <a:endParaRPr lang="en-US" sz="18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 data</a:t>
                      </a:r>
                      <a:r>
                        <a:rPr lang="en-US" sz="1400" kern="1200" baseline="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available.</a:t>
                      </a:r>
                    </a:p>
                    <a:p>
                      <a:r>
                        <a:rPr lang="en-US" sz="1400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No data available.</a:t>
                      </a:r>
                    </a:p>
                    <a:p>
                      <a:r>
                        <a:rPr lang="en-US" sz="1400" u="sng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Creation of the new survey</a:t>
                      </a:r>
                    </a:p>
                    <a:p>
                      <a:endParaRPr lang="en-US" sz="1400" u="sng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endParaRPr lang="en-US" sz="1900" u="sng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Threshold is not applied</a:t>
                      </a:r>
                    </a:p>
                    <a:p>
                      <a:endParaRPr lang="en-US" sz="8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endParaRPr lang="en-US" sz="10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endParaRPr lang="en-US" sz="14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Will be </a:t>
                      </a:r>
                      <a:r>
                        <a:rPr lang="en-US" sz="1400" kern="120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send</a:t>
                      </a:r>
                      <a:r>
                        <a:rPr lang="en-US" sz="1400" kern="1200" baseline="0" dirty="0" smtClean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until the end of 2014</a:t>
                      </a:r>
                      <a:endParaRPr lang="en-US" sz="1400" kern="1200" dirty="0" smtClean="0">
                        <a:solidFill>
                          <a:srgbClr val="00B05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41681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Other survey realized in tourism statistics (national needs)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200" dirty="0" smtClean="0">
                <a:latin typeface="Cambria" pitchFamily="18" charset="0"/>
              </a:rPr>
              <a:t>1</a:t>
            </a:r>
            <a:r>
              <a:rPr lang="en-US" sz="2200" dirty="0">
                <a:latin typeface="Cambria" pitchFamily="18" charset="0"/>
              </a:rPr>
              <a:t>. </a:t>
            </a:r>
            <a:r>
              <a:rPr lang="en-US" sz="2200" dirty="0" smtClean="0">
                <a:latin typeface="Cambria" pitchFamily="18" charset="0"/>
              </a:rPr>
              <a:t>Foreign </a:t>
            </a:r>
            <a:r>
              <a:rPr lang="en-US" sz="2200" dirty="0">
                <a:latin typeface="Cambria" pitchFamily="18" charset="0"/>
              </a:rPr>
              <a:t>vessels on cruise in Montenegro</a:t>
            </a:r>
            <a:endParaRPr lang="en-US" sz="2200" dirty="0" smtClean="0"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dirty="0" smtClean="0"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dirty="0" smtClean="0"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200" dirty="0" smtClean="0">
                <a:latin typeface="Cambria" pitchFamily="18" charset="0"/>
              </a:rPr>
              <a:t>2</a:t>
            </a:r>
            <a:r>
              <a:rPr lang="en-US" sz="2200" dirty="0">
                <a:latin typeface="Cambria" pitchFamily="18" charset="0"/>
              </a:rPr>
              <a:t>. Nautical tourism</a:t>
            </a:r>
            <a:endParaRPr lang="en-US" sz="2200" dirty="0" smtClean="0"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sr-Latn-ME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93971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EU M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0"/>
          <p:cNvSpPr>
            <a:spLocks noGrp="1"/>
          </p:cNvSpPr>
          <p:nvPr>
            <p:ph type="title"/>
          </p:nvPr>
        </p:nvSpPr>
        <p:spPr>
          <a:xfrm>
            <a:off x="685800" y="609601"/>
            <a:ext cx="8229600" cy="914400"/>
          </a:xfrm>
        </p:spPr>
        <p:txBody>
          <a:bodyPr/>
          <a:lstStyle/>
          <a:p>
            <a:r>
              <a:rPr lang="en-US" sz="2400" b="1" dirty="0">
                <a:latin typeface="Cambria" pitchFamily="18" charset="0"/>
              </a:rPr>
              <a:t>Theme 3.05.01. Tourism</a:t>
            </a:r>
            <a:endParaRPr lang="en-US" sz="2400" b="1" dirty="0" smtClean="0">
              <a:latin typeface="Cambria" pitchFamily="18" charset="0"/>
            </a:endParaRPr>
          </a:p>
        </p:txBody>
      </p:sp>
      <p:sp>
        <p:nvSpPr>
          <p:cNvPr id="16388" name="Rectangle 21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153400" cy="4449763"/>
          </a:xfrm>
        </p:spPr>
        <p:txBody>
          <a:bodyPr/>
          <a:lstStyle/>
          <a:p>
            <a:pPr marL="0" lvl="1" indent="0">
              <a:lnSpc>
                <a:spcPct val="80000"/>
              </a:lnSpc>
              <a:buNone/>
            </a:pPr>
            <a:r>
              <a:rPr lang="en-US" sz="2200" b="1" dirty="0" smtClean="0">
                <a:latin typeface="Cambria" pitchFamily="18" charset="0"/>
              </a:rPr>
              <a:t>Conclusion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latin typeface="Cambria" pitchFamily="18" charset="0"/>
            </a:endParaRP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MONSTAT will sent data according to expected date</a:t>
            </a:r>
          </a:p>
          <a:p>
            <a:pPr marL="342900" lvl="1" indent="-342900">
              <a:lnSpc>
                <a:spcPct val="80000"/>
              </a:lnSpc>
              <a:buFont typeface="Wingdings" pitchFamily="2" charset="2"/>
              <a:buChar char="Ø"/>
            </a:pPr>
            <a:endParaRPr lang="en-US" sz="500" dirty="0" smtClean="0">
              <a:latin typeface="Cambria" pitchFamily="18" charset="0"/>
            </a:endParaRPr>
          </a:p>
          <a:p>
            <a:pPr marL="800100" lvl="2" indent="-108000" algn="just" eaLnBrk="1" hangingPunct="1">
              <a:spcBef>
                <a:spcPct val="0"/>
              </a:spcBef>
              <a:buFontTx/>
              <a:buChar char="•"/>
            </a:pPr>
            <a:r>
              <a:rPr lang="en-US" sz="1700" dirty="0">
                <a:latin typeface="Cambria" pitchFamily="18" charset="0"/>
              </a:rPr>
              <a:t>Annual capacity of tourist accommodation establishments</a:t>
            </a:r>
          </a:p>
          <a:p>
            <a:pPr marL="800100" lvl="2" indent="-108000" algn="just" eaLnBrk="1" hangingPunct="1">
              <a:spcBef>
                <a:spcPct val="0"/>
              </a:spcBef>
              <a:buFontTx/>
              <a:buChar char="•"/>
            </a:pPr>
            <a:r>
              <a:rPr lang="en-US" sz="1700" dirty="0" smtClean="0">
                <a:latin typeface="Cambria" pitchFamily="18" charset="0"/>
              </a:rPr>
              <a:t>Annual </a:t>
            </a:r>
            <a:r>
              <a:rPr lang="en-US" sz="1700" dirty="0">
                <a:latin typeface="Cambria" pitchFamily="18" charset="0"/>
              </a:rPr>
              <a:t>occupancy of tourist accommodation </a:t>
            </a:r>
            <a:r>
              <a:rPr lang="en-US" sz="1700" dirty="0" smtClean="0">
                <a:latin typeface="Cambria" pitchFamily="18" charset="0"/>
              </a:rPr>
              <a:t>establishments</a:t>
            </a:r>
          </a:p>
          <a:p>
            <a:pPr marL="800100" lvl="2" indent="-108000" algn="just" eaLnBrk="1" hangingPunct="1">
              <a:spcBef>
                <a:spcPct val="0"/>
              </a:spcBef>
              <a:buFontTx/>
              <a:buChar char="•"/>
            </a:pPr>
            <a:r>
              <a:rPr lang="en-US" sz="1700" dirty="0">
                <a:latin typeface="Cambria" pitchFamily="18" charset="0"/>
              </a:rPr>
              <a:t>Metadata and quality report via NRME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200" b="1" dirty="0">
              <a:latin typeface="Cambria" pitchFamily="18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MONSTAT will be working on creation of the new survey for demand data. </a:t>
            </a:r>
          </a:p>
          <a:p>
            <a:pPr marL="0" lvl="1" indent="0" algn="just">
              <a:lnSpc>
                <a:spcPct val="80000"/>
              </a:lnSpc>
              <a:buNone/>
            </a:pPr>
            <a:endParaRPr lang="en-US" sz="2200" dirty="0">
              <a:latin typeface="Cambria" pitchFamily="18" charset="0"/>
            </a:endParaRPr>
          </a:p>
          <a:p>
            <a:pPr marL="342900" lvl="1" indent="-3429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In cooperation with other relevant institution MONSTAT will be intensively working on creation and updating administrative sources in line with EC Regulations.</a:t>
            </a:r>
            <a:endParaRPr lang="en-US" sz="2200" dirty="0">
              <a:latin typeface="Cambria" pitchFamily="18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sr-Latn-ME" sz="2200" b="1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sr-Latn-CS" sz="2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0" y="-4763"/>
            <a:ext cx="9144000" cy="860426"/>
            <a:chOff x="0" y="-4763"/>
            <a:chExt cx="9144000" cy="860426"/>
          </a:xfrm>
        </p:grpSpPr>
        <p:sp>
          <p:nvSpPr>
            <p:cNvPr id="20" name="Round Same Side Corner Rectangle 19"/>
            <p:cNvSpPr/>
            <p:nvPr/>
          </p:nvSpPr>
          <p:spPr>
            <a:xfrm>
              <a:off x="0" y="0"/>
              <a:ext cx="9144000" cy="533400"/>
            </a:xfrm>
            <a:prstGeom prst="round2SameRect">
              <a:avLst>
                <a:gd name="adj1" fmla="val 21211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lumMod val="60000"/>
                  <a:lumOff val="40000"/>
                  <a:alpha val="6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r>
                <a:rPr lang="en-US" sz="1800" b="1" i="1" dirty="0" smtClean="0">
                  <a:solidFill>
                    <a:srgbClr val="E6B9B8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800" b="1" i="1" dirty="0">
                <a:solidFill>
                  <a:srgbClr val="E6B9B8"/>
                </a:solidFill>
                <a:latin typeface="Cambria" pitchFamily="18" charset="0"/>
                <a:cs typeface="Arial" charset="0"/>
              </a:endParaRPr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95250" y="104775"/>
              <a:ext cx="5010150" cy="750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4288" indent="-14288">
                <a:spcAft>
                  <a:spcPct val="40000"/>
                </a:spcAft>
                <a:buClr>
                  <a:srgbClr val="FF0000"/>
                </a:buClr>
              </a:pPr>
              <a:r>
                <a:rPr lang="sr-Latn-CS" sz="1800" b="1" dirty="0">
                  <a:solidFill>
                    <a:srgbClr val="F2DCDB"/>
                  </a:solidFill>
                  <a:latin typeface="Cambria" pitchFamily="18" charset="0"/>
                </a:rPr>
                <a:t>Chapter 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1</a:t>
              </a:r>
              <a:r>
                <a:rPr lang="en-US" sz="1800" b="1" dirty="0" smtClean="0">
                  <a:solidFill>
                    <a:srgbClr val="F2DCDB"/>
                  </a:solidFill>
                  <a:latin typeface="Cambria" pitchFamily="18" charset="0"/>
                </a:rPr>
                <a:t>8</a:t>
              </a:r>
              <a:r>
                <a:rPr lang="sr-Latn-CS" sz="1800" b="1" dirty="0" smtClean="0">
                  <a:solidFill>
                    <a:srgbClr val="F2DCDB"/>
                  </a:solidFill>
                  <a:latin typeface="Cambria" pitchFamily="18" charset="0"/>
                </a:rPr>
                <a:t>:</a:t>
              </a: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  <a:p>
              <a:pPr marL="14288" indent="-14288">
                <a:spcAft>
                  <a:spcPct val="40000"/>
                </a:spcAft>
                <a:buClr>
                  <a:srgbClr val="FF0000"/>
                </a:buClr>
                <a:buFont typeface="Wingdings" pitchFamily="2" charset="2"/>
                <a:buNone/>
              </a:pPr>
              <a:endParaRPr lang="en-US" sz="1800" b="1" dirty="0">
                <a:solidFill>
                  <a:srgbClr val="F2DCDB"/>
                </a:solidFill>
                <a:latin typeface="Cambria" pitchFamily="18" charset="0"/>
              </a:endParaRPr>
            </a:p>
          </p:txBody>
        </p:sp>
        <p:grpSp>
          <p:nvGrpSpPr>
            <p:cNvPr id="16397" name="Group 21"/>
            <p:cNvGrpSpPr>
              <a:grpSpLocks/>
            </p:cNvGrpSpPr>
            <p:nvPr/>
          </p:nvGrpSpPr>
          <p:grpSpPr bwMode="auto">
            <a:xfrm>
              <a:off x="7885100" y="-4763"/>
              <a:ext cx="1211260" cy="385762"/>
              <a:chOff x="7814716" y="-5258"/>
              <a:chExt cx="1210767" cy="460280"/>
            </a:xfrm>
          </p:grpSpPr>
          <p:sp>
            <p:nvSpPr>
              <p:cNvPr id="29" name="5-Point Star 28"/>
              <p:cNvSpPr/>
              <p:nvPr/>
            </p:nvSpPr>
            <p:spPr>
              <a:xfrm rot="165688">
                <a:off x="7814716" y="-5258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 rot="165688">
                <a:off x="7996034" y="175717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 rot="165688">
                <a:off x="8224634" y="261442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 rot="165688">
                <a:off x="8462757" y="26144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 rot="165688">
                <a:off x="8843757" y="4266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  <p:sp>
            <p:nvSpPr>
              <p:cNvPr id="34" name="5-Point Star 33"/>
              <p:cNvSpPr/>
              <p:nvPr/>
            </p:nvSpPr>
            <p:spPr>
              <a:xfrm rot="165688">
                <a:off x="8672308" y="166190"/>
                <a:ext cx="181726" cy="193580"/>
              </a:xfrm>
              <a:prstGeom prst="star5">
                <a:avLst/>
              </a:prstGeom>
              <a:solidFill>
                <a:srgbClr val="FFFF00"/>
              </a:solidFill>
              <a:ln>
                <a:noFill/>
              </a:ln>
              <a:effectLst>
                <a:reflection blurRad="6350" stA="50000" endA="300" endPos="90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latin typeface="Cambria" pitchFamily="18" charset="0"/>
                </a:endParaRPr>
              </a:p>
            </p:txBody>
          </p:sp>
        </p:grpSp>
      </p:grpSp>
      <p:grpSp>
        <p:nvGrpSpPr>
          <p:cNvPr id="16390" name="Group 21"/>
          <p:cNvGrpSpPr>
            <a:grpSpLocks/>
          </p:cNvGrpSpPr>
          <p:nvPr/>
        </p:nvGrpSpPr>
        <p:grpSpPr bwMode="auto">
          <a:xfrm>
            <a:off x="0" y="6354763"/>
            <a:ext cx="9144000" cy="506472"/>
            <a:chOff x="0" y="6354762"/>
            <a:chExt cx="9144000" cy="506533"/>
          </a:xfrm>
        </p:grpSpPr>
        <p:sp>
          <p:nvSpPr>
            <p:cNvPr id="36" name="Round Same Side Corner Rectangle 35"/>
            <p:cNvSpPr/>
            <p:nvPr/>
          </p:nvSpPr>
          <p:spPr>
            <a:xfrm rot="10800000">
              <a:off x="0" y="6400805"/>
              <a:ext cx="9144000" cy="457255"/>
            </a:xfrm>
            <a:prstGeom prst="round2SameRect">
              <a:avLst>
                <a:gd name="adj1" fmla="val 30139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6200000" rotWithShape="0">
                <a:schemeClr val="accent2">
                  <a:lumMod val="60000"/>
                  <a:lumOff val="40000"/>
                  <a:alpha val="6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400" y="6461137"/>
              <a:ext cx="4344459" cy="4001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 O N T E N E G R 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Negotiating Team for </a:t>
              </a:r>
              <a:r>
                <a:rPr lang="en-GB" sz="1000" b="1" dirty="0" smtClean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Accession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of </a:t>
              </a:r>
              <a:r>
                <a:rPr lang="x-none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Montenegro </a:t>
              </a:r>
              <a:r>
                <a:rPr lang="en-GB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to the European Union</a:t>
              </a:r>
              <a:r>
                <a:rPr lang="sr-Latn-CS" sz="1000" b="1" dirty="0">
                  <a:solidFill>
                    <a:schemeClr val="accent2">
                      <a:lumMod val="75000"/>
                    </a:schemeClr>
                  </a:solidFill>
                  <a:latin typeface="Cambria" pitchFamily="18" charset="0"/>
                </a:rPr>
                <a:t> </a:t>
              </a:r>
              <a:endParaRPr lang="en-US" sz="1000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pic>
          <p:nvPicPr>
            <p:cNvPr id="16393" name="Picture 4" descr="C:\Documents and Settings\alen.nikezic\Desktop\MUPIJU-Stari komp\Press clipping\montenegro grb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54762"/>
              <a:ext cx="508000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6477000" y="6400805"/>
              <a:ext cx="2514600" cy="4572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en-US" sz="1100" b="1" dirty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Chapter </a:t>
              </a:r>
              <a:r>
                <a:rPr lang="sr-Latn-C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1</a:t>
              </a:r>
              <a:r>
                <a:rPr lang="en-US" sz="1100" b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8: </a:t>
              </a:r>
              <a:endParaRPr lang="sr-Latn-CS" sz="1100" b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r">
                <a:defRPr/>
              </a:pPr>
              <a:r>
                <a:rPr lang="en-US" sz="1100" b="1" i="1" dirty="0" smtClean="0">
                  <a:solidFill>
                    <a:srgbClr val="953735"/>
                  </a:solidFill>
                  <a:latin typeface="Cambria" pitchFamily="18" charset="0"/>
                  <a:cs typeface="Arial" charset="0"/>
                </a:rPr>
                <a:t>Statistics</a:t>
              </a:r>
              <a:endParaRPr lang="sl-SI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  <a:p>
              <a:pPr algn="ctr">
                <a:defRPr/>
              </a:pPr>
              <a:endParaRPr lang="en-US" sz="1100" b="1" i="1" dirty="0">
                <a:solidFill>
                  <a:srgbClr val="953735"/>
                </a:solidFill>
                <a:latin typeface="Cambria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212014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7" y="919889"/>
            <a:ext cx="8118226" cy="5099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413" name="Group 31"/>
          <p:cNvGrpSpPr>
            <a:grpSpLocks/>
          </p:cNvGrpSpPr>
          <p:nvPr/>
        </p:nvGrpSpPr>
        <p:grpSpPr bwMode="auto">
          <a:xfrm>
            <a:off x="0" y="0"/>
            <a:ext cx="4662488" cy="4081463"/>
            <a:chOff x="1364455" y="17002"/>
            <a:chExt cx="4662490" cy="4080796"/>
          </a:xfrm>
        </p:grpSpPr>
        <p:sp>
          <p:nvSpPr>
            <p:cNvPr id="16" name="5-Point Star 15"/>
            <p:cNvSpPr/>
            <p:nvPr/>
          </p:nvSpPr>
          <p:spPr>
            <a:xfrm rot="8520840">
              <a:off x="2888454" y="17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15" name="5-Point Star 14"/>
            <p:cNvSpPr/>
            <p:nvPr/>
          </p:nvSpPr>
          <p:spPr>
            <a:xfrm rot="8520840">
              <a:off x="1974053" y="321803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2" name="5-Point Star 21"/>
            <p:cNvSpPr/>
            <p:nvPr/>
          </p:nvSpPr>
          <p:spPr>
            <a:xfrm rot="8520840">
              <a:off x="1364455" y="10838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3" name="5-Point Star 22"/>
            <p:cNvSpPr/>
            <p:nvPr/>
          </p:nvSpPr>
          <p:spPr>
            <a:xfrm rot="8520840">
              <a:off x="1440653" y="1998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4" name="5-Point Star 23"/>
            <p:cNvSpPr/>
            <p:nvPr/>
          </p:nvSpPr>
          <p:spPr>
            <a:xfrm rot="8520840">
              <a:off x="1897855" y="276020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5" name="5-Point Star 24"/>
            <p:cNvSpPr/>
            <p:nvPr/>
          </p:nvSpPr>
          <p:spPr>
            <a:xfrm rot="8520840">
              <a:off x="2507455" y="32174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6" name="5-Point Star 25"/>
            <p:cNvSpPr/>
            <p:nvPr/>
          </p:nvSpPr>
          <p:spPr>
            <a:xfrm rot="8520840">
              <a:off x="3498055" y="33474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7" name="5-Point Star 26"/>
            <p:cNvSpPr/>
            <p:nvPr/>
          </p:nvSpPr>
          <p:spPr>
            <a:xfrm rot="8520840">
              <a:off x="4412455" y="30650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8" name="5-Point Star 27"/>
            <p:cNvSpPr/>
            <p:nvPr/>
          </p:nvSpPr>
          <p:spPr>
            <a:xfrm rot="8520840">
              <a:off x="4989591" y="2356821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29" name="5-Point Star 28"/>
            <p:cNvSpPr/>
            <p:nvPr/>
          </p:nvSpPr>
          <p:spPr>
            <a:xfrm rot="8520840">
              <a:off x="5218191" y="1388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0" name="5-Point Star 29"/>
            <p:cNvSpPr/>
            <p:nvPr/>
          </p:nvSpPr>
          <p:spPr>
            <a:xfrm rot="8520840">
              <a:off x="4717254" y="6266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  <p:sp>
          <p:nvSpPr>
            <p:cNvPr id="31" name="5-Point Star 30"/>
            <p:cNvSpPr/>
            <p:nvPr/>
          </p:nvSpPr>
          <p:spPr>
            <a:xfrm rot="8520840">
              <a:off x="3955255" y="93202"/>
              <a:ext cx="808754" cy="750377"/>
            </a:xfrm>
            <a:prstGeom prst="star5">
              <a:avLst/>
            </a:prstGeom>
            <a:solidFill>
              <a:srgbClr val="FFFF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/>
            </a:p>
          </p:txBody>
        </p:sp>
      </p:grp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33800" y="4114800"/>
            <a:ext cx="533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800" b="1" dirty="0">
                <a:solidFill>
                  <a:srgbClr val="002060"/>
                </a:solidFill>
                <a:latin typeface="Cambria" pitchFamily="18" charset="0"/>
              </a:rPr>
              <a:t>Thank you for your attention!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 sz="2400" b="1" dirty="0">
              <a:solidFill>
                <a:srgbClr val="002060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4000" b="1" dirty="0">
                <a:solidFill>
                  <a:srgbClr val="002060"/>
                </a:solidFill>
                <a:latin typeface="Cambria" pitchFamily="18" charset="0"/>
              </a:rPr>
              <a:t>QUESTIONS</a:t>
            </a:r>
            <a:endParaRPr lang="hr-HR" sz="4000" b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4046" y="1812135"/>
            <a:ext cx="2404281" cy="40011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isometricRightUp"/>
              <a:lightRig rig="threePt" dir="t"/>
            </a:scene3d>
          </a:bodyPr>
          <a:lstStyle/>
          <a:p>
            <a:r>
              <a:rPr lang="sr-Latn-ME" dirty="0" smtClean="0"/>
              <a:t>Sveti Stefan Island</a:t>
            </a:r>
            <a:endParaRPr lang="en-US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4456</TotalTime>
  <Words>1239</Words>
  <Application>Microsoft Office PowerPoint</Application>
  <PresentationFormat>On-screen Show (4:3)</PresentationFormat>
  <Paragraphs>325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Theme 3.05.01. Tourism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alen.nikezic</dc:creator>
  <cp:lastModifiedBy>jelena markovic</cp:lastModifiedBy>
  <cp:revision>581</cp:revision>
  <dcterms:created xsi:type="dcterms:W3CDTF">2012-04-18T16:21:57Z</dcterms:created>
  <dcterms:modified xsi:type="dcterms:W3CDTF">2013-06-17T12:21:03Z</dcterms:modified>
</cp:coreProperties>
</file>