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7" r:id="rId2"/>
    <p:sldId id="376" r:id="rId3"/>
    <p:sldId id="390" r:id="rId4"/>
    <p:sldId id="396" r:id="rId5"/>
    <p:sldId id="392" r:id="rId6"/>
    <p:sldId id="393" r:id="rId7"/>
    <p:sldId id="394" r:id="rId8"/>
    <p:sldId id="265" r:id="rId9"/>
  </p:sldIdLst>
  <p:sldSz cx="9144000" cy="6858000" type="screen4x3"/>
  <p:notesSz cx="6797675" cy="99266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3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6" autoAdjust="0"/>
    <p:restoredTop sz="85649" autoAdjust="0"/>
  </p:normalViewPr>
  <p:slideViewPr>
    <p:cSldViewPr>
      <p:cViewPr>
        <p:scale>
          <a:sx n="70" d="100"/>
          <a:sy n="70" d="100"/>
        </p:scale>
        <p:origin x="-1746"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CDE25E11-B10A-497F-B118-825A620FAC1E}" type="datetimeFigureOut">
              <a:rPr lang="en-US" smtClean="0"/>
              <a:pPr/>
              <a:t>6/17/2013</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2F9A2CF9-B8BB-4965-9B1E-A1A020B56939}" type="slidenum">
              <a:rPr lang="en-US" smtClean="0"/>
              <a:pPr/>
              <a:t>‹#›</a:t>
            </a:fld>
            <a:endParaRPr lang="en-US"/>
          </a:p>
        </p:txBody>
      </p:sp>
    </p:spTree>
    <p:extLst>
      <p:ext uri="{BB962C8B-B14F-4D97-AF65-F5344CB8AC3E}">
        <p14:creationId xmlns:p14="http://schemas.microsoft.com/office/powerpoint/2010/main" val="559020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801A8D40-3C47-48E7-99D7-8A8EE05EC30F}" type="datetimeFigureOut">
              <a:rPr lang="en-US"/>
              <a:pPr>
                <a:defRPr/>
              </a:pPr>
              <a:t>6/17/2013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2C8C124B-F686-4599-9B3C-68B9B7940815}" type="slidenum">
              <a:rPr lang="en-US"/>
              <a:pPr>
                <a:defRPr/>
              </a:pPr>
              <a:t>‹#›</a:t>
            </a:fld>
            <a:endParaRPr lang="en-US"/>
          </a:p>
        </p:txBody>
      </p:sp>
    </p:spTree>
    <p:extLst>
      <p:ext uri="{BB962C8B-B14F-4D97-AF65-F5344CB8AC3E}">
        <p14:creationId xmlns:p14="http://schemas.microsoft.com/office/powerpoint/2010/main" val="4052783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1</a:t>
            </a:fld>
            <a:endParaRPr lang="en-US"/>
          </a:p>
        </p:txBody>
      </p:sp>
    </p:spTree>
    <p:extLst>
      <p:ext uri="{BB962C8B-B14F-4D97-AF65-F5344CB8AC3E}">
        <p14:creationId xmlns:p14="http://schemas.microsoft.com/office/powerpoint/2010/main" val="210951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p:spPr>
      </p:sp>
      <p:sp>
        <p:nvSpPr>
          <p:cNvPr id="1945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8</a:t>
            </a:fld>
            <a:endParaRPr lang="en-US"/>
          </a:p>
        </p:txBody>
      </p:sp>
    </p:spTree>
    <p:extLst>
      <p:ext uri="{BB962C8B-B14F-4D97-AF65-F5344CB8AC3E}">
        <p14:creationId xmlns:p14="http://schemas.microsoft.com/office/powerpoint/2010/main" val="2517509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1728C2-4484-4D0E-BDB6-675EA333ED0B}"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3183D5-7AC7-4E58-8729-3D19B256B0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C22C70-5971-4B63-BC4F-5A39059D0858}"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299AE7-5DA4-4099-A327-9494F53C659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48198D-D962-48F4-B70D-2240DFC47DE7}"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64CF08-5E96-434D-B3C4-75FD2A8FACF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904E84F-26CD-43BB-AB86-50091A17D6EC}"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AD2F84-0A87-47D6-AB92-9D0BFE3E0AD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DD1228F-06A4-4B92-B85E-4D8EE2BB28B3}" type="datetimeFigureOut">
              <a:rPr lang="en-US"/>
              <a:pPr>
                <a:defRPr/>
              </a:pPr>
              <a:t>6/17/2013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9B75626-BF8C-4EE8-814E-EF7F070B507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97ABC9-864E-4413-8DFA-C36FC848F4A7}" type="datetimeFigureOut">
              <a:rPr lang="en-US"/>
              <a:pPr>
                <a:defRPr/>
              </a:pPr>
              <a:t>6/17/2013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B616CB5-23D5-49F5-A27D-774B571FA81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89E280-C211-41F3-B1E1-A8DF53423C94}" type="datetimeFigureOut">
              <a:rPr lang="en-US"/>
              <a:pPr>
                <a:defRPr/>
              </a:pPr>
              <a:t>6/17/2013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C92C5DA-03C9-4817-BAD4-3D75D3E81CB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E468A6-367E-4FD4-A259-1C9BB554A493}"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4958E3A-D3E2-42C5-84F8-98CE596082B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FCE8CF-6D84-44C5-9D99-DCEC87B8113A}"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B9228-A7CC-4E7E-B3DE-7F6ED2310CA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0ED202-145F-4C4C-8453-E6D107AD0933}"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7A732C-03D4-4282-8FA7-5E6E52B541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9986A2-CA74-493E-9114-1D5BD3ACB9FC}"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69A8E2-C673-4BE8-978B-7CD8CAC838F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2A0B003-577E-4F39-8847-AE2654E7174E}" type="datetimeFigureOut">
              <a:rPr lang="en-US"/>
              <a:pPr>
                <a:defRPr/>
              </a:pPr>
              <a:t>6/17/2013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EBAD7A2-465B-4C0B-8DE1-B7779FCE7B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wmf"/><Relationship Id="rId4" Type="http://schemas.openxmlformats.org/officeDocument/2006/relationships/hyperlink" Target="http://www.monstat.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53"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a:t>
            </a:r>
            <a:r>
              <a:rPr lang="en-GB" sz="1600" b="1" dirty="0" smtClean="0">
                <a:solidFill>
                  <a:schemeClr val="bg1"/>
                </a:solidFill>
                <a:latin typeface="Cambria" pitchFamily="18" charset="0"/>
              </a:rPr>
              <a:t>Accession </a:t>
            </a:r>
            <a:r>
              <a:rPr lang="en-GB" sz="1600" b="1" dirty="0">
                <a:solidFill>
                  <a:schemeClr val="bg1"/>
                </a:solidFill>
                <a:latin typeface="Cambria" pitchFamily="18" charset="0"/>
              </a:rPr>
              <a:t>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18</a:t>
            </a:r>
            <a:r>
              <a:rPr lang="hr-HR"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en-US" sz="1600" b="1" i="1" dirty="0" smtClean="0">
                <a:solidFill>
                  <a:schemeClr val="bg1"/>
                </a:solidFill>
                <a:latin typeface="Cambria" pitchFamily="18" charset="0"/>
              </a:rPr>
              <a:t>Statistics</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en-US" sz="2600" dirty="0" smtClean="0">
                <a:solidFill>
                  <a:srgbClr val="F2DCDB"/>
                </a:solidFill>
                <a:latin typeface="Cambria" pitchFamily="18" charset="0"/>
              </a:rPr>
              <a:t>18</a:t>
            </a:r>
            <a:endParaRPr lang="en-GB" sz="2600" dirty="0">
              <a:solidFill>
                <a:srgbClr val="F2DCDB"/>
              </a:solidFill>
              <a:latin typeface="Cambria" pitchFamily="18" charset="0"/>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libri" pitchFamily="34" charset="0"/>
            </a:endParaRPr>
          </a:p>
        </p:txBody>
      </p:sp>
      <p:sp>
        <p:nvSpPr>
          <p:cNvPr id="2056" name="Rectangle 12"/>
          <p:cNvSpPr>
            <a:spLocks noChangeArrowheads="1"/>
          </p:cNvSpPr>
          <p:nvPr/>
        </p:nvSpPr>
        <p:spPr bwMode="auto">
          <a:xfrm>
            <a:off x="962025" y="6326188"/>
            <a:ext cx="7419975" cy="369887"/>
          </a:xfrm>
          <a:prstGeom prst="rect">
            <a:avLst/>
          </a:prstGeom>
          <a:noFill/>
          <a:ln w="9525">
            <a:noFill/>
            <a:miter lim="800000"/>
            <a:headEnd/>
            <a:tailEnd/>
          </a:ln>
        </p:spPr>
        <p:txBody>
          <a:bodyPr anchor="ctr">
            <a:spAutoFit/>
          </a:bodyPr>
          <a:lstStyle/>
          <a:p>
            <a:pPr algn="ctr"/>
            <a:r>
              <a:rPr lang="en-US" sz="1800" b="1" dirty="0" smtClean="0">
                <a:solidFill>
                  <a:srgbClr val="D99694"/>
                </a:solidFill>
                <a:latin typeface="Cambria" pitchFamily="18" charset="0"/>
              </a:rPr>
              <a:t>Luxembourg,  June 2013</a:t>
            </a:r>
            <a:endParaRPr lang="en-US" sz="1800" dirty="0">
              <a:solidFill>
                <a:srgbClr val="D99694"/>
              </a:solidFill>
              <a:latin typeface="Calibri" pitchFamily="34"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pic>
        <p:nvPicPr>
          <p:cNvPr id="2058" name="Picture 28"/>
          <p:cNvPicPr>
            <a:picLocks noChangeAspect="1" noChangeArrowheads="1"/>
          </p:cNvPicPr>
          <p:nvPr/>
        </p:nvPicPr>
        <p:blipFill>
          <a:blip r:embed="rId4" cstate="print"/>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21"/>
          <p:cNvSpPr txBox="1">
            <a:spLocks noChangeArrowheads="1"/>
          </p:cNvSpPr>
          <p:nvPr/>
        </p:nvSpPr>
        <p:spPr bwMode="auto">
          <a:xfrm>
            <a:off x="533400" y="1776484"/>
            <a:ext cx="8569325" cy="12954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3200" b="1" dirty="0" smtClean="0">
                <a:latin typeface="Cambria" pitchFamily="18" charset="0"/>
              </a:rPr>
              <a:t>Demography, census</a:t>
            </a:r>
            <a:r>
              <a:rPr lang="sr-Latn-CS" sz="3200" b="1" dirty="0" smtClean="0">
                <a:latin typeface="Cambria" pitchFamily="18" charset="0"/>
              </a:rPr>
              <a:t> </a:t>
            </a:r>
            <a:r>
              <a:rPr lang="en-US" sz="3200" b="1" dirty="0" smtClean="0">
                <a:latin typeface="Cambria" pitchFamily="18" charset="0"/>
              </a:rPr>
              <a:t>and</a:t>
            </a:r>
            <a:r>
              <a:rPr lang="sr-Latn-CS" sz="3200" b="1" dirty="0" smtClean="0">
                <a:latin typeface="Cambria" pitchFamily="18" charset="0"/>
              </a:rPr>
              <a:t> </a:t>
            </a:r>
            <a:r>
              <a:rPr lang="en-US" sz="3200" b="1" dirty="0" smtClean="0">
                <a:latin typeface="Cambria" pitchFamily="18" charset="0"/>
              </a:rPr>
              <a:t>projections</a:t>
            </a:r>
            <a:r>
              <a:rPr lang="pl-PL" sz="2400" b="1" dirty="0">
                <a:latin typeface="Cambria" pitchFamily="18" charset="0"/>
              </a:rPr>
              <a:t>	</a:t>
            </a:r>
            <a:endParaRPr lang="en-US" sz="1400" b="1" dirty="0">
              <a:latin typeface="Cambria" pitchFamily="18" charset="0"/>
            </a:endParaRPr>
          </a:p>
        </p:txBody>
      </p:sp>
      <p:sp>
        <p:nvSpPr>
          <p:cNvPr id="3075" name="Rectangle 16"/>
          <p:cNvSpPr>
            <a:spLocks noChangeArrowheads="1"/>
          </p:cNvSpPr>
          <p:nvPr/>
        </p:nvSpPr>
        <p:spPr bwMode="auto">
          <a:xfrm>
            <a:off x="1808162" y="3538355"/>
            <a:ext cx="5410200" cy="1323439"/>
          </a:xfrm>
          <a:prstGeom prst="rect">
            <a:avLst/>
          </a:prstGeom>
          <a:noFill/>
          <a:ln w="9525">
            <a:noFill/>
            <a:miter lim="800000"/>
            <a:headEnd/>
            <a:tailEnd/>
          </a:ln>
        </p:spPr>
        <p:txBody>
          <a:bodyPr>
            <a:spAutoFit/>
          </a:bodyPr>
          <a:lstStyle/>
          <a:p>
            <a:pPr algn="ctr"/>
            <a:endParaRPr lang="hr-HR" b="1" dirty="0">
              <a:solidFill>
                <a:srgbClr val="632523"/>
              </a:solidFill>
              <a:latin typeface="Cambria" pitchFamily="18" charset="0"/>
            </a:endParaRPr>
          </a:p>
          <a:p>
            <a:pPr algn="ctr"/>
            <a:r>
              <a:rPr lang="hr-HR" b="1" dirty="0" smtClean="0">
                <a:latin typeface="Cambria" pitchFamily="18" charset="0"/>
              </a:rPr>
              <a:t>Bilateral screening</a:t>
            </a:r>
            <a:r>
              <a:rPr lang="hr-HR" b="1" dirty="0">
                <a:latin typeface="Cambria" pitchFamily="18" charset="0"/>
              </a:rPr>
              <a:t>: Chapter </a:t>
            </a:r>
            <a:r>
              <a:rPr lang="en-US" b="1" dirty="0" smtClean="0">
                <a:latin typeface="Cambria" pitchFamily="18" charset="0"/>
              </a:rPr>
              <a:t>18</a:t>
            </a:r>
            <a:r>
              <a:rPr lang="hr-HR" b="1" dirty="0" smtClean="0">
                <a:latin typeface="Cambria" pitchFamily="18" charset="0"/>
              </a:rPr>
              <a:t> </a:t>
            </a:r>
            <a:r>
              <a:rPr lang="en-US" b="1" dirty="0">
                <a:latin typeface="Cambria" pitchFamily="18" charset="0"/>
              </a:rPr>
              <a:t/>
            </a:r>
            <a:br>
              <a:rPr lang="en-US" b="1" dirty="0">
                <a:latin typeface="Cambria" pitchFamily="18" charset="0"/>
              </a:rPr>
            </a:br>
            <a:r>
              <a:rPr lang="en-US" b="1" dirty="0">
                <a:latin typeface="Cambria" pitchFamily="18" charset="0"/>
              </a:rPr>
              <a:t>Presentation of  Montenegro</a:t>
            </a:r>
            <a:br>
              <a:rPr lang="en-US" b="1" dirty="0">
                <a:latin typeface="Cambria" pitchFamily="18" charset="0"/>
              </a:rPr>
            </a:br>
            <a:r>
              <a:rPr lang="en-US" b="1" dirty="0" smtClean="0">
                <a:latin typeface="Cambria" pitchFamily="18" charset="0"/>
              </a:rPr>
              <a:t>Luxembourg</a:t>
            </a:r>
            <a:r>
              <a:rPr lang="hr-HR" b="1" dirty="0" smtClean="0">
                <a:latin typeface="Cambria" pitchFamily="18" charset="0"/>
              </a:rPr>
              <a:t>, </a:t>
            </a:r>
            <a:r>
              <a:rPr lang="en-US" b="1" dirty="0" smtClean="0">
                <a:latin typeface="Cambria" pitchFamily="18" charset="0"/>
              </a:rPr>
              <a:t>23-24</a:t>
            </a:r>
            <a:r>
              <a:rPr lang="hr-HR" b="1" dirty="0" smtClean="0">
                <a:latin typeface="Cambria" pitchFamily="18" charset="0"/>
              </a:rPr>
              <a:t> </a:t>
            </a:r>
            <a:r>
              <a:rPr lang="en-US" b="1" dirty="0" smtClean="0">
                <a:latin typeface="Cambria" pitchFamily="18" charset="0"/>
              </a:rPr>
              <a:t>June</a:t>
            </a:r>
            <a:r>
              <a:rPr lang="hr-HR" b="1" dirty="0" smtClean="0">
                <a:latin typeface="Cambria" pitchFamily="18" charset="0"/>
              </a:rPr>
              <a:t>201</a:t>
            </a:r>
            <a:r>
              <a:rPr lang="en-US" b="1" dirty="0">
                <a:latin typeface="Cambria" pitchFamily="18" charset="0"/>
              </a:rPr>
              <a:t>3</a:t>
            </a:r>
            <a:endParaRPr lang="en-US" dirty="0">
              <a:latin typeface="Cambria" pitchFamily="18" charset="0"/>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sz="1800" b="1" dirty="0">
              <a:solidFill>
                <a:schemeClr val="accent2">
                  <a:lumMod val="75000"/>
                </a:schemeClr>
              </a:solidFill>
              <a:latin typeface="Cambria" pitchFamily="18" charset="0"/>
            </a:endParaRPr>
          </a:p>
        </p:txBody>
      </p:sp>
      <p:pic>
        <p:nvPicPr>
          <p:cNvPr id="3077"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grpSp>
        <p:nvGrpSpPr>
          <p:cNvPr id="3078" name="Group 7"/>
          <p:cNvGrpSpPr>
            <a:grpSpLocks/>
          </p:cNvGrpSpPr>
          <p:nvPr/>
        </p:nvGrpSpPr>
        <p:grpSpPr bwMode="auto">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3085"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86" name="Group 21"/>
            <p:cNvGrpSpPr>
              <a:grpSpLocks/>
            </p:cNvGrpSpPr>
            <p:nvPr/>
          </p:nvGrpSpPr>
          <p:grpSpPr bwMode="auto">
            <a:xfrm>
              <a:off x="7885100" y="-4763"/>
              <a:ext cx="1211260" cy="385762"/>
              <a:chOff x="7814716" y="-5258"/>
              <a:chExt cx="1210767" cy="460280"/>
            </a:xfrm>
          </p:grpSpPr>
          <p:sp>
            <p:nvSpPr>
              <p:cNvPr id="25" name="5-Point Star 2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6" name="5-Point Star 2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7" name="5-Point Star 2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8" name="5-Point Star 2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9" name="5-Point Star 2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3079" name="Group 21"/>
          <p:cNvGrpSpPr>
            <a:grpSpLocks/>
          </p:cNvGrpSpPr>
          <p:nvPr/>
        </p:nvGrpSpPr>
        <p:grpSpPr bwMode="auto">
          <a:xfrm>
            <a:off x="0" y="6354763"/>
            <a:ext cx="9144000" cy="506472"/>
            <a:chOff x="0" y="6354762"/>
            <a:chExt cx="9144000" cy="506533"/>
          </a:xfrm>
        </p:grpSpPr>
        <p:sp>
          <p:nvSpPr>
            <p:cNvPr id="37" name="Round Same Side Corner Rectangle 36"/>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8" name="Rectangle 37"/>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08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958257295"/>
      </p:ext>
    </p:extLst>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533400" y="609600"/>
            <a:ext cx="8382000" cy="838200"/>
          </a:xfrm>
        </p:spPr>
        <p:txBody>
          <a:bodyPr/>
          <a:lstStyle/>
          <a:p>
            <a:r>
              <a:rPr lang="it-IT" sz="3200" b="1" dirty="0" smtClean="0">
                <a:solidFill>
                  <a:srgbClr val="632523"/>
                </a:solidFill>
                <a:latin typeface="Cambria" pitchFamily="18" charset="0"/>
              </a:rPr>
              <a:t/>
            </a:r>
            <a:br>
              <a:rPr lang="it-IT" sz="3200" b="1" dirty="0" smtClean="0">
                <a:solidFill>
                  <a:srgbClr val="632523"/>
                </a:solidFill>
                <a:latin typeface="Cambria" pitchFamily="18" charset="0"/>
              </a:rPr>
            </a:br>
            <a:endParaRPr lang="it-IT" sz="3200" b="1" dirty="0">
              <a:solidFill>
                <a:srgbClr val="632523"/>
              </a:solidFill>
              <a:latin typeface="Cambria" pitchFamily="18" charset="0"/>
            </a:endParaRPr>
          </a:p>
        </p:txBody>
      </p:sp>
      <p:sp>
        <p:nvSpPr>
          <p:cNvPr id="16388" name="Rectangle 21"/>
          <p:cNvSpPr>
            <a:spLocks noGrp="1"/>
          </p:cNvSpPr>
          <p:nvPr>
            <p:ph type="body" idx="1"/>
          </p:nvPr>
        </p:nvSpPr>
        <p:spPr>
          <a:xfrm>
            <a:off x="63405" y="1573977"/>
            <a:ext cx="9004913" cy="5065594"/>
          </a:xfrm>
        </p:spPr>
        <p:txBody>
          <a:bodyPr>
            <a:normAutofit fontScale="62500" lnSpcReduction="20000"/>
          </a:bodyPr>
          <a:lstStyle/>
          <a:p>
            <a:pPr algn="ctr">
              <a:lnSpc>
                <a:spcPct val="80000"/>
              </a:lnSpc>
              <a:buNone/>
            </a:pPr>
            <a:r>
              <a:rPr lang="it-IT" sz="3800" b="1" dirty="0" smtClean="0">
                <a:latin typeface="Cambria" pitchFamily="18" charset="0"/>
              </a:rPr>
              <a:t>Demography</a:t>
            </a:r>
            <a:endParaRPr lang="sr-Latn-CS" sz="3800" b="1" dirty="0" smtClean="0">
              <a:latin typeface="Cambria" pitchFamily="18" charset="0"/>
            </a:endParaRPr>
          </a:p>
          <a:p>
            <a:pPr>
              <a:lnSpc>
                <a:spcPct val="80000"/>
              </a:lnSpc>
              <a:buNone/>
            </a:pPr>
            <a:r>
              <a:rPr lang="en-US" sz="2900" b="1" dirty="0" smtClean="0">
                <a:latin typeface="Cambria" pitchFamily="18" charset="0"/>
              </a:rPr>
              <a:t>Current situation</a:t>
            </a:r>
            <a:endParaRPr lang="sr-Latn-CS" sz="2900" b="1" dirty="0" smtClean="0">
              <a:latin typeface="Cambria" pitchFamily="18" charset="0"/>
            </a:endParaRPr>
          </a:p>
          <a:p>
            <a:pPr algn="ctr">
              <a:lnSpc>
                <a:spcPct val="80000"/>
              </a:lnSpc>
              <a:buNone/>
            </a:pPr>
            <a:endParaRPr lang="sr-Latn-CS" sz="2900" b="1" dirty="0" smtClean="0">
              <a:latin typeface="Cambria" pitchFamily="18" charset="0"/>
            </a:endParaRPr>
          </a:p>
          <a:p>
            <a:pPr marL="0" indent="0">
              <a:lnSpc>
                <a:spcPct val="120000"/>
              </a:lnSpc>
              <a:spcBef>
                <a:spcPts val="600"/>
              </a:spcBef>
              <a:buNone/>
            </a:pPr>
            <a:r>
              <a:rPr lang="en-US" sz="2900" b="1" dirty="0" smtClean="0">
                <a:latin typeface="Cambria" pitchFamily="18" charset="0"/>
              </a:rPr>
              <a:t>Statistics of births and deaths </a:t>
            </a:r>
            <a:r>
              <a:rPr lang="vi-VN" sz="2900" dirty="0" smtClean="0">
                <a:latin typeface="Cambria" pitchFamily="18" charset="0"/>
              </a:rPr>
              <a:t>– </a:t>
            </a:r>
            <a:r>
              <a:rPr lang="en-US" sz="2900" dirty="0" smtClean="0">
                <a:latin typeface="Cambria" pitchFamily="18" charset="0"/>
              </a:rPr>
              <a:t>based on agreement between Ministry of  the Interior and Statistical Office  the data from the registry of births and deaths are submitted. </a:t>
            </a:r>
            <a:endParaRPr lang="sr-Latn-CS" sz="2900" dirty="0" smtClean="0">
              <a:latin typeface="Cambria" pitchFamily="18" charset="0"/>
            </a:endParaRPr>
          </a:p>
          <a:p>
            <a:pPr>
              <a:lnSpc>
                <a:spcPct val="120000"/>
              </a:lnSpc>
              <a:spcBef>
                <a:spcPts val="600"/>
              </a:spcBef>
              <a:buFont typeface="Wingdings" pitchFamily="2" charset="2"/>
              <a:buChar char="q"/>
            </a:pPr>
            <a:r>
              <a:rPr lang="en-US" sz="2900" dirty="0" smtClean="0">
                <a:latin typeface="Cambria" pitchFamily="18" charset="0"/>
              </a:rPr>
              <a:t>Statistics of births covers all the live birth cases signed in Birth Registry, whose mothers </a:t>
            </a:r>
            <a:r>
              <a:rPr lang="en-US" sz="2900" dirty="0">
                <a:latin typeface="Cambria" pitchFamily="18" charset="0"/>
              </a:rPr>
              <a:t>have a permanent or </a:t>
            </a:r>
            <a:r>
              <a:rPr lang="en-US" sz="2900" dirty="0" smtClean="0">
                <a:latin typeface="Cambria" pitchFamily="18" charset="0"/>
              </a:rPr>
              <a:t>temporary residence on the territory of Montenegro. Ministry of  the Interior has an electronic database. </a:t>
            </a:r>
            <a:r>
              <a:rPr lang="pl-PL" sz="2900" dirty="0" smtClean="0">
                <a:latin typeface="Cambria" pitchFamily="18" charset="0"/>
              </a:rPr>
              <a:t> </a:t>
            </a:r>
          </a:p>
          <a:p>
            <a:pPr>
              <a:lnSpc>
                <a:spcPct val="120000"/>
              </a:lnSpc>
              <a:spcBef>
                <a:spcPts val="600"/>
              </a:spcBef>
              <a:buFont typeface="Wingdings" pitchFamily="2" charset="2"/>
              <a:buChar char="q"/>
            </a:pPr>
            <a:r>
              <a:rPr lang="en-US" sz="2900" dirty="0" smtClean="0">
                <a:latin typeface="Cambria" pitchFamily="18" charset="0"/>
              </a:rPr>
              <a:t>Statistics of deaths covers all the cases of deaths signed in Death Registry, whose </a:t>
            </a:r>
            <a:r>
              <a:rPr lang="en-US" sz="2900" dirty="0">
                <a:latin typeface="Cambria" pitchFamily="18" charset="0"/>
              </a:rPr>
              <a:t>permanent or temporary  </a:t>
            </a:r>
            <a:r>
              <a:rPr lang="en-US" sz="2900" dirty="0" smtClean="0">
                <a:latin typeface="Cambria" pitchFamily="18" charset="0"/>
              </a:rPr>
              <a:t>residence is on the territory of Montenegro. Ministry of the Interior has an electronic database.</a:t>
            </a:r>
            <a:endParaRPr lang="pl-PL" sz="2900" dirty="0" smtClean="0">
              <a:latin typeface="Cambria" pitchFamily="18" charset="0"/>
            </a:endParaRPr>
          </a:p>
          <a:p>
            <a:pPr>
              <a:lnSpc>
                <a:spcPct val="120000"/>
              </a:lnSpc>
              <a:spcBef>
                <a:spcPts val="600"/>
              </a:spcBef>
              <a:buFont typeface="Wingdings" pitchFamily="2" charset="2"/>
              <a:buChar char="q"/>
            </a:pPr>
            <a:r>
              <a:rPr lang="en-US" sz="2900" dirty="0" smtClean="0">
                <a:latin typeface="Cambria" pitchFamily="18" charset="0"/>
              </a:rPr>
              <a:t>Statistics</a:t>
            </a:r>
            <a:r>
              <a:rPr lang="vi-VN" sz="2900" dirty="0" smtClean="0">
                <a:latin typeface="Cambria" pitchFamily="18" charset="0"/>
              </a:rPr>
              <a:t> </a:t>
            </a:r>
            <a:r>
              <a:rPr lang="en-US" sz="2900" dirty="0" smtClean="0">
                <a:latin typeface="Cambria" pitchFamily="18" charset="0"/>
              </a:rPr>
              <a:t> of marriages – the source of data is Marriage Certificate lead by the local administrative authority.  The data are delivered in paper form.</a:t>
            </a:r>
            <a:endParaRPr lang="vi-VN" sz="2900" dirty="0" smtClean="0">
              <a:latin typeface="Cambria" pitchFamily="18" charset="0"/>
            </a:endParaRPr>
          </a:p>
          <a:p>
            <a:pPr>
              <a:lnSpc>
                <a:spcPct val="120000"/>
              </a:lnSpc>
              <a:spcBef>
                <a:spcPts val="600"/>
              </a:spcBef>
              <a:buFont typeface="Wingdings" pitchFamily="2" charset="2"/>
              <a:buChar char="q"/>
            </a:pPr>
            <a:r>
              <a:rPr lang="en-US" sz="2900" dirty="0" smtClean="0">
                <a:latin typeface="Cambria" pitchFamily="18" charset="0"/>
              </a:rPr>
              <a:t>Statistics</a:t>
            </a:r>
            <a:r>
              <a:rPr lang="vi-VN" sz="2900" dirty="0" smtClean="0">
                <a:latin typeface="Cambria" pitchFamily="18" charset="0"/>
              </a:rPr>
              <a:t> </a:t>
            </a:r>
            <a:r>
              <a:rPr lang="en-US" sz="2900" dirty="0" smtClean="0">
                <a:latin typeface="Cambria" pitchFamily="18" charset="0"/>
              </a:rPr>
              <a:t>of divorces – the source of data are Basic courts which are in charge of divorces. The data are delivered in paper form</a:t>
            </a:r>
            <a:r>
              <a:rPr lang="vi-VN" sz="2900" dirty="0" smtClean="0">
                <a:latin typeface="Cambria" pitchFamily="18" charset="0"/>
              </a:rPr>
              <a:t>.</a:t>
            </a:r>
          </a:p>
          <a:p>
            <a:pPr marL="0" indent="0">
              <a:lnSpc>
                <a:spcPct val="120000"/>
              </a:lnSpc>
              <a:spcBef>
                <a:spcPts val="600"/>
              </a:spcBef>
              <a:buNone/>
            </a:pPr>
            <a:endParaRPr lang="vi-VN" sz="1800" dirty="0">
              <a:solidFill>
                <a:schemeClr val="accent2">
                  <a:lumMod val="50000"/>
                </a:schemeClr>
              </a:solidFill>
              <a:latin typeface="Cambria" pitchFamily="18" charset="0"/>
            </a:endParaRPr>
          </a:p>
          <a:p>
            <a:pPr>
              <a:lnSpc>
                <a:spcPct val="120000"/>
              </a:lnSpc>
              <a:spcBef>
                <a:spcPts val="600"/>
              </a:spcBef>
              <a:buNone/>
            </a:pPr>
            <a:r>
              <a:rPr lang="sr-Latn-CS" sz="1800" b="1" dirty="0" smtClean="0">
                <a:solidFill>
                  <a:schemeClr val="accent2">
                    <a:lumMod val="50000"/>
                  </a:schemeClr>
                </a:solidFill>
                <a:latin typeface="Cambria" pitchFamily="18" charset="0"/>
              </a:rPr>
              <a:t>       </a:t>
            </a:r>
            <a:endParaRPr lang="it-IT"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
        <p:nvSpPr>
          <p:cNvPr id="21" name="Text Box 121"/>
          <p:cNvSpPr txBox="1">
            <a:spLocks noChangeArrowheads="1"/>
          </p:cNvSpPr>
          <p:nvPr/>
        </p:nvSpPr>
        <p:spPr bwMode="auto">
          <a:xfrm>
            <a:off x="381000" y="647700"/>
            <a:ext cx="8442325" cy="6477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3200" b="1" dirty="0" smtClean="0">
                <a:solidFill>
                  <a:srgbClr val="632523"/>
                </a:solidFill>
                <a:latin typeface="Cambria" pitchFamily="18" charset="0"/>
              </a:rPr>
              <a:t>          </a:t>
            </a:r>
            <a:r>
              <a:rPr lang="en-US" sz="3200" b="1" dirty="0" smtClean="0">
                <a:latin typeface="Cambria" pitchFamily="18" charset="0"/>
              </a:rPr>
              <a:t>Demography, census</a:t>
            </a:r>
            <a:r>
              <a:rPr lang="sr-Latn-CS" sz="3200" b="1" dirty="0" smtClean="0">
                <a:latin typeface="Cambria" pitchFamily="18" charset="0"/>
              </a:rPr>
              <a:t> </a:t>
            </a:r>
            <a:r>
              <a:rPr lang="en-US" sz="3200" b="1" dirty="0" smtClean="0">
                <a:latin typeface="Cambria" pitchFamily="18" charset="0"/>
              </a:rPr>
              <a:t>and</a:t>
            </a:r>
            <a:r>
              <a:rPr lang="sr-Latn-CS" sz="3200" b="1" dirty="0" smtClean="0">
                <a:latin typeface="Cambria" pitchFamily="18" charset="0"/>
              </a:rPr>
              <a:t> </a:t>
            </a:r>
            <a:r>
              <a:rPr lang="en-US" sz="3200" b="1" dirty="0" smtClean="0">
                <a:latin typeface="Cambria" pitchFamily="18" charset="0"/>
              </a:rPr>
              <a:t>projections</a:t>
            </a:r>
            <a:r>
              <a:rPr lang="pl-PL" sz="3200" b="1" dirty="0">
                <a:solidFill>
                  <a:srgbClr val="632523"/>
                </a:solidFill>
                <a:latin typeface="Cambria" pitchFamily="18" charset="0"/>
              </a:rPr>
              <a:t>	</a:t>
            </a:r>
            <a:endParaRPr lang="en-US" sz="3200" b="1" dirty="0">
              <a:solidFill>
                <a:srgbClr val="000099"/>
              </a:solidFill>
              <a:latin typeface="Cambria" pitchFamily="18" charset="0"/>
            </a:endParaRPr>
          </a:p>
        </p:txBody>
      </p:sp>
    </p:spTree>
    <p:extLst>
      <p:ext uri="{BB962C8B-B14F-4D97-AF65-F5344CB8AC3E}">
        <p14:creationId xmlns:p14="http://schemas.microsoft.com/office/powerpoint/2010/main" val="2299862068"/>
      </p:ext>
    </p:extLst>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35206"/>
            <a:ext cx="8153400" cy="4830763"/>
          </a:xfrm>
        </p:spPr>
        <p:txBody>
          <a:bodyPr>
            <a:normAutofit/>
          </a:bodyPr>
          <a:lstStyle/>
          <a:p>
            <a:pPr algn="ctr">
              <a:lnSpc>
                <a:spcPct val="80000"/>
              </a:lnSpc>
              <a:buNone/>
            </a:pPr>
            <a:r>
              <a:rPr lang="it-IT" sz="2400" b="1" dirty="0" smtClean="0">
                <a:latin typeface="Cambria" pitchFamily="18" charset="0"/>
              </a:rPr>
              <a:t>Demography</a:t>
            </a:r>
            <a:endParaRPr lang="sr-Latn-CS" sz="2400" b="1" dirty="0">
              <a:latin typeface="Cambria" pitchFamily="18" charset="0"/>
            </a:endParaRPr>
          </a:p>
          <a:p>
            <a:pPr>
              <a:lnSpc>
                <a:spcPct val="80000"/>
              </a:lnSpc>
              <a:buNone/>
            </a:pPr>
            <a:r>
              <a:rPr lang="en-US" sz="1800" b="1" dirty="0" smtClean="0">
                <a:latin typeface="Cambria" pitchFamily="18" charset="0"/>
              </a:rPr>
              <a:t>Current situation</a:t>
            </a:r>
            <a:endParaRPr lang="sr-Latn-CS" sz="1800" b="1" dirty="0" smtClean="0">
              <a:latin typeface="Cambria" pitchFamily="18" charset="0"/>
            </a:endParaRPr>
          </a:p>
          <a:p>
            <a:pPr algn="ctr">
              <a:lnSpc>
                <a:spcPct val="80000"/>
              </a:lnSpc>
              <a:buNone/>
            </a:pPr>
            <a:endParaRPr lang="sr-Latn-CS" sz="1800" b="1" dirty="0" smtClean="0">
              <a:latin typeface="Cambria" pitchFamily="18" charset="0"/>
            </a:endParaRPr>
          </a:p>
          <a:p>
            <a:pPr>
              <a:lnSpc>
                <a:spcPct val="120000"/>
              </a:lnSpc>
              <a:spcBef>
                <a:spcPts val="600"/>
              </a:spcBef>
              <a:buFont typeface="Wingdings" pitchFamily="2" charset="2"/>
              <a:buChar char="q"/>
            </a:pPr>
            <a:r>
              <a:rPr lang="pl-PL" sz="1800" dirty="0" smtClean="0">
                <a:latin typeface="Cambria" pitchFamily="18" charset="0"/>
              </a:rPr>
              <a:t>Joint Questionnaire</a:t>
            </a:r>
            <a:r>
              <a:rPr lang="en-US" sz="1800" dirty="0" smtClean="0">
                <a:latin typeface="Cambria" pitchFamily="18" charset="0"/>
              </a:rPr>
              <a:t> – from 2008 , 17 out of 28 tables are delivered</a:t>
            </a:r>
            <a:r>
              <a:rPr lang="sr-Latn-CS" sz="1800" dirty="0" smtClean="0">
                <a:latin typeface="Cambria" pitchFamily="18" charset="0"/>
              </a:rPr>
              <a:t>, </a:t>
            </a:r>
            <a:r>
              <a:rPr lang="en-US" sz="1800" dirty="0" smtClean="0">
                <a:latin typeface="Cambria" pitchFamily="18" charset="0"/>
              </a:rPr>
              <a:t> with comparative definitions. Optional tables on estimated number of people according to their marriage status and education, tables of live births according to  marriage status of mother and the order of childbirth as well as the data of abortions are not submitted;</a:t>
            </a:r>
            <a:endParaRPr lang="sr-Latn-CS" sz="1800" dirty="0" smtClean="0">
              <a:latin typeface="Cambria" pitchFamily="18" charset="0"/>
            </a:endParaRPr>
          </a:p>
          <a:p>
            <a:pPr>
              <a:lnSpc>
                <a:spcPct val="120000"/>
              </a:lnSpc>
              <a:spcBef>
                <a:spcPts val="600"/>
              </a:spcBef>
              <a:buFont typeface="Wingdings" pitchFamily="2" charset="2"/>
              <a:buChar char="q"/>
            </a:pPr>
            <a:r>
              <a:rPr lang="pl-PL" sz="1800" dirty="0" smtClean="0">
                <a:latin typeface="Cambria" pitchFamily="18" charset="0"/>
              </a:rPr>
              <a:t>Rapid Questionnaire –</a:t>
            </a:r>
            <a:r>
              <a:rPr lang="en-US" sz="1800" dirty="0" smtClean="0">
                <a:latin typeface="Cambria" pitchFamily="18" charset="0"/>
              </a:rPr>
              <a:t> submitted  for </a:t>
            </a:r>
            <a:r>
              <a:rPr lang="pl-PL" sz="1800" dirty="0" smtClean="0">
                <a:latin typeface="Cambria" pitchFamily="18" charset="0"/>
              </a:rPr>
              <a:t>2012</a:t>
            </a:r>
            <a:r>
              <a:rPr lang="en-US" sz="1800" dirty="0" smtClean="0">
                <a:latin typeface="Cambria" pitchFamily="18" charset="0"/>
              </a:rPr>
              <a:t> without data on life  expectancy and the live born children out of marriage</a:t>
            </a:r>
            <a:r>
              <a:rPr lang="pl-PL" sz="1800" dirty="0" smtClean="0">
                <a:latin typeface="Cambria" pitchFamily="18" charset="0"/>
              </a:rPr>
              <a:t>;</a:t>
            </a:r>
            <a:endParaRPr lang="pl-PL" sz="1800" dirty="0">
              <a:latin typeface="Cambria" pitchFamily="18" charset="0"/>
            </a:endParaRPr>
          </a:p>
          <a:p>
            <a:pPr>
              <a:lnSpc>
                <a:spcPct val="120000"/>
              </a:lnSpc>
              <a:spcBef>
                <a:spcPts val="600"/>
              </a:spcBef>
              <a:buNone/>
            </a:pPr>
            <a:r>
              <a:rPr lang="sr-Latn-CS" sz="1800" b="1" dirty="0" smtClean="0">
                <a:solidFill>
                  <a:schemeClr val="accent2">
                    <a:lumMod val="50000"/>
                  </a:schemeClr>
                </a:solidFill>
                <a:latin typeface="Cambria" pitchFamily="18" charset="0"/>
              </a:rPr>
              <a:t>       </a:t>
            </a:r>
            <a:endParaRPr lang="it-IT"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
        <p:nvSpPr>
          <p:cNvPr id="22" name="Text Box 121"/>
          <p:cNvSpPr txBox="1">
            <a:spLocks noGrp="1" noChangeArrowheads="1"/>
          </p:cNvSpPr>
          <p:nvPr>
            <p:ph type="title"/>
          </p:nvPr>
        </p:nvSpPr>
        <p:spPr bwMode="auto">
          <a:xfrm>
            <a:off x="457200" y="381000"/>
            <a:ext cx="8229600" cy="1143000"/>
          </a:xfrm>
          <a:prstGeom prst="rect">
            <a:avLst/>
          </a:prstGeom>
          <a:noFill/>
          <a:ln w="9525" algn="ctr">
            <a:noFill/>
            <a:miter lim="800000"/>
            <a:headEnd/>
            <a:tailEnd/>
          </a:ln>
        </p:spPr>
        <p:txBody>
          <a:bodyPr/>
          <a:lstStyle/>
          <a:p>
            <a:pPr marL="14288" indent="-14288">
              <a:spcAft>
                <a:spcPct val="40000"/>
              </a:spcAft>
              <a:buClr>
                <a:srgbClr val="FF0000"/>
              </a:buClr>
            </a:pPr>
            <a:r>
              <a:rPr lang="en-US" sz="3200" b="1" dirty="0" smtClean="0">
                <a:solidFill>
                  <a:srgbClr val="632523"/>
                </a:solidFill>
                <a:latin typeface="Cambria" pitchFamily="18" charset="0"/>
              </a:rPr>
              <a:t>      </a:t>
            </a:r>
            <a:r>
              <a:rPr lang="en-US" sz="3200" b="1" dirty="0" smtClean="0">
                <a:latin typeface="Cambria" pitchFamily="18" charset="0"/>
              </a:rPr>
              <a:t>Demography, census</a:t>
            </a:r>
            <a:r>
              <a:rPr lang="sr-Latn-CS" sz="3200" b="1" dirty="0" smtClean="0">
                <a:latin typeface="Cambria" pitchFamily="18" charset="0"/>
              </a:rPr>
              <a:t> </a:t>
            </a:r>
            <a:r>
              <a:rPr lang="en-US" sz="3200" b="1" dirty="0" smtClean="0">
                <a:latin typeface="Cambria" pitchFamily="18" charset="0"/>
              </a:rPr>
              <a:t>and</a:t>
            </a:r>
            <a:r>
              <a:rPr lang="sr-Latn-CS" sz="3200" b="1" dirty="0" smtClean="0">
                <a:latin typeface="Cambria" pitchFamily="18" charset="0"/>
              </a:rPr>
              <a:t> </a:t>
            </a:r>
            <a:r>
              <a:rPr lang="en-US" sz="3200" b="1" dirty="0" smtClean="0">
                <a:latin typeface="Cambria" pitchFamily="18" charset="0"/>
              </a:rPr>
              <a:t>projections</a:t>
            </a:r>
            <a:endParaRPr lang="en-US" sz="1400" b="1" dirty="0">
              <a:latin typeface="Cambria" pitchFamily="18" charset="0"/>
            </a:endParaRPr>
          </a:p>
        </p:txBody>
      </p:sp>
    </p:spTree>
    <p:extLst>
      <p:ext uri="{BB962C8B-B14F-4D97-AF65-F5344CB8AC3E}">
        <p14:creationId xmlns:p14="http://schemas.microsoft.com/office/powerpoint/2010/main" val="2224098989"/>
      </p:ext>
    </p:extLst>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676400"/>
            <a:ext cx="8153400" cy="4449763"/>
          </a:xfrm>
        </p:spPr>
        <p:txBody>
          <a:bodyPr>
            <a:normAutofit/>
          </a:bodyPr>
          <a:lstStyle/>
          <a:p>
            <a:pPr algn="ctr">
              <a:lnSpc>
                <a:spcPct val="80000"/>
              </a:lnSpc>
              <a:buNone/>
            </a:pPr>
            <a:endParaRPr lang="sr-Latn-CS" sz="1800" b="1" dirty="0" smtClean="0">
              <a:solidFill>
                <a:schemeClr val="accent2">
                  <a:lumMod val="50000"/>
                </a:schemeClr>
              </a:solidFill>
              <a:latin typeface="Cambria" pitchFamily="18" charset="0"/>
            </a:endParaRPr>
          </a:p>
          <a:p>
            <a:pPr algn="ctr">
              <a:lnSpc>
                <a:spcPct val="80000"/>
              </a:lnSpc>
              <a:buNone/>
            </a:pPr>
            <a:r>
              <a:rPr lang="it-IT" sz="2400" b="1" dirty="0" smtClean="0">
                <a:latin typeface="Cambria" pitchFamily="18" charset="0"/>
              </a:rPr>
              <a:t>Demography</a:t>
            </a:r>
            <a:endParaRPr lang="sr-Latn-CS" sz="2400" b="1" dirty="0">
              <a:latin typeface="Cambria" pitchFamily="18" charset="0"/>
            </a:endParaRPr>
          </a:p>
          <a:p>
            <a:pPr>
              <a:lnSpc>
                <a:spcPct val="80000"/>
              </a:lnSpc>
              <a:buNone/>
            </a:pPr>
            <a:r>
              <a:rPr lang="en-US" sz="1800" b="1" dirty="0" smtClean="0">
                <a:latin typeface="Cambria" pitchFamily="18" charset="0"/>
              </a:rPr>
              <a:t>Plans</a:t>
            </a:r>
            <a:endParaRPr lang="sr-Latn-CS" sz="1800" b="1" dirty="0" smtClean="0">
              <a:latin typeface="Cambria" pitchFamily="18" charset="0"/>
            </a:endParaRPr>
          </a:p>
          <a:p>
            <a:pPr algn="ctr">
              <a:lnSpc>
                <a:spcPct val="80000"/>
              </a:lnSpc>
              <a:buNone/>
            </a:pPr>
            <a:endParaRPr lang="sr-Latn-CS" sz="1800" b="1" dirty="0" smtClean="0">
              <a:latin typeface="Cambria" pitchFamily="18" charset="0"/>
            </a:endParaRPr>
          </a:p>
          <a:p>
            <a:pPr>
              <a:lnSpc>
                <a:spcPct val="150000"/>
              </a:lnSpc>
              <a:buFont typeface="Wingdings" pitchFamily="2" charset="2"/>
              <a:buChar char="q"/>
            </a:pPr>
            <a:r>
              <a:rPr lang="en-US" sz="1800" dirty="0" smtClean="0">
                <a:latin typeface="Cambria" pitchFamily="18" charset="0"/>
              </a:rPr>
              <a:t>Data quality improvement collected from the administrative sources </a:t>
            </a:r>
            <a:r>
              <a:rPr lang="sr-Latn-CS" sz="1800" dirty="0" smtClean="0">
                <a:latin typeface="Cambria" pitchFamily="18" charset="0"/>
              </a:rPr>
              <a:t>(</a:t>
            </a:r>
            <a:r>
              <a:rPr lang="en-US" sz="1800" dirty="0" smtClean="0">
                <a:latin typeface="Cambria" pitchFamily="18" charset="0"/>
              </a:rPr>
              <a:t>Registry of Births and Registry of Deaths</a:t>
            </a:r>
            <a:r>
              <a:rPr lang="sr-Latn-CS" sz="1800" dirty="0" smtClean="0">
                <a:latin typeface="Cambria" pitchFamily="18" charset="0"/>
              </a:rPr>
              <a:t>);</a:t>
            </a:r>
          </a:p>
          <a:p>
            <a:pPr>
              <a:lnSpc>
                <a:spcPct val="150000"/>
              </a:lnSpc>
              <a:buFont typeface="Wingdings" pitchFamily="2" charset="2"/>
              <a:buChar char="q"/>
            </a:pPr>
            <a:r>
              <a:rPr lang="en-US" sz="1800" dirty="0" smtClean="0">
                <a:latin typeface="Cambria" pitchFamily="18" charset="0"/>
              </a:rPr>
              <a:t>The development of administrative sources  for the statistics of marriages and divorces</a:t>
            </a:r>
            <a:r>
              <a:rPr lang="sr-Latn-CS" sz="1800" dirty="0" smtClean="0">
                <a:latin typeface="Cambria" pitchFamily="18" charset="0"/>
              </a:rPr>
              <a:t>;</a:t>
            </a:r>
          </a:p>
          <a:p>
            <a:pPr>
              <a:lnSpc>
                <a:spcPct val="150000"/>
              </a:lnSpc>
              <a:buFont typeface="Wingdings" pitchFamily="2" charset="2"/>
              <a:buChar char="q"/>
            </a:pPr>
            <a:r>
              <a:rPr lang="en-US" sz="1800" dirty="0">
                <a:latin typeface="Cambria" pitchFamily="18" charset="0"/>
              </a:rPr>
              <a:t>Detailed mortality tables  </a:t>
            </a:r>
            <a:r>
              <a:rPr lang="en-US" sz="1800" dirty="0" smtClean="0">
                <a:latin typeface="Cambria" pitchFamily="18" charset="0"/>
              </a:rPr>
              <a:t>–</a:t>
            </a:r>
            <a:r>
              <a:rPr lang="sr-Latn-CS" sz="1800" dirty="0" smtClean="0">
                <a:latin typeface="Cambria" pitchFamily="18" charset="0"/>
              </a:rPr>
              <a:t> </a:t>
            </a:r>
            <a:r>
              <a:rPr lang="en-US" sz="1800" dirty="0" smtClean="0">
                <a:latin typeface="Cambria" pitchFamily="18" charset="0"/>
              </a:rPr>
              <a:t>life expectancy</a:t>
            </a:r>
            <a:r>
              <a:rPr lang="sr-Latn-CS" sz="1800" dirty="0" smtClean="0">
                <a:latin typeface="Cambria" pitchFamily="18" charset="0"/>
              </a:rPr>
              <a:t>;</a:t>
            </a:r>
          </a:p>
          <a:p>
            <a:pPr>
              <a:lnSpc>
                <a:spcPct val="150000"/>
              </a:lnSpc>
              <a:buFont typeface="Wingdings" pitchFamily="2" charset="2"/>
              <a:buChar char="q"/>
            </a:pPr>
            <a:endParaRPr lang="sr-Latn-CS" sz="1800" dirty="0">
              <a:solidFill>
                <a:schemeClr val="accent2">
                  <a:lumMod val="50000"/>
                </a:schemeClr>
              </a:solidFill>
              <a:latin typeface="Cambria" pitchFamily="18" charset="0"/>
            </a:endParaRPr>
          </a:p>
          <a:p>
            <a:pPr marL="0" indent="0">
              <a:lnSpc>
                <a:spcPct val="150000"/>
              </a:lnSpc>
              <a:buNone/>
            </a:pPr>
            <a:endParaRPr lang="sr-Latn-CS" sz="1800" dirty="0" smtClean="0">
              <a:solidFill>
                <a:schemeClr val="accent2">
                  <a:lumMod val="50000"/>
                </a:schemeClr>
              </a:solidFill>
              <a:latin typeface="Cambria" pitchFamily="18" charset="0"/>
            </a:endParaRPr>
          </a:p>
          <a:p>
            <a:pPr marL="0" indent="0">
              <a:lnSpc>
                <a:spcPct val="150000"/>
              </a:lnSpc>
              <a:buNone/>
            </a:pPr>
            <a:endParaRPr lang="sr-Latn-CS" sz="1800" dirty="0" smtClean="0">
              <a:solidFill>
                <a:schemeClr val="accent2">
                  <a:lumMod val="50000"/>
                </a:schemeClr>
              </a:solidFill>
              <a:latin typeface="Cambria" pitchFamily="18" charset="0"/>
            </a:endParaRPr>
          </a:p>
          <a:p>
            <a:pPr>
              <a:lnSpc>
                <a:spcPct val="150000"/>
              </a:lnSpc>
            </a:pPr>
            <a:endParaRPr lang="vi-VN" sz="1800" dirty="0">
              <a:solidFill>
                <a:schemeClr val="accent2">
                  <a:lumMod val="50000"/>
                </a:schemeClr>
              </a:solidFill>
              <a:latin typeface="Cambria" pitchFamily="18" charset="0"/>
            </a:endParaRPr>
          </a:p>
          <a:p>
            <a:pPr>
              <a:lnSpc>
                <a:spcPct val="150000"/>
              </a:lnSpc>
            </a:pPr>
            <a:endParaRPr lang="sr-Latn-CS" sz="1800" dirty="0" smtClean="0">
              <a:solidFill>
                <a:schemeClr val="accent2">
                  <a:lumMod val="50000"/>
                </a:schemeClr>
              </a:solidFill>
              <a:latin typeface="Cambria" pitchFamily="18" charset="0"/>
            </a:endParaRPr>
          </a:p>
          <a:p>
            <a:pPr>
              <a:lnSpc>
                <a:spcPct val="80000"/>
              </a:lnSpc>
            </a:pPr>
            <a:endParaRPr lang="sr-Latn-CS" sz="1800" dirty="0" smtClean="0">
              <a:solidFill>
                <a:schemeClr val="accent2">
                  <a:lumMod val="50000"/>
                </a:schemeClr>
              </a:solidFill>
              <a:latin typeface="Cambria" pitchFamily="18" charset="0"/>
            </a:endParaRPr>
          </a:p>
          <a:p>
            <a:pPr>
              <a:lnSpc>
                <a:spcPct val="80000"/>
              </a:lnSpc>
            </a:pPr>
            <a:endParaRPr lang="sr-Latn-CS" sz="1800" dirty="0" smtClean="0">
              <a:solidFill>
                <a:schemeClr val="accent2">
                  <a:lumMod val="50000"/>
                </a:schemeClr>
              </a:solidFill>
              <a:latin typeface="Cambria" pitchFamily="18" charset="0"/>
            </a:endParaRPr>
          </a:p>
          <a:p>
            <a:pPr algn="ctr">
              <a:lnSpc>
                <a:spcPct val="80000"/>
              </a:lnSpc>
              <a:buNone/>
            </a:pPr>
            <a:endParaRPr lang="sr-Latn-CS" sz="1800" b="1" dirty="0" smtClean="0">
              <a:solidFill>
                <a:schemeClr val="accent2">
                  <a:lumMod val="50000"/>
                </a:schemeClr>
              </a:solidFill>
              <a:latin typeface="Cambria" pitchFamily="18" charset="0"/>
            </a:endParaRPr>
          </a:p>
          <a:p>
            <a:pPr lvl="1">
              <a:lnSpc>
                <a:spcPct val="80000"/>
              </a:lnSpc>
              <a:buFont typeface="Arial" charset="0"/>
              <a:buNone/>
            </a:pPr>
            <a:endParaRPr lang="sr-Latn-CS" sz="2400" b="1" dirty="0" smtClean="0">
              <a:latin typeface="Arial" charset="0"/>
            </a:endParaRPr>
          </a:p>
          <a:p>
            <a:pPr lvl="1">
              <a:lnSpc>
                <a:spcPct val="80000"/>
              </a:lnSpc>
              <a:buFont typeface="Arial" charset="0"/>
              <a:buNone/>
            </a:pPr>
            <a:endParaRPr lang="sr-Latn-CS" sz="2400" dirty="0" smtClean="0">
              <a:latin typeface="Arial"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
        <p:nvSpPr>
          <p:cNvPr id="22" name="Text Box 121"/>
          <p:cNvSpPr txBox="1">
            <a:spLocks noChangeArrowheads="1"/>
          </p:cNvSpPr>
          <p:nvPr/>
        </p:nvSpPr>
        <p:spPr bwMode="auto">
          <a:xfrm>
            <a:off x="401518" y="659073"/>
            <a:ext cx="8569325" cy="12954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3200" b="1" dirty="0" smtClean="0">
                <a:solidFill>
                  <a:srgbClr val="632523"/>
                </a:solidFill>
                <a:latin typeface="Cambria" pitchFamily="18" charset="0"/>
              </a:rPr>
              <a:t>         </a:t>
            </a:r>
            <a:r>
              <a:rPr lang="en-US" sz="3200" b="1" dirty="0" smtClean="0">
                <a:latin typeface="Cambria" pitchFamily="18" charset="0"/>
              </a:rPr>
              <a:t>Demography, census</a:t>
            </a:r>
            <a:r>
              <a:rPr lang="sr-Latn-CS" sz="3200" b="1" dirty="0" smtClean="0">
                <a:latin typeface="Cambria" pitchFamily="18" charset="0"/>
              </a:rPr>
              <a:t> </a:t>
            </a:r>
            <a:r>
              <a:rPr lang="en-US" sz="3200" b="1" dirty="0" smtClean="0">
                <a:latin typeface="Cambria" pitchFamily="18" charset="0"/>
              </a:rPr>
              <a:t>and</a:t>
            </a:r>
            <a:r>
              <a:rPr lang="sr-Latn-CS" sz="3200" b="1" dirty="0" smtClean="0">
                <a:latin typeface="Cambria" pitchFamily="18" charset="0"/>
              </a:rPr>
              <a:t> </a:t>
            </a:r>
            <a:r>
              <a:rPr lang="en-US" sz="3200" b="1" dirty="0" smtClean="0">
                <a:latin typeface="Cambria" pitchFamily="18" charset="0"/>
              </a:rPr>
              <a:t>projections</a:t>
            </a:r>
            <a:r>
              <a:rPr lang="pl-PL" sz="2400" b="1" dirty="0">
                <a:latin typeface="Cambria" pitchFamily="18" charset="0"/>
              </a:rPr>
              <a:t>	</a:t>
            </a:r>
            <a:endParaRPr lang="en-US" sz="1400" b="1" dirty="0">
              <a:latin typeface="Cambria" pitchFamily="18" charset="0"/>
            </a:endParaRPr>
          </a:p>
        </p:txBody>
      </p:sp>
    </p:spTree>
    <p:extLst>
      <p:ext uri="{BB962C8B-B14F-4D97-AF65-F5344CB8AC3E}">
        <p14:creationId xmlns:p14="http://schemas.microsoft.com/office/powerpoint/2010/main" val="3933424140"/>
      </p:ext>
    </p:extLst>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en-US" sz="3200" b="1" dirty="0" smtClean="0">
                <a:solidFill>
                  <a:srgbClr val="632523"/>
                </a:solidFill>
                <a:latin typeface="Cambria" pitchFamily="18" charset="0"/>
              </a:rPr>
              <a:t>  </a:t>
            </a:r>
            <a:r>
              <a:rPr lang="sr-Latn-CS" sz="3200" b="1" dirty="0" smtClean="0">
                <a:solidFill>
                  <a:srgbClr val="632523"/>
                </a:solidFill>
                <a:latin typeface="Cambria" pitchFamily="18" charset="0"/>
              </a:rPr>
              <a:t/>
            </a:r>
            <a:br>
              <a:rPr lang="sr-Latn-CS" sz="3200" b="1" dirty="0" smtClean="0">
                <a:solidFill>
                  <a:srgbClr val="632523"/>
                </a:solidFill>
                <a:latin typeface="Cambria" pitchFamily="18" charset="0"/>
              </a:rPr>
            </a:br>
            <a:r>
              <a:rPr lang="en-US" sz="3200" b="1" dirty="0" smtClean="0">
                <a:latin typeface="Cambria" pitchFamily="18" charset="0"/>
              </a:rPr>
              <a:t> Demography, census</a:t>
            </a:r>
            <a:r>
              <a:rPr lang="sr-Latn-CS" sz="3200" b="1" dirty="0" smtClean="0">
                <a:latin typeface="Cambria" pitchFamily="18" charset="0"/>
              </a:rPr>
              <a:t> </a:t>
            </a:r>
            <a:r>
              <a:rPr lang="en-US" sz="3200" b="1" dirty="0" smtClean="0">
                <a:latin typeface="Cambria" pitchFamily="18" charset="0"/>
              </a:rPr>
              <a:t>and</a:t>
            </a:r>
            <a:r>
              <a:rPr lang="sr-Latn-CS" sz="3200" b="1" dirty="0" smtClean="0">
                <a:latin typeface="Cambria" pitchFamily="18" charset="0"/>
              </a:rPr>
              <a:t> </a:t>
            </a:r>
            <a:r>
              <a:rPr lang="en-US" sz="3200" b="1" dirty="0" smtClean="0">
                <a:latin typeface="Cambria" pitchFamily="18" charset="0"/>
              </a:rPr>
              <a:t>projections</a:t>
            </a:r>
            <a:endParaRPr lang="it-IT" sz="3200" b="1" dirty="0">
              <a:latin typeface="Cambria" pitchFamily="18" charset="0"/>
            </a:endParaRPr>
          </a:p>
        </p:txBody>
      </p:sp>
      <p:sp>
        <p:nvSpPr>
          <p:cNvPr id="16388" name="Rectangle 21"/>
          <p:cNvSpPr>
            <a:spLocks noGrp="1"/>
          </p:cNvSpPr>
          <p:nvPr>
            <p:ph type="body" idx="1"/>
          </p:nvPr>
        </p:nvSpPr>
        <p:spPr>
          <a:xfrm>
            <a:off x="457200" y="1676400"/>
            <a:ext cx="8153400" cy="4449763"/>
          </a:xfrm>
        </p:spPr>
        <p:txBody>
          <a:bodyPr>
            <a:normAutofit/>
          </a:bodyPr>
          <a:lstStyle/>
          <a:p>
            <a:pPr algn="ctr">
              <a:lnSpc>
                <a:spcPct val="80000"/>
              </a:lnSpc>
              <a:buNone/>
            </a:pPr>
            <a:endParaRPr lang="sr-Latn-CS" sz="2400" b="1" dirty="0" smtClean="0">
              <a:solidFill>
                <a:srgbClr val="632523"/>
              </a:solidFill>
              <a:latin typeface="Cambria" pitchFamily="18" charset="0"/>
            </a:endParaRPr>
          </a:p>
          <a:p>
            <a:pPr algn="ctr">
              <a:lnSpc>
                <a:spcPct val="80000"/>
              </a:lnSpc>
              <a:buNone/>
            </a:pPr>
            <a:r>
              <a:rPr lang="en-US" sz="2400" b="1" dirty="0" smtClean="0">
                <a:latin typeface="Cambria" pitchFamily="18" charset="0"/>
              </a:rPr>
              <a:t>Census and projections</a:t>
            </a:r>
            <a:endParaRPr lang="sr-Latn-CS" sz="2400" b="1" dirty="0" smtClean="0">
              <a:latin typeface="Cambria" pitchFamily="18" charset="0"/>
            </a:endParaRPr>
          </a:p>
          <a:p>
            <a:pPr>
              <a:lnSpc>
                <a:spcPct val="80000"/>
              </a:lnSpc>
              <a:buNone/>
            </a:pPr>
            <a:r>
              <a:rPr lang="en-US" sz="1800" b="1" dirty="0" smtClean="0">
                <a:latin typeface="Cambria" pitchFamily="18" charset="0"/>
              </a:rPr>
              <a:t>Current situation</a:t>
            </a:r>
            <a:endParaRPr lang="sr-Latn-CS" sz="1800" b="1" dirty="0" smtClean="0">
              <a:latin typeface="Cambria" pitchFamily="18" charset="0"/>
            </a:endParaRPr>
          </a:p>
          <a:p>
            <a:pPr algn="ctr">
              <a:lnSpc>
                <a:spcPct val="80000"/>
              </a:lnSpc>
              <a:buNone/>
            </a:pPr>
            <a:endParaRPr lang="sr-Latn-CS" sz="1800" b="1" dirty="0" smtClean="0">
              <a:latin typeface="Cambria" pitchFamily="18" charset="0"/>
            </a:endParaRPr>
          </a:p>
          <a:p>
            <a:pPr>
              <a:lnSpc>
                <a:spcPct val="80000"/>
              </a:lnSpc>
              <a:buFont typeface="Wingdings" pitchFamily="2" charset="2"/>
              <a:buChar char="q"/>
            </a:pPr>
            <a:r>
              <a:rPr lang="en-US" sz="1800" dirty="0" smtClean="0">
                <a:latin typeface="Cambria" pitchFamily="18" charset="0"/>
              </a:rPr>
              <a:t>Census of population, households, and dwellings </a:t>
            </a:r>
            <a:r>
              <a:rPr lang="sr-Latn-CS" sz="1800" dirty="0" smtClean="0">
                <a:latin typeface="Cambria" pitchFamily="18" charset="0"/>
              </a:rPr>
              <a:t>– </a:t>
            </a:r>
            <a:r>
              <a:rPr lang="en-US" sz="1800" dirty="0" smtClean="0">
                <a:latin typeface="Cambria" pitchFamily="18" charset="0"/>
              </a:rPr>
              <a:t>in accordance with </a:t>
            </a:r>
            <a:r>
              <a:rPr lang="sr-Latn-CS" sz="1800" dirty="0" smtClean="0">
                <a:latin typeface="Cambria" pitchFamily="18" charset="0"/>
              </a:rPr>
              <a:t>Regulativ</a:t>
            </a:r>
            <a:r>
              <a:rPr lang="en-US" sz="1800" dirty="0" smtClean="0">
                <a:latin typeface="Cambria" pitchFamily="18" charset="0"/>
              </a:rPr>
              <a:t>e </a:t>
            </a:r>
            <a:r>
              <a:rPr lang="sr-Latn-CS" sz="1800" dirty="0" smtClean="0">
                <a:latin typeface="Cambria" pitchFamily="18" charset="0"/>
              </a:rPr>
              <a:t>763/2008 </a:t>
            </a:r>
            <a:r>
              <a:rPr lang="en-US" sz="1800" dirty="0" smtClean="0">
                <a:latin typeface="Cambria" pitchFamily="18" charset="0"/>
              </a:rPr>
              <a:t>conducted from </a:t>
            </a:r>
            <a:r>
              <a:rPr lang="sr-Latn-CS" sz="1800" dirty="0" smtClean="0">
                <a:latin typeface="Cambria" pitchFamily="18" charset="0"/>
              </a:rPr>
              <a:t>1</a:t>
            </a:r>
            <a:r>
              <a:rPr lang="en-US" sz="1800" baseline="30000" dirty="0" err="1" smtClean="0">
                <a:latin typeface="Cambria" pitchFamily="18" charset="0"/>
              </a:rPr>
              <a:t>st</a:t>
            </a:r>
            <a:r>
              <a:rPr lang="en-US" sz="1800" baseline="30000" dirty="0" smtClean="0">
                <a:latin typeface="Cambria" pitchFamily="18" charset="0"/>
              </a:rPr>
              <a:t>  </a:t>
            </a:r>
            <a:r>
              <a:rPr lang="en-US" sz="1800" dirty="0" smtClean="0">
                <a:latin typeface="Cambria" pitchFamily="18" charset="0"/>
              </a:rPr>
              <a:t>- 1</a:t>
            </a:r>
            <a:r>
              <a:rPr lang="sr-Latn-CS" sz="1800" dirty="0" smtClean="0">
                <a:latin typeface="Cambria" pitchFamily="18" charset="0"/>
              </a:rPr>
              <a:t>5</a:t>
            </a:r>
            <a:r>
              <a:rPr lang="en-US" sz="1800" baseline="30000" dirty="0" err="1" smtClean="0">
                <a:latin typeface="Cambria" pitchFamily="18" charset="0"/>
              </a:rPr>
              <a:t>th</a:t>
            </a:r>
            <a:r>
              <a:rPr lang="en-US" sz="1800" baseline="30000" dirty="0" smtClean="0">
                <a:latin typeface="Cambria" pitchFamily="18" charset="0"/>
              </a:rPr>
              <a:t> </a:t>
            </a:r>
            <a:r>
              <a:rPr lang="en-US" sz="1800" dirty="0" smtClean="0">
                <a:latin typeface="Cambria" pitchFamily="18" charset="0"/>
              </a:rPr>
              <a:t>A</a:t>
            </a:r>
            <a:r>
              <a:rPr lang="sr-Latn-CS" sz="1800" dirty="0" smtClean="0">
                <a:latin typeface="Cambria" pitchFamily="18" charset="0"/>
              </a:rPr>
              <a:t>pril</a:t>
            </a:r>
            <a:r>
              <a:rPr lang="en-US" sz="1800" dirty="0" smtClean="0">
                <a:latin typeface="Cambria" pitchFamily="18" charset="0"/>
              </a:rPr>
              <a:t> </a:t>
            </a:r>
            <a:r>
              <a:rPr lang="sr-Latn-CS" sz="1800" dirty="0" smtClean="0">
                <a:latin typeface="Cambria" pitchFamily="18" charset="0"/>
              </a:rPr>
              <a:t>2011</a:t>
            </a:r>
            <a:r>
              <a:rPr lang="en-US" sz="1800" dirty="0" smtClean="0">
                <a:latin typeface="Cambria" pitchFamily="18" charset="0"/>
              </a:rPr>
              <a:t> year by an interview method</a:t>
            </a:r>
            <a:r>
              <a:rPr lang="sr-Latn-CS" sz="1800" dirty="0" smtClean="0">
                <a:latin typeface="Cambria" pitchFamily="18" charset="0"/>
              </a:rPr>
              <a:t>;</a:t>
            </a:r>
          </a:p>
          <a:p>
            <a:pPr marL="0" indent="0">
              <a:lnSpc>
                <a:spcPct val="80000"/>
              </a:lnSpc>
              <a:buNone/>
            </a:pPr>
            <a:endParaRPr lang="en-US" sz="1800" dirty="0" smtClean="0">
              <a:latin typeface="Cambria" pitchFamily="18" charset="0"/>
            </a:endParaRPr>
          </a:p>
          <a:p>
            <a:pPr>
              <a:lnSpc>
                <a:spcPct val="80000"/>
              </a:lnSpc>
              <a:buFont typeface="Wingdings" pitchFamily="2" charset="2"/>
              <a:buChar char="q"/>
            </a:pPr>
            <a:r>
              <a:rPr lang="en-US" sz="1800" dirty="0" smtClean="0">
                <a:latin typeface="Cambria" pitchFamily="18" charset="0"/>
              </a:rPr>
              <a:t>The first final data are published on </a:t>
            </a:r>
            <a:r>
              <a:rPr lang="sr-Latn-CS" sz="1800" dirty="0" smtClean="0">
                <a:latin typeface="Cambria" pitchFamily="18" charset="0"/>
              </a:rPr>
              <a:t>12</a:t>
            </a:r>
            <a:r>
              <a:rPr lang="en-US" sz="1800" baseline="30000" dirty="0" err="1" smtClean="0">
                <a:latin typeface="Cambria" pitchFamily="18" charset="0"/>
              </a:rPr>
              <a:t>th</a:t>
            </a:r>
            <a:r>
              <a:rPr lang="sr-Latn-CS" sz="1800" dirty="0" smtClean="0">
                <a:latin typeface="Cambria" pitchFamily="18" charset="0"/>
              </a:rPr>
              <a:t> </a:t>
            </a:r>
            <a:r>
              <a:rPr lang="en-US" sz="1800" dirty="0" smtClean="0">
                <a:latin typeface="Cambria" pitchFamily="18" charset="0"/>
              </a:rPr>
              <a:t>J</a:t>
            </a:r>
            <a:r>
              <a:rPr lang="sr-Latn-CS" sz="1800" dirty="0" smtClean="0">
                <a:latin typeface="Cambria" pitchFamily="18" charset="0"/>
              </a:rPr>
              <a:t>ul</a:t>
            </a:r>
            <a:r>
              <a:rPr lang="en-US" sz="1800" dirty="0" smtClean="0">
                <a:latin typeface="Cambria" pitchFamily="18" charset="0"/>
              </a:rPr>
              <a:t>y</a:t>
            </a:r>
            <a:r>
              <a:rPr lang="sr-Latn-CS" sz="1800" dirty="0" smtClean="0">
                <a:latin typeface="Cambria" pitchFamily="18" charset="0"/>
              </a:rPr>
              <a:t> 2011;</a:t>
            </a:r>
          </a:p>
          <a:p>
            <a:pPr marL="0" indent="0">
              <a:lnSpc>
                <a:spcPct val="80000"/>
              </a:lnSpc>
              <a:buNone/>
            </a:pPr>
            <a:endParaRPr lang="sr-Latn-CS" sz="1800" dirty="0" smtClean="0">
              <a:latin typeface="Cambria" pitchFamily="18" charset="0"/>
            </a:endParaRPr>
          </a:p>
          <a:p>
            <a:pPr>
              <a:lnSpc>
                <a:spcPct val="80000"/>
              </a:lnSpc>
              <a:buFont typeface="Wingdings" pitchFamily="2" charset="2"/>
              <a:buChar char="q"/>
            </a:pPr>
            <a:r>
              <a:rPr lang="en-US" sz="1800" dirty="0" smtClean="0">
                <a:latin typeface="Cambria" pitchFamily="18" charset="0"/>
              </a:rPr>
              <a:t>All the data concerning </a:t>
            </a:r>
            <a:r>
              <a:rPr lang="en-US" sz="1800" dirty="0">
                <a:latin typeface="Cambria" pitchFamily="18" charset="0"/>
              </a:rPr>
              <a:t>population </a:t>
            </a:r>
            <a:r>
              <a:rPr lang="en-US" sz="1800" dirty="0" smtClean="0">
                <a:latin typeface="Cambria" pitchFamily="18" charset="0"/>
              </a:rPr>
              <a:t>and </a:t>
            </a:r>
            <a:r>
              <a:rPr lang="en-US" sz="1800" dirty="0">
                <a:latin typeface="Cambria" pitchFamily="18" charset="0"/>
              </a:rPr>
              <a:t>dwellings </a:t>
            </a:r>
            <a:r>
              <a:rPr lang="en-US" sz="1800" dirty="0" smtClean="0">
                <a:latin typeface="Cambria" pitchFamily="18" charset="0"/>
              </a:rPr>
              <a:t>are processed</a:t>
            </a:r>
            <a:r>
              <a:rPr lang="sr-Latn-CS" sz="1800" dirty="0" smtClean="0">
                <a:latin typeface="Cambria" pitchFamily="18" charset="0"/>
              </a:rPr>
              <a:t>;</a:t>
            </a:r>
          </a:p>
          <a:p>
            <a:pPr marL="0" indent="0">
              <a:lnSpc>
                <a:spcPct val="80000"/>
              </a:lnSpc>
              <a:buNone/>
            </a:pPr>
            <a:endParaRPr lang="sr-Latn-CS" sz="1800" dirty="0" smtClean="0">
              <a:latin typeface="Cambria" pitchFamily="18" charset="0"/>
            </a:endParaRPr>
          </a:p>
          <a:p>
            <a:pPr>
              <a:lnSpc>
                <a:spcPct val="80000"/>
              </a:lnSpc>
              <a:buFont typeface="Wingdings" pitchFamily="2" charset="2"/>
              <a:buChar char="q"/>
            </a:pPr>
            <a:r>
              <a:rPr lang="en-US" sz="1800" dirty="0" smtClean="0">
                <a:latin typeface="Cambria" pitchFamily="18" charset="0"/>
              </a:rPr>
              <a:t>On the site </a:t>
            </a:r>
            <a:r>
              <a:rPr lang="sr-Latn-CS" sz="1800" dirty="0" smtClean="0">
                <a:latin typeface="Cambria" pitchFamily="18" charset="0"/>
                <a:hlinkClick r:id="rId4"/>
              </a:rPr>
              <a:t>www.monstat.org</a:t>
            </a:r>
            <a:r>
              <a:rPr lang="sr-Latn-CS" sz="1800" dirty="0" smtClean="0">
                <a:latin typeface="Cambria" pitchFamily="18" charset="0"/>
              </a:rPr>
              <a:t> 14 </a:t>
            </a:r>
            <a:r>
              <a:rPr lang="en-US" sz="1800" dirty="0" smtClean="0">
                <a:latin typeface="Cambria" pitchFamily="18" charset="0"/>
              </a:rPr>
              <a:t>reports for population and 4 reports for </a:t>
            </a:r>
            <a:r>
              <a:rPr lang="en-US" sz="1800" dirty="0">
                <a:latin typeface="Cambria" pitchFamily="18" charset="0"/>
              </a:rPr>
              <a:t>dwellings</a:t>
            </a:r>
            <a:r>
              <a:rPr lang="en-US" sz="1800" dirty="0" smtClean="0">
                <a:latin typeface="Cambria" pitchFamily="18" charset="0"/>
              </a:rPr>
              <a:t> are published</a:t>
            </a:r>
            <a:r>
              <a:rPr lang="sr-Latn-CS" sz="1800" dirty="0" smtClean="0">
                <a:latin typeface="Cambria" pitchFamily="18" charset="0"/>
              </a:rPr>
              <a:t>, </a:t>
            </a:r>
            <a:r>
              <a:rPr lang="en-US" sz="1800" dirty="0" smtClean="0">
                <a:latin typeface="Cambria" pitchFamily="18" charset="0"/>
              </a:rPr>
              <a:t>as well as detailed </a:t>
            </a:r>
            <a:r>
              <a:rPr lang="sr-Latn-CS" sz="1800" dirty="0" smtClean="0">
                <a:latin typeface="Cambria" pitchFamily="18" charset="0"/>
              </a:rPr>
              <a:t>excel </a:t>
            </a:r>
            <a:r>
              <a:rPr lang="en-US" sz="1800" dirty="0" smtClean="0">
                <a:latin typeface="Cambria" pitchFamily="18" charset="0"/>
              </a:rPr>
              <a:t>tables on the national, municipalities and settlements level</a:t>
            </a:r>
            <a:r>
              <a:rPr lang="sr-Latn-CS" sz="1800" dirty="0" smtClean="0">
                <a:latin typeface="Cambria" pitchFamily="18" charset="0"/>
              </a:rPr>
              <a:t>;</a:t>
            </a:r>
          </a:p>
          <a:p>
            <a:pPr>
              <a:lnSpc>
                <a:spcPct val="80000"/>
              </a:lnSpc>
              <a:buFont typeface="Wingdings" pitchFamily="2" charset="2"/>
              <a:buChar char="q"/>
            </a:pPr>
            <a:r>
              <a:rPr lang="en-US" sz="1800" dirty="0" smtClean="0">
                <a:latin typeface="Cambria" pitchFamily="18" charset="0"/>
              </a:rPr>
              <a:t>Population projection till </a:t>
            </a:r>
            <a:r>
              <a:rPr lang="sr-Latn-CS" sz="1800" dirty="0" smtClean="0">
                <a:latin typeface="Cambria" pitchFamily="18" charset="0"/>
              </a:rPr>
              <a:t>2060</a:t>
            </a:r>
            <a:r>
              <a:rPr lang="en-US" sz="1800" dirty="0" smtClean="0">
                <a:latin typeface="Cambria" pitchFamily="18" charset="0"/>
              </a:rPr>
              <a:t>  are done</a:t>
            </a:r>
            <a:r>
              <a:rPr lang="sr-Latn-CS" sz="1800" dirty="0" smtClean="0">
                <a:latin typeface="Cambria" pitchFamily="18" charset="0"/>
              </a:rPr>
              <a:t>.</a:t>
            </a:r>
          </a:p>
          <a:p>
            <a:pPr marL="0" indent="0">
              <a:lnSpc>
                <a:spcPct val="80000"/>
              </a:lnSpc>
              <a:buNone/>
            </a:pPr>
            <a:endParaRPr lang="sr-Latn-CS" sz="1800" dirty="0">
              <a:solidFill>
                <a:schemeClr val="accent2">
                  <a:lumMod val="50000"/>
                </a:schemeClr>
              </a:solidFill>
              <a:latin typeface="Cambria" pitchFamily="18" charset="0"/>
            </a:endParaRPr>
          </a:p>
          <a:p>
            <a:pPr>
              <a:lnSpc>
                <a:spcPct val="80000"/>
              </a:lnSpc>
              <a:buFont typeface="Wingdings" pitchFamily="2" charset="2"/>
              <a:buChar char="q"/>
            </a:pPr>
            <a:endParaRPr lang="sr-Latn-CS" sz="1800" dirty="0" smtClean="0">
              <a:solidFill>
                <a:schemeClr val="accent2">
                  <a:lumMod val="50000"/>
                </a:schemeClr>
              </a:solidFill>
              <a:latin typeface="Cambria" pitchFamily="18" charset="0"/>
            </a:endParaRPr>
          </a:p>
          <a:p>
            <a:pPr>
              <a:lnSpc>
                <a:spcPct val="80000"/>
              </a:lnSpc>
              <a:buFont typeface="Wingdings" pitchFamily="2" charset="2"/>
              <a:buChar char="q"/>
            </a:pPr>
            <a:endParaRPr lang="sr-Latn-CS" sz="1800" dirty="0">
              <a:solidFill>
                <a:schemeClr val="accent2">
                  <a:lumMod val="50000"/>
                </a:schemeClr>
              </a:solidFill>
              <a:latin typeface="Cambria" pitchFamily="18" charset="0"/>
            </a:endParaRPr>
          </a:p>
          <a:p>
            <a:pPr>
              <a:lnSpc>
                <a:spcPct val="80000"/>
              </a:lnSpc>
              <a:buFont typeface="Wingdings" pitchFamily="2" charset="2"/>
              <a:buChar char="q"/>
            </a:pPr>
            <a:endParaRPr lang="sr-Latn-CS" sz="1800" dirty="0" smtClean="0">
              <a:solidFill>
                <a:schemeClr val="accent2">
                  <a:lumMod val="50000"/>
                </a:schemeClr>
              </a:solidFill>
              <a:latin typeface="Cambria" pitchFamily="18" charset="0"/>
            </a:endParaRPr>
          </a:p>
          <a:p>
            <a:pPr>
              <a:lnSpc>
                <a:spcPct val="80000"/>
              </a:lnSpc>
              <a:buFont typeface="Wingdings" pitchFamily="2" charset="2"/>
              <a:buChar char="q"/>
            </a:pPr>
            <a:endParaRPr lang="sr-Latn-CS" sz="1800" dirty="0" smtClean="0">
              <a:solidFill>
                <a:schemeClr val="accent2">
                  <a:lumMod val="50000"/>
                </a:schemeClr>
              </a:solidFill>
              <a:latin typeface="Cambria" pitchFamily="18" charset="0"/>
            </a:endParaRPr>
          </a:p>
          <a:p>
            <a:pPr>
              <a:lnSpc>
                <a:spcPct val="80000"/>
              </a:lnSpc>
              <a:buFont typeface="Wingdings" pitchFamily="2" charset="2"/>
              <a:buChar char="q"/>
            </a:pPr>
            <a:endParaRPr lang="sr-Latn-CS" sz="1800" dirty="0">
              <a:solidFill>
                <a:schemeClr val="accent2">
                  <a:lumMod val="50000"/>
                </a:schemeClr>
              </a:solidFill>
              <a:latin typeface="Cambria" pitchFamily="18" charset="0"/>
            </a:endParaRPr>
          </a:p>
          <a:p>
            <a:pPr>
              <a:lnSpc>
                <a:spcPct val="80000"/>
              </a:lnSpc>
              <a:buNone/>
            </a:pPr>
            <a:endParaRPr lang="sr-Latn-CS" sz="1800" dirty="0" smtClean="0">
              <a:solidFill>
                <a:schemeClr val="accent2">
                  <a:lumMod val="50000"/>
                </a:schemeClr>
              </a:solidFill>
              <a:latin typeface="Cambria" pitchFamily="18" charset="0"/>
            </a:endParaRPr>
          </a:p>
          <a:p>
            <a:pPr>
              <a:lnSpc>
                <a:spcPct val="120000"/>
              </a:lnSpc>
              <a:spcBef>
                <a:spcPts val="600"/>
              </a:spcBef>
              <a:buNone/>
            </a:pPr>
            <a:endParaRPr lang="en-US" sz="4400" dirty="0">
              <a:solidFill>
                <a:schemeClr val="accent2">
                  <a:lumMod val="50000"/>
                </a:schemeClr>
              </a:solidFill>
              <a:latin typeface="Cambria" pitchFamily="18" charset="0"/>
            </a:endParaRPr>
          </a:p>
          <a:p>
            <a:pPr lvl="1">
              <a:lnSpc>
                <a:spcPct val="80000"/>
              </a:lnSpc>
              <a:buFont typeface="Arial" charset="0"/>
              <a:buNone/>
            </a:pPr>
            <a:endParaRPr lang="sr-Latn-CS" sz="2400" b="1" dirty="0" smtClean="0">
              <a:latin typeface="Arial" charset="0"/>
            </a:endParaRPr>
          </a:p>
          <a:p>
            <a:pPr lvl="1">
              <a:lnSpc>
                <a:spcPct val="80000"/>
              </a:lnSpc>
              <a:buFont typeface="Arial" charset="0"/>
              <a:buNone/>
            </a:pPr>
            <a:endParaRPr lang="sr-Latn-CS" sz="2400" dirty="0" smtClean="0">
              <a:latin typeface="Arial"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5"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868377028"/>
      </p:ext>
    </p:extLst>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en-US" sz="3200" b="1" dirty="0" smtClean="0">
                <a:solidFill>
                  <a:srgbClr val="632523"/>
                </a:solidFill>
                <a:latin typeface="Cambria" pitchFamily="18" charset="0"/>
              </a:rPr>
              <a:t>  </a:t>
            </a:r>
            <a:r>
              <a:rPr lang="sr-Latn-CS" sz="3200" b="1" dirty="0" smtClean="0">
                <a:solidFill>
                  <a:srgbClr val="632523"/>
                </a:solidFill>
                <a:latin typeface="Cambria" pitchFamily="18" charset="0"/>
              </a:rPr>
              <a:t/>
            </a:r>
            <a:br>
              <a:rPr lang="sr-Latn-CS" sz="3200" b="1" dirty="0" smtClean="0">
                <a:solidFill>
                  <a:srgbClr val="632523"/>
                </a:solidFill>
                <a:latin typeface="Cambria" pitchFamily="18" charset="0"/>
              </a:rPr>
            </a:br>
            <a:r>
              <a:rPr lang="en-US" sz="3200" b="1" dirty="0" smtClean="0">
                <a:solidFill>
                  <a:srgbClr val="632523"/>
                </a:solidFill>
                <a:latin typeface="Cambria" pitchFamily="18" charset="0"/>
              </a:rPr>
              <a:t>  </a:t>
            </a:r>
            <a:r>
              <a:rPr lang="en-US" sz="3200" b="1" dirty="0" smtClean="0">
                <a:latin typeface="Cambria" pitchFamily="18" charset="0"/>
              </a:rPr>
              <a:t>Demography, census</a:t>
            </a:r>
            <a:r>
              <a:rPr lang="sr-Latn-CS" sz="3200" b="1" dirty="0" smtClean="0">
                <a:latin typeface="Cambria" pitchFamily="18" charset="0"/>
              </a:rPr>
              <a:t> </a:t>
            </a:r>
            <a:r>
              <a:rPr lang="en-US" sz="3200" b="1" dirty="0" smtClean="0">
                <a:latin typeface="Cambria" pitchFamily="18" charset="0"/>
              </a:rPr>
              <a:t>and</a:t>
            </a:r>
            <a:r>
              <a:rPr lang="sr-Latn-CS" sz="3200" b="1" dirty="0" smtClean="0">
                <a:latin typeface="Cambria" pitchFamily="18" charset="0"/>
              </a:rPr>
              <a:t> </a:t>
            </a:r>
            <a:r>
              <a:rPr lang="en-US" sz="3200" b="1" dirty="0" smtClean="0">
                <a:latin typeface="Cambria" pitchFamily="18" charset="0"/>
              </a:rPr>
              <a:t>projections</a:t>
            </a:r>
            <a:r>
              <a:rPr lang="it-IT" sz="3200" b="1" dirty="0">
                <a:latin typeface="Cambria" pitchFamily="18" charset="0"/>
              </a:rPr>
              <a:t/>
            </a:r>
            <a:br>
              <a:rPr lang="it-IT" sz="3200" b="1" dirty="0">
                <a:latin typeface="Cambria" pitchFamily="18" charset="0"/>
              </a:rPr>
            </a:br>
            <a:endParaRPr lang="it-IT" sz="3200" b="1" dirty="0">
              <a:latin typeface="Cambria" pitchFamily="18" charset="0"/>
            </a:endParaRPr>
          </a:p>
        </p:txBody>
      </p:sp>
      <p:sp>
        <p:nvSpPr>
          <p:cNvPr id="16388" name="Rectangle 21"/>
          <p:cNvSpPr>
            <a:spLocks noGrp="1"/>
          </p:cNvSpPr>
          <p:nvPr>
            <p:ph type="body" idx="1"/>
          </p:nvPr>
        </p:nvSpPr>
        <p:spPr>
          <a:xfrm>
            <a:off x="457200" y="1676400"/>
            <a:ext cx="8153400" cy="4449763"/>
          </a:xfrm>
        </p:spPr>
        <p:txBody>
          <a:bodyPr>
            <a:normAutofit/>
          </a:bodyPr>
          <a:lstStyle/>
          <a:p>
            <a:pPr algn="ctr">
              <a:lnSpc>
                <a:spcPct val="80000"/>
              </a:lnSpc>
              <a:buNone/>
            </a:pPr>
            <a:endParaRPr lang="sr-Latn-CS" sz="2400" b="1" dirty="0" smtClean="0">
              <a:solidFill>
                <a:srgbClr val="632523"/>
              </a:solidFill>
              <a:latin typeface="Cambria" pitchFamily="18" charset="0"/>
            </a:endParaRPr>
          </a:p>
          <a:p>
            <a:pPr algn="ctr">
              <a:lnSpc>
                <a:spcPct val="80000"/>
              </a:lnSpc>
              <a:buNone/>
            </a:pPr>
            <a:r>
              <a:rPr lang="it-IT" sz="2400" b="1" dirty="0" smtClean="0">
                <a:latin typeface="Cambria" pitchFamily="18" charset="0"/>
              </a:rPr>
              <a:t>Census and projections</a:t>
            </a:r>
            <a:endParaRPr lang="it-IT" sz="2400" b="1" dirty="0">
              <a:latin typeface="Cambria" pitchFamily="18" charset="0"/>
            </a:endParaRPr>
          </a:p>
          <a:p>
            <a:pPr>
              <a:lnSpc>
                <a:spcPct val="80000"/>
              </a:lnSpc>
              <a:buNone/>
            </a:pPr>
            <a:r>
              <a:rPr lang="en-US" sz="1800" b="1" dirty="0" smtClean="0">
                <a:latin typeface="Cambria" pitchFamily="18" charset="0"/>
              </a:rPr>
              <a:t>Plans</a:t>
            </a:r>
            <a:endParaRPr lang="sr-Latn-CS" sz="1800" b="1" dirty="0" smtClean="0">
              <a:latin typeface="Cambria" pitchFamily="18" charset="0"/>
            </a:endParaRPr>
          </a:p>
          <a:p>
            <a:pPr marL="457200" lvl="1" indent="0">
              <a:lnSpc>
                <a:spcPct val="80000"/>
              </a:lnSpc>
              <a:buNone/>
            </a:pPr>
            <a:endParaRPr lang="sr-Latn-CS" sz="1800" dirty="0" smtClean="0">
              <a:latin typeface="Cambria" pitchFamily="18" charset="0"/>
            </a:endParaRPr>
          </a:p>
          <a:p>
            <a:pPr lvl="1">
              <a:lnSpc>
                <a:spcPct val="80000"/>
              </a:lnSpc>
              <a:buFont typeface="Wingdings" pitchFamily="2" charset="2"/>
              <a:buChar char="q"/>
            </a:pPr>
            <a:r>
              <a:rPr lang="en-US" sz="1800" dirty="0" smtClean="0">
                <a:latin typeface="Cambria" pitchFamily="18" charset="0"/>
              </a:rPr>
              <a:t>Publishing of final data for households and families</a:t>
            </a:r>
            <a:r>
              <a:rPr lang="sr-Latn-CS" sz="1800" dirty="0" smtClean="0">
                <a:latin typeface="Cambria" pitchFamily="18" charset="0"/>
              </a:rPr>
              <a:t>;</a:t>
            </a:r>
          </a:p>
          <a:p>
            <a:pPr marL="457200" lvl="1" indent="0">
              <a:lnSpc>
                <a:spcPct val="80000"/>
              </a:lnSpc>
              <a:buNone/>
            </a:pPr>
            <a:endParaRPr lang="sr-Latn-CS" sz="1800" dirty="0" smtClean="0">
              <a:latin typeface="Cambria" pitchFamily="18" charset="0"/>
            </a:endParaRPr>
          </a:p>
          <a:p>
            <a:pPr lvl="1">
              <a:lnSpc>
                <a:spcPct val="80000"/>
              </a:lnSpc>
              <a:buFont typeface="Wingdings" pitchFamily="2" charset="2"/>
              <a:buChar char="q"/>
            </a:pPr>
            <a:r>
              <a:rPr lang="en-US" sz="1800" dirty="0" smtClean="0">
                <a:latin typeface="Cambria" pitchFamily="18" charset="0"/>
              </a:rPr>
              <a:t>Census quality report </a:t>
            </a:r>
            <a:r>
              <a:rPr lang="sr-Latn-CS" sz="1800" dirty="0" smtClean="0">
                <a:latin typeface="Cambria" pitchFamily="18" charset="0"/>
              </a:rPr>
              <a:t>;</a:t>
            </a:r>
          </a:p>
          <a:p>
            <a:pPr lvl="1">
              <a:lnSpc>
                <a:spcPct val="80000"/>
              </a:lnSpc>
              <a:buFont typeface="Wingdings" pitchFamily="2" charset="2"/>
              <a:buChar char="q"/>
            </a:pPr>
            <a:endParaRPr lang="sr-Latn-CS" sz="1800" dirty="0">
              <a:latin typeface="Cambria" pitchFamily="18" charset="0"/>
            </a:endParaRPr>
          </a:p>
          <a:p>
            <a:pPr lvl="1">
              <a:lnSpc>
                <a:spcPct val="80000"/>
              </a:lnSpc>
              <a:buFont typeface="Wingdings" pitchFamily="2" charset="2"/>
              <a:buChar char="q"/>
            </a:pPr>
            <a:r>
              <a:rPr lang="en-US" sz="1800" dirty="0" smtClean="0">
                <a:latin typeface="Cambria" pitchFamily="18" charset="0"/>
              </a:rPr>
              <a:t>Comparative data analysis from census with the data from the population register</a:t>
            </a:r>
            <a:r>
              <a:rPr lang="sr-Latn-CS" sz="1800" dirty="0" smtClean="0">
                <a:latin typeface="Cambria" pitchFamily="18" charset="0"/>
              </a:rPr>
              <a:t>;</a:t>
            </a:r>
          </a:p>
          <a:p>
            <a:pPr lvl="1">
              <a:lnSpc>
                <a:spcPct val="80000"/>
              </a:lnSpc>
              <a:buFont typeface="Wingdings" pitchFamily="2" charset="2"/>
              <a:buChar char="q"/>
            </a:pPr>
            <a:endParaRPr lang="sr-Latn-CS" sz="1800" dirty="0">
              <a:latin typeface="Cambria" pitchFamily="18" charset="0"/>
            </a:endParaRPr>
          </a:p>
          <a:p>
            <a:pPr lvl="1">
              <a:lnSpc>
                <a:spcPct val="80000"/>
              </a:lnSpc>
              <a:buFont typeface="Wingdings" pitchFamily="2" charset="2"/>
              <a:buChar char="q"/>
            </a:pPr>
            <a:r>
              <a:rPr lang="it-IT" sz="1800" dirty="0" smtClean="0">
                <a:latin typeface="Cambria" pitchFamily="18" charset="0"/>
              </a:rPr>
              <a:t>Harmonization of the population register with statistical needs</a:t>
            </a:r>
            <a:r>
              <a:rPr lang="sr-Latn-CS" sz="1800" dirty="0" smtClean="0">
                <a:latin typeface="Cambria" pitchFamily="18" charset="0"/>
              </a:rPr>
              <a:t>.</a:t>
            </a:r>
          </a:p>
          <a:p>
            <a:pPr marL="457200" lvl="1" indent="0">
              <a:lnSpc>
                <a:spcPct val="80000"/>
              </a:lnSpc>
              <a:buNone/>
            </a:pPr>
            <a:endParaRPr lang="sr-Latn-CS" sz="1800" dirty="0">
              <a:solidFill>
                <a:schemeClr val="accent2">
                  <a:lumMod val="50000"/>
                </a:schemeClr>
              </a:solidFill>
              <a:latin typeface="Cambria" pitchFamily="18" charset="0"/>
            </a:endParaRPr>
          </a:p>
          <a:p>
            <a:pPr lvl="1">
              <a:lnSpc>
                <a:spcPct val="80000"/>
              </a:lnSpc>
              <a:buFont typeface="Wingdings" pitchFamily="2" charset="2"/>
              <a:buChar char="q"/>
            </a:pPr>
            <a:endParaRPr lang="sr-Latn-CS" sz="1800" dirty="0" smtClean="0">
              <a:solidFill>
                <a:schemeClr val="accent2">
                  <a:lumMod val="50000"/>
                </a:schemeClr>
              </a:solidFill>
              <a:latin typeface="Cambria" pitchFamily="18" charset="0"/>
            </a:endParaRPr>
          </a:p>
          <a:p>
            <a:pPr lvl="1">
              <a:lnSpc>
                <a:spcPct val="80000"/>
              </a:lnSpc>
              <a:buFont typeface="Wingdings" pitchFamily="2" charset="2"/>
              <a:buChar char="q"/>
            </a:pPr>
            <a:endParaRPr lang="sr-Latn-CS" sz="1800" dirty="0">
              <a:solidFill>
                <a:schemeClr val="accent2">
                  <a:lumMod val="50000"/>
                </a:schemeClr>
              </a:solidFill>
              <a:latin typeface="Cambria" pitchFamily="18" charset="0"/>
            </a:endParaRPr>
          </a:p>
          <a:p>
            <a:pPr lvl="1">
              <a:lnSpc>
                <a:spcPct val="80000"/>
              </a:lnSpc>
              <a:buFont typeface="Wingdings" pitchFamily="2" charset="2"/>
              <a:buChar char="q"/>
            </a:pPr>
            <a:endParaRPr lang="sr-Latn-CS" sz="1800" dirty="0">
              <a:solidFill>
                <a:schemeClr val="accent2">
                  <a:lumMod val="50000"/>
                </a:schemeClr>
              </a:solidFill>
              <a:latin typeface="Cambria" pitchFamily="18" charset="0"/>
            </a:endParaRPr>
          </a:p>
          <a:p>
            <a:pPr marL="457200" lvl="1" indent="0">
              <a:lnSpc>
                <a:spcPct val="80000"/>
              </a:lnSpc>
              <a:buNone/>
            </a:pPr>
            <a:endParaRPr lang="sr-Latn-CS" sz="1800" dirty="0" smtClean="0">
              <a:solidFill>
                <a:schemeClr val="accent2">
                  <a:lumMod val="50000"/>
                </a:schemeClr>
              </a:solidFill>
              <a:latin typeface="Cambria" pitchFamily="18" charset="0"/>
            </a:endParaRPr>
          </a:p>
          <a:p>
            <a:pPr lvl="1">
              <a:lnSpc>
                <a:spcPct val="80000"/>
              </a:lnSpc>
              <a:buFont typeface="Wingdings" pitchFamily="2" charset="2"/>
              <a:buChar char="q"/>
            </a:pPr>
            <a:endParaRPr lang="en-US" sz="1800" dirty="0" smtClean="0">
              <a:solidFill>
                <a:schemeClr val="accent2">
                  <a:lumMod val="50000"/>
                </a:schemeClr>
              </a:solidFill>
              <a:latin typeface="Cambria" pitchFamily="18" charset="0"/>
            </a:endParaRPr>
          </a:p>
          <a:p>
            <a:pPr lvl="1">
              <a:lnSpc>
                <a:spcPct val="80000"/>
              </a:lnSpc>
              <a:buFont typeface="Wingdings" pitchFamily="2" charset="2"/>
              <a:buChar char="q"/>
            </a:pPr>
            <a:endParaRPr lang="sr-Latn-CS" sz="1800" dirty="0">
              <a:solidFill>
                <a:schemeClr val="accent2">
                  <a:lumMod val="50000"/>
                </a:schemeClr>
              </a:solidFill>
              <a:latin typeface="Cambria" pitchFamily="18" charset="0"/>
            </a:endParaRPr>
          </a:p>
          <a:p>
            <a:pPr lvl="1">
              <a:lnSpc>
                <a:spcPct val="80000"/>
              </a:lnSpc>
              <a:buFont typeface="Arial" charset="0"/>
              <a:buNone/>
            </a:pPr>
            <a:endParaRPr lang="sr-Latn-CS" sz="2400" dirty="0" smtClean="0">
              <a:latin typeface="Arial"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3718127735"/>
      </p:ext>
    </p:extLst>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1741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4312</TotalTime>
  <Words>669</Words>
  <Application>Microsoft Office PowerPoint</Application>
  <PresentationFormat>On-screen Show (4:3)</PresentationFormat>
  <Paragraphs>129</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 </vt:lpstr>
      <vt:lpstr>      Demography, census and projections</vt:lpstr>
      <vt:lpstr>PowerPoint Presentation</vt:lpstr>
      <vt:lpstr>    Demography, census and projections</vt:lpstr>
      <vt:lpstr>     Demography, census and projections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biljana sekulovic</cp:lastModifiedBy>
  <cp:revision>547</cp:revision>
  <cp:lastPrinted>2013-06-13T08:36:02Z</cp:lastPrinted>
  <dcterms:created xsi:type="dcterms:W3CDTF">2012-04-18T16:21:57Z</dcterms:created>
  <dcterms:modified xsi:type="dcterms:W3CDTF">2013-06-17T12:27:34Z</dcterms:modified>
</cp:coreProperties>
</file>