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7" r:id="rId2"/>
    <p:sldId id="376" r:id="rId3"/>
    <p:sldId id="374" r:id="rId4"/>
    <p:sldId id="377" r:id="rId5"/>
    <p:sldId id="378" r:id="rId6"/>
    <p:sldId id="379" r:id="rId7"/>
    <p:sldId id="386" r:id="rId8"/>
    <p:sldId id="380" r:id="rId9"/>
    <p:sldId id="381" r:id="rId10"/>
    <p:sldId id="382" r:id="rId11"/>
    <p:sldId id="383" r:id="rId12"/>
    <p:sldId id="384" r:id="rId13"/>
    <p:sldId id="387" r:id="rId14"/>
    <p:sldId id="388" r:id="rId15"/>
    <p:sldId id="390" r:id="rId16"/>
    <p:sldId id="389" r:id="rId17"/>
    <p:sldId id="265" r:id="rId18"/>
  </p:sldIdLst>
  <p:sldSz cx="9144000" cy="6858000" type="screen4x3"/>
  <p:notesSz cx="6797675" cy="9926638"/>
  <p:defaultTextStyle>
    <a:defPPr>
      <a:defRPr lang="en-US"/>
    </a:defPPr>
    <a:lvl1pPr algn="l" rtl="0" fontAlgn="base">
      <a:spcBef>
        <a:spcPct val="0"/>
      </a:spcBef>
      <a:spcAft>
        <a:spcPct val="0"/>
      </a:spcAft>
      <a:defRPr sz="2000" kern="1200">
        <a:solidFill>
          <a:schemeClr val="tx1"/>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737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8" autoAdjust="0"/>
    <p:restoredTop sz="94581" autoAdjust="0"/>
  </p:normalViewPr>
  <p:slideViewPr>
    <p:cSldViewPr>
      <p:cViewPr>
        <p:scale>
          <a:sx n="100" d="100"/>
          <a:sy n="100" d="100"/>
        </p:scale>
        <p:origin x="-702" y="22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pPr>
              <a:defRPr/>
            </a:pPr>
            <a:fld id="{801A8D40-3C47-48E7-99D7-8A8EE05EC30F}" type="datetimeFigureOut">
              <a:rPr lang="en-US"/>
              <a:pPr>
                <a:defRPr/>
              </a:pPr>
              <a:t>6/17/2013</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pPr>
              <a:defRPr/>
            </a:pPr>
            <a:fld id="{2C8C124B-F686-4599-9B3C-68B9B7940815}" type="slidenum">
              <a:rPr lang="en-US"/>
              <a:pPr>
                <a:defRPr/>
              </a:pPr>
              <a:t>‹#›</a:t>
            </a:fld>
            <a:endParaRPr lang="en-US"/>
          </a:p>
        </p:txBody>
      </p:sp>
    </p:spTree>
    <p:extLst>
      <p:ext uri="{BB962C8B-B14F-4D97-AF65-F5344CB8AC3E}">
        <p14:creationId xmlns:p14="http://schemas.microsoft.com/office/powerpoint/2010/main" val="40527838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C8C124B-F686-4599-9B3C-68B9B7940815}" type="slidenum">
              <a:rPr lang="en-US" smtClean="0"/>
              <a:pPr>
                <a:defRPr/>
              </a:pPr>
              <a:t>1</a:t>
            </a:fld>
            <a:endParaRPr lang="en-US"/>
          </a:p>
        </p:txBody>
      </p:sp>
    </p:spTree>
    <p:extLst>
      <p:ext uri="{BB962C8B-B14F-4D97-AF65-F5344CB8AC3E}">
        <p14:creationId xmlns:p14="http://schemas.microsoft.com/office/powerpoint/2010/main" val="9727537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TextEdit="1"/>
          </p:cNvSpPr>
          <p:nvPr>
            <p:ph type="sldImg"/>
          </p:nvPr>
        </p:nvSpPr>
        <p:spPr bwMode="auto">
          <a:noFill/>
          <a:ln>
            <a:solidFill>
              <a:srgbClr val="000000"/>
            </a:solidFill>
            <a:miter lim="800000"/>
            <a:headEnd/>
            <a:tailEnd/>
          </a:ln>
        </p:spPr>
      </p:sp>
      <p:sp>
        <p:nvSpPr>
          <p:cNvPr id="1945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endParaRPr lang="sr-Latn-C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C8C124B-F686-4599-9B3C-68B9B7940815}" type="slidenum">
              <a:rPr lang="en-US" smtClean="0"/>
              <a:pPr>
                <a:defRPr/>
              </a:pPr>
              <a:t>17</a:t>
            </a:fld>
            <a:endParaRPr lang="en-US"/>
          </a:p>
        </p:txBody>
      </p:sp>
    </p:spTree>
    <p:extLst>
      <p:ext uri="{BB962C8B-B14F-4D97-AF65-F5344CB8AC3E}">
        <p14:creationId xmlns:p14="http://schemas.microsoft.com/office/powerpoint/2010/main" val="2080064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A1728C2-4484-4D0E-BDB6-675EA333ED0B}" type="datetimeFigureOut">
              <a:rPr lang="en-US"/>
              <a:pPr>
                <a:defRPr/>
              </a:pPr>
              <a:t>6/17/2013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E3183D5-7AC7-4E58-8729-3D19B256B03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CC22C70-5971-4B63-BC4F-5A39059D0858}" type="datetimeFigureOut">
              <a:rPr lang="en-US"/>
              <a:pPr>
                <a:defRPr/>
              </a:pPr>
              <a:t>6/17/2013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0299AE7-5DA4-4099-A327-9494F53C659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D48198D-D962-48F4-B70D-2240DFC47DE7}" type="datetimeFigureOut">
              <a:rPr lang="en-US"/>
              <a:pPr>
                <a:defRPr/>
              </a:pPr>
              <a:t>6/17/2013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764CF08-5E96-434D-B3C4-75FD2A8FACF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F904E84F-26CD-43BB-AB86-50091A17D6EC}" type="datetimeFigureOut">
              <a:rPr lang="en-US"/>
              <a:pPr>
                <a:defRPr/>
              </a:pPr>
              <a:t>6/17/2013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1AD2F84-0A87-47D6-AB92-9D0BFE3E0AD9}"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4DD1228F-06A4-4B92-B85E-4D8EE2BB28B3}" type="datetimeFigureOut">
              <a:rPr lang="en-US"/>
              <a:pPr>
                <a:defRPr/>
              </a:pPr>
              <a:t>6/17/2013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9B75626-BF8C-4EE8-814E-EF7F070B507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BC97ABC9-864E-4413-8DFA-C36FC848F4A7}" type="datetimeFigureOut">
              <a:rPr lang="en-US"/>
              <a:pPr>
                <a:defRPr/>
              </a:pPr>
              <a:t>6/17/2013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B616CB5-23D5-49F5-A27D-774B571FA81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E89E280-C211-41F3-B1E1-A8DF53423C94}" type="datetimeFigureOut">
              <a:rPr lang="en-US"/>
              <a:pPr>
                <a:defRPr/>
              </a:pPr>
              <a:t>6/17/2013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C92C5DA-03C9-4817-BAD4-3D75D3E81CB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CE468A6-367E-4FD4-A259-1C9BB554A493}" type="datetimeFigureOut">
              <a:rPr lang="en-US"/>
              <a:pPr>
                <a:defRPr/>
              </a:pPr>
              <a:t>6/17/2013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4958E3A-D3E2-42C5-84F8-98CE596082B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9FCE8CF-6D84-44C5-9D99-DCEC87B8113A}" type="datetimeFigureOut">
              <a:rPr lang="en-US"/>
              <a:pPr>
                <a:defRPr/>
              </a:pPr>
              <a:t>6/17/2013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F6B9228-A7CC-4E7E-B3DE-7F6ED2310CA8}"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F0ED202-145F-4C4C-8453-E6D107AD0933}" type="datetimeFigureOut">
              <a:rPr lang="en-US"/>
              <a:pPr>
                <a:defRPr/>
              </a:pPr>
              <a:t>6/17/2013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47A732C-03D4-4282-8FA7-5E6E52B5410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69986A2-CA74-493E-9114-1D5BD3ACB9FC}" type="datetimeFigureOut">
              <a:rPr lang="en-US"/>
              <a:pPr>
                <a:defRPr/>
              </a:pPr>
              <a:t>6/17/2013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469A8E2-C673-4BE8-978B-7CD8CAC838F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62A0B003-577E-4F39-8847-AE2654E7174E}" type="datetimeFigureOut">
              <a:rPr lang="en-US"/>
              <a:pPr>
                <a:defRPr/>
              </a:pPr>
              <a:t>6/17/2013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34"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3EBAD7A2-465B-4C0B-8DE1-B7779FCE7BC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wmf"/></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053" name="Text Box 3"/>
          <p:cNvSpPr txBox="1">
            <a:spLocks noChangeArrowheads="1"/>
          </p:cNvSpPr>
          <p:nvPr/>
        </p:nvSpPr>
        <p:spPr bwMode="auto">
          <a:xfrm>
            <a:off x="304800" y="1676400"/>
            <a:ext cx="8458200" cy="825500"/>
          </a:xfrm>
          <a:prstGeom prst="rect">
            <a:avLst/>
          </a:prstGeom>
          <a:noFill/>
          <a:ln w="9525">
            <a:noFill/>
            <a:miter lim="800000"/>
            <a:headEnd/>
            <a:tailEnd/>
          </a:ln>
        </p:spPr>
        <p:txBody>
          <a:bodyPr>
            <a:spAutoFit/>
          </a:bodyPr>
          <a:lstStyle/>
          <a:p>
            <a:pPr algn="ctr"/>
            <a:r>
              <a:rPr lang="sr-Latn-CS" sz="1600" b="1" dirty="0">
                <a:solidFill>
                  <a:schemeClr val="bg1"/>
                </a:solidFill>
                <a:latin typeface="Cambria" pitchFamily="18" charset="0"/>
              </a:rPr>
              <a:t> M O N T E N E G R O </a:t>
            </a:r>
          </a:p>
          <a:p>
            <a:pPr algn="ctr"/>
            <a:r>
              <a:rPr lang="en-GB" sz="1600" b="1" dirty="0">
                <a:solidFill>
                  <a:schemeClr val="bg1"/>
                </a:solidFill>
                <a:latin typeface="Cambria" pitchFamily="18" charset="0"/>
              </a:rPr>
              <a:t>Negotiating Team for </a:t>
            </a:r>
            <a:r>
              <a:rPr lang="en-GB" sz="1600" b="1" dirty="0" smtClean="0">
                <a:solidFill>
                  <a:schemeClr val="bg1"/>
                </a:solidFill>
                <a:latin typeface="Cambria" pitchFamily="18" charset="0"/>
              </a:rPr>
              <a:t>Accession </a:t>
            </a:r>
            <a:r>
              <a:rPr lang="en-GB" sz="1600" b="1" dirty="0">
                <a:solidFill>
                  <a:schemeClr val="bg1"/>
                </a:solidFill>
                <a:latin typeface="Cambria" pitchFamily="18" charset="0"/>
              </a:rPr>
              <a:t>of </a:t>
            </a:r>
            <a:r>
              <a:rPr lang="sr-Latn-CS" sz="1600" b="1" dirty="0">
                <a:solidFill>
                  <a:schemeClr val="bg1"/>
                </a:solidFill>
                <a:latin typeface="Cambria" pitchFamily="18" charset="0"/>
              </a:rPr>
              <a:t>Montenegro </a:t>
            </a:r>
            <a:r>
              <a:rPr lang="en-GB" sz="1600" b="1" dirty="0">
                <a:solidFill>
                  <a:schemeClr val="bg1"/>
                </a:solidFill>
                <a:latin typeface="Cambria" pitchFamily="18" charset="0"/>
              </a:rPr>
              <a:t>to the European Union</a:t>
            </a:r>
            <a:br>
              <a:rPr lang="en-GB" sz="1600" b="1" dirty="0">
                <a:solidFill>
                  <a:schemeClr val="bg1"/>
                </a:solidFill>
                <a:latin typeface="Cambria" pitchFamily="18" charset="0"/>
              </a:rPr>
            </a:br>
            <a:r>
              <a:rPr lang="en-GB" sz="1600" b="1" i="1" dirty="0">
                <a:solidFill>
                  <a:schemeClr val="bg1"/>
                </a:solidFill>
                <a:latin typeface="Cambria" pitchFamily="18" charset="0"/>
              </a:rPr>
              <a:t>Working Group for Chapter </a:t>
            </a:r>
            <a:r>
              <a:rPr lang="en-US" sz="1600" b="1" i="1" dirty="0" smtClean="0">
                <a:solidFill>
                  <a:schemeClr val="bg1"/>
                </a:solidFill>
                <a:latin typeface="Cambria" pitchFamily="18" charset="0"/>
              </a:rPr>
              <a:t>18</a:t>
            </a:r>
            <a:r>
              <a:rPr lang="hr-HR" sz="1600" b="1" i="1" dirty="0" smtClean="0">
                <a:solidFill>
                  <a:schemeClr val="bg1"/>
                </a:solidFill>
                <a:latin typeface="Cambria" pitchFamily="18" charset="0"/>
              </a:rPr>
              <a:t> </a:t>
            </a:r>
            <a:r>
              <a:rPr lang="hr-HR" sz="1600" b="1" i="1" dirty="0">
                <a:solidFill>
                  <a:schemeClr val="bg1"/>
                </a:solidFill>
                <a:latin typeface="Cambria" pitchFamily="18" charset="0"/>
              </a:rPr>
              <a:t>– </a:t>
            </a:r>
            <a:r>
              <a:rPr lang="en-US" sz="1600" b="1" i="1" dirty="0" smtClean="0">
                <a:solidFill>
                  <a:schemeClr val="bg1"/>
                </a:solidFill>
                <a:latin typeface="Cambria" pitchFamily="18" charset="0"/>
              </a:rPr>
              <a:t>Statistics</a:t>
            </a:r>
            <a:endParaRPr lang="en-US" sz="3600" b="1" i="1" dirty="0">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2055" name="Rectangle 3"/>
          <p:cNvSpPr>
            <a:spLocks noChangeArrowheads="1"/>
          </p:cNvSpPr>
          <p:nvPr/>
        </p:nvSpPr>
        <p:spPr bwMode="auto">
          <a:xfrm>
            <a:off x="1447800" y="3276600"/>
            <a:ext cx="6324600" cy="1371600"/>
          </a:xfrm>
          <a:prstGeom prst="rect">
            <a:avLst/>
          </a:prstGeom>
          <a:noFill/>
          <a:ln w="9525">
            <a:noFill/>
            <a:miter lim="800000"/>
            <a:headEnd/>
            <a:tailEnd/>
          </a:ln>
        </p:spPr>
        <p:txBody>
          <a:bodyPr anchor="ctr"/>
          <a:lstStyle/>
          <a:p>
            <a:pPr algn="ctr"/>
            <a:r>
              <a:rPr lang="en-GB" sz="2600" dirty="0">
                <a:solidFill>
                  <a:srgbClr val="F2DCDB"/>
                </a:solidFill>
                <a:latin typeface="Cambria" pitchFamily="18" charset="0"/>
              </a:rPr>
              <a:t>Bilateral screening: Chapter </a:t>
            </a:r>
            <a:r>
              <a:rPr lang="en-US" sz="2600" dirty="0" smtClean="0">
                <a:solidFill>
                  <a:srgbClr val="F2DCDB"/>
                </a:solidFill>
                <a:latin typeface="Cambria" pitchFamily="18" charset="0"/>
              </a:rPr>
              <a:t>18</a:t>
            </a:r>
            <a:endParaRPr lang="en-GB" sz="2600" dirty="0">
              <a:solidFill>
                <a:srgbClr val="F2DCDB"/>
              </a:solidFill>
              <a:latin typeface="Cambria" pitchFamily="18" charset="0"/>
            </a:endParaRPr>
          </a:p>
          <a:p>
            <a:pPr algn="ctr"/>
            <a:r>
              <a:rPr lang="en-GB" sz="2600" b="1" dirty="0">
                <a:solidFill>
                  <a:srgbClr val="F2DCDB"/>
                </a:solidFill>
                <a:latin typeface="Cambria" pitchFamily="18" charset="0"/>
              </a:rPr>
              <a:t>PRESENTATION OF </a:t>
            </a:r>
            <a:r>
              <a:rPr lang="sr-Latn-CS" sz="2600" b="1" dirty="0">
                <a:solidFill>
                  <a:srgbClr val="F2DCDB"/>
                </a:solidFill>
                <a:latin typeface="Cambria" pitchFamily="18" charset="0"/>
              </a:rPr>
              <a:t>MONTENEGRO</a:t>
            </a:r>
            <a:endParaRPr lang="hr-HR" sz="2600" b="1" dirty="0">
              <a:solidFill>
                <a:srgbClr val="F2DCDB"/>
              </a:solidFill>
              <a:latin typeface="Calibri" pitchFamily="34" charset="0"/>
            </a:endParaRPr>
          </a:p>
        </p:txBody>
      </p:sp>
      <p:sp>
        <p:nvSpPr>
          <p:cNvPr id="2056" name="Rectangle 12"/>
          <p:cNvSpPr>
            <a:spLocks noChangeArrowheads="1"/>
          </p:cNvSpPr>
          <p:nvPr/>
        </p:nvSpPr>
        <p:spPr bwMode="auto">
          <a:xfrm>
            <a:off x="962025" y="6326188"/>
            <a:ext cx="7419975" cy="369887"/>
          </a:xfrm>
          <a:prstGeom prst="rect">
            <a:avLst/>
          </a:prstGeom>
          <a:noFill/>
          <a:ln w="9525">
            <a:noFill/>
            <a:miter lim="800000"/>
            <a:headEnd/>
            <a:tailEnd/>
          </a:ln>
        </p:spPr>
        <p:txBody>
          <a:bodyPr anchor="ctr">
            <a:spAutoFit/>
          </a:bodyPr>
          <a:lstStyle/>
          <a:p>
            <a:pPr algn="ctr"/>
            <a:r>
              <a:rPr lang="en-US" sz="1800" b="1" dirty="0" smtClean="0">
                <a:solidFill>
                  <a:srgbClr val="D99694"/>
                </a:solidFill>
                <a:latin typeface="Cambria" pitchFamily="18" charset="0"/>
              </a:rPr>
              <a:t>Luxembourg,  June 2013</a:t>
            </a:r>
            <a:endParaRPr lang="en-US" sz="1800" dirty="0">
              <a:solidFill>
                <a:srgbClr val="D99694"/>
              </a:solidFill>
              <a:latin typeface="Calibri" pitchFamily="34" charset="0"/>
            </a:endParaRPr>
          </a:p>
        </p:txBody>
      </p:sp>
      <p:grpSp>
        <p:nvGrpSpPr>
          <p:cNvPr id="2057"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grpSp>
      <p:pic>
        <p:nvPicPr>
          <p:cNvPr id="2058" name="Picture 28"/>
          <p:cNvPicPr>
            <a:picLocks noChangeAspect="1" noChangeArrowheads="1"/>
          </p:cNvPicPr>
          <p:nvPr/>
        </p:nvPicPr>
        <p:blipFill>
          <a:blip r:embed="rId4"/>
          <a:srcRect/>
          <a:stretch>
            <a:fillRect/>
          </a:stretch>
        </p:blipFill>
        <p:spPr bwMode="auto">
          <a:xfrm>
            <a:off x="3571875" y="4792663"/>
            <a:ext cx="2076450" cy="1171575"/>
          </a:xfrm>
          <a:prstGeom prst="rect">
            <a:avLst/>
          </a:prstGeom>
          <a:noFill/>
          <a:ln w="9525">
            <a:noFill/>
            <a:miter lim="800000"/>
            <a:headEnd/>
            <a:tailEnd/>
          </a:ln>
        </p:spPr>
      </p:pic>
    </p:spTree>
  </p:cSld>
  <p:clrMapOvr>
    <a:masterClrMapping/>
  </p:clrMapOvr>
  <p:transition>
    <p:randomBa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121"/>
          <p:cNvSpPr txBox="1">
            <a:spLocks noChangeArrowheads="1"/>
          </p:cNvSpPr>
          <p:nvPr/>
        </p:nvSpPr>
        <p:spPr bwMode="auto">
          <a:xfrm>
            <a:off x="228600" y="1828800"/>
            <a:ext cx="8569325" cy="609600"/>
          </a:xfrm>
          <a:prstGeom prst="rect">
            <a:avLst/>
          </a:prstGeom>
          <a:noFill/>
          <a:ln w="9525" algn="ctr">
            <a:noFill/>
            <a:miter lim="800000"/>
            <a:headEnd/>
            <a:tailEnd/>
          </a:ln>
        </p:spPr>
        <p:txBody>
          <a:bodyPr/>
          <a:lstStyle/>
          <a:p>
            <a:pPr marL="14288" indent="-14288" algn="ctr">
              <a:spcAft>
                <a:spcPct val="40000"/>
              </a:spcAft>
              <a:buClr>
                <a:srgbClr val="FF0000"/>
              </a:buClr>
              <a:buFont typeface="Wingdings" pitchFamily="2" charset="2"/>
              <a:buNone/>
            </a:pPr>
            <a:r>
              <a:rPr lang="en-US" sz="2400" b="1" dirty="0" smtClean="0">
                <a:latin typeface="Cambria" pitchFamily="18" charset="0"/>
              </a:rPr>
              <a:t>BUSINESS REGISTER</a:t>
            </a:r>
            <a:endParaRPr lang="pl-PL" sz="2400" b="1" dirty="0">
              <a:latin typeface="Cambria" pitchFamily="18" charset="0"/>
            </a:endParaRPr>
          </a:p>
          <a:p>
            <a:pPr marL="14288" indent="-14288" algn="ctr"/>
            <a:endParaRPr lang="en-US" sz="1400" b="1" dirty="0">
              <a:solidFill>
                <a:srgbClr val="000099"/>
              </a:solidFill>
              <a:latin typeface="Cambria" pitchFamily="18" charset="0"/>
            </a:endParaRPr>
          </a:p>
        </p:txBody>
      </p:sp>
      <p:sp>
        <p:nvSpPr>
          <p:cNvPr id="3075" name="Rectangle 16"/>
          <p:cNvSpPr>
            <a:spLocks noChangeArrowheads="1"/>
          </p:cNvSpPr>
          <p:nvPr/>
        </p:nvSpPr>
        <p:spPr bwMode="auto">
          <a:xfrm>
            <a:off x="1676400" y="2819400"/>
            <a:ext cx="5791200" cy="2185214"/>
          </a:xfrm>
          <a:prstGeom prst="rect">
            <a:avLst/>
          </a:prstGeom>
          <a:noFill/>
          <a:ln w="9525">
            <a:noFill/>
            <a:miter lim="800000"/>
            <a:headEnd/>
            <a:tailEnd/>
          </a:ln>
        </p:spPr>
        <p:txBody>
          <a:bodyPr wrap="square">
            <a:spAutoFit/>
          </a:bodyPr>
          <a:lstStyle/>
          <a:p>
            <a:pPr algn="ctr"/>
            <a:endParaRPr lang="hr-HR" b="1" dirty="0">
              <a:solidFill>
                <a:srgbClr val="632523"/>
              </a:solidFill>
              <a:latin typeface="Cambria" pitchFamily="18" charset="0"/>
            </a:endParaRPr>
          </a:p>
          <a:p>
            <a:pPr algn="ctr"/>
            <a:r>
              <a:rPr lang="hr-HR" b="1" dirty="0" smtClean="0">
                <a:latin typeface="Cambria" pitchFamily="18" charset="0"/>
              </a:rPr>
              <a:t>Bilateral screening</a:t>
            </a:r>
            <a:r>
              <a:rPr lang="hr-HR" b="1" dirty="0">
                <a:latin typeface="Cambria" pitchFamily="18" charset="0"/>
              </a:rPr>
              <a:t>: Chapter </a:t>
            </a:r>
            <a:r>
              <a:rPr lang="en-US" b="1" dirty="0" smtClean="0">
                <a:latin typeface="Cambria" pitchFamily="18" charset="0"/>
              </a:rPr>
              <a:t>18</a:t>
            </a:r>
            <a:r>
              <a:rPr lang="hr-HR" b="1" dirty="0" smtClean="0">
                <a:latin typeface="Cambria" pitchFamily="18" charset="0"/>
              </a:rPr>
              <a:t> </a:t>
            </a:r>
            <a:r>
              <a:rPr lang="en-US" b="1" dirty="0">
                <a:latin typeface="Cambria" pitchFamily="18" charset="0"/>
              </a:rPr>
              <a:t/>
            </a:r>
            <a:br>
              <a:rPr lang="en-US" b="1" dirty="0">
                <a:latin typeface="Cambria" pitchFamily="18" charset="0"/>
              </a:rPr>
            </a:br>
            <a:r>
              <a:rPr lang="en-US" b="1" dirty="0">
                <a:latin typeface="Cambria" pitchFamily="18" charset="0"/>
              </a:rPr>
              <a:t>Presentation of  Montenegro</a:t>
            </a:r>
            <a:br>
              <a:rPr lang="en-US" b="1" dirty="0">
                <a:latin typeface="Cambria" pitchFamily="18" charset="0"/>
              </a:rPr>
            </a:br>
            <a:r>
              <a:rPr lang="en-US" b="1" dirty="0" smtClean="0">
                <a:latin typeface="Cambria" pitchFamily="18" charset="0"/>
              </a:rPr>
              <a:t>Luxembourg</a:t>
            </a:r>
            <a:r>
              <a:rPr lang="hr-HR" b="1" dirty="0" smtClean="0">
                <a:latin typeface="Cambria" pitchFamily="18" charset="0"/>
              </a:rPr>
              <a:t>, </a:t>
            </a:r>
            <a:r>
              <a:rPr lang="en-US" b="1" dirty="0" smtClean="0">
                <a:latin typeface="Cambria" pitchFamily="18" charset="0"/>
              </a:rPr>
              <a:t>23-24</a:t>
            </a:r>
            <a:r>
              <a:rPr lang="hr-HR" b="1" dirty="0" smtClean="0">
                <a:latin typeface="Cambria" pitchFamily="18" charset="0"/>
              </a:rPr>
              <a:t> </a:t>
            </a:r>
            <a:r>
              <a:rPr lang="en-US" b="1" dirty="0" smtClean="0">
                <a:latin typeface="Cambria" pitchFamily="18" charset="0"/>
              </a:rPr>
              <a:t>June</a:t>
            </a:r>
            <a:r>
              <a:rPr lang="hr-HR" b="1" dirty="0" smtClean="0">
                <a:latin typeface="Cambria" pitchFamily="18" charset="0"/>
              </a:rPr>
              <a:t>201</a:t>
            </a:r>
            <a:r>
              <a:rPr lang="en-US" b="1" dirty="0" smtClean="0">
                <a:latin typeface="Cambria" pitchFamily="18" charset="0"/>
              </a:rPr>
              <a:t>3</a:t>
            </a:r>
            <a:endParaRPr lang="sr-Latn-RS" b="1" dirty="0" smtClean="0">
              <a:latin typeface="Cambria" pitchFamily="18" charset="0"/>
            </a:endParaRPr>
          </a:p>
          <a:p>
            <a:pPr algn="ctr"/>
            <a:endParaRPr lang="sr-Latn-RS" b="1" dirty="0">
              <a:latin typeface="Cambria" pitchFamily="18" charset="0"/>
            </a:endParaRPr>
          </a:p>
          <a:p>
            <a:pPr algn="ctr"/>
            <a:r>
              <a:rPr lang="sr-Latn-RS" sz="1800" b="1" dirty="0" smtClean="0">
                <a:latin typeface="Cambria" pitchFamily="18" charset="0"/>
              </a:rPr>
              <a:t>Marijana Popovic - Roncevic, MSc</a:t>
            </a:r>
          </a:p>
          <a:p>
            <a:pPr algn="ctr"/>
            <a:r>
              <a:rPr lang="sr-Latn-RS" sz="1800" b="1" dirty="0" smtClean="0">
                <a:latin typeface="Cambria" pitchFamily="18" charset="0"/>
              </a:rPr>
              <a:t>Head of </a:t>
            </a:r>
            <a:r>
              <a:rPr lang="en-US" sz="1800" b="1" dirty="0" smtClean="0">
                <a:latin typeface="Cambria" pitchFamily="18" charset="0"/>
              </a:rPr>
              <a:t>Department </a:t>
            </a:r>
            <a:r>
              <a:rPr lang="en-US" sz="1800" b="1" dirty="0">
                <a:latin typeface="Cambria" pitchFamily="18" charset="0"/>
              </a:rPr>
              <a:t>of Registers and Classifications</a:t>
            </a:r>
          </a:p>
        </p:txBody>
      </p:sp>
      <p:sp>
        <p:nvSpPr>
          <p:cNvPr id="18" name="Rectangle 17"/>
          <p:cNvSpPr/>
          <p:nvPr/>
        </p:nvSpPr>
        <p:spPr>
          <a:xfrm>
            <a:off x="381000" y="4495800"/>
            <a:ext cx="8382000" cy="369888"/>
          </a:xfrm>
          <a:prstGeom prst="rect">
            <a:avLst/>
          </a:prstGeom>
        </p:spPr>
        <p:txBody>
          <a:bodyPr>
            <a:spAutoFit/>
          </a:bodyPr>
          <a:lstStyle/>
          <a:p>
            <a:pPr marL="814388" indent="-450850" algn="ctr" fontAlgn="auto">
              <a:spcBef>
                <a:spcPts val="0"/>
              </a:spcBef>
              <a:spcAft>
                <a:spcPts val="0"/>
              </a:spcAft>
              <a:defRPr/>
            </a:pPr>
            <a:endParaRPr lang="en-US" sz="1800" b="1" dirty="0">
              <a:solidFill>
                <a:schemeClr val="accent2">
                  <a:lumMod val="75000"/>
                </a:schemeClr>
              </a:solidFill>
              <a:latin typeface="Cambria" pitchFamily="18" charset="0"/>
            </a:endParaRPr>
          </a:p>
        </p:txBody>
      </p:sp>
      <p:pic>
        <p:nvPicPr>
          <p:cNvPr id="3077"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grpSp>
        <p:nvGrpSpPr>
          <p:cNvPr id="3078" name="Group 7"/>
          <p:cNvGrpSpPr>
            <a:grpSpLocks/>
          </p:cNvGrpSpPr>
          <p:nvPr/>
        </p:nvGrpSpPr>
        <p:grpSpPr bwMode="auto">
          <a:xfrm>
            <a:off x="0" y="-4763"/>
            <a:ext cx="9144000" cy="860426"/>
            <a:chOff x="0" y="-4763"/>
            <a:chExt cx="9144000" cy="860426"/>
          </a:xfrm>
        </p:grpSpPr>
        <p:sp>
          <p:nvSpPr>
            <p:cNvPr id="21" name="Round Same Side Corner Rectangle 2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3085"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086" name="Group 21"/>
            <p:cNvGrpSpPr>
              <a:grpSpLocks/>
            </p:cNvGrpSpPr>
            <p:nvPr/>
          </p:nvGrpSpPr>
          <p:grpSpPr bwMode="auto">
            <a:xfrm>
              <a:off x="7885100" y="-4763"/>
              <a:ext cx="1211260" cy="385762"/>
              <a:chOff x="7814716" y="-5258"/>
              <a:chExt cx="1210767" cy="460280"/>
            </a:xfrm>
          </p:grpSpPr>
          <p:sp>
            <p:nvSpPr>
              <p:cNvPr id="25" name="5-Point Star 24"/>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26" name="5-Point Star 25"/>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27" name="5-Point Star 26"/>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28" name="5-Point Star 27"/>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29" name="5-Point Star 28"/>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5" name="5-Point Star 34"/>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3079" name="Group 21"/>
          <p:cNvGrpSpPr>
            <a:grpSpLocks/>
          </p:cNvGrpSpPr>
          <p:nvPr/>
        </p:nvGrpSpPr>
        <p:grpSpPr bwMode="auto">
          <a:xfrm>
            <a:off x="0" y="6354763"/>
            <a:ext cx="9144000" cy="506472"/>
            <a:chOff x="0" y="6354762"/>
            <a:chExt cx="9144000" cy="506533"/>
          </a:xfrm>
        </p:grpSpPr>
        <p:sp>
          <p:nvSpPr>
            <p:cNvPr id="37" name="Round Same Side Corner Rectangle 36"/>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8" name="Rectangle 37"/>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3082"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40" name="Rectangle 39"/>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2958257295"/>
      </p:ext>
    </p:extLst>
  </p:cSld>
  <p:clrMapOvr>
    <a:masterClrMapping/>
  </p:clrMapOvr>
  <p:transition>
    <p:randomBa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87" name="Rectangle 20"/>
          <p:cNvSpPr>
            <a:spLocks noGrp="1"/>
          </p:cNvSpPr>
          <p:nvPr>
            <p:ph type="title"/>
          </p:nvPr>
        </p:nvSpPr>
        <p:spPr>
          <a:xfrm>
            <a:off x="685800" y="609600"/>
            <a:ext cx="8229600" cy="1143000"/>
          </a:xfrm>
        </p:spPr>
        <p:txBody>
          <a:bodyPr/>
          <a:lstStyle/>
          <a:p>
            <a:r>
              <a:rPr lang="en-US" sz="3200" b="1" dirty="0" smtClean="0">
                <a:solidFill>
                  <a:srgbClr val="632523"/>
                </a:solidFill>
                <a:latin typeface="Cambria" pitchFamily="18" charset="0"/>
              </a:rPr>
              <a:t>  </a:t>
            </a:r>
            <a:r>
              <a:rPr lang="sr-Latn-CS" sz="3200" b="1" dirty="0" smtClean="0">
                <a:solidFill>
                  <a:srgbClr val="632523"/>
                </a:solidFill>
                <a:latin typeface="Cambria" pitchFamily="18" charset="0"/>
              </a:rPr>
              <a:t/>
            </a:r>
            <a:br>
              <a:rPr lang="sr-Latn-CS" sz="3200" b="1" dirty="0" smtClean="0">
                <a:solidFill>
                  <a:srgbClr val="632523"/>
                </a:solidFill>
                <a:latin typeface="Cambria" pitchFamily="18" charset="0"/>
              </a:rPr>
            </a:br>
            <a:r>
              <a:rPr lang="en-US" sz="3200" b="1" dirty="0" smtClean="0">
                <a:latin typeface="Cambria" pitchFamily="18" charset="0"/>
              </a:rPr>
              <a:t>BUSINESS REGISTER</a:t>
            </a:r>
          </a:p>
        </p:txBody>
      </p:sp>
      <p:sp>
        <p:nvSpPr>
          <p:cNvPr id="16388" name="Rectangle 21"/>
          <p:cNvSpPr>
            <a:spLocks noGrp="1"/>
          </p:cNvSpPr>
          <p:nvPr>
            <p:ph type="body" idx="1"/>
          </p:nvPr>
        </p:nvSpPr>
        <p:spPr>
          <a:xfrm>
            <a:off x="457200" y="1676400"/>
            <a:ext cx="8153400" cy="4449763"/>
          </a:xfrm>
        </p:spPr>
        <p:txBody>
          <a:bodyPr>
            <a:normAutofit fontScale="32500" lnSpcReduction="20000"/>
          </a:bodyPr>
          <a:lstStyle/>
          <a:p>
            <a:pPr algn="ctr">
              <a:lnSpc>
                <a:spcPct val="80000"/>
              </a:lnSpc>
              <a:buFont typeface="Arial" charset="0"/>
              <a:buNone/>
            </a:pPr>
            <a:r>
              <a:rPr lang="sr-Latn-CS" sz="3600" b="1" dirty="0" smtClean="0">
                <a:latin typeface="Arial" charset="0"/>
              </a:rPr>
              <a:t> </a:t>
            </a:r>
          </a:p>
          <a:p>
            <a:pPr>
              <a:lnSpc>
                <a:spcPct val="120000"/>
              </a:lnSpc>
              <a:spcBef>
                <a:spcPts val="600"/>
              </a:spcBef>
              <a:buNone/>
            </a:pPr>
            <a:r>
              <a:rPr lang="en-US" sz="4300" b="1" dirty="0">
                <a:latin typeface="Cambria" pitchFamily="18" charset="0"/>
              </a:rPr>
              <a:t>Current </a:t>
            </a:r>
            <a:r>
              <a:rPr lang="sr-Latn-ME" sz="4300" b="1" dirty="0" smtClean="0">
                <a:latin typeface="Cambria" pitchFamily="18" charset="0"/>
              </a:rPr>
              <a:t>situation</a:t>
            </a:r>
            <a:endParaRPr lang="en-US" sz="4300" b="1" dirty="0" smtClean="0">
              <a:latin typeface="Cambria" pitchFamily="18" charset="0"/>
            </a:endParaRPr>
          </a:p>
          <a:p>
            <a:pPr>
              <a:lnSpc>
                <a:spcPct val="120000"/>
              </a:lnSpc>
              <a:spcBef>
                <a:spcPts val="600"/>
              </a:spcBef>
              <a:buNone/>
            </a:pPr>
            <a:endParaRPr lang="en-US" sz="1700" dirty="0">
              <a:latin typeface="Cambria" pitchFamily="18" charset="0"/>
            </a:endParaRPr>
          </a:p>
          <a:p>
            <a:pPr algn="just">
              <a:lnSpc>
                <a:spcPct val="134000"/>
              </a:lnSpc>
              <a:spcBef>
                <a:spcPts val="600"/>
              </a:spcBef>
              <a:buFont typeface="Wingdings" pitchFamily="2" charset="2"/>
              <a:buChar char="Ø"/>
            </a:pPr>
            <a:r>
              <a:rPr lang="en-US" sz="4300" dirty="0">
                <a:latin typeface="Cambria" pitchFamily="18" charset="0"/>
              </a:rPr>
              <a:t>MONSTAT encompasses the following registers:</a:t>
            </a:r>
          </a:p>
          <a:p>
            <a:pPr lvl="1" algn="just">
              <a:lnSpc>
                <a:spcPct val="134000"/>
              </a:lnSpc>
              <a:spcBef>
                <a:spcPts val="600"/>
              </a:spcBef>
            </a:pPr>
            <a:r>
              <a:rPr lang="en-US" sz="4300" dirty="0">
                <a:latin typeface="Cambria" pitchFamily="18" charset="0"/>
              </a:rPr>
              <a:t> </a:t>
            </a:r>
            <a:r>
              <a:rPr lang="en-US" sz="4300" dirty="0" smtClean="0">
                <a:latin typeface="Cambria" pitchFamily="18" charset="0"/>
              </a:rPr>
              <a:t> Business register</a:t>
            </a:r>
          </a:p>
          <a:p>
            <a:pPr lvl="1" algn="just">
              <a:lnSpc>
                <a:spcPct val="134000"/>
              </a:lnSpc>
              <a:spcBef>
                <a:spcPts val="600"/>
              </a:spcBef>
            </a:pPr>
            <a:r>
              <a:rPr lang="en-US" sz="4300" dirty="0" smtClean="0">
                <a:latin typeface="Cambria" pitchFamily="18" charset="0"/>
              </a:rPr>
              <a:t>  Administrative register</a:t>
            </a:r>
          </a:p>
          <a:p>
            <a:pPr lvl="1" algn="just">
              <a:lnSpc>
                <a:spcPct val="134000"/>
              </a:lnSpc>
              <a:spcBef>
                <a:spcPts val="600"/>
              </a:spcBef>
            </a:pPr>
            <a:r>
              <a:rPr lang="en-US" sz="4300" dirty="0" smtClean="0">
                <a:latin typeface="Cambria" pitchFamily="18" charset="0"/>
              </a:rPr>
              <a:t>  Register of spatial units and</a:t>
            </a:r>
          </a:p>
          <a:p>
            <a:pPr lvl="1" algn="just">
              <a:lnSpc>
                <a:spcPct val="134000"/>
              </a:lnSpc>
              <a:spcBef>
                <a:spcPts val="600"/>
              </a:spcBef>
            </a:pPr>
            <a:r>
              <a:rPr lang="en-US" sz="4300" dirty="0" smtClean="0">
                <a:latin typeface="Cambria" pitchFamily="18" charset="0"/>
              </a:rPr>
              <a:t>  Farm register</a:t>
            </a:r>
          </a:p>
          <a:p>
            <a:pPr algn="just">
              <a:lnSpc>
                <a:spcPct val="134000"/>
              </a:lnSpc>
              <a:spcBef>
                <a:spcPts val="600"/>
              </a:spcBef>
              <a:buFont typeface="Wingdings" pitchFamily="2" charset="2"/>
              <a:buChar char="Ø"/>
            </a:pPr>
            <a:r>
              <a:rPr lang="en-US" sz="4300" dirty="0" smtClean="0">
                <a:latin typeface="Cambria" pitchFamily="18" charset="0"/>
              </a:rPr>
              <a:t>Business register began to be used in 2007, when he served as the directory which contains only a list of legal entities and their addresses.</a:t>
            </a:r>
          </a:p>
          <a:p>
            <a:pPr algn="just">
              <a:lnSpc>
                <a:spcPct val="134000"/>
              </a:lnSpc>
              <a:spcBef>
                <a:spcPts val="600"/>
              </a:spcBef>
              <a:buFont typeface="Wingdings" pitchFamily="2" charset="2"/>
              <a:buChar char="Ø"/>
            </a:pPr>
            <a:r>
              <a:rPr lang="en-US" sz="4300" dirty="0" smtClean="0">
                <a:latin typeface="Cambria" pitchFamily="18" charset="0"/>
              </a:rPr>
              <a:t>Today</a:t>
            </a:r>
            <a:r>
              <a:rPr lang="en-US" sz="4300" dirty="0">
                <a:latin typeface="Cambria" pitchFamily="18" charset="0"/>
              </a:rPr>
              <a:t>, the Business </a:t>
            </a:r>
            <a:r>
              <a:rPr lang="en-US" sz="4300" dirty="0" smtClean="0">
                <a:latin typeface="Cambria" pitchFamily="18" charset="0"/>
              </a:rPr>
              <a:t>Register is the </a:t>
            </a:r>
            <a:r>
              <a:rPr lang="en-US" sz="4300" dirty="0">
                <a:latin typeface="Cambria" pitchFamily="18" charset="0"/>
              </a:rPr>
              <a:t>main source for the process </a:t>
            </a:r>
            <a:r>
              <a:rPr lang="en-US" sz="4300" dirty="0" smtClean="0">
                <a:latin typeface="Cambria" pitchFamily="18" charset="0"/>
              </a:rPr>
              <a:t> of selection of </a:t>
            </a:r>
            <a:r>
              <a:rPr lang="en-US" sz="4300" dirty="0">
                <a:latin typeface="Cambria" pitchFamily="18" charset="0"/>
              </a:rPr>
              <a:t>observation </a:t>
            </a:r>
            <a:r>
              <a:rPr lang="en-US" sz="4300" dirty="0" smtClean="0">
                <a:latin typeface="Cambria" pitchFamily="18" charset="0"/>
              </a:rPr>
              <a:t>units for </a:t>
            </a:r>
            <a:r>
              <a:rPr lang="en-US" sz="4300" dirty="0">
                <a:latin typeface="Cambria" pitchFamily="18" charset="0"/>
              </a:rPr>
              <a:t>statistical surveys.</a:t>
            </a:r>
          </a:p>
          <a:p>
            <a:pPr algn="just">
              <a:lnSpc>
                <a:spcPct val="134000"/>
              </a:lnSpc>
              <a:spcBef>
                <a:spcPts val="600"/>
              </a:spcBef>
              <a:buFont typeface="Wingdings" pitchFamily="2" charset="2"/>
              <a:buChar char="Ø"/>
            </a:pPr>
            <a:r>
              <a:rPr lang="en-US" sz="4300" dirty="0">
                <a:latin typeface="Cambria" pitchFamily="18" charset="0"/>
              </a:rPr>
              <a:t>It is the basis and framework for statistics that provide information about the economy of our country and contribute to the description of the situation and development of the economy by providing the basis for the delineation and definition of population</a:t>
            </a:r>
            <a:r>
              <a:rPr lang="en-US" sz="4300" dirty="0" smtClean="0">
                <a:latin typeface="Cambria" pitchFamily="18" charset="0"/>
              </a:rPr>
              <a:t>.</a:t>
            </a:r>
            <a:endParaRPr lang="sr-Latn-ME" sz="4300" dirty="0" smtClean="0">
              <a:latin typeface="Cambria" pitchFamily="18" charset="0"/>
            </a:endParaRPr>
          </a:p>
        </p:txBody>
      </p:sp>
      <p:grpSp>
        <p:nvGrpSpPr>
          <p:cNvPr id="16389"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16397"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16390"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cSld>
  <p:clrMapOvr>
    <a:masterClrMapping/>
  </p:clrMapOvr>
  <p:transition>
    <p:randomBa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88" name="Rectangle 21"/>
          <p:cNvSpPr>
            <a:spLocks noGrp="1"/>
          </p:cNvSpPr>
          <p:nvPr>
            <p:ph type="body" idx="1"/>
          </p:nvPr>
        </p:nvSpPr>
        <p:spPr>
          <a:xfrm>
            <a:off x="457200" y="1447800"/>
            <a:ext cx="8153400" cy="4678363"/>
          </a:xfrm>
        </p:spPr>
        <p:txBody>
          <a:bodyPr>
            <a:noAutofit/>
          </a:bodyPr>
          <a:lstStyle/>
          <a:p>
            <a:pPr>
              <a:spcBef>
                <a:spcPts val="600"/>
              </a:spcBef>
              <a:buNone/>
            </a:pPr>
            <a:r>
              <a:rPr lang="en-US" sz="1400" b="1" dirty="0">
                <a:latin typeface="Cambria" pitchFamily="18" charset="0"/>
              </a:rPr>
              <a:t>Current </a:t>
            </a:r>
            <a:r>
              <a:rPr lang="sr-Latn-ME" sz="1400" b="1" dirty="0" smtClean="0">
                <a:latin typeface="Cambria" pitchFamily="18" charset="0"/>
              </a:rPr>
              <a:t>situation</a:t>
            </a:r>
            <a:endParaRPr lang="en-US" sz="1400" b="1" dirty="0" smtClean="0">
              <a:latin typeface="Cambria" pitchFamily="18" charset="0"/>
            </a:endParaRPr>
          </a:p>
          <a:p>
            <a:pPr>
              <a:spcBef>
                <a:spcPts val="600"/>
              </a:spcBef>
              <a:buNone/>
            </a:pPr>
            <a:endParaRPr lang="en-US" sz="1400" dirty="0">
              <a:latin typeface="Cambria" pitchFamily="18" charset="0"/>
            </a:endParaRPr>
          </a:p>
          <a:p>
            <a:pPr algn="just">
              <a:spcBef>
                <a:spcPts val="600"/>
              </a:spcBef>
              <a:buFont typeface="Wingdings" pitchFamily="2" charset="2"/>
              <a:buChar char="Ø"/>
            </a:pPr>
            <a:r>
              <a:rPr lang="en-US" sz="1400" dirty="0">
                <a:latin typeface="Cambria" pitchFamily="18" charset="0"/>
              </a:rPr>
              <a:t>The units are in the business register:</a:t>
            </a:r>
          </a:p>
          <a:p>
            <a:pPr algn="just">
              <a:spcBef>
                <a:spcPts val="600"/>
              </a:spcBef>
            </a:pPr>
            <a:r>
              <a:rPr lang="en-US" sz="1400" dirty="0" smtClean="0">
                <a:latin typeface="Cambria" pitchFamily="18" charset="0"/>
              </a:rPr>
              <a:t>Legal </a:t>
            </a:r>
            <a:r>
              <a:rPr lang="en-US" sz="1400" dirty="0">
                <a:latin typeface="Cambria" pitchFamily="18" charset="0"/>
              </a:rPr>
              <a:t>Unit and</a:t>
            </a:r>
          </a:p>
          <a:p>
            <a:pPr algn="just">
              <a:spcBef>
                <a:spcPts val="600"/>
              </a:spcBef>
            </a:pPr>
            <a:r>
              <a:rPr lang="en-US" sz="1400" dirty="0" smtClean="0">
                <a:latin typeface="Cambria" pitchFamily="18" charset="0"/>
              </a:rPr>
              <a:t>statistical </a:t>
            </a:r>
            <a:r>
              <a:rPr lang="en-US" sz="1400" dirty="0">
                <a:latin typeface="Cambria" pitchFamily="18" charset="0"/>
              </a:rPr>
              <a:t>units which include:</a:t>
            </a:r>
          </a:p>
          <a:p>
            <a:pPr lvl="1" algn="just">
              <a:spcBef>
                <a:spcPts val="600"/>
              </a:spcBef>
              <a:buFont typeface="Wingdings" pitchFamily="2" charset="2"/>
              <a:buChar char="ü"/>
            </a:pPr>
            <a:r>
              <a:rPr lang="en-US" sz="1400" dirty="0" smtClean="0">
                <a:latin typeface="Cambria" pitchFamily="18" charset="0"/>
              </a:rPr>
              <a:t>enterprise</a:t>
            </a:r>
            <a:endParaRPr lang="en-US" sz="1400" dirty="0">
              <a:latin typeface="Cambria" pitchFamily="18" charset="0"/>
            </a:endParaRPr>
          </a:p>
          <a:p>
            <a:pPr lvl="1" algn="just">
              <a:spcBef>
                <a:spcPts val="600"/>
              </a:spcBef>
              <a:buFont typeface="Wingdings" pitchFamily="2" charset="2"/>
              <a:buChar char="ü"/>
            </a:pPr>
            <a:r>
              <a:rPr lang="en-US" sz="1400" dirty="0" smtClean="0">
                <a:latin typeface="Cambria" pitchFamily="18" charset="0"/>
              </a:rPr>
              <a:t>local unit</a:t>
            </a:r>
            <a:endParaRPr lang="en-US" sz="1400" dirty="0">
              <a:latin typeface="Cambria" pitchFamily="18" charset="0"/>
            </a:endParaRPr>
          </a:p>
          <a:p>
            <a:pPr lvl="1" algn="just">
              <a:spcBef>
                <a:spcPts val="600"/>
              </a:spcBef>
              <a:buFont typeface="Wingdings" pitchFamily="2" charset="2"/>
              <a:buChar char="ü"/>
            </a:pPr>
            <a:r>
              <a:rPr lang="en-US" sz="1400" dirty="0" smtClean="0">
                <a:latin typeface="Cambria" pitchFamily="18" charset="0"/>
              </a:rPr>
              <a:t>enterprise group</a:t>
            </a:r>
          </a:p>
          <a:p>
            <a:pPr marL="457200" lvl="1" indent="0" algn="just">
              <a:spcBef>
                <a:spcPts val="600"/>
              </a:spcBef>
              <a:buNone/>
            </a:pPr>
            <a:endParaRPr lang="en-US" sz="1400" dirty="0">
              <a:latin typeface="Cambria" pitchFamily="18" charset="0"/>
            </a:endParaRPr>
          </a:p>
          <a:p>
            <a:pPr algn="just">
              <a:spcBef>
                <a:spcPts val="600"/>
              </a:spcBef>
              <a:buFont typeface="Wingdings" pitchFamily="2" charset="2"/>
              <a:buChar char="Ø"/>
            </a:pPr>
            <a:r>
              <a:rPr lang="en-US" sz="1400" dirty="0" smtClean="0">
                <a:latin typeface="Cambria" pitchFamily="18" charset="0"/>
              </a:rPr>
              <a:t>In the Business </a:t>
            </a:r>
            <a:r>
              <a:rPr lang="en-US" sz="1400" dirty="0">
                <a:latin typeface="Cambria" pitchFamily="18" charset="0"/>
              </a:rPr>
              <a:t>register </a:t>
            </a:r>
            <a:r>
              <a:rPr lang="en-US" sz="1400" dirty="0" smtClean="0">
                <a:latin typeface="Cambria" pitchFamily="18" charset="0"/>
              </a:rPr>
              <a:t>following </a:t>
            </a:r>
            <a:r>
              <a:rPr lang="en-US" sz="1400" dirty="0">
                <a:latin typeface="Cambria" pitchFamily="18" charset="0"/>
              </a:rPr>
              <a:t>variables </a:t>
            </a:r>
            <a:r>
              <a:rPr lang="en-US" sz="1400" dirty="0" smtClean="0">
                <a:latin typeface="Cambria" pitchFamily="18" charset="0"/>
              </a:rPr>
              <a:t>are included for all units:</a:t>
            </a:r>
            <a:endParaRPr lang="en-US" sz="1400" dirty="0">
              <a:latin typeface="Cambria" pitchFamily="18" charset="0"/>
            </a:endParaRPr>
          </a:p>
          <a:p>
            <a:pPr algn="just">
              <a:spcBef>
                <a:spcPts val="600"/>
              </a:spcBef>
            </a:pPr>
            <a:r>
              <a:rPr lang="en-US" sz="1400" dirty="0" smtClean="0">
                <a:latin typeface="Cambria" pitchFamily="18" charset="0"/>
              </a:rPr>
              <a:t>   Identification</a:t>
            </a:r>
          </a:p>
          <a:p>
            <a:pPr algn="just">
              <a:spcBef>
                <a:spcPts val="600"/>
              </a:spcBef>
            </a:pPr>
            <a:r>
              <a:rPr lang="en-US" sz="1400" dirty="0" smtClean="0">
                <a:latin typeface="Cambria" pitchFamily="18" charset="0"/>
              </a:rPr>
              <a:t>   Stratification</a:t>
            </a:r>
          </a:p>
          <a:p>
            <a:pPr algn="just">
              <a:spcBef>
                <a:spcPts val="600"/>
              </a:spcBef>
            </a:pPr>
            <a:r>
              <a:rPr lang="en-US" sz="1400" dirty="0" smtClean="0">
                <a:latin typeface="Cambria" pitchFamily="18" charset="0"/>
              </a:rPr>
              <a:t>   Demographic and</a:t>
            </a:r>
          </a:p>
          <a:p>
            <a:pPr algn="just">
              <a:spcBef>
                <a:spcPts val="600"/>
              </a:spcBef>
            </a:pPr>
            <a:r>
              <a:rPr lang="en-US" sz="1400" dirty="0" smtClean="0">
                <a:latin typeface="Cambria" pitchFamily="18" charset="0"/>
              </a:rPr>
              <a:t>   Relational</a:t>
            </a:r>
          </a:p>
          <a:p>
            <a:pPr marL="0" indent="0" algn="just">
              <a:spcBef>
                <a:spcPts val="600"/>
              </a:spcBef>
              <a:buNone/>
            </a:pPr>
            <a:endParaRPr lang="en-US" sz="1800" dirty="0">
              <a:solidFill>
                <a:schemeClr val="accent2">
                  <a:lumMod val="50000"/>
                </a:schemeClr>
              </a:solidFill>
              <a:latin typeface="Cambria" pitchFamily="18" charset="0"/>
            </a:endParaRPr>
          </a:p>
          <a:p>
            <a:pPr algn="just">
              <a:spcBef>
                <a:spcPts val="600"/>
              </a:spcBef>
              <a:buFont typeface="Wingdings" pitchFamily="2" charset="2"/>
              <a:buChar char="Ø"/>
            </a:pPr>
            <a:endParaRPr lang="en-US" sz="1800" dirty="0">
              <a:solidFill>
                <a:schemeClr val="accent2">
                  <a:lumMod val="50000"/>
                </a:schemeClr>
              </a:solidFill>
              <a:latin typeface="Cambria" pitchFamily="18" charset="0"/>
            </a:endParaRPr>
          </a:p>
        </p:txBody>
      </p:sp>
      <p:grpSp>
        <p:nvGrpSpPr>
          <p:cNvPr id="16389"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16397"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16390"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4118031036"/>
      </p:ext>
    </p:extLst>
  </p:cSld>
  <p:clrMapOvr>
    <a:masterClrMapping/>
  </p:clrMapOvr>
  <p:transition>
    <p:randomBa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88" name="Rectangle 21"/>
          <p:cNvSpPr>
            <a:spLocks noGrp="1"/>
          </p:cNvSpPr>
          <p:nvPr>
            <p:ph type="body" idx="1"/>
          </p:nvPr>
        </p:nvSpPr>
        <p:spPr>
          <a:xfrm>
            <a:off x="457200" y="1447800"/>
            <a:ext cx="8153400" cy="4678363"/>
          </a:xfrm>
        </p:spPr>
        <p:txBody>
          <a:bodyPr>
            <a:noAutofit/>
          </a:bodyPr>
          <a:lstStyle/>
          <a:p>
            <a:pPr marL="1588" indent="-1588" algn="just">
              <a:spcBef>
                <a:spcPts val="600"/>
              </a:spcBef>
              <a:buNone/>
            </a:pPr>
            <a:r>
              <a:rPr lang="sr-Latn-ME" sz="1400" b="1" dirty="0" smtClean="0">
                <a:latin typeface="Cambria" pitchFamily="18" charset="0"/>
              </a:rPr>
              <a:t>Current situation</a:t>
            </a:r>
            <a:endParaRPr lang="en-US" sz="1400" b="1" dirty="0" smtClean="0">
              <a:latin typeface="Cambria" pitchFamily="18" charset="0"/>
            </a:endParaRPr>
          </a:p>
          <a:p>
            <a:pPr marL="1588" indent="-1588" algn="just">
              <a:spcBef>
                <a:spcPts val="600"/>
              </a:spcBef>
              <a:buNone/>
            </a:pPr>
            <a:endParaRPr lang="sr-Latn-ME" sz="1800" b="1" dirty="0" smtClean="0">
              <a:latin typeface="Cambria" pitchFamily="18" charset="0"/>
            </a:endParaRPr>
          </a:p>
          <a:p>
            <a:pPr algn="just">
              <a:spcBef>
                <a:spcPts val="600"/>
              </a:spcBef>
              <a:buFont typeface="Wingdings" pitchFamily="2" charset="2"/>
              <a:buChar char="Ø"/>
            </a:pPr>
            <a:r>
              <a:rPr lang="en-US" sz="1400" dirty="0" smtClean="0">
                <a:latin typeface="Cambria" pitchFamily="18" charset="0"/>
              </a:rPr>
              <a:t>In the </a:t>
            </a:r>
            <a:r>
              <a:rPr lang="en-US" sz="1400" dirty="0">
                <a:latin typeface="Cambria" pitchFamily="18" charset="0"/>
              </a:rPr>
              <a:t>Business Register </a:t>
            </a:r>
            <a:r>
              <a:rPr lang="en-US" sz="1400" dirty="0" smtClean="0">
                <a:latin typeface="Cambria" pitchFamily="18" charset="0"/>
              </a:rPr>
              <a:t>statistical </a:t>
            </a:r>
            <a:r>
              <a:rPr lang="en-US" sz="1400" dirty="0">
                <a:latin typeface="Cambria" pitchFamily="18" charset="0"/>
              </a:rPr>
              <a:t>units </a:t>
            </a:r>
            <a:r>
              <a:rPr lang="en-US" sz="1400" dirty="0" smtClean="0">
                <a:latin typeface="Cambria" pitchFamily="18" charset="0"/>
              </a:rPr>
              <a:t>are created but they are </a:t>
            </a:r>
            <a:r>
              <a:rPr lang="en-US" sz="1400" dirty="0">
                <a:latin typeface="Cambria" pitchFamily="18" charset="0"/>
              </a:rPr>
              <a:t>derived and often do not </a:t>
            </a:r>
            <a:r>
              <a:rPr lang="en-US" sz="1400" dirty="0" smtClean="0">
                <a:latin typeface="Cambria" pitchFamily="18" charset="0"/>
              </a:rPr>
              <a:t>correspond </a:t>
            </a:r>
            <a:r>
              <a:rPr lang="en-US" sz="1400" dirty="0">
                <a:latin typeface="Cambria" pitchFamily="18" charset="0"/>
              </a:rPr>
              <a:t>the legal or administrative units.</a:t>
            </a:r>
          </a:p>
          <a:p>
            <a:pPr algn="just">
              <a:spcBef>
                <a:spcPts val="600"/>
              </a:spcBef>
              <a:buFont typeface="Wingdings" pitchFamily="2" charset="2"/>
              <a:buChar char="Ø"/>
            </a:pPr>
            <a:endParaRPr lang="en-US" sz="1400" dirty="0">
              <a:latin typeface="Cambria" pitchFamily="18" charset="0"/>
            </a:endParaRPr>
          </a:p>
          <a:p>
            <a:pPr marL="0" indent="0" algn="just">
              <a:spcBef>
                <a:spcPts val="600"/>
              </a:spcBef>
              <a:buNone/>
            </a:pPr>
            <a:r>
              <a:rPr lang="en-US" sz="1400" dirty="0">
                <a:latin typeface="Cambria" pitchFamily="18" charset="0"/>
              </a:rPr>
              <a:t>Coverage</a:t>
            </a:r>
          </a:p>
          <a:p>
            <a:pPr algn="just">
              <a:spcBef>
                <a:spcPts val="600"/>
              </a:spcBef>
              <a:buFont typeface="Wingdings" pitchFamily="2" charset="2"/>
              <a:buChar char="Ø"/>
            </a:pPr>
            <a:r>
              <a:rPr lang="en-US" sz="1400" dirty="0">
                <a:latin typeface="Cambria" pitchFamily="18" charset="0"/>
              </a:rPr>
              <a:t>       Business Register includes all active businesses in the territory of Montenegro. Exceptions are households and embassies.</a:t>
            </a:r>
          </a:p>
          <a:p>
            <a:pPr algn="just">
              <a:spcBef>
                <a:spcPts val="600"/>
              </a:spcBef>
              <a:buFont typeface="Wingdings" pitchFamily="2" charset="2"/>
              <a:buChar char="Ø"/>
            </a:pPr>
            <a:endParaRPr lang="en-US" sz="1400" dirty="0">
              <a:latin typeface="Cambria" pitchFamily="18" charset="0"/>
            </a:endParaRPr>
          </a:p>
          <a:p>
            <a:pPr marL="0" indent="0" algn="just">
              <a:spcBef>
                <a:spcPts val="600"/>
              </a:spcBef>
              <a:buNone/>
            </a:pPr>
            <a:r>
              <a:rPr lang="en-US" sz="1400" dirty="0" smtClean="0">
                <a:latin typeface="Cambria" pitchFamily="18" charset="0"/>
              </a:rPr>
              <a:t>Privacy</a:t>
            </a:r>
            <a:endParaRPr lang="en-US" sz="1400" dirty="0">
              <a:latin typeface="Cambria" pitchFamily="18" charset="0"/>
            </a:endParaRPr>
          </a:p>
          <a:p>
            <a:pPr algn="just">
              <a:spcBef>
                <a:spcPts val="600"/>
              </a:spcBef>
              <a:buFont typeface="Wingdings" pitchFamily="2" charset="2"/>
              <a:buChar char="Ø"/>
            </a:pPr>
            <a:r>
              <a:rPr lang="en-US" sz="1400" dirty="0">
                <a:latin typeface="Cambria" pitchFamily="18" charset="0"/>
              </a:rPr>
              <a:t>        All individual data are strictly confidential (regulated by the Law on official statistics and the system of official statistics Official Gazette of Montenegro </a:t>
            </a:r>
            <a:r>
              <a:rPr lang="en-US" sz="1400" dirty="0" smtClean="0">
                <a:latin typeface="Cambria" pitchFamily="18" charset="0"/>
              </a:rPr>
              <a:t>no.18/12</a:t>
            </a:r>
            <a:r>
              <a:rPr lang="en-US" sz="1400" dirty="0">
                <a:latin typeface="Cambria" pitchFamily="18" charset="0"/>
              </a:rPr>
              <a:t>). Publication of data is performed at different levels of aggregation.</a:t>
            </a:r>
            <a:endParaRPr lang="en-US" sz="1400" dirty="0" smtClean="0">
              <a:latin typeface="Cambria" pitchFamily="18" charset="0"/>
            </a:endParaRPr>
          </a:p>
          <a:p>
            <a:pPr algn="just">
              <a:spcBef>
                <a:spcPts val="600"/>
              </a:spcBef>
              <a:buNone/>
            </a:pPr>
            <a:endParaRPr lang="sr-Latn-ME" sz="1800" dirty="0" smtClean="0">
              <a:solidFill>
                <a:schemeClr val="accent2">
                  <a:lumMod val="50000"/>
                </a:schemeClr>
              </a:solidFill>
              <a:latin typeface="Cambria" pitchFamily="18" charset="0"/>
            </a:endParaRPr>
          </a:p>
          <a:p>
            <a:pPr marL="1588" indent="-1588" algn="just">
              <a:spcBef>
                <a:spcPts val="600"/>
              </a:spcBef>
              <a:buNone/>
            </a:pPr>
            <a:endParaRPr lang="en-US" sz="1800" dirty="0" smtClean="0">
              <a:solidFill>
                <a:schemeClr val="accent2">
                  <a:lumMod val="50000"/>
                </a:schemeClr>
              </a:solidFill>
              <a:latin typeface="Cambria" pitchFamily="18" charset="0"/>
            </a:endParaRPr>
          </a:p>
        </p:txBody>
      </p:sp>
      <p:grpSp>
        <p:nvGrpSpPr>
          <p:cNvPr id="16389"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16397"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16390"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451488553"/>
      </p:ext>
    </p:extLst>
  </p:cSld>
  <p:clrMapOvr>
    <a:masterClrMapping/>
  </p:clrMapOvr>
  <p:transition>
    <p:randomBa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88" name="Rectangle 21"/>
          <p:cNvSpPr>
            <a:spLocks noGrp="1"/>
          </p:cNvSpPr>
          <p:nvPr>
            <p:ph type="body" idx="1"/>
          </p:nvPr>
        </p:nvSpPr>
        <p:spPr>
          <a:xfrm>
            <a:off x="457200" y="1295400"/>
            <a:ext cx="8153400" cy="4830763"/>
          </a:xfrm>
        </p:spPr>
        <p:txBody>
          <a:bodyPr>
            <a:noAutofit/>
          </a:bodyPr>
          <a:lstStyle/>
          <a:p>
            <a:pPr marL="1588" indent="-1588" algn="just">
              <a:spcBef>
                <a:spcPts val="600"/>
              </a:spcBef>
              <a:buNone/>
            </a:pPr>
            <a:r>
              <a:rPr lang="en-US" sz="1400" b="1" dirty="0" smtClean="0">
                <a:solidFill>
                  <a:schemeClr val="accent2">
                    <a:lumMod val="50000"/>
                  </a:schemeClr>
                </a:solidFill>
                <a:latin typeface="Cambria" pitchFamily="18" charset="0"/>
              </a:rPr>
              <a:t>Current </a:t>
            </a:r>
            <a:r>
              <a:rPr lang="sr-Latn-ME" sz="1400" b="1" dirty="0" smtClean="0">
                <a:solidFill>
                  <a:schemeClr val="accent2">
                    <a:lumMod val="50000"/>
                  </a:schemeClr>
                </a:solidFill>
                <a:latin typeface="Cambria" pitchFamily="18" charset="0"/>
              </a:rPr>
              <a:t>situation</a:t>
            </a:r>
            <a:endParaRPr lang="en-US" sz="1400" b="1" dirty="0">
              <a:solidFill>
                <a:schemeClr val="accent2">
                  <a:lumMod val="50000"/>
                </a:schemeClr>
              </a:solidFill>
              <a:latin typeface="Cambria" pitchFamily="18" charset="0"/>
            </a:endParaRPr>
          </a:p>
          <a:p>
            <a:pPr marL="1588" indent="-1588" algn="just">
              <a:spcBef>
                <a:spcPts val="600"/>
              </a:spcBef>
              <a:buNone/>
            </a:pPr>
            <a:endParaRPr lang="en-US" sz="1800" dirty="0" smtClean="0">
              <a:solidFill>
                <a:schemeClr val="accent2">
                  <a:lumMod val="50000"/>
                </a:schemeClr>
              </a:solidFill>
              <a:latin typeface="Cambria" pitchFamily="18" charset="0"/>
            </a:endParaRPr>
          </a:p>
          <a:p>
            <a:pPr algn="just">
              <a:spcBef>
                <a:spcPts val="600"/>
              </a:spcBef>
              <a:buFont typeface="Wingdings" pitchFamily="2" charset="2"/>
              <a:buChar char="Ø"/>
            </a:pPr>
            <a:r>
              <a:rPr lang="en-US" sz="1400" b="1" dirty="0" smtClean="0">
                <a:solidFill>
                  <a:schemeClr val="accent2">
                    <a:lumMod val="50000"/>
                  </a:schemeClr>
                </a:solidFill>
                <a:latin typeface="Cambria" pitchFamily="18" charset="0"/>
              </a:rPr>
              <a:t>UPDATING</a:t>
            </a:r>
            <a:endParaRPr lang="sr-Latn-ME" sz="1400" b="1" dirty="0" smtClean="0">
              <a:solidFill>
                <a:schemeClr val="accent2">
                  <a:lumMod val="50000"/>
                </a:schemeClr>
              </a:solidFill>
              <a:latin typeface="Cambria" pitchFamily="18" charset="0"/>
            </a:endParaRPr>
          </a:p>
          <a:p>
            <a:pPr algn="just">
              <a:spcBef>
                <a:spcPts val="600"/>
              </a:spcBef>
              <a:buNone/>
            </a:pPr>
            <a:r>
              <a:rPr lang="sr-Latn-ME" sz="1800" dirty="0" smtClean="0">
                <a:solidFill>
                  <a:schemeClr val="accent2">
                    <a:lumMod val="50000"/>
                  </a:schemeClr>
                </a:solidFill>
                <a:latin typeface="Cambria" pitchFamily="18" charset="0"/>
              </a:rPr>
              <a:t>    </a:t>
            </a:r>
            <a:endParaRPr lang="en-US" sz="1800" dirty="0">
              <a:solidFill>
                <a:schemeClr val="accent2">
                  <a:lumMod val="50000"/>
                </a:schemeClr>
              </a:solidFill>
              <a:latin typeface="Cambria" pitchFamily="18" charset="0"/>
            </a:endParaRPr>
          </a:p>
        </p:txBody>
      </p:sp>
      <p:grpSp>
        <p:nvGrpSpPr>
          <p:cNvPr id="16389"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16397"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16390"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pic>
        <p:nvPicPr>
          <p:cNvPr id="22" name="Picture 2" descr="C:\Users\marijana popovic\Desktop\CapASDture.PNG"/>
          <p:cNvPicPr>
            <a:picLocks noChangeAspect="1" noChangeArrowheads="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676400" y="2362200"/>
            <a:ext cx="5109700" cy="368776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1072662"/>
      </p:ext>
    </p:extLst>
  </p:cSld>
  <p:clrMapOvr>
    <a:masterClrMapping/>
  </p:clrMapOvr>
  <p:transition>
    <p:randomBa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88" name="Rectangle 21"/>
          <p:cNvSpPr>
            <a:spLocks noGrp="1"/>
          </p:cNvSpPr>
          <p:nvPr>
            <p:ph type="body" idx="1"/>
          </p:nvPr>
        </p:nvSpPr>
        <p:spPr>
          <a:xfrm>
            <a:off x="457200" y="1295400"/>
            <a:ext cx="8153400" cy="4830763"/>
          </a:xfrm>
        </p:spPr>
        <p:txBody>
          <a:bodyPr>
            <a:noAutofit/>
          </a:bodyPr>
          <a:lstStyle/>
          <a:p>
            <a:pPr marL="1588" indent="-1588" algn="just">
              <a:spcBef>
                <a:spcPts val="600"/>
              </a:spcBef>
              <a:buNone/>
            </a:pPr>
            <a:r>
              <a:rPr lang="en-US" sz="1400" b="1" dirty="0" smtClean="0">
                <a:solidFill>
                  <a:schemeClr val="accent2">
                    <a:lumMod val="50000"/>
                  </a:schemeClr>
                </a:solidFill>
                <a:latin typeface="Cambria" pitchFamily="18" charset="0"/>
              </a:rPr>
              <a:t>Current </a:t>
            </a:r>
            <a:r>
              <a:rPr lang="sr-Latn-ME" sz="1400" b="1" dirty="0" smtClean="0">
                <a:solidFill>
                  <a:schemeClr val="accent2">
                    <a:lumMod val="50000"/>
                  </a:schemeClr>
                </a:solidFill>
                <a:latin typeface="Cambria" pitchFamily="18" charset="0"/>
              </a:rPr>
              <a:t>situation</a:t>
            </a:r>
            <a:endParaRPr lang="en-US" sz="1400" b="1" dirty="0">
              <a:solidFill>
                <a:schemeClr val="accent2">
                  <a:lumMod val="50000"/>
                </a:schemeClr>
              </a:solidFill>
              <a:latin typeface="Cambria" pitchFamily="18" charset="0"/>
            </a:endParaRPr>
          </a:p>
          <a:p>
            <a:pPr marL="1588" indent="-1588" algn="just">
              <a:spcBef>
                <a:spcPts val="600"/>
              </a:spcBef>
              <a:buNone/>
            </a:pPr>
            <a:endParaRPr lang="en-US" sz="1400" dirty="0" smtClean="0">
              <a:solidFill>
                <a:schemeClr val="accent2">
                  <a:lumMod val="50000"/>
                </a:schemeClr>
              </a:solidFill>
              <a:latin typeface="Cambria" pitchFamily="18" charset="0"/>
            </a:endParaRPr>
          </a:p>
          <a:p>
            <a:pPr marL="0" indent="0" algn="just">
              <a:spcBef>
                <a:spcPts val="600"/>
              </a:spcBef>
              <a:buNone/>
            </a:pPr>
            <a:r>
              <a:rPr lang="en-US" sz="1400" dirty="0" smtClean="0">
                <a:solidFill>
                  <a:schemeClr val="accent2">
                    <a:lumMod val="50000"/>
                  </a:schemeClr>
                </a:solidFill>
                <a:latin typeface="Cambria" pitchFamily="18" charset="0"/>
              </a:rPr>
              <a:t>UPDATE SOURCES</a:t>
            </a:r>
          </a:p>
          <a:p>
            <a:pPr algn="just">
              <a:spcBef>
                <a:spcPts val="600"/>
              </a:spcBef>
              <a:buFont typeface="Wingdings" pitchFamily="2" charset="2"/>
              <a:buChar char="Ø"/>
            </a:pPr>
            <a:endParaRPr lang="en-US" sz="1800" dirty="0">
              <a:solidFill>
                <a:schemeClr val="accent2">
                  <a:lumMod val="50000"/>
                </a:schemeClr>
              </a:solidFill>
              <a:latin typeface="Cambria" pitchFamily="18" charset="0"/>
            </a:endParaRPr>
          </a:p>
          <a:p>
            <a:pPr algn="just">
              <a:spcBef>
                <a:spcPts val="600"/>
              </a:spcBef>
              <a:buFont typeface="Wingdings" pitchFamily="2" charset="2"/>
              <a:buChar char="Ø"/>
            </a:pPr>
            <a:r>
              <a:rPr lang="en-US" sz="1800" dirty="0" smtClean="0">
                <a:solidFill>
                  <a:schemeClr val="accent2">
                    <a:lumMod val="50000"/>
                  </a:schemeClr>
                </a:solidFill>
                <a:latin typeface="Cambria" pitchFamily="18" charset="0"/>
              </a:rPr>
              <a:t>The </a:t>
            </a:r>
            <a:r>
              <a:rPr lang="en-US" sz="1800" dirty="0">
                <a:solidFill>
                  <a:schemeClr val="accent2">
                    <a:lumMod val="50000"/>
                  </a:schemeClr>
                </a:solidFill>
                <a:latin typeface="Cambria" pitchFamily="18" charset="0"/>
              </a:rPr>
              <a:t>sources from which the B</a:t>
            </a:r>
            <a:r>
              <a:rPr lang="en-US" sz="1800" dirty="0" smtClean="0">
                <a:solidFill>
                  <a:schemeClr val="accent2">
                    <a:lumMod val="50000"/>
                  </a:schemeClr>
                </a:solidFill>
                <a:latin typeface="Cambria" pitchFamily="18" charset="0"/>
              </a:rPr>
              <a:t>usiness </a:t>
            </a:r>
            <a:r>
              <a:rPr lang="en-US" sz="1800" dirty="0">
                <a:solidFill>
                  <a:schemeClr val="accent2">
                    <a:lumMod val="50000"/>
                  </a:schemeClr>
                </a:solidFill>
                <a:latin typeface="Cambria" pitchFamily="18" charset="0"/>
              </a:rPr>
              <a:t>register </a:t>
            </a:r>
            <a:r>
              <a:rPr lang="en-US" sz="1800" dirty="0" smtClean="0">
                <a:solidFill>
                  <a:schemeClr val="accent2">
                    <a:lumMod val="50000"/>
                  </a:schemeClr>
                </a:solidFill>
                <a:latin typeface="Cambria" pitchFamily="18" charset="0"/>
              </a:rPr>
              <a:t>is </a:t>
            </a:r>
            <a:r>
              <a:rPr lang="en-US" sz="1800" dirty="0" smtClean="0">
                <a:solidFill>
                  <a:srgbClr val="C0504D">
                    <a:lumMod val="50000"/>
                  </a:srgbClr>
                </a:solidFill>
                <a:latin typeface="Cambria" pitchFamily="18" charset="0"/>
              </a:rPr>
              <a:t>updated are</a:t>
            </a:r>
            <a:r>
              <a:rPr lang="en-US" sz="1800" dirty="0" smtClean="0">
                <a:solidFill>
                  <a:schemeClr val="accent2">
                    <a:lumMod val="50000"/>
                  </a:schemeClr>
                </a:solidFill>
                <a:latin typeface="Cambria" pitchFamily="18" charset="0"/>
              </a:rPr>
              <a:t>: </a:t>
            </a:r>
            <a:r>
              <a:rPr lang="en-US" sz="1800" dirty="0">
                <a:solidFill>
                  <a:schemeClr val="accent2">
                    <a:lumMod val="50000"/>
                  </a:schemeClr>
                </a:solidFill>
                <a:latin typeface="Cambria" pitchFamily="18" charset="0"/>
              </a:rPr>
              <a:t>administrative sources and statistical </a:t>
            </a:r>
            <a:r>
              <a:rPr lang="en-US" sz="1800" dirty="0" smtClean="0">
                <a:solidFill>
                  <a:schemeClr val="accent2">
                    <a:lumMod val="50000"/>
                  </a:schemeClr>
                </a:solidFill>
                <a:latin typeface="Cambria" pitchFamily="18" charset="0"/>
              </a:rPr>
              <a:t>surveys.</a:t>
            </a:r>
            <a:endParaRPr lang="en-US" sz="1800" dirty="0">
              <a:solidFill>
                <a:schemeClr val="accent2">
                  <a:lumMod val="50000"/>
                </a:schemeClr>
              </a:solidFill>
              <a:latin typeface="Cambria" pitchFamily="18" charset="0"/>
            </a:endParaRPr>
          </a:p>
          <a:p>
            <a:pPr algn="just">
              <a:spcBef>
                <a:spcPts val="600"/>
              </a:spcBef>
              <a:buFont typeface="Wingdings" pitchFamily="2" charset="2"/>
              <a:buChar char="Ø"/>
            </a:pPr>
            <a:endParaRPr lang="en-US" sz="1800" dirty="0">
              <a:solidFill>
                <a:schemeClr val="accent2">
                  <a:lumMod val="50000"/>
                </a:schemeClr>
              </a:solidFill>
              <a:latin typeface="Cambria" pitchFamily="18" charset="0"/>
            </a:endParaRPr>
          </a:p>
          <a:p>
            <a:pPr algn="just">
              <a:spcBef>
                <a:spcPts val="600"/>
              </a:spcBef>
              <a:buFont typeface="Wingdings" pitchFamily="2" charset="2"/>
              <a:buChar char="Ø"/>
            </a:pPr>
            <a:r>
              <a:rPr lang="en-US" sz="1800" dirty="0" smtClean="0">
                <a:solidFill>
                  <a:schemeClr val="accent2">
                    <a:lumMod val="50000"/>
                  </a:schemeClr>
                </a:solidFill>
                <a:latin typeface="Cambria" pitchFamily="18" charset="0"/>
              </a:rPr>
              <a:t>Administrative </a:t>
            </a:r>
            <a:r>
              <a:rPr lang="en-US" sz="1800" dirty="0">
                <a:solidFill>
                  <a:srgbClr val="C0504D">
                    <a:lumMod val="50000"/>
                  </a:srgbClr>
                </a:solidFill>
                <a:latin typeface="Cambria" pitchFamily="18" charset="0"/>
              </a:rPr>
              <a:t>sources </a:t>
            </a:r>
            <a:r>
              <a:rPr lang="en-US" sz="1800" dirty="0" smtClean="0">
                <a:solidFill>
                  <a:srgbClr val="C0504D">
                    <a:lumMod val="50000"/>
                  </a:srgbClr>
                </a:solidFill>
                <a:latin typeface="Cambria" pitchFamily="18" charset="0"/>
              </a:rPr>
              <a:t> used for </a:t>
            </a:r>
            <a:r>
              <a:rPr lang="en-US" sz="1800" dirty="0" smtClean="0">
                <a:solidFill>
                  <a:schemeClr val="accent2">
                    <a:lumMod val="50000"/>
                  </a:schemeClr>
                </a:solidFill>
                <a:latin typeface="Cambria" pitchFamily="18" charset="0"/>
              </a:rPr>
              <a:t>update are</a:t>
            </a:r>
            <a:r>
              <a:rPr lang="en-US" sz="1800" dirty="0">
                <a:solidFill>
                  <a:schemeClr val="accent2">
                    <a:lumMod val="50000"/>
                  </a:schemeClr>
                </a:solidFill>
                <a:latin typeface="Cambria" pitchFamily="18" charset="0"/>
              </a:rPr>
              <a:t>:</a:t>
            </a:r>
          </a:p>
          <a:p>
            <a:pPr algn="just">
              <a:spcBef>
                <a:spcPts val="600"/>
              </a:spcBef>
              <a:buFont typeface="Wingdings" pitchFamily="2" charset="2"/>
              <a:buChar char="Ø"/>
            </a:pPr>
            <a:endParaRPr lang="en-US" sz="1800" dirty="0">
              <a:solidFill>
                <a:schemeClr val="accent2">
                  <a:lumMod val="50000"/>
                </a:schemeClr>
              </a:solidFill>
              <a:latin typeface="Cambria" pitchFamily="18" charset="0"/>
            </a:endParaRPr>
          </a:p>
          <a:p>
            <a:pPr lvl="1" algn="just">
              <a:spcBef>
                <a:spcPts val="600"/>
              </a:spcBef>
              <a:buFont typeface="Arial" pitchFamily="34" charset="0"/>
              <a:buChar char="•"/>
            </a:pPr>
            <a:r>
              <a:rPr lang="en-US" sz="1400" dirty="0">
                <a:solidFill>
                  <a:schemeClr val="accent2">
                    <a:lumMod val="50000"/>
                  </a:schemeClr>
                </a:solidFill>
                <a:latin typeface="Cambria" pitchFamily="18" charset="0"/>
              </a:rPr>
              <a:t>  </a:t>
            </a:r>
            <a:r>
              <a:rPr lang="en-US" sz="1400" dirty="0" smtClean="0">
                <a:solidFill>
                  <a:schemeClr val="accent2">
                    <a:lumMod val="50000"/>
                  </a:schemeClr>
                </a:solidFill>
                <a:latin typeface="Cambria" pitchFamily="18" charset="0"/>
              </a:rPr>
              <a:t>Tax Administration</a:t>
            </a:r>
            <a:endParaRPr lang="en-US" sz="1400" dirty="0">
              <a:solidFill>
                <a:schemeClr val="accent2">
                  <a:lumMod val="50000"/>
                </a:schemeClr>
              </a:solidFill>
              <a:latin typeface="Cambria" pitchFamily="18" charset="0"/>
            </a:endParaRPr>
          </a:p>
          <a:p>
            <a:pPr lvl="1" algn="just">
              <a:spcBef>
                <a:spcPts val="600"/>
              </a:spcBef>
              <a:buFont typeface="Arial" pitchFamily="34" charset="0"/>
              <a:buChar char="•"/>
            </a:pPr>
            <a:r>
              <a:rPr lang="en-US" sz="1400" dirty="0">
                <a:solidFill>
                  <a:schemeClr val="accent2">
                    <a:lumMod val="50000"/>
                  </a:schemeClr>
                </a:solidFill>
                <a:latin typeface="Cambria" pitchFamily="18" charset="0"/>
              </a:rPr>
              <a:t>  Central Register of Business Entities</a:t>
            </a:r>
          </a:p>
          <a:p>
            <a:pPr lvl="1" algn="just">
              <a:spcBef>
                <a:spcPts val="600"/>
              </a:spcBef>
              <a:buFont typeface="Arial" pitchFamily="34" charset="0"/>
              <a:buChar char="•"/>
            </a:pPr>
            <a:r>
              <a:rPr lang="en-US" sz="1400" dirty="0">
                <a:solidFill>
                  <a:schemeClr val="accent2">
                    <a:lumMod val="50000"/>
                  </a:schemeClr>
                </a:solidFill>
                <a:latin typeface="Cambria" pitchFamily="18" charset="0"/>
              </a:rPr>
              <a:t>  Montenegro Business Alliance</a:t>
            </a:r>
          </a:p>
          <a:p>
            <a:pPr lvl="1" algn="just">
              <a:spcBef>
                <a:spcPts val="600"/>
              </a:spcBef>
              <a:buFont typeface="Arial" pitchFamily="34" charset="0"/>
              <a:buChar char="•"/>
            </a:pPr>
            <a:r>
              <a:rPr lang="en-US" sz="1400" dirty="0">
                <a:solidFill>
                  <a:schemeClr val="accent2">
                    <a:lumMod val="50000"/>
                  </a:schemeClr>
                </a:solidFill>
                <a:latin typeface="Cambria" pitchFamily="18" charset="0"/>
              </a:rPr>
              <a:t>  Union of Employers</a:t>
            </a:r>
          </a:p>
          <a:p>
            <a:pPr lvl="1" algn="just">
              <a:spcBef>
                <a:spcPts val="600"/>
              </a:spcBef>
              <a:buFont typeface="Arial" pitchFamily="34" charset="0"/>
              <a:buChar char="•"/>
            </a:pPr>
            <a:r>
              <a:rPr lang="en-US" sz="1400" dirty="0">
                <a:solidFill>
                  <a:schemeClr val="accent2">
                    <a:lumMod val="50000"/>
                  </a:schemeClr>
                </a:solidFill>
                <a:latin typeface="Cambria" pitchFamily="18" charset="0"/>
              </a:rPr>
              <a:t>  Central </a:t>
            </a:r>
            <a:r>
              <a:rPr lang="en-US" sz="1400" dirty="0" smtClean="0">
                <a:solidFill>
                  <a:schemeClr val="accent2">
                    <a:lumMod val="50000"/>
                  </a:schemeClr>
                </a:solidFill>
                <a:latin typeface="Cambria" pitchFamily="18" charset="0"/>
              </a:rPr>
              <a:t>Bank</a:t>
            </a:r>
            <a:endParaRPr lang="en-US" sz="1400" dirty="0">
              <a:solidFill>
                <a:schemeClr val="accent2">
                  <a:lumMod val="50000"/>
                </a:schemeClr>
              </a:solidFill>
              <a:latin typeface="Cambria" pitchFamily="18" charset="0"/>
            </a:endParaRPr>
          </a:p>
        </p:txBody>
      </p:sp>
      <p:grpSp>
        <p:nvGrpSpPr>
          <p:cNvPr id="2"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4"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2411072662"/>
      </p:ext>
    </p:extLst>
  </p:cSld>
  <p:clrMapOvr>
    <a:masterClrMapping/>
  </p:clrMapOvr>
  <p:transition>
    <p:randomBa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88" name="Rectangle 21"/>
          <p:cNvSpPr>
            <a:spLocks noGrp="1"/>
          </p:cNvSpPr>
          <p:nvPr>
            <p:ph type="body" idx="1"/>
          </p:nvPr>
        </p:nvSpPr>
        <p:spPr>
          <a:xfrm>
            <a:off x="470905" y="1371600"/>
            <a:ext cx="8153400" cy="4876800"/>
          </a:xfrm>
        </p:spPr>
        <p:txBody>
          <a:bodyPr>
            <a:noAutofit/>
          </a:bodyPr>
          <a:lstStyle/>
          <a:p>
            <a:pPr marL="1588" indent="-1588" algn="just">
              <a:spcBef>
                <a:spcPts val="600"/>
              </a:spcBef>
              <a:buNone/>
            </a:pPr>
            <a:r>
              <a:rPr lang="sr-Latn-ME" sz="1400" b="1" dirty="0" smtClean="0">
                <a:latin typeface="Cambria" pitchFamily="18" charset="0"/>
              </a:rPr>
              <a:t>Current situation</a:t>
            </a:r>
            <a:endParaRPr lang="en-US" sz="1400" b="1" dirty="0" smtClean="0">
              <a:latin typeface="Cambria" pitchFamily="18" charset="0"/>
            </a:endParaRPr>
          </a:p>
          <a:p>
            <a:pPr marL="1588" indent="-1588" algn="just">
              <a:spcBef>
                <a:spcPts val="600"/>
              </a:spcBef>
              <a:buNone/>
            </a:pPr>
            <a:endParaRPr lang="en-US" sz="1400" b="1" dirty="0">
              <a:latin typeface="Cambria" pitchFamily="18" charset="0"/>
            </a:endParaRPr>
          </a:p>
          <a:p>
            <a:pPr algn="just">
              <a:spcBef>
                <a:spcPts val="600"/>
              </a:spcBef>
              <a:buFont typeface="Wingdings" pitchFamily="2" charset="2"/>
              <a:buChar char="Ø"/>
            </a:pPr>
            <a:r>
              <a:rPr lang="en-US" sz="1400" dirty="0">
                <a:latin typeface="Cambria" pitchFamily="18" charset="0"/>
              </a:rPr>
              <a:t>Statistical surveys from which the </a:t>
            </a:r>
            <a:r>
              <a:rPr lang="en-US" sz="1400" dirty="0" smtClean="0">
                <a:latin typeface="Cambria" pitchFamily="18" charset="0"/>
              </a:rPr>
              <a:t>business </a:t>
            </a:r>
            <a:r>
              <a:rPr lang="en-US" sz="1400" dirty="0">
                <a:latin typeface="Cambria" pitchFamily="18" charset="0"/>
              </a:rPr>
              <a:t>register </a:t>
            </a:r>
            <a:r>
              <a:rPr lang="en-US" sz="1400" dirty="0" smtClean="0">
                <a:latin typeface="Cambria" pitchFamily="18" charset="0"/>
              </a:rPr>
              <a:t>is updated are</a:t>
            </a:r>
            <a:r>
              <a:rPr lang="en-US" sz="1400" dirty="0">
                <a:latin typeface="Cambria" pitchFamily="18" charset="0"/>
              </a:rPr>
              <a:t>:</a:t>
            </a:r>
          </a:p>
          <a:p>
            <a:pPr algn="just">
              <a:spcBef>
                <a:spcPts val="600"/>
              </a:spcBef>
              <a:buFont typeface="Wingdings" pitchFamily="2" charset="2"/>
              <a:buChar char="Ø"/>
            </a:pPr>
            <a:endParaRPr lang="en-US" sz="1400" dirty="0">
              <a:latin typeface="Cambria" pitchFamily="18" charset="0"/>
            </a:endParaRPr>
          </a:p>
          <a:p>
            <a:pPr algn="just">
              <a:spcBef>
                <a:spcPts val="600"/>
              </a:spcBef>
            </a:pPr>
            <a:r>
              <a:rPr lang="en-US" sz="1400" dirty="0">
                <a:latin typeface="Cambria" pitchFamily="18" charset="0"/>
              </a:rPr>
              <a:t>  Structural business statistics (SBS)</a:t>
            </a:r>
          </a:p>
          <a:p>
            <a:pPr algn="just">
              <a:spcBef>
                <a:spcPts val="600"/>
              </a:spcBef>
            </a:pPr>
            <a:r>
              <a:rPr lang="en-US" sz="1400" dirty="0">
                <a:latin typeface="Cambria" pitchFamily="18" charset="0"/>
              </a:rPr>
              <a:t>  </a:t>
            </a:r>
            <a:r>
              <a:rPr lang="en-US" sz="1400" dirty="0" smtClean="0">
                <a:latin typeface="Cambria" pitchFamily="18" charset="0"/>
              </a:rPr>
              <a:t>Survey </a:t>
            </a:r>
            <a:r>
              <a:rPr lang="en-US" sz="1400" dirty="0">
                <a:latin typeface="Cambria" pitchFamily="18" charset="0"/>
              </a:rPr>
              <a:t>on the wages and salaries of employees (RAD-1)</a:t>
            </a:r>
          </a:p>
          <a:p>
            <a:pPr algn="just">
              <a:spcBef>
                <a:spcPts val="600"/>
              </a:spcBef>
            </a:pPr>
            <a:r>
              <a:rPr lang="en-US" sz="1400" dirty="0">
                <a:latin typeface="Cambria" pitchFamily="18" charset="0"/>
              </a:rPr>
              <a:t>  Short-term statistics (trade, construction, industry, agriculture, etc.)</a:t>
            </a:r>
          </a:p>
          <a:p>
            <a:pPr algn="just">
              <a:spcBef>
                <a:spcPts val="600"/>
              </a:spcBef>
              <a:buFont typeface="Wingdings" pitchFamily="2" charset="2"/>
              <a:buChar char="Ø"/>
            </a:pPr>
            <a:endParaRPr lang="en-US" sz="1400" dirty="0">
              <a:latin typeface="Cambria" pitchFamily="18" charset="0"/>
            </a:endParaRPr>
          </a:p>
          <a:p>
            <a:pPr algn="just">
              <a:spcBef>
                <a:spcPts val="600"/>
              </a:spcBef>
              <a:buFont typeface="Wingdings" pitchFamily="2" charset="2"/>
              <a:buChar char="Ø"/>
            </a:pPr>
            <a:r>
              <a:rPr lang="en-US" sz="1400" dirty="0" smtClean="0">
                <a:latin typeface="Cambria" pitchFamily="18" charset="0"/>
              </a:rPr>
              <a:t>Periodic of  </a:t>
            </a:r>
            <a:r>
              <a:rPr lang="en-US" sz="1400" dirty="0">
                <a:latin typeface="Cambria" pitchFamily="18" charset="0"/>
              </a:rPr>
              <a:t>UPDATES</a:t>
            </a:r>
          </a:p>
          <a:p>
            <a:pPr algn="just">
              <a:spcBef>
                <a:spcPts val="600"/>
              </a:spcBef>
              <a:buFont typeface="Wingdings" pitchFamily="2" charset="2"/>
              <a:buChar char="Ø"/>
            </a:pPr>
            <a:endParaRPr lang="en-US" sz="1400" dirty="0">
              <a:latin typeface="Cambria" pitchFamily="18" charset="0"/>
            </a:endParaRPr>
          </a:p>
          <a:p>
            <a:pPr algn="just">
              <a:spcBef>
                <a:spcPts val="600"/>
              </a:spcBef>
            </a:pPr>
            <a:r>
              <a:rPr lang="en-US" sz="1400" dirty="0">
                <a:latin typeface="Cambria" pitchFamily="18" charset="0"/>
              </a:rPr>
              <a:t>  Central Register of Business Entities - administrative changes - </a:t>
            </a:r>
            <a:r>
              <a:rPr lang="en-US" sz="1400" dirty="0" smtClean="0">
                <a:latin typeface="Cambria" pitchFamily="18" charset="0"/>
              </a:rPr>
              <a:t>weekly</a:t>
            </a:r>
            <a:endParaRPr lang="en-US" sz="1400" dirty="0">
              <a:latin typeface="Cambria" pitchFamily="18" charset="0"/>
            </a:endParaRPr>
          </a:p>
          <a:p>
            <a:pPr algn="just">
              <a:spcBef>
                <a:spcPts val="600"/>
              </a:spcBef>
            </a:pPr>
            <a:r>
              <a:rPr lang="en-US" sz="1400" dirty="0">
                <a:latin typeface="Cambria" pitchFamily="18" charset="0"/>
              </a:rPr>
              <a:t>  Tax administration -</a:t>
            </a:r>
            <a:r>
              <a:rPr lang="en-US" sz="1400" dirty="0" smtClean="0">
                <a:latin typeface="Cambria" pitchFamily="18" charset="0"/>
              </a:rPr>
              <a:t> number </a:t>
            </a:r>
            <a:r>
              <a:rPr lang="en-US" sz="1400" dirty="0">
                <a:latin typeface="Cambria" pitchFamily="18" charset="0"/>
              </a:rPr>
              <a:t>of employees </a:t>
            </a:r>
            <a:r>
              <a:rPr lang="en-US" sz="1400" dirty="0" smtClean="0">
                <a:latin typeface="Cambria" pitchFamily="18" charset="0"/>
              </a:rPr>
              <a:t>– monthly</a:t>
            </a:r>
          </a:p>
          <a:p>
            <a:pPr marL="457200" lvl="1" indent="0" algn="just">
              <a:spcBef>
                <a:spcPts val="600"/>
              </a:spcBef>
              <a:buNone/>
            </a:pPr>
            <a:r>
              <a:rPr lang="en-US" sz="1400" dirty="0">
                <a:latin typeface="Cambria" pitchFamily="18" charset="0"/>
              </a:rPr>
              <a:t> </a:t>
            </a:r>
            <a:r>
              <a:rPr lang="en-US" sz="1400" dirty="0" smtClean="0">
                <a:latin typeface="Cambria" pitchFamily="18" charset="0"/>
              </a:rPr>
              <a:t>                                    - turnover, </a:t>
            </a:r>
            <a:r>
              <a:rPr lang="en-US" sz="1400" dirty="0">
                <a:latin typeface="Cambria" pitchFamily="18" charset="0"/>
              </a:rPr>
              <a:t>VAT </a:t>
            </a:r>
            <a:r>
              <a:rPr lang="en-US" sz="1400" dirty="0" smtClean="0">
                <a:latin typeface="Cambria" pitchFamily="18" charset="0"/>
              </a:rPr>
              <a:t>– quarterly</a:t>
            </a:r>
          </a:p>
        </p:txBody>
      </p:sp>
      <p:grpSp>
        <p:nvGrpSpPr>
          <p:cNvPr id="16389"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16397"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16390"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991578058"/>
      </p:ext>
    </p:extLst>
  </p:cSld>
  <p:clrMapOvr>
    <a:masterClrMapping/>
  </p:clrMapOvr>
  <p:transition>
    <p:randomBa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88" name="Rectangle 21"/>
          <p:cNvSpPr>
            <a:spLocks noGrp="1"/>
          </p:cNvSpPr>
          <p:nvPr>
            <p:ph type="body" idx="1"/>
          </p:nvPr>
        </p:nvSpPr>
        <p:spPr>
          <a:xfrm>
            <a:off x="457200" y="1371600"/>
            <a:ext cx="8153400" cy="4754563"/>
          </a:xfrm>
        </p:spPr>
        <p:txBody>
          <a:bodyPr>
            <a:noAutofit/>
          </a:bodyPr>
          <a:lstStyle/>
          <a:p>
            <a:pPr marL="1588" indent="-1588" algn="just">
              <a:spcBef>
                <a:spcPts val="600"/>
              </a:spcBef>
              <a:buNone/>
            </a:pPr>
            <a:r>
              <a:rPr lang="en-US" sz="1400" b="1" dirty="0" smtClean="0">
                <a:latin typeface="Cambria" pitchFamily="18" charset="0"/>
              </a:rPr>
              <a:t>Current </a:t>
            </a:r>
            <a:r>
              <a:rPr lang="sr-Latn-ME" sz="1400" b="1" dirty="0" smtClean="0">
                <a:latin typeface="Cambria" pitchFamily="18" charset="0"/>
              </a:rPr>
              <a:t>situation</a:t>
            </a:r>
            <a:endParaRPr lang="en-US" sz="1400" b="1" dirty="0" smtClean="0">
              <a:latin typeface="Cambria" pitchFamily="18" charset="0"/>
            </a:endParaRPr>
          </a:p>
          <a:p>
            <a:pPr marL="1588" indent="-1588" algn="just">
              <a:spcBef>
                <a:spcPts val="600"/>
              </a:spcBef>
              <a:buNone/>
            </a:pPr>
            <a:endParaRPr lang="en-US" sz="1400" b="1" dirty="0">
              <a:latin typeface="Cambria" pitchFamily="18" charset="0"/>
            </a:endParaRPr>
          </a:p>
          <a:p>
            <a:pPr algn="just">
              <a:spcBef>
                <a:spcPts val="600"/>
              </a:spcBef>
            </a:pPr>
            <a:r>
              <a:rPr lang="en-US" sz="1400" dirty="0" smtClean="0">
                <a:latin typeface="Cambria" pitchFamily="18" charset="0"/>
              </a:rPr>
              <a:t>Central </a:t>
            </a:r>
            <a:r>
              <a:rPr lang="en-US" sz="1400" dirty="0">
                <a:latin typeface="Cambria" pitchFamily="18" charset="0"/>
              </a:rPr>
              <a:t>Bank - </a:t>
            </a:r>
            <a:r>
              <a:rPr lang="en-US" sz="1400" dirty="0" smtClean="0">
                <a:latin typeface="Cambria" pitchFamily="18" charset="0"/>
              </a:rPr>
              <a:t>Financial </a:t>
            </a:r>
            <a:r>
              <a:rPr lang="en-US" sz="1400" dirty="0">
                <a:latin typeface="Cambria" pitchFamily="18" charset="0"/>
              </a:rPr>
              <a:t>Accounts </a:t>
            </a:r>
            <a:r>
              <a:rPr lang="en-US" sz="1400" dirty="0" smtClean="0">
                <a:latin typeface="Cambria" pitchFamily="18" charset="0"/>
              </a:rPr>
              <a:t>– </a:t>
            </a:r>
            <a:r>
              <a:rPr lang="en-US" sz="1400" dirty="0">
                <a:latin typeface="Cambria" pitchFamily="18" charset="0"/>
              </a:rPr>
              <a:t>annually</a:t>
            </a:r>
          </a:p>
          <a:p>
            <a:pPr algn="just">
              <a:spcBef>
                <a:spcPts val="600"/>
              </a:spcBef>
            </a:pPr>
            <a:r>
              <a:rPr lang="en-US" sz="1400" dirty="0" smtClean="0">
                <a:latin typeface="Cambria" pitchFamily="18" charset="0"/>
              </a:rPr>
              <a:t>Montenegro </a:t>
            </a:r>
            <a:r>
              <a:rPr lang="en-US" sz="1400" dirty="0">
                <a:latin typeface="Cambria" pitchFamily="18" charset="0"/>
              </a:rPr>
              <a:t>Business Alliance and the Union of Employers - contact information </a:t>
            </a:r>
            <a:r>
              <a:rPr lang="en-US" sz="1400" dirty="0" smtClean="0">
                <a:latin typeface="Cambria" pitchFamily="18" charset="0"/>
              </a:rPr>
              <a:t>– annually</a:t>
            </a:r>
          </a:p>
          <a:p>
            <a:pPr marL="0" indent="0" algn="just">
              <a:spcBef>
                <a:spcPts val="600"/>
              </a:spcBef>
              <a:buNone/>
            </a:pPr>
            <a:endParaRPr lang="en-US" sz="1400" dirty="0" smtClean="0">
              <a:latin typeface="Cambria" pitchFamily="18" charset="0"/>
            </a:endParaRPr>
          </a:p>
          <a:p>
            <a:pPr lvl="0" algn="just">
              <a:lnSpc>
                <a:spcPct val="115000"/>
              </a:lnSpc>
              <a:spcBef>
                <a:spcPts val="0"/>
              </a:spcBef>
              <a:spcAft>
                <a:spcPts val="0"/>
              </a:spcAft>
              <a:buFont typeface="Wingdings" pitchFamily="2" charset="2"/>
              <a:buChar char="Ø"/>
            </a:pPr>
            <a:r>
              <a:rPr lang="en-US" sz="1400" dirty="0" smtClean="0">
                <a:latin typeface="Cambria" pitchFamily="18" charset="0"/>
              </a:rPr>
              <a:t>Update </a:t>
            </a:r>
            <a:r>
              <a:rPr lang="en-US" sz="1400" dirty="0">
                <a:latin typeface="Cambria" pitchFamily="18" charset="0"/>
              </a:rPr>
              <a:t>mode - Regulated by the </a:t>
            </a:r>
            <a:r>
              <a:rPr lang="en-GB" sz="1400" dirty="0">
                <a:latin typeface="Cambria" pitchFamily="18" charset="0"/>
                <a:ea typeface="Times New Roman"/>
                <a:cs typeface="Arial"/>
              </a:rPr>
              <a:t>Rulebook on Maintenance, Updating and Use of Statistical Business </a:t>
            </a:r>
            <a:r>
              <a:rPr lang="en-GB" sz="1400" dirty="0" smtClean="0">
                <a:latin typeface="Cambria" pitchFamily="18" charset="0"/>
                <a:ea typeface="Times New Roman"/>
                <a:cs typeface="Arial"/>
              </a:rPr>
              <a:t>Registers </a:t>
            </a:r>
            <a:r>
              <a:rPr lang="en-GB" sz="1400" dirty="0">
                <a:latin typeface="Cambria" pitchFamily="18" charset="0"/>
                <a:ea typeface="Times New Roman"/>
                <a:cs typeface="Arial"/>
              </a:rPr>
              <a:t>– adopted on 20 February 2012;</a:t>
            </a:r>
            <a:endParaRPr lang="en-US" sz="1400" dirty="0">
              <a:latin typeface="Cambria" pitchFamily="18" charset="0"/>
              <a:ea typeface="Times New Roman"/>
              <a:cs typeface="Arial"/>
            </a:endParaRPr>
          </a:p>
          <a:p>
            <a:pPr marL="341312" indent="0" algn="just">
              <a:spcBef>
                <a:spcPts val="600"/>
              </a:spcBef>
              <a:buNone/>
            </a:pPr>
            <a:endParaRPr lang="en-US" sz="1400" dirty="0" smtClean="0">
              <a:latin typeface="Cambria" pitchFamily="18" charset="0"/>
            </a:endParaRPr>
          </a:p>
          <a:p>
            <a:pPr marL="627062" indent="-285750" algn="just">
              <a:spcBef>
                <a:spcPts val="600"/>
              </a:spcBef>
              <a:buFont typeface="Wingdings" pitchFamily="2" charset="2"/>
              <a:buChar char="ü"/>
            </a:pPr>
            <a:r>
              <a:rPr lang="en-US" sz="1400" dirty="0" smtClean="0">
                <a:latin typeface="Cambria" pitchFamily="18" charset="0"/>
              </a:rPr>
              <a:t>When </a:t>
            </a:r>
            <a:r>
              <a:rPr lang="en-US" sz="1400" dirty="0">
                <a:latin typeface="Cambria" pitchFamily="18" charset="0"/>
              </a:rPr>
              <a:t>we talk about updating data from administrative </a:t>
            </a:r>
            <a:r>
              <a:rPr lang="en-US" sz="1400" dirty="0" smtClean="0">
                <a:latin typeface="Cambria" pitchFamily="18" charset="0"/>
              </a:rPr>
              <a:t>sources, the data </a:t>
            </a:r>
            <a:r>
              <a:rPr lang="en-US" sz="1400" dirty="0">
                <a:latin typeface="Cambria" pitchFamily="18" charset="0"/>
              </a:rPr>
              <a:t>are obtained in electronic format and </a:t>
            </a:r>
            <a:r>
              <a:rPr lang="en-US" sz="1400" dirty="0" smtClean="0">
                <a:latin typeface="Cambria" pitchFamily="18" charset="0"/>
              </a:rPr>
              <a:t>automatically </a:t>
            </a:r>
            <a:r>
              <a:rPr lang="en-US" sz="1400" dirty="0">
                <a:latin typeface="Cambria" pitchFamily="18" charset="0"/>
              </a:rPr>
              <a:t>entered into the database </a:t>
            </a:r>
            <a:r>
              <a:rPr lang="en-US" sz="1400" dirty="0" smtClean="0">
                <a:latin typeface="Cambria" pitchFamily="18" charset="0"/>
              </a:rPr>
              <a:t>of Business register.</a:t>
            </a:r>
            <a:endParaRPr lang="en-US" sz="1400" dirty="0">
              <a:latin typeface="Cambria" pitchFamily="18" charset="0"/>
            </a:endParaRPr>
          </a:p>
          <a:p>
            <a:pPr marL="627062" indent="-285750" algn="just">
              <a:spcBef>
                <a:spcPts val="600"/>
              </a:spcBef>
              <a:buFont typeface="Wingdings" pitchFamily="2" charset="2"/>
              <a:buChar char="ü"/>
            </a:pPr>
            <a:r>
              <a:rPr lang="en-US" sz="1400" dirty="0" smtClean="0">
                <a:latin typeface="Cambria" pitchFamily="18" charset="0"/>
              </a:rPr>
              <a:t>Update </a:t>
            </a:r>
            <a:r>
              <a:rPr lang="en-US" sz="1400" dirty="0">
                <a:latin typeface="Cambria" pitchFamily="18" charset="0"/>
              </a:rPr>
              <a:t>from statistical surveys </a:t>
            </a:r>
            <a:r>
              <a:rPr lang="en-US" sz="1400" dirty="0" smtClean="0">
                <a:latin typeface="Cambria" pitchFamily="18" charset="0"/>
              </a:rPr>
              <a:t>is conducted </a:t>
            </a:r>
            <a:r>
              <a:rPr lang="en-US" sz="1400" dirty="0">
                <a:latin typeface="Cambria" pitchFamily="18" charset="0"/>
              </a:rPr>
              <a:t>in two ways</a:t>
            </a:r>
            <a:r>
              <a:rPr lang="en-US" sz="1400" dirty="0" smtClean="0">
                <a:latin typeface="Cambria" pitchFamily="18" charset="0"/>
              </a:rPr>
              <a:t>:</a:t>
            </a:r>
          </a:p>
          <a:p>
            <a:pPr marL="341312" indent="0" algn="just">
              <a:spcBef>
                <a:spcPts val="600"/>
              </a:spcBef>
              <a:buNone/>
            </a:pPr>
            <a:endParaRPr lang="en-US" sz="800" dirty="0">
              <a:latin typeface="Cambria" pitchFamily="18" charset="0"/>
            </a:endParaRPr>
          </a:p>
          <a:p>
            <a:pPr marL="514350" indent="0" algn="just">
              <a:spcBef>
                <a:spcPts val="600"/>
              </a:spcBef>
              <a:buNone/>
            </a:pPr>
            <a:r>
              <a:rPr lang="en-US" sz="1400" dirty="0" smtClean="0">
                <a:latin typeface="Cambria" pitchFamily="18" charset="0"/>
              </a:rPr>
              <a:t>- A </a:t>
            </a:r>
            <a:r>
              <a:rPr lang="en-US" sz="1400" dirty="0">
                <a:latin typeface="Cambria" pitchFamily="18" charset="0"/>
              </a:rPr>
              <a:t>questionnaire that includes the data that is currently in the business </a:t>
            </a:r>
            <a:r>
              <a:rPr lang="en-US" sz="1400" dirty="0" smtClean="0">
                <a:latin typeface="Cambria" pitchFamily="18" charset="0"/>
              </a:rPr>
              <a:t>register is created, </a:t>
            </a:r>
            <a:r>
              <a:rPr lang="en-US" sz="1400" dirty="0">
                <a:latin typeface="Cambria" pitchFamily="18" charset="0"/>
              </a:rPr>
              <a:t>and statisticians who conduct  </a:t>
            </a:r>
            <a:r>
              <a:rPr lang="en-US" sz="1400" dirty="0" smtClean="0">
                <a:latin typeface="Cambria" pitchFamily="18" charset="0"/>
              </a:rPr>
              <a:t>the survey enter </a:t>
            </a:r>
            <a:r>
              <a:rPr lang="en-US" sz="1400" dirty="0">
                <a:latin typeface="Cambria" pitchFamily="18" charset="0"/>
              </a:rPr>
              <a:t>any changes and submit </a:t>
            </a:r>
            <a:r>
              <a:rPr lang="en-US" sz="1400" dirty="0" smtClean="0">
                <a:latin typeface="Cambria" pitchFamily="18" charset="0"/>
              </a:rPr>
              <a:t>the completed </a:t>
            </a:r>
            <a:r>
              <a:rPr lang="en-US" sz="1400" dirty="0">
                <a:latin typeface="Cambria" pitchFamily="18" charset="0"/>
              </a:rPr>
              <a:t>questionnaire </a:t>
            </a:r>
            <a:r>
              <a:rPr lang="en-US" sz="1400" dirty="0" smtClean="0">
                <a:latin typeface="Cambria" pitchFamily="18" charset="0"/>
              </a:rPr>
              <a:t>to the statisticians </a:t>
            </a:r>
            <a:r>
              <a:rPr lang="en-US" sz="1400" dirty="0">
                <a:latin typeface="Cambria" pitchFamily="18" charset="0"/>
              </a:rPr>
              <a:t>who conduct a review and changes in the </a:t>
            </a:r>
            <a:r>
              <a:rPr lang="en-US" sz="1400" dirty="0" smtClean="0">
                <a:latin typeface="Cambria" pitchFamily="18" charset="0"/>
              </a:rPr>
              <a:t>business register database;</a:t>
            </a:r>
            <a:endParaRPr lang="en-US" sz="1400" dirty="0">
              <a:latin typeface="Cambria" pitchFamily="18" charset="0"/>
            </a:endParaRPr>
          </a:p>
        </p:txBody>
      </p:sp>
      <p:grpSp>
        <p:nvGrpSpPr>
          <p:cNvPr id="16389"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16397"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16390"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2793247949"/>
      </p:ext>
    </p:extLst>
  </p:cSld>
  <p:clrMapOvr>
    <a:masterClrMapping/>
  </p:clrMapOvr>
  <p:transition>
    <p:randomBa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88" name="Rectangle 21"/>
          <p:cNvSpPr>
            <a:spLocks noGrp="1"/>
          </p:cNvSpPr>
          <p:nvPr>
            <p:ph type="body" idx="1"/>
          </p:nvPr>
        </p:nvSpPr>
        <p:spPr>
          <a:xfrm>
            <a:off x="470905" y="1447800"/>
            <a:ext cx="8153400" cy="4678363"/>
          </a:xfrm>
        </p:spPr>
        <p:txBody>
          <a:bodyPr>
            <a:noAutofit/>
          </a:bodyPr>
          <a:lstStyle/>
          <a:p>
            <a:pPr marL="1588" indent="-1588" algn="just">
              <a:spcBef>
                <a:spcPts val="600"/>
              </a:spcBef>
              <a:buNone/>
            </a:pPr>
            <a:r>
              <a:rPr lang="sr-Latn-ME" sz="1400" b="1" dirty="0" smtClean="0">
                <a:latin typeface="Cambria" pitchFamily="18" charset="0"/>
              </a:rPr>
              <a:t>Current situation</a:t>
            </a:r>
            <a:endParaRPr lang="en-US" sz="1400" b="1" dirty="0" smtClean="0">
              <a:latin typeface="Cambria" pitchFamily="18" charset="0"/>
            </a:endParaRPr>
          </a:p>
          <a:p>
            <a:pPr marL="1588" indent="-1588" algn="just">
              <a:spcBef>
                <a:spcPts val="600"/>
              </a:spcBef>
              <a:buNone/>
            </a:pPr>
            <a:endParaRPr lang="sr-Latn-ME" sz="1400" b="1" dirty="0" smtClean="0">
              <a:latin typeface="Cambria" pitchFamily="18" charset="0"/>
            </a:endParaRPr>
          </a:p>
          <a:p>
            <a:pPr marL="1588" indent="-1588" algn="just">
              <a:spcBef>
                <a:spcPts val="600"/>
              </a:spcBef>
              <a:buNone/>
            </a:pPr>
            <a:endParaRPr lang="en-US" sz="1400" dirty="0" smtClean="0">
              <a:latin typeface="Cambria" pitchFamily="18" charset="0"/>
            </a:endParaRPr>
          </a:p>
          <a:p>
            <a:pPr indent="-111125" algn="just">
              <a:spcBef>
                <a:spcPts val="600"/>
              </a:spcBef>
              <a:buFontTx/>
              <a:buChar char="-"/>
            </a:pPr>
            <a:r>
              <a:rPr lang="en-US" sz="1400" dirty="0">
                <a:latin typeface="Cambria" pitchFamily="18" charset="0"/>
              </a:rPr>
              <a:t>Statistician </a:t>
            </a:r>
            <a:r>
              <a:rPr lang="en-US" sz="1400" dirty="0" smtClean="0">
                <a:latin typeface="Cambria" pitchFamily="18" charset="0"/>
              </a:rPr>
              <a:t>who </a:t>
            </a:r>
            <a:r>
              <a:rPr lang="en-US" sz="1400" dirty="0">
                <a:latin typeface="Cambria" pitchFamily="18" charset="0"/>
              </a:rPr>
              <a:t>conduct </a:t>
            </a:r>
            <a:r>
              <a:rPr lang="en-US" sz="1400" dirty="0" smtClean="0">
                <a:latin typeface="Cambria" pitchFamily="18" charset="0"/>
              </a:rPr>
              <a:t>the survey, </a:t>
            </a:r>
            <a:r>
              <a:rPr lang="en-US" sz="1400" dirty="0">
                <a:latin typeface="Cambria" pitchFamily="18" charset="0"/>
              </a:rPr>
              <a:t>that is of particular importance for updating </a:t>
            </a:r>
            <a:r>
              <a:rPr lang="en-US" sz="1400" dirty="0" smtClean="0">
                <a:latin typeface="Cambria" pitchFamily="18" charset="0"/>
              </a:rPr>
              <a:t>of business register, </a:t>
            </a:r>
            <a:r>
              <a:rPr lang="en-US" sz="1400" dirty="0">
                <a:latin typeface="Cambria" pitchFamily="18" charset="0"/>
              </a:rPr>
              <a:t>has access via </a:t>
            </a:r>
            <a:r>
              <a:rPr lang="en-US" sz="1400" dirty="0" smtClean="0">
                <a:latin typeface="Cambria" pitchFamily="18" charset="0"/>
              </a:rPr>
              <a:t>username, password </a:t>
            </a:r>
            <a:r>
              <a:rPr lang="en-US" sz="1400" dirty="0">
                <a:latin typeface="Cambria" pitchFamily="18" charset="0"/>
              </a:rPr>
              <a:t>and authority to modify certain information (address, phone number, e-mail address, the status of activities, etc.)</a:t>
            </a:r>
          </a:p>
          <a:p>
            <a:pPr indent="-111125" algn="just">
              <a:spcBef>
                <a:spcPts val="600"/>
              </a:spcBef>
              <a:buFontTx/>
              <a:buChar char="-"/>
            </a:pPr>
            <a:endParaRPr lang="en-US" sz="1400" dirty="0">
              <a:latin typeface="Cambria" pitchFamily="18" charset="0"/>
            </a:endParaRPr>
          </a:p>
          <a:p>
            <a:pPr indent="-111125" algn="just">
              <a:spcBef>
                <a:spcPts val="600"/>
              </a:spcBef>
              <a:buFontTx/>
              <a:buChar char="-"/>
            </a:pPr>
            <a:r>
              <a:rPr lang="en-US" sz="1400" dirty="0">
                <a:latin typeface="Cambria" pitchFamily="18" charset="0"/>
              </a:rPr>
              <a:t>As a key variable for the </a:t>
            </a:r>
            <a:r>
              <a:rPr lang="en-US" sz="1400" dirty="0" smtClean="0">
                <a:latin typeface="Cambria" pitchFamily="18" charset="0"/>
              </a:rPr>
              <a:t>connection of data, ID </a:t>
            </a:r>
            <a:r>
              <a:rPr lang="en-US" sz="1400" dirty="0">
                <a:latin typeface="Cambria" pitchFamily="18" charset="0"/>
              </a:rPr>
              <a:t>number of the business </a:t>
            </a:r>
            <a:r>
              <a:rPr lang="en-US" sz="1400" dirty="0" smtClean="0">
                <a:latin typeface="Cambria" pitchFamily="18" charset="0"/>
              </a:rPr>
              <a:t>entity</a:t>
            </a:r>
            <a:r>
              <a:rPr lang="en-US" sz="1400" dirty="0">
                <a:solidFill>
                  <a:prstClr val="black"/>
                </a:solidFill>
                <a:latin typeface="Cambria" pitchFamily="18" charset="0"/>
              </a:rPr>
              <a:t> </a:t>
            </a:r>
            <a:r>
              <a:rPr lang="en-US" sz="1400" dirty="0" smtClean="0">
                <a:solidFill>
                  <a:prstClr val="black"/>
                </a:solidFill>
                <a:latin typeface="Cambria" pitchFamily="18" charset="0"/>
              </a:rPr>
              <a:t>is used. </a:t>
            </a:r>
            <a:r>
              <a:rPr lang="en-US" sz="1400" dirty="0">
                <a:latin typeface="Cambria" pitchFamily="18" charset="0"/>
              </a:rPr>
              <a:t>T</a:t>
            </a:r>
            <a:r>
              <a:rPr lang="en-US" sz="1400" dirty="0" smtClean="0">
                <a:latin typeface="Cambria" pitchFamily="18" charset="0"/>
              </a:rPr>
              <a:t>hat </a:t>
            </a:r>
            <a:r>
              <a:rPr lang="en-US" sz="1400" dirty="0">
                <a:latin typeface="Cambria" pitchFamily="18" charset="0"/>
              </a:rPr>
              <a:t>number is unique and </a:t>
            </a:r>
            <a:r>
              <a:rPr lang="en-US" sz="1400" dirty="0" smtClean="0">
                <a:latin typeface="Cambria" pitchFamily="18" charset="0"/>
              </a:rPr>
              <a:t>it is used </a:t>
            </a:r>
            <a:r>
              <a:rPr lang="en-US" sz="1400" dirty="0">
                <a:latin typeface="Cambria" pitchFamily="18" charset="0"/>
              </a:rPr>
              <a:t>by </a:t>
            </a:r>
            <a:r>
              <a:rPr lang="en-US" sz="1400" dirty="0" smtClean="0">
                <a:latin typeface="Cambria" pitchFamily="18" charset="0"/>
              </a:rPr>
              <a:t>all </a:t>
            </a:r>
            <a:r>
              <a:rPr lang="en-US" sz="1400" dirty="0">
                <a:latin typeface="Cambria" pitchFamily="18" charset="0"/>
              </a:rPr>
              <a:t>administrative body.</a:t>
            </a:r>
          </a:p>
          <a:p>
            <a:pPr indent="-111125" algn="just">
              <a:spcBef>
                <a:spcPts val="600"/>
              </a:spcBef>
              <a:buFontTx/>
              <a:buChar char="-"/>
            </a:pPr>
            <a:endParaRPr lang="en-US" sz="1400" dirty="0">
              <a:latin typeface="Cambria" pitchFamily="18" charset="0"/>
            </a:endParaRPr>
          </a:p>
          <a:p>
            <a:pPr marL="231775" indent="0" algn="just">
              <a:spcBef>
                <a:spcPts val="600"/>
              </a:spcBef>
              <a:buNone/>
            </a:pPr>
            <a:r>
              <a:rPr lang="en-US" sz="1400" dirty="0">
                <a:latin typeface="Cambria" pitchFamily="18" charset="0"/>
              </a:rPr>
              <a:t>CLASSIFICATION</a:t>
            </a:r>
          </a:p>
          <a:p>
            <a:pPr indent="-111125" algn="just">
              <a:spcBef>
                <a:spcPts val="600"/>
              </a:spcBef>
              <a:buFontTx/>
              <a:buChar char="-"/>
            </a:pPr>
            <a:endParaRPr lang="en-US" sz="1400" dirty="0">
              <a:latin typeface="Cambria" pitchFamily="18" charset="0"/>
            </a:endParaRPr>
          </a:p>
          <a:p>
            <a:pPr indent="-111125" algn="just">
              <a:spcBef>
                <a:spcPts val="600"/>
              </a:spcBef>
              <a:buFontTx/>
              <a:buChar char="-"/>
            </a:pPr>
            <a:r>
              <a:rPr lang="en-US" sz="1400" dirty="0" smtClean="0">
                <a:latin typeface="Cambria" pitchFamily="18" charset="0"/>
              </a:rPr>
              <a:t>In the business </a:t>
            </a:r>
            <a:r>
              <a:rPr lang="en-US" sz="1400" dirty="0">
                <a:latin typeface="Cambria" pitchFamily="18" charset="0"/>
              </a:rPr>
              <a:t>register </a:t>
            </a:r>
            <a:r>
              <a:rPr lang="en-US" sz="1400" dirty="0" smtClean="0">
                <a:latin typeface="Cambria" pitchFamily="18" charset="0"/>
              </a:rPr>
              <a:t>the business </a:t>
            </a:r>
            <a:r>
              <a:rPr lang="en-US" sz="1400" dirty="0">
                <a:latin typeface="Cambria" pitchFamily="18" charset="0"/>
              </a:rPr>
              <a:t>entities </a:t>
            </a:r>
            <a:r>
              <a:rPr lang="en-US" sz="1400" dirty="0" smtClean="0">
                <a:latin typeface="Cambria" pitchFamily="18" charset="0"/>
              </a:rPr>
              <a:t>are </a:t>
            </a:r>
            <a:r>
              <a:rPr lang="en-US" sz="1400" dirty="0">
                <a:latin typeface="Cambria" pitchFamily="18" charset="0"/>
              </a:rPr>
              <a:t>classified according to the </a:t>
            </a:r>
            <a:r>
              <a:rPr lang="en-US" sz="1400" dirty="0" smtClean="0">
                <a:latin typeface="Cambria" pitchFamily="18" charset="0"/>
              </a:rPr>
              <a:t>activity, and for that purpose we used </a:t>
            </a:r>
            <a:r>
              <a:rPr lang="en-US" sz="1400" dirty="0" smtClean="0">
                <a:latin typeface="Cambria" pitchFamily="18" charset="0"/>
              </a:rPr>
              <a:t>classification </a:t>
            </a:r>
            <a:r>
              <a:rPr lang="en-US" sz="1400" dirty="0">
                <a:latin typeface="Cambria" pitchFamily="18" charset="0"/>
              </a:rPr>
              <a:t>NACE Rev. </a:t>
            </a:r>
            <a:r>
              <a:rPr lang="en-US" sz="1400" dirty="0" smtClean="0">
                <a:latin typeface="Cambria" pitchFamily="18" charset="0"/>
              </a:rPr>
              <a:t>2</a:t>
            </a:r>
            <a:endParaRPr lang="en-US" sz="1400" dirty="0" smtClean="0">
              <a:latin typeface="Cambria" pitchFamily="18" charset="0"/>
            </a:endParaRPr>
          </a:p>
        </p:txBody>
      </p:sp>
      <p:grpSp>
        <p:nvGrpSpPr>
          <p:cNvPr id="16389"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16397"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16390"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307941414"/>
      </p:ext>
    </p:extLst>
  </p:cSld>
  <p:clrMapOvr>
    <a:masterClrMapping/>
  </p:clrMapOvr>
  <p:transition>
    <p:randomBa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88" name="Rectangle 21"/>
          <p:cNvSpPr>
            <a:spLocks noGrp="1"/>
          </p:cNvSpPr>
          <p:nvPr>
            <p:ph type="body" idx="1"/>
          </p:nvPr>
        </p:nvSpPr>
        <p:spPr>
          <a:xfrm>
            <a:off x="457200" y="1447800"/>
            <a:ext cx="8153400" cy="4678363"/>
          </a:xfrm>
        </p:spPr>
        <p:txBody>
          <a:bodyPr>
            <a:noAutofit/>
          </a:bodyPr>
          <a:lstStyle/>
          <a:p>
            <a:pPr marL="1588" indent="-1588" algn="just">
              <a:spcBef>
                <a:spcPts val="600"/>
              </a:spcBef>
              <a:buNone/>
            </a:pPr>
            <a:r>
              <a:rPr lang="en-US" sz="1400" b="1" dirty="0" smtClean="0">
                <a:latin typeface="Cambria" pitchFamily="18" charset="0"/>
              </a:rPr>
              <a:t>Current s</a:t>
            </a:r>
            <a:r>
              <a:rPr lang="sr-Latn-ME" sz="1400" b="1" dirty="0" smtClean="0">
                <a:latin typeface="Cambria" pitchFamily="18" charset="0"/>
              </a:rPr>
              <a:t>i</a:t>
            </a:r>
            <a:r>
              <a:rPr lang="en-US" sz="1400" b="1" dirty="0" smtClean="0">
                <a:latin typeface="Cambria" pitchFamily="18" charset="0"/>
              </a:rPr>
              <a:t>t</a:t>
            </a:r>
            <a:r>
              <a:rPr lang="sr-Latn-ME" sz="1400" b="1" dirty="0" smtClean="0">
                <a:latin typeface="Cambria" pitchFamily="18" charset="0"/>
              </a:rPr>
              <a:t>uation</a:t>
            </a:r>
          </a:p>
          <a:p>
            <a:pPr marL="1588" indent="-1588" algn="just">
              <a:spcBef>
                <a:spcPts val="600"/>
              </a:spcBef>
              <a:buNone/>
            </a:pPr>
            <a:endParaRPr lang="en-US" sz="1400" dirty="0" smtClean="0">
              <a:latin typeface="Cambria" pitchFamily="18" charset="0"/>
            </a:endParaRPr>
          </a:p>
          <a:p>
            <a:pPr marL="1588" indent="-1588" algn="just">
              <a:spcBef>
                <a:spcPts val="600"/>
              </a:spcBef>
              <a:buNone/>
            </a:pPr>
            <a:endParaRPr lang="en-US" sz="1400" dirty="0" smtClean="0">
              <a:latin typeface="Cambria" pitchFamily="18" charset="0"/>
            </a:endParaRPr>
          </a:p>
          <a:p>
            <a:pPr algn="just">
              <a:spcBef>
                <a:spcPts val="600"/>
              </a:spcBef>
              <a:buFont typeface="Wingdings" pitchFamily="2" charset="2"/>
              <a:buChar char="Ø"/>
            </a:pPr>
            <a:r>
              <a:rPr lang="en-US" sz="1400" dirty="0">
                <a:latin typeface="Cambria" pitchFamily="18" charset="0"/>
              </a:rPr>
              <a:t>The </a:t>
            </a:r>
            <a:r>
              <a:rPr lang="en-US" sz="1400" dirty="0">
                <a:solidFill>
                  <a:prstClr val="black"/>
                </a:solidFill>
                <a:latin typeface="Cambria" pitchFamily="18" charset="0"/>
              </a:rPr>
              <a:t>enterprises </a:t>
            </a:r>
            <a:r>
              <a:rPr lang="en-US" sz="1400" dirty="0" smtClean="0">
                <a:solidFill>
                  <a:prstClr val="black"/>
                </a:solidFill>
                <a:latin typeface="Cambria" pitchFamily="18" charset="0"/>
              </a:rPr>
              <a:t>into the </a:t>
            </a:r>
            <a:r>
              <a:rPr lang="en-US" sz="1400" dirty="0">
                <a:latin typeface="Cambria" pitchFamily="18" charset="0"/>
              </a:rPr>
              <a:t>B</a:t>
            </a:r>
            <a:r>
              <a:rPr lang="en-US" sz="1400" dirty="0" smtClean="0">
                <a:latin typeface="Cambria" pitchFamily="18" charset="0"/>
              </a:rPr>
              <a:t>usiness </a:t>
            </a:r>
            <a:r>
              <a:rPr lang="en-US" sz="1400" dirty="0">
                <a:latin typeface="Cambria" pitchFamily="18" charset="0"/>
              </a:rPr>
              <a:t>register </a:t>
            </a:r>
            <a:r>
              <a:rPr lang="en-US" sz="1400" dirty="0" smtClean="0">
                <a:latin typeface="Cambria" pitchFamily="18" charset="0"/>
              </a:rPr>
              <a:t>are </a:t>
            </a:r>
            <a:r>
              <a:rPr lang="en-US" sz="1400" dirty="0">
                <a:latin typeface="Cambria" pitchFamily="18" charset="0"/>
              </a:rPr>
              <a:t>classified by size into small, medium and large according to the Law on Accounting and Auditing of Montenegro (Official Gazette 69/05, 80/08 and 32/11).</a:t>
            </a:r>
          </a:p>
          <a:p>
            <a:pPr algn="just">
              <a:spcBef>
                <a:spcPts val="600"/>
              </a:spcBef>
              <a:buFont typeface="Wingdings" pitchFamily="2" charset="2"/>
              <a:buChar char="Ø"/>
            </a:pPr>
            <a:endParaRPr lang="en-US" sz="1400" dirty="0">
              <a:latin typeface="Cambria" pitchFamily="18" charset="0"/>
            </a:endParaRPr>
          </a:p>
          <a:p>
            <a:pPr lvl="1" algn="just">
              <a:spcBef>
                <a:spcPts val="600"/>
              </a:spcBef>
              <a:buFont typeface="Arial" pitchFamily="34" charset="0"/>
              <a:buChar char="•"/>
            </a:pPr>
            <a:r>
              <a:rPr lang="en-US" sz="1400" dirty="0">
                <a:latin typeface="Cambria" pitchFamily="18" charset="0"/>
              </a:rPr>
              <a:t>Work on updating </a:t>
            </a:r>
            <a:r>
              <a:rPr lang="en-US" sz="1400" dirty="0" smtClean="0">
                <a:latin typeface="Cambria" pitchFamily="18" charset="0"/>
              </a:rPr>
              <a:t>Business </a:t>
            </a:r>
            <a:r>
              <a:rPr lang="en-US" sz="1400" dirty="0">
                <a:latin typeface="Cambria" pitchFamily="18" charset="0"/>
              </a:rPr>
              <a:t>register is increasingly moving towards the use of as many administrative sources in order to reduce the burden of reporting units. For this reason, </a:t>
            </a:r>
            <a:r>
              <a:rPr lang="en-US" sz="1400" dirty="0" smtClean="0">
                <a:latin typeface="Cambria" pitchFamily="18" charset="0"/>
              </a:rPr>
              <a:t>a </a:t>
            </a:r>
            <a:r>
              <a:rPr lang="en-US" sz="1400" dirty="0">
                <a:latin typeface="Cambria" pitchFamily="18" charset="0"/>
              </a:rPr>
              <a:t>Memorandum of Understanding with the Tax Administration, the Central Bank, the </a:t>
            </a:r>
            <a:r>
              <a:rPr lang="en-US" sz="1400" dirty="0">
                <a:latin typeface="Cambria" pitchFamily="18" charset="0"/>
              </a:rPr>
              <a:t>Union of </a:t>
            </a:r>
            <a:r>
              <a:rPr lang="en-US" sz="1400" dirty="0" smtClean="0">
                <a:latin typeface="Cambria" pitchFamily="18" charset="0"/>
              </a:rPr>
              <a:t>Employers </a:t>
            </a:r>
            <a:r>
              <a:rPr lang="en-US" sz="1400" dirty="0" smtClean="0">
                <a:latin typeface="Cambria" pitchFamily="18" charset="0"/>
              </a:rPr>
              <a:t>and </a:t>
            </a:r>
            <a:r>
              <a:rPr lang="en-US" sz="1400" dirty="0">
                <a:latin typeface="Cambria" pitchFamily="18" charset="0"/>
              </a:rPr>
              <a:t>Montenegro Business </a:t>
            </a:r>
            <a:r>
              <a:rPr lang="en-US" sz="1400" dirty="0" smtClean="0">
                <a:latin typeface="Cambria" pitchFamily="18" charset="0"/>
              </a:rPr>
              <a:t>Alliance were signed.</a:t>
            </a:r>
            <a:endParaRPr lang="en-US" sz="1400" dirty="0">
              <a:latin typeface="Cambria" pitchFamily="18" charset="0"/>
            </a:endParaRPr>
          </a:p>
          <a:p>
            <a:pPr algn="just">
              <a:spcBef>
                <a:spcPts val="600"/>
              </a:spcBef>
              <a:buFont typeface="Wingdings" pitchFamily="2" charset="2"/>
              <a:buChar char="Ø"/>
            </a:pPr>
            <a:endParaRPr lang="en-US" sz="1400" dirty="0">
              <a:latin typeface="Cambria" pitchFamily="18" charset="0"/>
            </a:endParaRPr>
          </a:p>
          <a:p>
            <a:pPr algn="just">
              <a:spcBef>
                <a:spcPts val="600"/>
              </a:spcBef>
              <a:buFont typeface="Wingdings" pitchFamily="2" charset="2"/>
              <a:buChar char="Ø"/>
            </a:pPr>
            <a:r>
              <a:rPr lang="en-US" sz="1400" dirty="0">
                <a:latin typeface="Cambria" pitchFamily="18" charset="0"/>
              </a:rPr>
              <a:t>MONSTAT did three reports on the </a:t>
            </a:r>
            <a:r>
              <a:rPr lang="en-US" sz="1400" dirty="0">
                <a:solidFill>
                  <a:prstClr val="black"/>
                </a:solidFill>
                <a:latin typeface="Cambria" pitchFamily="18" charset="0"/>
              </a:rPr>
              <a:t>burden of reporting units</a:t>
            </a:r>
            <a:r>
              <a:rPr lang="en-US" sz="1400" dirty="0" smtClean="0">
                <a:latin typeface="Cambria" pitchFamily="18" charset="0"/>
              </a:rPr>
              <a:t>.</a:t>
            </a:r>
          </a:p>
          <a:p>
            <a:pPr marL="1588" indent="-1588" algn="just">
              <a:spcBef>
                <a:spcPts val="600"/>
              </a:spcBef>
              <a:buNone/>
            </a:pPr>
            <a:endParaRPr lang="en-US" sz="1400" dirty="0" smtClean="0">
              <a:latin typeface="Cambria" pitchFamily="18" charset="0"/>
            </a:endParaRPr>
          </a:p>
          <a:p>
            <a:pPr algn="just">
              <a:spcBef>
                <a:spcPts val="600"/>
              </a:spcBef>
              <a:buFont typeface="Wingdings" pitchFamily="2" charset="2"/>
              <a:buChar char="Ø"/>
            </a:pPr>
            <a:endParaRPr lang="en-US" sz="1800" dirty="0">
              <a:solidFill>
                <a:schemeClr val="accent2">
                  <a:lumMod val="50000"/>
                </a:schemeClr>
              </a:solidFill>
              <a:latin typeface="Cambria" pitchFamily="18" charset="0"/>
            </a:endParaRPr>
          </a:p>
        </p:txBody>
      </p:sp>
      <p:grpSp>
        <p:nvGrpSpPr>
          <p:cNvPr id="16389"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16397"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16390"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2180594705"/>
      </p:ext>
    </p:extLst>
  </p:cSld>
  <p:clrMapOvr>
    <a:masterClrMapping/>
  </p:clrMapOvr>
  <p:transition>
    <p:randomBa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88" name="Rectangle 21"/>
          <p:cNvSpPr>
            <a:spLocks noGrp="1"/>
          </p:cNvSpPr>
          <p:nvPr>
            <p:ph type="body" idx="1"/>
          </p:nvPr>
        </p:nvSpPr>
        <p:spPr>
          <a:xfrm>
            <a:off x="470905" y="1371600"/>
            <a:ext cx="8153400" cy="4953000"/>
          </a:xfrm>
        </p:spPr>
        <p:txBody>
          <a:bodyPr>
            <a:noAutofit/>
          </a:bodyPr>
          <a:lstStyle/>
          <a:p>
            <a:pPr marL="1588" indent="-1588" algn="just">
              <a:spcBef>
                <a:spcPts val="600"/>
              </a:spcBef>
              <a:buNone/>
            </a:pPr>
            <a:r>
              <a:rPr lang="en-US" sz="1400" dirty="0">
                <a:latin typeface="Cambria" pitchFamily="18" charset="0"/>
              </a:rPr>
              <a:t>Current situation</a:t>
            </a:r>
          </a:p>
          <a:p>
            <a:pPr marL="1588" indent="-1588" algn="just">
              <a:spcBef>
                <a:spcPts val="600"/>
              </a:spcBef>
              <a:buNone/>
            </a:pPr>
            <a:endParaRPr lang="en-US" sz="1400" dirty="0">
              <a:latin typeface="Cambria" pitchFamily="18" charset="0"/>
            </a:endParaRPr>
          </a:p>
          <a:p>
            <a:pPr marL="1588" indent="-1588" algn="just">
              <a:spcBef>
                <a:spcPts val="600"/>
              </a:spcBef>
              <a:buNone/>
            </a:pPr>
            <a:r>
              <a:rPr lang="en-US" sz="1400" dirty="0">
                <a:latin typeface="Cambria" pitchFamily="18" charset="0"/>
              </a:rPr>
              <a:t>MONSTAT </a:t>
            </a:r>
            <a:r>
              <a:rPr lang="en-US" sz="1400" dirty="0" smtClean="0">
                <a:latin typeface="Cambria" pitchFamily="18" charset="0"/>
              </a:rPr>
              <a:t>made a first </a:t>
            </a:r>
            <a:r>
              <a:rPr lang="en-US" sz="1400" dirty="0">
                <a:latin typeface="Cambria" pitchFamily="18" charset="0"/>
              </a:rPr>
              <a:t>report on the quality of the </a:t>
            </a:r>
            <a:r>
              <a:rPr lang="en-US" sz="1400" dirty="0" smtClean="0">
                <a:latin typeface="Cambria" pitchFamily="18" charset="0"/>
              </a:rPr>
              <a:t>Business </a:t>
            </a:r>
            <a:r>
              <a:rPr lang="en-US" sz="1400" dirty="0">
                <a:latin typeface="Cambria" pitchFamily="18" charset="0"/>
              </a:rPr>
              <a:t>register. The report is based on </a:t>
            </a:r>
            <a:r>
              <a:rPr lang="en-US" sz="1400" dirty="0" smtClean="0">
                <a:latin typeface="Cambria" pitchFamily="18" charset="0"/>
              </a:rPr>
              <a:t>all </a:t>
            </a:r>
            <a:r>
              <a:rPr lang="en-US" sz="1400" dirty="0" smtClean="0">
                <a:solidFill>
                  <a:prstClr val="black"/>
                </a:solidFill>
                <a:latin typeface="Cambria" pitchFamily="18" charset="0"/>
              </a:rPr>
              <a:t>quality </a:t>
            </a:r>
            <a:r>
              <a:rPr lang="en-US" sz="1400" dirty="0" smtClean="0">
                <a:latin typeface="Cambria" pitchFamily="18" charset="0"/>
              </a:rPr>
              <a:t>components</a:t>
            </a:r>
            <a:r>
              <a:rPr lang="en-US" sz="1400" dirty="0">
                <a:latin typeface="Cambria" pitchFamily="18" charset="0"/>
              </a:rPr>
              <a:t>. It also contains a detailed description of </a:t>
            </a:r>
            <a:r>
              <a:rPr lang="en-US" sz="1400" dirty="0" smtClean="0">
                <a:latin typeface="Cambria" pitchFamily="18" charset="0"/>
              </a:rPr>
              <a:t>Business </a:t>
            </a:r>
            <a:r>
              <a:rPr lang="en-US" sz="1400" dirty="0">
                <a:latin typeface="Cambria" pitchFamily="18" charset="0"/>
              </a:rPr>
              <a:t>register and the problems that exist. </a:t>
            </a:r>
            <a:r>
              <a:rPr lang="en-US" sz="1400" dirty="0" smtClean="0">
                <a:latin typeface="Cambria" pitchFamily="18" charset="0"/>
              </a:rPr>
              <a:t>For the quality </a:t>
            </a:r>
            <a:r>
              <a:rPr lang="en-US" sz="1400" dirty="0">
                <a:latin typeface="Cambria" pitchFamily="18" charset="0"/>
              </a:rPr>
              <a:t>improvement </a:t>
            </a:r>
            <a:r>
              <a:rPr lang="en-US" sz="1400" dirty="0" smtClean="0">
                <a:latin typeface="Cambria" pitchFamily="18" charset="0"/>
              </a:rPr>
              <a:t>survey MONSTAT used </a:t>
            </a:r>
            <a:r>
              <a:rPr lang="en-US" sz="1400" dirty="0" smtClean="0">
                <a:latin typeface="Cambria" pitchFamily="18" charset="0"/>
              </a:rPr>
              <a:t>a survey on </a:t>
            </a:r>
            <a:r>
              <a:rPr lang="en-US" sz="1400" dirty="0">
                <a:latin typeface="Cambria" pitchFamily="18" charset="0"/>
              </a:rPr>
              <a:t>the </a:t>
            </a:r>
            <a:r>
              <a:rPr lang="en-US" sz="1400" dirty="0" smtClean="0">
                <a:latin typeface="Cambria" pitchFamily="18" charset="0"/>
              </a:rPr>
              <a:t>operations of </a:t>
            </a:r>
            <a:r>
              <a:rPr lang="en-US" sz="1400" dirty="0">
                <a:latin typeface="Cambria" pitchFamily="18" charset="0"/>
              </a:rPr>
              <a:t>large </a:t>
            </a:r>
            <a:r>
              <a:rPr lang="en-US" sz="1400" dirty="0" smtClean="0">
                <a:latin typeface="Cambria" pitchFamily="18" charset="0"/>
              </a:rPr>
              <a:t>and medium enterprises. </a:t>
            </a:r>
            <a:r>
              <a:rPr lang="en-US" sz="1400" dirty="0" smtClean="0">
                <a:latin typeface="Cambria" pitchFamily="18" charset="0"/>
              </a:rPr>
              <a:t>This survey was </a:t>
            </a:r>
            <a:r>
              <a:rPr lang="en-US" sz="1400" dirty="0">
                <a:latin typeface="Cambria" pitchFamily="18" charset="0"/>
              </a:rPr>
              <a:t>conducted in April </a:t>
            </a:r>
            <a:r>
              <a:rPr lang="en-US" sz="1400" dirty="0" smtClean="0">
                <a:latin typeface="Cambria" pitchFamily="18" charset="0"/>
              </a:rPr>
              <a:t>this </a:t>
            </a:r>
            <a:r>
              <a:rPr lang="en-US" sz="1400" dirty="0">
                <a:latin typeface="Cambria" pitchFamily="18" charset="0"/>
              </a:rPr>
              <a:t>year.</a:t>
            </a:r>
          </a:p>
          <a:p>
            <a:pPr marL="1588" indent="-1588" algn="just">
              <a:spcBef>
                <a:spcPts val="600"/>
              </a:spcBef>
              <a:buNone/>
            </a:pPr>
            <a:endParaRPr lang="en-US" sz="1400" dirty="0">
              <a:latin typeface="Cambria" pitchFamily="18" charset="0"/>
            </a:endParaRPr>
          </a:p>
          <a:p>
            <a:pPr marL="1588" indent="-1588" algn="just">
              <a:spcBef>
                <a:spcPts val="600"/>
              </a:spcBef>
              <a:buNone/>
            </a:pPr>
            <a:r>
              <a:rPr lang="en-US" sz="1400" dirty="0">
                <a:latin typeface="Cambria" pitchFamily="18" charset="0"/>
              </a:rPr>
              <a:t>DISSEMINATION</a:t>
            </a:r>
          </a:p>
          <a:p>
            <a:pPr marL="1588" indent="-1588" algn="just">
              <a:spcBef>
                <a:spcPts val="600"/>
              </a:spcBef>
              <a:buNone/>
            </a:pPr>
            <a:endParaRPr lang="en-US" sz="1400" dirty="0">
              <a:latin typeface="Cambria" pitchFamily="18" charset="0"/>
            </a:endParaRPr>
          </a:p>
          <a:p>
            <a:pPr marL="1588" indent="-1588" algn="just">
              <a:spcBef>
                <a:spcPts val="600"/>
              </a:spcBef>
              <a:buNone/>
            </a:pPr>
            <a:r>
              <a:rPr lang="en-US" sz="1400" dirty="0">
                <a:latin typeface="Cambria" pitchFamily="18" charset="0"/>
              </a:rPr>
              <a:t>  F</a:t>
            </a:r>
            <a:r>
              <a:rPr lang="en-US" sz="1400" dirty="0" smtClean="0">
                <a:latin typeface="Cambria" pitchFamily="18" charset="0"/>
              </a:rPr>
              <a:t>ollowing analysis</a:t>
            </a:r>
            <a:r>
              <a:rPr lang="en-US" sz="1400" dirty="0">
                <a:solidFill>
                  <a:prstClr val="black"/>
                </a:solidFill>
                <a:latin typeface="Cambria" pitchFamily="18" charset="0"/>
              </a:rPr>
              <a:t> </a:t>
            </a:r>
            <a:r>
              <a:rPr lang="en-US" sz="1400" dirty="0" smtClean="0">
                <a:solidFill>
                  <a:prstClr val="black"/>
                </a:solidFill>
                <a:latin typeface="Cambria" pitchFamily="18" charset="0"/>
              </a:rPr>
              <a:t>were conducted</a:t>
            </a:r>
            <a:r>
              <a:rPr lang="en-US" sz="1400" dirty="0" smtClean="0">
                <a:latin typeface="Cambria" pitchFamily="18" charset="0"/>
              </a:rPr>
              <a:t>:</a:t>
            </a:r>
            <a:endParaRPr lang="en-US" sz="1400" dirty="0">
              <a:latin typeface="Cambria" pitchFamily="18" charset="0"/>
            </a:endParaRPr>
          </a:p>
          <a:p>
            <a:pPr marL="1588" indent="-1588" algn="just">
              <a:spcBef>
                <a:spcPts val="600"/>
              </a:spcBef>
              <a:buNone/>
            </a:pPr>
            <a:endParaRPr lang="en-US" sz="1400" dirty="0">
              <a:latin typeface="Cambria" pitchFamily="18" charset="0"/>
            </a:endParaRPr>
          </a:p>
          <a:p>
            <a:pPr algn="just">
              <a:spcBef>
                <a:spcPts val="600"/>
              </a:spcBef>
            </a:pPr>
            <a:r>
              <a:rPr lang="en-US" sz="1400" dirty="0">
                <a:latin typeface="Cambria" pitchFamily="18" charset="0"/>
              </a:rPr>
              <a:t> </a:t>
            </a:r>
            <a:r>
              <a:rPr lang="en-US" sz="1400" dirty="0" smtClean="0">
                <a:latin typeface="Cambria" pitchFamily="18" charset="0"/>
              </a:rPr>
              <a:t>Analysis </a:t>
            </a:r>
            <a:r>
              <a:rPr lang="en-US" sz="1400" dirty="0">
                <a:latin typeface="Cambria" pitchFamily="18" charset="0"/>
              </a:rPr>
              <a:t>of the number and structure of business entities in Montenegro, in the </a:t>
            </a:r>
            <a:r>
              <a:rPr lang="en-US" sz="1400" dirty="0" smtClean="0">
                <a:latin typeface="Cambria" pitchFamily="18" charset="0"/>
              </a:rPr>
              <a:t>2011</a:t>
            </a:r>
          </a:p>
          <a:p>
            <a:pPr algn="just">
              <a:spcBef>
                <a:spcPts val="600"/>
              </a:spcBef>
            </a:pPr>
            <a:r>
              <a:rPr lang="en-US" sz="1400" dirty="0">
                <a:latin typeface="Cambria" pitchFamily="18" charset="0"/>
              </a:rPr>
              <a:t> </a:t>
            </a:r>
            <a:r>
              <a:rPr lang="en-US" sz="1400" dirty="0" smtClean="0">
                <a:latin typeface="Cambria" pitchFamily="18" charset="0"/>
              </a:rPr>
              <a:t>Analysis </a:t>
            </a:r>
            <a:r>
              <a:rPr lang="en-US" sz="1400" dirty="0">
                <a:latin typeface="Cambria" pitchFamily="18" charset="0"/>
              </a:rPr>
              <a:t>of the number and structure of business entities in Montenegro by municipalities</a:t>
            </a:r>
          </a:p>
          <a:p>
            <a:pPr algn="just">
              <a:spcBef>
                <a:spcPts val="600"/>
              </a:spcBef>
            </a:pPr>
            <a:r>
              <a:rPr lang="en-US" sz="1400" dirty="0">
                <a:latin typeface="Cambria" pitchFamily="18" charset="0"/>
              </a:rPr>
              <a:t> </a:t>
            </a:r>
            <a:r>
              <a:rPr lang="en-US" sz="1400" dirty="0" smtClean="0">
                <a:latin typeface="Cambria" pitchFamily="18" charset="0"/>
              </a:rPr>
              <a:t>Holders </a:t>
            </a:r>
            <a:r>
              <a:rPr lang="en-US" sz="1400" dirty="0">
                <a:latin typeface="Cambria" pitchFamily="18" charset="0"/>
              </a:rPr>
              <a:t>of ownership of business entities in Montenegro in 2011, by sex</a:t>
            </a:r>
          </a:p>
          <a:p>
            <a:pPr marL="1588" indent="-1588" algn="just">
              <a:spcBef>
                <a:spcPts val="600"/>
              </a:spcBef>
              <a:buNone/>
            </a:pPr>
            <a:endParaRPr lang="en-US" sz="1400" dirty="0">
              <a:latin typeface="Cambria" pitchFamily="18" charset="0"/>
            </a:endParaRPr>
          </a:p>
        </p:txBody>
      </p:sp>
      <p:grpSp>
        <p:nvGrpSpPr>
          <p:cNvPr id="16389"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16397"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16390"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2363558584"/>
      </p:ext>
    </p:extLst>
  </p:cSld>
  <p:clrMapOvr>
    <a:masterClrMapping/>
  </p:clrMapOvr>
  <p:transition>
    <p:randomBa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88" name="Rectangle 21"/>
          <p:cNvSpPr>
            <a:spLocks noGrp="1"/>
          </p:cNvSpPr>
          <p:nvPr>
            <p:ph type="body" idx="1"/>
          </p:nvPr>
        </p:nvSpPr>
        <p:spPr>
          <a:xfrm>
            <a:off x="470905" y="1371600"/>
            <a:ext cx="8153400" cy="4953000"/>
          </a:xfrm>
        </p:spPr>
        <p:txBody>
          <a:bodyPr>
            <a:noAutofit/>
          </a:bodyPr>
          <a:lstStyle/>
          <a:p>
            <a:pPr marL="1588" indent="-1588" algn="just">
              <a:spcBef>
                <a:spcPts val="600"/>
              </a:spcBef>
              <a:buNone/>
            </a:pPr>
            <a:r>
              <a:rPr lang="sr-Latn-ME" sz="1400" b="1" dirty="0" smtClean="0">
                <a:latin typeface="Cambria" pitchFamily="18" charset="0"/>
              </a:rPr>
              <a:t>Current situation</a:t>
            </a:r>
            <a:endParaRPr lang="en-US" sz="1400" b="1" dirty="0">
              <a:latin typeface="Cambria" pitchFamily="18" charset="0"/>
            </a:endParaRPr>
          </a:p>
          <a:p>
            <a:pPr marL="341312" indent="0" algn="just">
              <a:spcBef>
                <a:spcPts val="600"/>
              </a:spcBef>
              <a:buNone/>
            </a:pPr>
            <a:endParaRPr lang="en-US" sz="1400" dirty="0" smtClean="0">
              <a:latin typeface="Cambria" pitchFamily="18" charset="0"/>
            </a:endParaRPr>
          </a:p>
          <a:p>
            <a:pPr marL="341312" indent="0" algn="just">
              <a:spcBef>
                <a:spcPts val="600"/>
              </a:spcBef>
              <a:buNone/>
            </a:pPr>
            <a:endParaRPr lang="en-US" sz="1400" dirty="0">
              <a:latin typeface="Cambria" pitchFamily="18" charset="0"/>
            </a:endParaRPr>
          </a:p>
          <a:p>
            <a:pPr marL="627062" indent="-285750" algn="just">
              <a:spcBef>
                <a:spcPts val="600"/>
              </a:spcBef>
            </a:pPr>
            <a:r>
              <a:rPr lang="en-US" sz="1400" dirty="0" smtClean="0">
                <a:latin typeface="Cambria" pitchFamily="18" charset="0"/>
              </a:rPr>
              <a:t>Analysis on </a:t>
            </a:r>
            <a:r>
              <a:rPr lang="en-US" sz="1400" dirty="0">
                <a:latin typeface="Cambria" pitchFamily="18" charset="0"/>
              </a:rPr>
              <a:t>the number and structure of business entities in Montenegro </a:t>
            </a:r>
            <a:r>
              <a:rPr lang="en-US" sz="1400" dirty="0" smtClean="0">
                <a:latin typeface="Cambria" pitchFamily="18" charset="0"/>
              </a:rPr>
              <a:t>2012, quarterly </a:t>
            </a:r>
            <a:endParaRPr lang="en-US" sz="1400" dirty="0">
              <a:latin typeface="Cambria" pitchFamily="18" charset="0"/>
            </a:endParaRPr>
          </a:p>
          <a:p>
            <a:pPr indent="-1588" algn="just">
              <a:spcBef>
                <a:spcPts val="600"/>
              </a:spcBef>
              <a:buFont typeface="Arial" pitchFamily="34" charset="0"/>
              <a:buChar char="•"/>
            </a:pPr>
            <a:endParaRPr lang="en-US" sz="1400" dirty="0">
              <a:latin typeface="Cambria" pitchFamily="18" charset="0"/>
            </a:endParaRPr>
          </a:p>
          <a:p>
            <a:pPr marL="341312" indent="0" algn="just">
              <a:spcBef>
                <a:spcPts val="600"/>
              </a:spcBef>
              <a:buNone/>
            </a:pPr>
            <a:r>
              <a:rPr lang="en-US" sz="1400" dirty="0">
                <a:latin typeface="Cambria" pitchFamily="18" charset="0"/>
              </a:rPr>
              <a:t>F</a:t>
            </a:r>
            <a:r>
              <a:rPr lang="en-US" sz="1400" dirty="0" smtClean="0">
                <a:latin typeface="Cambria" pitchFamily="18" charset="0"/>
              </a:rPr>
              <a:t>ollowing releases were published: </a:t>
            </a:r>
            <a:endParaRPr lang="en-US" sz="1400" dirty="0">
              <a:latin typeface="Cambria" pitchFamily="18" charset="0"/>
            </a:endParaRPr>
          </a:p>
          <a:p>
            <a:pPr marL="627062" indent="-285750" algn="just">
              <a:spcBef>
                <a:spcPts val="600"/>
              </a:spcBef>
            </a:pPr>
            <a:endParaRPr lang="en-US" sz="1400" dirty="0" smtClean="0">
              <a:latin typeface="Cambria" pitchFamily="18" charset="0"/>
            </a:endParaRPr>
          </a:p>
          <a:p>
            <a:pPr marL="627062" indent="-285750" algn="just">
              <a:spcBef>
                <a:spcPts val="600"/>
              </a:spcBef>
            </a:pPr>
            <a:r>
              <a:rPr lang="en-US" sz="1400" dirty="0" smtClean="0">
                <a:latin typeface="Cambria" pitchFamily="18" charset="0"/>
              </a:rPr>
              <a:t>Newly </a:t>
            </a:r>
            <a:r>
              <a:rPr lang="en-US" sz="1400" dirty="0">
                <a:latin typeface="Cambria" pitchFamily="18" charset="0"/>
              </a:rPr>
              <a:t>established and inactive businesses for the period </a:t>
            </a:r>
            <a:r>
              <a:rPr lang="en-US" sz="1400" dirty="0" smtClean="0">
                <a:latin typeface="Cambria" pitchFamily="18" charset="0"/>
              </a:rPr>
              <a:t>1</a:t>
            </a:r>
            <a:r>
              <a:rPr lang="en-US" sz="1400" baseline="30000" dirty="0" smtClean="0">
                <a:latin typeface="Cambria" pitchFamily="18" charset="0"/>
              </a:rPr>
              <a:t>st</a:t>
            </a:r>
            <a:r>
              <a:rPr lang="en-US" sz="1400" dirty="0">
                <a:latin typeface="Cambria" pitchFamily="18" charset="0"/>
              </a:rPr>
              <a:t> </a:t>
            </a:r>
            <a:r>
              <a:rPr lang="en-US" sz="1400" dirty="0" smtClean="0">
                <a:latin typeface="Cambria" pitchFamily="18" charset="0"/>
              </a:rPr>
              <a:t>January – 30</a:t>
            </a:r>
            <a:r>
              <a:rPr lang="en-US" sz="1400" baseline="30000" dirty="0" smtClean="0">
                <a:latin typeface="Cambria" pitchFamily="18" charset="0"/>
              </a:rPr>
              <a:t>th</a:t>
            </a:r>
            <a:r>
              <a:rPr lang="en-US" sz="1400" dirty="0">
                <a:latin typeface="Cambria" pitchFamily="18" charset="0"/>
              </a:rPr>
              <a:t> </a:t>
            </a:r>
            <a:r>
              <a:rPr lang="en-US" sz="1400" dirty="0" smtClean="0">
                <a:latin typeface="Cambria" pitchFamily="18" charset="0"/>
              </a:rPr>
              <a:t>September 2012</a:t>
            </a:r>
            <a:endParaRPr lang="en-US" sz="1400" dirty="0">
              <a:latin typeface="Cambria" pitchFamily="18" charset="0"/>
            </a:endParaRPr>
          </a:p>
          <a:p>
            <a:pPr indent="-1588" algn="just">
              <a:spcBef>
                <a:spcPts val="600"/>
              </a:spcBef>
              <a:buFont typeface="Arial" pitchFamily="34" charset="0"/>
              <a:buChar char="•"/>
            </a:pPr>
            <a:endParaRPr lang="en-US" sz="1400" dirty="0">
              <a:latin typeface="Cambria" pitchFamily="18" charset="0"/>
            </a:endParaRPr>
          </a:p>
          <a:p>
            <a:pPr marL="627062" indent="-285750" algn="just">
              <a:spcBef>
                <a:spcPts val="600"/>
              </a:spcBef>
            </a:pPr>
            <a:r>
              <a:rPr lang="en-US" sz="1400" dirty="0" smtClean="0">
                <a:latin typeface="Cambria" pitchFamily="18" charset="0"/>
              </a:rPr>
              <a:t>The </a:t>
            </a:r>
            <a:r>
              <a:rPr lang="en-US" sz="1400" dirty="0">
                <a:latin typeface="Cambria" pitchFamily="18" charset="0"/>
              </a:rPr>
              <a:t>number and structure of business entities in foreign ownership in Montenegro</a:t>
            </a:r>
            <a:endParaRPr lang="sr-Latn-ME" sz="1400" dirty="0" smtClean="0">
              <a:solidFill>
                <a:schemeClr val="accent2">
                  <a:lumMod val="50000"/>
                </a:schemeClr>
              </a:solidFill>
              <a:latin typeface="Cambria" pitchFamily="18" charset="0"/>
            </a:endParaRPr>
          </a:p>
        </p:txBody>
      </p:sp>
      <p:grpSp>
        <p:nvGrpSpPr>
          <p:cNvPr id="2"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4"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2363558584"/>
      </p:ext>
    </p:extLst>
  </p:cSld>
  <p:clrMapOvr>
    <a:masterClrMapping/>
  </p:clrMapOvr>
  <p:transition>
    <p:randomBa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88" name="Rectangle 21"/>
          <p:cNvSpPr>
            <a:spLocks noGrp="1"/>
          </p:cNvSpPr>
          <p:nvPr>
            <p:ph type="body" idx="1"/>
          </p:nvPr>
        </p:nvSpPr>
        <p:spPr>
          <a:xfrm>
            <a:off x="470905" y="1371600"/>
            <a:ext cx="8153400" cy="4953000"/>
          </a:xfrm>
        </p:spPr>
        <p:txBody>
          <a:bodyPr>
            <a:noAutofit/>
          </a:bodyPr>
          <a:lstStyle/>
          <a:p>
            <a:pPr marL="1588" indent="-1588" algn="just">
              <a:spcBef>
                <a:spcPts val="600"/>
              </a:spcBef>
              <a:buNone/>
            </a:pPr>
            <a:endParaRPr lang="sr-Latn-ME" sz="800" b="1" dirty="0" smtClean="0">
              <a:solidFill>
                <a:schemeClr val="accent2">
                  <a:lumMod val="50000"/>
                </a:schemeClr>
              </a:solidFill>
              <a:latin typeface="Cambria" pitchFamily="18" charset="0"/>
            </a:endParaRPr>
          </a:p>
          <a:p>
            <a:pPr marL="1588" indent="-1588" algn="just">
              <a:spcBef>
                <a:spcPts val="600"/>
              </a:spcBef>
              <a:buNone/>
            </a:pPr>
            <a:r>
              <a:rPr lang="en-US" sz="1400" b="1" dirty="0" smtClean="0">
                <a:latin typeface="Cambria" pitchFamily="18" charset="0"/>
              </a:rPr>
              <a:t>Legal </a:t>
            </a:r>
            <a:r>
              <a:rPr lang="en-US" sz="1400" b="1" dirty="0">
                <a:latin typeface="Cambria" pitchFamily="18" charset="0"/>
              </a:rPr>
              <a:t>framework:</a:t>
            </a:r>
          </a:p>
          <a:p>
            <a:pPr marL="1588" indent="-1588" algn="just">
              <a:spcBef>
                <a:spcPts val="600"/>
              </a:spcBef>
              <a:buNone/>
            </a:pPr>
            <a:endParaRPr lang="en-US" sz="1400" b="1" dirty="0">
              <a:latin typeface="Cambria" pitchFamily="18" charset="0"/>
            </a:endParaRPr>
          </a:p>
          <a:p>
            <a:pPr marL="1588" indent="-1588" algn="just">
              <a:spcBef>
                <a:spcPts val="600"/>
              </a:spcBef>
              <a:buNone/>
            </a:pPr>
            <a:endParaRPr lang="en-US" sz="1400" b="1" dirty="0">
              <a:latin typeface="Cambria" pitchFamily="18" charset="0"/>
            </a:endParaRPr>
          </a:p>
          <a:p>
            <a:pPr algn="just">
              <a:spcBef>
                <a:spcPts val="600"/>
              </a:spcBef>
            </a:pPr>
            <a:r>
              <a:rPr lang="en-US" sz="1400" dirty="0" smtClean="0">
                <a:latin typeface="Cambria" pitchFamily="18" charset="0"/>
              </a:rPr>
              <a:t>Regulation </a:t>
            </a:r>
            <a:r>
              <a:rPr lang="en-US" sz="1400" dirty="0">
                <a:latin typeface="Cambria" pitchFamily="18" charset="0"/>
              </a:rPr>
              <a:t>of the European Parliament and the Council (EC) No. 177/2008 of 20 February </a:t>
            </a:r>
            <a:r>
              <a:rPr lang="en-US" sz="1400" dirty="0" smtClean="0">
                <a:latin typeface="Cambria" pitchFamily="18" charset="0"/>
              </a:rPr>
              <a:t>2008</a:t>
            </a:r>
          </a:p>
          <a:p>
            <a:pPr marL="0" indent="0" algn="just">
              <a:spcBef>
                <a:spcPts val="600"/>
              </a:spcBef>
              <a:buNone/>
            </a:pPr>
            <a:endParaRPr lang="en-US" sz="1400" dirty="0">
              <a:latin typeface="Cambria" pitchFamily="18" charset="0"/>
            </a:endParaRPr>
          </a:p>
          <a:p>
            <a:pPr algn="just">
              <a:spcBef>
                <a:spcPts val="600"/>
              </a:spcBef>
            </a:pPr>
            <a:r>
              <a:rPr lang="en-US" sz="1400" dirty="0" smtClean="0">
                <a:latin typeface="Cambria" pitchFamily="18" charset="0"/>
              </a:rPr>
              <a:t>Commission </a:t>
            </a:r>
            <a:r>
              <a:rPr lang="en-US" sz="1400" dirty="0">
                <a:latin typeface="Cambria" pitchFamily="18" charset="0"/>
              </a:rPr>
              <a:t>Regulation (EC) No. 192/2009 of 11 March 2009</a:t>
            </a:r>
          </a:p>
          <a:p>
            <a:pPr algn="just">
              <a:spcBef>
                <a:spcPts val="600"/>
              </a:spcBef>
            </a:pPr>
            <a:endParaRPr lang="en-US" sz="1400" dirty="0">
              <a:latin typeface="Cambria" pitchFamily="18" charset="0"/>
            </a:endParaRPr>
          </a:p>
          <a:p>
            <a:pPr algn="just">
              <a:spcBef>
                <a:spcPts val="600"/>
              </a:spcBef>
            </a:pPr>
            <a:r>
              <a:rPr lang="en-US" sz="1400" dirty="0">
                <a:latin typeface="Cambria" pitchFamily="18" charset="0"/>
              </a:rPr>
              <a:t>Commission Decision No. 2009/252/EC of 11 March 2009</a:t>
            </a:r>
            <a:endParaRPr lang="en-US" sz="1400" dirty="0">
              <a:latin typeface="Arial" charset="0"/>
              <a:cs typeface="Arial" charset="0"/>
            </a:endParaRPr>
          </a:p>
        </p:txBody>
      </p:sp>
      <p:grpSp>
        <p:nvGrpSpPr>
          <p:cNvPr id="2"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4"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2363558584"/>
      </p:ext>
    </p:extLst>
  </p:cSld>
  <p:clrMapOvr>
    <a:masterClrMapping/>
  </p:clrMapOvr>
  <p:transition>
    <p:randomBa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88" name="Rectangle 21"/>
          <p:cNvSpPr>
            <a:spLocks noGrp="1"/>
          </p:cNvSpPr>
          <p:nvPr>
            <p:ph type="body" idx="1"/>
          </p:nvPr>
        </p:nvSpPr>
        <p:spPr>
          <a:xfrm>
            <a:off x="470905" y="1219200"/>
            <a:ext cx="8153400" cy="4953000"/>
          </a:xfrm>
        </p:spPr>
        <p:txBody>
          <a:bodyPr>
            <a:noAutofit/>
          </a:bodyPr>
          <a:lstStyle/>
          <a:p>
            <a:pPr marL="1588" indent="-1588" algn="just">
              <a:spcBef>
                <a:spcPts val="600"/>
              </a:spcBef>
              <a:buNone/>
            </a:pPr>
            <a:r>
              <a:rPr lang="en-US" sz="1400" b="1" dirty="0">
                <a:latin typeface="Cambria" pitchFamily="18" charset="0"/>
              </a:rPr>
              <a:t>COMPLIANCE</a:t>
            </a:r>
          </a:p>
          <a:p>
            <a:pPr marL="1588" indent="-1588" algn="just">
              <a:spcBef>
                <a:spcPts val="600"/>
              </a:spcBef>
              <a:buNone/>
            </a:pPr>
            <a:endParaRPr lang="en-US" sz="1400" b="1" dirty="0">
              <a:latin typeface="Cambria" pitchFamily="18" charset="0"/>
            </a:endParaRPr>
          </a:p>
          <a:p>
            <a:pPr algn="just">
              <a:spcBef>
                <a:spcPts val="600"/>
              </a:spcBef>
              <a:buFont typeface="Arial" pitchFamily="34" charset="0"/>
              <a:buChar char="•"/>
            </a:pPr>
            <a:r>
              <a:rPr lang="en-US" sz="1400" dirty="0">
                <a:latin typeface="Cambria" pitchFamily="18" charset="0"/>
              </a:rPr>
              <a:t> </a:t>
            </a:r>
            <a:r>
              <a:rPr lang="en-US" sz="1400" dirty="0" smtClean="0">
                <a:latin typeface="Cambria" pitchFamily="18" charset="0"/>
              </a:rPr>
              <a:t>Business </a:t>
            </a:r>
            <a:r>
              <a:rPr lang="en-US" sz="1400" dirty="0">
                <a:latin typeface="Cambria" pitchFamily="18" charset="0"/>
              </a:rPr>
              <a:t>register is compliant with EU regulations regarding:</a:t>
            </a:r>
          </a:p>
          <a:p>
            <a:pPr marL="0" indent="0" algn="just">
              <a:spcBef>
                <a:spcPts val="600"/>
              </a:spcBef>
              <a:buNone/>
            </a:pPr>
            <a:r>
              <a:rPr lang="en-US" sz="1400" dirty="0" smtClean="0">
                <a:latin typeface="Cambria" pitchFamily="18" charset="0"/>
              </a:rPr>
              <a:t>          - content,</a:t>
            </a:r>
          </a:p>
          <a:p>
            <a:pPr marL="0" indent="0" algn="just">
              <a:spcBef>
                <a:spcPts val="600"/>
              </a:spcBef>
              <a:buNone/>
            </a:pPr>
            <a:r>
              <a:rPr lang="en-US" sz="1400" dirty="0" smtClean="0">
                <a:latin typeface="Cambria" pitchFamily="18" charset="0"/>
              </a:rPr>
              <a:t>          - definition,</a:t>
            </a:r>
          </a:p>
          <a:p>
            <a:pPr marL="0" indent="0" algn="just">
              <a:spcBef>
                <a:spcPts val="600"/>
              </a:spcBef>
              <a:buNone/>
            </a:pPr>
            <a:r>
              <a:rPr lang="en-US" sz="1400" dirty="0" smtClean="0">
                <a:latin typeface="Cambria" pitchFamily="18" charset="0"/>
              </a:rPr>
              <a:t>          - variables,</a:t>
            </a:r>
          </a:p>
          <a:p>
            <a:pPr marL="0" indent="0" algn="just">
              <a:spcBef>
                <a:spcPts val="600"/>
              </a:spcBef>
              <a:buNone/>
            </a:pPr>
            <a:r>
              <a:rPr lang="en-US" sz="1400" dirty="0" smtClean="0">
                <a:latin typeface="Cambria" pitchFamily="18" charset="0"/>
              </a:rPr>
              <a:t>          - classification.</a:t>
            </a:r>
          </a:p>
          <a:p>
            <a:pPr marL="1588" indent="-1588" algn="just">
              <a:spcBef>
                <a:spcPts val="600"/>
              </a:spcBef>
              <a:buNone/>
            </a:pPr>
            <a:endParaRPr lang="en-US" sz="1400" dirty="0">
              <a:latin typeface="Cambria" pitchFamily="18" charset="0"/>
            </a:endParaRPr>
          </a:p>
          <a:p>
            <a:pPr algn="just">
              <a:spcBef>
                <a:spcPts val="600"/>
              </a:spcBef>
              <a:buFont typeface="Arial" pitchFamily="34" charset="0"/>
              <a:buChar char="•"/>
            </a:pPr>
            <a:r>
              <a:rPr lang="en-US" sz="1400" dirty="0" smtClean="0">
                <a:latin typeface="Cambria" pitchFamily="18" charset="0"/>
              </a:rPr>
              <a:t>Creating </a:t>
            </a:r>
            <a:r>
              <a:rPr lang="en-US" sz="1400" dirty="0">
                <a:latin typeface="Cambria" pitchFamily="18" charset="0"/>
              </a:rPr>
              <a:t>a Database </a:t>
            </a:r>
            <a:r>
              <a:rPr lang="en-US" sz="1400" dirty="0" smtClean="0">
                <a:latin typeface="Cambria" pitchFamily="18" charset="0"/>
              </a:rPr>
              <a:t>of Enterprise Group - survey </a:t>
            </a:r>
            <a:r>
              <a:rPr lang="en-US" sz="1400" dirty="0">
                <a:latin typeface="Cambria" pitchFamily="18" charset="0"/>
              </a:rPr>
              <a:t>conducted in April </a:t>
            </a:r>
            <a:r>
              <a:rPr lang="en-US" sz="1400" dirty="0" smtClean="0">
                <a:latin typeface="Cambria" pitchFamily="18" charset="0"/>
              </a:rPr>
              <a:t>2013</a:t>
            </a:r>
          </a:p>
          <a:p>
            <a:pPr marL="1588" indent="-1588" algn="just">
              <a:spcBef>
                <a:spcPts val="600"/>
              </a:spcBef>
              <a:buNone/>
            </a:pPr>
            <a:endParaRPr lang="en-US" sz="1400" dirty="0">
              <a:latin typeface="Cambria" pitchFamily="18" charset="0"/>
            </a:endParaRPr>
          </a:p>
          <a:p>
            <a:pPr algn="just">
              <a:spcBef>
                <a:spcPts val="600"/>
              </a:spcBef>
            </a:pPr>
            <a:r>
              <a:rPr lang="en-US" sz="1400" dirty="0">
                <a:latin typeface="Cambria" pitchFamily="18" charset="0"/>
              </a:rPr>
              <a:t>Gap in relation to the requirements of Regulation mostly refers to the number of employees</a:t>
            </a:r>
          </a:p>
          <a:p>
            <a:pPr marL="1588" indent="-1588" algn="just">
              <a:spcBef>
                <a:spcPts val="600"/>
              </a:spcBef>
              <a:buNone/>
            </a:pPr>
            <a:endParaRPr lang="en-US" sz="1400" dirty="0">
              <a:latin typeface="Cambria" pitchFamily="18" charset="0"/>
            </a:endParaRPr>
          </a:p>
          <a:p>
            <a:pPr lvl="0" algn="just">
              <a:spcBef>
                <a:spcPts val="600"/>
              </a:spcBef>
              <a:buFont typeface="Arial" pitchFamily="34" charset="0"/>
              <a:buChar char="•"/>
            </a:pPr>
            <a:r>
              <a:rPr lang="en-US" sz="1400" dirty="0">
                <a:solidFill>
                  <a:prstClr val="black"/>
                </a:solidFill>
                <a:latin typeface="Cambria" pitchFamily="18" charset="0"/>
              </a:rPr>
              <a:t>Data for year 2012 were sent to EUROSTAT trough </a:t>
            </a:r>
            <a:r>
              <a:rPr lang="en-US" sz="1400" dirty="0" err="1" smtClean="0">
                <a:solidFill>
                  <a:prstClr val="black"/>
                </a:solidFill>
                <a:latin typeface="Cambria" pitchFamily="18" charset="0"/>
              </a:rPr>
              <a:t>eDamis</a:t>
            </a:r>
            <a:r>
              <a:rPr lang="en-US" sz="1400" dirty="0" smtClean="0">
                <a:solidFill>
                  <a:prstClr val="black"/>
                </a:solidFill>
                <a:latin typeface="Cambria" pitchFamily="18" charset="0"/>
              </a:rPr>
              <a:t>.</a:t>
            </a:r>
            <a:endParaRPr lang="en-US" sz="1800" dirty="0">
              <a:solidFill>
                <a:prstClr val="black"/>
              </a:solidFill>
              <a:latin typeface="Arial" charset="0"/>
              <a:cs typeface="Arial" charset="0"/>
            </a:endParaRPr>
          </a:p>
        </p:txBody>
      </p:sp>
      <p:grpSp>
        <p:nvGrpSpPr>
          <p:cNvPr id="2"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4"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2363558584"/>
      </p:ext>
    </p:extLst>
  </p:cSld>
  <p:clrMapOvr>
    <a:masterClrMapping/>
  </p:clrMapOvr>
  <p:transition>
    <p:randomBa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88" name="Rectangle 21"/>
          <p:cNvSpPr>
            <a:spLocks noGrp="1"/>
          </p:cNvSpPr>
          <p:nvPr>
            <p:ph type="body" idx="1"/>
          </p:nvPr>
        </p:nvSpPr>
        <p:spPr>
          <a:xfrm>
            <a:off x="470905" y="1371600"/>
            <a:ext cx="8153400" cy="4953000"/>
          </a:xfrm>
        </p:spPr>
        <p:txBody>
          <a:bodyPr>
            <a:noAutofit/>
          </a:bodyPr>
          <a:lstStyle/>
          <a:p>
            <a:pPr marL="1588" indent="-1588" algn="just">
              <a:spcBef>
                <a:spcPts val="600"/>
              </a:spcBef>
              <a:buNone/>
            </a:pPr>
            <a:r>
              <a:rPr lang="en-US" sz="1400" b="1" dirty="0">
                <a:latin typeface="Cambria" pitchFamily="18" charset="0"/>
              </a:rPr>
              <a:t>Future activities: </a:t>
            </a:r>
          </a:p>
          <a:p>
            <a:pPr marL="1588" indent="-1588" algn="just">
              <a:spcBef>
                <a:spcPts val="600"/>
              </a:spcBef>
              <a:buNone/>
            </a:pPr>
            <a:endParaRPr lang="en-US" sz="1400" b="1" dirty="0">
              <a:latin typeface="Cambria" pitchFamily="18" charset="0"/>
            </a:endParaRPr>
          </a:p>
          <a:p>
            <a:pPr marL="1588" indent="-1588" algn="just">
              <a:spcBef>
                <a:spcPts val="600"/>
              </a:spcBef>
              <a:buNone/>
            </a:pPr>
            <a:endParaRPr lang="en-US" sz="1400" b="1" dirty="0">
              <a:latin typeface="Cambria" pitchFamily="18" charset="0"/>
            </a:endParaRPr>
          </a:p>
          <a:p>
            <a:pPr algn="just">
              <a:spcBef>
                <a:spcPts val="600"/>
              </a:spcBef>
            </a:pPr>
            <a:r>
              <a:rPr lang="en-US" sz="1400" dirty="0" smtClean="0">
                <a:latin typeface="Cambria" pitchFamily="18" charset="0"/>
              </a:rPr>
              <a:t>Conduction of </a:t>
            </a:r>
            <a:r>
              <a:rPr lang="en-US" sz="1400" dirty="0" smtClean="0">
                <a:solidFill>
                  <a:prstClr val="black"/>
                </a:solidFill>
                <a:latin typeface="Cambria" pitchFamily="18" charset="0"/>
              </a:rPr>
              <a:t>Local units</a:t>
            </a:r>
            <a:r>
              <a:rPr lang="en-US" sz="1400" dirty="0" smtClean="0">
                <a:latin typeface="Cambria" pitchFamily="18" charset="0"/>
              </a:rPr>
              <a:t> survey, September 2013</a:t>
            </a:r>
          </a:p>
          <a:p>
            <a:pPr algn="just">
              <a:spcBef>
                <a:spcPts val="600"/>
              </a:spcBef>
            </a:pPr>
            <a:endParaRPr lang="en-US" sz="1400" dirty="0">
              <a:latin typeface="Cambria" pitchFamily="18" charset="0"/>
            </a:endParaRPr>
          </a:p>
          <a:p>
            <a:pPr algn="just">
              <a:spcBef>
                <a:spcPts val="600"/>
              </a:spcBef>
            </a:pPr>
            <a:r>
              <a:rPr lang="en-US" sz="1400" dirty="0" smtClean="0">
                <a:latin typeface="Cambria" pitchFamily="18" charset="0"/>
              </a:rPr>
              <a:t>Collecting </a:t>
            </a:r>
            <a:r>
              <a:rPr lang="en-US" sz="1400" dirty="0">
                <a:latin typeface="Cambria" pitchFamily="18" charset="0"/>
              </a:rPr>
              <a:t>data on the number of employees and total number of employees, because </a:t>
            </a:r>
            <a:r>
              <a:rPr lang="en-US" sz="1400" dirty="0" smtClean="0">
                <a:latin typeface="Cambria" pitchFamily="18" charset="0"/>
              </a:rPr>
              <a:t>for the </a:t>
            </a:r>
            <a:r>
              <a:rPr lang="en-US" sz="1400" dirty="0">
                <a:latin typeface="Cambria" pitchFamily="18" charset="0"/>
              </a:rPr>
              <a:t>information </a:t>
            </a:r>
            <a:r>
              <a:rPr lang="en-US" sz="1400" dirty="0" smtClean="0">
                <a:latin typeface="Cambria" pitchFamily="18" charset="0"/>
              </a:rPr>
              <a:t>an administrative </a:t>
            </a:r>
            <a:r>
              <a:rPr lang="en-US" sz="1400" dirty="0">
                <a:latin typeface="Cambria" pitchFamily="18" charset="0"/>
              </a:rPr>
              <a:t>data </a:t>
            </a:r>
            <a:r>
              <a:rPr lang="en-US" sz="1400" dirty="0" smtClean="0">
                <a:latin typeface="Cambria" pitchFamily="18" charset="0"/>
              </a:rPr>
              <a:t>source</a:t>
            </a:r>
            <a:r>
              <a:rPr lang="en-US" sz="1400" dirty="0">
                <a:solidFill>
                  <a:prstClr val="black"/>
                </a:solidFill>
                <a:latin typeface="Cambria" pitchFamily="18" charset="0"/>
              </a:rPr>
              <a:t> does not </a:t>
            </a:r>
            <a:r>
              <a:rPr lang="en-US" sz="1400" dirty="0" smtClean="0">
                <a:solidFill>
                  <a:prstClr val="black"/>
                </a:solidFill>
                <a:latin typeface="Cambria" pitchFamily="18" charset="0"/>
              </a:rPr>
              <a:t>exist</a:t>
            </a:r>
            <a:r>
              <a:rPr lang="en-US" sz="1400" dirty="0" smtClean="0">
                <a:latin typeface="Cambria" pitchFamily="18" charset="0"/>
              </a:rPr>
              <a:t>. </a:t>
            </a:r>
            <a:endParaRPr lang="en-US" sz="1400" dirty="0">
              <a:latin typeface="Cambria" pitchFamily="18" charset="0"/>
            </a:endParaRPr>
          </a:p>
          <a:p>
            <a:pPr algn="just">
              <a:spcBef>
                <a:spcPts val="600"/>
              </a:spcBef>
            </a:pPr>
            <a:endParaRPr lang="en-US" sz="1400" dirty="0">
              <a:latin typeface="Cambria" pitchFamily="18" charset="0"/>
            </a:endParaRPr>
          </a:p>
          <a:p>
            <a:pPr algn="just">
              <a:spcBef>
                <a:spcPts val="600"/>
              </a:spcBef>
            </a:pPr>
            <a:r>
              <a:rPr lang="en-US" sz="1400" dirty="0" smtClean="0">
                <a:latin typeface="Cambria" pitchFamily="18" charset="0"/>
              </a:rPr>
              <a:t>Full </a:t>
            </a:r>
            <a:r>
              <a:rPr lang="en-US" sz="1400" dirty="0">
                <a:latin typeface="Cambria" pitchFamily="18" charset="0"/>
              </a:rPr>
              <a:t>compliance and </a:t>
            </a:r>
            <a:r>
              <a:rPr lang="en-US" sz="1400" dirty="0" smtClean="0">
                <a:latin typeface="Cambria" pitchFamily="18" charset="0"/>
              </a:rPr>
              <a:t>transmission of data </a:t>
            </a:r>
            <a:r>
              <a:rPr lang="en-US" sz="1400" dirty="0">
                <a:latin typeface="Cambria" pitchFamily="18" charset="0"/>
              </a:rPr>
              <a:t>for variables related to </a:t>
            </a:r>
            <a:r>
              <a:rPr lang="en-US" sz="1400" dirty="0" smtClean="0">
                <a:latin typeface="Cambria" pitchFamily="18" charset="0"/>
              </a:rPr>
              <a:t>enterprise groups</a:t>
            </a:r>
            <a:r>
              <a:rPr lang="en-US" sz="1400" dirty="0" smtClean="0">
                <a:solidFill>
                  <a:schemeClr val="accent2">
                    <a:lumMod val="60000"/>
                    <a:lumOff val="40000"/>
                  </a:schemeClr>
                </a:solidFill>
                <a:latin typeface="Cambria" pitchFamily="18" charset="0"/>
              </a:rPr>
              <a:t>. </a:t>
            </a:r>
            <a:endParaRPr lang="en-US" sz="1400" dirty="0">
              <a:solidFill>
                <a:schemeClr val="accent2">
                  <a:lumMod val="60000"/>
                  <a:lumOff val="40000"/>
                </a:schemeClr>
              </a:solidFill>
              <a:latin typeface="Cambria" pitchFamily="18" charset="0"/>
            </a:endParaRPr>
          </a:p>
          <a:p>
            <a:pPr algn="just">
              <a:spcBef>
                <a:spcPts val="600"/>
              </a:spcBef>
            </a:pPr>
            <a:endParaRPr lang="en-US" sz="1400" dirty="0">
              <a:latin typeface="Cambria" pitchFamily="18" charset="0"/>
            </a:endParaRPr>
          </a:p>
          <a:p>
            <a:pPr algn="just">
              <a:spcBef>
                <a:spcPts val="600"/>
              </a:spcBef>
            </a:pPr>
            <a:r>
              <a:rPr lang="en-US" sz="1400" dirty="0" smtClean="0">
                <a:latin typeface="Cambria" pitchFamily="18" charset="0"/>
              </a:rPr>
              <a:t>Continued </a:t>
            </a:r>
            <a:r>
              <a:rPr lang="en-US" sz="1400" dirty="0">
                <a:latin typeface="Cambria" pitchFamily="18" charset="0"/>
              </a:rPr>
              <a:t>work on the analysis </a:t>
            </a:r>
            <a:r>
              <a:rPr lang="en-US" sz="1400" dirty="0" smtClean="0">
                <a:latin typeface="Cambria" pitchFamily="18" charset="0"/>
              </a:rPr>
              <a:t>related </a:t>
            </a:r>
            <a:r>
              <a:rPr lang="en-US" sz="1400" dirty="0">
                <a:latin typeface="Cambria" pitchFamily="18" charset="0"/>
              </a:rPr>
              <a:t>to </a:t>
            </a:r>
            <a:r>
              <a:rPr lang="en-US" sz="1400" dirty="0" smtClean="0">
                <a:latin typeface="Cambria" pitchFamily="18" charset="0"/>
              </a:rPr>
              <a:t>business demography. </a:t>
            </a:r>
            <a:endParaRPr lang="sr-Latn-ME" sz="1400" dirty="0" smtClean="0">
              <a:latin typeface="Cambria" pitchFamily="18" charset="0"/>
            </a:endParaRPr>
          </a:p>
          <a:p>
            <a:pPr indent="-1588" algn="just">
              <a:spcBef>
                <a:spcPts val="600"/>
              </a:spcBef>
              <a:buFont typeface="Arial" pitchFamily="34" charset="0"/>
              <a:buChar char="•"/>
            </a:pPr>
            <a:endParaRPr lang="sr-Latn-ME" sz="1800" dirty="0" smtClean="0">
              <a:solidFill>
                <a:schemeClr val="accent2">
                  <a:lumMod val="50000"/>
                </a:schemeClr>
              </a:solidFill>
              <a:latin typeface="Cambria" pitchFamily="18" charset="0"/>
            </a:endParaRPr>
          </a:p>
          <a:p>
            <a:pPr marL="341312" indent="0" algn="just">
              <a:spcBef>
                <a:spcPts val="600"/>
              </a:spcBef>
              <a:buNone/>
            </a:pPr>
            <a:endParaRPr lang="sr-Latn-ME" sz="1800" dirty="0" smtClean="0">
              <a:solidFill>
                <a:schemeClr val="accent2">
                  <a:lumMod val="50000"/>
                </a:schemeClr>
              </a:solidFill>
              <a:latin typeface="Cambria" pitchFamily="18" charset="0"/>
            </a:endParaRPr>
          </a:p>
          <a:p>
            <a:pPr indent="-1588" algn="just">
              <a:spcBef>
                <a:spcPts val="600"/>
              </a:spcBef>
              <a:buFont typeface="Arial" pitchFamily="34" charset="0"/>
              <a:buChar char="•"/>
            </a:pPr>
            <a:endParaRPr lang="sr-Latn-ME" sz="1800" dirty="0" smtClean="0">
              <a:solidFill>
                <a:schemeClr val="accent2">
                  <a:lumMod val="50000"/>
                </a:schemeClr>
              </a:solidFill>
              <a:latin typeface="Cambria" pitchFamily="18" charset="0"/>
            </a:endParaRPr>
          </a:p>
        </p:txBody>
      </p:sp>
      <p:grpSp>
        <p:nvGrpSpPr>
          <p:cNvPr id="2" name="Group 7"/>
          <p:cNvGrpSpPr>
            <a:grpSpLocks/>
          </p:cNvGrpSpPr>
          <p:nvPr/>
        </p:nvGrpSpPr>
        <p:grpSpPr bwMode="auto">
          <a:xfrm>
            <a:off x="0" y="-4763"/>
            <a:ext cx="9144000" cy="860426"/>
            <a:chOff x="0" y="-4763"/>
            <a:chExt cx="9144000" cy="860426"/>
          </a:xfrm>
        </p:grpSpPr>
        <p:sp>
          <p:nvSpPr>
            <p:cNvPr id="20" name="Round Same Side Corner Rectangle 19"/>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i="1" dirty="0">
                <a:solidFill>
                  <a:srgbClr val="E6B9B8"/>
                </a:solidFill>
                <a:latin typeface="Cambria" pitchFamily="18" charset="0"/>
                <a:cs typeface="Arial" charset="0"/>
              </a:endParaRPr>
            </a:p>
            <a:p>
              <a:pPr algn="ctr">
                <a:defRPr/>
              </a:pPr>
              <a:r>
                <a:rPr lang="en-US" sz="1800" b="1" i="1" dirty="0" smtClean="0">
                  <a:solidFill>
                    <a:srgbClr val="E6B9B8"/>
                  </a:solidFill>
                  <a:latin typeface="Cambria" pitchFamily="18" charset="0"/>
                  <a:cs typeface="Arial" charset="0"/>
                </a:rPr>
                <a:t>STATISTICS</a:t>
              </a:r>
              <a:endParaRPr lang="en-US" sz="1800" b="1" i="1" dirty="0">
                <a:solidFill>
                  <a:srgbClr val="E6B9B8"/>
                </a:solidFill>
                <a:latin typeface="Cambria" pitchFamily="18" charset="0"/>
                <a:cs typeface="Arial" charset="0"/>
              </a:endParaRPr>
            </a:p>
            <a:p>
              <a:pPr algn="ctr">
                <a:defRPr/>
              </a:pPr>
              <a:endParaRPr lang="en-US" sz="1800" b="1" i="1" dirty="0">
                <a:solidFill>
                  <a:srgbClr val="E6B9B8"/>
                </a:solidFill>
                <a:latin typeface="Cambria" pitchFamily="18" charset="0"/>
                <a:cs typeface="Arial" charset="0"/>
              </a:endParaRPr>
            </a:p>
          </p:txBody>
        </p:sp>
        <p:sp>
          <p:nvSpPr>
            <p:cNvPr id="16396" name="Rectangle 7"/>
            <p:cNvSpPr>
              <a:spLocks noChangeArrowheads="1"/>
            </p:cNvSpPr>
            <p:nvPr/>
          </p:nvSpPr>
          <p:spPr bwMode="auto">
            <a:xfrm>
              <a:off x="95250" y="104775"/>
              <a:ext cx="5010150" cy="750888"/>
            </a:xfrm>
            <a:prstGeom prst="rect">
              <a:avLst/>
            </a:prstGeom>
            <a:noFill/>
            <a:ln w="9525">
              <a:noFill/>
              <a:miter lim="800000"/>
              <a:headEnd/>
              <a:tailEnd/>
            </a:ln>
          </p:spPr>
          <p:txBody>
            <a:bodyPr>
              <a:spAutoFit/>
            </a:bodyPr>
            <a:lstStyle/>
            <a:p>
              <a:pPr marL="14288" indent="-14288">
                <a:spcAft>
                  <a:spcPct val="40000"/>
                </a:spcAft>
                <a:buClr>
                  <a:srgbClr val="FF0000"/>
                </a:buClr>
              </a:pPr>
              <a:r>
                <a:rPr lang="sr-Latn-CS" sz="1800" b="1" dirty="0">
                  <a:solidFill>
                    <a:srgbClr val="F2DCDB"/>
                  </a:solidFill>
                  <a:latin typeface="Cambria" pitchFamily="18" charset="0"/>
                </a:rPr>
                <a:t>Chapter </a:t>
              </a:r>
              <a:r>
                <a:rPr lang="sr-Latn-CS" sz="1800" b="1" dirty="0" smtClean="0">
                  <a:solidFill>
                    <a:srgbClr val="F2DCDB"/>
                  </a:solidFill>
                  <a:latin typeface="Cambria" pitchFamily="18" charset="0"/>
                </a:rPr>
                <a:t>1</a:t>
              </a:r>
              <a:r>
                <a:rPr lang="en-US" sz="1800" b="1" dirty="0" smtClean="0">
                  <a:solidFill>
                    <a:srgbClr val="F2DCDB"/>
                  </a:solidFill>
                  <a:latin typeface="Cambria" pitchFamily="18" charset="0"/>
                </a:rPr>
                <a:t>8</a:t>
              </a:r>
              <a:r>
                <a:rPr lang="sr-Latn-CS" sz="1800" b="1" dirty="0" smtClean="0">
                  <a:solidFill>
                    <a:srgbClr val="F2DCDB"/>
                  </a:solidFill>
                  <a:latin typeface="Cambria" pitchFamily="18" charset="0"/>
                </a:rPr>
                <a:t>:</a:t>
              </a:r>
              <a:endParaRPr lang="en-US" sz="1800" b="1" dirty="0">
                <a:solidFill>
                  <a:srgbClr val="F2DCDB"/>
                </a:solidFill>
                <a:latin typeface="Cambria" pitchFamily="18" charset="0"/>
              </a:endParaRPr>
            </a:p>
            <a:p>
              <a:pPr marL="14288" indent="-14288">
                <a:spcAft>
                  <a:spcPct val="40000"/>
                </a:spcAft>
                <a:buClr>
                  <a:srgbClr val="FF0000"/>
                </a:buClr>
                <a:buFont typeface="Wingdings" pitchFamily="2" charset="2"/>
                <a:buNone/>
              </a:pPr>
              <a:endParaRPr lang="en-US" sz="1800" b="1" dirty="0">
                <a:solidFill>
                  <a:srgbClr val="F2DCDB"/>
                </a:solidFill>
                <a:latin typeface="Cambria" pitchFamily="18" charset="0"/>
              </a:endParaRPr>
            </a:p>
          </p:txBody>
        </p:sp>
        <p:grpSp>
          <p:nvGrpSpPr>
            <p:cNvPr id="3" name="Group 21"/>
            <p:cNvGrpSpPr>
              <a:grpSpLocks/>
            </p:cNvGrpSpPr>
            <p:nvPr/>
          </p:nvGrpSpPr>
          <p:grpSpPr bwMode="auto">
            <a:xfrm>
              <a:off x="7885100" y="-4763"/>
              <a:ext cx="1211260" cy="385762"/>
              <a:chOff x="7814716" y="-5258"/>
              <a:chExt cx="1210767" cy="460280"/>
            </a:xfrm>
          </p:grpSpPr>
          <p:sp>
            <p:nvSpPr>
              <p:cNvPr id="29" name="5-Point Star 28"/>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grpSp>
      </p:grpSp>
      <p:grpSp>
        <p:nvGrpSpPr>
          <p:cNvPr id="4" name="Group 21"/>
          <p:cNvGrpSpPr>
            <a:grpSpLocks/>
          </p:cNvGrpSpPr>
          <p:nvPr/>
        </p:nvGrpSpPr>
        <p:grpSpPr bwMode="auto">
          <a:xfrm>
            <a:off x="0" y="6354763"/>
            <a:ext cx="9144000" cy="506472"/>
            <a:chOff x="0" y="6354762"/>
            <a:chExt cx="9144000" cy="506533"/>
          </a:xfrm>
        </p:grpSpPr>
        <p:sp>
          <p:nvSpPr>
            <p:cNvPr id="36" name="Round Same Side Corner Rectangle 35"/>
            <p:cNvSpPr/>
            <p:nvPr/>
          </p:nvSpPr>
          <p:spPr>
            <a:xfrm rot="10800000">
              <a:off x="0" y="6400805"/>
              <a:ext cx="9144000" cy="457255"/>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latin typeface="Cambria" pitchFamily="18" charset="0"/>
              </a:endParaRPr>
            </a:p>
          </p:txBody>
        </p:sp>
        <p:sp>
          <p:nvSpPr>
            <p:cNvPr id="37" name="Rectangle 36"/>
            <p:cNvSpPr/>
            <p:nvPr/>
          </p:nvSpPr>
          <p:spPr>
            <a:xfrm>
              <a:off x="533400" y="6461137"/>
              <a:ext cx="4344459" cy="400158"/>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rPr>
                <a:t>Negotiating Team for </a:t>
              </a:r>
              <a:r>
                <a:rPr lang="en-GB" sz="1000" b="1" dirty="0" smtClean="0">
                  <a:solidFill>
                    <a:schemeClr val="accent2">
                      <a:lumMod val="75000"/>
                    </a:schemeClr>
                  </a:solidFill>
                  <a:latin typeface="Cambria" pitchFamily="18" charset="0"/>
                </a:rPr>
                <a:t> Accession </a:t>
              </a:r>
              <a:r>
                <a:rPr lang="en-GB" sz="1000" b="1" dirty="0">
                  <a:solidFill>
                    <a:schemeClr val="accent2">
                      <a:lumMod val="75000"/>
                    </a:schemeClr>
                  </a:solidFill>
                  <a:latin typeface="Cambria" pitchFamily="18" charset="0"/>
                </a:rPr>
                <a:t>of </a:t>
              </a:r>
              <a:r>
                <a:rPr lang="x-none" sz="1000" b="1" dirty="0">
                  <a:solidFill>
                    <a:schemeClr val="accent2">
                      <a:lumMod val="75000"/>
                    </a:schemeClr>
                  </a:solidFill>
                  <a:latin typeface="Cambria" pitchFamily="18" charset="0"/>
                </a:rPr>
                <a:t> </a:t>
              </a:r>
              <a:r>
                <a:rPr lang="sr-Latn-CS" sz="1000" b="1" dirty="0">
                  <a:solidFill>
                    <a:schemeClr val="accent2">
                      <a:lumMod val="75000"/>
                    </a:schemeClr>
                  </a:solidFill>
                  <a:latin typeface="Cambria" pitchFamily="18" charset="0"/>
                </a:rPr>
                <a:t>Montenegro </a:t>
              </a:r>
              <a:r>
                <a:rPr lang="en-GB" sz="1000" b="1" dirty="0">
                  <a:solidFill>
                    <a:schemeClr val="accent2">
                      <a:lumMod val="75000"/>
                    </a:schemeClr>
                  </a:solidFill>
                  <a:latin typeface="Cambria" pitchFamily="18" charset="0"/>
                </a:rPr>
                <a:t>to the European Union</a:t>
              </a:r>
              <a:r>
                <a:rPr lang="sr-Latn-CS" sz="1000" b="1" dirty="0">
                  <a:solidFill>
                    <a:schemeClr val="accent2">
                      <a:lumMod val="75000"/>
                    </a:schemeClr>
                  </a:solidFill>
                  <a:latin typeface="Cambria" pitchFamily="18" charset="0"/>
                </a:rPr>
                <a:t> </a:t>
              </a:r>
              <a:endParaRPr lang="en-US" sz="1000" dirty="0">
                <a:solidFill>
                  <a:schemeClr val="accent2">
                    <a:lumMod val="75000"/>
                  </a:schemeClr>
                </a:solidFill>
                <a:latin typeface="Cambria" pitchFamily="18" charset="0"/>
              </a:endParaRPr>
            </a:p>
          </p:txBody>
        </p:sp>
        <p:pic>
          <p:nvPicPr>
            <p:cNvPr id="16393"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0" y="6354762"/>
              <a:ext cx="508000" cy="503238"/>
            </a:xfrm>
            <a:prstGeom prst="rect">
              <a:avLst/>
            </a:prstGeom>
            <a:noFill/>
            <a:ln w="9525">
              <a:noFill/>
              <a:miter lim="800000"/>
              <a:headEnd/>
              <a:tailEnd/>
            </a:ln>
          </p:spPr>
        </p:pic>
        <p:sp>
          <p:nvSpPr>
            <p:cNvPr id="39" name="Rectangle 38"/>
            <p:cNvSpPr/>
            <p:nvPr/>
          </p:nvSpPr>
          <p:spPr>
            <a:xfrm>
              <a:off x="6477000" y="6400805"/>
              <a:ext cx="2514600" cy="45725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100" b="1" dirty="0">
                  <a:solidFill>
                    <a:srgbClr val="953735"/>
                  </a:solidFill>
                  <a:latin typeface="Cambria" pitchFamily="18" charset="0"/>
                  <a:cs typeface="Arial" charset="0"/>
                </a:rPr>
                <a:t>Chapter </a:t>
              </a:r>
              <a:r>
                <a:rPr lang="sr-Latn-CS" sz="1100" b="1" dirty="0" smtClean="0">
                  <a:solidFill>
                    <a:srgbClr val="953735"/>
                  </a:solidFill>
                  <a:latin typeface="Cambria" pitchFamily="18" charset="0"/>
                  <a:cs typeface="Arial" charset="0"/>
                </a:rPr>
                <a:t>1</a:t>
              </a:r>
              <a:r>
                <a:rPr lang="en-US" sz="1100" b="1" dirty="0" smtClean="0">
                  <a:solidFill>
                    <a:srgbClr val="953735"/>
                  </a:solidFill>
                  <a:latin typeface="Cambria" pitchFamily="18" charset="0"/>
                  <a:cs typeface="Arial" charset="0"/>
                </a:rPr>
                <a:t>8: </a:t>
              </a:r>
              <a:endParaRPr lang="sr-Latn-CS" sz="1100" b="1" dirty="0">
                <a:solidFill>
                  <a:srgbClr val="953735"/>
                </a:solidFill>
                <a:latin typeface="Cambria" pitchFamily="18" charset="0"/>
                <a:cs typeface="Arial" charset="0"/>
              </a:endParaRPr>
            </a:p>
            <a:p>
              <a:pPr algn="r">
                <a:defRPr/>
              </a:pPr>
              <a:r>
                <a:rPr lang="en-US" sz="1100" b="1" i="1" dirty="0" smtClean="0">
                  <a:solidFill>
                    <a:srgbClr val="953735"/>
                  </a:solidFill>
                  <a:latin typeface="Cambria" pitchFamily="18" charset="0"/>
                  <a:cs typeface="Arial" charset="0"/>
                </a:rPr>
                <a:t>Statistics</a:t>
              </a:r>
              <a:endParaRPr lang="sl-SI" sz="1100" b="1" i="1" dirty="0">
                <a:solidFill>
                  <a:srgbClr val="953735"/>
                </a:solidFill>
                <a:latin typeface="Cambria" pitchFamily="18" charset="0"/>
                <a:cs typeface="Arial" charset="0"/>
              </a:endParaRPr>
            </a:p>
            <a:p>
              <a:pPr algn="ctr">
                <a:defRPr/>
              </a:pPr>
              <a:endParaRPr lang="en-US" sz="1100" b="1" i="1" dirty="0">
                <a:solidFill>
                  <a:srgbClr val="953735"/>
                </a:solidFill>
                <a:latin typeface="Cambria" pitchFamily="18" charset="0"/>
                <a:cs typeface="Arial" charset="0"/>
              </a:endParaRPr>
            </a:p>
          </p:txBody>
        </p:sp>
      </p:grpSp>
    </p:spTree>
    <p:extLst>
      <p:ext uri="{BB962C8B-B14F-4D97-AF65-F5344CB8AC3E}">
        <p14:creationId xmlns:p14="http://schemas.microsoft.com/office/powerpoint/2010/main" val="2363558584"/>
      </p:ext>
    </p:extLst>
  </p:cSld>
  <p:clrMapOvr>
    <a:masterClrMapping/>
  </p:clrMapOvr>
  <p:transition>
    <p:randomBa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grpSp>
        <p:nvGrpSpPr>
          <p:cNvPr id="17413"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rPr>
              <a:t>Thank you for your attention!</a:t>
            </a: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endParaRPr>
          </a:p>
          <a:p>
            <a:pPr algn="ctr" fontAlgn="auto">
              <a:spcBef>
                <a:spcPts val="0"/>
              </a:spcBef>
              <a:spcAft>
                <a:spcPts val="0"/>
              </a:spcAft>
              <a:defRPr/>
            </a:pPr>
            <a:r>
              <a:rPr lang="sr-Latn-CS" sz="4000" b="1" dirty="0">
                <a:solidFill>
                  <a:schemeClr val="accent2">
                    <a:lumMod val="20000"/>
                    <a:lumOff val="80000"/>
                  </a:schemeClr>
                </a:solidFill>
                <a:latin typeface="Cambria" pitchFamily="18" charset="0"/>
              </a:rPr>
              <a:t>QUESTIONS</a:t>
            </a:r>
            <a:endParaRPr lang="hr-HR" sz="4000" b="1" dirty="0">
              <a:solidFill>
                <a:schemeClr val="accent2">
                  <a:lumMod val="20000"/>
                  <a:lumOff val="80000"/>
                </a:schemeClr>
              </a:solidFill>
              <a:latin typeface="+mn-lt"/>
            </a:endParaRPr>
          </a:p>
        </p:txBody>
      </p:sp>
    </p:spTree>
  </p:cSld>
  <p:clrMapOvr>
    <a:masterClrMapping/>
  </p:clrMapOvr>
  <p:transition>
    <p:randomBa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3673</TotalTime>
  <Words>1170</Words>
  <Application>Microsoft Office PowerPoint</Application>
  <PresentationFormat>On-screen Show (4:3)</PresentationFormat>
  <Paragraphs>269</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PowerPoint Presentation</vt:lpstr>
      <vt:lpstr>   BUSINESS REGISTER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alen.nikezic</dc:creator>
  <cp:lastModifiedBy>jelena markovic</cp:lastModifiedBy>
  <cp:revision>473</cp:revision>
  <dcterms:created xsi:type="dcterms:W3CDTF">2012-04-18T16:21:57Z</dcterms:created>
  <dcterms:modified xsi:type="dcterms:W3CDTF">2013-06-17T10:50:03Z</dcterms:modified>
</cp:coreProperties>
</file>