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376" r:id="rId3"/>
    <p:sldId id="374" r:id="rId4"/>
    <p:sldId id="380" r:id="rId5"/>
    <p:sldId id="377" r:id="rId6"/>
    <p:sldId id="381" r:id="rId7"/>
    <p:sldId id="383" r:id="rId8"/>
    <p:sldId id="265" r:id="rId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94581" autoAdjust="0"/>
  </p:normalViewPr>
  <p:slideViewPr>
    <p:cSldViewPr>
      <p:cViewPr>
        <p:scale>
          <a:sx n="90" d="100"/>
          <a:sy n="90" d="100"/>
        </p:scale>
        <p:origin x="-10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40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8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3810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>
                <a:latin typeface="Cambria" pitchFamily="18" charset="0"/>
              </a:rPr>
              <a:t>THEME 5.09 </a:t>
            </a:r>
            <a:r>
              <a:rPr lang="sr-Latn-ME" sz="2400" b="1" dirty="0" smtClean="0">
                <a:latin typeface="Cambria" pitchFamily="18" charset="0"/>
              </a:rPr>
              <a:t>ENVIRO</a:t>
            </a:r>
            <a:r>
              <a:rPr lang="en-US" sz="2400" b="1" dirty="0" smtClean="0">
                <a:latin typeface="Cambria" pitchFamily="18" charset="0"/>
              </a:rPr>
              <a:t>N</a:t>
            </a:r>
            <a:r>
              <a:rPr lang="sr-Latn-ME" sz="2400" b="1" dirty="0" smtClean="0">
                <a:latin typeface="Cambria" pitchFamily="18" charset="0"/>
              </a:rPr>
              <a:t>MENTAL ACCOUNTS AND CLIMATE CHANGE</a:t>
            </a:r>
            <a:endParaRPr lang="pl-PL" sz="2400" b="1" dirty="0"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 smtClean="0">
                <a:latin typeface="Cambria" pitchFamily="18" charset="0"/>
              </a:rPr>
              <a:t>Bilateral screening</a:t>
            </a:r>
            <a:r>
              <a:rPr lang="hr-HR" b="1" dirty="0">
                <a:latin typeface="Cambria" pitchFamily="18" charset="0"/>
              </a:rPr>
              <a:t>: Chapter </a:t>
            </a:r>
            <a:r>
              <a:rPr lang="en-US" b="1" dirty="0" smtClean="0">
                <a:latin typeface="Cambria" pitchFamily="18" charset="0"/>
              </a:rPr>
              <a:t>18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Presentation of  Montenegro</a:t>
            </a:r>
            <a:br>
              <a:rPr lang="en-US" b="1" dirty="0">
                <a:latin typeface="Cambria" pitchFamily="18" charset="0"/>
              </a:rPr>
            </a:br>
            <a:r>
              <a:rPr lang="en-US" b="1" dirty="0" smtClean="0">
                <a:latin typeface="Cambria" pitchFamily="18" charset="0"/>
              </a:rPr>
              <a:t>Luxembourg</a:t>
            </a:r>
            <a:r>
              <a:rPr lang="hr-HR" b="1" dirty="0" smtClean="0">
                <a:latin typeface="Cambria" pitchFamily="18" charset="0"/>
              </a:rPr>
              <a:t>, </a:t>
            </a:r>
            <a:r>
              <a:rPr lang="en-US" b="1" dirty="0" smtClean="0">
                <a:latin typeface="Cambria" pitchFamily="18" charset="0"/>
              </a:rPr>
              <a:t>23-24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 smtClean="0">
                <a:latin typeface="Cambria" pitchFamily="18" charset="0"/>
              </a:rPr>
              <a:t>June</a:t>
            </a:r>
            <a:r>
              <a:rPr lang="hr-HR" b="1" dirty="0" smtClean="0">
                <a:latin typeface="Cambria" pitchFamily="18" charset="0"/>
              </a:rPr>
              <a:t>201</a:t>
            </a:r>
            <a:r>
              <a:rPr lang="en-US" b="1" dirty="0" smtClean="0">
                <a:latin typeface="Cambria" pitchFamily="18" charset="0"/>
              </a:rPr>
              <a:t>3</a:t>
            </a:r>
            <a:endParaRPr lang="sr-Latn-RS" b="1" dirty="0" smtClean="0">
              <a:latin typeface="Cambria" pitchFamily="18" charset="0"/>
            </a:endParaRPr>
          </a:p>
          <a:p>
            <a:pPr algn="ctr"/>
            <a:endParaRPr lang="sr-Latn-RS" b="1" dirty="0">
              <a:latin typeface="Cambria" pitchFamily="18" charset="0"/>
            </a:endParaRPr>
          </a:p>
          <a:p>
            <a:pPr algn="ctr"/>
            <a:r>
              <a:rPr lang="sr-Latn-RS" b="1" dirty="0" smtClean="0">
                <a:latin typeface="Cambria" pitchFamily="18" charset="0"/>
              </a:rPr>
              <a:t>Natasa Vuckovic, MSc</a:t>
            </a:r>
          </a:p>
          <a:p>
            <a:pPr algn="ctr"/>
            <a:r>
              <a:rPr lang="sr-Latn-RS" b="1" dirty="0" smtClean="0">
                <a:latin typeface="Cambria" pitchFamily="18" charset="0"/>
              </a:rPr>
              <a:t>statistician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82572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3200" b="1" dirty="0" smtClean="0">
                <a:latin typeface="Cambria" pitchFamily="18" charset="0"/>
              </a:rPr>
              <a:t> </a:t>
            </a:r>
            <a:r>
              <a:rPr lang="en-US" sz="3200" b="1" dirty="0" smtClean="0">
                <a:latin typeface="Cambria" pitchFamily="18" charset="0"/>
              </a:rPr>
              <a:t>ENVIRONMENTAL</a:t>
            </a:r>
            <a:r>
              <a:rPr lang="sr-Latn-ME" sz="3200" b="1" dirty="0" smtClean="0">
                <a:latin typeface="Cambria" pitchFamily="18" charset="0"/>
              </a:rPr>
              <a:t> ACCOUNTS </a:t>
            </a:r>
            <a:r>
              <a:rPr lang="pl-PL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pl-PL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sr-Latn-CS" sz="19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0" indent="0">
              <a:buNone/>
            </a:pPr>
            <a:r>
              <a:rPr lang="sr-Latn-ME" sz="2200" b="1" u="sng" dirty="0" smtClean="0">
                <a:latin typeface="Cambria" pitchFamily="18" charset="0"/>
              </a:rPr>
              <a:t>Current situation</a:t>
            </a:r>
            <a:r>
              <a:rPr lang="en-US" sz="2200" b="1" u="sng" dirty="0" smtClean="0">
                <a:latin typeface="Cambria" pitchFamily="18" charset="0"/>
              </a:rPr>
              <a:t>:</a:t>
            </a:r>
            <a:endParaRPr lang="x-none" sz="2200" b="1" u="sng" smtClean="0">
              <a:latin typeface="Cambria" pitchFamily="18" charset="0"/>
            </a:endParaRPr>
          </a:p>
          <a:p>
            <a:pPr marL="0" lvl="0" indent="0">
              <a:buNone/>
            </a:pPr>
            <a:endParaRPr lang="x-none" sz="2200" b="1" u="sng" smtClean="0">
              <a:latin typeface="Cambria" pitchFamily="18" charset="0"/>
            </a:endParaRPr>
          </a:p>
          <a:p>
            <a:pPr marL="0" indent="0">
              <a:buNone/>
            </a:pPr>
            <a:endParaRPr lang="sr-Latn-CS" sz="22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sr-Latn-CS" sz="2200" dirty="0" smtClean="0">
                <a:latin typeface="Cambria" pitchFamily="18" charset="0"/>
              </a:rPr>
              <a:t>E</a:t>
            </a:r>
            <a:r>
              <a:rPr lang="en-US" sz="2200" dirty="0" err="1" smtClean="0">
                <a:latin typeface="Cambria" pitchFamily="18" charset="0"/>
              </a:rPr>
              <a:t>nvironmental</a:t>
            </a:r>
            <a:r>
              <a:rPr lang="sr-Latn-CS" sz="2200" dirty="0" smtClean="0">
                <a:latin typeface="Cambria" pitchFamily="18" charset="0"/>
              </a:rPr>
              <a:t> accounts include two modules:</a:t>
            </a:r>
          </a:p>
          <a:p>
            <a:pPr marL="0" indent="0">
              <a:buNone/>
            </a:pPr>
            <a:endParaRPr lang="sr-Latn-CS" sz="2200" dirty="0" smtClean="0">
              <a:latin typeface="Cambria" pitchFamily="18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sr-Latn-CS" sz="2200" dirty="0" smtClean="0">
                <a:latin typeface="Cambria" pitchFamily="18" charset="0"/>
              </a:rPr>
              <a:t>  5.09.01 Monetary </a:t>
            </a:r>
            <a:r>
              <a:rPr lang="en-US" sz="2200" dirty="0" smtClean="0">
                <a:latin typeface="Cambria" pitchFamily="18" charset="0"/>
              </a:rPr>
              <a:t>environmental </a:t>
            </a:r>
            <a:r>
              <a:rPr lang="sr-Latn-CS" sz="2200" dirty="0" smtClean="0">
                <a:latin typeface="Cambria" pitchFamily="18" charset="0"/>
              </a:rPr>
              <a:t>accounts </a:t>
            </a:r>
            <a:endParaRPr lang="en-US" sz="2200" dirty="0" smtClean="0">
              <a:latin typeface="Cambria" pitchFamily="18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US" sz="2200" dirty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sr-Latn-CS" sz="2200" dirty="0" smtClean="0">
                <a:latin typeface="Cambria" pitchFamily="18" charset="0"/>
              </a:rPr>
              <a:t>5.09.02 Physical </a:t>
            </a:r>
            <a:r>
              <a:rPr lang="en-US" sz="2200" dirty="0">
                <a:latin typeface="Cambria" pitchFamily="18" charset="0"/>
              </a:rPr>
              <a:t>environmental </a:t>
            </a:r>
            <a:r>
              <a:rPr lang="sr-Latn-CS" sz="2200" dirty="0">
                <a:latin typeface="Cambria" pitchFamily="18" charset="0"/>
              </a:rPr>
              <a:t>accounts </a:t>
            </a:r>
            <a:endParaRPr lang="sr-Latn-CS" sz="22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2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sr-Latn-CS" sz="22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sr-Latn-CS" sz="2200" dirty="0" smtClean="0">
                <a:latin typeface="Cambria" pitchFamily="18" charset="0"/>
              </a:rPr>
              <a:t>The above stated modules are not developed in MONSTAT.	</a:t>
            </a:r>
            <a:endParaRPr lang="x-none" sz="2200" smtClean="0">
              <a:latin typeface="Cambria" pitchFamily="18" charset="0"/>
            </a:endParaRPr>
          </a:p>
          <a:p>
            <a:pPr marL="0" indent="0">
              <a:buNone/>
            </a:pPr>
            <a:endParaRPr lang="x-none" sz="230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23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C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dirty="0" smtClean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3200" b="1" dirty="0" smtClean="0">
                <a:latin typeface="Cambria" pitchFamily="18" charset="0"/>
              </a:rPr>
              <a:t>ENVIRONMENTAL</a:t>
            </a:r>
            <a:r>
              <a:rPr lang="sr-Latn-ME" sz="3200" b="1" dirty="0" smtClean="0">
                <a:latin typeface="Cambria" pitchFamily="18" charset="0"/>
              </a:rPr>
              <a:t> </a:t>
            </a:r>
            <a:r>
              <a:rPr lang="sr-Latn-ME" sz="3200" b="1" dirty="0">
                <a:latin typeface="Cambria" pitchFamily="18" charset="0"/>
              </a:rPr>
              <a:t>ACCOUNTS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sr-Latn-ME" sz="6800" b="1" u="sng" dirty="0" smtClean="0">
                <a:latin typeface="Cambria" pitchFamily="18" charset="0"/>
              </a:rPr>
              <a:t>Current situation</a:t>
            </a:r>
            <a:r>
              <a:rPr lang="en-US" sz="6800" b="1" u="sng" dirty="0" smtClean="0">
                <a:latin typeface="Cambria" pitchFamily="18" charset="0"/>
              </a:rPr>
              <a:t>:</a:t>
            </a:r>
            <a:endParaRPr lang="x-none" sz="6800" b="1" u="sng" smtClean="0">
              <a:latin typeface="Cambria" pitchFamily="18" charset="0"/>
            </a:endParaRPr>
          </a:p>
          <a:p>
            <a:pPr marL="0" lvl="0" indent="0">
              <a:buNone/>
            </a:pPr>
            <a:endParaRPr lang="x-none" sz="6800" b="1" u="sng" smtClean="0">
              <a:latin typeface="Cambria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sr-Latn-CS" sz="6800" dirty="0" smtClean="0">
                <a:latin typeface="Cambria" pitchFamily="18" charset="0"/>
              </a:rPr>
              <a:t> For the development of </a:t>
            </a:r>
            <a:r>
              <a:rPr lang="en-US" sz="6800" dirty="0" smtClean="0">
                <a:latin typeface="Cambria" pitchFamily="18" charset="0"/>
              </a:rPr>
              <a:t>environmental</a:t>
            </a:r>
            <a:r>
              <a:rPr lang="sr-Latn-CS" sz="6800" dirty="0" smtClean="0">
                <a:latin typeface="Cambria" pitchFamily="18" charset="0"/>
              </a:rPr>
              <a:t> accounts </a:t>
            </a:r>
            <a:r>
              <a:rPr lang="en-US" sz="6800" dirty="0" smtClean="0">
                <a:latin typeface="Cambria" pitchFamily="18" charset="0"/>
              </a:rPr>
              <a:t>it </a:t>
            </a:r>
            <a:r>
              <a:rPr lang="sr-Latn-CS" sz="6800" dirty="0" smtClean="0">
                <a:latin typeface="Cambria" pitchFamily="18" charset="0"/>
              </a:rPr>
              <a:t>is </a:t>
            </a:r>
            <a:r>
              <a:rPr lang="sr-Latn-CS" sz="6800" dirty="0">
                <a:solidFill>
                  <a:prstClr val="black"/>
                </a:solidFill>
                <a:latin typeface="Cambria" pitchFamily="18" charset="0"/>
              </a:rPr>
              <a:t>needed </a:t>
            </a:r>
            <a:r>
              <a:rPr lang="en-US" sz="6800" dirty="0" smtClean="0">
                <a:solidFill>
                  <a:prstClr val="black"/>
                </a:solidFill>
                <a:latin typeface="Cambria" pitchFamily="18" charset="0"/>
              </a:rPr>
              <a:t>a </a:t>
            </a:r>
            <a:r>
              <a:rPr lang="sr-Latn-CS" sz="6800" dirty="0" smtClean="0">
                <a:latin typeface="Cambria" pitchFamily="18" charset="0"/>
              </a:rPr>
              <a:t>good </a:t>
            </a:r>
            <a:r>
              <a:rPr lang="sr-Latn-CS" sz="6800" dirty="0" smtClean="0">
                <a:latin typeface="Cambria" pitchFamily="18" charset="0"/>
              </a:rPr>
              <a:t>quality of inputs from other statistical sectors</a:t>
            </a:r>
            <a:r>
              <a:rPr lang="x-none" sz="6800" smtClean="0">
                <a:latin typeface="Cambria" pitchFamily="18" charset="0"/>
              </a:rPr>
              <a:t>: </a:t>
            </a:r>
            <a:endParaRPr lang="sr-Latn-CS" sz="6800" dirty="0" smtClean="0">
              <a:latin typeface="Cambria" pitchFamily="18" charset="0"/>
            </a:endParaRPr>
          </a:p>
          <a:p>
            <a:pPr marL="0" indent="0" algn="just">
              <a:buNone/>
            </a:pPr>
            <a:endParaRPr lang="x-none" sz="6800" smtClean="0">
              <a:latin typeface="Cambria" pitchFamily="18" charset="0"/>
            </a:endParaRPr>
          </a:p>
          <a:p>
            <a:pPr algn="just"/>
            <a:r>
              <a:rPr lang="sr-Latn-ME" sz="6800" dirty="0" smtClean="0">
                <a:latin typeface="Cambria" pitchFamily="18" charset="0"/>
              </a:rPr>
              <a:t>National accounts</a:t>
            </a:r>
            <a:r>
              <a:rPr lang="sr-Latn-CS" sz="6800" dirty="0" smtClean="0">
                <a:latin typeface="Cambria" pitchFamily="18" charset="0"/>
              </a:rPr>
              <a:t>,</a:t>
            </a:r>
          </a:p>
          <a:p>
            <a:pPr algn="just"/>
            <a:r>
              <a:rPr lang="sr-Latn-ME" sz="6800" dirty="0" smtClean="0">
                <a:latin typeface="Cambria" pitchFamily="18" charset="0"/>
              </a:rPr>
              <a:t>Energ</a:t>
            </a:r>
            <a:r>
              <a:rPr lang="en-US" sz="6800" dirty="0" smtClean="0">
                <a:latin typeface="Cambria" pitchFamily="18" charset="0"/>
              </a:rPr>
              <a:t>y</a:t>
            </a:r>
            <a:r>
              <a:rPr lang="x-none" sz="6800" smtClean="0">
                <a:latin typeface="Cambria" pitchFamily="18" charset="0"/>
              </a:rPr>
              <a:t>, </a:t>
            </a:r>
          </a:p>
          <a:p>
            <a:pPr algn="just"/>
            <a:r>
              <a:rPr lang="sr-Latn-ME" sz="6800" dirty="0" smtClean="0">
                <a:latin typeface="Cambria" pitchFamily="18" charset="0"/>
              </a:rPr>
              <a:t>Transpor</a:t>
            </a:r>
            <a:r>
              <a:rPr lang="en-US" sz="6800" dirty="0" smtClean="0">
                <a:latin typeface="Cambria" pitchFamily="18" charset="0"/>
              </a:rPr>
              <a:t>t</a:t>
            </a:r>
            <a:r>
              <a:rPr lang="x-none" sz="6800" smtClean="0">
                <a:latin typeface="Cambria" pitchFamily="18" charset="0"/>
              </a:rPr>
              <a:t>, </a:t>
            </a:r>
          </a:p>
          <a:p>
            <a:pPr algn="just"/>
            <a:r>
              <a:rPr lang="en-US" sz="6800" dirty="0" smtClean="0">
                <a:latin typeface="Cambria" pitchFamily="18" charset="0"/>
              </a:rPr>
              <a:t>External</a:t>
            </a:r>
            <a:r>
              <a:rPr lang="sr-Latn-ME" sz="6800" dirty="0" smtClean="0">
                <a:latin typeface="Cambria" pitchFamily="18" charset="0"/>
              </a:rPr>
              <a:t> trade</a:t>
            </a:r>
            <a:r>
              <a:rPr lang="x-none" sz="6800" smtClean="0">
                <a:latin typeface="Cambria" pitchFamily="18" charset="0"/>
              </a:rPr>
              <a:t>, </a:t>
            </a:r>
          </a:p>
          <a:p>
            <a:pPr algn="just"/>
            <a:r>
              <a:rPr lang="sr-Latn-CS" sz="6800" dirty="0" smtClean="0">
                <a:latin typeface="Cambria" pitchFamily="18" charset="0"/>
              </a:rPr>
              <a:t>Agriculture,</a:t>
            </a:r>
          </a:p>
          <a:p>
            <a:pPr algn="just"/>
            <a:r>
              <a:rPr lang="sr-Latn-ME" sz="6800" dirty="0" smtClean="0">
                <a:latin typeface="Cambria" pitchFamily="18" charset="0"/>
              </a:rPr>
              <a:t>Business statistics</a:t>
            </a:r>
            <a:endParaRPr lang="x-none" sz="6800" smtClean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x-none" sz="6800" smtClean="0">
                <a:latin typeface="Cambria" pitchFamily="18" charset="0"/>
              </a:rPr>
              <a:t>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sr-Latn-CS" sz="6800" dirty="0" smtClean="0">
                <a:latin typeface="Cambria" pitchFamily="18" charset="0"/>
              </a:rPr>
              <a:t> For the compilation of </a:t>
            </a:r>
            <a:r>
              <a:rPr lang="en-US" sz="6800" dirty="0" smtClean="0">
                <a:latin typeface="Cambria" pitchFamily="18" charset="0"/>
              </a:rPr>
              <a:t>environmental</a:t>
            </a:r>
            <a:r>
              <a:rPr lang="sr-Latn-CS" sz="6800" dirty="0" smtClean="0">
                <a:latin typeface="Cambria" pitchFamily="18" charset="0"/>
              </a:rPr>
              <a:t> accounts, as primary source, </a:t>
            </a:r>
            <a:r>
              <a:rPr lang="sr-Latn-CS" sz="6800" dirty="0" smtClean="0">
                <a:latin typeface="Cambria" pitchFamily="18" charset="0"/>
              </a:rPr>
              <a:t>data </a:t>
            </a:r>
            <a:r>
              <a:rPr lang="sr-Latn-CS" sz="6800" dirty="0" smtClean="0">
                <a:latin typeface="Cambria" pitchFamily="18" charset="0"/>
              </a:rPr>
              <a:t>from stated sectors </a:t>
            </a:r>
            <a:r>
              <a:rPr lang="sr-Latn-CS" sz="6800" dirty="0">
                <a:solidFill>
                  <a:prstClr val="black"/>
                </a:solidFill>
                <a:latin typeface="Cambria" pitchFamily="18" charset="0"/>
              </a:rPr>
              <a:t>will be </a:t>
            </a:r>
            <a:r>
              <a:rPr lang="sr-Latn-CS" sz="6800" dirty="0" smtClean="0">
                <a:solidFill>
                  <a:prstClr val="black"/>
                </a:solidFill>
                <a:latin typeface="Cambria" pitchFamily="18" charset="0"/>
              </a:rPr>
              <a:t>used</a:t>
            </a:r>
            <a:r>
              <a:rPr lang="en-US" sz="6800" dirty="0" smtClean="0">
                <a:solidFill>
                  <a:prstClr val="black"/>
                </a:solidFill>
                <a:latin typeface="Cambria" pitchFamily="18" charset="0"/>
              </a:rPr>
              <a:t>, </a:t>
            </a:r>
            <a:r>
              <a:rPr lang="sr-Latn-CS" sz="6800" dirty="0" smtClean="0">
                <a:latin typeface="Cambria" pitchFamily="18" charset="0"/>
              </a:rPr>
              <a:t>in </a:t>
            </a:r>
            <a:r>
              <a:rPr lang="sr-Latn-CS" sz="6800" dirty="0" smtClean="0">
                <a:latin typeface="Cambria" pitchFamily="18" charset="0"/>
              </a:rPr>
              <a:t>accordance with their development and harmonization with EU requirements. </a:t>
            </a:r>
            <a:endParaRPr lang="sr-Latn-CS" sz="6800" b="1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C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dirty="0" smtClean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3200" b="1" dirty="0">
                <a:latin typeface="Cambria" pitchFamily="18" charset="0"/>
              </a:rPr>
              <a:t>ENVIRONMENTAL</a:t>
            </a:r>
            <a:r>
              <a:rPr lang="sr-Latn-ME" sz="3200" b="1" dirty="0">
                <a:latin typeface="Cambria" pitchFamily="18" charset="0"/>
              </a:rPr>
              <a:t> ACCOUNTS</a:t>
            </a:r>
            <a: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sr-Latn-ME" sz="1700" b="1" u="sng" dirty="0" smtClean="0">
                <a:latin typeface="Cambria" pitchFamily="18" charset="0"/>
              </a:rPr>
              <a:t>Legislative framework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  <a:endParaRPr lang="sr-Latn-CS" sz="1700" b="1" u="sng" dirty="0" smtClean="0">
              <a:latin typeface="Cambria" pitchFamily="18" charset="0"/>
            </a:endParaRPr>
          </a:p>
          <a:p>
            <a:pPr marL="0" lvl="0" indent="0">
              <a:buNone/>
            </a:pPr>
            <a:endParaRPr lang="x-none" sz="1700" b="1" smtClean="0">
              <a:latin typeface="Cambria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171450" algn="l"/>
              </a:tabLst>
            </a:pPr>
            <a:r>
              <a:rPr lang="sr-Latn-ME" sz="1700" b="1" dirty="0" smtClean="0">
                <a:latin typeface="Cambria" pitchFamily="18" charset="0"/>
                <a:ea typeface="Calibri"/>
                <a:cs typeface="Calibri"/>
              </a:rPr>
              <a:t>Regulation </a:t>
            </a:r>
            <a:r>
              <a:rPr lang="x-none" sz="1700" b="1" smtClean="0">
                <a:latin typeface="Cambria" pitchFamily="18" charset="0"/>
                <a:ea typeface="Calibri"/>
                <a:cs typeface="Calibri"/>
              </a:rPr>
              <a:t>(EU) </a:t>
            </a:r>
            <a:r>
              <a:rPr lang="sr-Latn-ME" sz="1700" b="1" dirty="0" smtClean="0">
                <a:latin typeface="Cambria" pitchFamily="18" charset="0"/>
                <a:ea typeface="Calibri"/>
                <a:cs typeface="Calibri"/>
              </a:rPr>
              <a:t>No</a:t>
            </a:r>
            <a:r>
              <a:rPr lang="x-none" sz="1700" b="1" smtClean="0">
                <a:latin typeface="Cambria" pitchFamily="18" charset="0"/>
                <a:ea typeface="Calibri"/>
                <a:cs typeface="Calibri"/>
              </a:rPr>
              <a:t>. 691/2011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European Parliament and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of the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Council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of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 6.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July 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2011 o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n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 </a:t>
            </a:r>
            <a:r>
              <a:rPr lang="en-US" sz="1700" dirty="0">
                <a:latin typeface="Cambria" pitchFamily="18" charset="0"/>
                <a:ea typeface="Calibri"/>
                <a:cs typeface="Calibri"/>
              </a:rPr>
              <a:t>E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uropean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environmental economic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accounts.  </a:t>
            </a:r>
            <a:endParaRPr lang="en-US" sz="1700" dirty="0" smtClean="0">
              <a:latin typeface="Cambria" pitchFamily="18" charset="0"/>
              <a:ea typeface="Calibri"/>
              <a:cs typeface="Calibri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171450" algn="l"/>
              </a:tabLst>
            </a:pPr>
            <a:endParaRPr lang="en-US" sz="1700" dirty="0">
              <a:latin typeface="Cambria" pitchFamily="18" charset="0"/>
              <a:ea typeface="Calibri"/>
              <a:cs typeface="Calibri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171450" algn="l"/>
              </a:tabLst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The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above Regulation is not applied in Statistic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al Office of Montenegro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,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because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related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modules are not developed.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buNone/>
              <a:tabLst>
                <a:tab pos="171450" algn="l"/>
              </a:tabLst>
            </a:pP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 </a:t>
            </a:r>
            <a:endParaRPr lang="sr-Latn-ME" sz="1700" dirty="0" smtClean="0">
              <a:latin typeface="Cambria" pitchFamily="18" charset="0"/>
              <a:ea typeface="Calibri"/>
              <a:cs typeface="Calibri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171450" algn="l"/>
              </a:tabLst>
            </a:pPr>
            <a:r>
              <a:rPr lang="sr-Latn-ME" sz="1700" dirty="0" smtClean="0">
                <a:latin typeface="Cambria" pitchFamily="18" charset="0"/>
                <a:cs typeface="Calibri"/>
              </a:rPr>
              <a:t>Regulation includes </a:t>
            </a:r>
            <a:r>
              <a:rPr lang="x-none" sz="1700" smtClean="0">
                <a:latin typeface="Cambria" pitchFamily="18" charset="0"/>
                <a:cs typeface="Calibri"/>
              </a:rPr>
              <a:t>3 modul</a:t>
            </a:r>
            <a:r>
              <a:rPr lang="sr-Latn-ME" sz="1700" dirty="0" smtClean="0">
                <a:latin typeface="Cambria" pitchFamily="18" charset="0"/>
                <a:cs typeface="Calibri"/>
              </a:rPr>
              <a:t>es</a:t>
            </a:r>
            <a:r>
              <a:rPr lang="x-none" sz="1700" smtClean="0">
                <a:latin typeface="Cambria" pitchFamily="18" charset="0"/>
                <a:cs typeface="Calibri"/>
              </a:rPr>
              <a:t>:</a:t>
            </a:r>
            <a:endParaRPr lang="sr-Latn-CS" sz="1700" dirty="0" smtClean="0">
              <a:latin typeface="Cambria" pitchFamily="18" charset="0"/>
              <a:cs typeface="Calibri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buNone/>
              <a:tabLst>
                <a:tab pos="171450" algn="l"/>
              </a:tabLst>
            </a:pPr>
            <a:endParaRPr lang="x-none" sz="1700" smtClean="0">
              <a:latin typeface="Cambria" pitchFamily="18" charset="0"/>
              <a:cs typeface="Calibri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tabLst>
                <a:tab pos="228600" algn="l"/>
              </a:tabLst>
            </a:pP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Air emissions </a:t>
            </a:r>
            <a:r>
              <a:rPr lang="en-US" sz="1700" dirty="0">
                <a:latin typeface="Cambria" pitchFamily="18" charset="0"/>
                <a:ea typeface="Calibri"/>
                <a:cs typeface="Calibri"/>
              </a:rPr>
              <a:t>a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ccounts 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(NAMEA)</a:t>
            </a:r>
            <a:endParaRPr lang="en-US" sz="1700" dirty="0" smtClean="0"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tabLst>
                <a:tab pos="228600" algn="l"/>
              </a:tabLst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Enviromental</a:t>
            </a:r>
            <a:r>
              <a:rPr lang="en-US" sz="1700" dirty="0" err="1" smtClean="0">
                <a:latin typeface="Cambria" pitchFamily="18" charset="0"/>
                <a:ea typeface="Calibri"/>
                <a:cs typeface="Calibri"/>
              </a:rPr>
              <a:t>ly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related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 taxes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by economic activities</a:t>
            </a:r>
            <a:endParaRPr lang="en-US" sz="1700" dirty="0" smtClean="0"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Economy-wide </a:t>
            </a:r>
            <a:r>
              <a:rPr lang="en-US" sz="1700" dirty="0">
                <a:latin typeface="Cambria" pitchFamily="18" charset="0"/>
                <a:ea typeface="Calibri"/>
                <a:cs typeface="Calibri"/>
              </a:rPr>
              <a:t>m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aterial flow accounts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</a:t>
            </a:r>
            <a:r>
              <a:rPr lang="x-none" sz="1700" smtClean="0">
                <a:latin typeface="Cambria" pitchFamily="18" charset="0"/>
                <a:ea typeface="Times New Roman"/>
                <a:cs typeface="Calibri"/>
              </a:rPr>
              <a:t>(EW-MFA)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tabLst>
                <a:tab pos="228600" algn="l"/>
              </a:tabLst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80310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3200" b="1" dirty="0" smtClean="0">
                <a:latin typeface="Cambria" pitchFamily="18" charset="0"/>
              </a:rPr>
              <a:t>ENVIRONMENTAL</a:t>
            </a:r>
            <a:r>
              <a:rPr lang="sr-Latn-ME" sz="3200" b="1" dirty="0" smtClean="0">
                <a:latin typeface="Cambria" pitchFamily="18" charset="0"/>
              </a:rPr>
              <a:t> </a:t>
            </a:r>
            <a:r>
              <a:rPr lang="sr-Latn-ME" sz="3200" b="1" dirty="0">
                <a:latin typeface="Cambria" pitchFamily="18" charset="0"/>
              </a:rPr>
              <a:t>ACCOUN</a:t>
            </a:r>
            <a:r>
              <a:rPr lang="sr-Latn-ME" sz="3200" b="1" dirty="0">
                <a:solidFill>
                  <a:srgbClr val="632523"/>
                </a:solidFill>
                <a:latin typeface="Cambria" pitchFamily="18" charset="0"/>
              </a:rPr>
              <a:t>TS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lvl="0" indent="-1588" algn="just">
              <a:spcBef>
                <a:spcPts val="600"/>
              </a:spcBef>
              <a:buNone/>
            </a:pPr>
            <a:r>
              <a:rPr lang="sr-Latn-ME" sz="1700" b="1" u="sng" dirty="0" smtClean="0">
                <a:latin typeface="Cambria" pitchFamily="18" charset="0"/>
              </a:rPr>
              <a:t>Legislative framework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  <a:endParaRPr lang="sr-Latn-ME" sz="1700" b="1" u="sng" dirty="0" smtClean="0">
              <a:latin typeface="Cambria" pitchFamily="18" charset="0"/>
            </a:endParaRPr>
          </a:p>
          <a:p>
            <a:pPr marL="1588" lvl="0" indent="-1588" algn="just">
              <a:spcBef>
                <a:spcPts val="600"/>
              </a:spcBef>
              <a:buNone/>
            </a:pPr>
            <a:endParaRPr lang="en-US" sz="1700" b="1" dirty="0" smtClean="0">
              <a:latin typeface="Cambria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228600" algn="l"/>
              </a:tabLst>
            </a:pPr>
            <a:r>
              <a:rPr lang="sr-Latn-CS" sz="1700" dirty="0" smtClean="0">
                <a:latin typeface="Cambria" pitchFamily="18" charset="0"/>
              </a:rPr>
              <a:t> The first </a:t>
            </a:r>
            <a:r>
              <a:rPr lang="en-GB" sz="1700" dirty="0" smtClean="0">
                <a:latin typeface="Cambria" pitchFamily="18" charset="0"/>
              </a:rPr>
              <a:t>required</a:t>
            </a:r>
            <a:r>
              <a:rPr lang="sr-Latn-CS" sz="1700" dirty="0" smtClean="0">
                <a:latin typeface="Cambria" pitchFamily="18" charset="0"/>
              </a:rPr>
              <a:t> data delivery of </a:t>
            </a:r>
            <a:r>
              <a:rPr lang="en-US" sz="1700" dirty="0" smtClean="0">
                <a:latin typeface="Cambria" pitchFamily="18" charset="0"/>
              </a:rPr>
              <a:t>M</a:t>
            </a:r>
            <a:r>
              <a:rPr lang="sr-Latn-CS" sz="1700" dirty="0" smtClean="0">
                <a:latin typeface="Cambria" pitchFamily="18" charset="0"/>
              </a:rPr>
              <a:t>ember </a:t>
            </a:r>
            <a:r>
              <a:rPr lang="en-US" sz="1700" dirty="0">
                <a:latin typeface="Cambria" pitchFamily="18" charset="0"/>
              </a:rPr>
              <a:t>S</a:t>
            </a:r>
            <a:r>
              <a:rPr lang="sr-Latn-CS" sz="1700" dirty="0" smtClean="0">
                <a:latin typeface="Cambria" pitchFamily="18" charset="0"/>
              </a:rPr>
              <a:t>tates is in September and December of 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x-none" sz="1700" smtClean="0">
                <a:latin typeface="Cambria" pitchFamily="18" charset="0"/>
              </a:rPr>
              <a:t>2013.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tabLst>
                <a:tab pos="228600" algn="l"/>
              </a:tabLst>
            </a:pPr>
            <a:endParaRPr lang="en-GB" sz="1700" dirty="0" smtClean="0">
              <a:latin typeface="Cambria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228600" algn="l"/>
              </a:tabLst>
            </a:pPr>
            <a:r>
              <a:rPr lang="sr-Latn-CS" sz="1700" dirty="0" smtClean="0">
                <a:latin typeface="Cambria" pitchFamily="18" charset="0"/>
              </a:rPr>
              <a:t> The existing Regulation, with another series of new modules is in preparation. </a:t>
            </a:r>
            <a:r>
              <a:rPr lang="sr-Latn-ME" sz="1700" dirty="0" smtClean="0">
                <a:latin typeface="Cambria" pitchFamily="18" charset="0"/>
              </a:rPr>
              <a:t>There are three new modules</a:t>
            </a:r>
            <a:r>
              <a:rPr lang="x-none" sz="1700" smtClean="0">
                <a:latin typeface="Cambria" pitchFamily="18" charset="0"/>
              </a:rPr>
              <a:t>: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tabLst>
                <a:tab pos="228600" algn="l"/>
              </a:tabLst>
            </a:pPr>
            <a:r>
              <a:rPr lang="en-US" sz="1700" dirty="0">
                <a:latin typeface="Cambria" pitchFamily="18" charset="0"/>
                <a:ea typeface="Calibri"/>
                <a:cs typeface="Calibri"/>
              </a:rPr>
              <a:t>E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nviromental protection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expenditure  and Revenues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(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EPER,EPEA)</a:t>
            </a:r>
            <a:endParaRPr lang="en-US" sz="1700" dirty="0" smtClean="0"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tabLst>
                <a:tab pos="228600" algn="l"/>
              </a:tabLst>
            </a:pPr>
            <a:r>
              <a:rPr lang="en-US" sz="1700" dirty="0">
                <a:latin typeface="Cambria" pitchFamily="18" charset="0"/>
                <a:ea typeface="Calibri"/>
                <a:cs typeface="Calibri"/>
              </a:rPr>
              <a:t>E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nviromental goods and services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sector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 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(EGSS)</a:t>
            </a:r>
            <a:endParaRPr lang="en-US" sz="1700" dirty="0" smtClean="0"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P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hysical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energy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flow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accounts by industries 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(PEFA)</a:t>
            </a:r>
            <a:endParaRPr lang="sr-Latn-ME" sz="1700" dirty="0" smtClean="0">
              <a:latin typeface="Cambria" pitchFamily="18" charset="0"/>
              <a:ea typeface="Calibri"/>
              <a:cs typeface="Calibri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endParaRPr lang="x-none" sz="1700" smtClean="0">
              <a:latin typeface="Cambria" pitchFamily="18" charset="0"/>
              <a:ea typeface="Calibri"/>
              <a:cs typeface="Calibri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A</a:t>
            </a:r>
            <a:r>
              <a:rPr lang="sr-Latn-CS" sz="1700" dirty="0" smtClean="0">
                <a:latin typeface="Cambria" pitchFamily="18" charset="0"/>
                <a:ea typeface="Calibri"/>
                <a:cs typeface="Calibri"/>
              </a:rPr>
              <a:t>doption </a:t>
            </a:r>
            <a:r>
              <a:rPr lang="sr-Latn-CS" sz="1700" dirty="0" smtClean="0">
                <a:latin typeface="Cambria" pitchFamily="18" charset="0"/>
                <a:ea typeface="Calibri"/>
                <a:cs typeface="Calibri"/>
              </a:rPr>
              <a:t>is expected in two years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 </a:t>
            </a:r>
            <a:r>
              <a:rPr lang="sr-Latn-CS" sz="1700" dirty="0" smtClean="0">
                <a:latin typeface="Cambria" pitchFamily="18" charset="0"/>
                <a:ea typeface="Calibri"/>
                <a:cs typeface="Calibri"/>
              </a:rPr>
              <a:t>– 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2015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with first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obligatory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 data delivery in 20</a:t>
            </a:r>
            <a:r>
              <a:rPr lang="x-none" sz="1700" smtClean="0">
                <a:latin typeface="Cambria" pitchFamily="18" charset="0"/>
                <a:ea typeface="Calibri"/>
                <a:cs typeface="Calibri"/>
              </a:rPr>
              <a:t>17</a:t>
            </a:r>
            <a:r>
              <a:rPr lang="sr-Latn-RS" sz="1700" dirty="0" smtClean="0">
                <a:latin typeface="Cambria" pitchFamily="18" charset="0"/>
                <a:ea typeface="Calibri"/>
                <a:cs typeface="Calibri"/>
              </a:rPr>
              <a:t>.</a:t>
            </a:r>
            <a:endParaRPr lang="en-US" sz="1700" dirty="0">
              <a:latin typeface="Cambria" pitchFamily="18" charset="0"/>
              <a:ea typeface="Calibri"/>
              <a:cs typeface="Times New Roman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14885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>
                <a:latin typeface="Cambria" pitchFamily="18" charset="0"/>
              </a:rPr>
              <a:t>ENVIRONMENTAL</a:t>
            </a:r>
            <a:r>
              <a:rPr lang="sr-Latn-ME" sz="3200" b="1" dirty="0">
                <a:latin typeface="Cambria" pitchFamily="18" charset="0"/>
              </a:rPr>
              <a:t> ACCOUNTS</a:t>
            </a:r>
            <a: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lvl="0" indent="-1588" algn="just">
              <a:spcBef>
                <a:spcPts val="600"/>
              </a:spcBef>
              <a:buNone/>
            </a:pPr>
            <a:r>
              <a:rPr lang="sr-Latn-ME" sz="1700" b="1" u="sng" dirty="0" smtClean="0">
                <a:latin typeface="Cambria" pitchFamily="18" charset="0"/>
              </a:rPr>
              <a:t>Harmonization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  <a:endParaRPr lang="sr-Latn-ME" sz="1700" b="1" u="sng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17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E</a:t>
            </a:r>
            <a:r>
              <a:rPr lang="en-US" sz="1700" dirty="0" err="1" smtClean="0">
                <a:latin typeface="Cambria" pitchFamily="18" charset="0"/>
              </a:rPr>
              <a:t>nvironmental</a:t>
            </a:r>
            <a:r>
              <a:rPr lang="sr-Latn-ME" sz="1700" dirty="0" smtClean="0">
                <a:latin typeface="Cambria" pitchFamily="18" charset="0"/>
              </a:rPr>
              <a:t> accounts are not done in MONSTAT, 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but inputs which are necessary for obtaining </a:t>
            </a:r>
            <a:r>
              <a:rPr lang="en-US" sz="1700" dirty="0" smtClean="0">
                <a:latin typeface="Cambria" pitchFamily="18" charset="0"/>
              </a:rPr>
              <a:t>the</a:t>
            </a:r>
            <a:r>
              <a:rPr lang="sr-Latn-ME" sz="1700" dirty="0" smtClean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accounts are developed. </a:t>
            </a:r>
            <a:endParaRPr lang="en-US" sz="1700" dirty="0" smtClean="0">
              <a:latin typeface="Cambria" pitchFamily="18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en-US" sz="1700" dirty="0" smtClean="0">
              <a:latin typeface="Cambria" pitchFamily="18" charset="0"/>
            </a:endParaRPr>
          </a:p>
          <a:p>
            <a:pPr marL="0" lvl="0" indent="0">
              <a:buNone/>
            </a:pPr>
            <a:r>
              <a:rPr lang="sr-Latn-ME" sz="1700" b="1" u="sng" dirty="0" smtClean="0">
                <a:latin typeface="Cambria" pitchFamily="18" charset="0"/>
              </a:rPr>
              <a:t>The future plans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  <a:endParaRPr lang="x-none" sz="1700" b="1" u="sng">
              <a:latin typeface="Cambria" pitchFamily="18" charset="0"/>
            </a:endParaRPr>
          </a:p>
          <a:p>
            <a:pPr marL="0" lvl="0" indent="0">
              <a:buNone/>
            </a:pPr>
            <a:endParaRPr lang="x-none" sz="1700" b="1">
              <a:latin typeface="Cambria" pitchFamily="18" charset="0"/>
            </a:endParaRPr>
          </a:p>
          <a:p>
            <a:pPr marL="0" lvl="0" indent="0">
              <a:buFont typeface="Wingdings" pitchFamily="2" charset="2"/>
              <a:buChar char="Ø"/>
            </a:pPr>
            <a:r>
              <a:rPr lang="sr-Latn-CS" sz="1700" b="1" dirty="0">
                <a:latin typeface="Cambria" pitchFamily="18" charset="0"/>
              </a:rPr>
              <a:t> </a:t>
            </a:r>
            <a:r>
              <a:rPr lang="en-US" sz="1700" b="1" dirty="0" smtClean="0">
                <a:latin typeface="Cambria" pitchFamily="18" charset="0"/>
              </a:rPr>
              <a:t>   </a:t>
            </a:r>
            <a:r>
              <a:rPr lang="sr-Latn-CS" sz="1700" dirty="0" smtClean="0">
                <a:latin typeface="Cambria" pitchFamily="18" charset="0"/>
              </a:rPr>
              <a:t>Development of </a:t>
            </a:r>
            <a:r>
              <a:rPr lang="en-US" sz="1700" dirty="0" smtClean="0">
                <a:latin typeface="Cambria" pitchFamily="18" charset="0"/>
              </a:rPr>
              <a:t>environmental</a:t>
            </a:r>
            <a:r>
              <a:rPr lang="sr-Latn-CS" sz="1700" dirty="0" smtClean="0">
                <a:latin typeface="Cambria" pitchFamily="18" charset="0"/>
              </a:rPr>
              <a:t> accounts is one of long term goals of MONSTAT</a:t>
            </a:r>
            <a:r>
              <a:rPr lang="en-US" sz="1700" dirty="0" smtClean="0">
                <a:latin typeface="Cambria" pitchFamily="18" charset="0"/>
              </a:rPr>
              <a:t>.</a:t>
            </a:r>
            <a:endParaRPr lang="sr-Latn-CS" sz="1700" dirty="0">
              <a:latin typeface="Cambria" pitchFamily="18" charset="0"/>
            </a:endParaRPr>
          </a:p>
          <a:p>
            <a:pPr marL="0" lvl="0" indent="0">
              <a:buNone/>
            </a:pPr>
            <a:endParaRPr lang="x-none" sz="1700">
              <a:latin typeface="Cambria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171450" algn="l"/>
              </a:tabLst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Capacity building for development of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environmental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 accounts. </a:t>
            </a:r>
            <a:endParaRPr lang="x-none" sz="1700">
              <a:latin typeface="Cambria" pitchFamily="18" charset="0"/>
              <a:ea typeface="Calibri"/>
              <a:cs typeface="Calibri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171450" algn="l"/>
              </a:tabLst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The development of </a:t>
            </a:r>
            <a:r>
              <a:rPr lang="en-US" sz="1700" dirty="0">
                <a:latin typeface="Cambria" pitchFamily="18" charset="0"/>
                <a:ea typeface="Calibri"/>
                <a:cs typeface="Calibri"/>
              </a:rPr>
              <a:t>environmental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 accounts and implementation of Regulation 691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/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2011 can be expected under future development capacities, and based on that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dynamic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plan for development of each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modules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</a:t>
            </a:r>
            <a:r>
              <a:rPr lang="sr-Latn-ME" sz="1700" dirty="0">
                <a:solidFill>
                  <a:prstClr val="black"/>
                </a:solidFill>
                <a:latin typeface="Cambria" pitchFamily="18" charset="0"/>
                <a:ea typeface="Calibri"/>
                <a:cs typeface="Calibri"/>
              </a:rPr>
              <a:t>will be pr</a:t>
            </a:r>
            <a:r>
              <a:rPr lang="en-US" sz="1700" dirty="0">
                <a:solidFill>
                  <a:prstClr val="black"/>
                </a:solidFill>
                <a:latin typeface="Cambria" pitchFamily="18" charset="0"/>
                <a:ea typeface="Calibri"/>
                <a:cs typeface="Calibri"/>
              </a:rPr>
              <a:t>e</a:t>
            </a:r>
            <a:r>
              <a:rPr lang="sr-Latn-ME" sz="1700" dirty="0">
                <a:solidFill>
                  <a:prstClr val="black"/>
                </a:solidFill>
                <a:latin typeface="Cambria" pitchFamily="18" charset="0"/>
                <a:ea typeface="Calibri"/>
                <a:cs typeface="Calibri"/>
              </a:rPr>
              <a:t>p</a:t>
            </a:r>
            <a:r>
              <a:rPr lang="en-US" sz="1700" dirty="0">
                <a:solidFill>
                  <a:prstClr val="black"/>
                </a:solidFill>
                <a:latin typeface="Cambria" pitchFamily="18" charset="0"/>
                <a:ea typeface="Calibri"/>
                <a:cs typeface="Calibri"/>
              </a:rPr>
              <a:t>a</a:t>
            </a:r>
            <a:r>
              <a:rPr lang="sr-Latn-ME" sz="1700" dirty="0" smtClean="0">
                <a:solidFill>
                  <a:prstClr val="black"/>
                </a:solidFill>
                <a:latin typeface="Cambria" pitchFamily="18" charset="0"/>
                <a:ea typeface="Calibri"/>
                <a:cs typeface="Calibri"/>
              </a:rPr>
              <a:t>red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.</a:t>
            </a:r>
            <a:endParaRPr lang="sr-Latn-RS" sz="1700" dirty="0" smtClean="0">
              <a:latin typeface="Cambria" pitchFamily="18" charset="0"/>
              <a:ea typeface="Calibri"/>
              <a:cs typeface="Calibri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171450" algn="l"/>
              </a:tabLst>
            </a:pPr>
            <a:r>
              <a:rPr lang="sr-Latn-RS" sz="1700" dirty="0" smtClean="0">
                <a:latin typeface="Cambria" pitchFamily="18" charset="0"/>
                <a:ea typeface="Calibri"/>
                <a:cs typeface="Calibri"/>
              </a:rPr>
              <a:t>Strengthening of administrative capacity. </a:t>
            </a:r>
            <a:endParaRPr lang="en-US" sz="1700" dirty="0" smtClean="0">
              <a:latin typeface="Cambria" pitchFamily="18" charset="0"/>
              <a:ea typeface="Calibri"/>
              <a:cs typeface="Calibri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tabLst>
                <a:tab pos="228600" algn="l"/>
              </a:tabLst>
            </a:pPr>
            <a:endParaRPr lang="sr-Latn-C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228600" algn="l"/>
              </a:tabLst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30600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3080</TotalTime>
  <Words>608</Words>
  <Application>Microsoft Office PowerPoint</Application>
  <PresentationFormat>On-screen Show (4:3)</PresentationFormat>
  <Paragraphs>126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       ENVIRONMENTAL ACCOUNTS     </vt:lpstr>
      <vt:lpstr>  ENVIRONMENTAL ACCOUNTS</vt:lpstr>
      <vt:lpstr>    ENVIRONMENTAL ACCOUNTS </vt:lpstr>
      <vt:lpstr>  ENVIRONMENTAL ACCOUNTS</vt:lpstr>
      <vt:lpstr>   ENVIRONMENTAL ACCOUNTS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 markovic</cp:lastModifiedBy>
  <cp:revision>598</cp:revision>
  <dcterms:created xsi:type="dcterms:W3CDTF">2012-04-18T16:21:57Z</dcterms:created>
  <dcterms:modified xsi:type="dcterms:W3CDTF">2013-06-17T14:45:38Z</dcterms:modified>
</cp:coreProperties>
</file>