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376" r:id="rId3"/>
    <p:sldId id="374" r:id="rId4"/>
    <p:sldId id="377" r:id="rId5"/>
    <p:sldId id="384" r:id="rId6"/>
    <p:sldId id="378" r:id="rId7"/>
    <p:sldId id="379" r:id="rId8"/>
    <p:sldId id="380" r:id="rId9"/>
    <p:sldId id="383" r:id="rId10"/>
    <p:sldId id="265" r:id="rId11"/>
  </p:sldIdLst>
  <p:sldSz cx="9144000" cy="6858000" type="screen4x3"/>
  <p:notesSz cx="6797675" cy="9926638"/>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37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8" autoAdjust="0"/>
    <p:restoredTop sz="94581" autoAdjust="0"/>
  </p:normalViewPr>
  <p:slideViewPr>
    <p:cSldViewPr>
      <p:cViewPr>
        <p:scale>
          <a:sx n="100" d="100"/>
          <a:sy n="100" d="100"/>
        </p:scale>
        <p:origin x="-702" y="4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801A8D40-3C47-48E7-99D7-8A8EE05EC30F}" type="datetimeFigureOut">
              <a:rPr lang="en-US"/>
              <a:pPr>
                <a:defRPr/>
              </a:pPr>
              <a:t>6/17/2013</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2C8C124B-F686-4599-9B3C-68B9B7940815}" type="slidenum">
              <a:rPr lang="en-US"/>
              <a:pPr>
                <a:defRPr/>
              </a:pPr>
              <a:t>‹#›</a:t>
            </a:fld>
            <a:endParaRPr lang="en-US"/>
          </a:p>
        </p:txBody>
      </p:sp>
    </p:spTree>
    <p:extLst>
      <p:ext uri="{BB962C8B-B14F-4D97-AF65-F5344CB8AC3E}">
        <p14:creationId xmlns:p14="http://schemas.microsoft.com/office/powerpoint/2010/main" val="40527838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C8C124B-F686-4599-9B3C-68B9B7940815}" type="slidenum">
              <a:rPr lang="en-US" smtClean="0"/>
              <a:pPr>
                <a:defRPr/>
              </a:pPr>
              <a:t>1</a:t>
            </a:fld>
            <a:endParaRPr lang="en-US"/>
          </a:p>
        </p:txBody>
      </p:sp>
    </p:spTree>
    <p:extLst>
      <p:ext uri="{BB962C8B-B14F-4D97-AF65-F5344CB8AC3E}">
        <p14:creationId xmlns:p14="http://schemas.microsoft.com/office/powerpoint/2010/main" val="19095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TextEdit="1"/>
          </p:cNvSpPr>
          <p:nvPr>
            <p:ph type="sldImg"/>
          </p:nvPr>
        </p:nvSpPr>
        <p:spPr bwMode="auto">
          <a:noFill/>
          <a:ln>
            <a:solidFill>
              <a:srgbClr val="000000"/>
            </a:solidFill>
            <a:miter lim="800000"/>
            <a:headEnd/>
            <a:tailEnd/>
          </a:ln>
        </p:spPr>
      </p:sp>
      <p:sp>
        <p:nvSpPr>
          <p:cNvPr id="1945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C8C124B-F686-4599-9B3C-68B9B7940815}" type="slidenum">
              <a:rPr lang="en-US" smtClean="0"/>
              <a:pPr>
                <a:defRPr/>
              </a:pPr>
              <a:t>10</a:t>
            </a:fld>
            <a:endParaRPr lang="en-US"/>
          </a:p>
        </p:txBody>
      </p:sp>
    </p:spTree>
    <p:extLst>
      <p:ext uri="{BB962C8B-B14F-4D97-AF65-F5344CB8AC3E}">
        <p14:creationId xmlns:p14="http://schemas.microsoft.com/office/powerpoint/2010/main" val="2241195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A1728C2-4484-4D0E-BDB6-675EA333ED0B}"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E3183D5-7AC7-4E58-8729-3D19B256B03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CC22C70-5971-4B63-BC4F-5A39059D0858}"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0299AE7-5DA4-4099-A327-9494F53C659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D48198D-D962-48F4-B70D-2240DFC47DE7}"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764CF08-5E96-434D-B3C4-75FD2A8FACF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904E84F-26CD-43BB-AB86-50091A17D6EC}" type="datetimeFigureOut">
              <a:rPr lang="en-US"/>
              <a:pPr>
                <a:defRPr/>
              </a:pPr>
              <a:t>6/17/2013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AD2F84-0A87-47D6-AB92-9D0BFE3E0AD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DD1228F-06A4-4B92-B85E-4D8EE2BB28B3}" type="datetimeFigureOut">
              <a:rPr lang="en-US"/>
              <a:pPr>
                <a:defRPr/>
              </a:pPr>
              <a:t>6/17/2013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9B75626-BF8C-4EE8-814E-EF7F070B507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C97ABC9-864E-4413-8DFA-C36FC848F4A7}" type="datetimeFigureOut">
              <a:rPr lang="en-US"/>
              <a:pPr>
                <a:defRPr/>
              </a:pPr>
              <a:t>6/17/2013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B616CB5-23D5-49F5-A27D-774B571FA81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E89E280-C211-41F3-B1E1-A8DF53423C94}" type="datetimeFigureOut">
              <a:rPr lang="en-US"/>
              <a:pPr>
                <a:defRPr/>
              </a:pPr>
              <a:t>6/17/2013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C92C5DA-03C9-4817-BAD4-3D75D3E81CB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CE468A6-367E-4FD4-A259-1C9BB554A493}" type="datetimeFigureOut">
              <a:rPr lang="en-US"/>
              <a:pPr>
                <a:defRPr/>
              </a:pPr>
              <a:t>6/17/2013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4958E3A-D3E2-42C5-84F8-98CE596082B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9FCE8CF-6D84-44C5-9D99-DCEC87B8113A}" type="datetimeFigureOut">
              <a:rPr lang="en-US"/>
              <a:pPr>
                <a:defRPr/>
              </a:pPr>
              <a:t>6/17/2013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6B9228-A7CC-4E7E-B3DE-7F6ED2310CA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F0ED202-145F-4C4C-8453-E6D107AD0933}"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7A732C-03D4-4282-8FA7-5E6E52B5410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69986A2-CA74-493E-9114-1D5BD3ACB9FC}"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69A8E2-C673-4BE8-978B-7CD8CAC838F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2A0B003-577E-4F39-8847-AE2654E7174E}" type="datetimeFigureOut">
              <a:rPr lang="en-US"/>
              <a:pPr>
                <a:defRPr/>
              </a:pPr>
              <a:t>6/17/2013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EBAD7A2-465B-4C0B-8DE1-B7779FCE7BC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053" name="Text Box 3"/>
          <p:cNvSpPr txBox="1">
            <a:spLocks noChangeArrowheads="1"/>
          </p:cNvSpPr>
          <p:nvPr/>
        </p:nvSpPr>
        <p:spPr bwMode="auto">
          <a:xfrm>
            <a:off x="304800" y="1676400"/>
            <a:ext cx="8458200" cy="825500"/>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a:t>
            </a:r>
            <a:r>
              <a:rPr lang="en-GB" sz="1600" b="1" dirty="0" smtClean="0">
                <a:solidFill>
                  <a:schemeClr val="bg1"/>
                </a:solidFill>
                <a:latin typeface="Cambria" pitchFamily="18" charset="0"/>
              </a:rPr>
              <a:t>Accession </a:t>
            </a:r>
            <a:r>
              <a:rPr lang="en-GB" sz="1600" b="1" dirty="0">
                <a:solidFill>
                  <a:schemeClr val="bg1"/>
                </a:solidFill>
                <a:latin typeface="Cambria" pitchFamily="18" charset="0"/>
              </a:rPr>
              <a:t>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smtClean="0">
                <a:solidFill>
                  <a:schemeClr val="bg1"/>
                </a:solidFill>
                <a:latin typeface="Cambria" pitchFamily="18" charset="0"/>
              </a:rPr>
              <a:t>18</a:t>
            </a:r>
            <a:r>
              <a:rPr lang="hr-HR" sz="1600" b="1" i="1" dirty="0" smtClean="0">
                <a:solidFill>
                  <a:schemeClr val="bg1"/>
                </a:solidFill>
                <a:latin typeface="Cambria" pitchFamily="18" charset="0"/>
              </a:rPr>
              <a:t> </a:t>
            </a:r>
            <a:r>
              <a:rPr lang="hr-HR" sz="1600" b="1" i="1" dirty="0">
                <a:solidFill>
                  <a:schemeClr val="bg1"/>
                </a:solidFill>
                <a:latin typeface="Cambria" pitchFamily="18" charset="0"/>
              </a:rPr>
              <a:t>– </a:t>
            </a:r>
            <a:r>
              <a:rPr lang="en-US" sz="1600" b="1" i="1" dirty="0" smtClean="0">
                <a:solidFill>
                  <a:schemeClr val="bg1"/>
                </a:solidFill>
                <a:latin typeface="Cambria" pitchFamily="18" charset="0"/>
              </a:rPr>
              <a:t>Statistics</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2055"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a:r>
              <a:rPr lang="en-GB" sz="2600" dirty="0">
                <a:solidFill>
                  <a:srgbClr val="F2DCDB"/>
                </a:solidFill>
                <a:latin typeface="Cambria" pitchFamily="18" charset="0"/>
              </a:rPr>
              <a:t>Bilateral screening: Chapter </a:t>
            </a:r>
            <a:r>
              <a:rPr lang="en-US" sz="2600" dirty="0" smtClean="0">
                <a:solidFill>
                  <a:srgbClr val="F2DCDB"/>
                </a:solidFill>
                <a:latin typeface="Cambria" pitchFamily="18" charset="0"/>
              </a:rPr>
              <a:t>18</a:t>
            </a:r>
            <a:endParaRPr lang="en-GB" sz="2600" dirty="0">
              <a:solidFill>
                <a:srgbClr val="F2DCDB"/>
              </a:solidFill>
              <a:latin typeface="Cambria" pitchFamily="18" charset="0"/>
            </a:endParaRPr>
          </a:p>
          <a:p>
            <a:pPr algn="ctr"/>
            <a:r>
              <a:rPr lang="en-GB" sz="2600" b="1" dirty="0">
                <a:solidFill>
                  <a:srgbClr val="F2DCDB"/>
                </a:solidFill>
                <a:latin typeface="Cambria" pitchFamily="18" charset="0"/>
              </a:rPr>
              <a:t>PRESENTATION OF </a:t>
            </a:r>
            <a:r>
              <a:rPr lang="sr-Latn-CS" sz="2600" b="1" dirty="0">
                <a:solidFill>
                  <a:srgbClr val="F2DCDB"/>
                </a:solidFill>
                <a:latin typeface="Cambria" pitchFamily="18" charset="0"/>
              </a:rPr>
              <a:t>MONTENEGRO</a:t>
            </a:r>
            <a:endParaRPr lang="hr-HR" sz="2600" b="1" dirty="0">
              <a:solidFill>
                <a:srgbClr val="F2DCDB"/>
              </a:solidFill>
              <a:latin typeface="Calibri" pitchFamily="34" charset="0"/>
            </a:endParaRPr>
          </a:p>
        </p:txBody>
      </p:sp>
      <p:sp>
        <p:nvSpPr>
          <p:cNvPr id="2056" name="Rectangle 12"/>
          <p:cNvSpPr>
            <a:spLocks noChangeArrowheads="1"/>
          </p:cNvSpPr>
          <p:nvPr/>
        </p:nvSpPr>
        <p:spPr bwMode="auto">
          <a:xfrm>
            <a:off x="962025" y="6326188"/>
            <a:ext cx="7419975" cy="369887"/>
          </a:xfrm>
          <a:prstGeom prst="rect">
            <a:avLst/>
          </a:prstGeom>
          <a:noFill/>
          <a:ln w="9525">
            <a:noFill/>
            <a:miter lim="800000"/>
            <a:headEnd/>
            <a:tailEnd/>
          </a:ln>
        </p:spPr>
        <p:txBody>
          <a:bodyPr anchor="ctr">
            <a:spAutoFit/>
          </a:bodyPr>
          <a:lstStyle/>
          <a:p>
            <a:pPr algn="ctr"/>
            <a:r>
              <a:rPr lang="en-US" sz="1800" b="1" dirty="0" smtClean="0">
                <a:solidFill>
                  <a:srgbClr val="D99694"/>
                </a:solidFill>
                <a:latin typeface="Cambria" pitchFamily="18" charset="0"/>
              </a:rPr>
              <a:t>Luxembourg,  June 2013</a:t>
            </a:r>
            <a:endParaRPr lang="en-US" sz="1800" dirty="0">
              <a:solidFill>
                <a:srgbClr val="D99694"/>
              </a:solidFill>
              <a:latin typeface="Calibri" pitchFamily="34" charset="0"/>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pic>
        <p:nvPicPr>
          <p:cNvPr id="2058" name="Picture 28"/>
          <p:cNvPicPr>
            <a:picLocks noChangeAspect="1" noChangeArrowheads="1"/>
          </p:cNvPicPr>
          <p:nvPr/>
        </p:nvPicPr>
        <p:blipFill>
          <a:blip r:embed="rId4"/>
          <a:srcRect/>
          <a:stretch>
            <a:fillRect/>
          </a:stretch>
        </p:blipFill>
        <p:spPr bwMode="auto">
          <a:xfrm>
            <a:off x="3571875" y="4792663"/>
            <a:ext cx="2076450" cy="1171575"/>
          </a:xfrm>
          <a:prstGeom prst="rect">
            <a:avLst/>
          </a:prstGeom>
          <a:noFill/>
          <a:ln w="9525">
            <a:noFill/>
            <a:miter lim="800000"/>
            <a:headEnd/>
            <a:tailEnd/>
          </a:ln>
        </p:spPr>
      </p:pic>
    </p:spTree>
  </p:cSld>
  <p:clrMapOvr>
    <a:masterClrMapping/>
  </p:clrMapOvr>
  <p:transition>
    <p:randomBa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21"/>
          <p:cNvSpPr txBox="1">
            <a:spLocks noChangeArrowheads="1"/>
          </p:cNvSpPr>
          <p:nvPr/>
        </p:nvSpPr>
        <p:spPr bwMode="auto">
          <a:xfrm>
            <a:off x="228600" y="1828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400" b="1" dirty="0" smtClean="0">
                <a:latin typeface="Cambria" pitchFamily="18" charset="0"/>
              </a:rPr>
              <a:t>THEME </a:t>
            </a:r>
            <a:r>
              <a:rPr lang="en-US" sz="2400" b="1" dirty="0">
                <a:latin typeface="Cambria" pitchFamily="18" charset="0"/>
              </a:rPr>
              <a:t>4:05 Forestry Statistics</a:t>
            </a:r>
            <a:endParaRPr lang="en-US" sz="1400" b="1" dirty="0">
              <a:latin typeface="Cambria" pitchFamily="18" charset="0"/>
            </a:endParaRPr>
          </a:p>
        </p:txBody>
      </p:sp>
      <p:sp>
        <p:nvSpPr>
          <p:cNvPr id="3075" name="Rectangle 16"/>
          <p:cNvSpPr>
            <a:spLocks noChangeArrowheads="1"/>
          </p:cNvSpPr>
          <p:nvPr/>
        </p:nvSpPr>
        <p:spPr bwMode="auto">
          <a:xfrm>
            <a:off x="2057400" y="2819400"/>
            <a:ext cx="5410200" cy="2554545"/>
          </a:xfrm>
          <a:prstGeom prst="rect">
            <a:avLst/>
          </a:prstGeom>
          <a:noFill/>
          <a:ln w="9525">
            <a:noFill/>
            <a:miter lim="800000"/>
            <a:headEnd/>
            <a:tailEnd/>
          </a:ln>
        </p:spPr>
        <p:txBody>
          <a:bodyPr>
            <a:spAutoFit/>
          </a:bodyPr>
          <a:lstStyle/>
          <a:p>
            <a:pPr algn="ctr"/>
            <a:endParaRPr lang="hr-HR" b="1" dirty="0">
              <a:solidFill>
                <a:srgbClr val="632523"/>
              </a:solidFill>
              <a:latin typeface="Cambria" pitchFamily="18" charset="0"/>
            </a:endParaRPr>
          </a:p>
          <a:p>
            <a:pPr algn="ctr"/>
            <a:endParaRPr lang="hr-HR" b="1" dirty="0">
              <a:solidFill>
                <a:srgbClr val="632523"/>
              </a:solidFill>
              <a:latin typeface="Cambria" pitchFamily="18" charset="0"/>
            </a:endParaRPr>
          </a:p>
          <a:p>
            <a:pPr algn="ctr"/>
            <a:r>
              <a:rPr lang="hr-HR" b="1" dirty="0" smtClean="0">
                <a:latin typeface="Cambria" pitchFamily="18" charset="0"/>
              </a:rPr>
              <a:t>Bilateral screening</a:t>
            </a:r>
            <a:r>
              <a:rPr lang="hr-HR" b="1" dirty="0">
                <a:latin typeface="Cambria" pitchFamily="18" charset="0"/>
              </a:rPr>
              <a:t>: Chapter </a:t>
            </a:r>
            <a:r>
              <a:rPr lang="en-US" b="1" dirty="0" smtClean="0">
                <a:latin typeface="Cambria" pitchFamily="18" charset="0"/>
              </a:rPr>
              <a:t>18</a:t>
            </a:r>
            <a:r>
              <a:rPr lang="hr-HR" b="1" dirty="0" smtClean="0">
                <a:latin typeface="Cambria" pitchFamily="18" charset="0"/>
              </a:rPr>
              <a:t> </a:t>
            </a:r>
            <a:r>
              <a:rPr lang="en-US" b="1" dirty="0">
                <a:latin typeface="Cambria" pitchFamily="18" charset="0"/>
              </a:rPr>
              <a:t/>
            </a:r>
            <a:br>
              <a:rPr lang="en-US" b="1" dirty="0">
                <a:latin typeface="Cambria" pitchFamily="18" charset="0"/>
              </a:rPr>
            </a:br>
            <a:r>
              <a:rPr lang="en-US" b="1" dirty="0">
                <a:latin typeface="Cambria" pitchFamily="18" charset="0"/>
              </a:rPr>
              <a:t>Presentation of  Montenegro</a:t>
            </a:r>
            <a:br>
              <a:rPr lang="en-US" b="1" dirty="0">
                <a:latin typeface="Cambria" pitchFamily="18" charset="0"/>
              </a:rPr>
            </a:br>
            <a:r>
              <a:rPr lang="en-US" b="1" dirty="0" smtClean="0">
                <a:latin typeface="Cambria" pitchFamily="18" charset="0"/>
              </a:rPr>
              <a:t>Luxembourg</a:t>
            </a:r>
            <a:r>
              <a:rPr lang="hr-HR" b="1" dirty="0" smtClean="0">
                <a:latin typeface="Cambria" pitchFamily="18" charset="0"/>
              </a:rPr>
              <a:t>, </a:t>
            </a:r>
            <a:r>
              <a:rPr lang="en-US" b="1" dirty="0" smtClean="0">
                <a:latin typeface="Cambria" pitchFamily="18" charset="0"/>
              </a:rPr>
              <a:t>23-24</a:t>
            </a:r>
            <a:r>
              <a:rPr lang="hr-HR" b="1" dirty="0" smtClean="0">
                <a:latin typeface="Cambria" pitchFamily="18" charset="0"/>
              </a:rPr>
              <a:t> </a:t>
            </a:r>
            <a:r>
              <a:rPr lang="en-US" b="1" dirty="0" smtClean="0">
                <a:latin typeface="Cambria" pitchFamily="18" charset="0"/>
              </a:rPr>
              <a:t>June</a:t>
            </a:r>
            <a:r>
              <a:rPr lang="hr-HR" b="1" dirty="0" smtClean="0">
                <a:latin typeface="Cambria" pitchFamily="18" charset="0"/>
              </a:rPr>
              <a:t>201</a:t>
            </a:r>
            <a:r>
              <a:rPr lang="en-US" b="1" dirty="0" smtClean="0">
                <a:latin typeface="Cambria" pitchFamily="18" charset="0"/>
              </a:rPr>
              <a:t>3</a:t>
            </a:r>
            <a:endParaRPr lang="sr-Latn-RS" b="1" dirty="0" smtClean="0">
              <a:latin typeface="Cambria" pitchFamily="18" charset="0"/>
            </a:endParaRPr>
          </a:p>
          <a:p>
            <a:pPr algn="ctr"/>
            <a:endParaRPr lang="sr-Latn-RS" b="1" dirty="0">
              <a:latin typeface="Cambria" pitchFamily="18" charset="0"/>
            </a:endParaRPr>
          </a:p>
          <a:p>
            <a:pPr algn="ctr"/>
            <a:r>
              <a:rPr lang="sr-Latn-RS" b="1" dirty="0" smtClean="0">
                <a:latin typeface="Cambria" pitchFamily="18" charset="0"/>
              </a:rPr>
              <a:t>Natasa Vuckovic, MSc</a:t>
            </a:r>
          </a:p>
          <a:p>
            <a:pPr algn="ctr"/>
            <a:r>
              <a:rPr lang="sr-Latn-RS" b="1" dirty="0" smtClean="0">
                <a:latin typeface="Cambria" pitchFamily="18" charset="0"/>
              </a:rPr>
              <a:t>S</a:t>
            </a:r>
            <a:r>
              <a:rPr lang="en-US" b="1" dirty="0" err="1" smtClean="0">
                <a:latin typeface="Cambria" pitchFamily="18" charset="0"/>
              </a:rPr>
              <a:t>tatistician</a:t>
            </a:r>
            <a:endParaRPr lang="en-US" dirty="0">
              <a:latin typeface="Cambria" pitchFamily="18" charset="0"/>
            </a:endParaRP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sz="1800" b="1" dirty="0">
              <a:solidFill>
                <a:schemeClr val="accent2">
                  <a:lumMod val="75000"/>
                </a:schemeClr>
              </a:solidFill>
              <a:latin typeface="Cambria" pitchFamily="18" charset="0"/>
            </a:endParaRPr>
          </a:p>
        </p:txBody>
      </p:sp>
      <p:pic>
        <p:nvPicPr>
          <p:cNvPr id="3077"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grpSp>
        <p:nvGrpSpPr>
          <p:cNvPr id="3078" name="Group 7"/>
          <p:cNvGrpSpPr>
            <a:grpSpLocks/>
          </p:cNvGrpSpPr>
          <p:nvPr/>
        </p:nvGrpSpPr>
        <p:grpSpPr bwMode="auto">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3085"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86" name="Group 21"/>
            <p:cNvGrpSpPr>
              <a:grpSpLocks/>
            </p:cNvGrpSpPr>
            <p:nvPr/>
          </p:nvGrpSpPr>
          <p:grpSpPr bwMode="auto">
            <a:xfrm>
              <a:off x="7885100" y="-4763"/>
              <a:ext cx="1211260" cy="385762"/>
              <a:chOff x="7814716" y="-5258"/>
              <a:chExt cx="1210767" cy="460280"/>
            </a:xfrm>
          </p:grpSpPr>
          <p:sp>
            <p:nvSpPr>
              <p:cNvPr id="25" name="5-Point Star 24"/>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6" name="5-Point Star 25"/>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7" name="5-Point Star 26"/>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8" name="5-Point Star 27"/>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9" name="5-Point Star 28"/>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3079" name="Group 21"/>
          <p:cNvGrpSpPr>
            <a:grpSpLocks/>
          </p:cNvGrpSpPr>
          <p:nvPr/>
        </p:nvGrpSpPr>
        <p:grpSpPr bwMode="auto">
          <a:xfrm>
            <a:off x="0" y="6354763"/>
            <a:ext cx="9144000" cy="506472"/>
            <a:chOff x="0" y="6354762"/>
            <a:chExt cx="9144000" cy="506533"/>
          </a:xfrm>
        </p:grpSpPr>
        <p:sp>
          <p:nvSpPr>
            <p:cNvPr id="37" name="Round Same Side Corner Rectangle 36"/>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8" name="Rectangle 37"/>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082"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958257295"/>
      </p:ext>
    </p:extLst>
  </p:cSld>
  <p:clrMapOvr>
    <a:masterClrMapping/>
  </p:clrMapOvr>
  <p:transition>
    <p:randomBa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7" name="Rectangle 20"/>
          <p:cNvSpPr>
            <a:spLocks noGrp="1"/>
          </p:cNvSpPr>
          <p:nvPr>
            <p:ph type="title"/>
          </p:nvPr>
        </p:nvSpPr>
        <p:spPr>
          <a:xfrm>
            <a:off x="685800" y="609600"/>
            <a:ext cx="8229600" cy="990600"/>
          </a:xfrm>
        </p:spPr>
        <p:txBody>
          <a:bodyPr/>
          <a:lstStyle/>
          <a:p>
            <a:r>
              <a:rPr lang="sr-Latn-CS" sz="3200" b="1" dirty="0">
                <a:latin typeface="Cambria" pitchFamily="18" charset="0"/>
              </a:rPr>
              <a:t>Forestry Statistics</a:t>
            </a:r>
            <a:endParaRPr lang="en-US" sz="3200" b="1" dirty="0" smtClean="0">
              <a:latin typeface="Cambria" pitchFamily="18" charset="0"/>
            </a:endParaRPr>
          </a:p>
        </p:txBody>
      </p:sp>
      <p:sp>
        <p:nvSpPr>
          <p:cNvPr id="16388" name="Rectangle 21"/>
          <p:cNvSpPr>
            <a:spLocks noGrp="1"/>
          </p:cNvSpPr>
          <p:nvPr>
            <p:ph type="body" idx="1"/>
          </p:nvPr>
        </p:nvSpPr>
        <p:spPr>
          <a:xfrm>
            <a:off x="457199" y="1981200"/>
            <a:ext cx="8376741" cy="4144963"/>
          </a:xfrm>
        </p:spPr>
        <p:txBody>
          <a:bodyPr>
            <a:normAutofit fontScale="92500" lnSpcReduction="10000"/>
          </a:bodyPr>
          <a:lstStyle/>
          <a:p>
            <a:pPr>
              <a:lnSpc>
                <a:spcPct val="120000"/>
              </a:lnSpc>
              <a:spcBef>
                <a:spcPts val="600"/>
              </a:spcBef>
              <a:buNone/>
            </a:pPr>
            <a:r>
              <a:rPr lang="en-US" sz="1800" b="1" u="sng" dirty="0">
                <a:latin typeface="Cambria" pitchFamily="18" charset="0"/>
              </a:rPr>
              <a:t>Current situation:</a:t>
            </a:r>
          </a:p>
          <a:p>
            <a:pPr>
              <a:lnSpc>
                <a:spcPct val="120000"/>
              </a:lnSpc>
              <a:spcBef>
                <a:spcPts val="600"/>
              </a:spcBef>
              <a:buNone/>
            </a:pPr>
            <a:endParaRPr lang="en-US" sz="1800" b="1" u="sng" dirty="0" smtClean="0">
              <a:solidFill>
                <a:schemeClr val="accent2">
                  <a:lumMod val="50000"/>
                </a:schemeClr>
              </a:solidFill>
              <a:latin typeface="Cambria" pitchFamily="18" charset="0"/>
            </a:endParaRPr>
          </a:p>
          <a:p>
            <a:pPr algn="just">
              <a:lnSpc>
                <a:spcPct val="120000"/>
              </a:lnSpc>
              <a:spcBef>
                <a:spcPts val="600"/>
              </a:spcBef>
            </a:pPr>
            <a:r>
              <a:rPr lang="en-US" sz="1800" dirty="0" smtClean="0">
                <a:latin typeface="Cambria" pitchFamily="18" charset="0"/>
              </a:rPr>
              <a:t>Forestry </a:t>
            </a:r>
            <a:r>
              <a:rPr lang="en-US" sz="1800" dirty="0">
                <a:latin typeface="Cambria" pitchFamily="18" charset="0"/>
              </a:rPr>
              <a:t>Statistics monitors and displays information about the most important </a:t>
            </a:r>
            <a:r>
              <a:rPr lang="en-US" sz="1800" dirty="0" smtClean="0">
                <a:latin typeface="Cambria" pitchFamily="18" charset="0"/>
              </a:rPr>
              <a:t>changes in </a:t>
            </a:r>
            <a:r>
              <a:rPr lang="en-US" sz="1800" dirty="0">
                <a:latin typeface="Cambria" pitchFamily="18" charset="0"/>
              </a:rPr>
              <a:t>the forestry sector.</a:t>
            </a:r>
          </a:p>
          <a:p>
            <a:pPr algn="just">
              <a:lnSpc>
                <a:spcPct val="120000"/>
              </a:lnSpc>
              <a:spcBef>
                <a:spcPts val="600"/>
              </a:spcBef>
            </a:pPr>
            <a:endParaRPr lang="en-US" sz="1800" dirty="0">
              <a:latin typeface="Cambria" pitchFamily="18" charset="0"/>
            </a:endParaRPr>
          </a:p>
          <a:p>
            <a:pPr algn="just">
              <a:lnSpc>
                <a:spcPct val="120000"/>
              </a:lnSpc>
              <a:spcBef>
                <a:spcPts val="600"/>
              </a:spcBef>
            </a:pPr>
            <a:r>
              <a:rPr lang="en-US" sz="1800" dirty="0">
                <a:latin typeface="Cambria" pitchFamily="18" charset="0"/>
              </a:rPr>
              <a:t>In the field of forestry statistics </a:t>
            </a:r>
            <a:r>
              <a:rPr lang="en-US" sz="1800" dirty="0">
                <a:solidFill>
                  <a:prstClr val="black"/>
                </a:solidFill>
                <a:latin typeface="Cambria" pitchFamily="18" charset="0"/>
              </a:rPr>
              <a:t>are carried out </a:t>
            </a:r>
            <a:r>
              <a:rPr lang="en-US" sz="1800" dirty="0" smtClean="0">
                <a:latin typeface="Cambria" pitchFamily="18" charset="0"/>
              </a:rPr>
              <a:t>total </a:t>
            </a:r>
            <a:r>
              <a:rPr lang="en-US" sz="1800" dirty="0">
                <a:latin typeface="Cambria" pitchFamily="18" charset="0"/>
              </a:rPr>
              <a:t>of 9 </a:t>
            </a:r>
            <a:r>
              <a:rPr lang="en-US" sz="1800" dirty="0" smtClean="0">
                <a:latin typeface="Cambria" pitchFamily="18" charset="0"/>
              </a:rPr>
              <a:t>surveys.</a:t>
            </a:r>
            <a:endParaRPr lang="en-US" sz="1800" dirty="0">
              <a:latin typeface="Cambria" pitchFamily="18" charset="0"/>
            </a:endParaRPr>
          </a:p>
          <a:p>
            <a:pPr algn="just">
              <a:lnSpc>
                <a:spcPct val="120000"/>
              </a:lnSpc>
              <a:spcBef>
                <a:spcPts val="600"/>
              </a:spcBef>
            </a:pPr>
            <a:endParaRPr lang="en-US" sz="1800" dirty="0">
              <a:latin typeface="Cambria" pitchFamily="18" charset="0"/>
            </a:endParaRPr>
          </a:p>
          <a:p>
            <a:pPr algn="just">
              <a:lnSpc>
                <a:spcPct val="120000"/>
              </a:lnSpc>
              <a:spcBef>
                <a:spcPts val="600"/>
              </a:spcBef>
            </a:pPr>
            <a:r>
              <a:rPr lang="en-US" sz="1800" dirty="0">
                <a:latin typeface="Cambria" pitchFamily="18" charset="0"/>
              </a:rPr>
              <a:t>Data are collected by the reporting method. Data are collected from the forest and other </a:t>
            </a:r>
            <a:r>
              <a:rPr lang="en-US" sz="1800" dirty="0" smtClean="0">
                <a:latin typeface="Cambria" pitchFamily="18" charset="0"/>
              </a:rPr>
              <a:t>enterprises, </a:t>
            </a:r>
            <a:r>
              <a:rPr lang="en-US" sz="1800" dirty="0">
                <a:latin typeface="Cambria" pitchFamily="18" charset="0"/>
              </a:rPr>
              <a:t>and are based on accounting records.</a:t>
            </a:r>
          </a:p>
          <a:p>
            <a:pPr algn="just">
              <a:lnSpc>
                <a:spcPct val="120000"/>
              </a:lnSpc>
              <a:spcBef>
                <a:spcPts val="600"/>
              </a:spcBef>
            </a:pPr>
            <a:endParaRPr lang="en-US" sz="1800" dirty="0">
              <a:latin typeface="Cambria" pitchFamily="18" charset="0"/>
            </a:endParaRPr>
          </a:p>
          <a:p>
            <a:pPr algn="just">
              <a:lnSpc>
                <a:spcPct val="120000"/>
              </a:lnSpc>
              <a:spcBef>
                <a:spcPts val="600"/>
              </a:spcBef>
            </a:pPr>
            <a:r>
              <a:rPr lang="en-US" sz="1800" dirty="0">
                <a:latin typeface="Cambria" pitchFamily="18" charset="0"/>
              </a:rPr>
              <a:t>Depending on the </a:t>
            </a:r>
            <a:r>
              <a:rPr lang="en-US" sz="1800" dirty="0" err="1" smtClean="0">
                <a:latin typeface="Cambria" pitchFamily="18" charset="0"/>
              </a:rPr>
              <a:t>isssues</a:t>
            </a:r>
            <a:r>
              <a:rPr lang="en-US" sz="1800" dirty="0" smtClean="0">
                <a:latin typeface="Cambria" pitchFamily="18" charset="0"/>
              </a:rPr>
              <a:t>, </a:t>
            </a:r>
            <a:r>
              <a:rPr lang="en-US" sz="1800" dirty="0" smtClean="0">
                <a:latin typeface="Cambria" pitchFamily="18" charset="0"/>
              </a:rPr>
              <a:t>surveys are </a:t>
            </a:r>
            <a:r>
              <a:rPr lang="en-US" sz="1800" dirty="0">
                <a:latin typeface="Cambria" pitchFamily="18" charset="0"/>
              </a:rPr>
              <a:t>being conducted on a monthly, annual and multi-annual basis.</a:t>
            </a:r>
            <a:endParaRPr lang="en-US" sz="1800" dirty="0" smtClean="0">
              <a:latin typeface="Cambria" pitchFamily="18" charset="0"/>
              <a:ea typeface="Calibri"/>
              <a:cs typeface="Times New Roman"/>
            </a:endParaRPr>
          </a:p>
          <a:p>
            <a:pPr marL="457200" lvl="1" indent="0" algn="just">
              <a:buNone/>
            </a:pPr>
            <a:endParaRPr lang="sr-Latn-CS" sz="1800" dirty="0">
              <a:solidFill>
                <a:schemeClr val="accent2">
                  <a:lumMod val="50000"/>
                </a:schemeClr>
              </a:solidFill>
              <a:latin typeface="Cambria" pitchFamily="18" charset="0"/>
            </a:endParaRPr>
          </a:p>
          <a:p>
            <a:pPr lvl="1">
              <a:lnSpc>
                <a:spcPct val="80000"/>
              </a:lnSpc>
              <a:buFont typeface="Wingdings" pitchFamily="2" charset="2"/>
              <a:buChar char="Ø"/>
            </a:pPr>
            <a:endParaRPr lang="sr-Latn-CS" sz="1800" dirty="0" smtClean="0">
              <a:solidFill>
                <a:schemeClr val="accent2">
                  <a:lumMod val="50000"/>
                </a:schemeClr>
              </a:solidFill>
              <a:latin typeface="Cambria" pitchFamily="18" charset="0"/>
            </a:endParaRPr>
          </a:p>
          <a:p>
            <a:pPr lvl="1">
              <a:lnSpc>
                <a:spcPct val="80000"/>
              </a:lnSpc>
              <a:buFont typeface="Wingdings" pitchFamily="2" charset="2"/>
              <a:buChar char="Ø"/>
            </a:pPr>
            <a:endParaRPr lang="sr-Latn-CS" sz="1800" dirty="0">
              <a:solidFill>
                <a:schemeClr val="accent2">
                  <a:lumMod val="50000"/>
                </a:schemeClr>
              </a:solidFill>
              <a:latin typeface="Cambria" pitchFamily="18" charset="0"/>
            </a:endParaRPr>
          </a:p>
          <a:p>
            <a:pPr marL="457200" lvl="1" indent="0">
              <a:lnSpc>
                <a:spcPct val="80000"/>
              </a:lnSpc>
              <a:buNone/>
            </a:pPr>
            <a:endParaRPr lang="sr-Latn-CS" sz="2400" b="1" dirty="0" smtClean="0">
              <a:latin typeface="Arial" charset="0"/>
            </a:endParaRPr>
          </a:p>
          <a:p>
            <a:pPr lvl="1">
              <a:lnSpc>
                <a:spcPct val="80000"/>
              </a:lnSpc>
              <a:buFont typeface="Arial" charset="0"/>
              <a:buNone/>
            </a:pPr>
            <a:endParaRPr lang="sr-Latn-CS" sz="2400" dirty="0" smtClean="0">
              <a:latin typeface="Arial"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7" name="Rectangle 20"/>
          <p:cNvSpPr>
            <a:spLocks noGrp="1"/>
          </p:cNvSpPr>
          <p:nvPr>
            <p:ph type="title"/>
          </p:nvPr>
        </p:nvSpPr>
        <p:spPr>
          <a:xfrm>
            <a:off x="685800" y="609600"/>
            <a:ext cx="8229600" cy="1143000"/>
          </a:xfrm>
        </p:spPr>
        <p:txBody>
          <a:bodyPr/>
          <a:lstStyle/>
          <a:p>
            <a:r>
              <a:rPr lang="sr-Latn-CS" sz="3200" b="1" dirty="0">
                <a:solidFill>
                  <a:prstClr val="black"/>
                </a:solidFill>
                <a:latin typeface="Cambria" pitchFamily="18" charset="0"/>
              </a:rPr>
              <a:t>Forestry Statistics</a:t>
            </a:r>
            <a:endParaRPr lang="en-US" sz="3200" b="1" dirty="0" smtClean="0">
              <a:solidFill>
                <a:srgbClr val="632523"/>
              </a:solidFill>
              <a:latin typeface="Cambria" pitchFamily="18" charset="0"/>
            </a:endParaRPr>
          </a:p>
        </p:txBody>
      </p:sp>
      <p:sp>
        <p:nvSpPr>
          <p:cNvPr id="16388" name="Rectangle 21"/>
          <p:cNvSpPr>
            <a:spLocks noGrp="1"/>
          </p:cNvSpPr>
          <p:nvPr>
            <p:ph type="body" idx="1"/>
          </p:nvPr>
        </p:nvSpPr>
        <p:spPr>
          <a:xfrm>
            <a:off x="457200" y="1524000"/>
            <a:ext cx="8153400" cy="4602163"/>
          </a:xfrm>
        </p:spPr>
        <p:txBody>
          <a:bodyPr>
            <a:noAutofit/>
          </a:bodyPr>
          <a:lstStyle/>
          <a:p>
            <a:pPr lvl="0">
              <a:lnSpc>
                <a:spcPct val="120000"/>
              </a:lnSpc>
              <a:spcBef>
                <a:spcPts val="600"/>
              </a:spcBef>
              <a:buNone/>
            </a:pPr>
            <a:r>
              <a:rPr lang="sr-Latn-ME" sz="1800" b="1" u="sng" dirty="0">
                <a:latin typeface="Cambria" pitchFamily="18" charset="0"/>
              </a:rPr>
              <a:t>Current situation </a:t>
            </a:r>
            <a:r>
              <a:rPr lang="en-US" sz="1800" b="1" u="sng" dirty="0">
                <a:latin typeface="Cambria" pitchFamily="18" charset="0"/>
              </a:rPr>
              <a:t>:</a:t>
            </a:r>
          </a:p>
          <a:p>
            <a:pPr lvl="0">
              <a:lnSpc>
                <a:spcPct val="120000"/>
              </a:lnSpc>
              <a:spcBef>
                <a:spcPts val="600"/>
              </a:spcBef>
              <a:buNone/>
            </a:pPr>
            <a:endParaRPr lang="en-US" sz="1800" dirty="0">
              <a:latin typeface="Cambria" pitchFamily="18" charset="0"/>
            </a:endParaRPr>
          </a:p>
          <a:p>
            <a:pPr marL="114300" lvl="0" indent="0">
              <a:lnSpc>
                <a:spcPct val="80000"/>
              </a:lnSpc>
              <a:spcBef>
                <a:spcPts val="430"/>
              </a:spcBef>
              <a:spcAft>
                <a:spcPts val="0"/>
              </a:spcAft>
              <a:buNone/>
            </a:pPr>
            <a:r>
              <a:rPr lang="sr-Latn-RS" sz="1800" dirty="0">
                <a:latin typeface="Cambria" pitchFamily="18" charset="0"/>
              </a:rPr>
              <a:t>In the forestry statistics area data are collected with following surveys:</a:t>
            </a:r>
          </a:p>
          <a:p>
            <a:pPr marL="114300" lvl="0" indent="0">
              <a:lnSpc>
                <a:spcPct val="80000"/>
              </a:lnSpc>
              <a:spcBef>
                <a:spcPts val="430"/>
              </a:spcBef>
              <a:spcAft>
                <a:spcPts val="0"/>
              </a:spcAft>
              <a:buNone/>
            </a:pPr>
            <a:endParaRPr lang="en-US" sz="1800" dirty="0">
              <a:latin typeface="Cambria" pitchFamily="18" charset="0"/>
              <a:ea typeface="Calibri"/>
              <a:cs typeface="Times New Roman"/>
            </a:endParaRPr>
          </a:p>
          <a:p>
            <a:pPr lvl="0" algn="just">
              <a:lnSpc>
                <a:spcPct val="80000"/>
              </a:lnSpc>
              <a:spcBef>
                <a:spcPts val="430"/>
              </a:spcBef>
              <a:spcAft>
                <a:spcPts val="0"/>
              </a:spcAft>
              <a:buFont typeface="Wingdings"/>
              <a:buChar char=""/>
            </a:pPr>
            <a:r>
              <a:rPr lang="sr-Latn-RS" sz="1800" dirty="0">
                <a:latin typeface="Cambria" pitchFamily="18" charset="0"/>
              </a:rPr>
              <a:t>Report on production of forest </a:t>
            </a:r>
            <a:r>
              <a:rPr lang="en-US" sz="1800" dirty="0">
                <a:latin typeface="Cambria" pitchFamily="18" charset="0"/>
              </a:rPr>
              <a:t>assortments </a:t>
            </a:r>
            <a:r>
              <a:rPr lang="sr-Latn-RS" sz="1800" dirty="0">
                <a:latin typeface="Cambria" pitchFamily="18" charset="0"/>
              </a:rPr>
              <a:t>in state forests (monthly)</a:t>
            </a:r>
            <a:endParaRPr lang="en-US" sz="1800" dirty="0">
              <a:latin typeface="Cambria" pitchFamily="18" charset="0"/>
            </a:endParaRPr>
          </a:p>
          <a:p>
            <a:pPr marL="0" lvl="0" indent="0" algn="just">
              <a:lnSpc>
                <a:spcPct val="80000"/>
              </a:lnSpc>
              <a:spcBef>
                <a:spcPts val="430"/>
              </a:spcBef>
              <a:spcAft>
                <a:spcPts val="0"/>
              </a:spcAft>
              <a:buNone/>
            </a:pPr>
            <a:r>
              <a:rPr lang="sr-Latn-ME" sz="1400" dirty="0">
                <a:latin typeface="Cambria" pitchFamily="18" charset="0"/>
                <a:ea typeface="Calibri"/>
              </a:rPr>
              <a:t>The survey collects data on produced, sold quantities and stocks of forest assortments, </a:t>
            </a:r>
            <a:r>
              <a:rPr lang="sr-Latn-ME" sz="1400" dirty="0" smtClean="0">
                <a:latin typeface="Cambria" pitchFamily="18" charset="0"/>
                <a:ea typeface="Calibri"/>
              </a:rPr>
              <a:t>i</a:t>
            </a:r>
            <a:r>
              <a:rPr lang="en-US" sz="1400" dirty="0" smtClean="0">
                <a:latin typeface="Cambria" pitchFamily="18" charset="0"/>
                <a:ea typeface="Calibri"/>
              </a:rPr>
              <a:t>.</a:t>
            </a:r>
            <a:r>
              <a:rPr lang="sr-Latn-ME" sz="1400" dirty="0" smtClean="0">
                <a:latin typeface="Cambria" pitchFamily="18" charset="0"/>
                <a:ea typeface="Calibri"/>
              </a:rPr>
              <a:t>e.data </a:t>
            </a:r>
            <a:r>
              <a:rPr lang="sr-Latn-ME" sz="1400" dirty="0">
                <a:latin typeface="Cambria" pitchFamily="18" charset="0"/>
                <a:ea typeface="Calibri"/>
              </a:rPr>
              <a:t>on total gross fallen wood mass from January till the end of the year </a:t>
            </a:r>
            <a:r>
              <a:rPr lang="en-US" sz="1400" dirty="0" smtClean="0">
                <a:latin typeface="Cambria" pitchFamily="18" charset="0"/>
                <a:ea typeface="Calibri"/>
              </a:rPr>
              <a:t>are </a:t>
            </a:r>
            <a:r>
              <a:rPr lang="sr-Latn-ME" sz="1400" dirty="0" smtClean="0">
                <a:latin typeface="Cambria" pitchFamily="18" charset="0"/>
                <a:ea typeface="Calibri"/>
              </a:rPr>
              <a:t>used </a:t>
            </a:r>
            <a:r>
              <a:rPr lang="sr-Latn-ME" sz="1400" dirty="0">
                <a:latin typeface="Cambria" pitchFamily="18" charset="0"/>
                <a:ea typeface="Calibri"/>
              </a:rPr>
              <a:t>for production of forest assortments.</a:t>
            </a:r>
            <a:endParaRPr lang="en-US" sz="1400" dirty="0">
              <a:latin typeface="Cambria" pitchFamily="18" charset="0"/>
              <a:ea typeface="Calibri"/>
            </a:endParaRPr>
          </a:p>
          <a:p>
            <a:pPr lvl="0" algn="just">
              <a:lnSpc>
                <a:spcPct val="80000"/>
              </a:lnSpc>
              <a:spcBef>
                <a:spcPts val="430"/>
              </a:spcBef>
              <a:spcAft>
                <a:spcPts val="0"/>
              </a:spcAft>
              <a:buFont typeface="Wingdings"/>
              <a:buChar char=""/>
            </a:pPr>
            <a:r>
              <a:rPr lang="sr-Latn-RS" sz="1800" dirty="0">
                <a:latin typeface="Cambria" pitchFamily="18" charset="0"/>
              </a:rPr>
              <a:t>Report </a:t>
            </a:r>
            <a:r>
              <a:rPr lang="en-US" sz="1800" dirty="0" smtClean="0">
                <a:latin typeface="Cambria" pitchFamily="18" charset="0"/>
              </a:rPr>
              <a:t>on </a:t>
            </a:r>
            <a:r>
              <a:rPr lang="sr-Latn-RS" sz="1800" dirty="0" smtClean="0">
                <a:latin typeface="Cambria" pitchFamily="18" charset="0"/>
              </a:rPr>
              <a:t>growing </a:t>
            </a:r>
            <a:r>
              <a:rPr lang="en-US" sz="1800" dirty="0" smtClean="0">
                <a:latin typeface="Cambria" pitchFamily="18" charset="0"/>
              </a:rPr>
              <a:t>and</a:t>
            </a:r>
            <a:r>
              <a:rPr lang="sr-Latn-RS" sz="1800" dirty="0">
                <a:solidFill>
                  <a:prstClr val="black"/>
                </a:solidFill>
                <a:latin typeface="Cambria" pitchFamily="18" charset="0"/>
              </a:rPr>
              <a:t> </a:t>
            </a:r>
            <a:r>
              <a:rPr lang="sr-Latn-RS" sz="1800" dirty="0" smtClean="0">
                <a:solidFill>
                  <a:prstClr val="black"/>
                </a:solidFill>
                <a:latin typeface="Cambria" pitchFamily="18" charset="0"/>
              </a:rPr>
              <a:t>cultivatning </a:t>
            </a:r>
            <a:r>
              <a:rPr lang="sr-Latn-RS" sz="1800" dirty="0" smtClean="0">
                <a:latin typeface="Cambria" pitchFamily="18" charset="0"/>
              </a:rPr>
              <a:t>of </a:t>
            </a:r>
            <a:r>
              <a:rPr lang="sr-Latn-RS" sz="1800" dirty="0">
                <a:latin typeface="Cambria" pitchFamily="18" charset="0"/>
              </a:rPr>
              <a:t>forests</a:t>
            </a:r>
            <a:endParaRPr lang="en-US" sz="1800" dirty="0">
              <a:latin typeface="Cambria" pitchFamily="18" charset="0"/>
            </a:endParaRPr>
          </a:p>
          <a:p>
            <a:pPr marL="0" lvl="0" indent="0" algn="just">
              <a:lnSpc>
                <a:spcPct val="80000"/>
              </a:lnSpc>
              <a:spcBef>
                <a:spcPts val="430"/>
              </a:spcBef>
              <a:spcAft>
                <a:spcPts val="0"/>
              </a:spcAft>
              <a:buNone/>
            </a:pPr>
            <a:r>
              <a:rPr lang="sr-Latn-RS" sz="1400" dirty="0">
                <a:latin typeface="Cambria" pitchFamily="18" charset="0"/>
                <a:ea typeface="Calibri"/>
              </a:rPr>
              <a:t>The aim of survey is to obtain data on artificial afforestation, method of afforestation, spent planting and seeding material, </a:t>
            </a:r>
            <a:r>
              <a:rPr lang="en-US" sz="1400" dirty="0" smtClean="0">
                <a:latin typeface="Cambria" pitchFamily="18" charset="0"/>
                <a:ea typeface="Calibri"/>
              </a:rPr>
              <a:t>tending</a:t>
            </a:r>
            <a:r>
              <a:rPr lang="sr-Latn-RS" sz="1400" dirty="0" smtClean="0">
                <a:latin typeface="Cambria" pitchFamily="18" charset="0"/>
                <a:ea typeface="Calibri"/>
              </a:rPr>
              <a:t> </a:t>
            </a:r>
            <a:r>
              <a:rPr lang="sr-Latn-RS" sz="1400" dirty="0">
                <a:latin typeface="Cambria" pitchFamily="18" charset="0"/>
                <a:ea typeface="Calibri"/>
              </a:rPr>
              <a:t>and melioreation of high and coppice forests, as well as melioreation of scrub, bushes and foliage forest.</a:t>
            </a:r>
          </a:p>
          <a:p>
            <a:pPr lvl="0">
              <a:lnSpc>
                <a:spcPct val="80000"/>
              </a:lnSpc>
              <a:spcBef>
                <a:spcPts val="430"/>
              </a:spcBef>
              <a:spcAft>
                <a:spcPts val="0"/>
              </a:spcAft>
              <a:buFont typeface="Wingdings" pitchFamily="2" charset="2"/>
              <a:buChar char="Ø"/>
            </a:pPr>
            <a:r>
              <a:rPr lang="sr-Latn-RS" sz="1800" dirty="0">
                <a:latin typeface="Cambria" pitchFamily="18" charset="0"/>
              </a:rPr>
              <a:t>Report on use of state forests</a:t>
            </a:r>
            <a:endParaRPr lang="en-US" sz="1800" dirty="0">
              <a:latin typeface="Cambria" pitchFamily="18" charset="0"/>
            </a:endParaRPr>
          </a:p>
          <a:p>
            <a:pPr marL="0" lvl="0" indent="0" algn="just">
              <a:lnSpc>
                <a:spcPct val="80000"/>
              </a:lnSpc>
              <a:spcBef>
                <a:spcPts val="430"/>
              </a:spcBef>
              <a:spcAft>
                <a:spcPts val="0"/>
              </a:spcAft>
              <a:buNone/>
            </a:pPr>
            <a:r>
              <a:rPr lang="sr-Latn-RS" sz="1400" dirty="0">
                <a:latin typeface="Cambria" pitchFamily="18" charset="0"/>
                <a:ea typeface="Calibri"/>
              </a:rPr>
              <a:t>The aim of survey is to obtain data on fallen trees by </a:t>
            </a:r>
            <a:r>
              <a:rPr lang="en-US" sz="1400" dirty="0">
                <a:latin typeface="Cambria" pitchFamily="18" charset="0"/>
                <a:ea typeface="Calibri"/>
              </a:rPr>
              <a:t>perpetrators</a:t>
            </a:r>
            <a:r>
              <a:rPr lang="sr-Latn-ME" sz="1400" dirty="0">
                <a:latin typeface="Cambria" pitchFamily="18" charset="0"/>
                <a:ea typeface="Calibri"/>
              </a:rPr>
              <a:t> in forest and outside of forest, felled gross </a:t>
            </a:r>
            <a:r>
              <a:rPr lang="en-GB" sz="1400" dirty="0">
                <a:latin typeface="Cambria" pitchFamily="18" charset="0"/>
                <a:ea typeface="Calibri"/>
              </a:rPr>
              <a:t>timber</a:t>
            </a:r>
            <a:r>
              <a:rPr lang="sr-Latn-ME" sz="1400" dirty="0">
                <a:latin typeface="Cambria" pitchFamily="18" charset="0"/>
                <a:ea typeface="Calibri"/>
              </a:rPr>
              <a:t> mass in forest by type of logging and cultivation, fallen trees outside of forest and usage of by-products.</a:t>
            </a:r>
            <a:endParaRPr lang="sr-Latn-RS" sz="1400" dirty="0">
              <a:latin typeface="Cambria" pitchFamily="18" charset="0"/>
              <a:ea typeface="Calibri"/>
            </a:endParaRPr>
          </a:p>
          <a:p>
            <a:pPr lvl="0">
              <a:lnSpc>
                <a:spcPct val="80000"/>
              </a:lnSpc>
              <a:spcBef>
                <a:spcPts val="430"/>
              </a:spcBef>
              <a:spcAft>
                <a:spcPts val="0"/>
              </a:spcAft>
              <a:buFont typeface="Wingdings"/>
              <a:buChar char=""/>
            </a:pPr>
            <a:r>
              <a:rPr lang="sr-Latn-ME" sz="1800" dirty="0">
                <a:latin typeface="Cambria" pitchFamily="18" charset="0"/>
              </a:rPr>
              <a:t>Report on use of private forests </a:t>
            </a:r>
            <a:endParaRPr lang="en-US" sz="1800" dirty="0">
              <a:latin typeface="Cambria" pitchFamily="18" charset="0"/>
              <a:ea typeface="Calibri"/>
              <a:cs typeface="Times New Roman"/>
            </a:endParaRPr>
          </a:p>
          <a:p>
            <a:pPr lvl="0" algn="just">
              <a:spcBef>
                <a:spcPts val="0"/>
              </a:spcBef>
              <a:buNone/>
            </a:pPr>
            <a:r>
              <a:rPr lang="sr-Latn-RS" sz="1400" dirty="0">
                <a:latin typeface="Cambria" pitchFamily="18" charset="0"/>
                <a:ea typeface="Calibri"/>
              </a:rPr>
              <a:t>The aim of survey is to obtain data on fallen gross mass in and outside of forest, by type of logging (</a:t>
            </a:r>
            <a:r>
              <a:rPr lang="en-US" sz="1400" dirty="0">
                <a:latin typeface="Cambria" pitchFamily="18" charset="0"/>
                <a:ea typeface="Calibri"/>
              </a:rPr>
              <a:t>regular and irregular</a:t>
            </a:r>
            <a:r>
              <a:rPr lang="sr-Latn-ME" sz="1400" dirty="0">
                <a:latin typeface="Cambria" pitchFamily="18" charset="0"/>
                <a:ea typeface="Calibri"/>
              </a:rPr>
              <a:t>) types of cultivation (high, coppice and other categories of forest).</a:t>
            </a:r>
            <a:endParaRPr lang="en-US" sz="1400" dirty="0">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4118031036"/>
      </p:ext>
    </p:extLst>
  </p:cSld>
  <p:clrMapOvr>
    <a:masterClrMapping/>
  </p:clrMapOvr>
  <p:transition>
    <p:randomBa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7" name="Rectangle 20"/>
          <p:cNvSpPr>
            <a:spLocks noGrp="1"/>
          </p:cNvSpPr>
          <p:nvPr>
            <p:ph type="title"/>
          </p:nvPr>
        </p:nvSpPr>
        <p:spPr>
          <a:xfrm>
            <a:off x="685800" y="609600"/>
            <a:ext cx="8229600" cy="1143000"/>
          </a:xfrm>
        </p:spPr>
        <p:txBody>
          <a:bodyPr/>
          <a:lstStyle/>
          <a:p>
            <a:r>
              <a:rPr lang="sr-Latn-CS" sz="3200" b="1" dirty="0">
                <a:solidFill>
                  <a:prstClr val="black"/>
                </a:solidFill>
                <a:latin typeface="Cambria" pitchFamily="18" charset="0"/>
              </a:rPr>
              <a:t>Forestry Statistics</a:t>
            </a:r>
            <a:endParaRPr lang="en-US" sz="3200" b="1" dirty="0" smtClean="0">
              <a:solidFill>
                <a:srgbClr val="632523"/>
              </a:solidFill>
              <a:latin typeface="Cambria" pitchFamily="18" charset="0"/>
            </a:endParaRPr>
          </a:p>
        </p:txBody>
      </p:sp>
      <p:sp>
        <p:nvSpPr>
          <p:cNvPr id="16388" name="Rectangle 21"/>
          <p:cNvSpPr>
            <a:spLocks noGrp="1"/>
          </p:cNvSpPr>
          <p:nvPr>
            <p:ph type="body" idx="1"/>
          </p:nvPr>
        </p:nvSpPr>
        <p:spPr>
          <a:xfrm>
            <a:off x="457200" y="1524000"/>
            <a:ext cx="8153400" cy="4602163"/>
          </a:xfrm>
        </p:spPr>
        <p:txBody>
          <a:bodyPr>
            <a:noAutofit/>
          </a:bodyPr>
          <a:lstStyle/>
          <a:p>
            <a:pPr lvl="0">
              <a:lnSpc>
                <a:spcPct val="120000"/>
              </a:lnSpc>
              <a:spcBef>
                <a:spcPts val="600"/>
              </a:spcBef>
              <a:buNone/>
            </a:pPr>
            <a:r>
              <a:rPr lang="sr-Latn-ME" sz="1800" b="1" u="sng" dirty="0">
                <a:latin typeface="Cambria" pitchFamily="18" charset="0"/>
              </a:rPr>
              <a:t>Current situation </a:t>
            </a:r>
            <a:r>
              <a:rPr lang="en-US" sz="1800" b="1" u="sng" dirty="0">
                <a:latin typeface="Cambria" pitchFamily="18" charset="0"/>
              </a:rPr>
              <a:t>:</a:t>
            </a:r>
          </a:p>
          <a:p>
            <a:pPr lvl="0">
              <a:lnSpc>
                <a:spcPct val="120000"/>
              </a:lnSpc>
              <a:spcBef>
                <a:spcPts val="600"/>
              </a:spcBef>
              <a:buNone/>
            </a:pPr>
            <a:endParaRPr lang="en-US" sz="1800" b="1" u="sng" dirty="0">
              <a:latin typeface="Cambria" pitchFamily="18" charset="0"/>
            </a:endParaRPr>
          </a:p>
          <a:p>
            <a:pPr marL="0" lvl="0">
              <a:spcBef>
                <a:spcPts val="0"/>
              </a:spcBef>
              <a:spcAft>
                <a:spcPts val="0"/>
              </a:spcAft>
              <a:buFont typeface="Wingdings"/>
              <a:buChar char=""/>
            </a:pPr>
            <a:r>
              <a:rPr lang="sr-Latn-ME" sz="1800" dirty="0">
                <a:latin typeface="Cambria" pitchFamily="18" charset="0"/>
              </a:rPr>
              <a:t>Report on damage to state forests </a:t>
            </a:r>
            <a:r>
              <a:rPr lang="vi-VN" sz="1800" dirty="0">
                <a:latin typeface="Cambria" pitchFamily="18" charset="0"/>
              </a:rPr>
              <a:t> </a:t>
            </a:r>
            <a:endParaRPr lang="en-US" sz="1800" dirty="0">
              <a:latin typeface="Cambria" pitchFamily="18" charset="0"/>
            </a:endParaRPr>
          </a:p>
          <a:p>
            <a:pPr marL="0" lvl="0" indent="0" algn="just">
              <a:spcBef>
                <a:spcPts val="0"/>
              </a:spcBef>
              <a:spcAft>
                <a:spcPts val="0"/>
              </a:spcAft>
              <a:buNone/>
            </a:pPr>
            <a:r>
              <a:rPr lang="sr-Latn-ME" sz="1400" dirty="0">
                <a:latin typeface="Cambria" pitchFamily="18" charset="0"/>
                <a:ea typeface="Calibri"/>
              </a:rPr>
              <a:t>The survey collects data on damage in </a:t>
            </a:r>
            <a:r>
              <a:rPr lang="sr-Latn-ME" sz="1400" dirty="0" smtClean="0">
                <a:latin typeface="Cambria" pitchFamily="18" charset="0"/>
                <a:ea typeface="Calibri"/>
              </a:rPr>
              <a:t>for</a:t>
            </a:r>
            <a:r>
              <a:rPr lang="en-US" sz="1400" dirty="0" err="1" smtClean="0">
                <a:latin typeface="Cambria" pitchFamily="18" charset="0"/>
                <a:ea typeface="Calibri"/>
              </a:rPr>
              <a:t>es</a:t>
            </a:r>
            <a:r>
              <a:rPr lang="sr-Latn-ME" sz="1400" dirty="0" smtClean="0">
                <a:latin typeface="Cambria" pitchFamily="18" charset="0"/>
                <a:ea typeface="Calibri"/>
              </a:rPr>
              <a:t>ts</a:t>
            </a:r>
            <a:r>
              <a:rPr lang="sr-Latn-ME" sz="1400" dirty="0">
                <a:latin typeface="Cambria" pitchFamily="18" charset="0"/>
                <a:ea typeface="Calibri"/>
              </a:rPr>
              <a:t>, by type of forest, area, average fallen wooden mass by cause of damage, spent resources for forest protection and causes of fire in forest. </a:t>
            </a:r>
            <a:endParaRPr lang="en-US" sz="1400" dirty="0">
              <a:latin typeface="Cambria" pitchFamily="18" charset="0"/>
              <a:ea typeface="Calibri"/>
            </a:endParaRPr>
          </a:p>
          <a:p>
            <a:pPr lvl="0" algn="just">
              <a:spcBef>
                <a:spcPts val="0"/>
              </a:spcBef>
              <a:spcAft>
                <a:spcPts val="0"/>
              </a:spcAft>
              <a:buFont typeface="Wingdings" pitchFamily="2" charset="2"/>
              <a:buChar char="Ø"/>
            </a:pPr>
            <a:r>
              <a:rPr lang="sr-Latn-ME" sz="1800" dirty="0">
                <a:latin typeface="Cambria" pitchFamily="18" charset="0"/>
              </a:rPr>
              <a:t>Report on construction objects, roads and machinery</a:t>
            </a:r>
            <a:endParaRPr lang="en-US" sz="1800" dirty="0">
              <a:latin typeface="Cambria" pitchFamily="18" charset="0"/>
              <a:ea typeface="Calibri"/>
              <a:cs typeface="Times New Roman"/>
            </a:endParaRPr>
          </a:p>
          <a:p>
            <a:pPr marL="0" lvl="0" indent="0" algn="just">
              <a:spcBef>
                <a:spcPts val="0"/>
              </a:spcBef>
              <a:spcAft>
                <a:spcPts val="0"/>
              </a:spcAft>
              <a:buNone/>
            </a:pPr>
            <a:r>
              <a:rPr lang="sr-Latn-ME" sz="1400" dirty="0">
                <a:latin typeface="Cambria" pitchFamily="18" charset="0"/>
                <a:ea typeface="Calibri"/>
              </a:rPr>
              <a:t>The survey collects data on forestry buildings, roads in state forests (forest and public roads), fuel consumption, oil and electricity, vehicles and machinery. </a:t>
            </a:r>
            <a:endParaRPr lang="en-US" sz="1400" dirty="0">
              <a:latin typeface="Cambria" pitchFamily="18" charset="0"/>
            </a:endParaRPr>
          </a:p>
          <a:p>
            <a:pPr marL="0" lvl="0">
              <a:spcBef>
                <a:spcPts val="0"/>
              </a:spcBef>
              <a:spcAft>
                <a:spcPts val="0"/>
              </a:spcAft>
              <a:buFont typeface="Wingdings"/>
              <a:buChar char=""/>
            </a:pPr>
            <a:r>
              <a:rPr lang="sr-Latn-ME" sz="1800" dirty="0">
                <a:latin typeface="Cambria" pitchFamily="18" charset="0"/>
              </a:rPr>
              <a:t>Report on damage caused by fire in private forests</a:t>
            </a:r>
            <a:endParaRPr lang="en-US" sz="1800" dirty="0">
              <a:latin typeface="Cambria" pitchFamily="18" charset="0"/>
            </a:endParaRPr>
          </a:p>
          <a:p>
            <a:pPr marL="0" lvl="0" indent="0" algn="just">
              <a:spcBef>
                <a:spcPts val="0"/>
              </a:spcBef>
              <a:spcAft>
                <a:spcPts val="0"/>
              </a:spcAft>
              <a:buNone/>
            </a:pPr>
            <a:r>
              <a:rPr lang="sr-Latn-RS" sz="1400" dirty="0">
                <a:latin typeface="Cambria" pitchFamily="18" charset="0"/>
                <a:ea typeface="Calibri"/>
              </a:rPr>
              <a:t>Data are shown on the size of burnt area, fallen wood mass and value of fallen wood mass by certain type of forest, in which, during the year damage was caused by this causer. </a:t>
            </a:r>
            <a:endParaRPr lang="en-US" sz="1400" dirty="0">
              <a:latin typeface="Cambria" pitchFamily="18" charset="0"/>
              <a:ea typeface="Calibri"/>
              <a:cs typeface="Times New Roman"/>
            </a:endParaRPr>
          </a:p>
          <a:p>
            <a:pPr marL="0" lvl="0">
              <a:spcBef>
                <a:spcPts val="0"/>
              </a:spcBef>
              <a:spcAft>
                <a:spcPts val="0"/>
              </a:spcAft>
              <a:buFont typeface="Wingdings"/>
              <a:buChar char=""/>
            </a:pPr>
            <a:r>
              <a:rPr lang="en-US" sz="1800" dirty="0">
                <a:latin typeface="Cambria" pitchFamily="18" charset="0"/>
              </a:rPr>
              <a:t> </a:t>
            </a:r>
            <a:r>
              <a:rPr lang="sr-Latn-ME" sz="1800" dirty="0">
                <a:latin typeface="Cambria" pitchFamily="18" charset="0"/>
              </a:rPr>
              <a:t>Annual report on changes in forest area – private and state forests (on three years)</a:t>
            </a:r>
            <a:endParaRPr lang="en-US" sz="1800" dirty="0">
              <a:latin typeface="Cambria" pitchFamily="18" charset="0"/>
            </a:endParaRPr>
          </a:p>
          <a:p>
            <a:pPr marL="0" lvl="0" indent="0" algn="just">
              <a:spcBef>
                <a:spcPts val="0"/>
              </a:spcBef>
              <a:spcAft>
                <a:spcPts val="0"/>
              </a:spcAft>
              <a:buNone/>
            </a:pPr>
            <a:r>
              <a:rPr lang="sr-Latn-RS" sz="1400" dirty="0">
                <a:latin typeface="Cambria" pitchFamily="18" charset="0"/>
                <a:ea typeface="Calibri"/>
              </a:rPr>
              <a:t>The aim of survy is to obtain data on area of forest on the beginning of year and increase / decrease of forest area during the year, and the forest area at the end of the year. </a:t>
            </a:r>
            <a:endParaRPr lang="en-US" sz="1400" dirty="0">
              <a:latin typeface="Cambria" pitchFamily="18" charset="0"/>
              <a:ea typeface="Calibri"/>
              <a:cs typeface="Times New Roman"/>
            </a:endParaRPr>
          </a:p>
          <a:p>
            <a:pPr marL="0" lvl="0">
              <a:spcBef>
                <a:spcPts val="0"/>
              </a:spcBef>
              <a:spcAft>
                <a:spcPts val="0"/>
              </a:spcAft>
              <a:buFont typeface="Wingdings"/>
              <a:buChar char=""/>
            </a:pPr>
            <a:r>
              <a:rPr lang="sr-Latn-ME" sz="1800" dirty="0">
                <a:latin typeface="Cambria" pitchFamily="18" charset="0"/>
              </a:rPr>
              <a:t>Annual survy on hunting </a:t>
            </a:r>
            <a:r>
              <a:rPr lang="vi-VN" sz="1800" dirty="0">
                <a:latin typeface="Cambria" pitchFamily="18" charset="0"/>
              </a:rPr>
              <a:t>(</a:t>
            </a:r>
            <a:r>
              <a:rPr lang="sr-Latn-ME" sz="1800" dirty="0">
                <a:latin typeface="Cambria" pitchFamily="18" charset="0"/>
              </a:rPr>
              <a:t>on two years</a:t>
            </a:r>
            <a:r>
              <a:rPr lang="vi-VN" sz="1800" dirty="0">
                <a:latin typeface="Cambria" pitchFamily="18" charset="0"/>
              </a:rPr>
              <a:t>) </a:t>
            </a:r>
            <a:endParaRPr lang="en-US" sz="1800" dirty="0">
              <a:latin typeface="Cambria" pitchFamily="18" charset="0"/>
              <a:ea typeface="Calibri"/>
              <a:cs typeface="Times New Roman"/>
            </a:endParaRPr>
          </a:p>
          <a:p>
            <a:pPr marL="0" lvl="0" indent="0">
              <a:spcBef>
                <a:spcPts val="0"/>
              </a:spcBef>
              <a:spcAft>
                <a:spcPts val="0"/>
              </a:spcAft>
              <a:buNone/>
            </a:pPr>
            <a:r>
              <a:rPr lang="en-US" sz="1400" dirty="0">
                <a:latin typeface="Cambria" pitchFamily="18" charset="0"/>
                <a:ea typeface="Calibri"/>
                <a:cs typeface="Times New Roman"/>
              </a:rPr>
              <a:t> </a:t>
            </a:r>
            <a:r>
              <a:rPr lang="sr-Latn-ME" sz="1400" dirty="0">
                <a:latin typeface="Cambria" pitchFamily="18" charset="0"/>
                <a:ea typeface="Calibri"/>
                <a:cs typeface="Times New Roman"/>
              </a:rPr>
              <a:t>The survey collects data on number of wild animals, hunting building and objects, hunting grounds and hunters.</a:t>
            </a:r>
            <a:r>
              <a:rPr lang="sr-Latn-RS" sz="1400" dirty="0">
                <a:latin typeface="Cambria" pitchFamily="18" charset="0"/>
                <a:ea typeface="Calibri"/>
              </a:rPr>
              <a:t> </a:t>
            </a:r>
            <a:endParaRPr lang="en-US" sz="1400" dirty="0">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667201884"/>
      </p:ext>
    </p:extLst>
  </p:cSld>
  <p:clrMapOvr>
    <a:masterClrMapping/>
  </p:clrMapOvr>
  <p:transition>
    <p:randomBa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7" name="Rectangle 20"/>
          <p:cNvSpPr>
            <a:spLocks noGrp="1"/>
          </p:cNvSpPr>
          <p:nvPr>
            <p:ph type="title"/>
          </p:nvPr>
        </p:nvSpPr>
        <p:spPr>
          <a:xfrm>
            <a:off x="685800" y="609600"/>
            <a:ext cx="8229600" cy="1143000"/>
          </a:xfrm>
        </p:spPr>
        <p:txBody>
          <a:bodyPr/>
          <a:lstStyle/>
          <a:p>
            <a:r>
              <a:rPr lang="sr-Latn-CS" sz="3200" b="1" dirty="0" smtClean="0">
                <a:solidFill>
                  <a:srgbClr val="632523"/>
                </a:solidFill>
                <a:latin typeface="Cambria" pitchFamily="18" charset="0"/>
              </a:rPr>
              <a:t>Statistika </a:t>
            </a:r>
            <a:r>
              <a:rPr lang="sr-Latn-CS" sz="3200" b="1" dirty="0">
                <a:solidFill>
                  <a:srgbClr val="632523"/>
                </a:solidFill>
                <a:latin typeface="Cambria" pitchFamily="18" charset="0"/>
              </a:rPr>
              <a:t>šumarstva</a:t>
            </a:r>
            <a:endParaRPr lang="en-US" sz="3200" b="1" dirty="0" smtClean="0">
              <a:solidFill>
                <a:srgbClr val="632523"/>
              </a:solidFill>
              <a:latin typeface="Cambria" pitchFamily="18" charset="0"/>
            </a:endParaRPr>
          </a:p>
        </p:txBody>
      </p:sp>
      <p:sp>
        <p:nvSpPr>
          <p:cNvPr id="16388" name="Rectangle 21"/>
          <p:cNvSpPr>
            <a:spLocks noGrp="1"/>
          </p:cNvSpPr>
          <p:nvPr>
            <p:ph type="body" idx="1"/>
          </p:nvPr>
        </p:nvSpPr>
        <p:spPr>
          <a:xfrm>
            <a:off x="457200" y="1676400"/>
            <a:ext cx="8153400" cy="4449763"/>
          </a:xfrm>
        </p:spPr>
        <p:txBody>
          <a:bodyPr>
            <a:noAutofit/>
          </a:bodyPr>
          <a:lstStyle/>
          <a:p>
            <a:pPr lvl="0">
              <a:lnSpc>
                <a:spcPct val="120000"/>
              </a:lnSpc>
              <a:spcBef>
                <a:spcPts val="600"/>
              </a:spcBef>
              <a:buNone/>
            </a:pPr>
            <a:r>
              <a:rPr lang="en-US" sz="1800" b="1" u="sng" dirty="0" smtClean="0">
                <a:latin typeface="Cambria" pitchFamily="18" charset="0"/>
              </a:rPr>
              <a:t>Current </a:t>
            </a:r>
            <a:r>
              <a:rPr lang="en-US" sz="1800" b="1" u="sng" dirty="0">
                <a:latin typeface="Cambria" pitchFamily="18" charset="0"/>
              </a:rPr>
              <a:t>situation:</a:t>
            </a:r>
          </a:p>
          <a:p>
            <a:pPr lvl="0">
              <a:lnSpc>
                <a:spcPct val="120000"/>
              </a:lnSpc>
              <a:spcBef>
                <a:spcPts val="600"/>
              </a:spcBef>
              <a:buNone/>
            </a:pPr>
            <a:endParaRPr lang="en-US" sz="1800" dirty="0">
              <a:latin typeface="Cambria" pitchFamily="18" charset="0"/>
            </a:endParaRPr>
          </a:p>
          <a:p>
            <a:pPr lvl="0" algn="just">
              <a:lnSpc>
                <a:spcPct val="120000"/>
              </a:lnSpc>
              <a:spcBef>
                <a:spcPts val="600"/>
              </a:spcBef>
              <a:buFont typeface="Arial" pitchFamily="34" charset="0"/>
              <a:buChar char="•"/>
            </a:pPr>
            <a:r>
              <a:rPr lang="en-US" sz="1800" dirty="0" smtClean="0">
                <a:latin typeface="Cambria" pitchFamily="18" charset="0"/>
              </a:rPr>
              <a:t>By the Ministry </a:t>
            </a:r>
            <a:r>
              <a:rPr lang="en-US" sz="1800" dirty="0">
                <a:latin typeface="Cambria" pitchFamily="18" charset="0"/>
              </a:rPr>
              <a:t>of Agriculture and Rural Development </a:t>
            </a:r>
            <a:r>
              <a:rPr lang="en-US" sz="1800" dirty="0" smtClean="0">
                <a:latin typeface="Cambria" pitchFamily="18" charset="0"/>
              </a:rPr>
              <a:t>in </a:t>
            </a:r>
            <a:r>
              <a:rPr lang="en-US" sz="1800" dirty="0" smtClean="0">
                <a:solidFill>
                  <a:prstClr val="black"/>
                </a:solidFill>
                <a:latin typeface="Cambria" pitchFamily="18" charset="0"/>
              </a:rPr>
              <a:t>2010 </a:t>
            </a:r>
            <a:r>
              <a:rPr lang="en-US" sz="1800" dirty="0" smtClean="0">
                <a:latin typeface="Cambria" pitchFamily="18" charset="0"/>
              </a:rPr>
              <a:t>was </a:t>
            </a:r>
            <a:r>
              <a:rPr lang="en-US" sz="1800" dirty="0">
                <a:latin typeface="Cambria" pitchFamily="18" charset="0"/>
              </a:rPr>
              <a:t>sent JFSQ, </a:t>
            </a:r>
            <a:r>
              <a:rPr lang="en-US" sz="1800" dirty="0" smtClean="0">
                <a:latin typeface="Cambria" pitchFamily="18" charset="0"/>
              </a:rPr>
              <a:t>(reference year of the sent data are 2008 </a:t>
            </a:r>
            <a:r>
              <a:rPr lang="en-US" sz="1800" dirty="0">
                <a:latin typeface="Cambria" pitchFamily="18" charset="0"/>
              </a:rPr>
              <a:t>and </a:t>
            </a:r>
            <a:r>
              <a:rPr lang="en-US" sz="1800" dirty="0" smtClean="0">
                <a:latin typeface="Cambria" pitchFamily="18" charset="0"/>
              </a:rPr>
              <a:t>2009</a:t>
            </a:r>
            <a:r>
              <a:rPr lang="en-US" sz="1800" dirty="0" smtClean="0">
                <a:latin typeface="Cambria" pitchFamily="18" charset="0"/>
              </a:rPr>
              <a:t>).</a:t>
            </a:r>
            <a:endParaRPr lang="en-US" sz="1800" dirty="0">
              <a:latin typeface="Cambria" pitchFamily="18" charset="0"/>
            </a:endParaRPr>
          </a:p>
          <a:p>
            <a:pPr lvl="0" algn="just">
              <a:lnSpc>
                <a:spcPct val="120000"/>
              </a:lnSpc>
              <a:spcBef>
                <a:spcPts val="600"/>
              </a:spcBef>
              <a:buFont typeface="Arial" pitchFamily="34" charset="0"/>
              <a:buChar char="•"/>
            </a:pPr>
            <a:r>
              <a:rPr lang="en-US" sz="1800" dirty="0" smtClean="0">
                <a:latin typeface="Cambria" pitchFamily="18" charset="0"/>
              </a:rPr>
              <a:t>The </a:t>
            </a:r>
            <a:r>
              <a:rPr lang="en-US" sz="1800" dirty="0">
                <a:latin typeface="Cambria" pitchFamily="18" charset="0"/>
              </a:rPr>
              <a:t>survey </a:t>
            </a:r>
            <a:r>
              <a:rPr lang="en-US" sz="1800" dirty="0" smtClean="0">
                <a:latin typeface="Cambria" pitchFamily="18" charset="0"/>
              </a:rPr>
              <a:t>on </a:t>
            </a:r>
            <a:r>
              <a:rPr lang="en-US" sz="1800" dirty="0">
                <a:latin typeface="Cambria" pitchFamily="18" charset="0"/>
              </a:rPr>
              <a:t>the consumption of wood fuel in Montenegro </a:t>
            </a:r>
            <a:r>
              <a:rPr lang="en-US" sz="1800" dirty="0">
                <a:solidFill>
                  <a:prstClr val="black"/>
                </a:solidFill>
                <a:latin typeface="Cambria" pitchFamily="18" charset="0"/>
              </a:rPr>
              <a:t>was conducted </a:t>
            </a:r>
            <a:r>
              <a:rPr lang="en-US" sz="1800" dirty="0" smtClean="0">
                <a:latin typeface="Cambria" pitchFamily="18" charset="0"/>
              </a:rPr>
              <a:t>in 2011, </a:t>
            </a:r>
            <a:r>
              <a:rPr lang="en-US" sz="1800" dirty="0">
                <a:latin typeface="Cambria" pitchFamily="18" charset="0"/>
              </a:rPr>
              <a:t>through the project "Development of forestry in Montenegro" </a:t>
            </a:r>
            <a:r>
              <a:rPr lang="en-US" sz="1800" dirty="0" smtClean="0">
                <a:latin typeface="Cambria" pitchFamily="18" charset="0"/>
              </a:rPr>
              <a:t>– FODEMO.</a:t>
            </a:r>
            <a:endParaRPr lang="en-US" sz="1800" dirty="0">
              <a:latin typeface="Cambria" pitchFamily="18" charset="0"/>
            </a:endParaRPr>
          </a:p>
          <a:p>
            <a:pPr lvl="0" algn="just">
              <a:spcBef>
                <a:spcPts val="600"/>
              </a:spcBef>
              <a:buFont typeface="Arial" pitchFamily="34" charset="0"/>
              <a:buChar char="•"/>
            </a:pPr>
            <a:r>
              <a:rPr lang="sr-Latn-ME" sz="1800" dirty="0">
                <a:latin typeface="Cambria" pitchFamily="18" charset="0"/>
              </a:rPr>
              <a:t>With this survey collected are data on type, quantities and value of wood fuel that are produced, imported, spent and exported in Montenegro; data on supply sources for wood fuel, as well as data on devices that are used for their combustion.</a:t>
            </a:r>
            <a:endParaRPr lang="vi-VN" sz="1800" dirty="0">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451488553"/>
      </p:ext>
    </p:extLst>
  </p:cSld>
  <p:clrMapOvr>
    <a:masterClrMapping/>
  </p:clrMapOvr>
  <p:transition>
    <p:randomBa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7" name="Rectangle 20"/>
          <p:cNvSpPr>
            <a:spLocks noGrp="1"/>
          </p:cNvSpPr>
          <p:nvPr>
            <p:ph type="title"/>
          </p:nvPr>
        </p:nvSpPr>
        <p:spPr>
          <a:xfrm>
            <a:off x="685800" y="609600"/>
            <a:ext cx="8229600" cy="1143000"/>
          </a:xfrm>
        </p:spPr>
        <p:txBody>
          <a:bodyPr/>
          <a:lstStyle/>
          <a:p>
            <a:r>
              <a:rPr lang="sr-Latn-CS" sz="3200" b="1" dirty="0">
                <a:solidFill>
                  <a:prstClr val="black"/>
                </a:solidFill>
                <a:latin typeface="Cambria" pitchFamily="18" charset="0"/>
              </a:rPr>
              <a:t>Forestry Statistics</a:t>
            </a:r>
            <a:endParaRPr lang="en-US" sz="3200" b="1" dirty="0" smtClean="0">
              <a:solidFill>
                <a:srgbClr val="632523"/>
              </a:solidFill>
              <a:latin typeface="Cambria" pitchFamily="18" charset="0"/>
            </a:endParaRPr>
          </a:p>
        </p:txBody>
      </p:sp>
      <p:sp>
        <p:nvSpPr>
          <p:cNvPr id="16388" name="Rectangle 21"/>
          <p:cNvSpPr>
            <a:spLocks noGrp="1"/>
          </p:cNvSpPr>
          <p:nvPr>
            <p:ph type="body" idx="1"/>
          </p:nvPr>
        </p:nvSpPr>
        <p:spPr>
          <a:xfrm>
            <a:off x="457200" y="1676400"/>
            <a:ext cx="8153400" cy="4449763"/>
          </a:xfrm>
        </p:spPr>
        <p:txBody>
          <a:bodyPr>
            <a:noAutofit/>
          </a:bodyPr>
          <a:lstStyle/>
          <a:p>
            <a:pPr lvl="0">
              <a:lnSpc>
                <a:spcPct val="120000"/>
              </a:lnSpc>
              <a:spcBef>
                <a:spcPts val="600"/>
              </a:spcBef>
              <a:buNone/>
            </a:pPr>
            <a:r>
              <a:rPr lang="en-US" sz="1800" b="1" u="sng" dirty="0">
                <a:latin typeface="Cambria" pitchFamily="18" charset="0"/>
              </a:rPr>
              <a:t>Current situation</a:t>
            </a:r>
            <a:r>
              <a:rPr lang="en-US" sz="1800" b="1" u="sng" dirty="0" smtClean="0">
                <a:latin typeface="Cambria" pitchFamily="18" charset="0"/>
              </a:rPr>
              <a:t>:</a:t>
            </a:r>
            <a:endParaRPr lang="en-US" sz="1800" b="1" u="sng" dirty="0">
              <a:solidFill>
                <a:srgbClr val="C0504D">
                  <a:lumMod val="50000"/>
                </a:srgbClr>
              </a:solidFill>
              <a:latin typeface="Cambria" pitchFamily="18" charset="0"/>
            </a:endParaRPr>
          </a:p>
          <a:p>
            <a:pPr lvl="0" algn="just">
              <a:spcBef>
                <a:spcPts val="0"/>
              </a:spcBef>
              <a:buFont typeface="Arial" pitchFamily="34" charset="0"/>
              <a:buChar char="•"/>
            </a:pPr>
            <a:r>
              <a:rPr lang="en-US" sz="1800" dirty="0">
                <a:latin typeface="Cambria" pitchFamily="18" charset="0"/>
              </a:rPr>
              <a:t>Data were collected from households, buildings of public importance, objects of commercial significance and industrial </a:t>
            </a:r>
            <a:r>
              <a:rPr lang="en-US" sz="1800" dirty="0">
                <a:solidFill>
                  <a:prstClr val="black"/>
                </a:solidFill>
                <a:latin typeface="Cambria" pitchFamily="18" charset="0"/>
              </a:rPr>
              <a:t>wood processing </a:t>
            </a:r>
            <a:r>
              <a:rPr lang="en-US" sz="1800" dirty="0" smtClean="0">
                <a:latin typeface="Cambria" pitchFamily="18" charset="0"/>
              </a:rPr>
              <a:t>companies </a:t>
            </a:r>
            <a:r>
              <a:rPr lang="en-US" sz="1800" dirty="0">
                <a:latin typeface="Cambria" pitchFamily="18" charset="0"/>
              </a:rPr>
              <a:t>in </a:t>
            </a:r>
            <a:r>
              <a:rPr lang="en-US" sz="1800" dirty="0" smtClean="0">
                <a:latin typeface="Cambria" pitchFamily="18" charset="0"/>
              </a:rPr>
              <a:t>Montenegro</a:t>
            </a:r>
            <a:r>
              <a:rPr lang="en-US" sz="1800" dirty="0">
                <a:latin typeface="Cambria" pitchFamily="18" charset="0"/>
              </a:rPr>
              <a:t>.</a:t>
            </a:r>
          </a:p>
          <a:p>
            <a:pPr lvl="0" algn="just">
              <a:spcBef>
                <a:spcPts val="0"/>
              </a:spcBef>
              <a:buFont typeface="Arial" pitchFamily="34" charset="0"/>
              <a:buChar char="•"/>
            </a:pPr>
            <a:endParaRPr lang="en-US" sz="1800" dirty="0">
              <a:latin typeface="Cambria" pitchFamily="18" charset="0"/>
            </a:endParaRPr>
          </a:p>
          <a:p>
            <a:pPr lvl="0" algn="just">
              <a:spcBef>
                <a:spcPts val="0"/>
              </a:spcBef>
              <a:buFont typeface="Arial" pitchFamily="34" charset="0"/>
              <a:buChar char="•"/>
            </a:pPr>
            <a:r>
              <a:rPr lang="en-US" sz="1800" dirty="0">
                <a:latin typeface="Cambria" pitchFamily="18" charset="0"/>
              </a:rPr>
              <a:t>The purpose of the </a:t>
            </a:r>
            <a:r>
              <a:rPr lang="en-US" sz="1800" dirty="0" smtClean="0">
                <a:latin typeface="Cambria" pitchFamily="18" charset="0"/>
              </a:rPr>
              <a:t>survey </a:t>
            </a:r>
            <a:r>
              <a:rPr lang="en-US" sz="1800" dirty="0">
                <a:latin typeface="Cambria" pitchFamily="18" charset="0"/>
              </a:rPr>
              <a:t>consisted in the application of new methodological concepts in function of collecting data on production, consumption, foreign trade and balance of wood fuel in Montenegro</a:t>
            </a:r>
            <a:r>
              <a:rPr lang="en-US" sz="1800" dirty="0" smtClean="0">
                <a:latin typeface="Cambria" pitchFamily="18" charset="0"/>
              </a:rPr>
              <a:t>.</a:t>
            </a:r>
          </a:p>
          <a:p>
            <a:pPr lvl="0" algn="just">
              <a:spcBef>
                <a:spcPts val="0"/>
              </a:spcBef>
              <a:buFont typeface="Arial" pitchFamily="34" charset="0"/>
              <a:buChar char="•"/>
            </a:pPr>
            <a:endParaRPr lang="en-US" sz="1800" dirty="0">
              <a:latin typeface="Cambria" pitchFamily="18" charset="0"/>
            </a:endParaRPr>
          </a:p>
          <a:p>
            <a:pPr lvl="0" algn="just">
              <a:spcBef>
                <a:spcPts val="0"/>
              </a:spcBef>
              <a:buFont typeface="Arial" pitchFamily="34" charset="0"/>
              <a:buChar char="•"/>
            </a:pPr>
            <a:r>
              <a:rPr lang="en-US" sz="1800" dirty="0">
                <a:latin typeface="Cambria" pitchFamily="18" charset="0"/>
              </a:rPr>
              <a:t>The obtained data are used to produce energy balance of wood fuel </a:t>
            </a:r>
            <a:r>
              <a:rPr lang="en-US" sz="1800" dirty="0" smtClean="0">
                <a:latin typeface="Cambria" pitchFamily="18" charset="0"/>
              </a:rPr>
              <a:t>for</a:t>
            </a:r>
            <a:r>
              <a:rPr lang="en-US" sz="1800" dirty="0" smtClean="0">
                <a:latin typeface="Cambria" pitchFamily="18" charset="0"/>
              </a:rPr>
              <a:t> 2011.</a:t>
            </a:r>
            <a:endParaRPr lang="en-US" sz="1800" dirty="0" smtClean="0">
              <a:latin typeface="Cambria" pitchFamily="18" charset="0"/>
            </a:endParaRPr>
          </a:p>
          <a:p>
            <a:pPr lvl="0" algn="just">
              <a:spcBef>
                <a:spcPts val="0"/>
              </a:spcBef>
              <a:buFont typeface="Arial" pitchFamily="34" charset="0"/>
              <a:buChar char="•"/>
            </a:pPr>
            <a:endParaRPr lang="en-US" sz="1800" b="1" u="sng" dirty="0">
              <a:solidFill>
                <a:srgbClr val="C0504D">
                  <a:lumMod val="50000"/>
                </a:srgbClr>
              </a:solidFill>
              <a:latin typeface="Cambria" pitchFamily="18" charset="0"/>
            </a:endParaRPr>
          </a:p>
          <a:p>
            <a:pPr lvl="0">
              <a:spcBef>
                <a:spcPts val="0"/>
              </a:spcBef>
              <a:buFont typeface="Arial" pitchFamily="34" charset="0"/>
              <a:buChar char="•"/>
            </a:pPr>
            <a:r>
              <a:rPr lang="en-US" sz="1800" dirty="0">
                <a:latin typeface="Cambria" pitchFamily="18" charset="0"/>
              </a:rPr>
              <a:t> </a:t>
            </a:r>
            <a:r>
              <a:rPr lang="en-US" sz="1800" dirty="0" smtClean="0">
                <a:latin typeface="Cambria" pitchFamily="18" charset="0"/>
              </a:rPr>
              <a:t>The </a:t>
            </a:r>
            <a:r>
              <a:rPr lang="en-US" sz="1800" dirty="0">
                <a:latin typeface="Cambria" pitchFamily="18" charset="0"/>
              </a:rPr>
              <a:t>methodology is </a:t>
            </a:r>
            <a:r>
              <a:rPr lang="en-US" sz="1800" dirty="0" smtClean="0">
                <a:latin typeface="Cambria" pitchFamily="18" charset="0"/>
              </a:rPr>
              <a:t>harmonized </a:t>
            </a:r>
            <a:r>
              <a:rPr lang="en-US" sz="1800" dirty="0">
                <a:latin typeface="Cambria" pitchFamily="18" charset="0"/>
              </a:rPr>
              <a:t>with </a:t>
            </a:r>
            <a:r>
              <a:rPr lang="en-US" sz="1800" dirty="0" smtClean="0">
                <a:latin typeface="Cambria" pitchFamily="18" charset="0"/>
              </a:rPr>
              <a:t>UNECE/FAO/EUROSTAT</a:t>
            </a:r>
            <a:endParaRPr lang="vi-VN" sz="1800" dirty="0">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411072662"/>
      </p:ext>
    </p:extLst>
  </p:cSld>
  <p:clrMapOvr>
    <a:masterClrMapping/>
  </p:clrMapOvr>
  <p:transition>
    <p:randomBa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7" name="Rectangle 20"/>
          <p:cNvSpPr>
            <a:spLocks noGrp="1"/>
          </p:cNvSpPr>
          <p:nvPr>
            <p:ph type="title"/>
          </p:nvPr>
        </p:nvSpPr>
        <p:spPr>
          <a:xfrm>
            <a:off x="685800" y="609600"/>
            <a:ext cx="8229600" cy="1143000"/>
          </a:xfrm>
        </p:spPr>
        <p:txBody>
          <a:bodyPr/>
          <a:lstStyle/>
          <a:p>
            <a:r>
              <a:rPr lang="sr-Latn-CS" sz="3200" b="1" dirty="0">
                <a:solidFill>
                  <a:prstClr val="black"/>
                </a:solidFill>
                <a:latin typeface="Cambria" pitchFamily="18" charset="0"/>
              </a:rPr>
              <a:t>Forestry Statistics</a:t>
            </a:r>
            <a:endParaRPr lang="en-US" sz="3200" b="1" dirty="0" smtClean="0">
              <a:solidFill>
                <a:srgbClr val="632523"/>
              </a:solidFill>
              <a:latin typeface="Cambria" pitchFamily="18" charset="0"/>
            </a:endParaRPr>
          </a:p>
        </p:txBody>
      </p:sp>
      <p:sp>
        <p:nvSpPr>
          <p:cNvPr id="16388" name="Rectangle 21"/>
          <p:cNvSpPr>
            <a:spLocks noGrp="1"/>
          </p:cNvSpPr>
          <p:nvPr>
            <p:ph type="body" idx="1"/>
          </p:nvPr>
        </p:nvSpPr>
        <p:spPr>
          <a:xfrm>
            <a:off x="470905" y="1676400"/>
            <a:ext cx="8153400" cy="4449763"/>
          </a:xfrm>
        </p:spPr>
        <p:txBody>
          <a:bodyPr>
            <a:noAutofit/>
          </a:bodyPr>
          <a:lstStyle/>
          <a:p>
            <a:pPr marL="1588" indent="-1588" algn="just">
              <a:spcBef>
                <a:spcPts val="600"/>
              </a:spcBef>
              <a:buNone/>
            </a:pPr>
            <a:endParaRPr lang="en-US" sz="1800" dirty="0" smtClean="0">
              <a:solidFill>
                <a:schemeClr val="accent2">
                  <a:lumMod val="50000"/>
                </a:schemeClr>
              </a:solidFill>
              <a:latin typeface="Cambria" pitchFamily="18" charset="0"/>
            </a:endParaRPr>
          </a:p>
          <a:p>
            <a:pPr marL="1588" indent="-1588" algn="just">
              <a:spcBef>
                <a:spcPts val="600"/>
              </a:spcBef>
              <a:buNone/>
            </a:pPr>
            <a:r>
              <a:rPr lang="en-US" sz="1800" b="1" u="sng" dirty="0">
                <a:latin typeface="Cambria" pitchFamily="18" charset="0"/>
              </a:rPr>
              <a:t>Legal framework:</a:t>
            </a:r>
          </a:p>
          <a:p>
            <a:pPr marL="1588" indent="-1588" algn="just">
              <a:spcBef>
                <a:spcPts val="600"/>
              </a:spcBef>
              <a:buNone/>
            </a:pPr>
            <a:endParaRPr lang="en-US" sz="1800" b="1" u="sng" dirty="0">
              <a:solidFill>
                <a:schemeClr val="accent2">
                  <a:lumMod val="50000"/>
                </a:schemeClr>
              </a:solidFill>
              <a:latin typeface="Cambria" pitchFamily="18" charset="0"/>
            </a:endParaRPr>
          </a:p>
          <a:p>
            <a:pPr algn="just">
              <a:spcBef>
                <a:spcPts val="600"/>
              </a:spcBef>
              <a:buFont typeface="Arial" pitchFamily="34" charset="0"/>
              <a:buChar char="•"/>
            </a:pPr>
            <a:r>
              <a:rPr lang="en-US" sz="1800" dirty="0">
                <a:latin typeface="Cambria" pitchFamily="18" charset="0"/>
              </a:rPr>
              <a:t>Commission Regulation (EC) no. 614/2007</a:t>
            </a:r>
          </a:p>
          <a:p>
            <a:pPr algn="just">
              <a:spcBef>
                <a:spcPts val="600"/>
              </a:spcBef>
              <a:buFont typeface="Arial" pitchFamily="34" charset="0"/>
              <a:buChar char="•"/>
            </a:pPr>
            <a:endParaRPr lang="en-US" sz="1800" dirty="0">
              <a:latin typeface="Cambria" pitchFamily="18" charset="0"/>
            </a:endParaRPr>
          </a:p>
          <a:p>
            <a:pPr algn="just">
              <a:spcBef>
                <a:spcPts val="600"/>
              </a:spcBef>
              <a:buFont typeface="Arial" pitchFamily="34" charset="0"/>
              <a:buChar char="•"/>
            </a:pPr>
            <a:r>
              <a:rPr lang="en-US" sz="1800" dirty="0">
                <a:latin typeface="Cambria" pitchFamily="18" charset="0"/>
              </a:rPr>
              <a:t>Commission Regulation (EC) no. 995/2010</a:t>
            </a:r>
          </a:p>
          <a:p>
            <a:pPr algn="just">
              <a:spcBef>
                <a:spcPts val="600"/>
              </a:spcBef>
              <a:buFont typeface="Arial" pitchFamily="34" charset="0"/>
              <a:buChar char="•"/>
            </a:pPr>
            <a:endParaRPr lang="en-US" sz="1800" dirty="0">
              <a:latin typeface="Cambria" pitchFamily="18" charset="0"/>
            </a:endParaRPr>
          </a:p>
          <a:p>
            <a:pPr algn="just">
              <a:spcBef>
                <a:spcPts val="600"/>
              </a:spcBef>
              <a:buFont typeface="Arial" pitchFamily="34" charset="0"/>
              <a:buChar char="•"/>
            </a:pPr>
            <a:r>
              <a:rPr lang="en-US" sz="1800" dirty="0">
                <a:latin typeface="Cambria" pitchFamily="18" charset="0"/>
              </a:rPr>
              <a:t>JFSQ - Joint Forest Section Questionnaire </a:t>
            </a:r>
            <a:r>
              <a:rPr lang="en-US" sz="1800" dirty="0" smtClean="0">
                <a:latin typeface="Cambria" pitchFamily="18" charset="0"/>
              </a:rPr>
              <a:t>used by </a:t>
            </a:r>
            <a:r>
              <a:rPr lang="en-US" sz="1800" dirty="0">
                <a:latin typeface="Cambria" pitchFamily="18" charset="0"/>
              </a:rPr>
              <a:t>four international organizations: </a:t>
            </a:r>
            <a:r>
              <a:rPr lang="en-US" sz="1800" dirty="0" smtClean="0">
                <a:latin typeface="Cambria" pitchFamily="18" charset="0"/>
              </a:rPr>
              <a:t>UNECE</a:t>
            </a:r>
            <a:r>
              <a:rPr lang="en-US" sz="1800" dirty="0">
                <a:latin typeface="Cambria" pitchFamily="18" charset="0"/>
              </a:rPr>
              <a:t>, FAO, Eurostat and ITTO.</a:t>
            </a:r>
            <a:endParaRPr lang="vi-VN" sz="1800" dirty="0">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991578058"/>
      </p:ext>
    </p:extLst>
  </p:cSld>
  <p:clrMapOvr>
    <a:masterClrMapping/>
  </p:clrMapOvr>
  <p:transition>
    <p:randomBa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7" name="Rectangle 20"/>
          <p:cNvSpPr>
            <a:spLocks noGrp="1"/>
          </p:cNvSpPr>
          <p:nvPr>
            <p:ph type="title"/>
          </p:nvPr>
        </p:nvSpPr>
        <p:spPr>
          <a:xfrm>
            <a:off x="685800" y="609600"/>
            <a:ext cx="8229600" cy="1143000"/>
          </a:xfrm>
        </p:spPr>
        <p:txBody>
          <a:bodyPr/>
          <a:lstStyle/>
          <a:p>
            <a:r>
              <a:rPr lang="sr-Latn-CS" sz="3200" b="1" dirty="0">
                <a:solidFill>
                  <a:prstClr val="black"/>
                </a:solidFill>
                <a:latin typeface="Cambria" pitchFamily="18" charset="0"/>
              </a:rPr>
              <a:t>Forestry Statistics</a:t>
            </a:r>
            <a:endParaRPr lang="en-US" sz="3200" b="1" dirty="0" smtClean="0">
              <a:solidFill>
                <a:srgbClr val="632523"/>
              </a:solidFill>
              <a:latin typeface="Cambria" pitchFamily="18" charset="0"/>
            </a:endParaRPr>
          </a:p>
        </p:txBody>
      </p:sp>
      <p:sp>
        <p:nvSpPr>
          <p:cNvPr id="16388" name="Rectangle 21"/>
          <p:cNvSpPr>
            <a:spLocks noGrp="1"/>
          </p:cNvSpPr>
          <p:nvPr>
            <p:ph type="body" idx="1"/>
          </p:nvPr>
        </p:nvSpPr>
        <p:spPr>
          <a:xfrm>
            <a:off x="470905" y="1676400"/>
            <a:ext cx="8153400" cy="4449763"/>
          </a:xfrm>
        </p:spPr>
        <p:txBody>
          <a:bodyPr>
            <a:noAutofit/>
          </a:bodyPr>
          <a:lstStyle/>
          <a:p>
            <a:pPr lvl="0">
              <a:lnSpc>
                <a:spcPct val="120000"/>
              </a:lnSpc>
              <a:spcBef>
                <a:spcPts val="600"/>
              </a:spcBef>
              <a:buNone/>
            </a:pPr>
            <a:r>
              <a:rPr lang="en-US" sz="1600" b="1" u="sng" dirty="0" smtClean="0">
                <a:latin typeface="Cambria" pitchFamily="18" charset="0"/>
              </a:rPr>
              <a:t>Compliance</a:t>
            </a:r>
            <a:r>
              <a:rPr lang="en-US" sz="1600" b="1" u="sng" dirty="0">
                <a:latin typeface="Cambria" pitchFamily="18" charset="0"/>
              </a:rPr>
              <a:t>:</a:t>
            </a:r>
          </a:p>
          <a:p>
            <a:pPr lvl="0">
              <a:lnSpc>
                <a:spcPct val="120000"/>
              </a:lnSpc>
              <a:spcBef>
                <a:spcPts val="600"/>
              </a:spcBef>
              <a:buFont typeface="Arial" pitchFamily="34" charset="0"/>
              <a:buChar char="•"/>
            </a:pPr>
            <a:r>
              <a:rPr lang="en-US" sz="1600" dirty="0">
                <a:latin typeface="Cambria" pitchFamily="18" charset="0"/>
              </a:rPr>
              <a:t>Low level of compliance.</a:t>
            </a:r>
          </a:p>
          <a:p>
            <a:pPr lvl="0">
              <a:lnSpc>
                <a:spcPct val="120000"/>
              </a:lnSpc>
              <a:spcBef>
                <a:spcPts val="600"/>
              </a:spcBef>
              <a:buFont typeface="Arial" pitchFamily="34" charset="0"/>
              <a:buChar char="•"/>
            </a:pPr>
            <a:r>
              <a:rPr lang="en-US" sz="1600" dirty="0" smtClean="0">
                <a:latin typeface="Cambria" pitchFamily="18" charset="0"/>
              </a:rPr>
              <a:t>Economic </a:t>
            </a:r>
            <a:r>
              <a:rPr lang="en-US" sz="1600" dirty="0">
                <a:latin typeface="Cambria" pitchFamily="18" charset="0"/>
              </a:rPr>
              <a:t>accounts for forestry </a:t>
            </a:r>
            <a:r>
              <a:rPr lang="en-US" sz="1600" dirty="0" smtClean="0">
                <a:latin typeface="Cambria" pitchFamily="18" charset="0"/>
              </a:rPr>
              <a:t>statistics are </a:t>
            </a:r>
            <a:r>
              <a:rPr lang="en-US" sz="1600" dirty="0">
                <a:latin typeface="Cambria" pitchFamily="18" charset="0"/>
              </a:rPr>
              <a:t>not developed.</a:t>
            </a:r>
          </a:p>
          <a:p>
            <a:pPr lvl="0">
              <a:lnSpc>
                <a:spcPct val="120000"/>
              </a:lnSpc>
              <a:spcBef>
                <a:spcPts val="600"/>
              </a:spcBef>
              <a:buNone/>
            </a:pPr>
            <a:endParaRPr lang="en-US" sz="1600" b="1" u="sng" dirty="0">
              <a:latin typeface="Cambria" pitchFamily="18" charset="0"/>
            </a:endParaRPr>
          </a:p>
          <a:p>
            <a:pPr lvl="0">
              <a:lnSpc>
                <a:spcPct val="120000"/>
              </a:lnSpc>
              <a:spcBef>
                <a:spcPts val="600"/>
              </a:spcBef>
              <a:buNone/>
            </a:pPr>
            <a:r>
              <a:rPr lang="en-US" sz="1600" b="1" u="sng" dirty="0">
                <a:latin typeface="Cambria" pitchFamily="18" charset="0"/>
              </a:rPr>
              <a:t>Future plans:</a:t>
            </a:r>
          </a:p>
          <a:p>
            <a:pPr lvl="0">
              <a:lnSpc>
                <a:spcPct val="120000"/>
              </a:lnSpc>
              <a:spcBef>
                <a:spcPts val="600"/>
              </a:spcBef>
              <a:buNone/>
            </a:pPr>
            <a:endParaRPr lang="en-US" sz="1600" b="1" u="sng" dirty="0">
              <a:latin typeface="Cambria" pitchFamily="18" charset="0"/>
            </a:endParaRPr>
          </a:p>
          <a:p>
            <a:pPr algn="just">
              <a:lnSpc>
                <a:spcPct val="120000"/>
              </a:lnSpc>
              <a:spcBef>
                <a:spcPts val="600"/>
              </a:spcBef>
            </a:pPr>
            <a:r>
              <a:rPr lang="en-US" sz="1600" dirty="0">
                <a:latin typeface="Cambria" pitchFamily="18" charset="0"/>
              </a:rPr>
              <a:t>Capacity development in the field of forestry </a:t>
            </a:r>
            <a:r>
              <a:rPr lang="en-US" sz="1600" dirty="0" smtClean="0">
                <a:latin typeface="Cambria" pitchFamily="18" charset="0"/>
              </a:rPr>
              <a:t>statistics..</a:t>
            </a:r>
            <a:endParaRPr lang="en-US" sz="1600" dirty="0">
              <a:latin typeface="Cambria" pitchFamily="18" charset="0"/>
            </a:endParaRPr>
          </a:p>
          <a:p>
            <a:pPr algn="just">
              <a:lnSpc>
                <a:spcPct val="120000"/>
              </a:lnSpc>
              <a:spcBef>
                <a:spcPts val="600"/>
              </a:spcBef>
            </a:pPr>
            <a:endParaRPr lang="en-US" sz="1600" dirty="0">
              <a:latin typeface="Cambria" pitchFamily="18" charset="0"/>
            </a:endParaRPr>
          </a:p>
          <a:p>
            <a:pPr algn="just">
              <a:lnSpc>
                <a:spcPct val="120000"/>
              </a:lnSpc>
              <a:spcBef>
                <a:spcPts val="600"/>
              </a:spcBef>
            </a:pPr>
            <a:r>
              <a:rPr lang="en-US" sz="1600" dirty="0">
                <a:latin typeface="Cambria" pitchFamily="18" charset="0"/>
              </a:rPr>
              <a:t>Deepening of </a:t>
            </a:r>
            <a:r>
              <a:rPr lang="en-US" sz="1600">
                <a:latin typeface="Cambria" pitchFamily="18" charset="0"/>
              </a:rPr>
              <a:t>inter-institutional </a:t>
            </a:r>
            <a:r>
              <a:rPr lang="en-US" sz="1600" smtClean="0">
                <a:latin typeface="Cambria" pitchFamily="18" charset="0"/>
              </a:rPr>
              <a:t>cooperation.</a:t>
            </a:r>
            <a:endParaRPr lang="en-US" sz="1600" dirty="0">
              <a:latin typeface="Cambria" pitchFamily="18" charset="0"/>
            </a:endParaRPr>
          </a:p>
          <a:p>
            <a:pPr algn="just">
              <a:lnSpc>
                <a:spcPct val="120000"/>
              </a:lnSpc>
              <a:spcBef>
                <a:spcPts val="600"/>
              </a:spcBef>
            </a:pPr>
            <a:endParaRPr lang="en-US" sz="1600" dirty="0">
              <a:latin typeface="Cambria" pitchFamily="18" charset="0"/>
            </a:endParaRPr>
          </a:p>
          <a:p>
            <a:pPr lvl="0" algn="just">
              <a:spcBef>
                <a:spcPts val="600"/>
              </a:spcBef>
              <a:buFont typeface="Arial" pitchFamily="34" charset="0"/>
              <a:buChar char="•"/>
            </a:pPr>
            <a:r>
              <a:rPr lang="sr-Latn-ME" sz="1600" dirty="0">
                <a:latin typeface="Cambria" pitchFamily="18" charset="0"/>
              </a:rPr>
              <a:t>One of the long-term goals in MONSTAT, according to available capacities, is development of forestry accounts. </a:t>
            </a:r>
            <a:endParaRPr lang="sr-Latn-RS" sz="1600" dirty="0">
              <a:latin typeface="Cambria" pitchFamily="18" charset="0"/>
            </a:endParaRPr>
          </a:p>
          <a:p>
            <a:pPr marL="1588" indent="-1588" algn="just">
              <a:spcBef>
                <a:spcPts val="600"/>
              </a:spcBef>
              <a:buNone/>
            </a:pPr>
            <a:endParaRPr lang="en-US" sz="1600" dirty="0" smtClean="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1645036498"/>
      </p:ext>
    </p:extLst>
  </p:cSld>
  <p:clrMapOvr>
    <a:masterClrMapping/>
  </p:clrMapOvr>
  <p:transition>
    <p:randomBa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nvGrpSpPr>
          <p:cNvPr id="17413"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smtClean="0">
                <a:solidFill>
                  <a:schemeClr val="accent2">
                    <a:lumMod val="20000"/>
                    <a:lumOff val="80000"/>
                  </a:schemeClr>
                </a:solidFill>
                <a:effectLst>
                  <a:outerShdw blurRad="38100" dist="38100" dir="2700000" algn="tl">
                    <a:srgbClr val="000000">
                      <a:alpha val="43137"/>
                    </a:srgbClr>
                  </a:outerShdw>
                </a:effectLst>
                <a:latin typeface="Cambria" pitchFamily="18" charset="0"/>
              </a:rPr>
              <a:t>Hvala na pažnji!</a:t>
            </a:r>
            <a:endPar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4000" b="1" dirty="0" smtClean="0">
                <a:solidFill>
                  <a:schemeClr val="accent2">
                    <a:lumMod val="20000"/>
                    <a:lumOff val="80000"/>
                  </a:schemeClr>
                </a:solidFill>
                <a:latin typeface="Cambria" pitchFamily="18" charset="0"/>
              </a:rPr>
              <a:t>PITANJA</a:t>
            </a:r>
            <a:endParaRPr lang="hr-HR" sz="4000" b="1" dirty="0">
              <a:solidFill>
                <a:schemeClr val="accent2">
                  <a:lumMod val="20000"/>
                  <a:lumOff val="80000"/>
                </a:schemeClr>
              </a:solidFill>
              <a:latin typeface="+mn-lt"/>
            </a:endParaRPr>
          </a:p>
        </p:txBody>
      </p:sp>
    </p:spTree>
  </p:cSld>
  <p:clrMapOvr>
    <a:masterClrMapping/>
  </p:clrMapOvr>
  <p:transition>
    <p:randomBa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3205</TotalTime>
  <Words>1059</Words>
  <Application>Microsoft Office PowerPoint</Application>
  <PresentationFormat>On-screen Show (4:3)</PresentationFormat>
  <Paragraphs>148</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Forestry Statistics</vt:lpstr>
      <vt:lpstr>Forestry Statistics</vt:lpstr>
      <vt:lpstr>Forestry Statistics</vt:lpstr>
      <vt:lpstr>Statistika šumarstva</vt:lpstr>
      <vt:lpstr>Forestry Statistics</vt:lpstr>
      <vt:lpstr>Forestry Statistics</vt:lpstr>
      <vt:lpstr>Forestry Statistics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jelena markovic</cp:lastModifiedBy>
  <cp:revision>553</cp:revision>
  <dcterms:created xsi:type="dcterms:W3CDTF">2012-04-18T16:21:57Z</dcterms:created>
  <dcterms:modified xsi:type="dcterms:W3CDTF">2013-06-17T16:02:10Z</dcterms:modified>
</cp:coreProperties>
</file>