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376" r:id="rId3"/>
    <p:sldId id="374" r:id="rId4"/>
    <p:sldId id="377" r:id="rId5"/>
    <p:sldId id="393" r:id="rId6"/>
    <p:sldId id="378" r:id="rId7"/>
    <p:sldId id="391" r:id="rId8"/>
    <p:sldId id="392" r:id="rId9"/>
    <p:sldId id="379" r:id="rId10"/>
    <p:sldId id="386" r:id="rId11"/>
    <p:sldId id="380" r:id="rId12"/>
    <p:sldId id="381" r:id="rId13"/>
    <p:sldId id="382" r:id="rId14"/>
    <p:sldId id="383" r:id="rId15"/>
    <p:sldId id="384" r:id="rId16"/>
    <p:sldId id="387" r:id="rId17"/>
    <p:sldId id="388" r:id="rId18"/>
    <p:sldId id="265" r:id="rId19"/>
  </p:sldIdLst>
  <p:sldSz cx="9144000" cy="6858000" type="screen4x3"/>
  <p:notesSz cx="6797675" cy="9926638"/>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37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8" autoAdjust="0"/>
    <p:restoredTop sz="94581" autoAdjust="0"/>
  </p:normalViewPr>
  <p:slideViewPr>
    <p:cSldViewPr>
      <p:cViewPr>
        <p:scale>
          <a:sx n="90" d="100"/>
          <a:sy n="90" d="100"/>
        </p:scale>
        <p:origin x="-100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801A8D40-3C47-48E7-99D7-8A8EE05EC30F}" type="datetimeFigureOut">
              <a:rPr lang="en-US"/>
              <a:pPr>
                <a:defRPr/>
              </a:pPr>
              <a:t>6/17/2013</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2C8C124B-F686-4599-9B3C-68B9B7940815}" type="slidenum">
              <a:rPr lang="en-US"/>
              <a:pPr>
                <a:defRPr/>
              </a:pPr>
              <a:t>‹#›</a:t>
            </a:fld>
            <a:endParaRPr lang="en-US"/>
          </a:p>
        </p:txBody>
      </p:sp>
    </p:spTree>
    <p:extLst>
      <p:ext uri="{BB962C8B-B14F-4D97-AF65-F5344CB8AC3E}">
        <p14:creationId xmlns:p14="http://schemas.microsoft.com/office/powerpoint/2010/main" val="40527838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C8C124B-F686-4599-9B3C-68B9B7940815}" type="slidenum">
              <a:rPr lang="en-US" smtClean="0"/>
              <a:pPr>
                <a:defRPr/>
              </a:pPr>
              <a:t>1</a:t>
            </a:fld>
            <a:endParaRPr lang="en-US"/>
          </a:p>
        </p:txBody>
      </p:sp>
    </p:spTree>
    <p:extLst>
      <p:ext uri="{BB962C8B-B14F-4D97-AF65-F5344CB8AC3E}">
        <p14:creationId xmlns:p14="http://schemas.microsoft.com/office/powerpoint/2010/main" val="1581822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TextEdit="1"/>
          </p:cNvSpPr>
          <p:nvPr>
            <p:ph type="sldImg"/>
          </p:nvPr>
        </p:nvSpPr>
        <p:spPr bwMode="auto">
          <a:noFill/>
          <a:ln>
            <a:solidFill>
              <a:srgbClr val="000000"/>
            </a:solidFill>
            <a:miter lim="800000"/>
            <a:headEnd/>
            <a:tailEnd/>
          </a:ln>
        </p:spPr>
      </p:sp>
      <p:sp>
        <p:nvSpPr>
          <p:cNvPr id="1945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C8C124B-F686-4599-9B3C-68B9B7940815}" type="slidenum">
              <a:rPr lang="en-US" smtClean="0"/>
              <a:pPr>
                <a:defRPr/>
              </a:pPr>
              <a:t>18</a:t>
            </a:fld>
            <a:endParaRPr lang="en-US"/>
          </a:p>
        </p:txBody>
      </p:sp>
    </p:spTree>
    <p:extLst>
      <p:ext uri="{BB962C8B-B14F-4D97-AF65-F5344CB8AC3E}">
        <p14:creationId xmlns:p14="http://schemas.microsoft.com/office/powerpoint/2010/main" val="1754420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A1728C2-4484-4D0E-BDB6-675EA333ED0B}"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E3183D5-7AC7-4E58-8729-3D19B256B03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CC22C70-5971-4B63-BC4F-5A39059D0858}"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299AE7-5DA4-4099-A327-9494F53C659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D48198D-D962-48F4-B70D-2240DFC47DE7}"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764CF08-5E96-434D-B3C4-75FD2A8FACF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904E84F-26CD-43BB-AB86-50091A17D6EC}" type="datetimeFigureOut">
              <a:rPr lang="en-US"/>
              <a:pPr>
                <a:defRPr/>
              </a:pPr>
              <a:t>6/17/2013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AD2F84-0A87-47D6-AB92-9D0BFE3E0AD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DD1228F-06A4-4B92-B85E-4D8EE2BB28B3}" type="datetimeFigureOut">
              <a:rPr lang="en-US"/>
              <a:pPr>
                <a:defRPr/>
              </a:pPr>
              <a:t>6/17/2013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9B75626-BF8C-4EE8-814E-EF7F070B507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C97ABC9-864E-4413-8DFA-C36FC848F4A7}" type="datetimeFigureOut">
              <a:rPr lang="en-US"/>
              <a:pPr>
                <a:defRPr/>
              </a:pPr>
              <a:t>6/17/2013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B616CB5-23D5-49F5-A27D-774B571FA81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E89E280-C211-41F3-B1E1-A8DF53423C94}" type="datetimeFigureOut">
              <a:rPr lang="en-US"/>
              <a:pPr>
                <a:defRPr/>
              </a:pPr>
              <a:t>6/17/2013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C92C5DA-03C9-4817-BAD4-3D75D3E81CB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CE468A6-367E-4FD4-A259-1C9BB554A493}" type="datetimeFigureOut">
              <a:rPr lang="en-US"/>
              <a:pPr>
                <a:defRPr/>
              </a:pPr>
              <a:t>6/17/2013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4958E3A-D3E2-42C5-84F8-98CE596082B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9FCE8CF-6D84-44C5-9D99-DCEC87B8113A}" type="datetimeFigureOut">
              <a:rPr lang="en-US"/>
              <a:pPr>
                <a:defRPr/>
              </a:pPr>
              <a:t>6/17/2013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6B9228-A7CC-4E7E-B3DE-7F6ED2310CA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F0ED202-145F-4C4C-8453-E6D107AD0933}"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7A732C-03D4-4282-8FA7-5E6E52B5410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69986A2-CA74-493E-9114-1D5BD3ACB9FC}"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69A8E2-C673-4BE8-978B-7CD8CAC838F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2A0B003-577E-4F39-8847-AE2654E7174E}" type="datetimeFigureOut">
              <a:rPr lang="en-US"/>
              <a:pPr>
                <a:defRPr/>
              </a:pPr>
              <a:t>6/17/2013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EBAD7A2-465B-4C0B-8DE1-B7779FCE7BC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053" name="Text Box 3"/>
          <p:cNvSpPr txBox="1">
            <a:spLocks noChangeArrowheads="1"/>
          </p:cNvSpPr>
          <p:nvPr/>
        </p:nvSpPr>
        <p:spPr bwMode="auto">
          <a:xfrm>
            <a:off x="304800" y="1676400"/>
            <a:ext cx="8458200" cy="825500"/>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a:t>
            </a:r>
            <a:r>
              <a:rPr lang="en-GB" sz="1600" b="1" dirty="0" smtClean="0">
                <a:solidFill>
                  <a:schemeClr val="bg1"/>
                </a:solidFill>
                <a:latin typeface="Cambria" pitchFamily="18" charset="0"/>
              </a:rPr>
              <a:t>Accession </a:t>
            </a:r>
            <a:r>
              <a:rPr lang="en-GB" sz="1600" b="1" dirty="0">
                <a:solidFill>
                  <a:schemeClr val="bg1"/>
                </a:solidFill>
                <a:latin typeface="Cambria" pitchFamily="18" charset="0"/>
              </a:rPr>
              <a:t>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smtClean="0">
                <a:solidFill>
                  <a:schemeClr val="bg1"/>
                </a:solidFill>
                <a:latin typeface="Cambria" pitchFamily="18" charset="0"/>
              </a:rPr>
              <a:t>18</a:t>
            </a:r>
            <a:r>
              <a:rPr lang="hr-HR" sz="1600" b="1" i="1" dirty="0" smtClean="0">
                <a:solidFill>
                  <a:schemeClr val="bg1"/>
                </a:solidFill>
                <a:latin typeface="Cambria" pitchFamily="18" charset="0"/>
              </a:rPr>
              <a:t> </a:t>
            </a:r>
            <a:r>
              <a:rPr lang="hr-HR" sz="1600" b="1" i="1" dirty="0">
                <a:solidFill>
                  <a:schemeClr val="bg1"/>
                </a:solidFill>
                <a:latin typeface="Cambria" pitchFamily="18" charset="0"/>
              </a:rPr>
              <a:t>– </a:t>
            </a:r>
            <a:r>
              <a:rPr lang="en-US" sz="1600" b="1" i="1" dirty="0" smtClean="0">
                <a:solidFill>
                  <a:schemeClr val="bg1"/>
                </a:solidFill>
                <a:latin typeface="Cambria" pitchFamily="18" charset="0"/>
              </a:rPr>
              <a:t>Statistics</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055"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a:r>
              <a:rPr lang="en-GB" sz="2600" dirty="0">
                <a:solidFill>
                  <a:srgbClr val="F2DCDB"/>
                </a:solidFill>
                <a:latin typeface="Cambria" pitchFamily="18" charset="0"/>
              </a:rPr>
              <a:t>Bilateral screening: Chapter </a:t>
            </a:r>
            <a:r>
              <a:rPr lang="en-US" sz="2600" dirty="0" smtClean="0">
                <a:solidFill>
                  <a:srgbClr val="F2DCDB"/>
                </a:solidFill>
                <a:latin typeface="Cambria" pitchFamily="18" charset="0"/>
              </a:rPr>
              <a:t>18</a:t>
            </a:r>
            <a:endParaRPr lang="en-GB" sz="2600" dirty="0">
              <a:solidFill>
                <a:srgbClr val="F2DCDB"/>
              </a:solidFill>
              <a:latin typeface="Cambria" pitchFamily="18" charset="0"/>
            </a:endParaRPr>
          </a:p>
          <a:p>
            <a:pPr algn="ctr"/>
            <a:r>
              <a:rPr lang="en-GB" sz="2600" b="1" dirty="0">
                <a:solidFill>
                  <a:srgbClr val="F2DCDB"/>
                </a:solidFill>
                <a:latin typeface="Cambria" pitchFamily="18" charset="0"/>
              </a:rPr>
              <a:t>PRESENTATION OF </a:t>
            </a:r>
            <a:r>
              <a:rPr lang="sr-Latn-CS" sz="2600" b="1" dirty="0">
                <a:solidFill>
                  <a:srgbClr val="F2DCDB"/>
                </a:solidFill>
                <a:latin typeface="Cambria" pitchFamily="18" charset="0"/>
              </a:rPr>
              <a:t>MONTENEGRO</a:t>
            </a:r>
            <a:endParaRPr lang="hr-HR" sz="2600" b="1" dirty="0">
              <a:solidFill>
                <a:srgbClr val="F2DCDB"/>
              </a:solidFill>
              <a:latin typeface="Calibri" pitchFamily="34" charset="0"/>
            </a:endParaRPr>
          </a:p>
        </p:txBody>
      </p:sp>
      <p:sp>
        <p:nvSpPr>
          <p:cNvPr id="2056" name="Rectangle 12"/>
          <p:cNvSpPr>
            <a:spLocks noChangeArrowheads="1"/>
          </p:cNvSpPr>
          <p:nvPr/>
        </p:nvSpPr>
        <p:spPr bwMode="auto">
          <a:xfrm>
            <a:off x="962025" y="6326188"/>
            <a:ext cx="7419975" cy="369887"/>
          </a:xfrm>
          <a:prstGeom prst="rect">
            <a:avLst/>
          </a:prstGeom>
          <a:noFill/>
          <a:ln w="9525">
            <a:noFill/>
            <a:miter lim="800000"/>
            <a:headEnd/>
            <a:tailEnd/>
          </a:ln>
        </p:spPr>
        <p:txBody>
          <a:bodyPr anchor="ctr">
            <a:spAutoFit/>
          </a:bodyPr>
          <a:lstStyle/>
          <a:p>
            <a:pPr algn="ctr"/>
            <a:r>
              <a:rPr lang="en-US" sz="1800" b="1" dirty="0" smtClean="0">
                <a:solidFill>
                  <a:srgbClr val="D99694"/>
                </a:solidFill>
                <a:latin typeface="Cambria" pitchFamily="18" charset="0"/>
              </a:rPr>
              <a:t>Luxembourg,  June 2013</a:t>
            </a:r>
            <a:endParaRPr lang="en-US" sz="1800" dirty="0">
              <a:solidFill>
                <a:srgbClr val="D99694"/>
              </a:solidFill>
              <a:latin typeface="Calibri" pitchFamily="34" charset="0"/>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pic>
        <p:nvPicPr>
          <p:cNvPr id="2058" name="Picture 28"/>
          <p:cNvPicPr>
            <a:picLocks noChangeAspect="1" noChangeArrowheads="1"/>
          </p:cNvPicPr>
          <p:nvPr/>
        </p:nvPicPr>
        <p:blipFill>
          <a:blip r:embed="rId4"/>
          <a:srcRect/>
          <a:stretch>
            <a:fillRect/>
          </a:stretch>
        </p:blipFill>
        <p:spPr bwMode="auto">
          <a:xfrm>
            <a:off x="3571875" y="4792663"/>
            <a:ext cx="2076450" cy="1171575"/>
          </a:xfrm>
          <a:prstGeom prst="rect">
            <a:avLst/>
          </a:prstGeom>
          <a:noFill/>
          <a:ln w="9525">
            <a:noFill/>
            <a:miter lim="800000"/>
            <a:headEnd/>
            <a:tailEnd/>
          </a:ln>
        </p:spPr>
      </p:pic>
    </p:spTree>
  </p:cSld>
  <p:clrMapOvr>
    <a:masterClrMapping/>
  </p:clrMapOvr>
  <p:transition>
    <p:randomBa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21"/>
          <p:cNvSpPr txBox="1">
            <a:spLocks noChangeArrowheads="1"/>
          </p:cNvSpPr>
          <p:nvPr/>
        </p:nvSpPr>
        <p:spPr bwMode="auto">
          <a:xfrm>
            <a:off x="228600" y="1828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400" b="1" dirty="0" smtClean="0">
                <a:solidFill>
                  <a:srgbClr val="632523"/>
                </a:solidFill>
                <a:latin typeface="Cambria" pitchFamily="18" charset="0"/>
              </a:rPr>
              <a:t>     </a:t>
            </a:r>
            <a:r>
              <a:rPr lang="en-US" sz="2400" b="1" dirty="0" smtClean="0">
                <a:latin typeface="Cambria" pitchFamily="18" charset="0"/>
              </a:rPr>
              <a:t>CLASSIFICATIONS</a:t>
            </a:r>
            <a:endParaRPr lang="pl-PL" sz="2400" b="1" dirty="0">
              <a:latin typeface="Cambria" pitchFamily="18" charset="0"/>
            </a:endParaRPr>
          </a:p>
          <a:p>
            <a:pPr marL="14288" indent="-14288" algn="ctr"/>
            <a:endParaRPr lang="en-US" sz="1400" b="1" dirty="0">
              <a:solidFill>
                <a:srgbClr val="000099"/>
              </a:solidFill>
              <a:latin typeface="Cambria" pitchFamily="18" charset="0"/>
            </a:endParaRPr>
          </a:p>
        </p:txBody>
      </p:sp>
      <p:sp>
        <p:nvSpPr>
          <p:cNvPr id="3075" name="Rectangle 16"/>
          <p:cNvSpPr>
            <a:spLocks noChangeArrowheads="1"/>
          </p:cNvSpPr>
          <p:nvPr/>
        </p:nvSpPr>
        <p:spPr bwMode="auto">
          <a:xfrm>
            <a:off x="2057400" y="2819400"/>
            <a:ext cx="5410200" cy="3077766"/>
          </a:xfrm>
          <a:prstGeom prst="rect">
            <a:avLst/>
          </a:prstGeom>
          <a:noFill/>
          <a:ln w="9525">
            <a:noFill/>
            <a:miter lim="800000"/>
            <a:headEnd/>
            <a:tailEnd/>
          </a:ln>
        </p:spPr>
        <p:txBody>
          <a:bodyPr>
            <a:spAutoFit/>
          </a:bodyPr>
          <a:lstStyle/>
          <a:p>
            <a:pPr algn="ctr"/>
            <a:endParaRPr lang="hr-HR" b="1" dirty="0">
              <a:solidFill>
                <a:srgbClr val="632523"/>
              </a:solidFill>
              <a:latin typeface="Cambria" pitchFamily="18" charset="0"/>
            </a:endParaRPr>
          </a:p>
          <a:p>
            <a:pPr algn="ctr"/>
            <a:endParaRPr lang="hr-HR" b="1" dirty="0">
              <a:solidFill>
                <a:srgbClr val="632523"/>
              </a:solidFill>
              <a:latin typeface="Cambria" pitchFamily="18" charset="0"/>
            </a:endParaRPr>
          </a:p>
          <a:p>
            <a:pPr algn="ctr"/>
            <a:r>
              <a:rPr lang="hr-HR" b="1" dirty="0" smtClean="0">
                <a:latin typeface="Cambria" pitchFamily="18" charset="0"/>
              </a:rPr>
              <a:t>Bilateral screening</a:t>
            </a:r>
            <a:r>
              <a:rPr lang="hr-HR" b="1" dirty="0">
                <a:latin typeface="Cambria" pitchFamily="18" charset="0"/>
              </a:rPr>
              <a:t>: Chapter </a:t>
            </a:r>
            <a:r>
              <a:rPr lang="en-US" b="1" dirty="0" smtClean="0">
                <a:latin typeface="Cambria" pitchFamily="18" charset="0"/>
              </a:rPr>
              <a:t>18</a:t>
            </a:r>
            <a:r>
              <a:rPr lang="hr-HR" b="1" dirty="0" smtClean="0">
                <a:latin typeface="Cambria" pitchFamily="18" charset="0"/>
              </a:rPr>
              <a:t> </a:t>
            </a:r>
            <a:r>
              <a:rPr lang="en-US" b="1" dirty="0">
                <a:latin typeface="Cambria" pitchFamily="18" charset="0"/>
              </a:rPr>
              <a:t/>
            </a:r>
            <a:br>
              <a:rPr lang="en-US" b="1" dirty="0">
                <a:latin typeface="Cambria" pitchFamily="18" charset="0"/>
              </a:rPr>
            </a:br>
            <a:r>
              <a:rPr lang="en-US" b="1" dirty="0">
                <a:latin typeface="Cambria" pitchFamily="18" charset="0"/>
              </a:rPr>
              <a:t>Presentation of  Montenegro</a:t>
            </a:r>
            <a:br>
              <a:rPr lang="en-US" b="1" dirty="0">
                <a:latin typeface="Cambria" pitchFamily="18" charset="0"/>
              </a:rPr>
            </a:br>
            <a:r>
              <a:rPr lang="en-US" b="1" dirty="0" smtClean="0">
                <a:latin typeface="Cambria" pitchFamily="18" charset="0"/>
              </a:rPr>
              <a:t>Luxembourg</a:t>
            </a:r>
            <a:r>
              <a:rPr lang="hr-HR" b="1" dirty="0" smtClean="0">
                <a:latin typeface="Cambria" pitchFamily="18" charset="0"/>
              </a:rPr>
              <a:t>, </a:t>
            </a:r>
            <a:r>
              <a:rPr lang="en-US" b="1" dirty="0" smtClean="0">
                <a:latin typeface="Cambria" pitchFamily="18" charset="0"/>
              </a:rPr>
              <a:t>23-24</a:t>
            </a:r>
            <a:r>
              <a:rPr lang="hr-HR" b="1" dirty="0" smtClean="0">
                <a:latin typeface="Cambria" pitchFamily="18" charset="0"/>
              </a:rPr>
              <a:t> </a:t>
            </a:r>
            <a:r>
              <a:rPr lang="en-US" b="1" dirty="0" smtClean="0">
                <a:latin typeface="Cambria" pitchFamily="18" charset="0"/>
              </a:rPr>
              <a:t>June </a:t>
            </a:r>
            <a:r>
              <a:rPr lang="hr-HR" b="1" dirty="0" smtClean="0">
                <a:latin typeface="Cambria" pitchFamily="18" charset="0"/>
              </a:rPr>
              <a:t>201</a:t>
            </a:r>
            <a:r>
              <a:rPr lang="en-US" b="1" dirty="0" smtClean="0">
                <a:latin typeface="Cambria" pitchFamily="18" charset="0"/>
              </a:rPr>
              <a:t>3</a:t>
            </a:r>
          </a:p>
          <a:p>
            <a:pPr algn="ctr"/>
            <a:endParaRPr lang="en-US" b="1" dirty="0">
              <a:latin typeface="Cambria" pitchFamily="18" charset="0"/>
            </a:endParaRPr>
          </a:p>
          <a:p>
            <a:pPr algn="ctr"/>
            <a:r>
              <a:rPr lang="en-US" b="1" dirty="0" err="1" smtClean="0">
                <a:latin typeface="Cambria" pitchFamily="18" charset="0"/>
              </a:rPr>
              <a:t>Marijana</a:t>
            </a:r>
            <a:r>
              <a:rPr lang="en-US" b="1" dirty="0" smtClean="0">
                <a:latin typeface="Cambria" pitchFamily="18" charset="0"/>
              </a:rPr>
              <a:t> </a:t>
            </a:r>
            <a:r>
              <a:rPr lang="en-US" b="1" dirty="0" err="1" smtClean="0">
                <a:latin typeface="Cambria" pitchFamily="18" charset="0"/>
              </a:rPr>
              <a:t>Popovic</a:t>
            </a:r>
            <a:r>
              <a:rPr lang="en-US" b="1" dirty="0" smtClean="0">
                <a:latin typeface="Cambria" pitchFamily="18" charset="0"/>
              </a:rPr>
              <a:t> </a:t>
            </a:r>
            <a:r>
              <a:rPr lang="en-US" b="1" dirty="0" err="1" smtClean="0">
                <a:latin typeface="Cambria" pitchFamily="18" charset="0"/>
              </a:rPr>
              <a:t>Roncevic</a:t>
            </a:r>
            <a:r>
              <a:rPr lang="en-US" b="1" dirty="0" smtClean="0">
                <a:latin typeface="Cambria" pitchFamily="18" charset="0"/>
              </a:rPr>
              <a:t>, MSc</a:t>
            </a:r>
          </a:p>
          <a:p>
            <a:pPr algn="ctr"/>
            <a:r>
              <a:rPr lang="en-US" sz="1800" b="1" dirty="0">
                <a:latin typeface="Cambria" pitchFamily="18" charset="0"/>
              </a:rPr>
              <a:t>Head of Department of Registers and Classifications</a:t>
            </a:r>
            <a:endParaRPr lang="en-US" sz="1800" b="1" dirty="0" smtClean="0">
              <a:latin typeface="Cambria" pitchFamily="18" charset="0"/>
            </a:endParaRPr>
          </a:p>
          <a:p>
            <a:pPr algn="ctr"/>
            <a:endParaRPr lang="en-US" sz="1800" b="1" dirty="0">
              <a:solidFill>
                <a:srgbClr val="973735"/>
              </a:solidFill>
              <a:latin typeface="Cambria" pitchFamily="18" charset="0"/>
            </a:endParaRPr>
          </a:p>
        </p:txBody>
      </p:sp>
      <p:sp>
        <p:nvSpPr>
          <p:cNvPr id="18" name="Rectangle 17"/>
          <p:cNvSpPr/>
          <p:nvPr/>
        </p:nvSpPr>
        <p:spPr>
          <a:xfrm>
            <a:off x="228600" y="4491776"/>
            <a:ext cx="8382000" cy="369888"/>
          </a:xfrm>
          <a:prstGeom prst="rect">
            <a:avLst/>
          </a:prstGeom>
        </p:spPr>
        <p:txBody>
          <a:bodyPr>
            <a:spAutoFit/>
          </a:bodyPr>
          <a:lstStyle/>
          <a:p>
            <a:pPr marL="814388" indent="-450850" algn="ctr" fontAlgn="auto">
              <a:spcBef>
                <a:spcPts val="0"/>
              </a:spcBef>
              <a:spcAft>
                <a:spcPts val="0"/>
              </a:spcAft>
              <a:defRPr/>
            </a:pPr>
            <a:endParaRPr lang="en-US" sz="1800" b="1" dirty="0">
              <a:solidFill>
                <a:schemeClr val="accent2">
                  <a:lumMod val="75000"/>
                </a:schemeClr>
              </a:solidFill>
              <a:latin typeface="Cambria" pitchFamily="18" charset="0"/>
            </a:endParaRPr>
          </a:p>
        </p:txBody>
      </p:sp>
      <p:pic>
        <p:nvPicPr>
          <p:cNvPr id="3077"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grpSp>
        <p:nvGrpSpPr>
          <p:cNvPr id="3078" name="Group 7"/>
          <p:cNvGrpSpPr>
            <a:grpSpLocks/>
          </p:cNvGrpSpPr>
          <p:nvPr/>
        </p:nvGrpSpPr>
        <p:grpSpPr bwMode="auto">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3085"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86" name="Group 21"/>
            <p:cNvGrpSpPr>
              <a:grpSpLocks/>
            </p:cNvGrpSpPr>
            <p:nvPr/>
          </p:nvGrpSpPr>
          <p:grpSpPr bwMode="auto">
            <a:xfrm>
              <a:off x="7885100" y="-4763"/>
              <a:ext cx="1211260" cy="385762"/>
              <a:chOff x="7814716" y="-5258"/>
              <a:chExt cx="1210767" cy="460280"/>
            </a:xfrm>
          </p:grpSpPr>
          <p:sp>
            <p:nvSpPr>
              <p:cNvPr id="25" name="5-Point Star 24"/>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6" name="5-Point Star 25"/>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7" name="5-Point Star 26"/>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8" name="5-Point Star 27"/>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9" name="5-Point Star 28"/>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3079" name="Group 21"/>
          <p:cNvGrpSpPr>
            <a:grpSpLocks/>
          </p:cNvGrpSpPr>
          <p:nvPr/>
        </p:nvGrpSpPr>
        <p:grpSpPr bwMode="auto">
          <a:xfrm>
            <a:off x="0" y="6354763"/>
            <a:ext cx="9144000" cy="506472"/>
            <a:chOff x="0" y="6354762"/>
            <a:chExt cx="9144000" cy="506533"/>
          </a:xfrm>
        </p:grpSpPr>
        <p:sp>
          <p:nvSpPr>
            <p:cNvPr id="37" name="Round Same Side Corner Rectangle 36"/>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8" name="Rectangle 37"/>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082"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958257295"/>
      </p:ext>
    </p:extLst>
  </p:cSld>
  <p:clrMapOvr>
    <a:masterClrMapping/>
  </p:clrMapOvr>
  <p:transition>
    <p:randomBa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7" name="Rectangle 20"/>
          <p:cNvSpPr>
            <a:spLocks noGrp="1"/>
          </p:cNvSpPr>
          <p:nvPr>
            <p:ph type="title"/>
          </p:nvPr>
        </p:nvSpPr>
        <p:spPr>
          <a:xfrm>
            <a:off x="685800" y="609600"/>
            <a:ext cx="8229600" cy="685800"/>
          </a:xfrm>
        </p:spPr>
        <p:txBody>
          <a:bodyPr/>
          <a:lstStyle/>
          <a:p>
            <a:r>
              <a:rPr lang="en-US" sz="3200" b="1" dirty="0" smtClean="0">
                <a:solidFill>
                  <a:srgbClr val="632523"/>
                </a:solidFill>
                <a:latin typeface="Cambria" pitchFamily="18" charset="0"/>
              </a:rPr>
              <a:t> </a:t>
            </a:r>
            <a:r>
              <a:rPr lang="sr-Latn-CS" sz="3200" b="1" dirty="0" smtClean="0">
                <a:solidFill>
                  <a:srgbClr val="632523"/>
                </a:solidFill>
                <a:latin typeface="Cambria" pitchFamily="18" charset="0"/>
              </a:rPr>
              <a:t/>
            </a:r>
            <a:br>
              <a:rPr lang="sr-Latn-CS" sz="3200" b="1" dirty="0" smtClean="0">
                <a:solidFill>
                  <a:srgbClr val="632523"/>
                </a:solidFill>
                <a:latin typeface="Cambria" pitchFamily="18" charset="0"/>
              </a:rPr>
            </a:br>
            <a:r>
              <a:rPr lang="en-US" sz="3200" b="1" dirty="0" smtClean="0">
                <a:latin typeface="Cambria" pitchFamily="18" charset="0"/>
              </a:rPr>
              <a:t>CLASSIFICATIONS</a:t>
            </a:r>
            <a:r>
              <a:rPr lang="sr-Latn-CS" sz="3200" b="1" dirty="0" smtClean="0">
                <a:latin typeface="Cambria" pitchFamily="18" charset="0"/>
              </a:rPr>
              <a:t> </a:t>
            </a:r>
            <a:r>
              <a:rPr lang="en-US" sz="3200" b="1" dirty="0" smtClean="0">
                <a:latin typeface="Cambria" pitchFamily="18" charset="0"/>
              </a:rPr>
              <a:t>   </a:t>
            </a:r>
          </a:p>
        </p:txBody>
      </p:sp>
      <p:sp>
        <p:nvSpPr>
          <p:cNvPr id="16388" name="Rectangle 21"/>
          <p:cNvSpPr>
            <a:spLocks noGrp="1"/>
          </p:cNvSpPr>
          <p:nvPr>
            <p:ph type="body" idx="1"/>
          </p:nvPr>
        </p:nvSpPr>
        <p:spPr>
          <a:xfrm>
            <a:off x="457200" y="1447800"/>
            <a:ext cx="8153400" cy="4678363"/>
          </a:xfrm>
        </p:spPr>
        <p:txBody>
          <a:bodyPr>
            <a:normAutofit fontScale="55000" lnSpcReduction="20000"/>
          </a:bodyPr>
          <a:lstStyle/>
          <a:p>
            <a:pPr algn="ctr">
              <a:lnSpc>
                <a:spcPct val="80000"/>
              </a:lnSpc>
              <a:buFont typeface="Arial" charset="0"/>
              <a:buNone/>
            </a:pPr>
            <a:r>
              <a:rPr lang="sr-Latn-CS" sz="3600" b="1" dirty="0" smtClean="0">
                <a:latin typeface="Arial" charset="0"/>
              </a:rPr>
              <a:t> </a:t>
            </a:r>
          </a:p>
          <a:p>
            <a:pPr algn="ctr">
              <a:lnSpc>
                <a:spcPct val="120000"/>
              </a:lnSpc>
              <a:spcBef>
                <a:spcPts val="600"/>
              </a:spcBef>
              <a:buNone/>
            </a:pPr>
            <a:r>
              <a:rPr lang="sr-Latn-ME" sz="3300" b="1" dirty="0" smtClean="0">
                <a:latin typeface="Cambria" pitchFamily="18" charset="0"/>
              </a:rPr>
              <a:t>Economic activities - </a:t>
            </a:r>
            <a:r>
              <a:rPr lang="en-US" sz="3300" b="1" dirty="0" smtClean="0">
                <a:latin typeface="Cambria" pitchFamily="18" charset="0"/>
              </a:rPr>
              <a:t>NACE Rev. 2 </a:t>
            </a:r>
          </a:p>
          <a:p>
            <a:pPr>
              <a:lnSpc>
                <a:spcPct val="120000"/>
              </a:lnSpc>
              <a:spcBef>
                <a:spcPts val="600"/>
              </a:spcBef>
              <a:buNone/>
            </a:pPr>
            <a:r>
              <a:rPr lang="en-US" sz="3300" b="1" dirty="0" smtClean="0">
                <a:latin typeface="Cambria" pitchFamily="18" charset="0"/>
              </a:rPr>
              <a:t>Current </a:t>
            </a:r>
            <a:r>
              <a:rPr lang="sr-Latn-ME" sz="3300" b="1" dirty="0" smtClean="0">
                <a:latin typeface="Cambria" pitchFamily="18" charset="0"/>
              </a:rPr>
              <a:t>situation</a:t>
            </a:r>
            <a:endParaRPr lang="en-US" sz="3300" b="1" dirty="0" smtClean="0">
              <a:latin typeface="Cambria" pitchFamily="18" charset="0"/>
            </a:endParaRPr>
          </a:p>
          <a:p>
            <a:pPr>
              <a:lnSpc>
                <a:spcPct val="120000"/>
              </a:lnSpc>
              <a:spcBef>
                <a:spcPts val="600"/>
              </a:spcBef>
              <a:buNone/>
            </a:pPr>
            <a:endParaRPr lang="en-US" sz="3300" dirty="0">
              <a:latin typeface="Cambria" pitchFamily="18" charset="0"/>
            </a:endParaRPr>
          </a:p>
          <a:p>
            <a:pPr algn="just">
              <a:lnSpc>
                <a:spcPct val="120000"/>
              </a:lnSpc>
              <a:spcBef>
                <a:spcPts val="600"/>
              </a:spcBef>
              <a:buFont typeface="Wingdings" pitchFamily="2" charset="2"/>
              <a:buChar char="Ø"/>
            </a:pPr>
            <a:r>
              <a:rPr lang="en-US" sz="3300" dirty="0">
                <a:latin typeface="Cambria" pitchFamily="18" charset="0"/>
              </a:rPr>
              <a:t>Classification </a:t>
            </a:r>
            <a:r>
              <a:rPr lang="en-US" sz="3300" dirty="0" smtClean="0">
                <a:latin typeface="Cambria" pitchFamily="18" charset="0"/>
              </a:rPr>
              <a:t>of activities is </a:t>
            </a:r>
            <a:r>
              <a:rPr lang="en-US" sz="3300" dirty="0">
                <a:latin typeface="Cambria" pitchFamily="18" charset="0"/>
              </a:rPr>
              <a:t>classification of all economic activities that can be performed in Montenegro and is used to collect, process, publication and dissemination of statistical data. It is also used for the classification of </a:t>
            </a:r>
            <a:r>
              <a:rPr lang="en-US" sz="3300" dirty="0" smtClean="0">
                <a:latin typeface="Cambria" pitchFamily="18" charset="0"/>
              </a:rPr>
              <a:t>business entities , and </a:t>
            </a:r>
            <a:r>
              <a:rPr lang="en-US" sz="3300" dirty="0">
                <a:latin typeface="Cambria" pitchFamily="18" charset="0"/>
              </a:rPr>
              <a:t>for the keeping of registers. </a:t>
            </a:r>
            <a:r>
              <a:rPr lang="en-US" sz="3300" dirty="0" smtClean="0">
                <a:latin typeface="Cambria" pitchFamily="18" charset="0"/>
              </a:rPr>
              <a:t> </a:t>
            </a:r>
            <a:endParaRPr lang="en-US" sz="3300" dirty="0">
              <a:latin typeface="Cambria" pitchFamily="18" charset="0"/>
            </a:endParaRPr>
          </a:p>
          <a:p>
            <a:pPr algn="just">
              <a:lnSpc>
                <a:spcPct val="120000"/>
              </a:lnSpc>
              <a:spcBef>
                <a:spcPts val="600"/>
              </a:spcBef>
              <a:buFont typeface="Wingdings" pitchFamily="2" charset="2"/>
              <a:buChar char="Ø"/>
            </a:pPr>
            <a:endParaRPr lang="en-US" sz="3300" dirty="0" smtClean="0">
              <a:latin typeface="Cambria" pitchFamily="18" charset="0"/>
            </a:endParaRPr>
          </a:p>
          <a:p>
            <a:pPr algn="just">
              <a:lnSpc>
                <a:spcPct val="120000"/>
              </a:lnSpc>
              <a:spcBef>
                <a:spcPts val="600"/>
              </a:spcBef>
              <a:buFont typeface="Wingdings" pitchFamily="2" charset="2"/>
              <a:buChar char="Ø"/>
            </a:pPr>
            <a:r>
              <a:rPr lang="en-US" sz="3300" dirty="0" smtClean="0">
                <a:latin typeface="Cambria" pitchFamily="18" charset="0"/>
              </a:rPr>
              <a:t>It was made at the and of 2010</a:t>
            </a:r>
            <a:r>
              <a:rPr lang="en-US" sz="3300" dirty="0">
                <a:latin typeface="Cambria" pitchFamily="18" charset="0"/>
              </a:rPr>
              <a:t>. on the basis of the statistical classification of economic activities in the EU's NACE-Rev. 2, which ensures comparability of statistical data of Montenegro in the European and global level.</a:t>
            </a:r>
          </a:p>
          <a:p>
            <a:pPr algn="just">
              <a:lnSpc>
                <a:spcPct val="120000"/>
              </a:lnSpc>
              <a:spcBef>
                <a:spcPts val="600"/>
              </a:spcBef>
              <a:buFont typeface="Wingdings" pitchFamily="2" charset="2"/>
              <a:buChar char="Ø"/>
            </a:pPr>
            <a:endParaRPr lang="en-US" sz="3300" dirty="0">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447800"/>
            <a:ext cx="8153400" cy="4678363"/>
          </a:xfrm>
        </p:spPr>
        <p:txBody>
          <a:bodyPr>
            <a:noAutofit/>
          </a:bodyPr>
          <a:lstStyle/>
          <a:p>
            <a:pPr>
              <a:spcBef>
                <a:spcPts val="600"/>
              </a:spcBef>
              <a:buNone/>
            </a:pPr>
            <a:r>
              <a:rPr lang="en-US" sz="1800" b="1" dirty="0">
                <a:latin typeface="Cambria" pitchFamily="18" charset="0"/>
              </a:rPr>
              <a:t>Current </a:t>
            </a:r>
            <a:r>
              <a:rPr lang="sr-Latn-ME" sz="1800" b="1" dirty="0" smtClean="0">
                <a:latin typeface="Cambria" pitchFamily="18" charset="0"/>
              </a:rPr>
              <a:t>situation</a:t>
            </a:r>
            <a:endParaRPr lang="en-US" sz="1800" b="1" dirty="0" smtClean="0">
              <a:latin typeface="Cambria" pitchFamily="18" charset="0"/>
            </a:endParaRPr>
          </a:p>
          <a:p>
            <a:pPr>
              <a:spcBef>
                <a:spcPts val="600"/>
              </a:spcBef>
              <a:buNone/>
            </a:pPr>
            <a:endParaRPr lang="en-US" sz="1800" b="1" dirty="0">
              <a:latin typeface="Cambria" pitchFamily="18" charset="0"/>
            </a:endParaRPr>
          </a:p>
          <a:p>
            <a:pPr>
              <a:spcBef>
                <a:spcPts val="600"/>
              </a:spcBef>
              <a:buNone/>
            </a:pPr>
            <a:endParaRPr lang="en-US" sz="800" dirty="0">
              <a:latin typeface="Cambria" pitchFamily="18" charset="0"/>
            </a:endParaRPr>
          </a:p>
          <a:p>
            <a:pPr algn="just">
              <a:spcBef>
                <a:spcPts val="600"/>
              </a:spcBef>
              <a:buFont typeface="Wingdings" pitchFamily="2" charset="2"/>
              <a:buChar char="Ø"/>
            </a:pPr>
            <a:r>
              <a:rPr lang="en-US" sz="1800" dirty="0">
                <a:latin typeface="Cambria" pitchFamily="18" charset="0"/>
              </a:rPr>
              <a:t>Classification of activities is divided into sectors, divisions, branch </a:t>
            </a:r>
            <a:r>
              <a:rPr lang="en-US" sz="1800" dirty="0" smtClean="0">
                <a:latin typeface="Cambria" pitchFamily="18" charset="0"/>
              </a:rPr>
              <a:t> </a:t>
            </a:r>
            <a:r>
              <a:rPr lang="en-US" sz="1800" dirty="0">
                <a:latin typeface="Cambria" pitchFamily="18" charset="0"/>
              </a:rPr>
              <a:t>and group </a:t>
            </a:r>
            <a:r>
              <a:rPr lang="en-US" sz="1800" dirty="0" smtClean="0">
                <a:latin typeface="Cambria" pitchFamily="18" charset="0"/>
              </a:rPr>
              <a:t>activities.</a:t>
            </a:r>
          </a:p>
          <a:p>
            <a:pPr marL="0" indent="0" algn="just">
              <a:spcBef>
                <a:spcPts val="600"/>
              </a:spcBef>
              <a:buNone/>
            </a:pPr>
            <a:endParaRPr lang="en-US" sz="1800" dirty="0" smtClean="0">
              <a:latin typeface="Cambria" pitchFamily="18" charset="0"/>
            </a:endParaRPr>
          </a:p>
          <a:p>
            <a:pPr algn="just">
              <a:spcBef>
                <a:spcPts val="600"/>
              </a:spcBef>
              <a:buFont typeface="Wingdings" pitchFamily="2" charset="2"/>
              <a:buChar char="Ø"/>
            </a:pPr>
            <a:r>
              <a:rPr lang="en-US" sz="1800" dirty="0" smtClean="0">
                <a:latin typeface="Cambria" pitchFamily="18" charset="0"/>
              </a:rPr>
              <a:t>It was made the  </a:t>
            </a:r>
            <a:r>
              <a:rPr lang="en-US" sz="1800" dirty="0">
                <a:latin typeface="Cambria" pitchFamily="18" charset="0"/>
              </a:rPr>
              <a:t>preliminary correspondence table </a:t>
            </a:r>
            <a:r>
              <a:rPr lang="en-US" sz="1800" dirty="0" smtClean="0">
                <a:latin typeface="Cambria" pitchFamily="18" charset="0"/>
              </a:rPr>
              <a:t>which shows </a:t>
            </a:r>
            <a:r>
              <a:rPr lang="en-US" sz="1800" dirty="0">
                <a:latin typeface="Cambria" pitchFamily="18" charset="0"/>
              </a:rPr>
              <a:t>the relationship between </a:t>
            </a:r>
            <a:r>
              <a:rPr lang="sr-Latn-ME" sz="1800" dirty="0" smtClean="0">
                <a:latin typeface="Cambria" pitchFamily="18" charset="0"/>
              </a:rPr>
              <a:t>by that using </a:t>
            </a:r>
            <a:r>
              <a:rPr lang="en-US" sz="1800" dirty="0" smtClean="0">
                <a:latin typeface="Cambria" pitchFamily="18" charset="0"/>
              </a:rPr>
              <a:t>version </a:t>
            </a:r>
            <a:r>
              <a:rPr lang="en-US" sz="1800" dirty="0">
                <a:latin typeface="Cambria" pitchFamily="18" charset="0"/>
              </a:rPr>
              <a:t>of NACE rev. 1 </a:t>
            </a:r>
            <a:r>
              <a:rPr lang="sr-Latn-ME" sz="1800" dirty="0" smtClean="0">
                <a:latin typeface="Cambria" pitchFamily="18" charset="0"/>
              </a:rPr>
              <a:t>with </a:t>
            </a:r>
            <a:r>
              <a:rPr lang="en-US" sz="1800" dirty="0" smtClean="0">
                <a:latin typeface="Cambria" pitchFamily="18" charset="0"/>
              </a:rPr>
              <a:t>new </a:t>
            </a:r>
            <a:r>
              <a:rPr lang="en-US" sz="1800" dirty="0">
                <a:latin typeface="Cambria" pitchFamily="18" charset="0"/>
              </a:rPr>
              <a:t>corresponding NACE Rev. 2.</a:t>
            </a:r>
            <a:endParaRPr lang="en-US" sz="1800" dirty="0" smtClean="0">
              <a:latin typeface="Cambria" pitchFamily="18" charset="0"/>
            </a:endParaRPr>
          </a:p>
          <a:p>
            <a:pPr marL="0" indent="0" algn="just">
              <a:spcBef>
                <a:spcPts val="600"/>
              </a:spcBef>
              <a:buNone/>
            </a:pPr>
            <a:endParaRPr lang="sr-Latn-ME" sz="800" dirty="0" smtClean="0">
              <a:solidFill>
                <a:schemeClr val="accent2">
                  <a:lumMod val="50000"/>
                </a:schemeClr>
              </a:solidFill>
            </a:endParaRPr>
          </a:p>
          <a:p>
            <a:pPr marL="0" marR="0" indent="0" algn="just">
              <a:spcBef>
                <a:spcPts val="0"/>
              </a:spcBef>
              <a:spcAft>
                <a:spcPts val="0"/>
              </a:spcAft>
              <a:buNone/>
            </a:pPr>
            <a:r>
              <a:rPr lang="sr-Latn-RS" sz="1800" dirty="0">
                <a:ea typeface="Calibri"/>
                <a:cs typeface="Calibri"/>
              </a:rPr>
              <a:t> </a:t>
            </a:r>
            <a:endParaRPr lang="en-US" sz="1800" dirty="0"/>
          </a:p>
          <a:p>
            <a:pPr marL="0" indent="0">
              <a:buNone/>
            </a:pPr>
            <a:r>
              <a:rPr lang="sr-Latn-RS" sz="1800" dirty="0">
                <a:latin typeface="Cambria" pitchFamily="18" charset="0"/>
              </a:rPr>
              <a:t>  </a:t>
            </a:r>
            <a:endParaRPr lang="en-US" sz="1800" dirty="0">
              <a:latin typeface="Cambria" pitchFamily="18" charset="0"/>
            </a:endParaRPr>
          </a:p>
          <a:p>
            <a:pPr marL="0" indent="0" algn="just">
              <a:spcBef>
                <a:spcPts val="600"/>
              </a:spcBef>
              <a:buNone/>
            </a:pPr>
            <a:r>
              <a:rPr lang="sr-Latn-ME" sz="1800" dirty="0" smtClean="0">
                <a:solidFill>
                  <a:schemeClr val="accent2">
                    <a:lumMod val="50000"/>
                  </a:schemeClr>
                </a:solidFill>
              </a:rPr>
              <a:t> </a:t>
            </a:r>
            <a:endParaRPr lang="en-US" sz="1800" dirty="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4118031036"/>
      </p:ext>
    </p:extLst>
  </p:cSld>
  <p:clrMapOvr>
    <a:masterClrMapping/>
  </p:clrMapOvr>
  <p:transition>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952500"/>
            <a:ext cx="8153400" cy="5402263"/>
          </a:xfrm>
        </p:spPr>
        <p:txBody>
          <a:bodyPr>
            <a:noAutofit/>
          </a:bodyPr>
          <a:lstStyle/>
          <a:p>
            <a:pPr>
              <a:spcBef>
                <a:spcPts val="600"/>
              </a:spcBef>
              <a:buNone/>
            </a:pPr>
            <a:r>
              <a:rPr lang="sr-Latn-ME" sz="2400" b="1" dirty="0" smtClean="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            </a:t>
            </a:r>
            <a:r>
              <a:rPr lang="en-US" sz="1600" b="1" dirty="0" smtClean="0">
                <a:latin typeface="Cambria" pitchFamily="18" charset="0"/>
              </a:rPr>
              <a:t>Legal framework</a:t>
            </a:r>
            <a:endParaRPr lang="sr-Latn-ME" sz="1600" b="1" dirty="0">
              <a:latin typeface="Cambria" pitchFamily="18" charset="0"/>
            </a:endParaRPr>
          </a:p>
          <a:p>
            <a:pPr marL="0" indent="0" algn="just">
              <a:spcBef>
                <a:spcPts val="600"/>
              </a:spcBef>
              <a:buNone/>
            </a:pPr>
            <a:endParaRPr lang="sr-Latn-ME" sz="1600" b="1" dirty="0">
              <a:latin typeface="Cambria" pitchFamily="18" charset="0"/>
            </a:endParaRPr>
          </a:p>
          <a:p>
            <a:pPr lvl="0" algn="just">
              <a:buFont typeface="Wingdings" pitchFamily="2" charset="2"/>
              <a:buChar char="Ø"/>
            </a:pPr>
            <a:r>
              <a:rPr lang="en-US" sz="1600" b="1" dirty="0">
                <a:latin typeface="Cambria" pitchFamily="18" charset="0"/>
              </a:rPr>
              <a:t>Commission Regulation </a:t>
            </a:r>
            <a:r>
              <a:rPr lang="en-US" sz="1600" dirty="0">
                <a:latin typeface="Cambria" pitchFamily="18" charset="0"/>
              </a:rPr>
              <a:t>(EC) no. 29/2002 of 19 December 2001 amending Council Regulation (EEC) No. 3037/90 on the statistical classification of economic activities in the European Community;</a:t>
            </a:r>
          </a:p>
          <a:p>
            <a:pPr lvl="0" algn="just">
              <a:buFont typeface="Wingdings" pitchFamily="2" charset="2"/>
              <a:buChar char="Ø"/>
            </a:pPr>
            <a:endParaRPr lang="sr-Latn-RS" sz="1600" dirty="0">
              <a:latin typeface="Cambria" pitchFamily="18" charset="0"/>
            </a:endParaRPr>
          </a:p>
          <a:p>
            <a:pPr lvl="0" algn="just">
              <a:spcBef>
                <a:spcPts val="0"/>
              </a:spcBef>
              <a:spcAft>
                <a:spcPts val="0"/>
              </a:spcAft>
              <a:buFont typeface="Wingdings" pitchFamily="2" charset="2"/>
              <a:buChar char="Ø"/>
            </a:pPr>
            <a:r>
              <a:rPr lang="en-US" sz="1600" b="1" dirty="0">
                <a:latin typeface="Cambria" pitchFamily="18" charset="0"/>
                <a:ea typeface="Calibri"/>
                <a:cs typeface="Calibri"/>
              </a:rPr>
              <a:t>Regulation of the European Parliament </a:t>
            </a:r>
            <a:r>
              <a:rPr lang="en-US" sz="1600" dirty="0">
                <a:latin typeface="Cambria" pitchFamily="18" charset="0"/>
                <a:ea typeface="Calibri"/>
                <a:cs typeface="Calibri"/>
              </a:rPr>
              <a:t>and of the Council (EC) no. 1893/2006 of 20 December 2006, establishing the statistical classification of economic activities NACE Rev. 2 and amending Council Regulation (EEC) No. 3037/90 as well as certain EC Regulations on specific statistical domains, OJ L 393, 30.12.2006</a:t>
            </a:r>
            <a:r>
              <a:rPr lang="en-US" sz="1600" b="1" dirty="0">
                <a:latin typeface="Cambria" pitchFamily="18" charset="0"/>
                <a:ea typeface="Calibri"/>
                <a:cs typeface="Calibri"/>
              </a:rPr>
              <a:t>;</a:t>
            </a:r>
          </a:p>
          <a:p>
            <a:pPr>
              <a:spcBef>
                <a:spcPts val="600"/>
              </a:spcBef>
              <a:buNone/>
            </a:pPr>
            <a:endParaRPr lang="en-US" sz="1600" dirty="0">
              <a:latin typeface="Cambria" pitchFamily="18" charset="0"/>
            </a:endParaRPr>
          </a:p>
          <a:p>
            <a:pPr lvl="0" algn="just">
              <a:spcBef>
                <a:spcPts val="0"/>
              </a:spcBef>
              <a:spcAft>
                <a:spcPts val="0"/>
              </a:spcAft>
              <a:buFont typeface="Wingdings" pitchFamily="2" charset="2"/>
              <a:buChar char="Ø"/>
            </a:pPr>
            <a:r>
              <a:rPr lang="en-US" sz="1600" b="1" dirty="0">
                <a:latin typeface="Cambria" pitchFamily="18" charset="0"/>
                <a:ea typeface="Calibri"/>
                <a:cs typeface="Calibri"/>
              </a:rPr>
              <a:t>Commission Regulation (EC) </a:t>
            </a:r>
            <a:r>
              <a:rPr lang="en-US" sz="1600" dirty="0">
                <a:latin typeface="Cambria" pitchFamily="18" charset="0"/>
                <a:ea typeface="Calibri"/>
                <a:cs typeface="Calibri"/>
              </a:rPr>
              <a:t>no. 973/2007 of 20 August </a:t>
            </a:r>
            <a:r>
              <a:rPr lang="en-US" sz="1600" dirty="0" smtClean="0">
                <a:latin typeface="Cambria" pitchFamily="18" charset="0"/>
                <a:ea typeface="Calibri"/>
                <a:cs typeface="Calibri"/>
              </a:rPr>
              <a:t>2007 by which amending </a:t>
            </a:r>
            <a:r>
              <a:rPr lang="en-US" sz="1600" dirty="0">
                <a:latin typeface="Cambria" pitchFamily="18" charset="0"/>
                <a:ea typeface="Calibri"/>
                <a:cs typeface="Calibri"/>
              </a:rPr>
              <a:t>certain regulations of the European Commission on the implementation of the statistical classification of economic activities NACE Rev.. 2 in specific statistical domains, OJ L 216, 21.8.2007;</a:t>
            </a:r>
          </a:p>
          <a:p>
            <a:pPr marL="0" indent="0">
              <a:buNone/>
            </a:pPr>
            <a:endParaRPr lang="sr-Latn-ME" sz="1600" dirty="0" smtClean="0">
              <a:latin typeface="Cambria" pitchFamily="18" charset="0"/>
            </a:endParaRPr>
          </a:p>
          <a:p>
            <a:pPr marL="0" indent="0">
              <a:buNone/>
            </a:pPr>
            <a:r>
              <a:rPr lang="sr-Latn-ME" sz="1600" b="1" dirty="0" smtClean="0">
                <a:latin typeface="Cambria" pitchFamily="18" charset="0"/>
              </a:rPr>
              <a:t>  </a:t>
            </a:r>
            <a:r>
              <a:rPr lang="en-US" sz="1600" b="1" dirty="0" smtClean="0">
                <a:latin typeface="Cambria" pitchFamily="18" charset="0"/>
              </a:rPr>
              <a:t>Harmonization</a:t>
            </a:r>
            <a:r>
              <a:rPr lang="sr-Latn-ME" sz="1600" b="1" dirty="0" smtClean="0">
                <a:latin typeface="Cambria" pitchFamily="18" charset="0"/>
              </a:rPr>
              <a:t> </a:t>
            </a:r>
            <a:endParaRPr lang="en-US" sz="1600" dirty="0" smtClean="0">
              <a:latin typeface="Cambria" pitchFamily="18" charset="0"/>
            </a:endParaRPr>
          </a:p>
          <a:p>
            <a:pPr lvl="0" algn="just">
              <a:spcBef>
                <a:spcPts val="600"/>
              </a:spcBef>
              <a:buFont typeface="Wingdings" pitchFamily="2" charset="2"/>
              <a:buChar char="Ø"/>
            </a:pPr>
            <a:r>
              <a:rPr lang="sr-Latn-ME" sz="1600" dirty="0" smtClean="0">
                <a:latin typeface="Cambria" pitchFamily="18" charset="0"/>
              </a:rPr>
              <a:t> KD</a:t>
            </a:r>
            <a:r>
              <a:rPr lang="en-US" sz="1600" dirty="0" smtClean="0">
                <a:latin typeface="Cambria" pitchFamily="18" charset="0"/>
              </a:rPr>
              <a:t> </a:t>
            </a:r>
            <a:r>
              <a:rPr lang="en-US" sz="1600" dirty="0">
                <a:latin typeface="Cambria" pitchFamily="18" charset="0"/>
              </a:rPr>
              <a:t>2010 full corresponded to NACE Rev. 2, </a:t>
            </a:r>
            <a:r>
              <a:rPr lang="en-US" sz="1600" dirty="0" smtClean="0">
                <a:latin typeface="Cambria" pitchFamily="18" charset="0"/>
              </a:rPr>
              <a:t>it was </a:t>
            </a:r>
            <a:r>
              <a:rPr lang="en-US" sz="1600" dirty="0">
                <a:latin typeface="Cambria" pitchFamily="18" charset="0"/>
              </a:rPr>
              <a:t>performed at the lowest level of 4 digits. </a:t>
            </a:r>
          </a:p>
          <a:p>
            <a:pPr marL="0" indent="0" algn="just">
              <a:spcBef>
                <a:spcPts val="600"/>
              </a:spcBef>
              <a:buNone/>
            </a:pPr>
            <a:endParaRPr lang="en-US" sz="1800" dirty="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783028020"/>
      </p:ext>
    </p:extLst>
  </p:cSld>
  <p:clrMapOvr>
    <a:masterClrMapping/>
  </p:clrMapOvr>
  <p:transition>
    <p:randomBa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447800"/>
            <a:ext cx="8153400" cy="4678363"/>
          </a:xfrm>
        </p:spPr>
        <p:txBody>
          <a:bodyPr>
            <a:noAutofit/>
          </a:bodyPr>
          <a:lstStyle/>
          <a:p>
            <a:pPr algn="ctr">
              <a:lnSpc>
                <a:spcPct val="120000"/>
              </a:lnSpc>
              <a:spcBef>
                <a:spcPts val="600"/>
              </a:spcBef>
              <a:buNone/>
            </a:pPr>
            <a:r>
              <a:rPr lang="sr-Latn-ME" sz="1700" b="1" dirty="0" smtClean="0">
                <a:latin typeface="Cambria" pitchFamily="18" charset="0"/>
              </a:rPr>
              <a:t>CPA </a:t>
            </a:r>
            <a:r>
              <a:rPr lang="en-US" sz="1700" b="1" dirty="0" smtClean="0">
                <a:latin typeface="Cambria" pitchFamily="18" charset="0"/>
              </a:rPr>
              <a:t>classification</a:t>
            </a:r>
            <a:r>
              <a:rPr lang="sr-Latn-ME" sz="1700" b="1" dirty="0" smtClean="0">
                <a:latin typeface="Cambria" pitchFamily="18" charset="0"/>
              </a:rPr>
              <a:t> (Products by activity )</a:t>
            </a:r>
            <a:endParaRPr lang="en-US" sz="1700" b="1" dirty="0">
              <a:latin typeface="Cambria" pitchFamily="18" charset="0"/>
            </a:endParaRPr>
          </a:p>
          <a:p>
            <a:pPr>
              <a:lnSpc>
                <a:spcPct val="114000"/>
              </a:lnSpc>
              <a:spcBef>
                <a:spcPts val="600"/>
              </a:spcBef>
              <a:buNone/>
            </a:pPr>
            <a:r>
              <a:rPr lang="en-US" sz="1700" b="1" dirty="0">
                <a:latin typeface="Cambria" pitchFamily="18" charset="0"/>
              </a:rPr>
              <a:t>Current </a:t>
            </a:r>
            <a:r>
              <a:rPr lang="sr-Latn-ME" sz="1700" b="1" dirty="0" smtClean="0">
                <a:latin typeface="Cambria" pitchFamily="18" charset="0"/>
              </a:rPr>
              <a:t>situation</a:t>
            </a:r>
          </a:p>
          <a:p>
            <a:pPr>
              <a:lnSpc>
                <a:spcPct val="114000"/>
              </a:lnSpc>
              <a:spcBef>
                <a:spcPts val="600"/>
              </a:spcBef>
              <a:buNone/>
            </a:pPr>
            <a:endParaRPr lang="en-US" sz="1700" b="1" dirty="0">
              <a:latin typeface="Cambria" pitchFamily="18" charset="0"/>
            </a:endParaRPr>
          </a:p>
          <a:p>
            <a:pPr algn="just">
              <a:lnSpc>
                <a:spcPct val="114000"/>
              </a:lnSpc>
              <a:spcBef>
                <a:spcPts val="600"/>
              </a:spcBef>
              <a:buFont typeface="Wingdings" pitchFamily="2" charset="2"/>
              <a:buChar char="Ø"/>
            </a:pPr>
            <a:r>
              <a:rPr lang="sr-Latn-RS" sz="1700" dirty="0">
                <a:latin typeface="Cambria" pitchFamily="18" charset="0"/>
              </a:rPr>
              <a:t>CPA classification classifies </a:t>
            </a:r>
            <a:r>
              <a:rPr lang="sr-Latn-RS" sz="1700" dirty="0" smtClean="0">
                <a:latin typeface="Cambria" pitchFamily="18" charset="0"/>
              </a:rPr>
              <a:t>products</a:t>
            </a:r>
            <a:r>
              <a:rPr lang="en-US" sz="1700" dirty="0" smtClean="0">
                <a:latin typeface="Cambria" pitchFamily="18" charset="0"/>
              </a:rPr>
              <a:t>.</a:t>
            </a:r>
            <a:r>
              <a:rPr lang="sr-Latn-RS" sz="1700" dirty="0" smtClean="0">
                <a:latin typeface="Cambria" pitchFamily="18" charset="0"/>
              </a:rPr>
              <a:t> </a:t>
            </a:r>
            <a:endParaRPr lang="en-US" sz="1700" dirty="0" smtClean="0">
              <a:latin typeface="Cambria" pitchFamily="18" charset="0"/>
            </a:endParaRPr>
          </a:p>
          <a:p>
            <a:pPr algn="just">
              <a:lnSpc>
                <a:spcPct val="114000"/>
              </a:lnSpc>
              <a:spcBef>
                <a:spcPts val="600"/>
              </a:spcBef>
              <a:buFont typeface="Wingdings" pitchFamily="2" charset="2"/>
              <a:buChar char="Ø"/>
            </a:pPr>
            <a:r>
              <a:rPr lang="en-US" sz="1700" dirty="0">
                <a:latin typeface="Cambria" pitchFamily="18" charset="0"/>
              </a:rPr>
              <a:t>The basic principle of product classification in the classification of the CPA is the source of the product </a:t>
            </a:r>
            <a:r>
              <a:rPr lang="sr-Latn-RS" sz="1700" dirty="0" smtClean="0">
                <a:latin typeface="Cambria" pitchFamily="18" charset="0"/>
              </a:rPr>
              <a:t>.</a:t>
            </a:r>
          </a:p>
          <a:p>
            <a:pPr marL="0" marR="0" algn="just">
              <a:lnSpc>
                <a:spcPct val="114000"/>
              </a:lnSpc>
              <a:spcBef>
                <a:spcPts val="0"/>
              </a:spcBef>
              <a:spcAft>
                <a:spcPts val="0"/>
              </a:spcAft>
              <a:buFont typeface="Wingdings" pitchFamily="2" charset="2"/>
              <a:buChar char="Ø"/>
            </a:pPr>
            <a:r>
              <a:rPr lang="en-US" sz="1700" dirty="0">
                <a:latin typeface="Cambria" pitchFamily="18" charset="0"/>
              </a:rPr>
              <a:t>CPA classification </a:t>
            </a:r>
            <a:r>
              <a:rPr lang="en-US" sz="1700" dirty="0" smtClean="0">
                <a:latin typeface="Cambria" pitchFamily="18" charset="0"/>
              </a:rPr>
              <a:t>is in </a:t>
            </a:r>
            <a:r>
              <a:rPr lang="en-US" sz="1700" dirty="0">
                <a:latin typeface="Cambria" pitchFamily="18" charset="0"/>
              </a:rPr>
              <a:t>use in the Department of National Accounts. </a:t>
            </a:r>
          </a:p>
          <a:p>
            <a:pPr marL="0" marR="0" algn="just">
              <a:lnSpc>
                <a:spcPct val="114000"/>
              </a:lnSpc>
              <a:spcBef>
                <a:spcPts val="0"/>
              </a:spcBef>
              <a:spcAft>
                <a:spcPts val="0"/>
              </a:spcAft>
              <a:buFont typeface="Wingdings" pitchFamily="2" charset="2"/>
              <a:buChar char="Ø"/>
            </a:pPr>
            <a:r>
              <a:rPr lang="en-US" sz="1700" dirty="0">
                <a:latin typeface="Cambria" pitchFamily="18" charset="0"/>
                <a:ea typeface="Calibri"/>
              </a:rPr>
              <a:t>CPA (Statistical Classification of Products by Activity) is used to make supply and use tables which examines the structure of inputs and outputs of the production process of all activities within the national economy. This means that all revenue (by product groups and services) and expenses (the group of products and services) to the </a:t>
            </a:r>
            <a:r>
              <a:rPr lang="en-US" sz="1700" dirty="0" smtClean="0">
                <a:latin typeface="Cambria" pitchFamily="18" charset="0"/>
                <a:ea typeface="Calibri"/>
              </a:rPr>
              <a:t>managing </a:t>
            </a:r>
            <a:r>
              <a:rPr lang="en-US" sz="1700" dirty="0">
                <a:latin typeface="Cambria" pitchFamily="18" charset="0"/>
                <a:ea typeface="Calibri"/>
              </a:rPr>
              <a:t>of business enterprises should be shown on the detailed level </a:t>
            </a:r>
            <a:r>
              <a:rPr lang="en-US" sz="1700" dirty="0" smtClean="0">
                <a:latin typeface="Cambria" pitchFamily="18" charset="0"/>
                <a:ea typeface="Calibri"/>
              </a:rPr>
              <a:t>of CPA </a:t>
            </a:r>
            <a:r>
              <a:rPr lang="en-US" sz="1700" dirty="0">
                <a:latin typeface="Cambria" pitchFamily="18" charset="0"/>
                <a:ea typeface="Calibri"/>
              </a:rPr>
              <a:t>classification. </a:t>
            </a:r>
          </a:p>
          <a:p>
            <a:pPr marL="0" marR="0" algn="just">
              <a:lnSpc>
                <a:spcPct val="114000"/>
              </a:lnSpc>
              <a:spcBef>
                <a:spcPts val="0"/>
              </a:spcBef>
              <a:spcAft>
                <a:spcPts val="0"/>
              </a:spcAft>
              <a:buFont typeface="Wingdings" pitchFamily="2" charset="2"/>
              <a:buChar char="Ø"/>
            </a:pPr>
            <a:endParaRPr lang="en-US" sz="1800" dirty="0">
              <a:solidFill>
                <a:schemeClr val="accent2">
                  <a:lumMod val="50000"/>
                </a:schemeClr>
              </a:solidFill>
              <a:latin typeface="Cambria" pitchFamily="18" charset="0"/>
              <a:ea typeface="Calibri"/>
            </a:endParaRPr>
          </a:p>
          <a:p>
            <a:pPr marL="0" marR="0" algn="just">
              <a:lnSpc>
                <a:spcPct val="114000"/>
              </a:lnSpc>
              <a:spcBef>
                <a:spcPts val="0"/>
              </a:spcBef>
              <a:spcAft>
                <a:spcPts val="0"/>
              </a:spcAft>
              <a:buFont typeface="Wingdings" pitchFamily="2" charset="2"/>
              <a:buChar char="Ø"/>
            </a:pPr>
            <a:endParaRPr lang="en-US" sz="1800" dirty="0">
              <a:solidFill>
                <a:schemeClr val="accent2">
                  <a:lumMod val="50000"/>
                </a:schemeClr>
              </a:solidFill>
              <a:latin typeface="Cambria" pitchFamily="18" charset="0"/>
              <a:ea typeface="Calibri"/>
            </a:endParaRPr>
          </a:p>
          <a:p>
            <a:pPr marL="0" marR="0" indent="0" algn="just">
              <a:spcBef>
                <a:spcPts val="0"/>
              </a:spcBef>
              <a:spcAft>
                <a:spcPts val="0"/>
              </a:spcAft>
              <a:buNone/>
            </a:pPr>
            <a:r>
              <a:rPr lang="en-US" sz="1800" dirty="0">
                <a:solidFill>
                  <a:schemeClr val="accent2">
                    <a:lumMod val="50000"/>
                  </a:schemeClr>
                </a:solidFill>
                <a:latin typeface="Cambria" pitchFamily="18" charset="0"/>
                <a:ea typeface="Calibri"/>
              </a:rPr>
              <a:t> </a:t>
            </a:r>
          </a:p>
          <a:p>
            <a:pPr marL="1588" indent="-1588" algn="just">
              <a:spcBef>
                <a:spcPts val="600"/>
              </a:spcBef>
              <a:buNone/>
            </a:pPr>
            <a:endParaRPr lang="en-US" sz="1800" b="1" dirty="0" smtClean="0">
              <a:solidFill>
                <a:schemeClr val="accent2">
                  <a:lumMod val="50000"/>
                </a:schemeClr>
              </a:solidFill>
              <a:latin typeface="Cambria" pitchFamily="18" charset="0"/>
            </a:endParaRPr>
          </a:p>
          <a:p>
            <a:pPr marL="0" indent="0" algn="just">
              <a:spcBef>
                <a:spcPts val="600"/>
              </a:spcBef>
              <a:buNone/>
            </a:pPr>
            <a:endParaRPr lang="sr-Latn-ME" sz="1800" b="1" dirty="0" smtClean="0">
              <a:solidFill>
                <a:schemeClr val="accent2">
                  <a:lumMod val="50000"/>
                </a:schemeClr>
              </a:solidFill>
              <a:latin typeface="Cambria" pitchFamily="18" charset="0"/>
            </a:endParaRPr>
          </a:p>
          <a:p>
            <a:pPr marL="0" indent="0" algn="just">
              <a:spcBef>
                <a:spcPts val="600"/>
              </a:spcBef>
              <a:buNone/>
            </a:pPr>
            <a:endParaRPr lang="sr-Latn-ME" sz="1800" b="1" dirty="0">
              <a:solidFill>
                <a:schemeClr val="accent2">
                  <a:lumMod val="50000"/>
                </a:schemeClr>
              </a:solidFill>
              <a:latin typeface="Cambria" pitchFamily="18" charset="0"/>
            </a:endParaRPr>
          </a:p>
          <a:p>
            <a:pPr marL="0" indent="0" algn="just">
              <a:spcBef>
                <a:spcPts val="600"/>
              </a:spcBef>
              <a:buNone/>
            </a:pPr>
            <a:endParaRPr lang="sr-Latn-ME" sz="1800" b="1" dirty="0" smtClean="0">
              <a:solidFill>
                <a:schemeClr val="accent2">
                  <a:lumMod val="50000"/>
                </a:schemeClr>
              </a:solidFill>
              <a:latin typeface="Cambria" pitchFamily="18" charset="0"/>
            </a:endParaRPr>
          </a:p>
          <a:p>
            <a:pPr marL="0" indent="0" algn="just">
              <a:spcBef>
                <a:spcPts val="600"/>
              </a:spcBef>
              <a:buNone/>
            </a:pPr>
            <a:endParaRPr lang="sr-Latn-ME" sz="1800" b="1" dirty="0">
              <a:solidFill>
                <a:schemeClr val="accent2">
                  <a:lumMod val="50000"/>
                </a:schemeClr>
              </a:solidFill>
              <a:latin typeface="Cambria" pitchFamily="18" charset="0"/>
            </a:endParaRPr>
          </a:p>
          <a:p>
            <a:pPr marL="0" indent="0" algn="just">
              <a:spcBef>
                <a:spcPts val="600"/>
              </a:spcBef>
              <a:buNone/>
            </a:pPr>
            <a:endParaRPr lang="sr-Latn-ME" sz="1800" b="1" dirty="0" smtClean="0">
              <a:solidFill>
                <a:schemeClr val="accent2">
                  <a:lumMod val="50000"/>
                </a:schemeClr>
              </a:solidFill>
              <a:latin typeface="Cambria" pitchFamily="18" charset="0"/>
            </a:endParaRPr>
          </a:p>
          <a:p>
            <a:pPr marL="0" indent="0" algn="just">
              <a:spcBef>
                <a:spcPts val="600"/>
              </a:spcBef>
              <a:buNone/>
            </a:pPr>
            <a:endParaRPr lang="sr-Latn-ME" sz="1800" b="1" dirty="0">
              <a:solidFill>
                <a:schemeClr val="accent2">
                  <a:lumMod val="50000"/>
                </a:schemeClr>
              </a:solidFill>
              <a:latin typeface="Cambria" pitchFamily="18" charset="0"/>
            </a:endParaRPr>
          </a:p>
          <a:p>
            <a:pPr marL="0" indent="0" algn="just">
              <a:spcBef>
                <a:spcPts val="600"/>
              </a:spcBef>
              <a:buNone/>
            </a:pPr>
            <a:endParaRPr lang="sr-Latn-ME" sz="1800" b="1" dirty="0" smtClean="0">
              <a:solidFill>
                <a:schemeClr val="accent2">
                  <a:lumMod val="50000"/>
                </a:schemeClr>
              </a:solidFill>
              <a:latin typeface="Cambria" pitchFamily="18" charset="0"/>
            </a:endParaRPr>
          </a:p>
          <a:p>
            <a:pPr marL="0" indent="0" algn="just">
              <a:spcBef>
                <a:spcPts val="600"/>
              </a:spcBef>
              <a:buNone/>
            </a:pPr>
            <a:endParaRPr lang="sr-Latn-ME" sz="1800" b="1" dirty="0">
              <a:solidFill>
                <a:schemeClr val="accent2">
                  <a:lumMod val="50000"/>
                </a:schemeClr>
              </a:solidFill>
              <a:latin typeface="Cambria" pitchFamily="18" charset="0"/>
            </a:endParaRPr>
          </a:p>
          <a:p>
            <a:pPr marL="1588" indent="-1588" algn="just">
              <a:spcBef>
                <a:spcPts val="600"/>
              </a:spcBef>
              <a:buNone/>
            </a:pPr>
            <a:endParaRPr lang="en-US" sz="1800" dirty="0" smtClean="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451488553"/>
      </p:ext>
    </p:extLst>
  </p:cSld>
  <p:clrMapOvr>
    <a:masterClrMapping/>
  </p:clrMapOvr>
  <p:transition>
    <p:randomBa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295400"/>
            <a:ext cx="8153400" cy="4830763"/>
          </a:xfrm>
        </p:spPr>
        <p:txBody>
          <a:bodyPr>
            <a:noAutofit/>
          </a:bodyPr>
          <a:lstStyle/>
          <a:p>
            <a:pPr marL="1588" indent="-1588" algn="just">
              <a:spcBef>
                <a:spcPts val="600"/>
              </a:spcBef>
              <a:buNone/>
            </a:pPr>
            <a:endParaRPr lang="sr-Latn-ME" sz="800" b="1" dirty="0" smtClean="0">
              <a:solidFill>
                <a:schemeClr val="accent2">
                  <a:lumMod val="50000"/>
                </a:schemeClr>
              </a:solidFill>
              <a:latin typeface="Cambria" pitchFamily="18" charset="0"/>
            </a:endParaRPr>
          </a:p>
          <a:p>
            <a:pPr marL="1588" indent="-1588" algn="just">
              <a:spcBef>
                <a:spcPts val="600"/>
              </a:spcBef>
              <a:buNone/>
            </a:pPr>
            <a:r>
              <a:rPr lang="en-US" sz="1700" b="1" dirty="0" smtClean="0">
                <a:latin typeface="Cambria" pitchFamily="18" charset="0"/>
              </a:rPr>
              <a:t>Legal framework</a:t>
            </a:r>
            <a:endParaRPr lang="sr-Latn-ME" sz="1700" b="1" dirty="0" smtClean="0">
              <a:latin typeface="Cambria" pitchFamily="18" charset="0"/>
            </a:endParaRPr>
          </a:p>
          <a:p>
            <a:pPr marL="1588" indent="-1588" algn="just">
              <a:spcBef>
                <a:spcPts val="600"/>
              </a:spcBef>
              <a:buNone/>
            </a:pPr>
            <a:endParaRPr lang="sr-Latn-ME" sz="1700" b="1" dirty="0" smtClean="0">
              <a:latin typeface="Cambria" pitchFamily="18" charset="0"/>
            </a:endParaRPr>
          </a:p>
          <a:p>
            <a:pPr lvl="0" algn="just">
              <a:spcBef>
                <a:spcPts val="0"/>
              </a:spcBef>
              <a:spcAft>
                <a:spcPts val="0"/>
              </a:spcAft>
              <a:buFont typeface="Wingdings" pitchFamily="2" charset="2"/>
              <a:buChar char="Ø"/>
            </a:pPr>
            <a:r>
              <a:rPr lang="en-US" sz="1700" b="1" dirty="0">
                <a:latin typeface="Cambria" pitchFamily="18" charset="0"/>
                <a:ea typeface="Calibri"/>
                <a:cs typeface="Calibri"/>
              </a:rPr>
              <a:t>Regulation of the European Parliament </a:t>
            </a:r>
            <a:r>
              <a:rPr lang="en-US" sz="1700" dirty="0">
                <a:latin typeface="Cambria" pitchFamily="18" charset="0"/>
                <a:ea typeface="Calibri"/>
                <a:cs typeface="Calibri"/>
              </a:rPr>
              <a:t>and of the Council (EC) </a:t>
            </a:r>
            <a:r>
              <a:rPr lang="en-US" sz="1700" dirty="0" smtClean="0">
                <a:latin typeface="Cambria" pitchFamily="18" charset="0"/>
                <a:ea typeface="Calibri"/>
                <a:cs typeface="Calibri"/>
              </a:rPr>
              <a:t>No</a:t>
            </a:r>
            <a:r>
              <a:rPr lang="en-US" sz="1700" dirty="0">
                <a:latin typeface="Cambria" pitchFamily="18" charset="0"/>
                <a:ea typeface="Calibri"/>
                <a:cs typeface="Calibri"/>
              </a:rPr>
              <a:t>. 451/2008 of 23 April 2008th , </a:t>
            </a:r>
            <a:r>
              <a:rPr lang="en-US" sz="1700" dirty="0" smtClean="0">
                <a:latin typeface="Cambria" pitchFamily="18" charset="0"/>
                <a:ea typeface="Calibri"/>
                <a:cs typeface="Calibri"/>
              </a:rPr>
              <a:t>by which establishing a </a:t>
            </a:r>
            <a:r>
              <a:rPr lang="en-US" sz="1700" dirty="0">
                <a:latin typeface="Cambria" pitchFamily="18" charset="0"/>
                <a:ea typeface="Calibri"/>
                <a:cs typeface="Calibri"/>
              </a:rPr>
              <a:t>new statistical classification of products by activity (CPA) and repealing Council Regulation (EEC) No. 3696/93, OJ L 145, 4.6.2008;</a:t>
            </a:r>
          </a:p>
          <a:p>
            <a:pPr lvl="0" algn="just">
              <a:spcBef>
                <a:spcPts val="0"/>
              </a:spcBef>
              <a:spcAft>
                <a:spcPts val="0"/>
              </a:spcAft>
              <a:buFont typeface="Wingdings" pitchFamily="2" charset="2"/>
              <a:buChar char="Ø"/>
            </a:pPr>
            <a:endParaRPr lang="en-US" sz="1700" b="1" dirty="0">
              <a:latin typeface="Cambria" pitchFamily="18" charset="0"/>
              <a:ea typeface="Calibri"/>
              <a:cs typeface="Calibri"/>
            </a:endParaRPr>
          </a:p>
          <a:p>
            <a:pPr marL="1588" lvl="0" indent="-1588" algn="just">
              <a:spcBef>
                <a:spcPts val="600"/>
              </a:spcBef>
              <a:buNone/>
            </a:pPr>
            <a:r>
              <a:rPr lang="en-US" sz="1700" b="1" dirty="0" smtClean="0">
                <a:latin typeface="Cambria" pitchFamily="18" charset="0"/>
              </a:rPr>
              <a:t>Future plans</a:t>
            </a:r>
            <a:endParaRPr lang="sr-Latn-ME" sz="1700" b="1" dirty="0">
              <a:latin typeface="Cambria" pitchFamily="18" charset="0"/>
            </a:endParaRPr>
          </a:p>
          <a:p>
            <a:pPr marL="1588" lvl="0" indent="-1588" algn="just">
              <a:spcBef>
                <a:spcPts val="600"/>
              </a:spcBef>
              <a:buNone/>
            </a:pPr>
            <a:endParaRPr lang="en-US" sz="1700" dirty="0">
              <a:latin typeface="Cambria" pitchFamily="18" charset="0"/>
            </a:endParaRPr>
          </a:p>
          <a:p>
            <a:pPr marL="341313" lvl="0" indent="-341313" algn="just">
              <a:spcBef>
                <a:spcPts val="0"/>
              </a:spcBef>
              <a:spcAft>
                <a:spcPts val="0"/>
              </a:spcAft>
              <a:buFont typeface="Wingdings" pitchFamily="2" charset="2"/>
              <a:buChar char="Ø"/>
            </a:pPr>
            <a:r>
              <a:rPr lang="en-US" sz="1700" dirty="0" smtClean="0">
                <a:latin typeface="Cambria" pitchFamily="18" charset="0"/>
                <a:ea typeface="Calibri"/>
              </a:rPr>
              <a:t>As National </a:t>
            </a:r>
            <a:r>
              <a:rPr lang="en-US" sz="1700" dirty="0">
                <a:latin typeface="Cambria" pitchFamily="18" charset="0"/>
                <a:ea typeface="Calibri"/>
              </a:rPr>
              <a:t>accounts </a:t>
            </a:r>
            <a:r>
              <a:rPr lang="en-US" sz="1700" dirty="0" smtClean="0">
                <a:latin typeface="Cambria" pitchFamily="18" charset="0"/>
                <a:ea typeface="Calibri"/>
              </a:rPr>
              <a:t>could access to </a:t>
            </a:r>
            <a:r>
              <a:rPr lang="en-US" sz="1700" dirty="0">
                <a:latin typeface="Cambria" pitchFamily="18" charset="0"/>
                <a:ea typeface="Calibri"/>
              </a:rPr>
              <a:t>development of supply and use tables </a:t>
            </a:r>
            <a:r>
              <a:rPr lang="en-US" sz="1700" dirty="0" smtClean="0">
                <a:latin typeface="Cambria" pitchFamily="18" charset="0"/>
                <a:ea typeface="Calibri"/>
              </a:rPr>
              <a:t>it is need that </a:t>
            </a:r>
            <a:r>
              <a:rPr lang="en-US" sz="1700" dirty="0">
                <a:latin typeface="Cambria" pitchFamily="18" charset="0"/>
                <a:ea typeface="Calibri"/>
              </a:rPr>
              <a:t>statistics </a:t>
            </a:r>
            <a:r>
              <a:rPr lang="en-US" sz="1700" dirty="0" smtClean="0">
                <a:latin typeface="Cambria" pitchFamily="18" charset="0"/>
                <a:ea typeface="Calibri"/>
              </a:rPr>
              <a:t>who </a:t>
            </a:r>
            <a:r>
              <a:rPr lang="en-US" sz="1700" dirty="0">
                <a:latin typeface="Cambria" pitchFamily="18" charset="0"/>
                <a:ea typeface="Calibri"/>
              </a:rPr>
              <a:t>monitor the production and consumption of agricultural products, forestry, fishing, mining, industrial products and other products and services, displayed </a:t>
            </a:r>
            <a:r>
              <a:rPr lang="en-US" sz="1700" dirty="0" smtClean="0">
                <a:latin typeface="Cambria" pitchFamily="18" charset="0"/>
                <a:ea typeface="Calibri"/>
              </a:rPr>
              <a:t>data in </a:t>
            </a:r>
            <a:r>
              <a:rPr lang="en-US" sz="1700" dirty="0">
                <a:latin typeface="Cambria" pitchFamily="18" charset="0"/>
                <a:ea typeface="Calibri"/>
              </a:rPr>
              <a:t>accordance with the CPA classification. </a:t>
            </a:r>
            <a:endParaRPr lang="sr-Latn-ME" sz="1700" dirty="0">
              <a:latin typeface="Cambria" pitchFamily="18" charset="0"/>
              <a:ea typeface="Calibri"/>
            </a:endParaRPr>
          </a:p>
          <a:p>
            <a:pPr lvl="0" algn="just">
              <a:spcBef>
                <a:spcPts val="0"/>
              </a:spcBef>
              <a:spcAft>
                <a:spcPts val="0"/>
              </a:spcAft>
              <a:buFont typeface="Wingdings" pitchFamily="2" charset="2"/>
              <a:buChar char="Ø"/>
            </a:pPr>
            <a:r>
              <a:rPr lang="en-US" sz="1700" dirty="0" smtClean="0">
                <a:latin typeface="Cambria" pitchFamily="18" charset="0"/>
                <a:ea typeface="Calibri"/>
              </a:rPr>
              <a:t>Statistical Office </a:t>
            </a:r>
            <a:r>
              <a:rPr lang="en-US" sz="1700" dirty="0">
                <a:latin typeface="Cambria" pitchFamily="18" charset="0"/>
                <a:ea typeface="Calibri"/>
              </a:rPr>
              <a:t>will use trade group by  the CPA </a:t>
            </a:r>
            <a:r>
              <a:rPr lang="en-US" sz="1700" dirty="0" smtClean="0">
                <a:latin typeface="Cambria" pitchFamily="18" charset="0"/>
                <a:ea typeface="Calibri"/>
              </a:rPr>
              <a:t>classification in </a:t>
            </a:r>
            <a:r>
              <a:rPr lang="en-US" sz="1700" dirty="0">
                <a:latin typeface="Cambria" pitchFamily="18" charset="0"/>
                <a:ea typeface="Calibri"/>
              </a:rPr>
              <a:t>the forthcoming annual survey of retail trade </a:t>
            </a:r>
            <a:r>
              <a:rPr lang="en-US" sz="1700" dirty="0" smtClean="0">
                <a:latin typeface="Cambria" pitchFamily="18" charset="0"/>
                <a:ea typeface="Calibri"/>
              </a:rPr>
              <a:t>group. </a:t>
            </a:r>
            <a:endParaRPr lang="sr-Latn-ME" sz="1700" b="1" dirty="0" smtClean="0">
              <a:latin typeface="Cambria" pitchFamily="18" charset="0"/>
            </a:endParaRPr>
          </a:p>
          <a:p>
            <a:pPr marL="0" indent="0" algn="just">
              <a:spcBef>
                <a:spcPts val="600"/>
              </a:spcBef>
              <a:buNone/>
            </a:pPr>
            <a:endParaRPr lang="sr-Latn-ME" sz="1800" b="1" dirty="0">
              <a:solidFill>
                <a:schemeClr val="accent2">
                  <a:lumMod val="50000"/>
                </a:schemeClr>
              </a:solidFill>
              <a:latin typeface="Cambria" pitchFamily="18" charset="0"/>
            </a:endParaRPr>
          </a:p>
          <a:p>
            <a:pPr marL="0" indent="0" algn="just">
              <a:spcBef>
                <a:spcPts val="600"/>
              </a:spcBef>
              <a:buNone/>
            </a:pPr>
            <a:endParaRPr lang="sr-Latn-ME" sz="1800" b="1" dirty="0" smtClean="0">
              <a:solidFill>
                <a:schemeClr val="accent2">
                  <a:lumMod val="50000"/>
                </a:schemeClr>
              </a:solidFill>
              <a:latin typeface="Cambria" pitchFamily="18" charset="0"/>
            </a:endParaRPr>
          </a:p>
          <a:p>
            <a:pPr marL="0" indent="0" algn="just">
              <a:spcBef>
                <a:spcPts val="600"/>
              </a:spcBef>
              <a:buNone/>
            </a:pPr>
            <a:endParaRPr lang="sr-Latn-ME" sz="1800" b="1" dirty="0">
              <a:solidFill>
                <a:schemeClr val="accent2">
                  <a:lumMod val="50000"/>
                </a:schemeClr>
              </a:solidFill>
              <a:latin typeface="Cambria" pitchFamily="18" charset="0"/>
            </a:endParaRPr>
          </a:p>
          <a:p>
            <a:pPr marL="0" indent="0" algn="just">
              <a:spcBef>
                <a:spcPts val="600"/>
              </a:spcBef>
              <a:buNone/>
            </a:pPr>
            <a:endParaRPr lang="sr-Latn-ME" sz="1800" b="1" dirty="0" smtClean="0">
              <a:solidFill>
                <a:schemeClr val="accent2">
                  <a:lumMod val="50000"/>
                </a:schemeClr>
              </a:solidFill>
              <a:latin typeface="Cambria" pitchFamily="18" charset="0"/>
            </a:endParaRPr>
          </a:p>
          <a:p>
            <a:pPr marL="0" indent="0" algn="just">
              <a:spcBef>
                <a:spcPts val="600"/>
              </a:spcBef>
              <a:buNone/>
            </a:pPr>
            <a:endParaRPr lang="sr-Latn-ME" sz="1800" b="1" dirty="0">
              <a:solidFill>
                <a:schemeClr val="accent2">
                  <a:lumMod val="50000"/>
                </a:schemeClr>
              </a:solidFill>
              <a:latin typeface="Cambria" pitchFamily="18" charset="0"/>
            </a:endParaRPr>
          </a:p>
          <a:p>
            <a:pPr marL="1588" indent="-1588" algn="just">
              <a:spcBef>
                <a:spcPts val="600"/>
              </a:spcBef>
              <a:buNone/>
            </a:pPr>
            <a:endParaRPr lang="en-US" sz="1800" dirty="0" smtClean="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396315015"/>
      </p:ext>
    </p:extLst>
  </p:cSld>
  <p:clrMapOvr>
    <a:masterClrMapping/>
  </p:clrMapOvr>
  <p:transition>
    <p:randomBa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295400"/>
            <a:ext cx="8153400" cy="4830763"/>
          </a:xfrm>
        </p:spPr>
        <p:txBody>
          <a:bodyPr>
            <a:noAutofit/>
          </a:bodyPr>
          <a:lstStyle/>
          <a:p>
            <a:pPr lvl="0" algn="ctr">
              <a:lnSpc>
                <a:spcPct val="120000"/>
              </a:lnSpc>
              <a:spcBef>
                <a:spcPts val="600"/>
              </a:spcBef>
              <a:buNone/>
            </a:pPr>
            <a:r>
              <a:rPr lang="sr-Latn-ME" sz="2400" b="1" dirty="0" smtClean="0">
                <a:solidFill>
                  <a:srgbClr val="C0504D">
                    <a:lumMod val="50000"/>
                  </a:srgbClr>
                </a:solidFill>
                <a:latin typeface="Cambria" pitchFamily="18" charset="0"/>
              </a:rPr>
              <a:t> Geonomenclature (GEONOM)</a:t>
            </a:r>
            <a:endParaRPr lang="en-US" sz="2400" b="1" dirty="0">
              <a:solidFill>
                <a:srgbClr val="C0504D">
                  <a:lumMod val="50000"/>
                </a:srgbClr>
              </a:solidFill>
              <a:latin typeface="Cambria" pitchFamily="18" charset="0"/>
            </a:endParaRPr>
          </a:p>
          <a:p>
            <a:pPr lvl="0">
              <a:lnSpc>
                <a:spcPct val="120000"/>
              </a:lnSpc>
              <a:spcBef>
                <a:spcPts val="600"/>
              </a:spcBef>
              <a:buNone/>
            </a:pPr>
            <a:r>
              <a:rPr lang="sr-Latn-ME" sz="2400" b="1" dirty="0" smtClean="0">
                <a:solidFill>
                  <a:srgbClr val="C0504D">
                    <a:lumMod val="50000"/>
                  </a:srgbClr>
                </a:solidFill>
                <a:latin typeface="Cambria" pitchFamily="18" charset="0"/>
              </a:rPr>
              <a:t> </a:t>
            </a:r>
            <a:r>
              <a:rPr lang="en-US" sz="2400" b="1" dirty="0" smtClean="0">
                <a:solidFill>
                  <a:srgbClr val="C0504D">
                    <a:lumMod val="50000"/>
                  </a:srgbClr>
                </a:solidFill>
                <a:latin typeface="Cambria" pitchFamily="18" charset="0"/>
              </a:rPr>
              <a:t>Current </a:t>
            </a:r>
            <a:r>
              <a:rPr lang="sr-Latn-ME" sz="2400" b="1" dirty="0">
                <a:solidFill>
                  <a:srgbClr val="C0504D">
                    <a:lumMod val="50000"/>
                  </a:srgbClr>
                </a:solidFill>
                <a:latin typeface="Cambria" pitchFamily="18" charset="0"/>
              </a:rPr>
              <a:t>situation</a:t>
            </a:r>
            <a:endParaRPr lang="en-US" sz="2400" b="1" dirty="0">
              <a:solidFill>
                <a:srgbClr val="C0504D">
                  <a:lumMod val="50000"/>
                </a:srgbClr>
              </a:solidFill>
              <a:latin typeface="Cambria" pitchFamily="18" charset="0"/>
            </a:endParaRPr>
          </a:p>
          <a:p>
            <a:pPr marL="0" indent="0" algn="just">
              <a:spcBef>
                <a:spcPts val="600"/>
              </a:spcBef>
              <a:buNone/>
            </a:pPr>
            <a:endParaRPr lang="en-US" sz="800" dirty="0">
              <a:solidFill>
                <a:schemeClr val="accent2">
                  <a:lumMod val="50000"/>
                </a:schemeClr>
              </a:solidFill>
              <a:latin typeface="Cambria" pitchFamily="18" charset="0"/>
            </a:endParaRPr>
          </a:p>
          <a:p>
            <a:pPr algn="just">
              <a:spcBef>
                <a:spcPts val="600"/>
              </a:spcBef>
              <a:buFont typeface="Wingdings" pitchFamily="2" charset="2"/>
              <a:buChar char="Ø"/>
            </a:pPr>
            <a:r>
              <a:rPr lang="en-US" sz="1800" b="1" dirty="0" err="1">
                <a:solidFill>
                  <a:schemeClr val="accent2">
                    <a:lumMod val="50000"/>
                  </a:schemeClr>
                </a:solidFill>
                <a:latin typeface="Cambria" pitchFamily="18" charset="0"/>
                <a:ea typeface="Calibri"/>
                <a:cs typeface="Times New Roman"/>
              </a:rPr>
              <a:t>Geonomenclature</a:t>
            </a:r>
            <a:r>
              <a:rPr lang="en-US" sz="1800" b="1" dirty="0">
                <a:solidFill>
                  <a:schemeClr val="accent2">
                    <a:lumMod val="50000"/>
                  </a:schemeClr>
                </a:solidFill>
                <a:latin typeface="Cambria" pitchFamily="18" charset="0"/>
                <a:ea typeface="Calibri"/>
                <a:cs typeface="Times New Roman"/>
              </a:rPr>
              <a:t> </a:t>
            </a:r>
            <a:r>
              <a:rPr lang="en-US" sz="1800" dirty="0">
                <a:solidFill>
                  <a:schemeClr val="accent2">
                    <a:lumMod val="50000"/>
                  </a:schemeClr>
                </a:solidFill>
                <a:latin typeface="Cambria" pitchFamily="18" charset="0"/>
                <a:ea typeface="Calibri"/>
                <a:cs typeface="Times New Roman"/>
              </a:rPr>
              <a:t>(</a:t>
            </a:r>
            <a:r>
              <a:rPr lang="en-US" sz="1800" dirty="0" err="1" smtClean="0">
                <a:solidFill>
                  <a:schemeClr val="accent2">
                    <a:lumMod val="50000"/>
                  </a:schemeClr>
                </a:solidFill>
                <a:latin typeface="Cambria" pitchFamily="18" charset="0"/>
                <a:ea typeface="Calibri"/>
                <a:cs typeface="Times New Roman"/>
              </a:rPr>
              <a:t>Geonom</a:t>
            </a:r>
            <a:r>
              <a:rPr lang="en-US" sz="1800" dirty="0" smtClean="0">
                <a:solidFill>
                  <a:schemeClr val="accent2">
                    <a:lumMod val="50000"/>
                  </a:schemeClr>
                </a:solidFill>
                <a:latin typeface="Cambria" pitchFamily="18" charset="0"/>
                <a:ea typeface="Calibri"/>
                <a:cs typeface="Times New Roman"/>
              </a:rPr>
              <a:t>) </a:t>
            </a:r>
            <a:r>
              <a:rPr lang="en-US" sz="1800" dirty="0">
                <a:solidFill>
                  <a:schemeClr val="accent2">
                    <a:lumMod val="50000"/>
                  </a:schemeClr>
                </a:solidFill>
                <a:latin typeface="Cambria" pitchFamily="18" charset="0"/>
                <a:ea typeface="Calibri"/>
                <a:cs typeface="Times New Roman"/>
              </a:rPr>
              <a:t>includes the "Nomenclature of countries and territories for the external trade statistics of the European Union and between the Member States."</a:t>
            </a:r>
            <a:endParaRPr lang="sr-Latn-ME" sz="800" dirty="0" smtClean="0">
              <a:solidFill>
                <a:schemeClr val="accent2">
                  <a:lumMod val="50000"/>
                </a:schemeClr>
              </a:solidFill>
              <a:latin typeface="Cambria" pitchFamily="18" charset="0"/>
              <a:ea typeface="Calibri"/>
              <a:cs typeface="Times New Roman"/>
            </a:endParaRPr>
          </a:p>
          <a:p>
            <a:pPr algn="just">
              <a:spcBef>
                <a:spcPts val="600"/>
              </a:spcBef>
              <a:buFont typeface="Wingdings" pitchFamily="2" charset="2"/>
              <a:buChar char="Ø"/>
            </a:pPr>
            <a:r>
              <a:rPr lang="en-US" sz="1800" dirty="0" smtClean="0">
                <a:solidFill>
                  <a:schemeClr val="accent2">
                    <a:lumMod val="50000"/>
                  </a:schemeClr>
                </a:solidFill>
                <a:latin typeface="Cambria" pitchFamily="18" charset="0"/>
                <a:ea typeface="Calibri"/>
                <a:cs typeface="Times New Roman"/>
              </a:rPr>
              <a:t>GEONOM </a:t>
            </a:r>
            <a:r>
              <a:rPr lang="en-US" sz="1800" dirty="0">
                <a:solidFill>
                  <a:schemeClr val="accent2">
                    <a:lumMod val="50000"/>
                  </a:schemeClr>
                </a:solidFill>
                <a:latin typeface="Cambria" pitchFamily="18" charset="0"/>
                <a:ea typeface="Calibri"/>
                <a:cs typeface="Times New Roman"/>
              </a:rPr>
              <a:t>allows to identify the participants in international trade .</a:t>
            </a:r>
            <a:endParaRPr lang="sr-Latn-ME" sz="1800" dirty="0" smtClean="0">
              <a:solidFill>
                <a:schemeClr val="accent2">
                  <a:lumMod val="50000"/>
                </a:schemeClr>
              </a:solidFill>
              <a:latin typeface="Cambria" pitchFamily="18" charset="0"/>
              <a:ea typeface="Calibri"/>
              <a:cs typeface="Times New Roman"/>
            </a:endParaRPr>
          </a:p>
          <a:p>
            <a:pPr algn="just">
              <a:spcBef>
                <a:spcPts val="600"/>
              </a:spcBef>
              <a:buFont typeface="Wingdings" pitchFamily="2" charset="2"/>
              <a:buChar char="Ø"/>
            </a:pPr>
            <a:endParaRPr lang="sr-Latn-ME" sz="1800" b="1" dirty="0">
              <a:solidFill>
                <a:schemeClr val="accent2">
                  <a:lumMod val="50000"/>
                </a:schemeClr>
              </a:solidFill>
              <a:latin typeface="Cambria" pitchFamily="18" charset="0"/>
              <a:cs typeface="Times New Roman"/>
            </a:endParaRPr>
          </a:p>
          <a:p>
            <a:pPr marR="0" algn="just">
              <a:lnSpc>
                <a:spcPct val="115000"/>
              </a:lnSpc>
              <a:spcBef>
                <a:spcPts val="0"/>
              </a:spcBef>
              <a:spcAft>
                <a:spcPts val="0"/>
              </a:spcAft>
              <a:buFont typeface="Wingdings" pitchFamily="2" charset="2"/>
              <a:buChar char="Ø"/>
            </a:pPr>
            <a:r>
              <a:rPr lang="en-US" sz="1800" dirty="0">
                <a:solidFill>
                  <a:schemeClr val="accent2">
                    <a:lumMod val="50000"/>
                  </a:schemeClr>
                </a:solidFill>
                <a:latin typeface="Cambria" pitchFamily="18" charset="0"/>
                <a:ea typeface="Calibri"/>
                <a:cs typeface="Times New Roman"/>
              </a:rPr>
              <a:t>Montenegro </a:t>
            </a:r>
            <a:r>
              <a:rPr lang="en-US" sz="1800" dirty="0" smtClean="0">
                <a:solidFill>
                  <a:schemeClr val="accent2">
                    <a:lumMod val="50000"/>
                  </a:schemeClr>
                </a:solidFill>
                <a:latin typeface="Cambria" pitchFamily="18" charset="0"/>
                <a:ea typeface="Calibri"/>
                <a:cs typeface="Times New Roman"/>
              </a:rPr>
              <a:t>not </a:t>
            </a:r>
            <a:r>
              <a:rPr lang="en-US" sz="1800" dirty="0">
                <a:solidFill>
                  <a:schemeClr val="accent2">
                    <a:lumMod val="50000"/>
                  </a:schemeClr>
                </a:solidFill>
                <a:latin typeface="Cambria" pitchFamily="18" charset="0"/>
                <a:ea typeface="Calibri"/>
                <a:cs typeface="Times New Roman"/>
              </a:rPr>
              <a:t>used Geo-nomenclature to mark </a:t>
            </a:r>
            <a:r>
              <a:rPr lang="en-US" sz="1800" dirty="0" smtClean="0">
                <a:solidFill>
                  <a:schemeClr val="accent2">
                    <a:lumMod val="50000"/>
                  </a:schemeClr>
                </a:solidFill>
                <a:latin typeface="Cambria" pitchFamily="18" charset="0"/>
                <a:ea typeface="Calibri"/>
                <a:cs typeface="Times New Roman"/>
              </a:rPr>
              <a:t>countries </a:t>
            </a:r>
            <a:r>
              <a:rPr lang="en-US" sz="1800" dirty="0">
                <a:solidFill>
                  <a:schemeClr val="accent2">
                    <a:lumMod val="50000"/>
                  </a:schemeClr>
                </a:solidFill>
                <a:latin typeface="Cambria" pitchFamily="18" charset="0"/>
                <a:ea typeface="Calibri"/>
                <a:cs typeface="Times New Roman"/>
              </a:rPr>
              <a:t>and </a:t>
            </a:r>
            <a:r>
              <a:rPr lang="en-US" sz="1800" dirty="0" smtClean="0">
                <a:solidFill>
                  <a:schemeClr val="accent2">
                    <a:lumMod val="50000"/>
                  </a:schemeClr>
                </a:solidFill>
                <a:latin typeface="Cambria" pitchFamily="18" charset="0"/>
                <a:ea typeface="Calibri"/>
                <a:cs typeface="Times New Roman"/>
              </a:rPr>
              <a:t>territories, we use ISO </a:t>
            </a:r>
            <a:r>
              <a:rPr lang="en-US" sz="1800" dirty="0">
                <a:solidFill>
                  <a:schemeClr val="accent2">
                    <a:lumMod val="50000"/>
                  </a:schemeClr>
                </a:solidFill>
                <a:latin typeface="Cambria" pitchFamily="18" charset="0"/>
                <a:ea typeface="Calibri"/>
                <a:cs typeface="Times New Roman"/>
              </a:rPr>
              <a:t>31 </a:t>
            </a:r>
            <a:r>
              <a:rPr lang="en-US" sz="1800" dirty="0" smtClean="0">
                <a:solidFill>
                  <a:schemeClr val="accent2">
                    <a:lumMod val="50000"/>
                  </a:schemeClr>
                </a:solidFill>
                <a:latin typeface="Cambria" pitchFamily="18" charset="0"/>
                <a:ea typeface="Calibri"/>
                <a:cs typeface="Times New Roman"/>
              </a:rPr>
              <a:t>66.</a:t>
            </a:r>
          </a:p>
          <a:p>
            <a:pPr marL="0" marR="0" indent="0" algn="just">
              <a:lnSpc>
                <a:spcPct val="115000"/>
              </a:lnSpc>
              <a:spcBef>
                <a:spcPts val="0"/>
              </a:spcBef>
              <a:spcAft>
                <a:spcPts val="0"/>
              </a:spcAft>
              <a:buNone/>
            </a:pPr>
            <a:endParaRPr lang="sr-Latn-ME" sz="1800" dirty="0">
              <a:solidFill>
                <a:schemeClr val="accent2">
                  <a:lumMod val="50000"/>
                </a:schemeClr>
              </a:solidFill>
              <a:latin typeface="Cambria" pitchFamily="18" charset="0"/>
              <a:ea typeface="Calibri"/>
              <a:cs typeface="Times New Roman"/>
            </a:endParaRPr>
          </a:p>
          <a:p>
            <a:pPr marL="0" marR="0" indent="0" algn="just">
              <a:lnSpc>
                <a:spcPct val="115000"/>
              </a:lnSpc>
              <a:spcBef>
                <a:spcPts val="0"/>
              </a:spcBef>
              <a:spcAft>
                <a:spcPts val="0"/>
              </a:spcAft>
              <a:buNone/>
            </a:pPr>
            <a:r>
              <a:rPr lang="sr-Latn-ME" sz="1800" b="1" dirty="0" smtClean="0">
                <a:solidFill>
                  <a:schemeClr val="accent2">
                    <a:lumMod val="50000"/>
                  </a:schemeClr>
                </a:solidFill>
                <a:latin typeface="Cambria" pitchFamily="18" charset="0"/>
                <a:ea typeface="Calibri"/>
                <a:cs typeface="Times New Roman"/>
              </a:rPr>
              <a:t>  </a:t>
            </a:r>
            <a:r>
              <a:rPr lang="en-US" sz="1800" b="1" dirty="0" smtClean="0">
                <a:solidFill>
                  <a:schemeClr val="accent2">
                    <a:lumMod val="50000"/>
                  </a:schemeClr>
                </a:solidFill>
                <a:latin typeface="Cambria" pitchFamily="18" charset="0"/>
                <a:ea typeface="Calibri"/>
                <a:cs typeface="Times New Roman"/>
              </a:rPr>
              <a:t>Deadline for harmonization</a:t>
            </a:r>
            <a:endParaRPr lang="en-US" sz="1800" b="1" dirty="0">
              <a:solidFill>
                <a:schemeClr val="accent2">
                  <a:lumMod val="50000"/>
                </a:schemeClr>
              </a:solidFill>
              <a:latin typeface="Cambria" pitchFamily="18" charset="0"/>
              <a:ea typeface="Calibri"/>
              <a:cs typeface="Times New Roman"/>
            </a:endParaRPr>
          </a:p>
          <a:p>
            <a:pPr lvl="0">
              <a:lnSpc>
                <a:spcPct val="115000"/>
              </a:lnSpc>
              <a:spcBef>
                <a:spcPts val="0"/>
              </a:spcBef>
              <a:spcAft>
                <a:spcPts val="1000"/>
              </a:spcAft>
              <a:buFont typeface="Wingdings" pitchFamily="2" charset="2"/>
              <a:buChar char="Ø"/>
            </a:pPr>
            <a:r>
              <a:rPr lang="en-US" sz="1800" dirty="0">
                <a:solidFill>
                  <a:schemeClr val="accent2">
                    <a:lumMod val="50000"/>
                  </a:schemeClr>
                </a:solidFill>
                <a:latin typeface="Cambria" pitchFamily="18" charset="0"/>
                <a:ea typeface="Calibri"/>
                <a:cs typeface="Calibri"/>
              </a:rPr>
              <a:t>Introduction </a:t>
            </a:r>
            <a:r>
              <a:rPr lang="en-US" sz="1800" dirty="0" smtClean="0">
                <a:solidFill>
                  <a:schemeClr val="accent2">
                    <a:lumMod val="50000"/>
                  </a:schemeClr>
                </a:solidFill>
                <a:latin typeface="Cambria" pitchFamily="18" charset="0"/>
                <a:ea typeface="Calibri"/>
                <a:cs typeface="Calibri"/>
              </a:rPr>
              <a:t>of </a:t>
            </a:r>
            <a:r>
              <a:rPr lang="en-US" sz="1800" dirty="0" err="1" smtClean="0">
                <a:solidFill>
                  <a:schemeClr val="accent2">
                    <a:lumMod val="50000"/>
                  </a:schemeClr>
                </a:solidFill>
                <a:latin typeface="Cambria" pitchFamily="18" charset="0"/>
                <a:ea typeface="Calibri"/>
                <a:cs typeface="Calibri"/>
              </a:rPr>
              <a:t>Geonomenclature</a:t>
            </a:r>
            <a:r>
              <a:rPr lang="en-US" sz="1800" dirty="0" smtClean="0">
                <a:solidFill>
                  <a:schemeClr val="accent2">
                    <a:lumMod val="50000"/>
                  </a:schemeClr>
                </a:solidFill>
                <a:latin typeface="Cambria" pitchFamily="18" charset="0"/>
                <a:ea typeface="Calibri"/>
                <a:cs typeface="Calibri"/>
              </a:rPr>
              <a:t> </a:t>
            </a:r>
            <a:r>
              <a:rPr lang="en-US" sz="1800" dirty="0">
                <a:solidFill>
                  <a:schemeClr val="accent2">
                    <a:lumMod val="50000"/>
                  </a:schemeClr>
                </a:solidFill>
                <a:latin typeface="Cambria" pitchFamily="18" charset="0"/>
                <a:ea typeface="Calibri"/>
                <a:cs typeface="Calibri"/>
              </a:rPr>
              <a:t>is expected in the 2015th year.</a:t>
            </a:r>
            <a:endParaRPr lang="en-US" sz="1800" b="1" dirty="0" smtClean="0">
              <a:solidFill>
                <a:schemeClr val="accent2">
                  <a:lumMod val="50000"/>
                </a:schemeClr>
              </a:solidFill>
              <a:latin typeface="Cambria" pitchFamily="18" charset="0"/>
            </a:endParaRPr>
          </a:p>
          <a:p>
            <a:pPr marL="0" indent="0" algn="just">
              <a:spcBef>
                <a:spcPts val="600"/>
              </a:spcBef>
              <a:buNone/>
            </a:pPr>
            <a:endParaRPr lang="sr-Latn-ME" sz="1800" b="1" dirty="0" smtClean="0">
              <a:solidFill>
                <a:schemeClr val="accent2">
                  <a:lumMod val="50000"/>
                </a:schemeClr>
              </a:solidFill>
              <a:latin typeface="Cambria" pitchFamily="18" charset="0"/>
            </a:endParaRPr>
          </a:p>
          <a:p>
            <a:pPr marL="0" indent="0" algn="just">
              <a:spcBef>
                <a:spcPts val="600"/>
              </a:spcBef>
              <a:buNone/>
            </a:pPr>
            <a:endParaRPr lang="sr-Latn-ME" sz="1800" b="1" dirty="0">
              <a:solidFill>
                <a:schemeClr val="accent2">
                  <a:lumMod val="50000"/>
                </a:schemeClr>
              </a:solidFill>
              <a:latin typeface="Cambria" pitchFamily="18" charset="0"/>
            </a:endParaRPr>
          </a:p>
          <a:p>
            <a:pPr marL="0" indent="0" algn="just">
              <a:spcBef>
                <a:spcPts val="600"/>
              </a:spcBef>
              <a:buNone/>
            </a:pPr>
            <a:endParaRPr lang="sr-Latn-ME" sz="1800" b="1" dirty="0" smtClean="0">
              <a:solidFill>
                <a:schemeClr val="accent2">
                  <a:lumMod val="50000"/>
                </a:schemeClr>
              </a:solidFill>
              <a:latin typeface="Cambria" pitchFamily="18" charset="0"/>
            </a:endParaRPr>
          </a:p>
          <a:p>
            <a:pPr marL="0" indent="0" algn="just">
              <a:spcBef>
                <a:spcPts val="600"/>
              </a:spcBef>
              <a:buNone/>
            </a:pPr>
            <a:endParaRPr lang="sr-Latn-ME" sz="1800" b="1" dirty="0">
              <a:solidFill>
                <a:schemeClr val="accent2">
                  <a:lumMod val="50000"/>
                </a:schemeClr>
              </a:solidFill>
              <a:latin typeface="Cambria" pitchFamily="18" charset="0"/>
            </a:endParaRPr>
          </a:p>
          <a:p>
            <a:pPr marL="0" indent="0" algn="just">
              <a:spcBef>
                <a:spcPts val="600"/>
              </a:spcBef>
              <a:buNone/>
            </a:pPr>
            <a:endParaRPr lang="sr-Latn-ME" sz="1800" b="1" dirty="0" smtClean="0">
              <a:solidFill>
                <a:schemeClr val="accent2">
                  <a:lumMod val="50000"/>
                </a:schemeClr>
              </a:solidFill>
              <a:latin typeface="Cambria" pitchFamily="18" charset="0"/>
            </a:endParaRPr>
          </a:p>
          <a:p>
            <a:pPr marL="0" indent="0" algn="just">
              <a:spcBef>
                <a:spcPts val="600"/>
              </a:spcBef>
              <a:buNone/>
            </a:pPr>
            <a:endParaRPr lang="sr-Latn-ME" sz="1800" b="1" dirty="0">
              <a:solidFill>
                <a:schemeClr val="accent2">
                  <a:lumMod val="50000"/>
                </a:schemeClr>
              </a:solidFill>
              <a:latin typeface="Cambria" pitchFamily="18" charset="0"/>
            </a:endParaRPr>
          </a:p>
          <a:p>
            <a:pPr marL="0" indent="0" algn="just">
              <a:spcBef>
                <a:spcPts val="600"/>
              </a:spcBef>
              <a:buNone/>
            </a:pPr>
            <a:endParaRPr lang="sr-Latn-ME" sz="1800" b="1" dirty="0" smtClean="0">
              <a:solidFill>
                <a:schemeClr val="accent2">
                  <a:lumMod val="50000"/>
                </a:schemeClr>
              </a:solidFill>
              <a:latin typeface="Cambria" pitchFamily="18" charset="0"/>
            </a:endParaRPr>
          </a:p>
          <a:p>
            <a:pPr marL="0" indent="0" algn="just">
              <a:spcBef>
                <a:spcPts val="600"/>
              </a:spcBef>
              <a:buNone/>
            </a:pPr>
            <a:endParaRPr lang="sr-Latn-ME" sz="1800" b="1" dirty="0">
              <a:solidFill>
                <a:schemeClr val="accent2">
                  <a:lumMod val="50000"/>
                </a:schemeClr>
              </a:solidFill>
              <a:latin typeface="Cambria" pitchFamily="18" charset="0"/>
            </a:endParaRPr>
          </a:p>
          <a:p>
            <a:pPr marL="1588" indent="-1588" algn="just">
              <a:spcBef>
                <a:spcPts val="600"/>
              </a:spcBef>
              <a:buNone/>
            </a:pPr>
            <a:endParaRPr lang="en-US" sz="1800" dirty="0" smtClean="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501635606"/>
      </p:ext>
    </p:extLst>
  </p:cSld>
  <p:clrMapOvr>
    <a:masterClrMapping/>
  </p:clrMapOvr>
  <p:transition>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295400"/>
            <a:ext cx="8153400" cy="4830763"/>
          </a:xfrm>
        </p:spPr>
        <p:txBody>
          <a:bodyPr>
            <a:noAutofit/>
          </a:bodyPr>
          <a:lstStyle/>
          <a:p>
            <a:pPr marL="1588" indent="-1588" algn="ctr">
              <a:spcBef>
                <a:spcPts val="600"/>
              </a:spcBef>
              <a:buNone/>
            </a:pPr>
            <a:r>
              <a:rPr lang="bs-Latn-BA" sz="1700" b="1" dirty="0" smtClean="0">
                <a:latin typeface="Cambria" pitchFamily="18" charset="0"/>
                <a:ea typeface="Times New Roman"/>
              </a:rPr>
              <a:t>Nomenclature </a:t>
            </a:r>
            <a:r>
              <a:rPr lang="bs-Latn-BA" sz="1700" b="1" dirty="0">
                <a:latin typeface="Cambria" pitchFamily="18" charset="0"/>
                <a:ea typeface="Times New Roman"/>
              </a:rPr>
              <a:t>of territorial units for statistics </a:t>
            </a:r>
            <a:r>
              <a:rPr lang="bs-Latn-BA" sz="1700" b="1" dirty="0" smtClean="0">
                <a:latin typeface="Cambria" pitchFamily="18" charset="0"/>
                <a:ea typeface="Times New Roman"/>
              </a:rPr>
              <a:t>- </a:t>
            </a:r>
            <a:r>
              <a:rPr lang="sr-Latn-ME" sz="1700" b="1" dirty="0" smtClean="0">
                <a:latin typeface="Cambria" pitchFamily="18" charset="0"/>
              </a:rPr>
              <a:t>NUTS  klasifikacija</a:t>
            </a:r>
          </a:p>
          <a:p>
            <a:pPr marL="1588" indent="-1588" algn="just">
              <a:spcBef>
                <a:spcPts val="600"/>
              </a:spcBef>
              <a:buNone/>
            </a:pPr>
            <a:endParaRPr lang="en-US" sz="1700" b="1" dirty="0" smtClean="0">
              <a:latin typeface="Cambria" pitchFamily="18" charset="0"/>
            </a:endParaRPr>
          </a:p>
          <a:p>
            <a:pPr marL="1588" indent="-1588" algn="just">
              <a:spcBef>
                <a:spcPts val="600"/>
              </a:spcBef>
              <a:buNone/>
            </a:pPr>
            <a:r>
              <a:rPr lang="en-US" sz="1700" b="1" dirty="0" smtClean="0">
                <a:latin typeface="Cambria" pitchFamily="18" charset="0"/>
              </a:rPr>
              <a:t>Current </a:t>
            </a:r>
            <a:r>
              <a:rPr lang="sr-Latn-ME" sz="1700" b="1" dirty="0" smtClean="0">
                <a:latin typeface="Cambria" pitchFamily="18" charset="0"/>
              </a:rPr>
              <a:t>situation</a:t>
            </a:r>
          </a:p>
          <a:p>
            <a:pPr marL="1588" indent="-1588" algn="just">
              <a:spcBef>
                <a:spcPts val="600"/>
              </a:spcBef>
              <a:buNone/>
            </a:pPr>
            <a:endParaRPr lang="sr-Latn-ME" sz="1700" b="1" dirty="0" smtClean="0">
              <a:latin typeface="Cambria" pitchFamily="18" charset="0"/>
            </a:endParaRPr>
          </a:p>
          <a:p>
            <a:pPr algn="just">
              <a:spcBef>
                <a:spcPts val="600"/>
              </a:spcBef>
              <a:buFont typeface="Wingdings" pitchFamily="2" charset="2"/>
              <a:buChar char="Ø"/>
            </a:pPr>
            <a:r>
              <a:rPr lang="en-US" sz="1700" dirty="0">
                <a:latin typeface="Cambria" pitchFamily="18" charset="0"/>
              </a:rPr>
              <a:t>Establishing statistical regions in line with the EU nomenclature (Nomenclature of Territorial Units for Statistics - NUTS) is part of the EU legal framework </a:t>
            </a:r>
            <a:r>
              <a:rPr lang="en-US" sz="1700" dirty="0" smtClean="0">
                <a:latin typeface="Cambria" pitchFamily="18" charset="0"/>
              </a:rPr>
              <a:t>which is required from the </a:t>
            </a:r>
            <a:r>
              <a:rPr lang="en-US" sz="1700" dirty="0">
                <a:latin typeface="Cambria" pitchFamily="18" charset="0"/>
              </a:rPr>
              <a:t>candidate country to accept it before </a:t>
            </a:r>
            <a:r>
              <a:rPr lang="en-US" sz="1700" dirty="0" smtClean="0">
                <a:latin typeface="Cambria" pitchFamily="18" charset="0"/>
              </a:rPr>
              <a:t>accession  </a:t>
            </a:r>
            <a:r>
              <a:rPr lang="en-US" sz="1700" dirty="0">
                <a:latin typeface="Cambria" pitchFamily="18" charset="0"/>
              </a:rPr>
              <a:t>the EU. </a:t>
            </a:r>
            <a:endParaRPr lang="en-US" sz="1700" dirty="0" smtClean="0">
              <a:latin typeface="Cambria" pitchFamily="18" charset="0"/>
            </a:endParaRPr>
          </a:p>
          <a:p>
            <a:pPr algn="just">
              <a:spcBef>
                <a:spcPts val="600"/>
              </a:spcBef>
              <a:buFont typeface="Wingdings" pitchFamily="2" charset="2"/>
              <a:buChar char="Ø"/>
            </a:pPr>
            <a:endParaRPr lang="en-US" sz="1700" b="1" dirty="0">
              <a:latin typeface="Cambria" pitchFamily="18" charset="0"/>
            </a:endParaRPr>
          </a:p>
          <a:p>
            <a:pPr marR="0" algn="just">
              <a:lnSpc>
                <a:spcPct val="115000"/>
              </a:lnSpc>
              <a:spcBef>
                <a:spcPts val="0"/>
              </a:spcBef>
              <a:spcAft>
                <a:spcPts val="1000"/>
              </a:spcAft>
              <a:buFont typeface="Wingdings" pitchFamily="2" charset="2"/>
              <a:buChar char="Ø"/>
            </a:pPr>
            <a:r>
              <a:rPr lang="en-US" sz="1700" dirty="0">
                <a:latin typeface="Cambria" pitchFamily="18" charset="0"/>
                <a:ea typeface="Calibri"/>
                <a:cs typeface="Calibri"/>
              </a:rPr>
              <a:t>In accordance with </a:t>
            </a:r>
            <a:r>
              <a:rPr lang="en-US" sz="1700" dirty="0" smtClean="0">
                <a:latin typeface="Cambria" pitchFamily="18" charset="0"/>
                <a:ea typeface="Calibri"/>
                <a:cs typeface="Calibri"/>
              </a:rPr>
              <a:t>obligations </a:t>
            </a:r>
            <a:r>
              <a:rPr lang="en-US" sz="1700" dirty="0">
                <a:latin typeface="Cambria" pitchFamily="18" charset="0"/>
                <a:ea typeface="Calibri"/>
                <a:cs typeface="Calibri"/>
              </a:rPr>
              <a:t>under the </a:t>
            </a:r>
            <a:r>
              <a:rPr lang="en-US" sz="1700" dirty="0" smtClean="0">
                <a:latin typeface="Cambria" pitchFamily="18" charset="0"/>
                <a:ea typeface="Calibri"/>
                <a:cs typeface="Calibri"/>
              </a:rPr>
              <a:t>Stabilization </a:t>
            </a:r>
            <a:r>
              <a:rPr lang="en-US" sz="1700" dirty="0">
                <a:latin typeface="Cambria" pitchFamily="18" charset="0"/>
                <a:ea typeface="Calibri"/>
                <a:cs typeface="Calibri"/>
              </a:rPr>
              <a:t>and Association Agreement (SAA), which is valid between Montenegro and the EU, and the need for providing comparative statistical information at European level, the Statistical Office of Montenegro - MONSTAT has prepared a proposal </a:t>
            </a:r>
            <a:r>
              <a:rPr lang="en-US" sz="1700" dirty="0" smtClean="0">
                <a:latin typeface="Cambria" pitchFamily="18" charset="0"/>
                <a:ea typeface="Calibri"/>
                <a:cs typeface="Calibri"/>
              </a:rPr>
              <a:t>of statistical </a:t>
            </a:r>
            <a:r>
              <a:rPr lang="en-US" sz="1700" dirty="0">
                <a:latin typeface="Cambria" pitchFamily="18" charset="0"/>
                <a:ea typeface="Calibri"/>
                <a:cs typeface="Calibri"/>
              </a:rPr>
              <a:t>regions in accordance with the European statistical standards NUTS. </a:t>
            </a: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411072662"/>
      </p:ext>
    </p:extLst>
  </p:cSld>
  <p:clrMapOvr>
    <a:masterClrMapping/>
  </p:clrMapOvr>
  <p:transition>
    <p:randomBa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295400"/>
            <a:ext cx="8153400" cy="4830763"/>
          </a:xfrm>
        </p:spPr>
        <p:txBody>
          <a:bodyPr>
            <a:noAutofit/>
          </a:bodyPr>
          <a:lstStyle/>
          <a:p>
            <a:pPr marL="1588" indent="-1588" algn="just">
              <a:spcBef>
                <a:spcPts val="600"/>
              </a:spcBef>
              <a:buNone/>
            </a:pPr>
            <a:r>
              <a:rPr lang="en-US" sz="1700" b="1" dirty="0" smtClean="0">
                <a:latin typeface="Cambria" pitchFamily="18" charset="0"/>
              </a:rPr>
              <a:t>Current </a:t>
            </a:r>
            <a:r>
              <a:rPr lang="sr-Latn-ME" sz="1700" b="1" dirty="0" smtClean="0">
                <a:latin typeface="Cambria" pitchFamily="18" charset="0"/>
              </a:rPr>
              <a:t>situation</a:t>
            </a:r>
            <a:endParaRPr lang="en-US" sz="1700" b="1" dirty="0">
              <a:latin typeface="Cambria" pitchFamily="18" charset="0"/>
            </a:endParaRPr>
          </a:p>
          <a:p>
            <a:pPr marL="1588" indent="-1588" algn="just">
              <a:spcBef>
                <a:spcPts val="600"/>
              </a:spcBef>
              <a:buNone/>
            </a:pPr>
            <a:endParaRPr lang="en-US" sz="1700" dirty="0" smtClean="0">
              <a:latin typeface="Cambria" pitchFamily="18" charset="0"/>
            </a:endParaRPr>
          </a:p>
          <a:p>
            <a:pPr marL="0" lvl="0" algn="just">
              <a:lnSpc>
                <a:spcPct val="115000"/>
              </a:lnSpc>
              <a:spcBef>
                <a:spcPts val="0"/>
              </a:spcBef>
              <a:spcAft>
                <a:spcPts val="1000"/>
              </a:spcAft>
              <a:buFont typeface="Wingdings" pitchFamily="2" charset="2"/>
              <a:buChar char="Ø"/>
            </a:pPr>
            <a:r>
              <a:rPr lang="en-US" sz="1700" dirty="0" smtClean="0">
                <a:latin typeface="Cambria" pitchFamily="18" charset="0"/>
                <a:ea typeface="Calibri"/>
                <a:cs typeface="Calibri"/>
              </a:rPr>
              <a:t>Document was adopted by Eurostat</a:t>
            </a:r>
            <a:r>
              <a:rPr lang="sr-Latn-RS" sz="1700" dirty="0" smtClean="0">
                <a:latin typeface="Cambria" pitchFamily="18" charset="0"/>
                <a:ea typeface="Calibri"/>
                <a:cs typeface="Calibri"/>
              </a:rPr>
              <a:t>. </a:t>
            </a:r>
          </a:p>
          <a:p>
            <a:pPr marL="341313" lvl="0" indent="-341313" algn="just">
              <a:lnSpc>
                <a:spcPct val="115000"/>
              </a:lnSpc>
              <a:spcBef>
                <a:spcPts val="0"/>
              </a:spcBef>
              <a:spcAft>
                <a:spcPts val="1000"/>
              </a:spcAft>
              <a:buFont typeface="Wingdings" pitchFamily="2" charset="2"/>
              <a:buChar char="Ø"/>
            </a:pPr>
            <a:r>
              <a:rPr lang="en-US" sz="1700" dirty="0">
                <a:latin typeface="Cambria" pitchFamily="18" charset="0"/>
                <a:ea typeface="Calibri"/>
                <a:cs typeface="Calibri"/>
              </a:rPr>
              <a:t>As the regional division of Montenegro is not defined by national law, in the drafting of the statistical regions of Montenegro in accordance with the NUTS classification, </a:t>
            </a:r>
            <a:r>
              <a:rPr lang="en-US" sz="1700" dirty="0" smtClean="0">
                <a:latin typeface="Cambria" pitchFamily="18" charset="0"/>
                <a:ea typeface="Calibri"/>
                <a:cs typeface="Calibri"/>
              </a:rPr>
              <a:t>it was following </a:t>
            </a:r>
            <a:r>
              <a:rPr lang="en-US" sz="1700" dirty="0">
                <a:latin typeface="Cambria" pitchFamily="18" charset="0"/>
                <a:ea typeface="Calibri"/>
                <a:cs typeface="Calibri"/>
              </a:rPr>
              <a:t>the criteria that are in line with the criteria laid down in Regulation (EC) no. 1059/2003 of the European Parliament and of the Council </a:t>
            </a:r>
            <a:r>
              <a:rPr lang="en-US" sz="1700" dirty="0" smtClean="0">
                <a:latin typeface="Cambria" pitchFamily="18" charset="0"/>
                <a:ea typeface="Calibri"/>
                <a:cs typeface="Calibri"/>
              </a:rPr>
              <a:t>from </a:t>
            </a:r>
            <a:r>
              <a:rPr lang="en-US" sz="1700" dirty="0">
                <a:latin typeface="Cambria" pitchFamily="18" charset="0"/>
                <a:ea typeface="Calibri"/>
                <a:cs typeface="Calibri"/>
              </a:rPr>
              <a:t>26 May 2003. </a:t>
            </a:r>
            <a:r>
              <a:rPr lang="en-US" sz="1700" dirty="0" smtClean="0">
                <a:latin typeface="Cambria" pitchFamily="18" charset="0"/>
                <a:ea typeface="Calibri"/>
                <a:cs typeface="Calibri"/>
              </a:rPr>
              <a:t>about </a:t>
            </a:r>
            <a:r>
              <a:rPr lang="en-US" sz="1700" dirty="0">
                <a:latin typeface="Cambria" pitchFamily="18" charset="0"/>
                <a:ea typeface="Calibri"/>
                <a:cs typeface="Calibri"/>
              </a:rPr>
              <a:t>establishment of a common classification of territorial units for statistics (NUTS</a:t>
            </a:r>
            <a:r>
              <a:rPr lang="en-US" sz="1700" dirty="0" smtClean="0">
                <a:latin typeface="Cambria" pitchFamily="18" charset="0"/>
                <a:ea typeface="Calibri"/>
                <a:cs typeface="Calibri"/>
              </a:rPr>
              <a:t>).</a:t>
            </a:r>
          </a:p>
          <a:p>
            <a:pPr marL="341313" lvl="0" indent="-341313" algn="just">
              <a:lnSpc>
                <a:spcPct val="115000"/>
              </a:lnSpc>
              <a:spcBef>
                <a:spcPts val="0"/>
              </a:spcBef>
              <a:spcAft>
                <a:spcPts val="1000"/>
              </a:spcAft>
              <a:buFont typeface="Wingdings" pitchFamily="2" charset="2"/>
              <a:buChar char="Ø"/>
            </a:pPr>
            <a:r>
              <a:rPr lang="en-US" sz="1700" dirty="0">
                <a:latin typeface="Cambria" pitchFamily="18" charset="0"/>
                <a:ea typeface="Calibri"/>
                <a:cs typeface="Calibri"/>
              </a:rPr>
              <a:t>Statistical Office of Montenegro - MONSTAT as the official </a:t>
            </a:r>
            <a:r>
              <a:rPr lang="en-US" sz="1700" dirty="0" smtClean="0">
                <a:latin typeface="Cambria" pitchFamily="18" charset="0"/>
                <a:ea typeface="Calibri"/>
                <a:cs typeface="Calibri"/>
              </a:rPr>
              <a:t>producer of </a:t>
            </a:r>
            <a:r>
              <a:rPr lang="en-US" sz="1700" dirty="0">
                <a:latin typeface="Cambria" pitchFamily="18" charset="0"/>
                <a:ea typeface="Calibri"/>
                <a:cs typeface="Calibri"/>
              </a:rPr>
              <a:t>data </a:t>
            </a:r>
            <a:r>
              <a:rPr lang="en-US" sz="1700" dirty="0" smtClean="0">
                <a:latin typeface="Cambria" pitchFamily="18" charset="0"/>
                <a:ea typeface="Calibri"/>
                <a:cs typeface="Calibri"/>
              </a:rPr>
              <a:t>in this moment have the </a:t>
            </a:r>
            <a:r>
              <a:rPr lang="en-US" sz="1700" dirty="0">
                <a:latin typeface="Cambria" pitchFamily="18" charset="0"/>
                <a:ea typeface="Calibri"/>
                <a:cs typeface="Calibri"/>
              </a:rPr>
              <a:t>capacity to fulfill EU requirements in terms of statistical production and by NUTS classification Montenegro is </a:t>
            </a:r>
            <a:r>
              <a:rPr lang="en-US" sz="1700" dirty="0" smtClean="0">
                <a:latin typeface="Cambria" pitchFamily="18" charset="0"/>
                <a:ea typeface="Calibri"/>
                <a:cs typeface="Calibri"/>
              </a:rPr>
              <a:t>one </a:t>
            </a:r>
            <a:r>
              <a:rPr lang="en-US" sz="1700" dirty="0">
                <a:latin typeface="Cambria" pitchFamily="18" charset="0"/>
                <a:ea typeface="Calibri"/>
                <a:cs typeface="Calibri"/>
              </a:rPr>
              <a:t>statistical region in all three levels that are in line with the European statistical standard NUTS . </a:t>
            </a:r>
          </a:p>
          <a:p>
            <a:pPr algn="just">
              <a:spcBef>
                <a:spcPts val="600"/>
              </a:spcBef>
              <a:buFont typeface="Wingdings" pitchFamily="2" charset="2"/>
              <a:buChar char="Ø"/>
            </a:pPr>
            <a:endParaRPr lang="en-US" sz="1800" dirty="0" smtClean="0">
              <a:solidFill>
                <a:schemeClr val="accent2">
                  <a:lumMod val="50000"/>
                </a:schemeClr>
              </a:solidFill>
              <a:latin typeface="Cambria" pitchFamily="18" charset="0"/>
            </a:endParaRPr>
          </a:p>
          <a:p>
            <a:pPr algn="just">
              <a:spcBef>
                <a:spcPts val="600"/>
              </a:spcBef>
              <a:buNone/>
            </a:pPr>
            <a:endParaRPr lang="en-US" sz="1800" dirty="0">
              <a:solidFill>
                <a:schemeClr val="accent2">
                  <a:lumMod val="50000"/>
                </a:schemeClr>
              </a:solidFill>
              <a:latin typeface="Cambria" pitchFamily="18" charset="0"/>
            </a:endParaRPr>
          </a:p>
        </p:txBody>
      </p:sp>
      <p:grpSp>
        <p:nvGrpSpPr>
          <p:cNvPr id="2"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4"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411072662"/>
      </p:ext>
    </p:extLst>
  </p:cSld>
  <p:clrMapOvr>
    <a:masterClrMapping/>
  </p:clrMapOvr>
  <p:transition>
    <p:randomBa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371600"/>
            <a:ext cx="8153400" cy="4876800"/>
          </a:xfrm>
        </p:spPr>
        <p:txBody>
          <a:bodyPr>
            <a:noAutofit/>
          </a:bodyPr>
          <a:lstStyle/>
          <a:p>
            <a:pPr marL="1588" indent="-1588" algn="just">
              <a:spcBef>
                <a:spcPts val="600"/>
              </a:spcBef>
              <a:buNone/>
            </a:pPr>
            <a:r>
              <a:rPr lang="sr-Latn-ME" sz="1700" b="1" dirty="0" smtClean="0">
                <a:latin typeface="Cambria" pitchFamily="18" charset="0"/>
              </a:rPr>
              <a:t> </a:t>
            </a:r>
            <a:r>
              <a:rPr lang="en-US" sz="1700" b="1" dirty="0" smtClean="0">
                <a:latin typeface="Cambria" pitchFamily="18" charset="0"/>
              </a:rPr>
              <a:t>Legal framework</a:t>
            </a:r>
            <a:endParaRPr lang="sr-Latn-ME" sz="1700" b="1" dirty="0" smtClean="0">
              <a:latin typeface="Cambria" pitchFamily="18" charset="0"/>
            </a:endParaRPr>
          </a:p>
          <a:p>
            <a:pPr marL="1588" indent="-1588" algn="just">
              <a:spcBef>
                <a:spcPts val="600"/>
              </a:spcBef>
              <a:buNone/>
            </a:pPr>
            <a:endParaRPr lang="en-US" sz="1700" b="1" dirty="0" smtClean="0">
              <a:latin typeface="Cambria" pitchFamily="18" charset="0"/>
            </a:endParaRPr>
          </a:p>
          <a:p>
            <a:pPr marL="1588" indent="-1588" algn="just">
              <a:spcBef>
                <a:spcPts val="600"/>
              </a:spcBef>
              <a:buNone/>
            </a:pPr>
            <a:endParaRPr lang="en-US" sz="1700" b="1" dirty="0">
              <a:latin typeface="Cambria" pitchFamily="18" charset="0"/>
            </a:endParaRPr>
          </a:p>
          <a:p>
            <a:pPr lvl="0" algn="just">
              <a:lnSpc>
                <a:spcPct val="115000"/>
              </a:lnSpc>
              <a:spcBef>
                <a:spcPts val="0"/>
              </a:spcBef>
              <a:spcAft>
                <a:spcPts val="0"/>
              </a:spcAft>
              <a:buFont typeface="Wingdings" pitchFamily="2" charset="2"/>
              <a:buChar char="Ø"/>
            </a:pPr>
            <a:r>
              <a:rPr lang="en-US" sz="1700" b="1" dirty="0">
                <a:latin typeface="Cambria" pitchFamily="18" charset="0"/>
                <a:ea typeface="Calibri"/>
                <a:cs typeface="Calibri"/>
              </a:rPr>
              <a:t>Regulation of the European Parliament and of the Council (EC) </a:t>
            </a:r>
            <a:r>
              <a:rPr lang="en-US" sz="1700" dirty="0">
                <a:latin typeface="Cambria" pitchFamily="18" charset="0"/>
                <a:ea typeface="Calibri"/>
                <a:cs typeface="Calibri"/>
              </a:rPr>
              <a:t>no. 1059/2003 of 26 May 2003. on the establishment of a common classification of territorial units for statistics (NUTS</a:t>
            </a:r>
            <a:r>
              <a:rPr lang="en-US" sz="1700" dirty="0" smtClean="0">
                <a:latin typeface="Cambria" pitchFamily="18" charset="0"/>
                <a:ea typeface="Calibri"/>
                <a:cs typeface="Calibri"/>
              </a:rPr>
              <a:t>);</a:t>
            </a:r>
          </a:p>
          <a:p>
            <a:pPr marL="0" lvl="0" indent="0" algn="just">
              <a:lnSpc>
                <a:spcPct val="115000"/>
              </a:lnSpc>
              <a:spcBef>
                <a:spcPts val="0"/>
              </a:spcBef>
              <a:spcAft>
                <a:spcPts val="0"/>
              </a:spcAft>
              <a:buNone/>
            </a:pPr>
            <a:r>
              <a:rPr lang="sr-Latn-RS" sz="1700" dirty="0">
                <a:latin typeface="Cambria" pitchFamily="18" charset="0"/>
                <a:ea typeface="Calibri"/>
                <a:cs typeface="Calibri"/>
              </a:rPr>
              <a:t> </a:t>
            </a:r>
            <a:endParaRPr lang="en-US" sz="1700" dirty="0">
              <a:latin typeface="Cambria" pitchFamily="18" charset="0"/>
              <a:ea typeface="Calibri"/>
              <a:cs typeface="Times New Roman"/>
            </a:endParaRPr>
          </a:p>
          <a:p>
            <a:pPr lvl="0" algn="just">
              <a:lnSpc>
                <a:spcPct val="115000"/>
              </a:lnSpc>
              <a:spcBef>
                <a:spcPts val="0"/>
              </a:spcBef>
              <a:spcAft>
                <a:spcPts val="0"/>
              </a:spcAft>
              <a:buFont typeface="Wingdings" pitchFamily="2" charset="2"/>
              <a:buChar char="Ø"/>
            </a:pPr>
            <a:r>
              <a:rPr lang="en-US" sz="1700" b="1" dirty="0">
                <a:latin typeface="Cambria" pitchFamily="18" charset="0"/>
                <a:ea typeface="Calibri"/>
                <a:cs typeface="Calibri"/>
              </a:rPr>
              <a:t>Commission Regulation (EU) </a:t>
            </a:r>
            <a:r>
              <a:rPr lang="en-US" sz="1700" dirty="0">
                <a:latin typeface="Cambria" pitchFamily="18" charset="0"/>
                <a:ea typeface="Calibri"/>
                <a:cs typeface="Calibri"/>
              </a:rPr>
              <a:t>No. 31/2011 </a:t>
            </a:r>
            <a:r>
              <a:rPr lang="en-US" sz="1700" dirty="0" smtClean="0">
                <a:latin typeface="Cambria" pitchFamily="18" charset="0"/>
                <a:ea typeface="Calibri"/>
                <a:cs typeface="Calibri"/>
              </a:rPr>
              <a:t>from </a:t>
            </a:r>
            <a:r>
              <a:rPr lang="en-US" sz="1700" dirty="0">
                <a:latin typeface="Cambria" pitchFamily="18" charset="0"/>
                <a:ea typeface="Calibri"/>
                <a:cs typeface="Calibri"/>
              </a:rPr>
              <a:t>17 </a:t>
            </a:r>
            <a:r>
              <a:rPr lang="en-US" sz="1700" dirty="0" smtClean="0">
                <a:latin typeface="Cambria" pitchFamily="18" charset="0"/>
                <a:ea typeface="Calibri"/>
                <a:cs typeface="Calibri"/>
              </a:rPr>
              <a:t>January </a:t>
            </a:r>
            <a:r>
              <a:rPr lang="en-US" sz="1700" dirty="0">
                <a:latin typeface="Cambria" pitchFamily="18" charset="0"/>
                <a:ea typeface="Calibri"/>
                <a:cs typeface="Calibri"/>
              </a:rPr>
              <a:t>2011. </a:t>
            </a:r>
            <a:r>
              <a:rPr lang="en-US" sz="1700" dirty="0" smtClean="0">
                <a:latin typeface="Cambria" pitchFamily="18" charset="0"/>
                <a:ea typeface="Calibri"/>
                <a:cs typeface="Calibri"/>
              </a:rPr>
              <a:t>amending </a:t>
            </a:r>
            <a:r>
              <a:rPr lang="en-US" sz="1700" dirty="0">
                <a:latin typeface="Cambria" pitchFamily="18" charset="0"/>
                <a:ea typeface="Calibri"/>
                <a:cs typeface="Calibri"/>
              </a:rPr>
              <a:t>the Annex to the Regulation of the European Parliament and of the Council (EC) no. 1059/2003 on the establishment of a common classification of territorial units for statistics (NUTS), OJ L 13, 18.1.2011.</a:t>
            </a:r>
            <a:endParaRPr lang="en-US" sz="1700" dirty="0">
              <a:latin typeface="Cambria" pitchFamily="18" charset="0"/>
              <a:ea typeface="Calibri"/>
              <a:cs typeface="Times New Roman"/>
            </a:endParaRPr>
          </a:p>
          <a:p>
            <a:pPr marL="0" indent="0" algn="just">
              <a:spcBef>
                <a:spcPts val="600"/>
              </a:spcBef>
              <a:buNone/>
            </a:pPr>
            <a:r>
              <a:rPr lang="sr-Latn-ME" sz="1800" dirty="0" smtClean="0">
                <a:solidFill>
                  <a:schemeClr val="accent2">
                    <a:lumMod val="50000"/>
                  </a:schemeClr>
                </a:solidFill>
                <a:latin typeface="Cambria" pitchFamily="18" charset="0"/>
              </a:rPr>
              <a:t> </a:t>
            </a:r>
            <a:endParaRPr lang="en-US" sz="1800" dirty="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991578058"/>
      </p:ext>
    </p:extLst>
  </p:cSld>
  <p:clrMapOvr>
    <a:masterClrMapping/>
  </p:clrMapOvr>
  <p:transition>
    <p:randomBa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199" y="1295400"/>
            <a:ext cx="8376741" cy="4830763"/>
          </a:xfrm>
        </p:spPr>
        <p:txBody>
          <a:bodyPr>
            <a:noAutofit/>
          </a:bodyPr>
          <a:lstStyle/>
          <a:p>
            <a:pPr marL="1588" indent="-1588" algn="just">
              <a:spcBef>
                <a:spcPts val="600"/>
              </a:spcBef>
              <a:buNone/>
            </a:pPr>
            <a:endParaRPr lang="sr-Latn-ME" sz="800" b="1" dirty="0" smtClean="0">
              <a:solidFill>
                <a:schemeClr val="accent2">
                  <a:lumMod val="50000"/>
                </a:schemeClr>
              </a:solidFill>
              <a:latin typeface="Cambria" pitchFamily="18" charset="0"/>
            </a:endParaRPr>
          </a:p>
          <a:p>
            <a:pPr marL="0" marR="119380" indent="0" algn="ctr">
              <a:spcBef>
                <a:spcPts val="315"/>
              </a:spcBef>
              <a:spcAft>
                <a:spcPts val="1200"/>
              </a:spcAft>
              <a:buNone/>
              <a:tabLst>
                <a:tab pos="920115" algn="l"/>
              </a:tabLst>
            </a:pPr>
            <a:r>
              <a:rPr lang="en-US" sz="1700" b="1" dirty="0">
                <a:latin typeface="Cambria" pitchFamily="18" charset="0"/>
                <a:ea typeface="Times New Roman"/>
              </a:rPr>
              <a:t>International Standard Classification of </a:t>
            </a:r>
            <a:r>
              <a:rPr lang="en-US" sz="1700" b="1" dirty="0" smtClean="0">
                <a:latin typeface="Cambria" pitchFamily="18" charset="0"/>
                <a:ea typeface="Times New Roman"/>
              </a:rPr>
              <a:t>Occupations</a:t>
            </a:r>
            <a:r>
              <a:rPr lang="sr-Latn-ME" sz="1700" b="1" dirty="0" smtClean="0">
                <a:latin typeface="Cambria" pitchFamily="18" charset="0"/>
                <a:ea typeface="Times New Roman"/>
              </a:rPr>
              <a:t> – ISCO </a:t>
            </a:r>
          </a:p>
          <a:p>
            <a:pPr marL="0" marR="119380" indent="0">
              <a:spcBef>
                <a:spcPts val="315"/>
              </a:spcBef>
              <a:spcAft>
                <a:spcPts val="1200"/>
              </a:spcAft>
              <a:buNone/>
              <a:tabLst>
                <a:tab pos="920115" algn="l"/>
              </a:tabLst>
            </a:pPr>
            <a:r>
              <a:rPr lang="en-US" sz="1700" b="1" dirty="0" smtClean="0">
                <a:latin typeface="Cambria" pitchFamily="18" charset="0"/>
              </a:rPr>
              <a:t>Current </a:t>
            </a:r>
            <a:r>
              <a:rPr lang="sr-Latn-ME" sz="1700" b="1" dirty="0" smtClean="0">
                <a:latin typeface="Cambria" pitchFamily="18" charset="0"/>
              </a:rPr>
              <a:t>situation</a:t>
            </a:r>
          </a:p>
          <a:p>
            <a:pPr marR="119380" algn="just">
              <a:spcBef>
                <a:spcPts val="315"/>
              </a:spcBef>
              <a:spcAft>
                <a:spcPts val="1200"/>
              </a:spcAft>
              <a:buFont typeface="Wingdings" pitchFamily="2" charset="2"/>
              <a:buChar char="Ø"/>
              <a:tabLst>
                <a:tab pos="920115" algn="l"/>
              </a:tabLst>
            </a:pPr>
            <a:r>
              <a:rPr lang="en-US" sz="1700" dirty="0">
                <a:latin typeface="Cambria" pitchFamily="18" charset="0"/>
                <a:ea typeface="Times New Roman"/>
              </a:rPr>
              <a:t>Standard Classification of Occupations is mandatory standard that is used in recording, collecting, </a:t>
            </a:r>
            <a:r>
              <a:rPr lang="en-US" sz="1700" dirty="0" smtClean="0">
                <a:latin typeface="Cambria" pitchFamily="18" charset="0"/>
                <a:ea typeface="Times New Roman"/>
              </a:rPr>
              <a:t>analyzing and </a:t>
            </a:r>
            <a:r>
              <a:rPr lang="en-US" sz="1700" dirty="0">
                <a:latin typeface="Cambria" pitchFamily="18" charset="0"/>
                <a:ea typeface="Times New Roman"/>
              </a:rPr>
              <a:t>publishing data relevant to the movement of the labor market in Montenegro. </a:t>
            </a:r>
          </a:p>
          <a:p>
            <a:pPr marR="0" algn="just">
              <a:spcBef>
                <a:spcPts val="0"/>
              </a:spcBef>
              <a:spcAft>
                <a:spcPts val="0"/>
              </a:spcAft>
              <a:buFont typeface="Wingdings" pitchFamily="2" charset="2"/>
              <a:buChar char="Ø"/>
            </a:pPr>
            <a:r>
              <a:rPr lang="en-US" sz="1700" dirty="0">
                <a:latin typeface="Cambria" pitchFamily="18" charset="0"/>
                <a:ea typeface="Times New Roman"/>
              </a:rPr>
              <a:t>Standard classification of occupations </a:t>
            </a:r>
            <a:r>
              <a:rPr lang="en-US" sz="1700" dirty="0" smtClean="0">
                <a:latin typeface="Cambria" pitchFamily="18" charset="0"/>
                <a:ea typeface="Times New Roman"/>
              </a:rPr>
              <a:t>was done by </a:t>
            </a:r>
            <a:r>
              <a:rPr lang="en-US" sz="1700" dirty="0">
                <a:latin typeface="Cambria" pitchFamily="18" charset="0"/>
                <a:ea typeface="Times New Roman"/>
              </a:rPr>
              <a:t>the </a:t>
            </a:r>
            <a:r>
              <a:rPr lang="en-US" sz="1700" dirty="0" smtClean="0">
                <a:latin typeface="Cambria" pitchFamily="18" charset="0"/>
                <a:ea typeface="Times New Roman"/>
              </a:rPr>
              <a:t>Statistical Office and </a:t>
            </a:r>
            <a:r>
              <a:rPr lang="en-US" sz="1700" dirty="0">
                <a:latin typeface="Cambria" pitchFamily="18" charset="0"/>
                <a:ea typeface="Times New Roman"/>
              </a:rPr>
              <a:t>adopted by the Government (published in the Official </a:t>
            </a:r>
            <a:r>
              <a:rPr lang="en-US" sz="1700" dirty="0" smtClean="0">
                <a:latin typeface="Cambria" pitchFamily="18" charset="0"/>
                <a:ea typeface="Times New Roman"/>
              </a:rPr>
              <a:t>Gazette of </a:t>
            </a:r>
            <a:r>
              <a:rPr lang="en-US" sz="1700" dirty="0">
                <a:latin typeface="Cambria" pitchFamily="18" charset="0"/>
                <a:ea typeface="Times New Roman"/>
              </a:rPr>
              <a:t>Montenegro. </a:t>
            </a:r>
            <a:r>
              <a:rPr lang="en-US" sz="1700" dirty="0" smtClean="0">
                <a:latin typeface="Cambria" pitchFamily="18" charset="0"/>
                <a:ea typeface="Times New Roman"/>
              </a:rPr>
              <a:t>No.69/05</a:t>
            </a:r>
            <a:r>
              <a:rPr lang="en-US" sz="1700" dirty="0">
                <a:latin typeface="Cambria" pitchFamily="18" charset="0"/>
                <a:ea typeface="Times New Roman"/>
              </a:rPr>
              <a:t>). </a:t>
            </a:r>
            <a:endParaRPr lang="en-US" sz="1700" dirty="0" smtClean="0">
              <a:latin typeface="Cambria" pitchFamily="18" charset="0"/>
              <a:ea typeface="Times New Roman"/>
            </a:endParaRPr>
          </a:p>
          <a:p>
            <a:pPr marL="0" marR="0" indent="0" algn="just">
              <a:spcBef>
                <a:spcPts val="0"/>
              </a:spcBef>
              <a:spcAft>
                <a:spcPts val="0"/>
              </a:spcAft>
              <a:buNone/>
            </a:pPr>
            <a:endParaRPr lang="sr-Latn-ME" sz="1700" dirty="0">
              <a:latin typeface="Cambria" pitchFamily="18" charset="0"/>
              <a:ea typeface="Times New Roman"/>
            </a:endParaRPr>
          </a:p>
          <a:p>
            <a:pPr marR="0" algn="just">
              <a:spcBef>
                <a:spcPts val="0"/>
              </a:spcBef>
              <a:spcAft>
                <a:spcPts val="0"/>
              </a:spcAft>
              <a:buFont typeface="Wingdings" pitchFamily="2" charset="2"/>
              <a:buChar char="Ø"/>
            </a:pPr>
            <a:r>
              <a:rPr lang="en-US" sz="1700" dirty="0">
                <a:latin typeface="Cambria" pitchFamily="18" charset="0"/>
                <a:ea typeface="Times New Roman"/>
              </a:rPr>
              <a:t>After </a:t>
            </a:r>
            <a:r>
              <a:rPr lang="en-US" sz="1700" dirty="0" smtClean="0">
                <a:latin typeface="Cambria" pitchFamily="18" charset="0"/>
                <a:ea typeface="Times New Roman"/>
              </a:rPr>
              <a:t>the </a:t>
            </a:r>
            <a:r>
              <a:rPr lang="en-US" sz="1700" dirty="0">
                <a:latin typeface="Cambria" pitchFamily="18" charset="0"/>
                <a:ea typeface="Times New Roman"/>
              </a:rPr>
              <a:t>public </a:t>
            </a:r>
            <a:r>
              <a:rPr lang="en-US" sz="1700" dirty="0" smtClean="0">
                <a:latin typeface="Cambria" pitchFamily="18" charset="0"/>
                <a:ea typeface="Times New Roman"/>
              </a:rPr>
              <a:t>hearing, </a:t>
            </a:r>
            <a:r>
              <a:rPr lang="en-US" sz="1700" dirty="0">
                <a:latin typeface="Cambria" pitchFamily="18" charset="0"/>
                <a:ea typeface="Times New Roman"/>
              </a:rPr>
              <a:t>in </a:t>
            </a:r>
            <a:r>
              <a:rPr lang="en-US" sz="1700" dirty="0" smtClean="0">
                <a:latin typeface="Cambria" pitchFamily="18" charset="0"/>
                <a:ea typeface="Times New Roman"/>
              </a:rPr>
              <a:t>the preparation of the classifications was involved </a:t>
            </a:r>
            <a:r>
              <a:rPr lang="en-US" sz="1700" dirty="0">
                <a:latin typeface="Cambria" pitchFamily="18" charset="0"/>
                <a:ea typeface="Times New Roman"/>
              </a:rPr>
              <a:t>all relevant representatives of state funds (Pension Fund and </a:t>
            </a:r>
            <a:r>
              <a:rPr lang="en-US" sz="1700" dirty="0" smtClean="0">
                <a:latin typeface="Cambria" pitchFamily="18" charset="0"/>
                <a:ea typeface="Times New Roman"/>
              </a:rPr>
              <a:t>Health Fund), </a:t>
            </a:r>
            <a:r>
              <a:rPr lang="en-US" sz="1700" dirty="0">
                <a:latin typeface="Cambria" pitchFamily="18" charset="0"/>
                <a:ea typeface="Times New Roman"/>
              </a:rPr>
              <a:t>Chamber of Commerce, the Employers and Unions. </a:t>
            </a:r>
            <a:endParaRPr lang="en-US" sz="1700" b="1" dirty="0" smtClean="0">
              <a:latin typeface="Cambria" pitchFamily="18" charset="0"/>
            </a:endParaRPr>
          </a:p>
          <a:p>
            <a:pPr marL="1588" indent="-1588" algn="just">
              <a:spcBef>
                <a:spcPts val="600"/>
              </a:spcBef>
              <a:buNone/>
            </a:pPr>
            <a:endParaRPr lang="sr-Latn-ME" sz="800" b="1" dirty="0" smtClean="0">
              <a:solidFill>
                <a:schemeClr val="accent2">
                  <a:lumMod val="50000"/>
                </a:schemeClr>
              </a:solidFill>
              <a:latin typeface="Cambria" pitchFamily="18" charset="0"/>
            </a:endParaRPr>
          </a:p>
          <a:p>
            <a:pPr indent="-1588" algn="just">
              <a:spcBef>
                <a:spcPts val="600"/>
              </a:spcBef>
              <a:buFont typeface="Arial" pitchFamily="34" charset="0"/>
              <a:buChar char="•"/>
            </a:pPr>
            <a:endParaRPr lang="en-US" sz="1800" dirty="0">
              <a:latin typeface="Arial" charset="0"/>
              <a:cs typeface="Arial"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793247949"/>
      </p:ext>
    </p:extLst>
  </p:cSld>
  <p:clrMapOvr>
    <a:masterClrMapping/>
  </p:clrMapOvr>
  <p:transition>
    <p:randomBa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447800"/>
            <a:ext cx="8153400" cy="4678363"/>
          </a:xfrm>
        </p:spPr>
        <p:txBody>
          <a:bodyPr>
            <a:noAutofit/>
          </a:bodyPr>
          <a:lstStyle/>
          <a:p>
            <a:pPr marL="1588" indent="-1588" algn="just">
              <a:spcBef>
                <a:spcPts val="600"/>
              </a:spcBef>
              <a:buNone/>
            </a:pPr>
            <a:r>
              <a:rPr lang="sr-Latn-ME" sz="1700" b="1" dirty="0" smtClean="0">
                <a:latin typeface="Cambria" pitchFamily="18" charset="0"/>
              </a:rPr>
              <a:t>Current situation</a:t>
            </a:r>
          </a:p>
          <a:p>
            <a:pPr marL="1588" indent="-1588" algn="just">
              <a:spcBef>
                <a:spcPts val="600"/>
              </a:spcBef>
              <a:buNone/>
            </a:pPr>
            <a:endParaRPr lang="sr-Latn-ME" sz="1700" b="1" dirty="0" smtClean="0">
              <a:latin typeface="Cambria" pitchFamily="18" charset="0"/>
            </a:endParaRPr>
          </a:p>
          <a:p>
            <a:pPr algn="just">
              <a:spcBef>
                <a:spcPts val="600"/>
              </a:spcBef>
              <a:buFont typeface="Wingdings" pitchFamily="2" charset="2"/>
              <a:buChar char="Ø"/>
            </a:pPr>
            <a:r>
              <a:rPr lang="en-US" sz="1700" dirty="0">
                <a:latin typeface="Cambria" pitchFamily="18" charset="0"/>
                <a:ea typeface="Times New Roman"/>
              </a:rPr>
              <a:t>Occupations in the Standard Classification of Occupations are classified into four hierarchical levels: gender (one-digit number) species (two-digit) subtypes (three digit number) and groups (four-digit number). </a:t>
            </a:r>
            <a:endParaRPr lang="sr-Latn-ME" sz="1700" dirty="0" smtClean="0">
              <a:latin typeface="Cambria" pitchFamily="18" charset="0"/>
              <a:ea typeface="Times New Roman"/>
            </a:endParaRPr>
          </a:p>
          <a:p>
            <a:pPr algn="just">
              <a:spcBef>
                <a:spcPts val="600"/>
              </a:spcBef>
              <a:buFont typeface="Wingdings" pitchFamily="2" charset="2"/>
              <a:buChar char="Ø"/>
            </a:pPr>
            <a:r>
              <a:rPr lang="en-US" sz="1700" dirty="0">
                <a:latin typeface="Cambria" pitchFamily="18" charset="0"/>
                <a:ea typeface="Times New Roman"/>
              </a:rPr>
              <a:t>Each occupation is marked with a code and job title. </a:t>
            </a:r>
            <a:endParaRPr lang="sr-Latn-ME" sz="1700" dirty="0">
              <a:latin typeface="Cambria" pitchFamily="18" charset="0"/>
            </a:endParaRPr>
          </a:p>
          <a:p>
            <a:pPr marL="0" indent="0" algn="just">
              <a:spcBef>
                <a:spcPts val="600"/>
              </a:spcBef>
              <a:buNone/>
            </a:pPr>
            <a:r>
              <a:rPr lang="sr-Latn-ME" sz="1700" dirty="0" smtClean="0">
                <a:latin typeface="Cambria" pitchFamily="18" charset="0"/>
              </a:rPr>
              <a:t> </a:t>
            </a:r>
            <a:endParaRPr lang="en-US" sz="1700" dirty="0" smtClean="0">
              <a:latin typeface="Cambria" pitchFamily="18" charset="0"/>
            </a:endParaRPr>
          </a:p>
          <a:p>
            <a:pPr marL="0" indent="0" algn="just">
              <a:spcBef>
                <a:spcPts val="600"/>
              </a:spcBef>
              <a:buNone/>
            </a:pPr>
            <a:r>
              <a:rPr lang="en-US" sz="1700" b="1" dirty="0" smtClean="0">
                <a:latin typeface="Cambria" pitchFamily="18" charset="0"/>
              </a:rPr>
              <a:t>Legal framework</a:t>
            </a:r>
            <a:endParaRPr lang="sr-Latn-ME" sz="1700" b="1" dirty="0" smtClean="0">
              <a:latin typeface="Cambria" pitchFamily="18" charset="0"/>
            </a:endParaRPr>
          </a:p>
          <a:p>
            <a:pPr marL="0" indent="0" algn="just">
              <a:spcBef>
                <a:spcPts val="600"/>
              </a:spcBef>
              <a:buNone/>
            </a:pPr>
            <a:endParaRPr lang="sr-Latn-ME" sz="1700" b="1" dirty="0" smtClean="0">
              <a:latin typeface="Cambria" pitchFamily="18" charset="0"/>
            </a:endParaRPr>
          </a:p>
          <a:p>
            <a:pPr lvl="0" algn="just">
              <a:lnSpc>
                <a:spcPct val="115000"/>
              </a:lnSpc>
              <a:spcBef>
                <a:spcPts val="375"/>
              </a:spcBef>
              <a:spcAft>
                <a:spcPts val="1200"/>
              </a:spcAft>
              <a:buFont typeface="Wingdings" pitchFamily="2" charset="2"/>
              <a:buChar char="Ø"/>
            </a:pPr>
            <a:r>
              <a:rPr lang="en-US" sz="1700" b="1" dirty="0">
                <a:latin typeface="Cambria" pitchFamily="18" charset="0"/>
                <a:ea typeface="Times New Roman"/>
                <a:cs typeface="Calibri"/>
              </a:rPr>
              <a:t>Commission Regulation (EC</a:t>
            </a:r>
            <a:r>
              <a:rPr lang="en-US" sz="1700" dirty="0">
                <a:latin typeface="Cambria" pitchFamily="18" charset="0"/>
                <a:ea typeface="Times New Roman"/>
                <a:cs typeface="Calibri"/>
              </a:rPr>
              <a:t>) no. 1022/2009 </a:t>
            </a:r>
            <a:r>
              <a:rPr lang="en-US" sz="1700" dirty="0" smtClean="0">
                <a:latin typeface="Cambria" pitchFamily="18" charset="0"/>
                <a:ea typeface="Times New Roman"/>
                <a:cs typeface="Calibri"/>
              </a:rPr>
              <a:t>from </a:t>
            </a:r>
            <a:r>
              <a:rPr lang="en-US" sz="1700" dirty="0">
                <a:latin typeface="Cambria" pitchFamily="18" charset="0"/>
                <a:ea typeface="Times New Roman"/>
                <a:cs typeface="Calibri"/>
              </a:rPr>
              <a:t>29 </a:t>
            </a:r>
            <a:r>
              <a:rPr lang="en-US" sz="1700" dirty="0" smtClean="0">
                <a:latin typeface="Cambria" pitchFamily="18" charset="0"/>
                <a:ea typeface="Times New Roman"/>
                <a:cs typeface="Calibri"/>
              </a:rPr>
              <a:t>October 2009 with amendments </a:t>
            </a:r>
            <a:r>
              <a:rPr lang="en-US" sz="1700" dirty="0">
                <a:latin typeface="Cambria" pitchFamily="18" charset="0"/>
                <a:ea typeface="Times New Roman"/>
                <a:cs typeface="Calibri"/>
              </a:rPr>
              <a:t>to Regulation (EC) no. 1738/2005, (EC) no. 698/2006 and (EC) No. 377/2008 relating to the International Standard Classification of Occupations (ISCO), OJ L 283, 30.10.2009,).</a:t>
            </a:r>
          </a:p>
          <a:p>
            <a:pPr algn="just">
              <a:spcBef>
                <a:spcPts val="600"/>
              </a:spcBef>
              <a:buFont typeface="Wingdings" pitchFamily="2" charset="2"/>
              <a:buChar char="Ø"/>
            </a:pPr>
            <a:endParaRPr lang="sr-Latn-ME" sz="1800" b="1" dirty="0">
              <a:solidFill>
                <a:schemeClr val="accent2">
                  <a:lumMod val="50000"/>
                </a:schemeClr>
              </a:solidFill>
              <a:latin typeface="Cambria" pitchFamily="18" charset="0"/>
            </a:endParaRPr>
          </a:p>
          <a:p>
            <a:pPr marL="0" indent="0" algn="just">
              <a:spcBef>
                <a:spcPts val="600"/>
              </a:spcBef>
              <a:buNone/>
            </a:pPr>
            <a:endParaRPr lang="sr-Latn-ME" sz="1800" b="1" dirty="0" smtClean="0">
              <a:solidFill>
                <a:schemeClr val="accent2">
                  <a:lumMod val="50000"/>
                </a:schemeClr>
              </a:solidFill>
              <a:latin typeface="Cambria" pitchFamily="18" charset="0"/>
            </a:endParaRPr>
          </a:p>
          <a:p>
            <a:pPr algn="just">
              <a:spcBef>
                <a:spcPts val="600"/>
              </a:spcBef>
              <a:buFont typeface="Wingdings" pitchFamily="2" charset="2"/>
              <a:buChar char="Ø"/>
            </a:pPr>
            <a:endParaRPr lang="en-US" sz="1800" b="1" dirty="0" smtClean="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307941414"/>
      </p:ext>
    </p:extLst>
  </p:cSld>
  <p:clrMapOvr>
    <a:masterClrMapping/>
  </p:clrMapOvr>
  <p:transition>
    <p:randomBa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447800"/>
            <a:ext cx="8153400" cy="4678363"/>
          </a:xfrm>
        </p:spPr>
        <p:txBody>
          <a:bodyPr>
            <a:noAutofit/>
          </a:bodyPr>
          <a:lstStyle/>
          <a:p>
            <a:pPr marL="1588" indent="-1588" algn="just">
              <a:spcBef>
                <a:spcPts val="600"/>
              </a:spcBef>
              <a:buNone/>
            </a:pPr>
            <a:endParaRPr lang="sr-Latn-ME" sz="800" b="1" dirty="0" smtClean="0">
              <a:solidFill>
                <a:schemeClr val="accent2">
                  <a:lumMod val="50000"/>
                </a:schemeClr>
              </a:solidFill>
              <a:latin typeface="Cambria" pitchFamily="18" charset="0"/>
            </a:endParaRPr>
          </a:p>
          <a:p>
            <a:pPr marL="1588" indent="-1588" algn="just">
              <a:spcBef>
                <a:spcPts val="600"/>
              </a:spcBef>
              <a:buNone/>
            </a:pPr>
            <a:r>
              <a:rPr lang="en-US" sz="1700" b="1" dirty="0" smtClean="0">
                <a:latin typeface="Cambria" pitchFamily="18" charset="0"/>
              </a:rPr>
              <a:t>Harmonization</a:t>
            </a:r>
            <a:endParaRPr lang="sr-Latn-ME" sz="1700" b="1" dirty="0" smtClean="0">
              <a:latin typeface="Cambria" pitchFamily="18" charset="0"/>
            </a:endParaRPr>
          </a:p>
          <a:p>
            <a:pPr marL="1588" indent="-1588" algn="just">
              <a:spcBef>
                <a:spcPts val="600"/>
              </a:spcBef>
              <a:buNone/>
            </a:pPr>
            <a:endParaRPr lang="sr-Latn-ME" sz="1700" b="1" dirty="0" smtClean="0">
              <a:latin typeface="Cambria" pitchFamily="18" charset="0"/>
            </a:endParaRPr>
          </a:p>
          <a:p>
            <a:pPr marR="0" algn="just">
              <a:spcBef>
                <a:spcPts val="0"/>
              </a:spcBef>
              <a:spcAft>
                <a:spcPts val="0"/>
              </a:spcAft>
              <a:buFont typeface="Wingdings" pitchFamily="2" charset="2"/>
              <a:buChar char="Ø"/>
            </a:pPr>
            <a:r>
              <a:rPr lang="en-US" sz="1700" dirty="0">
                <a:latin typeface="Cambria" pitchFamily="18" charset="0"/>
                <a:ea typeface="Times New Roman"/>
              </a:rPr>
              <a:t>Standard Classification of Occupations </a:t>
            </a:r>
            <a:r>
              <a:rPr lang="en-US" sz="1700" dirty="0" smtClean="0">
                <a:latin typeface="Cambria" pitchFamily="18" charset="0"/>
                <a:ea typeface="Times New Roman"/>
              </a:rPr>
              <a:t>was done according </a:t>
            </a:r>
            <a:r>
              <a:rPr lang="en-US" sz="1700" dirty="0">
                <a:latin typeface="Cambria" pitchFamily="18" charset="0"/>
                <a:ea typeface="Times New Roman"/>
              </a:rPr>
              <a:t>to the principles and system of International Standard Classification of Occupations - </a:t>
            </a:r>
            <a:r>
              <a:rPr lang="en-US" sz="1700" dirty="0" smtClean="0">
                <a:latin typeface="Cambria" pitchFamily="18" charset="0"/>
                <a:ea typeface="Times New Roman"/>
              </a:rPr>
              <a:t>ISCO-08</a:t>
            </a:r>
            <a:r>
              <a:rPr lang="en-US" sz="1700" baseline="30000" dirty="0" smtClean="0">
                <a:latin typeface="Cambria" pitchFamily="18" charset="0"/>
                <a:ea typeface="Times New Roman"/>
              </a:rPr>
              <a:t>th</a:t>
            </a:r>
            <a:r>
              <a:rPr lang="en-US" sz="1700" dirty="0" smtClean="0">
                <a:latin typeface="Cambria" pitchFamily="18" charset="0"/>
                <a:ea typeface="Times New Roman"/>
              </a:rPr>
              <a:t>. </a:t>
            </a:r>
            <a:endParaRPr lang="en-US" sz="1700" dirty="0" smtClean="0">
              <a:latin typeface="Cambria" pitchFamily="18" charset="0"/>
            </a:endParaRPr>
          </a:p>
          <a:p>
            <a:pPr algn="just">
              <a:spcBef>
                <a:spcPts val="600"/>
              </a:spcBef>
              <a:buFont typeface="Wingdings" pitchFamily="2" charset="2"/>
              <a:buChar char="Ø"/>
            </a:pPr>
            <a:endParaRPr lang="en-US" sz="1800" dirty="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180594705"/>
      </p:ext>
    </p:extLst>
  </p:cSld>
  <p:clrMapOvr>
    <a:masterClrMapping/>
  </p:clrMapOvr>
  <p:transition>
    <p:randomBa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371600"/>
            <a:ext cx="8153400" cy="4953000"/>
          </a:xfrm>
        </p:spPr>
        <p:txBody>
          <a:bodyPr>
            <a:noAutofit/>
          </a:bodyPr>
          <a:lstStyle/>
          <a:p>
            <a:pPr marL="1588" indent="-1588" algn="just">
              <a:spcBef>
                <a:spcPts val="600"/>
              </a:spcBef>
              <a:buNone/>
            </a:pPr>
            <a:endParaRPr lang="sr-Latn-ME" sz="800" b="1" dirty="0" smtClean="0">
              <a:solidFill>
                <a:schemeClr val="accent2">
                  <a:lumMod val="50000"/>
                </a:schemeClr>
              </a:solidFill>
              <a:latin typeface="Cambria" pitchFamily="18" charset="0"/>
            </a:endParaRPr>
          </a:p>
          <a:p>
            <a:pPr marL="0" marR="119380" indent="0" algn="ctr">
              <a:spcBef>
                <a:spcPts val="315"/>
              </a:spcBef>
              <a:spcAft>
                <a:spcPts val="1200"/>
              </a:spcAft>
              <a:buNone/>
              <a:tabLst>
                <a:tab pos="291465" algn="l"/>
              </a:tabLst>
            </a:pPr>
            <a:r>
              <a:rPr lang="en-US" sz="1700" b="1" dirty="0">
                <a:latin typeface="Cambria" pitchFamily="18" charset="0"/>
                <a:ea typeface="Times New Roman"/>
              </a:rPr>
              <a:t>International Standard Classification of Education </a:t>
            </a:r>
            <a:r>
              <a:rPr lang="sr-Latn-ME" sz="1700" b="1" dirty="0" smtClean="0">
                <a:latin typeface="Cambria" pitchFamily="18" charset="0"/>
                <a:ea typeface="Times New Roman"/>
              </a:rPr>
              <a:t>- ISCED</a:t>
            </a:r>
            <a:r>
              <a:rPr lang="en-US" sz="1700" b="1" dirty="0" smtClean="0">
                <a:latin typeface="Cambria" pitchFamily="18" charset="0"/>
                <a:ea typeface="Times New Roman"/>
              </a:rPr>
              <a:t>     </a:t>
            </a:r>
            <a:endParaRPr lang="en-US" sz="1700" dirty="0">
              <a:latin typeface="Cambria" pitchFamily="18" charset="0"/>
              <a:ea typeface="Times New Roman"/>
            </a:endParaRPr>
          </a:p>
          <a:p>
            <a:pPr marL="1588" indent="-1588" algn="just">
              <a:spcBef>
                <a:spcPts val="600"/>
              </a:spcBef>
              <a:buNone/>
            </a:pPr>
            <a:r>
              <a:rPr lang="sr-Latn-ME" sz="1700" b="1" dirty="0" smtClean="0">
                <a:latin typeface="Cambria" pitchFamily="18" charset="0"/>
              </a:rPr>
              <a:t>Current situation</a:t>
            </a:r>
          </a:p>
          <a:p>
            <a:pPr marL="1588" indent="-1588" algn="just">
              <a:spcBef>
                <a:spcPts val="600"/>
              </a:spcBef>
              <a:buNone/>
            </a:pPr>
            <a:endParaRPr lang="sr-Latn-ME" sz="1700" b="1" dirty="0" smtClean="0">
              <a:latin typeface="Cambria" pitchFamily="18" charset="0"/>
            </a:endParaRPr>
          </a:p>
          <a:p>
            <a:pPr marL="1588" indent="-1588" algn="just">
              <a:spcBef>
                <a:spcPts val="600"/>
              </a:spcBef>
              <a:buNone/>
            </a:pPr>
            <a:endParaRPr lang="sr-Latn-ME" sz="1700" b="1" dirty="0" smtClean="0">
              <a:latin typeface="Cambria" pitchFamily="18" charset="0"/>
            </a:endParaRPr>
          </a:p>
          <a:p>
            <a:pPr algn="just">
              <a:spcBef>
                <a:spcPts val="600"/>
              </a:spcBef>
              <a:buFont typeface="Wingdings" pitchFamily="2" charset="2"/>
              <a:buChar char="Ø"/>
            </a:pPr>
            <a:r>
              <a:rPr lang="en-US" sz="1700" dirty="0">
                <a:latin typeface="Cambria" pitchFamily="18" charset="0"/>
                <a:ea typeface="Calibri"/>
                <a:cs typeface="Times New Roman"/>
              </a:rPr>
              <a:t>Classification of Education ISCED was done to facilitate comparison of education statistics and indicators between countries on the basis of unique and internationally agreed definitions. </a:t>
            </a:r>
          </a:p>
          <a:p>
            <a:pPr algn="just">
              <a:spcBef>
                <a:spcPts val="600"/>
              </a:spcBef>
              <a:buFont typeface="Wingdings" pitchFamily="2" charset="2"/>
              <a:buChar char="Ø"/>
            </a:pPr>
            <a:endParaRPr lang="sr-Latn-ME" sz="1700" b="1" dirty="0">
              <a:latin typeface="Cambria" pitchFamily="18" charset="0"/>
              <a:cs typeface="Times New Roman"/>
            </a:endParaRPr>
          </a:p>
          <a:p>
            <a:pPr marL="341313" marR="0" indent="-341313" algn="just">
              <a:lnSpc>
                <a:spcPct val="115000"/>
              </a:lnSpc>
              <a:spcBef>
                <a:spcPts val="1200"/>
              </a:spcBef>
              <a:spcAft>
                <a:spcPts val="0"/>
              </a:spcAft>
              <a:buFont typeface="Wingdings" pitchFamily="2" charset="2"/>
              <a:buChar char="Ø"/>
            </a:pPr>
            <a:r>
              <a:rPr lang="en-US" sz="1700" dirty="0">
                <a:latin typeface="Cambria" pitchFamily="18" charset="0"/>
                <a:ea typeface="Times New Roman"/>
                <a:cs typeface="Times New Roman"/>
              </a:rPr>
              <a:t>Regarding the Classification of </a:t>
            </a:r>
            <a:r>
              <a:rPr lang="en-US" sz="1700" dirty="0" smtClean="0">
                <a:latin typeface="Cambria" pitchFamily="18" charset="0"/>
                <a:ea typeface="Times New Roman"/>
                <a:cs typeface="Times New Roman"/>
              </a:rPr>
              <a:t>Education, currently, Statistical Office applied </a:t>
            </a:r>
            <a:r>
              <a:rPr lang="en-US" sz="1700" dirty="0">
                <a:latin typeface="Cambria" pitchFamily="18" charset="0"/>
                <a:ea typeface="Times New Roman"/>
                <a:cs typeface="Times New Roman"/>
              </a:rPr>
              <a:t>International Standard Classification of Education ISCED </a:t>
            </a:r>
            <a:r>
              <a:rPr lang="en-US" sz="1700" dirty="0" smtClean="0">
                <a:latin typeface="Cambria" pitchFamily="18" charset="0"/>
                <a:ea typeface="Times New Roman"/>
                <a:cs typeface="Times New Roman"/>
              </a:rPr>
              <a:t>97.</a:t>
            </a:r>
            <a:endParaRPr lang="sr-Latn-ME" sz="1700" dirty="0" smtClean="0">
              <a:latin typeface="Cambria" pitchFamily="18" charset="0"/>
            </a:endParaRPr>
          </a:p>
          <a:p>
            <a:pPr marL="1588" indent="-1588" algn="just">
              <a:spcBef>
                <a:spcPts val="600"/>
              </a:spcBef>
              <a:buNone/>
            </a:pPr>
            <a:endParaRPr lang="en-US" sz="900" dirty="0" smtClean="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363558584"/>
      </p:ext>
    </p:extLst>
  </p:cSld>
  <p:clrMapOvr>
    <a:masterClrMapping/>
  </p:clrMapOvr>
  <p:transition>
    <p:randomBa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4" y="1295399"/>
            <a:ext cx="8268333" cy="5059363"/>
          </a:xfrm>
        </p:spPr>
        <p:txBody>
          <a:bodyPr>
            <a:noAutofit/>
          </a:bodyPr>
          <a:lstStyle/>
          <a:p>
            <a:pPr marL="1588" indent="-1588" algn="just">
              <a:spcBef>
                <a:spcPts val="600"/>
              </a:spcBef>
              <a:buNone/>
            </a:pPr>
            <a:r>
              <a:rPr lang="en-US" sz="1700" b="1" dirty="0" smtClean="0">
                <a:latin typeface="Cambria" pitchFamily="18" charset="0"/>
              </a:rPr>
              <a:t>Legal framework</a:t>
            </a:r>
            <a:endParaRPr lang="sr-Latn-ME" sz="1700" b="1" dirty="0">
              <a:latin typeface="Cambria" pitchFamily="18" charset="0"/>
            </a:endParaRPr>
          </a:p>
          <a:p>
            <a:pPr marL="1588" indent="-1588" algn="just">
              <a:spcBef>
                <a:spcPts val="600"/>
              </a:spcBef>
              <a:buNone/>
            </a:pPr>
            <a:endParaRPr lang="sr-Latn-ME" sz="1700" dirty="0" smtClean="0">
              <a:latin typeface="Cambria" pitchFamily="18" charset="0"/>
            </a:endParaRPr>
          </a:p>
          <a:p>
            <a:pPr lvl="0" algn="just">
              <a:lnSpc>
                <a:spcPct val="115000"/>
              </a:lnSpc>
              <a:spcBef>
                <a:spcPts val="375"/>
              </a:spcBef>
              <a:spcAft>
                <a:spcPts val="1200"/>
              </a:spcAft>
              <a:buFont typeface="Wingdings" pitchFamily="2" charset="2"/>
              <a:buChar char="Ø"/>
            </a:pPr>
            <a:r>
              <a:rPr lang="en-US" sz="1700" b="1" dirty="0">
                <a:latin typeface="Cambria" pitchFamily="18" charset="0"/>
                <a:ea typeface="Calibri"/>
                <a:cs typeface="Times New Roman"/>
              </a:rPr>
              <a:t>Commission Regulation (EU) </a:t>
            </a:r>
            <a:r>
              <a:rPr lang="en-US" sz="1700" dirty="0">
                <a:latin typeface="Cambria" pitchFamily="18" charset="0"/>
                <a:ea typeface="Calibri"/>
                <a:cs typeface="Times New Roman"/>
              </a:rPr>
              <a:t>No. 253/2013 </a:t>
            </a:r>
            <a:r>
              <a:rPr lang="en-US" sz="1700" dirty="0" smtClean="0">
                <a:latin typeface="Cambria" pitchFamily="18" charset="0"/>
                <a:ea typeface="Calibri"/>
                <a:cs typeface="Times New Roman"/>
              </a:rPr>
              <a:t>from </a:t>
            </a:r>
            <a:r>
              <a:rPr lang="en-US" sz="1700" dirty="0">
                <a:latin typeface="Cambria" pitchFamily="18" charset="0"/>
                <a:ea typeface="Calibri"/>
                <a:cs typeface="Times New Roman"/>
              </a:rPr>
              <a:t>15 January 2013. </a:t>
            </a:r>
            <a:r>
              <a:rPr lang="en-US" sz="1700" dirty="0" smtClean="0">
                <a:latin typeface="Cambria" pitchFamily="18" charset="0"/>
                <a:ea typeface="Calibri"/>
                <a:cs typeface="Times New Roman"/>
              </a:rPr>
              <a:t> amending </a:t>
            </a:r>
            <a:r>
              <a:rPr lang="en-US" sz="1700" dirty="0">
                <a:latin typeface="Cambria" pitchFamily="18" charset="0"/>
                <a:ea typeface="Calibri"/>
                <a:cs typeface="Times New Roman"/>
              </a:rPr>
              <a:t>Annex II of the Regulation of the European Parliament and of the Council (EU) No. 692/2011, as regards the adaptation after the revision of the International Standard Classification of Education ISCED in relation to variables and conditions that may be submitted. (1), OJ L 79, 21.3.2013.</a:t>
            </a:r>
          </a:p>
          <a:p>
            <a:pPr lvl="0" algn="just">
              <a:lnSpc>
                <a:spcPct val="115000"/>
              </a:lnSpc>
              <a:spcBef>
                <a:spcPts val="750"/>
              </a:spcBef>
              <a:spcAft>
                <a:spcPts val="750"/>
              </a:spcAft>
              <a:buFont typeface="Wingdings" pitchFamily="2" charset="2"/>
              <a:buChar char="Ø"/>
            </a:pPr>
            <a:r>
              <a:rPr lang="en-US" sz="1700" b="1" dirty="0">
                <a:latin typeface="Cambria" pitchFamily="18" charset="0"/>
                <a:ea typeface="Calibri"/>
                <a:cs typeface="Times New Roman"/>
              </a:rPr>
              <a:t>Commission Implementing Regulation </a:t>
            </a:r>
            <a:r>
              <a:rPr lang="en-US" sz="1700" dirty="0">
                <a:latin typeface="Cambria" pitchFamily="18" charset="0"/>
                <a:ea typeface="Calibri"/>
                <a:cs typeface="Times New Roman"/>
              </a:rPr>
              <a:t>(EU) No. 81/2013 </a:t>
            </a:r>
            <a:r>
              <a:rPr lang="en-US" sz="1700" dirty="0" smtClean="0">
                <a:latin typeface="Cambria" pitchFamily="18" charset="0"/>
                <a:ea typeface="Calibri"/>
                <a:cs typeface="Times New Roman"/>
              </a:rPr>
              <a:t>from </a:t>
            </a:r>
            <a:r>
              <a:rPr lang="en-US" sz="1700" dirty="0">
                <a:latin typeface="Cambria" pitchFamily="18" charset="0"/>
                <a:ea typeface="Calibri"/>
                <a:cs typeface="Times New Roman"/>
              </a:rPr>
              <a:t>29 January 2013. </a:t>
            </a:r>
            <a:r>
              <a:rPr lang="en-US" sz="1700" dirty="0" smtClean="0">
                <a:latin typeface="Cambria" pitchFamily="18" charset="0"/>
                <a:ea typeface="Calibri"/>
                <a:cs typeface="Times New Roman"/>
              </a:rPr>
              <a:t>amending </a:t>
            </a:r>
            <a:r>
              <a:rPr lang="en-US" sz="1700" dirty="0">
                <a:latin typeface="Cambria" pitchFamily="18" charset="0"/>
                <a:ea typeface="Calibri"/>
                <a:cs typeface="Times New Roman"/>
              </a:rPr>
              <a:t>the Regulation on the implementation (EU) No 1051/2011 concerning the transmission of files from the micro data.</a:t>
            </a:r>
          </a:p>
          <a:p>
            <a:pPr lvl="0" algn="just">
              <a:lnSpc>
                <a:spcPct val="115000"/>
              </a:lnSpc>
              <a:spcBef>
                <a:spcPts val="750"/>
              </a:spcBef>
              <a:spcAft>
                <a:spcPts val="750"/>
              </a:spcAft>
              <a:buFont typeface="Wingdings" pitchFamily="2" charset="2"/>
              <a:buChar char="Ø"/>
            </a:pPr>
            <a:r>
              <a:rPr lang="en-US" sz="1700" b="1" dirty="0">
                <a:latin typeface="Cambria" pitchFamily="18" charset="0"/>
                <a:ea typeface="Calibri"/>
                <a:cs typeface="Times New Roman"/>
              </a:rPr>
              <a:t>Commission Regulation (EU) </a:t>
            </a:r>
            <a:r>
              <a:rPr lang="en-US" sz="1700" dirty="0">
                <a:latin typeface="Cambria" pitchFamily="18" charset="0"/>
                <a:ea typeface="Calibri"/>
                <a:cs typeface="Times New Roman"/>
              </a:rPr>
              <a:t>No. 317/2013 </a:t>
            </a:r>
            <a:r>
              <a:rPr lang="en-US" sz="1700" dirty="0" smtClean="0">
                <a:latin typeface="Cambria" pitchFamily="18" charset="0"/>
                <a:ea typeface="Calibri"/>
                <a:cs typeface="Times New Roman"/>
              </a:rPr>
              <a:t>from </a:t>
            </a:r>
            <a:r>
              <a:rPr lang="en-US" sz="1700" dirty="0">
                <a:latin typeface="Cambria" pitchFamily="18" charset="0"/>
                <a:ea typeface="Calibri"/>
                <a:cs typeface="Times New Roman"/>
              </a:rPr>
              <a:t>8 April </a:t>
            </a:r>
            <a:r>
              <a:rPr lang="en-US" sz="1700" dirty="0" smtClean="0">
                <a:latin typeface="Cambria" pitchFamily="18" charset="0"/>
                <a:ea typeface="Calibri"/>
                <a:cs typeface="Times New Roman"/>
              </a:rPr>
              <a:t>2013.  </a:t>
            </a:r>
            <a:r>
              <a:rPr lang="en-US" sz="1700" dirty="0">
                <a:latin typeface="Cambria" pitchFamily="18" charset="0"/>
                <a:ea typeface="Calibri"/>
                <a:cs typeface="Times New Roman"/>
              </a:rPr>
              <a:t>amendments to Annex Regulation (EC) Br.1983/2003, (EC) no. 1738/2005, (EC) no. 698/2006, (EC) no. 377/2008 and (EU) No. 823/2010 relating to the International Standard Classification of Education.</a:t>
            </a:r>
          </a:p>
          <a:p>
            <a:pPr lvl="0" algn="just">
              <a:lnSpc>
                <a:spcPct val="115000"/>
              </a:lnSpc>
              <a:spcBef>
                <a:spcPts val="750"/>
              </a:spcBef>
              <a:spcAft>
                <a:spcPts val="750"/>
              </a:spcAft>
              <a:buFont typeface="Wingdings" pitchFamily="2" charset="2"/>
              <a:buChar char="Ø"/>
            </a:pPr>
            <a:endParaRPr lang="en-US" sz="1800" b="1" dirty="0">
              <a:solidFill>
                <a:schemeClr val="accent2">
                  <a:lumMod val="50000"/>
                </a:schemeClr>
              </a:solidFill>
              <a:latin typeface="Cambria" pitchFamily="18" charset="0"/>
              <a:ea typeface="Calibri"/>
              <a:cs typeface="Times New Roman"/>
            </a:endParaRPr>
          </a:p>
          <a:p>
            <a:pPr lvl="0" algn="just">
              <a:lnSpc>
                <a:spcPct val="115000"/>
              </a:lnSpc>
              <a:spcBef>
                <a:spcPts val="750"/>
              </a:spcBef>
              <a:spcAft>
                <a:spcPts val="750"/>
              </a:spcAft>
              <a:buFont typeface="Wingdings" pitchFamily="2" charset="2"/>
              <a:buChar char="Ø"/>
            </a:pPr>
            <a:endParaRPr lang="en-US" sz="1800" b="1" dirty="0">
              <a:solidFill>
                <a:schemeClr val="accent2">
                  <a:lumMod val="50000"/>
                </a:schemeClr>
              </a:solidFill>
              <a:latin typeface="Cambria" pitchFamily="18" charset="0"/>
              <a:ea typeface="Calibri"/>
              <a:cs typeface="Times New Roman"/>
            </a:endParaRPr>
          </a:p>
          <a:p>
            <a:pPr marL="1588" indent="-1588" algn="just">
              <a:spcBef>
                <a:spcPts val="600"/>
              </a:spcBef>
              <a:buNone/>
            </a:pPr>
            <a:endParaRPr lang="en-US" sz="900" dirty="0" smtClean="0">
              <a:solidFill>
                <a:schemeClr val="accent2">
                  <a:lumMod val="50000"/>
                </a:schemeClr>
              </a:solidFill>
              <a:latin typeface="Cambria" pitchFamily="18" charset="0"/>
            </a:endParaRPr>
          </a:p>
        </p:txBody>
      </p:sp>
      <p:grpSp>
        <p:nvGrpSpPr>
          <p:cNvPr id="2"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4"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363558584"/>
      </p:ext>
    </p:extLst>
  </p:cSld>
  <p:clrMapOvr>
    <a:masterClrMapping/>
  </p:clrMapOvr>
  <p:transition>
    <p:randomBa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371600"/>
            <a:ext cx="8153400" cy="4953000"/>
          </a:xfrm>
        </p:spPr>
        <p:txBody>
          <a:bodyPr>
            <a:noAutofit/>
          </a:bodyPr>
          <a:lstStyle/>
          <a:p>
            <a:pPr marL="1588" indent="-1588" algn="just">
              <a:spcBef>
                <a:spcPts val="600"/>
              </a:spcBef>
              <a:buNone/>
            </a:pPr>
            <a:r>
              <a:rPr lang="sr-Latn-ME" sz="1700" b="1" dirty="0" smtClean="0">
                <a:latin typeface="Cambria" pitchFamily="18" charset="0"/>
              </a:rPr>
              <a:t> </a:t>
            </a:r>
            <a:r>
              <a:rPr lang="sr-Latn-ME" sz="1700" b="1" dirty="0" smtClean="0">
                <a:latin typeface="Cambria" pitchFamily="18" charset="0"/>
                <a:ea typeface="Times New Roman"/>
                <a:cs typeface="Times New Roman"/>
              </a:rPr>
              <a:t> </a:t>
            </a:r>
            <a:r>
              <a:rPr lang="en-US" sz="1700" b="1" dirty="0" smtClean="0">
                <a:latin typeface="Cambria" pitchFamily="18" charset="0"/>
                <a:ea typeface="Times New Roman"/>
                <a:cs typeface="Times New Roman"/>
              </a:rPr>
              <a:t>Future plans</a:t>
            </a:r>
            <a:endParaRPr lang="sr-Latn-ME" sz="1700" b="1" dirty="0" smtClean="0">
              <a:latin typeface="Cambria" pitchFamily="18" charset="0"/>
              <a:ea typeface="Times New Roman"/>
              <a:cs typeface="Times New Roman"/>
            </a:endParaRPr>
          </a:p>
          <a:p>
            <a:pPr marL="0" marR="0" indent="0" algn="just">
              <a:lnSpc>
                <a:spcPct val="115000"/>
              </a:lnSpc>
              <a:spcBef>
                <a:spcPts val="1200"/>
              </a:spcBef>
              <a:spcAft>
                <a:spcPts val="0"/>
              </a:spcAft>
              <a:buNone/>
            </a:pPr>
            <a:endParaRPr lang="sr-Latn-ME" sz="1700" b="1" dirty="0" smtClean="0">
              <a:latin typeface="Cambria" pitchFamily="18" charset="0"/>
              <a:ea typeface="Times New Roman"/>
              <a:cs typeface="Times New Roman"/>
            </a:endParaRPr>
          </a:p>
          <a:p>
            <a:pPr marL="287338" marR="0" indent="-287338" algn="just">
              <a:lnSpc>
                <a:spcPct val="115000"/>
              </a:lnSpc>
              <a:spcBef>
                <a:spcPts val="1200"/>
              </a:spcBef>
              <a:spcAft>
                <a:spcPts val="0"/>
              </a:spcAft>
              <a:buFont typeface="Wingdings" pitchFamily="2" charset="2"/>
              <a:buChar char="Ø"/>
            </a:pPr>
            <a:r>
              <a:rPr lang="en-US" sz="1700" dirty="0">
                <a:latin typeface="Cambria" pitchFamily="18" charset="0"/>
                <a:ea typeface="Times New Roman"/>
                <a:cs typeface="Times New Roman"/>
              </a:rPr>
              <a:t>In the future it is necessary, in cooperation with the Ministry of Education and Sports of Montenegro, </a:t>
            </a:r>
            <a:r>
              <a:rPr lang="en-US" sz="1700" dirty="0" smtClean="0">
                <a:latin typeface="Cambria" pitchFamily="18" charset="0"/>
                <a:ea typeface="Times New Roman"/>
                <a:cs typeface="Times New Roman"/>
              </a:rPr>
              <a:t>making </a:t>
            </a:r>
            <a:r>
              <a:rPr lang="en-US" sz="1700" dirty="0">
                <a:latin typeface="Cambria" pitchFamily="18" charset="0"/>
                <a:ea typeface="Times New Roman"/>
                <a:cs typeface="Times New Roman"/>
              </a:rPr>
              <a:t>national classification of education complies with the International Standard Classification of Education ISCED 2011 to ensure international comparability of </a:t>
            </a:r>
            <a:r>
              <a:rPr lang="en-US" sz="1700" dirty="0" smtClean="0">
                <a:latin typeface="Cambria" pitchFamily="18" charset="0"/>
                <a:ea typeface="Times New Roman"/>
                <a:cs typeface="Times New Roman"/>
              </a:rPr>
              <a:t>statistical data. </a:t>
            </a:r>
            <a:endParaRPr lang="en-US" sz="1700" dirty="0" smtClean="0">
              <a:latin typeface="Cambria" pitchFamily="18" charset="0"/>
            </a:endParaRPr>
          </a:p>
          <a:p>
            <a:pPr marL="0" indent="0" algn="just">
              <a:spcBef>
                <a:spcPts val="600"/>
              </a:spcBef>
              <a:buNone/>
            </a:pPr>
            <a:endParaRPr lang="en-US" sz="1800" dirty="0">
              <a:latin typeface="Arial" charset="0"/>
              <a:cs typeface="Arial" charset="0"/>
            </a:endParaRPr>
          </a:p>
        </p:txBody>
      </p:sp>
      <p:grpSp>
        <p:nvGrpSpPr>
          <p:cNvPr id="2"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4"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363558584"/>
      </p:ext>
    </p:extLst>
  </p:cSld>
  <p:clrMapOvr>
    <a:masterClrMapping/>
  </p:clrMapOvr>
  <p:transition>
    <p:randomBa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nvGrpSpPr>
          <p:cNvPr id="17413"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rPr>
              <a:t>QUESTIONS</a:t>
            </a:r>
            <a:endParaRPr lang="hr-HR" sz="4000" b="1" dirty="0">
              <a:solidFill>
                <a:schemeClr val="accent2">
                  <a:lumMod val="20000"/>
                  <a:lumOff val="80000"/>
                </a:schemeClr>
              </a:solidFill>
              <a:latin typeface="+mn-lt"/>
            </a:endParaRPr>
          </a:p>
        </p:txBody>
      </p:sp>
    </p:spTree>
  </p:cSld>
  <p:clrMapOvr>
    <a:masterClrMapping/>
  </p:clrMapOvr>
  <p:transition>
    <p:randomBa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3724</TotalTime>
  <Words>1933</Words>
  <Application>Microsoft Office PowerPoint</Application>
  <PresentationFormat>On-screen Show (4:3)</PresentationFormat>
  <Paragraphs>261</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  CLASSIFICATIONS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jelena markovic</cp:lastModifiedBy>
  <cp:revision>479</cp:revision>
  <dcterms:created xsi:type="dcterms:W3CDTF">2012-04-18T16:21:57Z</dcterms:created>
  <dcterms:modified xsi:type="dcterms:W3CDTF">2013-06-17T14:54:21Z</dcterms:modified>
</cp:coreProperties>
</file>