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7" r:id="rId2"/>
    <p:sldId id="376" r:id="rId3"/>
    <p:sldId id="374" r:id="rId4"/>
    <p:sldId id="382" r:id="rId5"/>
    <p:sldId id="378" r:id="rId6"/>
    <p:sldId id="380" r:id="rId7"/>
    <p:sldId id="379" r:id="rId8"/>
    <p:sldId id="381" r:id="rId9"/>
    <p:sldId id="265" r:id="rId10"/>
  </p:sldIdLst>
  <p:sldSz cx="9144000" cy="6858000" type="screen4x3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737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40" autoAdjust="0"/>
    <p:restoredTop sz="94581" autoAdjust="0"/>
  </p:normalViewPr>
  <p:slideViewPr>
    <p:cSldViewPr>
      <p:cViewPr>
        <p:scale>
          <a:sx n="73" d="100"/>
          <a:sy n="73" d="100"/>
        </p:scale>
        <p:origin x="-1530" y="-3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92E41F03-6979-463E-BC28-C329017B694F}" type="datetimeFigureOut">
              <a:rPr lang="en-US"/>
              <a:pPr>
                <a:defRPr/>
              </a:pPr>
              <a:t>17/06/2013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B743BB4B-EEC2-4B4A-A703-2A59439318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62603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CA317B6-CA00-4E32-854A-EE20FD01D631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E656F60-7F49-48FC-9024-6AC8BD569688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456F04-BAB3-4748-9A9B-A4B241EBF7CD}" type="datetimeFigureOut">
              <a:rPr lang="en-US"/>
              <a:pPr>
                <a:defRPr/>
              </a:pPr>
              <a:t>17/06/2013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B0F117-0E2F-47B8-822A-5D2F6012A3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809780-74AE-4F95-8AC1-35BFC36B58E8}" type="datetimeFigureOut">
              <a:rPr lang="en-US"/>
              <a:pPr>
                <a:defRPr/>
              </a:pPr>
              <a:t>17/06/2013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C32F6E-15A2-44B7-9435-6136D8D5C5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92BDCB-D87A-4141-8B50-E8448A3E699C}" type="datetimeFigureOut">
              <a:rPr lang="en-US"/>
              <a:pPr>
                <a:defRPr/>
              </a:pPr>
              <a:t>17/06/2013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CFF1B0-0C45-4AB0-9610-DB8E8FD42E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5B0CFC-B6A2-4C59-8536-868834CB8F50}" type="datetimeFigureOut">
              <a:rPr lang="en-US"/>
              <a:pPr>
                <a:defRPr/>
              </a:pPr>
              <a:t>17/06/2013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46C2ED-7E95-4770-B3AE-29412037E7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63929F-EA83-45B2-B5EA-FA98DD34359D}" type="datetimeFigureOut">
              <a:rPr lang="en-US"/>
              <a:pPr>
                <a:defRPr/>
              </a:pPr>
              <a:t>17/06/2013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068171-80C2-4985-9FBF-B1EB4BF70F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5B884C-C50E-4BB1-87E5-8F6B70B2C843}" type="datetimeFigureOut">
              <a:rPr lang="en-US"/>
              <a:pPr>
                <a:defRPr/>
              </a:pPr>
              <a:t>17/06/2013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8F36FD-59BC-4F04-B34A-EC7574F9D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DA758F-29BA-4543-AEF3-B76288A6CFD4}" type="datetimeFigureOut">
              <a:rPr lang="en-US"/>
              <a:pPr>
                <a:defRPr/>
              </a:pPr>
              <a:t>17/06/2013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2BBDFA-9FFA-41DB-BBAD-03485DF113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438412-3410-4918-840D-319AD955F83B}" type="datetimeFigureOut">
              <a:rPr lang="en-US"/>
              <a:pPr>
                <a:defRPr/>
              </a:pPr>
              <a:t>17/06/2013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564F84-AFD1-453C-A07E-543C13CF9F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D44FCB-E556-481C-9D0E-D387B5A2465C}" type="datetimeFigureOut">
              <a:rPr lang="en-US"/>
              <a:pPr>
                <a:defRPr/>
              </a:pPr>
              <a:t>17/06/2013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1B4489-C47C-46E2-9E73-AA83A5F7F7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2EB374-B7FF-45C3-8B42-F069F9279BC6}" type="datetimeFigureOut">
              <a:rPr lang="en-US"/>
              <a:pPr>
                <a:defRPr/>
              </a:pPr>
              <a:t>17/06/2013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04AE77-3CB7-4401-839C-79C0CE628A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FC77EA-CB8C-462D-A106-58F386647623}" type="datetimeFigureOut">
              <a:rPr lang="en-US"/>
              <a:pPr>
                <a:defRPr/>
              </a:pPr>
              <a:t>17/06/2013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CE035D-4400-4384-BBF5-2CEF23DF48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50424C1-2610-40AF-804E-E680EEEE72CB}" type="datetimeFigureOut">
              <a:rPr lang="en-US"/>
              <a:pPr>
                <a:defRPr/>
              </a:pPr>
              <a:t>17/06/2013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BBDBB73-2E82-4615-8BF4-AC89849BE1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50000">
                <a:schemeClr val="accent2">
                  <a:lumMod val="50000"/>
                  <a:shade val="67500"/>
                  <a:satMod val="115000"/>
                </a:schemeClr>
              </a:gs>
              <a:gs pos="100000">
                <a:schemeClr val="accent2">
                  <a:lumMod val="5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2053" name="Text Box 3"/>
          <p:cNvSpPr txBox="1">
            <a:spLocks noChangeArrowheads="1"/>
          </p:cNvSpPr>
          <p:nvPr/>
        </p:nvSpPr>
        <p:spPr bwMode="auto">
          <a:xfrm>
            <a:off x="304800" y="1676400"/>
            <a:ext cx="84582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sr-Latn-CS" sz="1600" b="1">
                <a:solidFill>
                  <a:schemeClr val="bg1"/>
                </a:solidFill>
                <a:latin typeface="Cambria" pitchFamily="18" charset="0"/>
              </a:rPr>
              <a:t> M O N T E N E G R O </a:t>
            </a:r>
          </a:p>
          <a:p>
            <a:pPr algn="ctr"/>
            <a:r>
              <a:rPr lang="en-GB" sz="1600" b="1">
                <a:solidFill>
                  <a:schemeClr val="bg1"/>
                </a:solidFill>
                <a:latin typeface="Cambria" pitchFamily="18" charset="0"/>
              </a:rPr>
              <a:t>Negotiating Team for Accession of </a:t>
            </a:r>
            <a:r>
              <a:rPr lang="sr-Latn-CS" sz="1600" b="1">
                <a:solidFill>
                  <a:schemeClr val="bg1"/>
                </a:solidFill>
                <a:latin typeface="Cambria" pitchFamily="18" charset="0"/>
              </a:rPr>
              <a:t>Montenegro </a:t>
            </a:r>
            <a:r>
              <a:rPr lang="en-GB" sz="1600" b="1">
                <a:solidFill>
                  <a:schemeClr val="bg1"/>
                </a:solidFill>
                <a:latin typeface="Cambria" pitchFamily="18" charset="0"/>
              </a:rPr>
              <a:t>to the European Union</a:t>
            </a:r>
            <a:br>
              <a:rPr lang="en-GB" sz="1600" b="1">
                <a:solidFill>
                  <a:schemeClr val="bg1"/>
                </a:solidFill>
                <a:latin typeface="Cambria" pitchFamily="18" charset="0"/>
              </a:rPr>
            </a:br>
            <a:r>
              <a:rPr lang="en-GB" sz="1600" b="1" i="1">
                <a:solidFill>
                  <a:schemeClr val="bg1"/>
                </a:solidFill>
                <a:latin typeface="Cambria" pitchFamily="18" charset="0"/>
              </a:rPr>
              <a:t>Working Group for Chapter </a:t>
            </a:r>
            <a:r>
              <a:rPr lang="en-US" sz="1600" b="1" i="1">
                <a:solidFill>
                  <a:schemeClr val="bg1"/>
                </a:solidFill>
                <a:latin typeface="Cambria" pitchFamily="18" charset="0"/>
              </a:rPr>
              <a:t>18</a:t>
            </a:r>
            <a:r>
              <a:rPr lang="hr-HR" sz="1600" b="1" i="1">
                <a:solidFill>
                  <a:schemeClr val="bg1"/>
                </a:solidFill>
                <a:latin typeface="Cambria" pitchFamily="18" charset="0"/>
              </a:rPr>
              <a:t> – </a:t>
            </a:r>
            <a:r>
              <a:rPr lang="en-US" sz="1600" b="1" i="1">
                <a:solidFill>
                  <a:schemeClr val="bg1"/>
                </a:solidFill>
                <a:latin typeface="Cambria" pitchFamily="18" charset="0"/>
              </a:rPr>
              <a:t>Statistics</a:t>
            </a:r>
            <a:endParaRPr lang="en-US" sz="3600" b="1" i="1">
              <a:solidFill>
                <a:schemeClr val="bg1"/>
              </a:solidFill>
              <a:latin typeface="Cambria" pitchFamily="18" charset="0"/>
            </a:endParaRPr>
          </a:p>
        </p:txBody>
      </p:sp>
      <p:pic>
        <p:nvPicPr>
          <p:cNvPr id="11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7600" y="76200"/>
            <a:ext cx="1612900" cy="15970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055" name="Rectangle 3"/>
          <p:cNvSpPr>
            <a:spLocks noChangeArrowheads="1"/>
          </p:cNvSpPr>
          <p:nvPr/>
        </p:nvSpPr>
        <p:spPr bwMode="auto">
          <a:xfrm>
            <a:off x="1447800" y="3276600"/>
            <a:ext cx="6324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600">
                <a:solidFill>
                  <a:srgbClr val="F2DCDB"/>
                </a:solidFill>
                <a:latin typeface="Cambria" pitchFamily="18" charset="0"/>
              </a:rPr>
              <a:t>Bilateral screening: Chapter </a:t>
            </a:r>
            <a:r>
              <a:rPr lang="en-US" sz="2600">
                <a:solidFill>
                  <a:srgbClr val="F2DCDB"/>
                </a:solidFill>
                <a:latin typeface="Cambria" pitchFamily="18" charset="0"/>
              </a:rPr>
              <a:t>18</a:t>
            </a:r>
            <a:endParaRPr lang="en-GB" sz="2600">
              <a:solidFill>
                <a:srgbClr val="F2DCDB"/>
              </a:solidFill>
              <a:latin typeface="Cambria" pitchFamily="18" charset="0"/>
            </a:endParaRPr>
          </a:p>
          <a:p>
            <a:pPr algn="ctr"/>
            <a:r>
              <a:rPr lang="en-GB" sz="2600" b="1">
                <a:solidFill>
                  <a:srgbClr val="F2DCDB"/>
                </a:solidFill>
                <a:latin typeface="Cambria" pitchFamily="18" charset="0"/>
              </a:rPr>
              <a:t>PRESENTATION OF </a:t>
            </a:r>
            <a:r>
              <a:rPr lang="sr-Latn-CS" sz="2600" b="1">
                <a:solidFill>
                  <a:srgbClr val="F2DCDB"/>
                </a:solidFill>
                <a:latin typeface="Cambria" pitchFamily="18" charset="0"/>
              </a:rPr>
              <a:t>MONTENEGRO</a:t>
            </a:r>
            <a:endParaRPr lang="hr-HR" sz="2600" b="1">
              <a:solidFill>
                <a:srgbClr val="F2DCDB"/>
              </a:solidFill>
              <a:latin typeface="Calibri" pitchFamily="34" charset="0"/>
            </a:endParaRPr>
          </a:p>
        </p:txBody>
      </p:sp>
      <p:sp>
        <p:nvSpPr>
          <p:cNvPr id="2056" name="Rectangle 12"/>
          <p:cNvSpPr>
            <a:spLocks noChangeArrowheads="1"/>
          </p:cNvSpPr>
          <p:nvPr/>
        </p:nvSpPr>
        <p:spPr bwMode="auto">
          <a:xfrm>
            <a:off x="962025" y="6326188"/>
            <a:ext cx="74199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sz="1800" b="1">
                <a:solidFill>
                  <a:srgbClr val="D99694"/>
                </a:solidFill>
                <a:latin typeface="Cambria" pitchFamily="18" charset="0"/>
              </a:rPr>
              <a:t>Luxembourg,  June 2013</a:t>
            </a:r>
            <a:endParaRPr lang="en-US" sz="1800">
              <a:solidFill>
                <a:srgbClr val="D99694"/>
              </a:solidFill>
              <a:latin typeface="Calibri" pitchFamily="34" charset="0"/>
            </a:endParaRPr>
          </a:p>
        </p:txBody>
      </p:sp>
      <p:grpSp>
        <p:nvGrpSpPr>
          <p:cNvPr id="2057" name="Group 22"/>
          <p:cNvGrpSpPr>
            <a:grpSpLocks/>
          </p:cNvGrpSpPr>
          <p:nvPr/>
        </p:nvGrpSpPr>
        <p:grpSpPr bwMode="auto">
          <a:xfrm rot="165688">
            <a:off x="-77788" y="5162550"/>
            <a:ext cx="1020763" cy="1752600"/>
            <a:chOff x="-28875" y="5105400"/>
            <a:chExt cx="1019475" cy="1752600"/>
          </a:xfrm>
        </p:grpSpPr>
        <p:sp>
          <p:nvSpPr>
            <p:cNvPr id="16" name="5-Point Star 15"/>
            <p:cNvSpPr/>
            <p:nvPr/>
          </p:nvSpPr>
          <p:spPr>
            <a:xfrm>
              <a:off x="0" y="64008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17" name="5-Point Star 16"/>
            <p:cNvSpPr/>
            <p:nvPr/>
          </p:nvSpPr>
          <p:spPr>
            <a:xfrm>
              <a:off x="304800" y="62484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18" name="5-Point Star 17"/>
            <p:cNvSpPr/>
            <p:nvPr/>
          </p:nvSpPr>
          <p:spPr>
            <a:xfrm>
              <a:off x="533400" y="59436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19" name="5-Point Star 18"/>
            <p:cNvSpPr/>
            <p:nvPr/>
          </p:nvSpPr>
          <p:spPr>
            <a:xfrm>
              <a:off x="533400" y="55626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20" name="5-Point Star 19"/>
            <p:cNvSpPr/>
            <p:nvPr/>
          </p:nvSpPr>
          <p:spPr>
            <a:xfrm>
              <a:off x="304800" y="52578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21" name="5-Point Star 20"/>
            <p:cNvSpPr/>
            <p:nvPr/>
          </p:nvSpPr>
          <p:spPr>
            <a:xfrm>
              <a:off x="-28875" y="51054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</p:grpSp>
      <p:pic>
        <p:nvPicPr>
          <p:cNvPr id="2058" name="Picture 2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875" y="4792663"/>
            <a:ext cx="2076450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121"/>
          <p:cNvSpPr txBox="1">
            <a:spLocks noChangeArrowheads="1"/>
          </p:cNvSpPr>
          <p:nvPr/>
        </p:nvSpPr>
        <p:spPr bwMode="auto">
          <a:xfrm>
            <a:off x="228600" y="1828800"/>
            <a:ext cx="8569325" cy="609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14288" indent="-14288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r>
              <a:rPr lang="en-US" sz="3200" b="1">
                <a:solidFill>
                  <a:srgbClr val="632523"/>
                </a:solidFill>
                <a:latin typeface="Cambria" pitchFamily="18" charset="0"/>
              </a:rPr>
              <a:t>EU SILC</a:t>
            </a:r>
            <a:endParaRPr lang="pl-PL" sz="3200" b="1">
              <a:solidFill>
                <a:srgbClr val="632523"/>
              </a:solidFill>
              <a:latin typeface="Cambria" pitchFamily="18" charset="0"/>
            </a:endParaRPr>
          </a:p>
          <a:p>
            <a:pPr marL="14288" indent="-14288" algn="ctr"/>
            <a:endParaRPr lang="en-US" sz="1400" b="1">
              <a:solidFill>
                <a:srgbClr val="000099"/>
              </a:solidFill>
              <a:latin typeface="Cambria" pitchFamily="18" charset="0"/>
            </a:endParaRPr>
          </a:p>
        </p:txBody>
      </p:sp>
      <p:sp>
        <p:nvSpPr>
          <p:cNvPr id="3075" name="Rectangle 16"/>
          <p:cNvSpPr>
            <a:spLocks noChangeArrowheads="1"/>
          </p:cNvSpPr>
          <p:nvPr/>
        </p:nvSpPr>
        <p:spPr bwMode="auto">
          <a:xfrm>
            <a:off x="2057400" y="2819400"/>
            <a:ext cx="5410200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hr-HR" b="1">
              <a:solidFill>
                <a:srgbClr val="632523"/>
              </a:solidFill>
              <a:latin typeface="Cambria" pitchFamily="18" charset="0"/>
            </a:endParaRPr>
          </a:p>
          <a:p>
            <a:pPr algn="ctr"/>
            <a:endParaRPr lang="hr-HR" b="1">
              <a:solidFill>
                <a:srgbClr val="632523"/>
              </a:solidFill>
              <a:latin typeface="Cambria" pitchFamily="18" charset="0"/>
            </a:endParaRPr>
          </a:p>
          <a:p>
            <a:pPr algn="ctr"/>
            <a:r>
              <a:rPr lang="hr-HR" b="1">
                <a:solidFill>
                  <a:srgbClr val="632523"/>
                </a:solidFill>
                <a:latin typeface="Cambria" pitchFamily="18" charset="0"/>
              </a:rPr>
              <a:t>Bilateral screening: Chapter </a:t>
            </a:r>
            <a:r>
              <a:rPr lang="en-US" b="1">
                <a:solidFill>
                  <a:srgbClr val="632523"/>
                </a:solidFill>
                <a:latin typeface="Cambria" pitchFamily="18" charset="0"/>
              </a:rPr>
              <a:t>18</a:t>
            </a:r>
            <a:r>
              <a:rPr lang="hr-HR" b="1">
                <a:solidFill>
                  <a:srgbClr val="632523"/>
                </a:solidFill>
                <a:latin typeface="Cambria" pitchFamily="18" charset="0"/>
              </a:rPr>
              <a:t> </a:t>
            </a:r>
            <a:r>
              <a:rPr lang="en-US" b="1">
                <a:solidFill>
                  <a:srgbClr val="632523"/>
                </a:solidFill>
                <a:latin typeface="Cambria" pitchFamily="18" charset="0"/>
              </a:rPr>
              <a:t/>
            </a:r>
            <a:br>
              <a:rPr lang="en-US" b="1">
                <a:solidFill>
                  <a:srgbClr val="632523"/>
                </a:solidFill>
                <a:latin typeface="Cambria" pitchFamily="18" charset="0"/>
              </a:rPr>
            </a:br>
            <a:r>
              <a:rPr lang="en-US" b="1">
                <a:solidFill>
                  <a:srgbClr val="632523"/>
                </a:solidFill>
                <a:latin typeface="Cambria" pitchFamily="18" charset="0"/>
              </a:rPr>
              <a:t>Presentation of  Montenegro</a:t>
            </a:r>
            <a:br>
              <a:rPr lang="en-US" b="1">
                <a:solidFill>
                  <a:srgbClr val="632523"/>
                </a:solidFill>
                <a:latin typeface="Cambria" pitchFamily="18" charset="0"/>
              </a:rPr>
            </a:br>
            <a:r>
              <a:rPr lang="en-US" b="1">
                <a:solidFill>
                  <a:srgbClr val="632523"/>
                </a:solidFill>
                <a:latin typeface="Cambria" pitchFamily="18" charset="0"/>
              </a:rPr>
              <a:t>Luxembourg</a:t>
            </a:r>
            <a:r>
              <a:rPr lang="hr-HR" b="1">
                <a:solidFill>
                  <a:srgbClr val="632523"/>
                </a:solidFill>
                <a:latin typeface="Cambria" pitchFamily="18" charset="0"/>
              </a:rPr>
              <a:t>, </a:t>
            </a:r>
            <a:r>
              <a:rPr lang="en-US" b="1">
                <a:solidFill>
                  <a:srgbClr val="632523"/>
                </a:solidFill>
                <a:latin typeface="Cambria" pitchFamily="18" charset="0"/>
              </a:rPr>
              <a:t>24-25</a:t>
            </a:r>
            <a:r>
              <a:rPr lang="hr-HR" b="1">
                <a:solidFill>
                  <a:srgbClr val="632523"/>
                </a:solidFill>
                <a:latin typeface="Cambria" pitchFamily="18" charset="0"/>
              </a:rPr>
              <a:t> </a:t>
            </a:r>
            <a:r>
              <a:rPr lang="en-US" b="1">
                <a:solidFill>
                  <a:srgbClr val="632523"/>
                </a:solidFill>
                <a:latin typeface="Cambria" pitchFamily="18" charset="0"/>
              </a:rPr>
              <a:t>June</a:t>
            </a:r>
            <a:r>
              <a:rPr lang="hr-HR" b="1">
                <a:solidFill>
                  <a:srgbClr val="632523"/>
                </a:solidFill>
                <a:latin typeface="Cambria" pitchFamily="18" charset="0"/>
              </a:rPr>
              <a:t>201</a:t>
            </a:r>
            <a:r>
              <a:rPr lang="en-US" b="1">
                <a:solidFill>
                  <a:srgbClr val="632523"/>
                </a:solidFill>
                <a:latin typeface="Cambria" pitchFamily="18" charset="0"/>
              </a:rPr>
              <a:t>3</a:t>
            </a:r>
            <a:endParaRPr lang="en-US">
              <a:solidFill>
                <a:srgbClr val="632523"/>
              </a:solidFill>
              <a:latin typeface="Cambria" pitchFamily="18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81000" y="4495800"/>
            <a:ext cx="838200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814388" indent="-45085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1" dirty="0">
              <a:solidFill>
                <a:schemeClr val="accent2">
                  <a:lumMod val="75000"/>
                </a:schemeClr>
              </a:solidFill>
              <a:latin typeface="Cambria" pitchFamily="18" charset="0"/>
              <a:cs typeface="+mn-cs"/>
            </a:endParaRPr>
          </a:p>
        </p:txBody>
      </p:sp>
      <p:pic>
        <p:nvPicPr>
          <p:cNvPr id="3077" name="Picture 18" descr="EU MN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078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1" name="Round Same Side Corner Rectangle 20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1800" b="1" i="1" dirty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</a:p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3085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>
                  <a:solidFill>
                    <a:srgbClr val="F2DCDB"/>
                  </a:solidFill>
                  <a:latin typeface="Cambria" pitchFamily="18" charset="0"/>
                </a:rPr>
                <a:t>Chapter 1</a:t>
              </a:r>
              <a:r>
                <a:rPr lang="en-US" sz="1800" b="1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sz="1800" b="1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3086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5" name="5-Point Star 24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26" name="5-Point Star 25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27" name="5-Point Star 26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28" name="5-Point Star 27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29" name="5-Point Star 28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5" name="5-Point Star 34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3079" name="Group 21"/>
          <p:cNvGrpSpPr>
            <a:grpSpLocks/>
          </p:cNvGrpSpPr>
          <p:nvPr/>
        </p:nvGrpSpPr>
        <p:grpSpPr bwMode="auto">
          <a:xfrm>
            <a:off x="0" y="6354763"/>
            <a:ext cx="9144000" cy="506412"/>
            <a:chOff x="0" y="6354762"/>
            <a:chExt cx="9144000" cy="506533"/>
          </a:xfrm>
        </p:grpSpPr>
        <p:sp>
          <p:nvSpPr>
            <p:cNvPr id="37" name="Round Same Side Corner Rectangle 36"/>
            <p:cNvSpPr/>
            <p:nvPr/>
          </p:nvSpPr>
          <p:spPr>
            <a:xfrm rot="10800000">
              <a:off x="0" y="6400810"/>
              <a:ext cx="9144000" cy="457309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533400" y="6461149"/>
              <a:ext cx="4344988" cy="40014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Negotiating Team for  Accession 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endParaRPr>
            </a:p>
          </p:txBody>
        </p:sp>
        <p:pic>
          <p:nvPicPr>
            <p:cNvPr id="3082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0" name="Rectangle 39"/>
            <p:cNvSpPr/>
            <p:nvPr/>
          </p:nvSpPr>
          <p:spPr>
            <a:xfrm>
              <a:off x="6477000" y="6400810"/>
              <a:ext cx="2514600" cy="457309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>
                <a:defRPr/>
              </a:pPr>
              <a:r>
                <a:rPr lang="en-US" sz="1100" b="1" i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18" descr="EU MN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Rectangle 20"/>
          <p:cNvSpPr>
            <a:spLocks noGrp="1"/>
          </p:cNvSpPr>
          <p:nvPr>
            <p:ph type="title"/>
          </p:nvPr>
        </p:nvSpPr>
        <p:spPr>
          <a:xfrm>
            <a:off x="990600" y="609600"/>
            <a:ext cx="7924800" cy="1143000"/>
          </a:xfrm>
        </p:spPr>
        <p:txBody>
          <a:bodyPr/>
          <a:lstStyle/>
          <a:p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HBS/Absolute poverty line</a:t>
            </a:r>
            <a:endParaRPr lang="en-US" sz="2600" b="1" dirty="0" smtClean="0">
              <a:solidFill>
                <a:srgbClr val="632523"/>
              </a:solidFill>
              <a:latin typeface="Cambria" pitchFamily="18" charset="0"/>
            </a:endParaRPr>
          </a:p>
        </p:txBody>
      </p:sp>
      <p:sp>
        <p:nvSpPr>
          <p:cNvPr id="16388" name="Rectangle 21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8153400" cy="4449763"/>
          </a:xfrm>
        </p:spPr>
        <p:txBody>
          <a:bodyPr>
            <a:normAutofit fontScale="40000" lnSpcReduction="20000"/>
          </a:bodyPr>
          <a:lstStyle/>
          <a:p>
            <a:pPr algn="ctr">
              <a:lnSpc>
                <a:spcPct val="80000"/>
              </a:lnSpc>
              <a:buFont typeface="Arial" charset="0"/>
              <a:buNone/>
              <a:defRPr/>
            </a:pPr>
            <a:r>
              <a:rPr lang="sr-Latn-CS" sz="3600" b="1" dirty="0" smtClean="0">
                <a:latin typeface="Arial" charset="0"/>
              </a:rPr>
              <a:t> </a:t>
            </a:r>
          </a:p>
          <a:p>
            <a:pPr>
              <a:lnSpc>
                <a:spcPct val="120000"/>
              </a:lnSpc>
              <a:spcBef>
                <a:spcPts val="600"/>
              </a:spcBef>
              <a:buFont typeface="Arial" charset="0"/>
              <a:buNone/>
              <a:defRPr/>
            </a:pPr>
            <a:r>
              <a:rPr lang="en-US" sz="55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Current </a:t>
            </a:r>
            <a:r>
              <a:rPr lang="sr-Latn-ME" sz="55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situation</a:t>
            </a:r>
            <a:endParaRPr lang="en-US" sz="55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600"/>
              </a:spcBef>
              <a:buFont typeface="Arial" charset="0"/>
              <a:buNone/>
              <a:defRPr/>
            </a:pPr>
            <a:endParaRPr lang="en-US" sz="29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algn="just"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en-US" sz="5500" dirty="0" smtClean="0">
                <a:latin typeface="Cambria" pitchFamily="18" charset="0"/>
              </a:rPr>
              <a:t>HBS</a:t>
            </a:r>
            <a:r>
              <a:rPr lang="vi-VN" sz="5500" dirty="0" smtClean="0">
                <a:latin typeface="Cambria" pitchFamily="18" charset="0"/>
              </a:rPr>
              <a:t> </a:t>
            </a:r>
            <a:r>
              <a:rPr lang="en-US" sz="5500" dirty="0" smtClean="0">
                <a:latin typeface="Cambria" pitchFamily="18" charset="0"/>
              </a:rPr>
              <a:t>is national representative survey which has been conducted regularly by </a:t>
            </a:r>
            <a:r>
              <a:rPr lang="vi-VN" sz="5500" dirty="0" smtClean="0">
                <a:latin typeface="Cambria" pitchFamily="18" charset="0"/>
              </a:rPr>
              <a:t>MONSTAT</a:t>
            </a:r>
            <a:r>
              <a:rPr lang="en-US" sz="5500" dirty="0" smtClean="0">
                <a:latin typeface="Cambria" pitchFamily="18" charset="0"/>
              </a:rPr>
              <a:t> since 1983. From 2005 HBS is in compliance with international standards and recommendations from EUROSTAT. </a:t>
            </a:r>
            <a:r>
              <a:rPr lang="en-US" sz="5500" dirty="0">
                <a:latin typeface="Cambria" pitchFamily="18" charset="0"/>
              </a:rPr>
              <a:t>T</a:t>
            </a:r>
            <a:r>
              <a:rPr lang="en-US" sz="5500" dirty="0" smtClean="0">
                <a:latin typeface="Cambria" pitchFamily="18" charset="0"/>
              </a:rPr>
              <a:t>he data are collected monthly for the entire observed year, and they are published annually.   </a:t>
            </a:r>
            <a:endParaRPr lang="vi-VN" sz="5500" dirty="0">
              <a:latin typeface="Cambria" pitchFamily="18" charset="0"/>
            </a:endParaRPr>
          </a:p>
          <a:p>
            <a:pPr algn="just"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en-US" sz="5500" dirty="0" smtClean="0">
                <a:latin typeface="Cambria" pitchFamily="18" charset="0"/>
              </a:rPr>
              <a:t>One of the specific objects of HBS is data obtaining necessary for making balance of private consumption in the System of National Accounts and Consumer </a:t>
            </a:r>
            <a:r>
              <a:rPr lang="en-US" sz="5500" dirty="0" smtClean="0">
                <a:latin typeface="Cambria" pitchFamily="18" charset="0"/>
              </a:rPr>
              <a:t>Prices </a:t>
            </a:r>
            <a:r>
              <a:rPr lang="en-US" sz="5500" dirty="0" smtClean="0">
                <a:latin typeface="Cambria" pitchFamily="18" charset="0"/>
              </a:rPr>
              <a:t>Index </a:t>
            </a:r>
            <a:r>
              <a:rPr lang="sr-Latn-CS" sz="5500" dirty="0" smtClean="0">
                <a:latin typeface="Cambria" pitchFamily="18" charset="0"/>
              </a:rPr>
              <a:t>(CPI). </a:t>
            </a:r>
            <a:r>
              <a:rPr lang="en-US" sz="5500" dirty="0" smtClean="0">
                <a:latin typeface="Cambria" pitchFamily="18" charset="0"/>
              </a:rPr>
              <a:t>Results of</a:t>
            </a:r>
            <a:r>
              <a:rPr lang="sr-Latn-CS" sz="5500" dirty="0" smtClean="0">
                <a:latin typeface="Cambria" pitchFamily="18" charset="0"/>
              </a:rPr>
              <a:t> </a:t>
            </a:r>
            <a:r>
              <a:rPr lang="en-US" sz="5500" dirty="0" smtClean="0">
                <a:latin typeface="Cambria" pitchFamily="18" charset="0"/>
              </a:rPr>
              <a:t>HBS</a:t>
            </a:r>
            <a:r>
              <a:rPr lang="sr-Latn-CS" sz="5500" dirty="0" smtClean="0">
                <a:latin typeface="Cambria" pitchFamily="18" charset="0"/>
              </a:rPr>
              <a:t> </a:t>
            </a:r>
            <a:r>
              <a:rPr lang="en-US" sz="5500" dirty="0" smtClean="0">
                <a:latin typeface="Cambria" pitchFamily="18" charset="0"/>
              </a:rPr>
              <a:t>are used for preparation and analysis of poverty line. </a:t>
            </a:r>
            <a:endParaRPr lang="sr-Latn-CS" sz="5500" dirty="0" smtClean="0">
              <a:latin typeface="Cambria" pitchFamily="18" charset="0"/>
            </a:endParaRPr>
          </a:p>
          <a:p>
            <a:pPr algn="just"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Ø"/>
              <a:defRPr/>
            </a:pPr>
            <a:endParaRPr lang="sr-Latn-CS" sz="6400" dirty="0" smtClean="0">
              <a:latin typeface="Cambria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600"/>
              </a:spcBef>
              <a:buFont typeface="Arial" charset="0"/>
              <a:buNone/>
              <a:defRPr/>
            </a:pPr>
            <a:endParaRPr lang="en-US" sz="3800" dirty="0" smtClean="0">
              <a:latin typeface="Arial" charset="0"/>
            </a:endParaRPr>
          </a:p>
          <a:p>
            <a:pPr algn="just"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Ø"/>
              <a:defRPr/>
            </a:pPr>
            <a:endParaRPr lang="pl-PL" sz="3800" dirty="0" smtClean="0">
              <a:latin typeface="Arial" charset="0"/>
            </a:endParaRPr>
          </a:p>
          <a:p>
            <a:pPr algn="just"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Ø"/>
              <a:defRPr/>
            </a:pPr>
            <a:endParaRPr lang="en-US" sz="3800" dirty="0" smtClean="0">
              <a:latin typeface="Arial" charset="0"/>
            </a:endParaRPr>
          </a:p>
          <a:p>
            <a:pPr algn="just"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Ø"/>
              <a:defRPr/>
            </a:pPr>
            <a:endParaRPr lang="en-US" sz="3800" dirty="0">
              <a:latin typeface="Arial" charset="0"/>
            </a:endParaRPr>
          </a:p>
          <a:p>
            <a:pPr algn="just"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Ø"/>
              <a:defRPr/>
            </a:pPr>
            <a:endParaRPr lang="sr-Latn-CS" sz="3800" dirty="0" smtClean="0">
              <a:latin typeface="Arial" charset="0"/>
            </a:endParaRPr>
          </a:p>
          <a:p>
            <a:pPr lvl="1">
              <a:lnSpc>
                <a:spcPct val="80000"/>
              </a:lnSpc>
              <a:buFont typeface="Arial" charset="0"/>
              <a:buNone/>
              <a:defRPr/>
            </a:pPr>
            <a:endParaRPr lang="sr-Latn-CS" sz="2400" dirty="0" smtClean="0">
              <a:latin typeface="Arial" charset="0"/>
            </a:endParaRPr>
          </a:p>
        </p:txBody>
      </p:sp>
      <p:grpSp>
        <p:nvGrpSpPr>
          <p:cNvPr id="4101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0" name="Round Same Side Corner Rectangle 19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1800" b="1" i="1" dirty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</a:p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4108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>
                  <a:solidFill>
                    <a:srgbClr val="F2DCDB"/>
                  </a:solidFill>
                  <a:latin typeface="Cambria" pitchFamily="18" charset="0"/>
                </a:rPr>
                <a:t>Chapter 1</a:t>
              </a:r>
              <a:r>
                <a:rPr lang="en-US" sz="1800" b="1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sz="1800" b="1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4109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9" name="5-Point Star 2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4102" name="Group 21"/>
          <p:cNvGrpSpPr>
            <a:grpSpLocks/>
          </p:cNvGrpSpPr>
          <p:nvPr/>
        </p:nvGrpSpPr>
        <p:grpSpPr bwMode="auto">
          <a:xfrm>
            <a:off x="0" y="6354763"/>
            <a:ext cx="9144000" cy="506412"/>
            <a:chOff x="0" y="6354762"/>
            <a:chExt cx="9144000" cy="506533"/>
          </a:xfrm>
        </p:grpSpPr>
        <p:sp>
          <p:nvSpPr>
            <p:cNvPr id="36" name="Round Same Side Corner Rectangle 35"/>
            <p:cNvSpPr/>
            <p:nvPr/>
          </p:nvSpPr>
          <p:spPr>
            <a:xfrm rot="10800000">
              <a:off x="0" y="6400810"/>
              <a:ext cx="9144000" cy="457309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33400" y="6461149"/>
              <a:ext cx="4344988" cy="40014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Negotiating Team for  Accession 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endParaRPr>
            </a:p>
          </p:txBody>
        </p:sp>
        <p:pic>
          <p:nvPicPr>
            <p:cNvPr id="4105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ectangle 38"/>
            <p:cNvSpPr/>
            <p:nvPr/>
          </p:nvSpPr>
          <p:spPr>
            <a:xfrm>
              <a:off x="6477000" y="6400810"/>
              <a:ext cx="2514600" cy="457309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>
                <a:defRPr/>
              </a:pPr>
              <a:r>
                <a:rPr lang="en-US" sz="1100" b="1" i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18" descr="EU MN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3" name="Rectangle 20"/>
          <p:cNvSpPr>
            <a:spLocks noGrp="1"/>
          </p:cNvSpPr>
          <p:nvPr>
            <p:ph type="title"/>
          </p:nvPr>
        </p:nvSpPr>
        <p:spPr>
          <a:xfrm>
            <a:off x="990600" y="609600"/>
            <a:ext cx="7924800" cy="1143000"/>
          </a:xfrm>
        </p:spPr>
        <p:txBody>
          <a:bodyPr/>
          <a:lstStyle/>
          <a:p>
            <a:r>
              <a:rPr lang="en-US" sz="3200" b="1" smtClean="0">
                <a:solidFill>
                  <a:srgbClr val="632523"/>
                </a:solidFill>
                <a:latin typeface="Cambria" pitchFamily="18" charset="0"/>
              </a:rPr>
              <a:t> HBS/Absolute poverty line</a:t>
            </a:r>
            <a:endParaRPr lang="en-US" sz="2600" b="1" smtClean="0">
              <a:solidFill>
                <a:srgbClr val="632523"/>
              </a:solidFill>
              <a:latin typeface="Cambria" pitchFamily="18" charset="0"/>
            </a:endParaRPr>
          </a:p>
        </p:txBody>
      </p:sp>
      <p:sp>
        <p:nvSpPr>
          <p:cNvPr id="16388" name="Rectangle 21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8153400" cy="4449763"/>
          </a:xfrm>
        </p:spPr>
        <p:txBody>
          <a:bodyPr>
            <a:normAutofit fontScale="25000" lnSpcReduction="20000"/>
          </a:bodyPr>
          <a:lstStyle/>
          <a:p>
            <a:pPr algn="ctr">
              <a:lnSpc>
                <a:spcPct val="80000"/>
              </a:lnSpc>
              <a:buFont typeface="Arial" charset="0"/>
              <a:buNone/>
              <a:defRPr/>
            </a:pPr>
            <a:r>
              <a:rPr lang="sr-Latn-CS" sz="3600" b="1" dirty="0" smtClean="0">
                <a:latin typeface="Arial" charset="0"/>
              </a:rPr>
              <a:t> </a:t>
            </a:r>
          </a:p>
          <a:p>
            <a:pPr>
              <a:lnSpc>
                <a:spcPct val="120000"/>
              </a:lnSpc>
              <a:spcBef>
                <a:spcPts val="600"/>
              </a:spcBef>
              <a:buFont typeface="Arial" charset="0"/>
              <a:buNone/>
              <a:defRPr/>
            </a:pPr>
            <a:r>
              <a:rPr lang="en-US" sz="72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Current </a:t>
            </a:r>
            <a:r>
              <a:rPr lang="sr-Latn-ME" sz="72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situation</a:t>
            </a:r>
          </a:p>
          <a:p>
            <a:pPr>
              <a:lnSpc>
                <a:spcPct val="120000"/>
              </a:lnSpc>
              <a:spcBef>
                <a:spcPts val="600"/>
              </a:spcBef>
              <a:buFont typeface="Arial" charset="0"/>
              <a:buNone/>
              <a:defRPr/>
            </a:pPr>
            <a:endParaRPr lang="sr-Latn-CS" sz="6400" dirty="0" smtClean="0">
              <a:latin typeface="Cambria" pitchFamily="18" charset="0"/>
            </a:endParaRPr>
          </a:p>
          <a:p>
            <a:pPr algn="just"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en-US" sz="7200" dirty="0" smtClean="0">
                <a:latin typeface="Cambria" pitchFamily="18" charset="0"/>
              </a:rPr>
              <a:t>Statistical Office of Montenegro made the poverty analysis for the first time in 2008 for 2005 and 2006 in cooperation with World Bank and with support of Ministry of Health</a:t>
            </a:r>
            <a:r>
              <a:rPr lang="en-US" sz="7200" smtClean="0">
                <a:latin typeface="Cambria" pitchFamily="18" charset="0"/>
              </a:rPr>
              <a:t>, Labour </a:t>
            </a:r>
            <a:r>
              <a:rPr lang="en-US" sz="7200" dirty="0" smtClean="0">
                <a:latin typeface="Cambria" pitchFamily="18" charset="0"/>
              </a:rPr>
              <a:t>and Social Welfare.</a:t>
            </a:r>
            <a:endParaRPr lang="sr-Latn-ME" sz="7200" dirty="0" smtClean="0">
              <a:latin typeface="Cambria" pitchFamily="18" charset="0"/>
            </a:endParaRPr>
          </a:p>
          <a:p>
            <a:pPr algn="just"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Ø"/>
              <a:defRPr/>
            </a:pPr>
            <a:endParaRPr lang="sr-Latn-ME" sz="7200" dirty="0">
              <a:latin typeface="Cambria" pitchFamily="18" charset="0"/>
            </a:endParaRPr>
          </a:p>
          <a:p>
            <a:pPr algn="just"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en-US" sz="7200" dirty="0" smtClean="0">
                <a:latin typeface="Cambria" pitchFamily="18" charset="0"/>
              </a:rPr>
              <a:t>Absolute poverty line which is used for poverty analysis by </a:t>
            </a:r>
            <a:r>
              <a:rPr lang="vi-VN" sz="7200" dirty="0" smtClean="0">
                <a:latin typeface="Cambria" pitchFamily="18" charset="0"/>
              </a:rPr>
              <a:t>MONSTAT </a:t>
            </a:r>
            <a:r>
              <a:rPr lang="en-US" sz="7200" dirty="0" smtClean="0">
                <a:latin typeface="Cambria" pitchFamily="18" charset="0"/>
              </a:rPr>
              <a:t>is nationally specific line and it can not be used for international comparison, but only for monitoring situation and changes in poverty in Montenegro. </a:t>
            </a:r>
            <a:endParaRPr lang="sr-Latn-ME" sz="7200" dirty="0" smtClean="0">
              <a:latin typeface="Cambria" pitchFamily="18" charset="0"/>
            </a:endParaRPr>
          </a:p>
          <a:p>
            <a:pPr algn="just"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Ø"/>
              <a:defRPr/>
            </a:pPr>
            <a:endParaRPr lang="sr-Latn-ME" sz="7200" dirty="0">
              <a:latin typeface="Cambria" pitchFamily="18" charset="0"/>
            </a:endParaRPr>
          </a:p>
          <a:p>
            <a:pPr algn="just"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en-US" sz="7200" dirty="0" smtClean="0">
                <a:latin typeface="Cambria" pitchFamily="18" charset="0"/>
              </a:rPr>
              <a:t>To harmonize with European legislation and to compare data on international level we introduce </a:t>
            </a:r>
            <a:r>
              <a:rPr lang="sr-Latn-ME" sz="7200" dirty="0" smtClean="0">
                <a:latin typeface="Cambria" pitchFamily="18" charset="0"/>
              </a:rPr>
              <a:t>EU SILC.</a:t>
            </a:r>
            <a:endParaRPr lang="en-US" sz="7200" dirty="0" smtClean="0">
              <a:latin typeface="Cambria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600"/>
              </a:spcBef>
              <a:buFont typeface="Arial" charset="0"/>
              <a:buNone/>
              <a:defRPr/>
            </a:pPr>
            <a:endParaRPr lang="en-US" sz="3800" dirty="0" smtClean="0">
              <a:latin typeface="Arial" charset="0"/>
            </a:endParaRPr>
          </a:p>
          <a:p>
            <a:pPr algn="just"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Ø"/>
              <a:defRPr/>
            </a:pPr>
            <a:endParaRPr lang="pl-PL" sz="3800" dirty="0" smtClean="0">
              <a:latin typeface="Arial" charset="0"/>
            </a:endParaRPr>
          </a:p>
          <a:p>
            <a:pPr algn="just"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Ø"/>
              <a:defRPr/>
            </a:pPr>
            <a:endParaRPr lang="en-US" sz="3800" dirty="0" smtClean="0">
              <a:latin typeface="Arial" charset="0"/>
            </a:endParaRPr>
          </a:p>
          <a:p>
            <a:pPr algn="just"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Ø"/>
              <a:defRPr/>
            </a:pPr>
            <a:endParaRPr lang="en-US" sz="3800" dirty="0">
              <a:latin typeface="Arial" charset="0"/>
            </a:endParaRPr>
          </a:p>
          <a:p>
            <a:pPr algn="just"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Ø"/>
              <a:defRPr/>
            </a:pPr>
            <a:endParaRPr lang="sr-Latn-CS" sz="3800" dirty="0" smtClean="0">
              <a:latin typeface="Arial" charset="0"/>
            </a:endParaRPr>
          </a:p>
          <a:p>
            <a:pPr lvl="1">
              <a:lnSpc>
                <a:spcPct val="80000"/>
              </a:lnSpc>
              <a:buFont typeface="Arial" charset="0"/>
              <a:buNone/>
              <a:defRPr/>
            </a:pPr>
            <a:endParaRPr lang="sr-Latn-CS" sz="2400" dirty="0" smtClean="0">
              <a:latin typeface="Arial" charset="0"/>
            </a:endParaRPr>
          </a:p>
        </p:txBody>
      </p:sp>
      <p:grpSp>
        <p:nvGrpSpPr>
          <p:cNvPr id="5125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0" name="Round Same Side Corner Rectangle 19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1800" b="1" i="1" dirty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</a:p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5132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>
                  <a:solidFill>
                    <a:srgbClr val="F2DCDB"/>
                  </a:solidFill>
                  <a:latin typeface="Cambria" pitchFamily="18" charset="0"/>
                </a:rPr>
                <a:t>Chapter 1</a:t>
              </a:r>
              <a:r>
                <a:rPr lang="en-US" sz="1800" b="1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sz="1800" b="1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5133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9" name="5-Point Star 2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5126" name="Group 21"/>
          <p:cNvGrpSpPr>
            <a:grpSpLocks/>
          </p:cNvGrpSpPr>
          <p:nvPr/>
        </p:nvGrpSpPr>
        <p:grpSpPr bwMode="auto">
          <a:xfrm>
            <a:off x="0" y="6354763"/>
            <a:ext cx="9144000" cy="506412"/>
            <a:chOff x="0" y="6354762"/>
            <a:chExt cx="9144000" cy="506533"/>
          </a:xfrm>
        </p:grpSpPr>
        <p:sp>
          <p:nvSpPr>
            <p:cNvPr id="36" name="Round Same Side Corner Rectangle 35"/>
            <p:cNvSpPr/>
            <p:nvPr/>
          </p:nvSpPr>
          <p:spPr>
            <a:xfrm rot="10800000">
              <a:off x="0" y="6400810"/>
              <a:ext cx="9144000" cy="457309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33400" y="6461149"/>
              <a:ext cx="4344988" cy="40014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Negotiating Team for  Accession 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endParaRPr>
            </a:p>
          </p:txBody>
        </p:sp>
        <p:pic>
          <p:nvPicPr>
            <p:cNvPr id="5129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ectangle 38"/>
            <p:cNvSpPr/>
            <p:nvPr/>
          </p:nvSpPr>
          <p:spPr>
            <a:xfrm>
              <a:off x="6477000" y="6400810"/>
              <a:ext cx="2514600" cy="457309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>
                <a:defRPr/>
              </a:pPr>
              <a:r>
                <a:rPr lang="en-US" sz="1100" b="1" i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18" descr="EU MN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7" name="Rectangle 20"/>
          <p:cNvSpPr>
            <a:spLocks noGrp="1"/>
          </p:cNvSpPr>
          <p:nvPr>
            <p:ph type="title"/>
          </p:nvPr>
        </p:nvSpPr>
        <p:spPr>
          <a:xfrm>
            <a:off x="685800" y="609600"/>
            <a:ext cx="8229600" cy="1143000"/>
          </a:xfrm>
        </p:spPr>
        <p:txBody>
          <a:bodyPr/>
          <a:lstStyle/>
          <a:p>
            <a:r>
              <a:rPr lang="en-US" sz="3200" b="1" smtClean="0">
                <a:solidFill>
                  <a:srgbClr val="632523"/>
                </a:solidFill>
                <a:latin typeface="Cambria" pitchFamily="18" charset="0"/>
              </a:rPr>
              <a:t>  </a:t>
            </a:r>
            <a:r>
              <a:rPr lang="sr-Latn-CS" sz="3200" b="1" smtClean="0">
                <a:solidFill>
                  <a:srgbClr val="632523"/>
                </a:solidFill>
                <a:latin typeface="Cambria" pitchFamily="18" charset="0"/>
              </a:rPr>
              <a:t/>
            </a:r>
            <a:br>
              <a:rPr lang="sr-Latn-CS" sz="3200" b="1" smtClean="0">
                <a:solidFill>
                  <a:srgbClr val="632523"/>
                </a:solidFill>
                <a:latin typeface="Cambria" pitchFamily="18" charset="0"/>
              </a:rPr>
            </a:br>
            <a:r>
              <a:rPr lang="en-US" sz="2600" b="1" smtClean="0">
                <a:solidFill>
                  <a:srgbClr val="632523"/>
                </a:solidFill>
                <a:latin typeface="Cambria" pitchFamily="18" charset="0"/>
              </a:rPr>
              <a:t>EU SILC</a:t>
            </a:r>
            <a:endParaRPr lang="en-US" sz="3200" b="1" smtClean="0">
              <a:solidFill>
                <a:srgbClr val="632523"/>
              </a:solidFill>
              <a:latin typeface="Cambria" pitchFamily="18" charset="0"/>
            </a:endParaRPr>
          </a:p>
        </p:txBody>
      </p:sp>
      <p:sp>
        <p:nvSpPr>
          <p:cNvPr id="16388" name="Rectangle 21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8153400" cy="4449763"/>
          </a:xfrm>
        </p:spPr>
        <p:txBody>
          <a:bodyPr>
            <a:noAutofit/>
          </a:bodyPr>
          <a:lstStyle/>
          <a:p>
            <a:pPr marL="1588" indent="-1588" algn="just">
              <a:spcBef>
                <a:spcPts val="600"/>
              </a:spcBef>
              <a:buFont typeface="Arial" charset="0"/>
              <a:buNone/>
              <a:defRPr/>
            </a:pPr>
            <a:r>
              <a:rPr lang="en-US" sz="1800" b="1" dirty="0" smtClean="0">
                <a:solidFill>
                  <a:srgbClr val="C0504D">
                    <a:lumMod val="50000"/>
                  </a:srgbClr>
                </a:solidFill>
                <a:latin typeface="Cambria" pitchFamily="18" charset="0"/>
              </a:rPr>
              <a:t>Pilot survey</a:t>
            </a:r>
            <a:endParaRPr lang="sr-Latn-ME" sz="1800" b="1" dirty="0" smtClean="0">
              <a:solidFill>
                <a:srgbClr val="C0504D">
                  <a:lumMod val="50000"/>
                </a:srgbClr>
              </a:solidFill>
              <a:latin typeface="Cambria" pitchFamily="18" charset="0"/>
            </a:endParaRPr>
          </a:p>
          <a:p>
            <a:pPr marL="1588" indent="-1588" algn="just">
              <a:spcBef>
                <a:spcPts val="600"/>
              </a:spcBef>
              <a:buFont typeface="Arial" charset="0"/>
              <a:buNone/>
              <a:defRPr/>
            </a:pPr>
            <a:endParaRPr lang="en-US" sz="1800" b="1" dirty="0" smtClean="0">
              <a:solidFill>
                <a:srgbClr val="C0504D">
                  <a:lumMod val="50000"/>
                </a:srgbClr>
              </a:solidFill>
              <a:latin typeface="Cambria" pitchFamily="18" charset="0"/>
            </a:endParaRPr>
          </a:p>
          <a:p>
            <a:pPr algn="just"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Statistical Office of Montenegro conducted pilot project EU SILC in fourth Quarter of 2011.</a:t>
            </a:r>
            <a:endParaRPr lang="sr-Latn-ME" sz="18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algn="just">
              <a:spcBef>
                <a:spcPts val="600"/>
              </a:spcBef>
              <a:buFont typeface="Wingdings" pitchFamily="2" charset="2"/>
              <a:buChar char="Ø"/>
              <a:defRPr/>
            </a:pPr>
            <a:endParaRPr lang="en-US" sz="18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algn="just"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During pilot survey partial harmonization is achieved. The base for activities on preparation of this survey was </a:t>
            </a:r>
            <a:r>
              <a:rPr lang="sr-Latn-ME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Document </a:t>
            </a:r>
            <a:r>
              <a:rPr lang="sr-Latn-ME" sz="18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065 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and  EUROSTAT regulation</a:t>
            </a:r>
            <a:r>
              <a:rPr lang="sr-Latn-ME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: </a:t>
            </a:r>
            <a:endParaRPr lang="en-US" sz="18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indent="514350" algn="just">
              <a:spcBef>
                <a:spcPts val="600"/>
              </a:spcBef>
              <a:defRPr/>
            </a:pP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Framework </a:t>
            </a:r>
            <a:r>
              <a:rPr lang="en-US" sz="18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Regulation: 1177/2003</a:t>
            </a:r>
          </a:p>
          <a:p>
            <a:pPr indent="514350" algn="just">
              <a:spcBef>
                <a:spcPts val="600"/>
              </a:spcBef>
              <a:defRPr/>
            </a:pPr>
            <a:r>
              <a:rPr lang="en-US" sz="18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Definitions: 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1980/2003</a:t>
            </a:r>
          </a:p>
          <a:p>
            <a:pPr indent="514350" algn="just">
              <a:spcBef>
                <a:spcPts val="600"/>
              </a:spcBef>
              <a:defRPr/>
            </a:pPr>
            <a:r>
              <a:rPr lang="en-US" sz="18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Fieldwork and imputation procedures: 1981/2003</a:t>
            </a:r>
          </a:p>
          <a:p>
            <a:pPr indent="514350" algn="just">
              <a:spcBef>
                <a:spcPts val="600"/>
              </a:spcBef>
              <a:defRPr/>
            </a:pPr>
            <a:r>
              <a:rPr lang="en-US" sz="18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Sampling and tracing rules: 1982/2003</a:t>
            </a:r>
          </a:p>
          <a:p>
            <a:pPr indent="514350" algn="just">
              <a:spcBef>
                <a:spcPts val="600"/>
              </a:spcBef>
              <a:defRPr/>
            </a:pP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List </a:t>
            </a:r>
            <a:r>
              <a:rPr lang="en-US" sz="18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of variables: 1983/2003 </a:t>
            </a:r>
            <a:endParaRPr lang="en-US" sz="18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0" indent="0" algn="just">
              <a:spcBef>
                <a:spcPts val="600"/>
              </a:spcBef>
              <a:buFont typeface="Arial" charset="0"/>
              <a:buNone/>
              <a:defRPr/>
            </a:pPr>
            <a:endParaRPr lang="en-US" sz="18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algn="just">
              <a:spcBef>
                <a:spcPts val="600"/>
              </a:spcBef>
              <a:buFont typeface="Wingdings" pitchFamily="2" charset="2"/>
              <a:buChar char="Ø"/>
              <a:defRPr/>
            </a:pPr>
            <a:endParaRPr lang="en-US" sz="18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grpSp>
        <p:nvGrpSpPr>
          <p:cNvPr id="6149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0" name="Round Same Side Corner Rectangle 19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1800" b="1" i="1" dirty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</a:p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6156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>
                  <a:solidFill>
                    <a:srgbClr val="F2DCDB"/>
                  </a:solidFill>
                  <a:latin typeface="Cambria" pitchFamily="18" charset="0"/>
                </a:rPr>
                <a:t>Chapter 1</a:t>
              </a:r>
              <a:r>
                <a:rPr lang="en-US" sz="1800" b="1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sz="1800" b="1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6157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9" name="5-Point Star 2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6150" name="Group 21"/>
          <p:cNvGrpSpPr>
            <a:grpSpLocks/>
          </p:cNvGrpSpPr>
          <p:nvPr/>
        </p:nvGrpSpPr>
        <p:grpSpPr bwMode="auto">
          <a:xfrm>
            <a:off x="0" y="6354763"/>
            <a:ext cx="9144000" cy="506412"/>
            <a:chOff x="0" y="6354762"/>
            <a:chExt cx="9144000" cy="506533"/>
          </a:xfrm>
        </p:grpSpPr>
        <p:sp>
          <p:nvSpPr>
            <p:cNvPr id="36" name="Round Same Side Corner Rectangle 35"/>
            <p:cNvSpPr/>
            <p:nvPr/>
          </p:nvSpPr>
          <p:spPr>
            <a:xfrm rot="10800000">
              <a:off x="0" y="6400810"/>
              <a:ext cx="9144000" cy="457309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33400" y="6461149"/>
              <a:ext cx="4344988" cy="40014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Negotiating Team for  Accession 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  <a:cs typeface="+mn-cs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+mn-cs"/>
              </a:endParaRPr>
            </a:p>
          </p:txBody>
        </p:sp>
        <p:pic>
          <p:nvPicPr>
            <p:cNvPr id="6153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ectangle 38"/>
            <p:cNvSpPr/>
            <p:nvPr/>
          </p:nvSpPr>
          <p:spPr>
            <a:xfrm>
              <a:off x="6477000" y="6400810"/>
              <a:ext cx="2514600" cy="457309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>
                <a:defRPr/>
              </a:pPr>
              <a:r>
                <a:rPr lang="en-US" sz="1100" b="1" i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18" descr="EU MN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Rectangle 20"/>
          <p:cNvSpPr>
            <a:spLocks noGrp="1"/>
          </p:cNvSpPr>
          <p:nvPr>
            <p:ph type="title"/>
          </p:nvPr>
        </p:nvSpPr>
        <p:spPr>
          <a:xfrm>
            <a:off x="685800" y="609600"/>
            <a:ext cx="8229600" cy="1143000"/>
          </a:xfrm>
        </p:spPr>
        <p:txBody>
          <a:bodyPr/>
          <a:lstStyle/>
          <a:p>
            <a:r>
              <a:rPr lang="en-US" sz="3200" b="1" smtClean="0">
                <a:solidFill>
                  <a:srgbClr val="632523"/>
                </a:solidFill>
                <a:latin typeface="Cambria" pitchFamily="18" charset="0"/>
              </a:rPr>
              <a:t>  </a:t>
            </a:r>
            <a:r>
              <a:rPr lang="sr-Latn-CS" sz="3200" b="1" smtClean="0">
                <a:solidFill>
                  <a:srgbClr val="632523"/>
                </a:solidFill>
                <a:latin typeface="Cambria" pitchFamily="18" charset="0"/>
              </a:rPr>
              <a:t/>
            </a:r>
            <a:br>
              <a:rPr lang="sr-Latn-CS" sz="3200" b="1" smtClean="0">
                <a:solidFill>
                  <a:srgbClr val="632523"/>
                </a:solidFill>
                <a:latin typeface="Cambria" pitchFamily="18" charset="0"/>
              </a:rPr>
            </a:br>
            <a:r>
              <a:rPr lang="en-US" sz="2600" b="1" smtClean="0">
                <a:solidFill>
                  <a:srgbClr val="632523"/>
                </a:solidFill>
                <a:latin typeface="Cambria" pitchFamily="18" charset="0"/>
              </a:rPr>
              <a:t>EU SILC</a:t>
            </a:r>
            <a:endParaRPr lang="en-US" sz="3200" b="1" smtClean="0">
              <a:solidFill>
                <a:srgbClr val="632523"/>
              </a:solidFill>
              <a:latin typeface="Cambria" pitchFamily="18" charset="0"/>
            </a:endParaRPr>
          </a:p>
        </p:txBody>
      </p:sp>
      <p:sp>
        <p:nvSpPr>
          <p:cNvPr id="16388" name="Rectangle 21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8153400" cy="4449763"/>
          </a:xfrm>
        </p:spPr>
        <p:txBody>
          <a:bodyPr>
            <a:noAutofit/>
          </a:bodyPr>
          <a:lstStyle/>
          <a:p>
            <a:pPr marL="1588" indent="-1588" algn="just">
              <a:spcBef>
                <a:spcPts val="600"/>
              </a:spcBef>
              <a:buFont typeface="Arial" charset="0"/>
              <a:buNone/>
              <a:defRPr/>
            </a:pPr>
            <a:endParaRPr lang="en-US" sz="18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1588" indent="-1588" algn="just">
              <a:spcBef>
                <a:spcPts val="600"/>
              </a:spcBef>
              <a:buFont typeface="Arial" charset="0"/>
              <a:buNone/>
              <a:defRPr/>
            </a:pPr>
            <a:r>
              <a:rPr lang="en-US" sz="1800" b="1" dirty="0">
                <a:solidFill>
                  <a:srgbClr val="C0504D">
                    <a:lumMod val="50000"/>
                  </a:srgbClr>
                </a:solidFill>
                <a:latin typeface="Cambria" pitchFamily="18" charset="0"/>
              </a:rPr>
              <a:t>Pilot survey</a:t>
            </a:r>
          </a:p>
          <a:p>
            <a:pPr marL="1588" indent="-1588" algn="just">
              <a:spcBef>
                <a:spcPts val="600"/>
              </a:spcBef>
              <a:buFont typeface="Arial" charset="0"/>
              <a:buNone/>
              <a:defRPr/>
            </a:pPr>
            <a:endParaRPr lang="en-US" sz="1800" b="1" dirty="0" smtClean="0">
              <a:solidFill>
                <a:srgbClr val="C0504D">
                  <a:lumMod val="50000"/>
                </a:srgbClr>
              </a:solidFill>
              <a:latin typeface="Cambria" pitchFamily="18" charset="0"/>
            </a:endParaRPr>
          </a:p>
          <a:p>
            <a:pPr algn="just"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Sample selection frame </a:t>
            </a:r>
            <a:r>
              <a:rPr lang="sr-Latn-ME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- </a:t>
            </a:r>
            <a:r>
              <a:rPr lang="en-US" sz="18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Census of Population, Households and Dwellings from 2011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.</a:t>
            </a:r>
            <a:endParaRPr lang="sr-Latn-ME" sz="18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0" indent="0" algn="just">
              <a:spcBef>
                <a:spcPts val="600"/>
              </a:spcBef>
              <a:buFont typeface="Arial" charset="0"/>
              <a:buNone/>
              <a:defRPr/>
            </a:pPr>
            <a:endParaRPr lang="sr-Latn-ME" sz="18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algn="just"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The sample for pilot survey included 1 000 households from 200 enumeration areas. The sample was selected as two-stage stratified sample, where the first stage units are enumeration areas, and second stage units are households. </a:t>
            </a:r>
            <a:r>
              <a:rPr lang="sr-Latn-ME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Collective households are excluded during the selection. </a:t>
            </a:r>
            <a:endParaRPr lang="sr-Latn-ME" sz="18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algn="just">
              <a:spcBef>
                <a:spcPts val="600"/>
              </a:spcBef>
              <a:buFont typeface="Wingdings" pitchFamily="2" charset="2"/>
              <a:buChar char="Ø"/>
              <a:defRPr/>
            </a:pPr>
            <a:endParaRPr lang="sr-Latn-ME" sz="18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algn="just"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Tested instruments</a:t>
            </a:r>
            <a:endParaRPr lang="sr-Latn-ME" sz="18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0" indent="0" algn="just">
              <a:spcBef>
                <a:spcPts val="600"/>
              </a:spcBef>
              <a:buFont typeface="Arial" charset="0"/>
              <a:buNone/>
              <a:defRPr/>
            </a:pPr>
            <a:endParaRPr lang="en-US" sz="18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grpSp>
        <p:nvGrpSpPr>
          <p:cNvPr id="7173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0" name="Round Same Side Corner Rectangle 19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1800" b="1" i="1" dirty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</a:p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7180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>
                  <a:solidFill>
                    <a:srgbClr val="F2DCDB"/>
                  </a:solidFill>
                  <a:latin typeface="Cambria" pitchFamily="18" charset="0"/>
                </a:rPr>
                <a:t>Chapter 1</a:t>
              </a:r>
              <a:r>
                <a:rPr lang="en-US" sz="1800" b="1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sz="1800" b="1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7181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9" name="5-Point Star 2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</p:grpSp>
      </p:grpSp>
      <p:grpSp>
        <p:nvGrpSpPr>
          <p:cNvPr id="7174" name="Group 21"/>
          <p:cNvGrpSpPr>
            <a:grpSpLocks/>
          </p:cNvGrpSpPr>
          <p:nvPr/>
        </p:nvGrpSpPr>
        <p:grpSpPr bwMode="auto">
          <a:xfrm>
            <a:off x="0" y="6354763"/>
            <a:ext cx="9144000" cy="506412"/>
            <a:chOff x="0" y="6354762"/>
            <a:chExt cx="9144000" cy="506533"/>
          </a:xfrm>
        </p:grpSpPr>
        <p:sp>
          <p:nvSpPr>
            <p:cNvPr id="36" name="Round Same Side Corner Rectangle 35"/>
            <p:cNvSpPr/>
            <p:nvPr/>
          </p:nvSpPr>
          <p:spPr>
            <a:xfrm rot="10800000">
              <a:off x="0" y="6400810"/>
              <a:ext cx="9144000" cy="457309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mbria" pitchFamily="18" charset="0"/>
              </a:endParaRPr>
            </a:p>
          </p:txBody>
        </p:sp>
        <p:sp>
          <p:nvSpPr>
            <p:cNvPr id="7176" name="Rectangle 36"/>
            <p:cNvSpPr>
              <a:spLocks noChangeArrowheads="1"/>
            </p:cNvSpPr>
            <p:nvPr/>
          </p:nvSpPr>
          <p:spPr bwMode="auto">
            <a:xfrm>
              <a:off x="533400" y="6461149"/>
              <a:ext cx="4344988" cy="4001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sr-Latn-CS" sz="1000" b="1">
                  <a:solidFill>
                    <a:srgbClr val="953735"/>
                  </a:solidFill>
                  <a:latin typeface="Cambria" pitchFamily="18" charset="0"/>
                </a:rPr>
                <a:t>M O N T E N E G R O</a:t>
              </a:r>
            </a:p>
            <a:p>
              <a:r>
                <a:rPr lang="en-GB" sz="1000" b="1">
                  <a:solidFill>
                    <a:srgbClr val="953735"/>
                  </a:solidFill>
                  <a:latin typeface="Cambria" pitchFamily="18" charset="0"/>
                </a:rPr>
                <a:t>Negotiating Team for  Accession of </a:t>
              </a:r>
              <a:r>
                <a:rPr lang="en-US" sz="1000" b="1">
                  <a:solidFill>
                    <a:srgbClr val="953735"/>
                  </a:solidFill>
                  <a:latin typeface="Cambria" pitchFamily="18" charset="0"/>
                </a:rPr>
                <a:t> </a:t>
              </a:r>
              <a:r>
                <a:rPr lang="sr-Latn-CS" sz="1000" b="1">
                  <a:solidFill>
                    <a:srgbClr val="953735"/>
                  </a:solidFill>
                  <a:latin typeface="Cambria" pitchFamily="18" charset="0"/>
                </a:rPr>
                <a:t>Montenegro </a:t>
              </a:r>
              <a:r>
                <a:rPr lang="en-GB" sz="1000" b="1">
                  <a:solidFill>
                    <a:srgbClr val="953735"/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>
                  <a:solidFill>
                    <a:srgbClr val="953735"/>
                  </a:solidFill>
                  <a:latin typeface="Cambria" pitchFamily="18" charset="0"/>
                </a:rPr>
                <a:t> </a:t>
              </a:r>
              <a:endParaRPr lang="en-US" sz="1000">
                <a:solidFill>
                  <a:srgbClr val="953735"/>
                </a:solidFill>
                <a:latin typeface="Cambria" pitchFamily="18" charset="0"/>
              </a:endParaRPr>
            </a:p>
          </p:txBody>
        </p:sp>
        <p:pic>
          <p:nvPicPr>
            <p:cNvPr id="7177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ectangle 38"/>
            <p:cNvSpPr/>
            <p:nvPr/>
          </p:nvSpPr>
          <p:spPr>
            <a:xfrm>
              <a:off x="6477000" y="6400810"/>
              <a:ext cx="2514600" cy="457309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>
                <a:defRPr/>
              </a:pPr>
              <a:r>
                <a:rPr lang="en-US" sz="1100" b="1" i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18" descr="EU MN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5" name="Rectangle 20"/>
          <p:cNvSpPr>
            <a:spLocks noGrp="1"/>
          </p:cNvSpPr>
          <p:nvPr>
            <p:ph type="title"/>
          </p:nvPr>
        </p:nvSpPr>
        <p:spPr>
          <a:xfrm>
            <a:off x="685800" y="609600"/>
            <a:ext cx="8229600" cy="1143000"/>
          </a:xfrm>
        </p:spPr>
        <p:txBody>
          <a:bodyPr/>
          <a:lstStyle/>
          <a:p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 </a:t>
            </a:r>
            <a: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  <a:t/>
            </a:r>
            <a:b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</a:br>
            <a:r>
              <a:rPr lang="en-US" sz="2600" b="1" dirty="0" smtClean="0">
                <a:solidFill>
                  <a:srgbClr val="632523"/>
                </a:solidFill>
                <a:latin typeface="Cambria" pitchFamily="18" charset="0"/>
              </a:rPr>
              <a:t>EU SILC</a:t>
            </a:r>
            <a:endParaRPr lang="en-US" sz="3200" b="1" dirty="0" smtClean="0">
              <a:solidFill>
                <a:srgbClr val="632523"/>
              </a:solidFill>
              <a:latin typeface="Cambria" pitchFamily="18" charset="0"/>
            </a:endParaRPr>
          </a:p>
        </p:txBody>
      </p:sp>
      <p:sp>
        <p:nvSpPr>
          <p:cNvPr id="16388" name="Rectangle 21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8153400" cy="4449763"/>
          </a:xfrm>
        </p:spPr>
        <p:txBody>
          <a:bodyPr>
            <a:noAutofit/>
          </a:bodyPr>
          <a:lstStyle/>
          <a:p>
            <a:pPr marL="1588" indent="-1588" algn="just">
              <a:spcBef>
                <a:spcPts val="600"/>
              </a:spcBef>
              <a:buFont typeface="Arial" charset="0"/>
              <a:buNone/>
              <a:defRPr/>
            </a:pPr>
            <a:endParaRPr lang="en-US" sz="18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1588" indent="-1588" algn="just">
              <a:spcBef>
                <a:spcPts val="600"/>
              </a:spcBef>
              <a:buFont typeface="Arial" charset="0"/>
              <a:buNone/>
              <a:defRPr/>
            </a:pPr>
            <a:r>
              <a:rPr lang="en-US" sz="2000" b="1" dirty="0">
                <a:solidFill>
                  <a:srgbClr val="C0504D">
                    <a:lumMod val="50000"/>
                  </a:srgbClr>
                </a:solidFill>
                <a:latin typeface="Cambria" pitchFamily="18" charset="0"/>
              </a:rPr>
              <a:t>Current </a:t>
            </a:r>
            <a:r>
              <a:rPr lang="en-US" sz="2000" b="1" dirty="0" smtClean="0">
                <a:solidFill>
                  <a:srgbClr val="C0504D">
                    <a:lumMod val="50000"/>
                  </a:srgbClr>
                </a:solidFill>
                <a:latin typeface="Cambria" pitchFamily="18" charset="0"/>
              </a:rPr>
              <a:t>situation</a:t>
            </a:r>
          </a:p>
          <a:p>
            <a:pPr marL="1588" indent="-1588" algn="just">
              <a:spcBef>
                <a:spcPts val="600"/>
              </a:spcBef>
              <a:buFont typeface="Arial" charset="0"/>
              <a:buNone/>
              <a:defRPr/>
            </a:pPr>
            <a:endParaRPr lang="sr-Latn-ME" sz="18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algn="just"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it-IT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Regular EU</a:t>
            </a:r>
            <a:r>
              <a:rPr lang="sr-Latn-ME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it-IT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SILC survey is in progress. Data collection method </a:t>
            </a:r>
            <a:r>
              <a:rPr lang="sr-Latn-ME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PAPI.</a:t>
            </a:r>
          </a:p>
          <a:p>
            <a:pPr marL="0" indent="0" algn="just">
              <a:spcBef>
                <a:spcPts val="600"/>
              </a:spcBef>
              <a:buFont typeface="Arial" charset="0"/>
              <a:buNone/>
              <a:defRPr/>
            </a:pPr>
            <a:endParaRPr lang="it-IT" sz="18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algn="just"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en-US" sz="1800" dirty="0" smtClean="0">
                <a:solidFill>
                  <a:srgbClr val="C0504D">
                    <a:lumMod val="50000"/>
                  </a:srgbClr>
                </a:solidFill>
                <a:latin typeface="Cambria" pitchFamily="18" charset="0"/>
              </a:rPr>
              <a:t>Pilot questionnaires are revised and harmonized with </a:t>
            </a:r>
            <a:r>
              <a:rPr lang="pl-PL" sz="1800" dirty="0" smtClean="0">
                <a:solidFill>
                  <a:srgbClr val="C0504D">
                    <a:lumMod val="50000"/>
                  </a:srgbClr>
                </a:solidFill>
                <a:latin typeface="Cambria" pitchFamily="18" charset="0"/>
              </a:rPr>
              <a:t>Document 065, </a:t>
            </a:r>
            <a:r>
              <a:rPr lang="en-US" sz="1800" dirty="0" smtClean="0">
                <a:solidFill>
                  <a:srgbClr val="C0504D">
                    <a:lumMod val="50000"/>
                  </a:srgbClr>
                </a:solidFill>
                <a:latin typeface="Cambria" pitchFamily="18" charset="0"/>
              </a:rPr>
              <a:t>with the help of expert engaged through </a:t>
            </a:r>
            <a:r>
              <a:rPr lang="pl-PL" sz="1800" dirty="0" smtClean="0">
                <a:solidFill>
                  <a:srgbClr val="C0504D">
                    <a:lumMod val="50000"/>
                  </a:srgbClr>
                </a:solidFill>
                <a:latin typeface="Cambria" pitchFamily="18" charset="0"/>
              </a:rPr>
              <a:t>IPA 2011.  </a:t>
            </a:r>
          </a:p>
          <a:p>
            <a:pPr algn="just">
              <a:spcBef>
                <a:spcPts val="600"/>
              </a:spcBef>
              <a:buFont typeface="Wingdings" pitchFamily="2" charset="2"/>
              <a:buChar char="Ø"/>
              <a:defRPr/>
            </a:pPr>
            <a:endParaRPr lang="pl-PL" sz="1800" dirty="0">
              <a:solidFill>
                <a:srgbClr val="C0504D">
                  <a:lumMod val="50000"/>
                </a:srgbClr>
              </a:solidFill>
              <a:latin typeface="Cambria" pitchFamily="18" charset="0"/>
            </a:endParaRPr>
          </a:p>
          <a:p>
            <a:pPr algn="just"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en-US" sz="1800" dirty="0" smtClean="0">
                <a:solidFill>
                  <a:srgbClr val="C0504D">
                    <a:lumMod val="50000"/>
                  </a:srgbClr>
                </a:solidFill>
                <a:latin typeface="Cambria" pitchFamily="18" charset="0"/>
              </a:rPr>
              <a:t>In the beginning of July the workshop will be held in </a:t>
            </a:r>
            <a:r>
              <a:rPr lang="en-US" sz="1800" dirty="0" err="1" smtClean="0">
                <a:solidFill>
                  <a:srgbClr val="C0504D">
                    <a:lumMod val="50000"/>
                  </a:srgbClr>
                </a:solidFill>
                <a:latin typeface="Cambria" pitchFamily="18" charset="0"/>
              </a:rPr>
              <a:t>Podgorica</a:t>
            </a:r>
            <a:r>
              <a:rPr lang="en-US" sz="1800" dirty="0" smtClean="0">
                <a:solidFill>
                  <a:srgbClr val="C0504D">
                    <a:lumMod val="50000"/>
                  </a:srgbClr>
                </a:solidFill>
                <a:latin typeface="Cambria" pitchFamily="18" charset="0"/>
              </a:rPr>
              <a:t> on which occasion experience will be shared with other countries conducting </a:t>
            </a:r>
            <a:r>
              <a:rPr lang="pl-PL" sz="1800" dirty="0" smtClean="0">
                <a:solidFill>
                  <a:srgbClr val="C0504D">
                    <a:lumMod val="50000"/>
                  </a:srgbClr>
                </a:solidFill>
                <a:latin typeface="Cambria" pitchFamily="18" charset="0"/>
              </a:rPr>
              <a:t>SILC</a:t>
            </a:r>
            <a:r>
              <a:rPr lang="pl-PL" sz="1800" dirty="0">
                <a:solidFill>
                  <a:srgbClr val="C0504D">
                    <a:lumMod val="50000"/>
                  </a:srgbClr>
                </a:solidFill>
                <a:latin typeface="Cambria" pitchFamily="18" charset="0"/>
              </a:rPr>
              <a:t>.</a:t>
            </a:r>
          </a:p>
          <a:p>
            <a:pPr marL="0" indent="0" algn="just">
              <a:spcBef>
                <a:spcPts val="600"/>
              </a:spcBef>
              <a:buFont typeface="Arial" charset="0"/>
              <a:buNone/>
              <a:defRPr/>
            </a:pPr>
            <a:endParaRPr lang="sr-Latn-ME" sz="1800" dirty="0" smtClean="0">
              <a:solidFill>
                <a:srgbClr val="C0504D">
                  <a:lumMod val="50000"/>
                </a:srgbClr>
              </a:solidFill>
              <a:latin typeface="Cambria" pitchFamily="18" charset="0"/>
            </a:endParaRPr>
          </a:p>
          <a:p>
            <a:pPr algn="just">
              <a:spcBef>
                <a:spcPts val="600"/>
              </a:spcBef>
              <a:buFont typeface="Wingdings" pitchFamily="2" charset="2"/>
              <a:buChar char="Ø"/>
              <a:defRPr/>
            </a:pPr>
            <a:endParaRPr lang="en-US" sz="18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0" indent="0" algn="just">
              <a:spcBef>
                <a:spcPts val="600"/>
              </a:spcBef>
              <a:buFont typeface="Arial" charset="0"/>
              <a:buNone/>
              <a:defRPr/>
            </a:pPr>
            <a:endParaRPr lang="en-US" sz="18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algn="just">
              <a:spcBef>
                <a:spcPts val="600"/>
              </a:spcBef>
              <a:buFont typeface="Wingdings" pitchFamily="2" charset="2"/>
              <a:buChar char="Ø"/>
              <a:defRPr/>
            </a:pPr>
            <a:endParaRPr lang="en-US" sz="18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grpSp>
        <p:nvGrpSpPr>
          <p:cNvPr id="8197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0" name="Round Same Side Corner Rectangle 19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1800" b="1" i="1" dirty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</a:p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8204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>
                  <a:solidFill>
                    <a:srgbClr val="F2DCDB"/>
                  </a:solidFill>
                  <a:latin typeface="Cambria" pitchFamily="18" charset="0"/>
                </a:rPr>
                <a:t>Chapter 1</a:t>
              </a:r>
              <a:r>
                <a:rPr lang="en-US" sz="1800" b="1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sz="1800" b="1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8205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9" name="5-Point Star 2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</p:grpSp>
      </p:grpSp>
      <p:grpSp>
        <p:nvGrpSpPr>
          <p:cNvPr id="8198" name="Group 21"/>
          <p:cNvGrpSpPr>
            <a:grpSpLocks/>
          </p:cNvGrpSpPr>
          <p:nvPr/>
        </p:nvGrpSpPr>
        <p:grpSpPr bwMode="auto">
          <a:xfrm>
            <a:off x="0" y="6354763"/>
            <a:ext cx="9144000" cy="506412"/>
            <a:chOff x="0" y="6354762"/>
            <a:chExt cx="9144000" cy="506533"/>
          </a:xfrm>
        </p:grpSpPr>
        <p:sp>
          <p:nvSpPr>
            <p:cNvPr id="36" name="Round Same Side Corner Rectangle 35"/>
            <p:cNvSpPr/>
            <p:nvPr/>
          </p:nvSpPr>
          <p:spPr>
            <a:xfrm rot="10800000">
              <a:off x="0" y="6400810"/>
              <a:ext cx="9144000" cy="457309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mbria" pitchFamily="18" charset="0"/>
              </a:endParaRPr>
            </a:p>
          </p:txBody>
        </p:sp>
        <p:sp>
          <p:nvSpPr>
            <p:cNvPr id="8200" name="Rectangle 36"/>
            <p:cNvSpPr>
              <a:spLocks noChangeArrowheads="1"/>
            </p:cNvSpPr>
            <p:nvPr/>
          </p:nvSpPr>
          <p:spPr bwMode="auto">
            <a:xfrm>
              <a:off x="533400" y="6461149"/>
              <a:ext cx="4344988" cy="4001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sr-Latn-CS" sz="1000" b="1">
                  <a:solidFill>
                    <a:srgbClr val="953735"/>
                  </a:solidFill>
                  <a:latin typeface="Cambria" pitchFamily="18" charset="0"/>
                </a:rPr>
                <a:t>M O N T E N E G R O</a:t>
              </a:r>
            </a:p>
            <a:p>
              <a:r>
                <a:rPr lang="en-GB" sz="1000" b="1">
                  <a:solidFill>
                    <a:srgbClr val="953735"/>
                  </a:solidFill>
                  <a:latin typeface="Cambria" pitchFamily="18" charset="0"/>
                </a:rPr>
                <a:t>Negotiating Team for  Accession of </a:t>
              </a:r>
              <a:r>
                <a:rPr lang="en-US" sz="1000" b="1">
                  <a:solidFill>
                    <a:srgbClr val="953735"/>
                  </a:solidFill>
                  <a:latin typeface="Cambria" pitchFamily="18" charset="0"/>
                </a:rPr>
                <a:t> </a:t>
              </a:r>
              <a:r>
                <a:rPr lang="sr-Latn-CS" sz="1000" b="1">
                  <a:solidFill>
                    <a:srgbClr val="953735"/>
                  </a:solidFill>
                  <a:latin typeface="Cambria" pitchFamily="18" charset="0"/>
                </a:rPr>
                <a:t>Montenegro </a:t>
              </a:r>
              <a:r>
                <a:rPr lang="en-GB" sz="1000" b="1">
                  <a:solidFill>
                    <a:srgbClr val="953735"/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>
                  <a:solidFill>
                    <a:srgbClr val="953735"/>
                  </a:solidFill>
                  <a:latin typeface="Cambria" pitchFamily="18" charset="0"/>
                </a:rPr>
                <a:t> </a:t>
              </a:r>
              <a:endParaRPr lang="en-US" sz="1000">
                <a:solidFill>
                  <a:srgbClr val="953735"/>
                </a:solidFill>
                <a:latin typeface="Cambria" pitchFamily="18" charset="0"/>
              </a:endParaRPr>
            </a:p>
          </p:txBody>
        </p:sp>
        <p:pic>
          <p:nvPicPr>
            <p:cNvPr id="8201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ectangle 38"/>
            <p:cNvSpPr/>
            <p:nvPr/>
          </p:nvSpPr>
          <p:spPr>
            <a:xfrm>
              <a:off x="6477000" y="6400810"/>
              <a:ext cx="2514600" cy="457309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>
                <a:defRPr/>
              </a:pPr>
              <a:r>
                <a:rPr lang="en-US" sz="1100" b="1" i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18" descr="EU MN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9" name="Rectangle 20"/>
          <p:cNvSpPr>
            <a:spLocks noGrp="1"/>
          </p:cNvSpPr>
          <p:nvPr>
            <p:ph type="title"/>
          </p:nvPr>
        </p:nvSpPr>
        <p:spPr>
          <a:xfrm>
            <a:off x="685800" y="609600"/>
            <a:ext cx="8229600" cy="1143000"/>
          </a:xfrm>
        </p:spPr>
        <p:txBody>
          <a:bodyPr/>
          <a:lstStyle/>
          <a:p>
            <a:r>
              <a:rPr lang="en-US" sz="3200" b="1" smtClean="0">
                <a:solidFill>
                  <a:srgbClr val="632523"/>
                </a:solidFill>
                <a:latin typeface="Cambria" pitchFamily="18" charset="0"/>
              </a:rPr>
              <a:t>  </a:t>
            </a:r>
            <a:r>
              <a:rPr lang="sr-Latn-CS" sz="3200" b="1" smtClean="0">
                <a:solidFill>
                  <a:srgbClr val="632523"/>
                </a:solidFill>
                <a:latin typeface="Cambria" pitchFamily="18" charset="0"/>
              </a:rPr>
              <a:t/>
            </a:r>
            <a:br>
              <a:rPr lang="sr-Latn-CS" sz="3200" b="1" smtClean="0">
                <a:solidFill>
                  <a:srgbClr val="632523"/>
                </a:solidFill>
                <a:latin typeface="Cambria" pitchFamily="18" charset="0"/>
              </a:rPr>
            </a:br>
            <a:r>
              <a:rPr lang="en-US" sz="2600" b="1" smtClean="0">
                <a:solidFill>
                  <a:srgbClr val="632523"/>
                </a:solidFill>
                <a:latin typeface="Cambria" pitchFamily="18" charset="0"/>
              </a:rPr>
              <a:t>EU SILC</a:t>
            </a:r>
            <a:endParaRPr lang="en-US" sz="3200" b="1" smtClean="0">
              <a:solidFill>
                <a:srgbClr val="632523"/>
              </a:solidFill>
              <a:latin typeface="Cambria" pitchFamily="18" charset="0"/>
            </a:endParaRPr>
          </a:p>
        </p:txBody>
      </p:sp>
      <p:sp>
        <p:nvSpPr>
          <p:cNvPr id="16388" name="Rectangle 21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8153400" cy="4449763"/>
          </a:xfrm>
        </p:spPr>
        <p:txBody>
          <a:bodyPr>
            <a:noAutofit/>
          </a:bodyPr>
          <a:lstStyle/>
          <a:p>
            <a:pPr marL="1588" indent="-1588" algn="just">
              <a:spcBef>
                <a:spcPts val="600"/>
              </a:spcBef>
              <a:buFont typeface="Arial" charset="0"/>
              <a:buNone/>
              <a:defRPr/>
            </a:pPr>
            <a:endParaRPr lang="en-US" sz="18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1588" indent="-1588" algn="just">
              <a:spcBef>
                <a:spcPts val="600"/>
              </a:spcBef>
              <a:buFont typeface="Arial" charset="0"/>
              <a:buNone/>
              <a:defRPr/>
            </a:pPr>
            <a:r>
              <a:rPr lang="en-US" sz="1800" b="1" dirty="0">
                <a:solidFill>
                  <a:srgbClr val="C0504D">
                    <a:lumMod val="50000"/>
                  </a:srgbClr>
                </a:solidFill>
                <a:latin typeface="Cambria" pitchFamily="18" charset="0"/>
              </a:rPr>
              <a:t>Future compliances</a:t>
            </a:r>
          </a:p>
          <a:p>
            <a:pPr marL="1588" indent="-1588" algn="just">
              <a:spcBef>
                <a:spcPts val="600"/>
              </a:spcBef>
              <a:buFont typeface="Arial" charset="0"/>
              <a:buNone/>
              <a:defRPr/>
            </a:pPr>
            <a:endParaRPr lang="sr-Latn-ME" sz="18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algn="just"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en-US" sz="1800" dirty="0" smtClean="0">
                <a:solidFill>
                  <a:srgbClr val="C0504D">
                    <a:lumMod val="50000"/>
                  </a:srgbClr>
                </a:solidFill>
                <a:latin typeface="Cambria" pitchFamily="18" charset="0"/>
              </a:rPr>
              <a:t>Production and sending of </a:t>
            </a:r>
            <a:r>
              <a:rPr lang="sr-Latn-ME" sz="1800" dirty="0" smtClean="0">
                <a:solidFill>
                  <a:srgbClr val="C0504D">
                    <a:lumMod val="50000"/>
                  </a:srgbClr>
                </a:solidFill>
                <a:latin typeface="Cambria" pitchFamily="18" charset="0"/>
              </a:rPr>
              <a:t>cross-sectional </a:t>
            </a:r>
            <a:r>
              <a:rPr lang="sr-Latn-ME" sz="1800" dirty="0">
                <a:solidFill>
                  <a:srgbClr val="C0504D">
                    <a:lumMod val="50000"/>
                  </a:srgbClr>
                </a:solidFill>
                <a:latin typeface="Cambria" pitchFamily="18" charset="0"/>
              </a:rPr>
              <a:t>and </a:t>
            </a:r>
            <a:r>
              <a:rPr lang="sr-Latn-ME" sz="1800" dirty="0" smtClean="0">
                <a:solidFill>
                  <a:srgbClr val="C0504D">
                    <a:lumMod val="50000"/>
                  </a:srgbClr>
                </a:solidFill>
                <a:latin typeface="Cambria" pitchFamily="18" charset="0"/>
              </a:rPr>
              <a:t>longitudinal</a:t>
            </a:r>
            <a:r>
              <a:rPr lang="en-US" sz="1800" dirty="0" smtClean="0">
                <a:solidFill>
                  <a:srgbClr val="C0504D">
                    <a:lumMod val="50000"/>
                  </a:srgbClr>
                </a:solidFill>
                <a:latin typeface="Cambria" pitchFamily="18" charset="0"/>
              </a:rPr>
              <a:t> data in appropriate format:</a:t>
            </a:r>
            <a:endParaRPr lang="sr-Latn-ME" sz="1800" dirty="0" smtClean="0">
              <a:solidFill>
                <a:srgbClr val="C0504D">
                  <a:lumMod val="50000"/>
                </a:srgbClr>
              </a:solidFill>
              <a:latin typeface="Cambria" pitchFamily="18" charset="0"/>
            </a:endParaRPr>
          </a:p>
          <a:p>
            <a:pPr marL="0" indent="0">
              <a:buFont typeface="Arial" charset="0"/>
              <a:buNone/>
              <a:defRPr/>
            </a:pPr>
            <a:r>
              <a:rPr lang="sr-Latn-ME" sz="1800" dirty="0" smtClean="0"/>
              <a:t>             </a:t>
            </a:r>
            <a:r>
              <a:rPr lang="en-US" sz="1800" dirty="0" smtClean="0">
                <a:solidFill>
                  <a:srgbClr val="C0504D">
                    <a:lumMod val="50000"/>
                  </a:srgbClr>
                </a:solidFill>
                <a:latin typeface="Cambria" pitchFamily="18" charset="0"/>
              </a:rPr>
              <a:t>1</a:t>
            </a:r>
            <a:r>
              <a:rPr lang="en-US" sz="1800" dirty="0">
                <a:solidFill>
                  <a:srgbClr val="C0504D">
                    <a:lumMod val="50000"/>
                  </a:srgbClr>
                </a:solidFill>
                <a:latin typeface="Cambria" pitchFamily="18" charset="0"/>
              </a:rPr>
              <a:t>. Household Register (D)</a:t>
            </a:r>
          </a:p>
          <a:p>
            <a:pPr marL="0" indent="0">
              <a:buFont typeface="Arial" charset="0"/>
              <a:buNone/>
              <a:defRPr/>
            </a:pPr>
            <a:r>
              <a:rPr lang="sr-Latn-ME" sz="1800" dirty="0">
                <a:solidFill>
                  <a:srgbClr val="C0504D">
                    <a:lumMod val="50000"/>
                  </a:srgbClr>
                </a:solidFill>
                <a:latin typeface="Cambria" pitchFamily="18" charset="0"/>
              </a:rPr>
              <a:t>          </a:t>
            </a:r>
            <a:r>
              <a:rPr lang="sr-Latn-ME" sz="1800" dirty="0" smtClean="0">
                <a:solidFill>
                  <a:srgbClr val="C0504D">
                    <a:lumMod val="50000"/>
                  </a:srgbClr>
                </a:solidFill>
                <a:latin typeface="Cambria" pitchFamily="18" charset="0"/>
              </a:rPr>
              <a:t>   </a:t>
            </a:r>
            <a:r>
              <a:rPr lang="en-US" sz="1800" dirty="0">
                <a:solidFill>
                  <a:srgbClr val="C0504D">
                    <a:lumMod val="50000"/>
                  </a:srgbClr>
                </a:solidFill>
                <a:latin typeface="Cambria" pitchFamily="18" charset="0"/>
              </a:rPr>
              <a:t>2. Personal Register (R)</a:t>
            </a:r>
          </a:p>
          <a:p>
            <a:pPr marL="0" indent="0">
              <a:buFont typeface="Arial" charset="0"/>
              <a:buNone/>
              <a:defRPr/>
            </a:pPr>
            <a:r>
              <a:rPr lang="sr-Latn-ME" sz="1800" dirty="0">
                <a:solidFill>
                  <a:srgbClr val="C0504D">
                    <a:lumMod val="50000"/>
                  </a:srgbClr>
                </a:solidFill>
                <a:latin typeface="Cambria" pitchFamily="18" charset="0"/>
              </a:rPr>
              <a:t>             </a:t>
            </a:r>
            <a:r>
              <a:rPr lang="en-US" sz="1800" dirty="0">
                <a:solidFill>
                  <a:srgbClr val="C0504D">
                    <a:lumMod val="50000"/>
                  </a:srgbClr>
                </a:solidFill>
                <a:latin typeface="Cambria" pitchFamily="18" charset="0"/>
              </a:rPr>
              <a:t>3. Household Data (H)</a:t>
            </a:r>
          </a:p>
          <a:p>
            <a:pPr marL="0" indent="0">
              <a:buFont typeface="Arial" charset="0"/>
              <a:buNone/>
              <a:defRPr/>
            </a:pPr>
            <a:r>
              <a:rPr lang="sr-Latn-ME" sz="1800" dirty="0">
                <a:solidFill>
                  <a:srgbClr val="C0504D">
                    <a:lumMod val="50000"/>
                  </a:srgbClr>
                </a:solidFill>
                <a:latin typeface="Cambria" pitchFamily="18" charset="0"/>
              </a:rPr>
              <a:t>             </a:t>
            </a:r>
            <a:r>
              <a:rPr lang="en-US" sz="1800" dirty="0">
                <a:solidFill>
                  <a:srgbClr val="C0504D">
                    <a:lumMod val="50000"/>
                  </a:srgbClr>
                </a:solidFill>
                <a:latin typeface="Cambria" pitchFamily="18" charset="0"/>
              </a:rPr>
              <a:t>4. Personal Data (P</a:t>
            </a:r>
            <a:r>
              <a:rPr lang="en-US" sz="1800" dirty="0" smtClean="0">
                <a:solidFill>
                  <a:srgbClr val="C0504D">
                    <a:lumMod val="50000"/>
                  </a:srgbClr>
                </a:solidFill>
                <a:latin typeface="Cambria" pitchFamily="18" charset="0"/>
              </a:rPr>
              <a:t>)</a:t>
            </a:r>
            <a:endParaRPr lang="sr-Latn-ME" sz="1800" dirty="0">
              <a:solidFill>
                <a:srgbClr val="C0504D">
                  <a:lumMod val="50000"/>
                </a:srgbClr>
              </a:solidFill>
              <a:latin typeface="Cambria" pitchFamily="18" charset="0"/>
            </a:endParaRPr>
          </a:p>
          <a:p>
            <a:pPr algn="just">
              <a:spcBef>
                <a:spcPts val="600"/>
              </a:spcBef>
              <a:buFont typeface="Wingdings" pitchFamily="2" charset="2"/>
              <a:buChar char="Ø"/>
              <a:defRPr/>
            </a:pPr>
            <a:endParaRPr lang="sr-Latn-ME" sz="1800" dirty="0">
              <a:solidFill>
                <a:srgbClr val="C0504D">
                  <a:lumMod val="50000"/>
                </a:srgbClr>
              </a:solidFill>
              <a:latin typeface="Cambria" pitchFamily="18" charset="0"/>
            </a:endParaRPr>
          </a:p>
          <a:p>
            <a:pPr algn="just"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en-US" sz="1800" dirty="0" smtClean="0">
                <a:solidFill>
                  <a:srgbClr val="C0504D">
                    <a:lumMod val="50000"/>
                  </a:srgbClr>
                </a:solidFill>
                <a:latin typeface="Cambria" pitchFamily="18" charset="0"/>
              </a:rPr>
              <a:t>Quality reports </a:t>
            </a:r>
            <a:r>
              <a:rPr lang="sr-Latn-ME" sz="1800" dirty="0" smtClean="0">
                <a:solidFill>
                  <a:srgbClr val="C0504D">
                    <a:lumMod val="50000"/>
                  </a:srgbClr>
                </a:solidFill>
                <a:latin typeface="Cambria" pitchFamily="18" charset="0"/>
              </a:rPr>
              <a:t>-</a:t>
            </a:r>
            <a:r>
              <a:rPr lang="en-US" sz="1800" dirty="0" smtClean="0">
                <a:solidFill>
                  <a:srgbClr val="C0504D">
                    <a:lumMod val="50000"/>
                  </a:srgbClr>
                </a:solidFill>
                <a:latin typeface="Cambria" pitchFamily="18" charset="0"/>
              </a:rPr>
              <a:t> </a:t>
            </a:r>
            <a:r>
              <a:rPr lang="sr-Latn-ME" sz="1800" dirty="0" smtClean="0">
                <a:solidFill>
                  <a:srgbClr val="C0504D">
                    <a:lumMod val="50000"/>
                  </a:srgbClr>
                </a:solidFill>
                <a:latin typeface="Cambria" pitchFamily="18" charset="0"/>
              </a:rPr>
              <a:t>intermediate and final.</a:t>
            </a:r>
            <a:endParaRPr lang="sr-Latn-ME" sz="1800" dirty="0">
              <a:solidFill>
                <a:srgbClr val="C0504D">
                  <a:lumMod val="50000"/>
                </a:srgbClr>
              </a:solidFill>
              <a:latin typeface="Cambria" pitchFamily="18" charset="0"/>
            </a:endParaRPr>
          </a:p>
          <a:p>
            <a:pPr algn="just">
              <a:spcBef>
                <a:spcPts val="600"/>
              </a:spcBef>
              <a:buFont typeface="Wingdings" pitchFamily="2" charset="2"/>
              <a:buChar char="Ø"/>
              <a:defRPr/>
            </a:pPr>
            <a:endParaRPr lang="sr-Latn-ME" sz="1800" dirty="0" smtClean="0">
              <a:solidFill>
                <a:srgbClr val="C0504D">
                  <a:lumMod val="50000"/>
                </a:srgbClr>
              </a:solidFill>
              <a:latin typeface="Cambria" pitchFamily="18" charset="0"/>
            </a:endParaRPr>
          </a:p>
          <a:p>
            <a:pPr algn="just">
              <a:spcBef>
                <a:spcPts val="600"/>
              </a:spcBef>
              <a:buFont typeface="Wingdings" pitchFamily="2" charset="2"/>
              <a:buChar char="Ø"/>
              <a:defRPr/>
            </a:pPr>
            <a:endParaRPr lang="en-US" sz="18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0" indent="0" algn="just">
              <a:spcBef>
                <a:spcPts val="600"/>
              </a:spcBef>
              <a:buFont typeface="Arial" charset="0"/>
              <a:buNone/>
              <a:defRPr/>
            </a:pPr>
            <a:endParaRPr lang="en-US" sz="18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algn="just">
              <a:spcBef>
                <a:spcPts val="600"/>
              </a:spcBef>
              <a:buFont typeface="Wingdings" pitchFamily="2" charset="2"/>
              <a:buChar char="Ø"/>
              <a:defRPr/>
            </a:pPr>
            <a:endParaRPr lang="en-US" sz="18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grpSp>
        <p:nvGrpSpPr>
          <p:cNvPr id="9221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0" name="Round Same Side Corner Rectangle 19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1800" b="1" i="1" dirty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</a:p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9228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>
                  <a:solidFill>
                    <a:srgbClr val="F2DCDB"/>
                  </a:solidFill>
                  <a:latin typeface="Cambria" pitchFamily="18" charset="0"/>
                </a:rPr>
                <a:t>Chapter 1</a:t>
              </a:r>
              <a:r>
                <a:rPr lang="en-US" sz="1800" b="1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sz="1800" b="1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9229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9" name="5-Point Star 2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solidFill>
                    <a:prstClr val="white"/>
                  </a:solidFill>
                  <a:latin typeface="Cambria" pitchFamily="18" charset="0"/>
                </a:endParaRPr>
              </a:p>
            </p:txBody>
          </p:sp>
        </p:grpSp>
      </p:grpSp>
      <p:grpSp>
        <p:nvGrpSpPr>
          <p:cNvPr id="9222" name="Group 21"/>
          <p:cNvGrpSpPr>
            <a:grpSpLocks/>
          </p:cNvGrpSpPr>
          <p:nvPr/>
        </p:nvGrpSpPr>
        <p:grpSpPr bwMode="auto">
          <a:xfrm>
            <a:off x="0" y="6354763"/>
            <a:ext cx="9144000" cy="506412"/>
            <a:chOff x="0" y="6354762"/>
            <a:chExt cx="9144000" cy="506533"/>
          </a:xfrm>
        </p:grpSpPr>
        <p:sp>
          <p:nvSpPr>
            <p:cNvPr id="36" name="Round Same Side Corner Rectangle 35"/>
            <p:cNvSpPr/>
            <p:nvPr/>
          </p:nvSpPr>
          <p:spPr>
            <a:xfrm rot="10800000">
              <a:off x="0" y="6400810"/>
              <a:ext cx="9144000" cy="457309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mbria" pitchFamily="18" charset="0"/>
              </a:endParaRPr>
            </a:p>
          </p:txBody>
        </p:sp>
        <p:sp>
          <p:nvSpPr>
            <p:cNvPr id="9224" name="Rectangle 36"/>
            <p:cNvSpPr>
              <a:spLocks noChangeArrowheads="1"/>
            </p:cNvSpPr>
            <p:nvPr/>
          </p:nvSpPr>
          <p:spPr bwMode="auto">
            <a:xfrm>
              <a:off x="533400" y="6461149"/>
              <a:ext cx="4344988" cy="4001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sr-Latn-CS" sz="1000" b="1">
                  <a:solidFill>
                    <a:srgbClr val="953735"/>
                  </a:solidFill>
                  <a:latin typeface="Cambria" pitchFamily="18" charset="0"/>
                </a:rPr>
                <a:t>M O N T E N E G R O</a:t>
              </a:r>
            </a:p>
            <a:p>
              <a:r>
                <a:rPr lang="en-GB" sz="1000" b="1">
                  <a:solidFill>
                    <a:srgbClr val="953735"/>
                  </a:solidFill>
                  <a:latin typeface="Cambria" pitchFamily="18" charset="0"/>
                </a:rPr>
                <a:t>Negotiating Team for  Accession of </a:t>
              </a:r>
              <a:r>
                <a:rPr lang="en-US" sz="1000" b="1">
                  <a:solidFill>
                    <a:srgbClr val="953735"/>
                  </a:solidFill>
                  <a:latin typeface="Cambria" pitchFamily="18" charset="0"/>
                </a:rPr>
                <a:t> </a:t>
              </a:r>
              <a:r>
                <a:rPr lang="sr-Latn-CS" sz="1000" b="1">
                  <a:solidFill>
                    <a:srgbClr val="953735"/>
                  </a:solidFill>
                  <a:latin typeface="Cambria" pitchFamily="18" charset="0"/>
                </a:rPr>
                <a:t>Montenegro </a:t>
              </a:r>
              <a:r>
                <a:rPr lang="en-GB" sz="1000" b="1">
                  <a:solidFill>
                    <a:srgbClr val="953735"/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>
                  <a:solidFill>
                    <a:srgbClr val="953735"/>
                  </a:solidFill>
                  <a:latin typeface="Cambria" pitchFamily="18" charset="0"/>
                </a:rPr>
                <a:t> </a:t>
              </a:r>
              <a:endParaRPr lang="en-US" sz="1000">
                <a:solidFill>
                  <a:srgbClr val="953735"/>
                </a:solidFill>
                <a:latin typeface="Cambria" pitchFamily="18" charset="0"/>
              </a:endParaRPr>
            </a:p>
          </p:txBody>
        </p:sp>
        <p:pic>
          <p:nvPicPr>
            <p:cNvPr id="9225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ectangle 38"/>
            <p:cNvSpPr/>
            <p:nvPr/>
          </p:nvSpPr>
          <p:spPr>
            <a:xfrm>
              <a:off x="6477000" y="6400810"/>
              <a:ext cx="2514600" cy="457309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>
                <a:defRPr/>
              </a:pPr>
              <a:r>
                <a:rPr lang="en-US" sz="1100" b="1" i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50000">
                <a:schemeClr val="accent2">
                  <a:lumMod val="50000"/>
                  <a:shade val="67500"/>
                  <a:satMod val="115000"/>
                </a:schemeClr>
              </a:gs>
              <a:gs pos="100000">
                <a:schemeClr val="accent2">
                  <a:lumMod val="5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grpSp>
        <p:nvGrpSpPr>
          <p:cNvPr id="10245" name="Group 31"/>
          <p:cNvGrpSpPr>
            <a:grpSpLocks/>
          </p:cNvGrpSpPr>
          <p:nvPr/>
        </p:nvGrpSpPr>
        <p:grpSpPr bwMode="auto">
          <a:xfrm>
            <a:off x="0" y="0"/>
            <a:ext cx="4662488" cy="4081463"/>
            <a:chOff x="1364455" y="17002"/>
            <a:chExt cx="4662490" cy="4080796"/>
          </a:xfrm>
        </p:grpSpPr>
        <p:sp>
          <p:nvSpPr>
            <p:cNvPr id="16" name="5-Point Star 15"/>
            <p:cNvSpPr/>
            <p:nvPr/>
          </p:nvSpPr>
          <p:spPr>
            <a:xfrm rot="8520840">
              <a:off x="2888454" y="170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15" name="5-Point Star 14"/>
            <p:cNvSpPr/>
            <p:nvPr/>
          </p:nvSpPr>
          <p:spPr>
            <a:xfrm rot="8520840">
              <a:off x="1974053" y="321803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22" name="5-Point Star 21"/>
            <p:cNvSpPr/>
            <p:nvPr/>
          </p:nvSpPr>
          <p:spPr>
            <a:xfrm rot="8520840">
              <a:off x="1364455" y="10838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23" name="5-Point Star 22"/>
            <p:cNvSpPr/>
            <p:nvPr/>
          </p:nvSpPr>
          <p:spPr>
            <a:xfrm rot="8520840">
              <a:off x="1440653" y="19982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24" name="5-Point Star 23"/>
            <p:cNvSpPr/>
            <p:nvPr/>
          </p:nvSpPr>
          <p:spPr>
            <a:xfrm rot="8520840">
              <a:off x="1897855" y="2760201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25" name="5-Point Star 24"/>
            <p:cNvSpPr/>
            <p:nvPr/>
          </p:nvSpPr>
          <p:spPr>
            <a:xfrm rot="8520840">
              <a:off x="2507455" y="32174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26" name="5-Point Star 25"/>
            <p:cNvSpPr/>
            <p:nvPr/>
          </p:nvSpPr>
          <p:spPr>
            <a:xfrm rot="8520840">
              <a:off x="3498055" y="3347421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27" name="5-Point Star 26"/>
            <p:cNvSpPr/>
            <p:nvPr/>
          </p:nvSpPr>
          <p:spPr>
            <a:xfrm rot="8520840">
              <a:off x="4412455" y="30650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28" name="5-Point Star 27"/>
            <p:cNvSpPr/>
            <p:nvPr/>
          </p:nvSpPr>
          <p:spPr>
            <a:xfrm rot="8520840">
              <a:off x="4989591" y="2356821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29" name="5-Point Star 28"/>
            <p:cNvSpPr/>
            <p:nvPr/>
          </p:nvSpPr>
          <p:spPr>
            <a:xfrm rot="8520840">
              <a:off x="5218191" y="13886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30" name="5-Point Star 29"/>
            <p:cNvSpPr/>
            <p:nvPr/>
          </p:nvSpPr>
          <p:spPr>
            <a:xfrm rot="8520840">
              <a:off x="4717254" y="6266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31" name="5-Point Star 30"/>
            <p:cNvSpPr/>
            <p:nvPr/>
          </p:nvSpPr>
          <p:spPr>
            <a:xfrm rot="8520840">
              <a:off x="3955255" y="932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</p:grp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3733800" y="4114800"/>
            <a:ext cx="5334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+mn-cs"/>
              </a:rPr>
              <a:t>Thank you for your attention!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sr-Latn-CS" sz="3200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4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  <a:cs typeface="+mn-cs"/>
              </a:rPr>
              <a:t>QUESTIONS</a:t>
            </a:r>
            <a:endParaRPr lang="hr-HR" sz="4000" b="1" dirty="0">
              <a:solidFill>
                <a:schemeClr val="accent2">
                  <a:lumMod val="20000"/>
                  <a:lumOff val="80000"/>
                </a:schemeClr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3399</TotalTime>
  <Words>699</Words>
  <Application>Microsoft Office PowerPoint</Application>
  <PresentationFormat>On-screen Show (4:3)</PresentationFormat>
  <Paragraphs>131</Paragraphs>
  <Slides>9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PowerPoint Presentation</vt:lpstr>
      <vt:lpstr>PowerPoint Presentation</vt:lpstr>
      <vt:lpstr> HBS/Absolute poverty line</vt:lpstr>
      <vt:lpstr> HBS/Absolute poverty line</vt:lpstr>
      <vt:lpstr>   EU SILC</vt:lpstr>
      <vt:lpstr>   EU SILC</vt:lpstr>
      <vt:lpstr>   EU SILC</vt:lpstr>
      <vt:lpstr>   EU SILC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alen.nikezic</dc:creator>
  <cp:lastModifiedBy>ivana raznatovic</cp:lastModifiedBy>
  <cp:revision>518</cp:revision>
  <cp:lastPrinted>2013-06-11T07:26:18Z</cp:lastPrinted>
  <dcterms:created xsi:type="dcterms:W3CDTF">2012-04-18T16:21:57Z</dcterms:created>
  <dcterms:modified xsi:type="dcterms:W3CDTF">2013-06-17T11:53:54Z</dcterms:modified>
</cp:coreProperties>
</file>