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14"/>
  </p:notesMasterIdLst>
  <p:sldIdLst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9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055CE2-887F-483E-9545-B93187980088}" type="datetimeFigureOut">
              <a:rPr lang="en-US" smtClean="0"/>
              <a:pPr/>
              <a:t>6/17/2013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461596E-5A40-4599-9F6B-30EEEA5BC4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011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6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53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938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81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2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1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47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77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530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01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3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517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661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338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686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473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983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87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017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26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839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518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427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981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426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11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4563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827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707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2975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237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79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0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27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678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9527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1691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678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6436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210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5069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700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9306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1616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3537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740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1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7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4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4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sr-Latn-CS" sz="1600" b="1" dirty="0">
                <a:solidFill>
                  <a:prstClr val="white"/>
                </a:solidFill>
                <a:latin typeface="Cambria" pitchFamily="18" charset="0"/>
              </a:rPr>
              <a:t> M O N T E N E G R 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prstClr val="white"/>
                </a:solidFill>
                <a:latin typeface="Cambria" pitchFamily="18" charset="0"/>
              </a:rPr>
              <a:t>Negotiating Team for Accession of </a:t>
            </a:r>
            <a:r>
              <a:rPr lang="sr-Latn-CS" sz="1600" b="1" dirty="0">
                <a:solidFill>
                  <a:prstClr val="white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prstClr val="white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prstClr val="white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prstClr val="white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>
                <a:solidFill>
                  <a:prstClr val="white"/>
                </a:solidFill>
                <a:latin typeface="Cambria" pitchFamily="18" charset="0"/>
              </a:rPr>
              <a:t>18</a:t>
            </a:r>
            <a:r>
              <a:rPr lang="hr-HR" sz="1600" b="1" i="1" dirty="0">
                <a:solidFill>
                  <a:prstClr val="white"/>
                </a:solidFill>
                <a:latin typeface="Cambria" pitchFamily="18" charset="0"/>
              </a:rPr>
              <a:t> – </a:t>
            </a:r>
            <a:r>
              <a:rPr lang="en-US" sz="1600" b="1" i="1" dirty="0">
                <a:solidFill>
                  <a:prstClr val="white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dirty="0">
              <a:solidFill>
                <a:srgbClr val="D99694"/>
              </a:solidFill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593802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176292" y="17526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5000"/>
              </a:lnSpc>
            </a:pPr>
            <a:r>
              <a:rPr lang="sr-Latn-ME" sz="3200" b="1" dirty="0" smtClean="0">
                <a:latin typeface="Cambria" pitchFamily="18" charset="0"/>
                <a:ea typeface="Calibri"/>
                <a:cs typeface="Times New Roman"/>
              </a:rPr>
              <a:t>Topic</a:t>
            </a:r>
            <a:r>
              <a:rPr lang="en-US" sz="3200" b="1" dirty="0" smtClean="0">
                <a:latin typeface="Cambria" pitchFamily="18" charset="0"/>
                <a:ea typeface="Calibri"/>
                <a:cs typeface="Times New Roman"/>
              </a:rPr>
              <a:t>4.04</a:t>
            </a:r>
            <a:r>
              <a:rPr lang="en-US" sz="3200" b="1" dirty="0">
                <a:latin typeface="Cambria" pitchFamily="18" charset="0"/>
                <a:ea typeface="Calibri"/>
                <a:cs typeface="Times New Roman"/>
              </a:rPr>
              <a:t>. </a:t>
            </a:r>
            <a:r>
              <a:rPr lang="sr-Latn-ME" sz="3200" b="1" dirty="0" smtClean="0">
                <a:latin typeface="Cambria" pitchFamily="18" charset="0"/>
                <a:ea typeface="Calibri"/>
                <a:cs typeface="Times New Roman"/>
              </a:rPr>
              <a:t>Accounts in agriculture and prices</a:t>
            </a:r>
            <a:endParaRPr lang="en-US" sz="3200" b="1" dirty="0" smtClean="0"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hr-HR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hr-HR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>
                <a:latin typeface="Cambria" pitchFamily="18" charset="0"/>
              </a:rPr>
              <a:t>Bilateral screening: Chapter </a:t>
            </a:r>
            <a:r>
              <a:rPr lang="en-US" sz="2000" b="1" dirty="0">
                <a:latin typeface="Cambria" pitchFamily="18" charset="0"/>
              </a:rPr>
              <a:t>18</a:t>
            </a:r>
            <a:r>
              <a:rPr lang="hr-HR" sz="2000" b="1" dirty="0">
                <a:latin typeface="Cambria" pitchFamily="18" charset="0"/>
              </a:rPr>
              <a:t> </a:t>
            </a:r>
            <a:r>
              <a:rPr lang="en-US" sz="2000" b="1" dirty="0">
                <a:latin typeface="Cambria" pitchFamily="18" charset="0"/>
              </a:rPr>
              <a:t/>
            </a:r>
            <a:br>
              <a:rPr lang="en-US" sz="2000" b="1" dirty="0">
                <a:latin typeface="Cambria" pitchFamily="18" charset="0"/>
              </a:rPr>
            </a:br>
            <a:r>
              <a:rPr lang="en-US" sz="2000" b="1" dirty="0">
                <a:latin typeface="Cambria" pitchFamily="18" charset="0"/>
              </a:rPr>
              <a:t>Luxembourg</a:t>
            </a:r>
            <a:r>
              <a:rPr lang="hr-HR" sz="2000" b="1" dirty="0">
                <a:latin typeface="Cambria" pitchFamily="18" charset="0"/>
              </a:rPr>
              <a:t>, </a:t>
            </a:r>
            <a:r>
              <a:rPr lang="en-US" sz="2000" b="1" dirty="0">
                <a:latin typeface="Cambria" pitchFamily="18" charset="0"/>
              </a:rPr>
              <a:t>23-24</a:t>
            </a:r>
            <a:r>
              <a:rPr lang="hr-HR" sz="2000" b="1" dirty="0">
                <a:latin typeface="Cambria" pitchFamily="18" charset="0"/>
              </a:rPr>
              <a:t> </a:t>
            </a:r>
            <a:r>
              <a:rPr lang="en-US" sz="2000" b="1" dirty="0" smtClean="0">
                <a:latin typeface="Cambria" pitchFamily="18" charset="0"/>
              </a:rPr>
              <a:t>June </a:t>
            </a:r>
            <a:r>
              <a:rPr lang="hr-HR" sz="2000" b="1" dirty="0" smtClean="0">
                <a:latin typeface="Cambria" pitchFamily="18" charset="0"/>
              </a:rPr>
              <a:t>201</a:t>
            </a:r>
            <a:r>
              <a:rPr lang="en-US" sz="2000" b="1" dirty="0" smtClean="0">
                <a:latin typeface="Cambria" pitchFamily="18" charset="0"/>
              </a:rPr>
              <a:t>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mbria" pitchFamily="18" charset="0"/>
              </a:rPr>
              <a:t>Natasa Vojinovic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mbria" pitchFamily="18" charset="0"/>
              </a:rPr>
              <a:t>Statistician</a:t>
            </a:r>
            <a:endParaRPr lang="en-US" sz="2000" b="1" dirty="0"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chemeClr val="accent2"/>
              </a:solidFill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>
              <a:defRPr/>
            </a:pPr>
            <a:endParaRPr lang="en-US" b="1" dirty="0">
              <a:solidFill>
                <a:srgbClr val="C0504D">
                  <a:lumMod val="75000"/>
                </a:srgb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C00000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chemeClr val="bg1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C00000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chemeClr val="bg1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chemeClr val="bg1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chemeClr val="bg1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chemeClr val="bg1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726068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855662"/>
            <a:ext cx="8229600" cy="896937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 Accounts in agriculture and prices </a:t>
            </a:r>
            <a:r>
              <a:rPr lang="en-US" sz="2400" dirty="0">
                <a:ea typeface="Calibri"/>
                <a:cs typeface="Times New Roman"/>
              </a:rPr>
              <a:t/>
            </a:r>
            <a:br>
              <a:rPr lang="en-US" sz="2400" dirty="0">
                <a:ea typeface="Calibri"/>
                <a:cs typeface="Times New Roman"/>
              </a:rPr>
            </a:br>
            <a: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12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1700" b="1" u="sng" dirty="0" smtClean="0">
                <a:latin typeface="Cambria" pitchFamily="18" charset="0"/>
              </a:rPr>
              <a:t>Current </a:t>
            </a:r>
            <a:r>
              <a:rPr lang="sr-Latn-CS" sz="1700" b="1" u="sng" dirty="0" smtClean="0">
                <a:latin typeface="Cambria" pitchFamily="18" charset="0"/>
              </a:rPr>
              <a:t>situation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  <a:endParaRPr lang="en-US" sz="1700" b="1" u="sng" dirty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b="1" u="sng" dirty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r>
              <a:rPr lang="en-GB" sz="1700" dirty="0" smtClean="0">
                <a:latin typeface="Cambria" pitchFamily="18" charset="0"/>
              </a:rPr>
              <a:t>In the Agro-monetary statistics following  surveys are conducted</a:t>
            </a:r>
            <a:r>
              <a:rPr lang="sr-Latn-ME" sz="1700" dirty="0" smtClean="0">
                <a:latin typeface="Cambria" pitchFamily="18" charset="0"/>
              </a:rPr>
              <a:t>:</a:t>
            </a:r>
            <a:endParaRPr lang="sr-Latn-ME" sz="1700" dirty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en-GB" sz="1700" dirty="0" smtClean="0">
                <a:latin typeface="Cambria" pitchFamily="18" charset="0"/>
              </a:rPr>
              <a:t>Monthly report on the purchase of agricultural products from i</a:t>
            </a:r>
            <a:r>
              <a:rPr lang="sr-Latn-ME" sz="1700" dirty="0" smtClean="0">
                <a:latin typeface="Cambria" pitchFamily="18" charset="0"/>
              </a:rPr>
              <a:t>ndividual producers</a:t>
            </a:r>
            <a:endParaRPr lang="en-U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Monthly report </a:t>
            </a:r>
            <a:r>
              <a:rPr lang="en-GB" sz="1700" dirty="0" smtClean="0">
                <a:latin typeface="Cambria" pitchFamily="18" charset="0"/>
              </a:rPr>
              <a:t>on the</a:t>
            </a:r>
            <a:r>
              <a:rPr lang="sr-Latn-ME" sz="1700" dirty="0" smtClean="0">
                <a:latin typeface="Cambria" pitchFamily="18" charset="0"/>
              </a:rPr>
              <a:t> sale of agricultural products </a:t>
            </a:r>
            <a:r>
              <a:rPr lang="en-US" sz="1700" dirty="0" smtClean="0">
                <a:latin typeface="Cambria" pitchFamily="18" charset="0"/>
              </a:rPr>
              <a:t>from</a:t>
            </a:r>
            <a:r>
              <a:rPr lang="sr-Latn-ME" sz="1700" dirty="0" smtClean="0">
                <a:latin typeface="Cambria" pitchFamily="18" charset="0"/>
              </a:rPr>
              <a:t> own production </a:t>
            </a:r>
            <a:r>
              <a:rPr lang="en-US" sz="1700" dirty="0" smtClean="0">
                <a:latin typeface="Cambria" pitchFamily="18" charset="0"/>
              </a:rPr>
              <a:t>by </a:t>
            </a:r>
            <a:r>
              <a:rPr lang="en-GB" sz="1700" dirty="0" smtClean="0">
                <a:latin typeface="Cambria" pitchFamily="18" charset="0"/>
              </a:rPr>
              <a:t>agricultural </a:t>
            </a:r>
            <a:r>
              <a:rPr lang="sr-Latn-ME" sz="1700" dirty="0" smtClean="0">
                <a:latin typeface="Cambria" pitchFamily="18" charset="0"/>
              </a:rPr>
              <a:t>enterprises and </a:t>
            </a:r>
            <a:r>
              <a:rPr lang="en-US" sz="1700" dirty="0" smtClean="0">
                <a:latin typeface="Cambria" pitchFamily="18" charset="0"/>
              </a:rPr>
              <a:t>collective farms</a:t>
            </a:r>
            <a:r>
              <a:rPr lang="en-GB" sz="1700" dirty="0" smtClean="0">
                <a:latin typeface="Cambria" pitchFamily="18" charset="0"/>
              </a:rPr>
              <a:t>.</a:t>
            </a: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Monthly report on prices of agricultural products, raw materials, </a:t>
            </a:r>
            <a:r>
              <a:rPr lang="en-US" sz="1700" dirty="0" smtClean="0">
                <a:latin typeface="Cambria" pitchFamily="18" charset="0"/>
              </a:rPr>
              <a:t>equipment for agricultural machinery</a:t>
            </a:r>
            <a:r>
              <a:rPr lang="sr-Latn-ME" sz="1700" dirty="0" smtClean="0">
                <a:latin typeface="Cambria" pitchFamily="18" charset="0"/>
              </a:rPr>
              <a:t> </a:t>
            </a:r>
            <a:r>
              <a:rPr lang="en-US" sz="1700" dirty="0" smtClean="0">
                <a:latin typeface="Cambria" pitchFamily="18" charset="0"/>
              </a:rPr>
              <a:t> w</a:t>
            </a:r>
            <a:r>
              <a:rPr lang="sr-Latn-ME" sz="1700" dirty="0" smtClean="0">
                <a:latin typeface="Cambria" pitchFamily="18" charset="0"/>
              </a:rPr>
              <a:t>ork and services provided to agriculture. </a:t>
            </a:r>
            <a:endParaRPr lang="en-U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dirty="0" smtClean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en-GB" sz="1700" dirty="0" smtClean="0">
                <a:latin typeface="Cambria" pitchFamily="18" charset="0"/>
              </a:rPr>
              <a:t>Quarterly report on expenditures and agricultural production of farms(for national use)</a:t>
            </a:r>
            <a:endParaRPr lang="en-GB" sz="17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401709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855662"/>
            <a:ext cx="8229600" cy="896937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2400" b="1" dirty="0" smtClean="0">
                <a:solidFill>
                  <a:srgbClr val="C00000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Accounts in agriculture and prices </a:t>
            </a:r>
            <a:r>
              <a:rPr lang="en-US" sz="2400" dirty="0">
                <a:ea typeface="Calibri"/>
                <a:cs typeface="Times New Roman"/>
              </a:rPr>
              <a:t/>
            </a:r>
            <a:br>
              <a:rPr lang="en-US" sz="2400" dirty="0">
                <a:ea typeface="Calibri"/>
                <a:cs typeface="Times New Roman"/>
              </a:rPr>
            </a:br>
            <a: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2400" b="1" u="sng" dirty="0" smtClean="0">
              <a:solidFill>
                <a:srgbClr val="9A0000"/>
              </a:solidFill>
              <a:latin typeface="Cambria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r>
              <a:rPr lang="sr-Latn-CS" sz="1700" b="1" u="sng" dirty="0" smtClean="0">
                <a:latin typeface="Cambria" pitchFamily="18" charset="0"/>
              </a:rPr>
              <a:t>Current situation 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1700" b="1" u="sng" dirty="0" smtClean="0">
              <a:latin typeface="Cambria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3969385" algn="r"/>
              </a:tabLst>
            </a:pPr>
            <a:r>
              <a:rPr lang="en-GB" sz="1700" b="1" dirty="0" smtClean="0">
                <a:latin typeface="Cambria" pitchFamily="18" charset="0"/>
                <a:ea typeface="Calibri"/>
                <a:cs typeface="Times New Roman"/>
              </a:rPr>
              <a:t>IPA 2008 </a:t>
            </a:r>
            <a:r>
              <a:rPr lang="en-GB" sz="1700" b="1" dirty="0">
                <a:latin typeface="Cambria" pitchFamily="18" charset="0"/>
                <a:ea typeface="Calibri"/>
                <a:cs typeface="Times New Roman"/>
              </a:rPr>
              <a:t>MULTI-BENEFICIARY PROGRAMME ON STATISTICAL </a:t>
            </a:r>
            <a:r>
              <a:rPr lang="en-GB" sz="1700" b="1" dirty="0" smtClean="0">
                <a:latin typeface="Cambria" pitchFamily="18" charset="0"/>
                <a:ea typeface="Calibri"/>
                <a:cs typeface="Times New Roman"/>
              </a:rPr>
              <a:t>COOPERATION-</a:t>
            </a:r>
            <a:r>
              <a:rPr lang="en-GB" sz="1700" b="1" i="1" dirty="0" smtClean="0">
                <a:latin typeface="Cambria" pitchFamily="18" charset="0"/>
                <a:ea typeface="Calibri"/>
                <a:cs typeface="Times New Roman"/>
              </a:rPr>
              <a:t>Pilot </a:t>
            </a:r>
            <a:r>
              <a:rPr lang="en-GB" sz="1700" b="1" i="1" dirty="0">
                <a:latin typeface="Cambria" pitchFamily="18" charset="0"/>
                <a:ea typeface="Calibri"/>
                <a:cs typeface="Times New Roman"/>
              </a:rPr>
              <a:t>Project </a:t>
            </a:r>
            <a:r>
              <a:rPr lang="en-GB" sz="1700" b="1" i="1" dirty="0" smtClean="0">
                <a:latin typeface="Cambria" pitchFamily="18" charset="0"/>
                <a:ea typeface="Calibri"/>
                <a:cs typeface="Times New Roman"/>
              </a:rPr>
              <a:t>7; </a:t>
            </a:r>
            <a:r>
              <a:rPr lang="en-GB" sz="1700" b="1" i="1" dirty="0">
                <a:latin typeface="Cambria" pitchFamily="18" charset="0"/>
                <a:ea typeface="Calibri"/>
                <a:cs typeface="Times New Roman"/>
              </a:rPr>
              <a:t>Agro-Monetary </a:t>
            </a:r>
            <a:r>
              <a:rPr lang="en-GB" sz="1700" b="1" i="1" dirty="0" smtClean="0">
                <a:latin typeface="Cambria" pitchFamily="18" charset="0"/>
                <a:ea typeface="Calibri"/>
                <a:cs typeface="Times New Roman"/>
              </a:rPr>
              <a:t>Statistics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3969385" algn="r"/>
              </a:tabLst>
            </a:pPr>
            <a:endParaRPr lang="en-US" sz="1700" dirty="0">
              <a:latin typeface="Cambria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3969385" algn="r"/>
              </a:tabLst>
            </a:pPr>
            <a:r>
              <a:rPr lang="en-GB" sz="1700" dirty="0" smtClean="0">
                <a:latin typeface="Cambria" pitchFamily="18" charset="0"/>
                <a:ea typeface="Calibri"/>
                <a:cs typeface="Calibri"/>
              </a:rPr>
              <a:t>In the framework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of prices  in agriculture harmonized is list if products, from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2011.</a:t>
            </a:r>
            <a:endParaRPr lang="en-US" sz="1700" dirty="0">
              <a:latin typeface="Cambria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969385" algn="r"/>
              </a:tabLst>
            </a:pP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From the available data </a:t>
            </a:r>
            <a:r>
              <a:rPr lang="en-GB" sz="1700" dirty="0" smtClean="0">
                <a:latin typeface="Cambria" pitchFamily="18" charset="0"/>
                <a:ea typeface="Calibri"/>
                <a:cs typeface="Calibri"/>
              </a:rPr>
              <a:t>for 2009 and 2010 in cooperation with Biotechnical faculty is set weighting scheme for cereals and potatoes, and we got the experimental calculation of aggregated Index for 2010, by quarter</a:t>
            </a:r>
            <a:r>
              <a:rPr lang="en-GB" sz="1800" dirty="0" smtClean="0">
                <a:solidFill>
                  <a:srgbClr val="9A0000"/>
                </a:solidFill>
                <a:latin typeface="Cambria" pitchFamily="18" charset="0"/>
                <a:ea typeface="Calibri"/>
                <a:cs typeface="Calibri"/>
              </a:rPr>
              <a:t>s. </a:t>
            </a:r>
            <a:endParaRPr lang="en-GB" sz="1800" dirty="0">
              <a:solidFill>
                <a:srgbClr val="9A0000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-249192" y="-16351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916884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855662"/>
            <a:ext cx="8229600" cy="896937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2400" b="1" dirty="0" smtClean="0">
                <a:solidFill>
                  <a:srgbClr val="C00000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Accounts in agriculture and prices </a:t>
            </a:r>
            <a:r>
              <a:rPr lang="en-US" sz="2400" dirty="0">
                <a:ea typeface="Calibri"/>
                <a:cs typeface="Times New Roman"/>
              </a:rPr>
              <a:t/>
            </a:r>
            <a:br>
              <a:rPr lang="en-US" sz="2400" dirty="0">
                <a:ea typeface="Calibri"/>
                <a:cs typeface="Times New Roman"/>
              </a:rPr>
            </a:br>
            <a:r>
              <a:rPr lang="en-US" sz="2400" dirty="0"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2400" b="1" u="sng" dirty="0" smtClean="0">
              <a:solidFill>
                <a:srgbClr val="9A0000"/>
              </a:solidFill>
              <a:latin typeface="Cambria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r>
              <a:rPr lang="sr-Latn-CS" sz="1700" b="1" u="sng" dirty="0" smtClean="0">
                <a:latin typeface="Cambria" pitchFamily="18" charset="0"/>
              </a:rPr>
              <a:t>Current situation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1700" b="1" u="sng" dirty="0">
              <a:latin typeface="Cambria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3969385" algn="r"/>
              </a:tabLst>
            </a:pPr>
            <a:r>
              <a:rPr lang="en-GB" sz="1700" b="1" dirty="0" smtClean="0">
                <a:latin typeface="Cambria" pitchFamily="18" charset="0"/>
                <a:ea typeface="Calibri"/>
                <a:cs typeface="Times New Roman"/>
              </a:rPr>
              <a:t>IPA </a:t>
            </a:r>
            <a:r>
              <a:rPr lang="en-GB" sz="1700" b="1" dirty="0">
                <a:latin typeface="Cambria" pitchFamily="18" charset="0"/>
                <a:ea typeface="Calibri"/>
                <a:cs typeface="Times New Roman"/>
              </a:rPr>
              <a:t>2011 </a:t>
            </a:r>
            <a:r>
              <a:rPr lang="en-GB" sz="1700" b="1" dirty="0" smtClean="0">
                <a:latin typeface="Cambria" pitchFamily="18" charset="0"/>
                <a:ea typeface="Calibri"/>
                <a:cs typeface="Times New Roman"/>
              </a:rPr>
              <a:t>Multi-Beneficiary </a:t>
            </a:r>
            <a:r>
              <a:rPr lang="en-GB" sz="1700" b="1" dirty="0">
                <a:latin typeface="Cambria" pitchFamily="18" charset="0"/>
                <a:ea typeface="Calibri"/>
                <a:cs typeface="Times New Roman"/>
              </a:rPr>
              <a:t>P</a:t>
            </a:r>
            <a:r>
              <a:rPr lang="en-GB" sz="1700" b="1" dirty="0" smtClean="0">
                <a:latin typeface="Cambria" pitchFamily="18" charset="0"/>
                <a:ea typeface="Calibri"/>
                <a:cs typeface="Times New Roman"/>
              </a:rPr>
              <a:t>rogramme on</a:t>
            </a:r>
            <a:r>
              <a:rPr lang="sr-Latn-RS" sz="1700" b="1" dirty="0" smtClean="0"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en-GB" sz="1700" b="1" dirty="0" smtClean="0">
                <a:latin typeface="Cambria" pitchFamily="18" charset="0"/>
                <a:ea typeface="Calibri"/>
                <a:cs typeface="Times New Roman"/>
              </a:rPr>
              <a:t>Statistical Cooperation-</a:t>
            </a:r>
            <a:r>
              <a:rPr lang="en-GB" sz="1700" b="1" i="1" dirty="0" smtClean="0">
                <a:latin typeface="Cambria" pitchFamily="18" charset="0"/>
                <a:ea typeface="Calibri"/>
                <a:cs typeface="Times New Roman"/>
              </a:rPr>
              <a:t>Pilot </a:t>
            </a:r>
            <a:r>
              <a:rPr lang="en-GB" sz="1700" b="1" i="1" dirty="0">
                <a:latin typeface="Cambria" pitchFamily="18" charset="0"/>
                <a:ea typeface="Calibri"/>
                <a:cs typeface="Times New Roman"/>
              </a:rPr>
              <a:t>Project 8; Agro-Monetary </a:t>
            </a:r>
            <a:r>
              <a:rPr lang="en-GB" sz="1700" b="1" i="1" dirty="0" smtClean="0">
                <a:latin typeface="Cambria" pitchFamily="18" charset="0"/>
                <a:ea typeface="Calibri"/>
                <a:cs typeface="Times New Roman"/>
              </a:rPr>
              <a:t>Statistics</a:t>
            </a:r>
            <a:endParaRPr lang="sr-Latn-RS" sz="1700" b="1" i="1" dirty="0" smtClean="0">
              <a:latin typeface="Cambria" pitchFamily="18" charset="0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1700" dirty="0">
              <a:latin typeface="Cambria" pitchFamily="18" charset="0"/>
              <a:ea typeface="Calibri"/>
              <a:cs typeface="Times New Roman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1700" dirty="0" smtClean="0">
                <a:latin typeface="Cambria" pitchFamily="18" charset="0"/>
                <a:ea typeface="Calibri"/>
                <a:cs typeface="Calibri"/>
              </a:rPr>
              <a:t>Produced are elementary indices of output and input for 2011, 2012 and for first quarter of 2013, by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products on monthly and quarterly basis. </a:t>
            </a:r>
            <a:endParaRPr lang="en-US" sz="1700" dirty="0" smtClean="0">
              <a:latin typeface="Cambria" pitchFamily="18" charset="0"/>
              <a:ea typeface="Calibri"/>
              <a:cs typeface="Calibri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1700" dirty="0">
              <a:latin typeface="Cambria" pitchFamily="18" charset="0"/>
              <a:ea typeface="Calibri"/>
              <a:cs typeface="Times New Roman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For </a:t>
            </a:r>
            <a:r>
              <a:rPr lang="en-GB" sz="1700" dirty="0" smtClean="0">
                <a:latin typeface="Cambria" pitchFamily="18" charset="0"/>
                <a:ea typeface="Calibri"/>
                <a:cs typeface="Calibri"/>
              </a:rPr>
              <a:t>obtaining of these indices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is </a:t>
            </a:r>
            <a:r>
              <a:rPr lang="en-GB" sz="1700" dirty="0" smtClean="0">
                <a:latin typeface="Cambria" pitchFamily="18" charset="0"/>
                <a:ea typeface="Calibri"/>
                <a:cs typeface="Calibri"/>
              </a:rPr>
              <a:t>used, as base year 2011, because data for 2010 are not harmonized.</a:t>
            </a:r>
            <a:endParaRPr lang="en-GB" sz="17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091199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855662"/>
            <a:ext cx="8229600" cy="896937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2400" b="1" dirty="0" smtClean="0">
                <a:solidFill>
                  <a:srgbClr val="C00000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Accounts in agriculture and prices </a:t>
            </a:r>
            <a:r>
              <a:rPr lang="en-US" sz="2400" dirty="0">
                <a:ea typeface="Calibri"/>
                <a:cs typeface="Times New Roman"/>
              </a:rPr>
              <a:t/>
            </a:r>
            <a:br>
              <a:rPr lang="en-US" sz="2400" dirty="0">
                <a:ea typeface="Calibri"/>
                <a:cs typeface="Times New Roman"/>
              </a:rPr>
            </a:br>
            <a:r>
              <a:rPr lang="en-US" sz="2400" dirty="0"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752599"/>
            <a:ext cx="8153400" cy="3505201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2400" b="1" u="sng" dirty="0" smtClean="0">
              <a:solidFill>
                <a:srgbClr val="9A0000"/>
              </a:solidFill>
              <a:latin typeface="Cambria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r>
              <a:rPr lang="sr-Latn-ME" sz="1700" b="1" u="sng" dirty="0" smtClean="0">
                <a:latin typeface="Cambria" pitchFamily="18" charset="0"/>
              </a:rPr>
              <a:t>Legislative framework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  <a:endParaRPr lang="sr-Latn-RS" sz="1700" b="1" u="sng" dirty="0" smtClean="0">
              <a:latin typeface="Cambria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1700" b="1" u="sng" dirty="0" smtClean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sr-Latn-ME" sz="1700" b="1" dirty="0" smtClean="0">
                <a:latin typeface="Cambria" pitchFamily="18" charset="0"/>
              </a:rPr>
              <a:t>Handbook for prices in agriculture </a:t>
            </a:r>
            <a:r>
              <a:rPr lang="sr-Latn-ME" sz="1700" dirty="0" smtClean="0">
                <a:latin typeface="Cambria" pitchFamily="18" charset="0"/>
              </a:rPr>
              <a:t>from March </a:t>
            </a:r>
            <a:r>
              <a:rPr lang="en-US" sz="1700" dirty="0" smtClean="0">
                <a:latin typeface="Cambria" pitchFamily="18" charset="0"/>
              </a:rPr>
              <a:t>2008.</a:t>
            </a:r>
            <a:r>
              <a:rPr lang="sr-Latn-ME" sz="1700" dirty="0" smtClean="0">
                <a:latin typeface="Cambria" pitchFamily="18" charset="0"/>
              </a:rPr>
              <a:t> on establishing detailed rules for monitoring of prices in agriculture </a:t>
            </a:r>
            <a:r>
              <a:rPr lang="en-US" sz="1700" dirty="0" smtClean="0">
                <a:latin typeface="Cambria" pitchFamily="18" charset="0"/>
              </a:rPr>
              <a:t>(APS</a:t>
            </a:r>
            <a:r>
              <a:rPr lang="en-US" sz="1700" dirty="0">
                <a:latin typeface="Cambria" pitchFamily="18" charset="0"/>
              </a:rPr>
              <a:t>). </a:t>
            </a:r>
            <a:endParaRPr lang="sr-Latn-ME" sz="1700" dirty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sr-Latn-ME" sz="1700" b="1" dirty="0" smtClean="0">
                <a:latin typeface="Cambria" pitchFamily="18" charset="0"/>
              </a:rPr>
              <a:t>Commission Regulation (</a:t>
            </a:r>
            <a:r>
              <a:rPr lang="en-US" sz="1700" b="1" dirty="0" smtClean="0">
                <a:latin typeface="Cambria" pitchFamily="18" charset="0"/>
              </a:rPr>
              <a:t>E</a:t>
            </a:r>
            <a:r>
              <a:rPr lang="sr-Latn-ME" sz="1700" b="1" dirty="0" smtClean="0">
                <a:latin typeface="Cambria" pitchFamily="18" charset="0"/>
              </a:rPr>
              <a:t>C</a:t>
            </a:r>
            <a:r>
              <a:rPr lang="en-US" sz="1700" b="1" dirty="0" smtClean="0">
                <a:latin typeface="Cambria" pitchFamily="18" charset="0"/>
              </a:rPr>
              <a:t>) </a:t>
            </a:r>
            <a:r>
              <a:rPr lang="sr-Latn-ME" sz="1700" b="1" dirty="0" smtClean="0">
                <a:latin typeface="Cambria" pitchFamily="18" charset="0"/>
              </a:rPr>
              <a:t>No</a:t>
            </a:r>
            <a:r>
              <a:rPr lang="en-US" sz="1700" b="1" dirty="0" smtClean="0">
                <a:latin typeface="Cambria" pitchFamily="18" charset="0"/>
              </a:rPr>
              <a:t>. </a:t>
            </a:r>
            <a:r>
              <a:rPr lang="en-US" sz="1700" b="1" dirty="0">
                <a:latin typeface="Cambria" pitchFamily="18" charset="0"/>
              </a:rPr>
              <a:t>138/2004</a:t>
            </a:r>
            <a:r>
              <a:rPr lang="en-US" sz="1700" dirty="0">
                <a:latin typeface="Cambria" pitchFamily="18" charset="0"/>
              </a:rPr>
              <a:t> </a:t>
            </a:r>
            <a:r>
              <a:rPr lang="sr-Latn-ME" sz="1700" dirty="0" smtClean="0">
                <a:latin typeface="Cambria" pitchFamily="18" charset="0"/>
              </a:rPr>
              <a:t>from </a:t>
            </a:r>
            <a:r>
              <a:rPr lang="en-US" sz="1700" dirty="0" smtClean="0">
                <a:latin typeface="Cambria" pitchFamily="18" charset="0"/>
              </a:rPr>
              <a:t>05</a:t>
            </a:r>
            <a:r>
              <a:rPr lang="en-US" sz="1700" dirty="0">
                <a:latin typeface="Cambria" pitchFamily="18" charset="0"/>
              </a:rPr>
              <a:t>. XII 2003. </a:t>
            </a:r>
            <a:r>
              <a:rPr lang="en-US" sz="1700" dirty="0" smtClean="0">
                <a:latin typeface="Cambria" pitchFamily="18" charset="0"/>
              </a:rPr>
              <a:t>o</a:t>
            </a:r>
            <a:r>
              <a:rPr lang="sr-Latn-ME" sz="1700" dirty="0" smtClean="0">
                <a:latin typeface="Cambria" pitchFamily="18" charset="0"/>
              </a:rPr>
              <a:t>n establishing detailed rules for creation of economical accounts in agriculture </a:t>
            </a:r>
            <a:r>
              <a:rPr lang="en-US" sz="1700" dirty="0" smtClean="0">
                <a:latin typeface="Cambria" pitchFamily="18" charset="0"/>
              </a:rPr>
              <a:t>(EAA</a:t>
            </a:r>
            <a:r>
              <a:rPr lang="en-US" sz="1700" dirty="0">
                <a:latin typeface="Cambria" pitchFamily="18" charset="0"/>
              </a:rPr>
              <a:t>). </a:t>
            </a:r>
            <a:endParaRPr lang="sr-Latn-ME" sz="1700" dirty="0">
              <a:latin typeface="Cambria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1700" b="1" u="sng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0"/>
            <a:ext cx="9144000" cy="750888"/>
            <a:chOff x="0" y="-4763"/>
            <a:chExt cx="9144000" cy="750888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228600" y="-4763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913985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855662"/>
            <a:ext cx="8229600" cy="896937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2400" b="1" dirty="0" smtClean="0">
                <a:solidFill>
                  <a:srgbClr val="C00000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Accounts in agriculture and prices </a:t>
            </a:r>
            <a:r>
              <a:rPr lang="en-US" sz="2400" dirty="0">
                <a:ea typeface="Calibri"/>
                <a:cs typeface="Times New Roman"/>
              </a:rPr>
              <a:t/>
            </a:r>
            <a:br>
              <a:rPr lang="en-US" sz="2400" dirty="0">
                <a:ea typeface="Calibri"/>
                <a:cs typeface="Times New Roman"/>
              </a:rPr>
            </a:br>
            <a: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2400" b="1" u="sng" dirty="0" smtClean="0">
              <a:solidFill>
                <a:srgbClr val="9A0000"/>
              </a:solidFill>
              <a:latin typeface="Cambria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r>
              <a:rPr lang="sr-Latn-ME" sz="1700" b="1" u="sng" dirty="0" smtClean="0">
                <a:latin typeface="Cambria" pitchFamily="18" charset="0"/>
              </a:rPr>
              <a:t>Harmonization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3969385" algn="r"/>
              </a:tabLst>
            </a:pPr>
            <a:endParaRPr lang="en-US" sz="1700" b="1" u="sng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sr-Latn-ME" sz="1700" dirty="0" smtClean="0">
                <a:latin typeface="Cambria" pitchFamily="18" charset="0"/>
              </a:rPr>
              <a:t>The low level of harmonization</a:t>
            </a:r>
            <a:endParaRPr lang="en-US" sz="1700" dirty="0">
              <a:latin typeface="Cambria" pitchFamily="18" charset="0"/>
            </a:endParaRP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</a:pPr>
            <a:endParaRPr lang="en-US" sz="1700" dirty="0" smtClean="0">
              <a:latin typeface="Cambria" pitchFamily="18" charset="0"/>
            </a:endParaRP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</a:pPr>
            <a:r>
              <a:rPr lang="en-GB" sz="1700" dirty="0" smtClean="0">
                <a:latin typeface="Cambria" pitchFamily="18" charset="0"/>
              </a:rPr>
              <a:t>The overall number of variables of output and input that are required </a:t>
            </a:r>
            <a:r>
              <a:rPr lang="sr-Latn-ME" sz="1700" dirty="0" smtClean="0">
                <a:latin typeface="Cambria" pitchFamily="18" charset="0"/>
              </a:rPr>
              <a:t>is </a:t>
            </a:r>
            <a:r>
              <a:rPr lang="en-US" sz="1700" dirty="0" smtClean="0">
                <a:latin typeface="Cambria" pitchFamily="18" charset="0"/>
              </a:rPr>
              <a:t>4 </a:t>
            </a:r>
            <a:r>
              <a:rPr lang="en-US" sz="1700" dirty="0">
                <a:latin typeface="Cambria" pitchFamily="18" charset="0"/>
              </a:rPr>
              <a:t>212, </a:t>
            </a:r>
            <a:r>
              <a:rPr lang="sr-Latn-ME" sz="1700" dirty="0" smtClean="0">
                <a:latin typeface="Cambria" pitchFamily="18" charset="0"/>
              </a:rPr>
              <a:t>number of variables that are relevant for Montenegro is </a:t>
            </a:r>
            <a:r>
              <a:rPr lang="en-US" sz="1700" dirty="0" smtClean="0">
                <a:latin typeface="Cambria" pitchFamily="18" charset="0"/>
              </a:rPr>
              <a:t>3 </a:t>
            </a:r>
            <a:r>
              <a:rPr lang="en-US" sz="1700" dirty="0">
                <a:latin typeface="Cambria" pitchFamily="18" charset="0"/>
              </a:rPr>
              <a:t>473. </a:t>
            </a:r>
            <a:r>
              <a:rPr lang="sr-Latn-ME" sz="1700" dirty="0" smtClean="0">
                <a:latin typeface="Cambria" pitchFamily="18" charset="0"/>
              </a:rPr>
              <a:t>The number of variables that are not collected currently </a:t>
            </a:r>
            <a:r>
              <a:rPr lang="en-GB" sz="1700" dirty="0" smtClean="0">
                <a:latin typeface="Cambria" pitchFamily="18" charset="0"/>
              </a:rPr>
              <a:t>is</a:t>
            </a:r>
            <a:r>
              <a:rPr lang="sr-Latn-ME" sz="1700" dirty="0" smtClean="0">
                <a:latin typeface="Cambria" pitchFamily="18" charset="0"/>
              </a:rPr>
              <a:t> 453 (related to intermediate consumption, private consumption and private consumption on farm, in compliance with list of agricultural products).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</a:pPr>
            <a:endParaRPr lang="en-US" sz="1700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sr-Latn-ME" sz="1700" dirty="0" smtClean="0">
                <a:latin typeface="Cambria" pitchFamily="18" charset="0"/>
              </a:rPr>
              <a:t>Accounts are not done.</a:t>
            </a:r>
            <a:endParaRPr lang="sr-Latn-CS" sz="17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409496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855662"/>
            <a:ext cx="8229600" cy="896937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2400" b="1" dirty="0" smtClean="0">
                <a:solidFill>
                  <a:srgbClr val="C00000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Accounts in agriculture and prices </a:t>
            </a:r>
            <a:r>
              <a:rPr lang="en-US" sz="2400" dirty="0">
                <a:ea typeface="Calibri"/>
                <a:cs typeface="Times New Roman"/>
              </a:rPr>
              <a:t/>
            </a:r>
            <a:br>
              <a:rPr lang="en-US" sz="2400" dirty="0">
                <a:ea typeface="Calibri"/>
                <a:cs typeface="Times New Roman"/>
              </a:rPr>
            </a:br>
            <a:r>
              <a:rPr lang="en-US" sz="2400" dirty="0"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1700" b="1" u="sng" dirty="0" smtClean="0">
              <a:latin typeface="Cambria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r>
              <a:rPr lang="sr-Latn-ME" sz="1700" b="1" u="sng" dirty="0" smtClean="0">
                <a:latin typeface="Cambria" pitchFamily="18" charset="0"/>
              </a:rPr>
              <a:t>The </a:t>
            </a:r>
            <a:r>
              <a:rPr lang="sr-Latn-ME" sz="1700" b="1" u="sng" dirty="0" smtClean="0">
                <a:latin typeface="Cambria" pitchFamily="18" charset="0"/>
              </a:rPr>
              <a:t>plans for future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With expert support following dynamics is possible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:</a:t>
            </a:r>
            <a:endParaRPr lang="sr-Latn-RS" sz="1700" dirty="0">
              <a:latin typeface="Cambria" pitchFamily="18" charset="0"/>
              <a:ea typeface="Calibri"/>
              <a:cs typeface="Calibri"/>
            </a:endParaRPr>
          </a:p>
          <a:p>
            <a:pPr marL="0" lvl="0" indent="0" algn="just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endParaRPr lang="en-US" sz="1700" dirty="0">
              <a:latin typeface="Cambria" pitchFamily="18" charset="0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</a:pPr>
            <a:r>
              <a:rPr lang="en-US" sz="1700" dirty="0">
                <a:latin typeface="Cambria" pitchFamily="18" charset="0"/>
                <a:ea typeface="Calibri"/>
                <a:cs typeface="Calibri"/>
              </a:rPr>
              <a:t>2013. –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continuation of work on harmonization of base year (2010) and production of weighting scheme in cooperation with Biotechnical faculty.; </a:t>
            </a:r>
            <a:endParaRPr lang="en-US" sz="1700" dirty="0" smtClean="0">
              <a:latin typeface="Cambria" pitchFamily="18" charset="0"/>
              <a:ea typeface="Calibri"/>
              <a:cs typeface="Calibri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</a:pPr>
            <a:endParaRPr lang="sr-Latn-ME" sz="1700" dirty="0">
              <a:latin typeface="Cambria" pitchFamily="18" charset="0"/>
              <a:ea typeface="Calibri"/>
              <a:cs typeface="Calibri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</a:pPr>
            <a:r>
              <a:rPr lang="en-US" sz="1700" dirty="0">
                <a:latin typeface="Cambria" pitchFamily="18" charset="0"/>
                <a:ea typeface="Calibri"/>
                <a:cs typeface="Calibri"/>
              </a:rPr>
              <a:t> 2014. –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calculation of economic accounts in agriculture (pilot – the production account);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 </a:t>
            </a:r>
          </a:p>
          <a:p>
            <a:pPr marL="0" lvl="0" indent="0" algn="just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endParaRPr lang="en-US" sz="1700" dirty="0" smtClean="0">
              <a:latin typeface="Cambria" pitchFamily="18" charset="0"/>
              <a:ea typeface="Calibri"/>
              <a:cs typeface="Calibri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</a:pP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2014</a:t>
            </a:r>
            <a:r>
              <a:rPr lang="en-US" sz="1700" dirty="0">
                <a:latin typeface="Cambria" pitchFamily="18" charset="0"/>
                <a:ea typeface="Calibri"/>
                <a:cs typeface="Calibri"/>
              </a:rPr>
              <a:t>. –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calculation of price indices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(</a:t>
            </a:r>
            <a:r>
              <a:rPr lang="en-US" sz="1700" dirty="0">
                <a:latin typeface="Cambria" pitchFamily="18" charset="0"/>
                <a:ea typeface="Calibri"/>
                <a:cs typeface="Calibri"/>
              </a:rPr>
              <a:t>pilot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);</a:t>
            </a:r>
          </a:p>
          <a:p>
            <a:pPr marL="0" lvl="0" indent="0" algn="just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endParaRPr lang="en-US" sz="1700" dirty="0">
              <a:latin typeface="Cambria" pitchFamily="18" charset="0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en-US" sz="1700" dirty="0">
                <a:latin typeface="Cambria" pitchFamily="18" charset="0"/>
                <a:ea typeface="Calibri"/>
                <a:cs typeface="Calibri"/>
              </a:rPr>
              <a:t>2014. – 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update of report on Accounts and prices in agriculture 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(Inventory-</a:t>
            </a:r>
            <a:r>
              <a:rPr lang="en-GB" sz="1700" b="1" i="1" dirty="0">
                <a:latin typeface="Cambria" pitchFamily="18" charset="0"/>
                <a:ea typeface="Calibri"/>
                <a:cs typeface="Times New Roman"/>
              </a:rPr>
              <a:t>Pilot Project 8</a:t>
            </a:r>
            <a:r>
              <a:rPr lang="en-US" sz="1700" dirty="0" smtClean="0">
                <a:latin typeface="Cambria" pitchFamily="18" charset="0"/>
                <a:ea typeface="Calibri"/>
                <a:cs typeface="Calibri"/>
              </a:rPr>
              <a:t> )</a:t>
            </a:r>
            <a:r>
              <a:rPr lang="sr-Latn-ME" sz="1700" dirty="0" smtClean="0">
                <a:latin typeface="Cambria" pitchFamily="18" charset="0"/>
                <a:ea typeface="Calibri"/>
                <a:cs typeface="Calibri"/>
              </a:rPr>
              <a:t>.</a:t>
            </a:r>
            <a:endParaRPr lang="en-US" sz="1700" dirty="0">
              <a:latin typeface="Cambria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3969385" algn="r"/>
              </a:tabLst>
            </a:pPr>
            <a:endParaRPr lang="en-US" sz="2400" b="1" u="sng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617174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 dirty="0">
                <a:solidFill>
                  <a:srgbClr val="C0504D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>
              <a:defRPr/>
            </a:pPr>
            <a:endParaRPr lang="sr-Latn-CS" sz="3200" dirty="0">
              <a:solidFill>
                <a:srgbClr val="C0504D">
                  <a:lumMod val="20000"/>
                  <a:lumOff val="80000"/>
                </a:srgb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4000" b="1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rgbClr val="C0504D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81884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691</Words>
  <Application>Microsoft Office PowerPoint</Application>
  <PresentationFormat>On-screen Show (4:3)</PresentationFormat>
  <Paragraphs>126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    Accounts in agriculture and prices       </vt:lpstr>
      <vt:lpstr>    Accounts in agriculture and prices       </vt:lpstr>
      <vt:lpstr>    Accounts in agriculture and prices       </vt:lpstr>
      <vt:lpstr>    Accounts in agriculture and prices       </vt:lpstr>
      <vt:lpstr>    Accounts in agriculture and prices       </vt:lpstr>
      <vt:lpstr>    Accounts in agriculture and prices    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dragan pekovic</dc:creator>
  <cp:lastModifiedBy>jelena markovic</cp:lastModifiedBy>
  <cp:revision>32</cp:revision>
  <cp:lastPrinted>2013-06-14T12:45:26Z</cp:lastPrinted>
  <dcterms:created xsi:type="dcterms:W3CDTF">2013-06-11T08:36:49Z</dcterms:created>
  <dcterms:modified xsi:type="dcterms:W3CDTF">2013-06-17T14:48:17Z</dcterms:modified>
</cp:coreProperties>
</file>