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18"/>
  </p:notesMasterIdLst>
  <p:handoutMasterIdLst>
    <p:handoutMasterId r:id="rId19"/>
  </p:handoutMasterIdLst>
  <p:sldIdLst>
    <p:sldId id="257" r:id="rId5"/>
    <p:sldId id="258" r:id="rId6"/>
    <p:sldId id="263" r:id="rId7"/>
    <p:sldId id="265" r:id="rId8"/>
    <p:sldId id="267" r:id="rId9"/>
    <p:sldId id="259" r:id="rId10"/>
    <p:sldId id="260" r:id="rId11"/>
    <p:sldId id="261" r:id="rId12"/>
    <p:sldId id="262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91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55944-AC12-429B-A514-3E82496ED591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1EC13-1BFF-4C86-BF69-2BF90223D3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517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2071F-C2B9-4BEA-8333-6D3C2B33E96B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F39A16-9D89-4506-8609-53D76E978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79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265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53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041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036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49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690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485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237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355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195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594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044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889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905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300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424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695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73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51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896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4823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433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8732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614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731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7864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6514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578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779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9977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926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435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5998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800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4120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3343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5808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9140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3984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847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1326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2043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898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4022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3714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42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839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357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66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05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sr-Latn-CS" sz="1600" b="1" dirty="0">
                <a:solidFill>
                  <a:prstClr val="white"/>
                </a:solidFill>
                <a:latin typeface="Cambria" pitchFamily="18" charset="0"/>
              </a:rPr>
              <a:t> M O N T E N E G R O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prstClr val="white"/>
                </a:solidFill>
                <a:latin typeface="Cambria" pitchFamily="18" charset="0"/>
              </a:rPr>
              <a:t>Negotiating Team for Accession of </a:t>
            </a:r>
            <a:r>
              <a:rPr lang="sr-Latn-CS" sz="1600" b="1" dirty="0">
                <a:solidFill>
                  <a:prstClr val="white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prstClr val="white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prstClr val="white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prstClr val="white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>
                <a:solidFill>
                  <a:prstClr val="white"/>
                </a:solidFill>
                <a:latin typeface="Cambria" pitchFamily="18" charset="0"/>
              </a:rPr>
              <a:t>18</a:t>
            </a:r>
            <a:r>
              <a:rPr lang="hr-HR" sz="1600" b="1" i="1" dirty="0">
                <a:solidFill>
                  <a:prstClr val="white"/>
                </a:solidFill>
                <a:latin typeface="Cambria" pitchFamily="18" charset="0"/>
              </a:rPr>
              <a:t> – </a:t>
            </a:r>
            <a:r>
              <a:rPr lang="en-US" sz="1600" b="1" i="1" dirty="0">
                <a:solidFill>
                  <a:prstClr val="white"/>
                </a:solidFill>
                <a:latin typeface="Cambria" pitchFamily="18" charset="0"/>
              </a:rPr>
              <a:t>Statistics</a:t>
            </a:r>
            <a:endParaRPr lang="en-US" sz="3600" b="1" i="1" dirty="0">
              <a:solidFill>
                <a:prstClr val="white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5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600" dirty="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 dirty="0">
                <a:solidFill>
                  <a:srgbClr val="F2DCDB"/>
                </a:solidFill>
                <a:latin typeface="Cambria" pitchFamily="18" charset="0"/>
              </a:rPr>
              <a:t>18</a:t>
            </a:r>
            <a:endParaRPr lang="en-GB" sz="2600" dirty="0">
              <a:solidFill>
                <a:srgbClr val="F2DCDB"/>
              </a:solidFill>
              <a:latin typeface="Cambr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600" b="1" dirty="0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 dirty="0">
              <a:solidFill>
                <a:srgbClr val="F2DCDB"/>
              </a:solidFill>
            </a:endParaRPr>
          </a:p>
        </p:txBody>
      </p:sp>
      <p:sp>
        <p:nvSpPr>
          <p:cNvPr id="2056" name="Rectangle 12"/>
          <p:cNvSpPr>
            <a:spLocks noChangeArrowheads="1"/>
          </p:cNvSpPr>
          <p:nvPr/>
        </p:nvSpPr>
        <p:spPr bwMode="auto">
          <a:xfrm>
            <a:off x="962025" y="6326188"/>
            <a:ext cx="7419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D99694"/>
                </a:solidFill>
                <a:latin typeface="Cambria" pitchFamily="18" charset="0"/>
              </a:rPr>
              <a:t>Luxembourg,  June 2013</a:t>
            </a:r>
            <a:endParaRPr lang="en-US" dirty="0">
              <a:solidFill>
                <a:srgbClr val="D99694"/>
              </a:solidFill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4792663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893885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21"/>
          <p:cNvSpPr txBox="1">
            <a:spLocks noChangeArrowheads="1"/>
          </p:cNvSpPr>
          <p:nvPr/>
        </p:nvSpPr>
        <p:spPr bwMode="auto">
          <a:xfrm>
            <a:off x="228600" y="1143000"/>
            <a:ext cx="8569325" cy="1295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15000"/>
              </a:lnSpc>
            </a:pPr>
            <a:r>
              <a:rPr lang="sr-Latn-ME" sz="2400" b="1" dirty="0" smtClean="0">
                <a:latin typeface="Cambria" pitchFamily="18" charset="0"/>
                <a:ea typeface="Calibri"/>
                <a:cs typeface="Times New Roman"/>
              </a:rPr>
              <a:t>Topic </a:t>
            </a:r>
            <a:r>
              <a:rPr lang="en-US" sz="2400" b="1" dirty="0" smtClean="0">
                <a:latin typeface="Cambria" pitchFamily="18" charset="0"/>
                <a:ea typeface="Calibri"/>
                <a:cs typeface="Times New Roman"/>
              </a:rPr>
              <a:t>4.07. Agro-e</a:t>
            </a:r>
            <a:r>
              <a:rPr lang="sr-Latn-ME" sz="2400" b="1" dirty="0" smtClean="0">
                <a:latin typeface="Cambria" pitchFamily="18" charset="0"/>
                <a:ea typeface="Calibri"/>
                <a:cs typeface="Times New Roman"/>
              </a:rPr>
              <a:t>nviromental </a:t>
            </a:r>
            <a:r>
              <a:rPr lang="en-US" sz="2400" b="1" dirty="0" smtClean="0">
                <a:latin typeface="Cambria" pitchFamily="18" charset="0"/>
                <a:ea typeface="Calibri"/>
                <a:cs typeface="Times New Roman"/>
              </a:rPr>
              <a:t>Indi</a:t>
            </a:r>
            <a:r>
              <a:rPr lang="sr-Latn-ME" sz="2400" b="1" dirty="0" smtClean="0">
                <a:latin typeface="Cambria" pitchFamily="18" charset="0"/>
                <a:ea typeface="Calibri"/>
                <a:cs typeface="Times New Roman"/>
              </a:rPr>
              <a:t>cators</a:t>
            </a:r>
            <a:r>
              <a:rPr lang="en-US" sz="2400" b="1" dirty="0" smtClean="0">
                <a:latin typeface="Cambria" pitchFamily="18" charset="0"/>
                <a:ea typeface="Calibri"/>
                <a:cs typeface="Times New Roman"/>
              </a:rPr>
              <a:t> (</a:t>
            </a:r>
            <a:r>
              <a:rPr lang="sr-Latn-RS" sz="2400" b="1" dirty="0" smtClean="0">
                <a:latin typeface="Cambria" pitchFamily="18" charset="0"/>
                <a:ea typeface="Calibri"/>
                <a:cs typeface="Times New Roman"/>
              </a:rPr>
              <a:t>Agricultural and enviromental statistics</a:t>
            </a:r>
            <a:r>
              <a:rPr lang="en-US" sz="2400" b="1" dirty="0" smtClean="0">
                <a:latin typeface="Cambria" pitchFamily="18" charset="0"/>
                <a:ea typeface="Calibri"/>
                <a:cs typeface="Times New Roman"/>
              </a:rPr>
              <a:t>)</a:t>
            </a:r>
          </a:p>
          <a:p>
            <a:pPr algn="ctr">
              <a:lnSpc>
                <a:spcPct val="115000"/>
              </a:lnSpc>
            </a:pPr>
            <a:endParaRPr lang="en-US" sz="1200" dirty="0">
              <a:latin typeface="Cambria" pitchFamily="18" charset="0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</a:pPr>
            <a:r>
              <a:rPr lang="sr-Latn-ME" sz="2400" b="1" dirty="0" smtClean="0">
                <a:latin typeface="Cambria" pitchFamily="18" charset="0"/>
                <a:ea typeface="Calibri"/>
                <a:cs typeface="Times New Roman"/>
              </a:rPr>
              <a:t>Topic </a:t>
            </a:r>
            <a:r>
              <a:rPr lang="en-US" sz="2400" b="1" dirty="0" smtClean="0">
                <a:latin typeface="Cambria" pitchFamily="18" charset="0"/>
                <a:ea typeface="Calibri"/>
                <a:cs typeface="Times New Roman"/>
              </a:rPr>
              <a:t>4.06</a:t>
            </a:r>
            <a:r>
              <a:rPr lang="en-US" sz="2400" b="1" dirty="0">
                <a:latin typeface="Cambria" pitchFamily="18" charset="0"/>
                <a:ea typeface="Calibri"/>
                <a:cs typeface="Times New Roman"/>
              </a:rPr>
              <a:t>. </a:t>
            </a:r>
            <a:r>
              <a:rPr lang="sr-Latn-ME" sz="2400" b="1" dirty="0" smtClean="0">
                <a:latin typeface="Cambria" pitchFamily="18" charset="0"/>
                <a:ea typeface="Calibri"/>
                <a:cs typeface="Times New Roman"/>
              </a:rPr>
              <a:t>Fishery statistics</a:t>
            </a:r>
            <a:endParaRPr lang="en-US" sz="2400" b="1" dirty="0" smtClean="0">
              <a:latin typeface="Cambria" pitchFamily="18" charset="0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</a:pPr>
            <a:endParaRPr lang="en-US" sz="1200" dirty="0">
              <a:latin typeface="Cambria" pitchFamily="18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sr-Latn-ME" sz="2400" b="1" dirty="0" smtClean="0">
                <a:latin typeface="Cambria" pitchFamily="18" charset="0"/>
                <a:ea typeface="Calibri"/>
                <a:cs typeface="Times New Roman"/>
              </a:rPr>
              <a:t>Topic </a:t>
            </a:r>
            <a:r>
              <a:rPr lang="en-US" sz="2400" b="1" dirty="0" smtClean="0">
                <a:latin typeface="Cambria" pitchFamily="18" charset="0"/>
                <a:ea typeface="Calibri"/>
                <a:cs typeface="Times New Roman"/>
              </a:rPr>
              <a:t>4.01. </a:t>
            </a:r>
            <a:r>
              <a:rPr lang="sr-Latn-ME" sz="2400" b="1" dirty="0" smtClean="0">
                <a:latin typeface="Cambria" pitchFamily="18" charset="0"/>
                <a:ea typeface="Calibri"/>
                <a:cs typeface="Times New Roman"/>
              </a:rPr>
              <a:t>Agricultural</a:t>
            </a:r>
            <a:r>
              <a:rPr lang="en-US" sz="2400" b="1" dirty="0" smtClean="0">
                <a:latin typeface="Cambria" pitchFamily="18" charset="0"/>
                <a:ea typeface="Calibri"/>
                <a:cs typeface="Times New Roman"/>
              </a:rPr>
              <a:t> statist</a:t>
            </a:r>
            <a:r>
              <a:rPr lang="sr-Latn-ME" sz="2400" b="1" dirty="0" smtClean="0">
                <a:latin typeface="Cambria" pitchFamily="18" charset="0"/>
                <a:ea typeface="Calibri"/>
                <a:cs typeface="Times New Roman"/>
              </a:rPr>
              <a:t>ics</a:t>
            </a:r>
            <a:endParaRPr lang="en-US" sz="2400" dirty="0">
              <a:latin typeface="Cambria" pitchFamily="18" charset="0"/>
              <a:ea typeface="Calibri"/>
              <a:cs typeface="Times New Roman"/>
            </a:endParaRPr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2057400" y="2819400"/>
            <a:ext cx="56769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hr-HR" sz="2000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hr-HR" sz="2000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hr-HR" b="1" dirty="0" smtClean="0">
                <a:latin typeface="Cambria" pitchFamily="18" charset="0"/>
              </a:rPr>
              <a:t>Bilateral </a:t>
            </a:r>
            <a:r>
              <a:rPr lang="hr-HR" b="1" dirty="0">
                <a:latin typeface="Cambria" pitchFamily="18" charset="0"/>
              </a:rPr>
              <a:t>screening: Chapter </a:t>
            </a:r>
            <a:r>
              <a:rPr lang="en-US" b="1" dirty="0">
                <a:latin typeface="Cambria" pitchFamily="18" charset="0"/>
              </a:rPr>
              <a:t>18</a:t>
            </a:r>
            <a:r>
              <a:rPr lang="hr-HR" b="1" dirty="0">
                <a:latin typeface="Cambria" pitchFamily="18" charset="0"/>
              </a:rPr>
              <a:t> 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r>
              <a:rPr lang="en-US" b="1" dirty="0">
                <a:latin typeface="Cambria" pitchFamily="18" charset="0"/>
              </a:rPr>
              <a:t>Luxembourg</a:t>
            </a:r>
            <a:r>
              <a:rPr lang="hr-HR" b="1" dirty="0">
                <a:latin typeface="Cambria" pitchFamily="18" charset="0"/>
              </a:rPr>
              <a:t>, </a:t>
            </a:r>
            <a:r>
              <a:rPr lang="en-US" b="1" dirty="0">
                <a:latin typeface="Cambria" pitchFamily="18" charset="0"/>
              </a:rPr>
              <a:t>23-24</a:t>
            </a:r>
            <a:r>
              <a:rPr lang="hr-HR" b="1" dirty="0">
                <a:latin typeface="Cambria" pitchFamily="18" charset="0"/>
              </a:rPr>
              <a:t> </a:t>
            </a:r>
            <a:r>
              <a:rPr lang="en-US" b="1" dirty="0" smtClean="0">
                <a:latin typeface="Cambria" pitchFamily="18" charset="0"/>
              </a:rPr>
              <a:t>June</a:t>
            </a:r>
            <a:r>
              <a:rPr lang="sr-Latn-RS" b="1" dirty="0" smtClean="0">
                <a:latin typeface="Cambria" pitchFamily="18" charset="0"/>
              </a:rPr>
              <a:t> </a:t>
            </a:r>
            <a:r>
              <a:rPr lang="hr-HR" b="1" dirty="0" smtClean="0">
                <a:latin typeface="Cambria" pitchFamily="18" charset="0"/>
              </a:rPr>
              <a:t>201</a:t>
            </a:r>
            <a:r>
              <a:rPr lang="en-US" b="1" dirty="0">
                <a:latin typeface="Cambria" pitchFamily="18" charset="0"/>
              </a:rPr>
              <a:t>3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dirty="0">
              <a:latin typeface="Cambr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b="1" dirty="0" err="1" smtClean="0">
                <a:latin typeface="Cambria" pitchFamily="18" charset="0"/>
              </a:rPr>
              <a:t>mr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Jelena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Zvizdojevic</a:t>
            </a:r>
            <a:endParaRPr lang="en-US" b="1" dirty="0">
              <a:latin typeface="Cambr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atin typeface="Cambria" pitchFamily="18" charset="0"/>
              </a:rPr>
              <a:t>Assistant of Director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>
              <a:defRPr/>
            </a:pPr>
            <a:endParaRPr lang="en-US" b="1" dirty="0">
              <a:solidFill>
                <a:srgbClr val="C0504D">
                  <a:lumMod val="75000"/>
                </a:srgbClr>
              </a:solidFill>
              <a:latin typeface="Cambria" pitchFamily="18" charset="0"/>
            </a:endParaRPr>
          </a:p>
        </p:txBody>
      </p:sp>
      <p:pic>
        <p:nvPicPr>
          <p:cNvPr id="3077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08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08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5" name="5-Point Star 24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26" name="5-Point Star 25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27" name="5-Point Star 26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28" name="5-Point Star 27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29" name="5-Point Star 28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3079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308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836267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761999"/>
            <a:ext cx="8229600" cy="533401"/>
          </a:xfrm>
        </p:spPr>
        <p:txBody>
          <a:bodyPr/>
          <a:lstStyle/>
          <a:p>
            <a:pPr lvl="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sr-Latn-RS" sz="3200" b="1" dirty="0" smtClean="0">
                <a:latin typeface="Cambria" pitchFamily="18" charset="0"/>
                <a:ea typeface="Calibri"/>
                <a:cs typeface="Times New Roman"/>
              </a:rPr>
              <a:t>Agri-environmental </a:t>
            </a:r>
            <a:r>
              <a:rPr lang="sr-Latn-RS" sz="3200" b="1" dirty="0">
                <a:latin typeface="Cambria" pitchFamily="18" charset="0"/>
                <a:ea typeface="Calibri"/>
                <a:cs typeface="Times New Roman"/>
              </a:rPr>
              <a:t>statistics</a:t>
            </a:r>
            <a:endParaRPr lang="en-US" sz="3200" dirty="0">
              <a:latin typeface="Cambria" pitchFamily="18" charset="0"/>
              <a:ea typeface="Calibri"/>
              <a:cs typeface="Times New Roman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153400" cy="50593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sz="2400" b="1" dirty="0" smtClean="0">
              <a:solidFill>
                <a:srgbClr val="973735"/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sz="1700" b="1" u="sng" dirty="0" smtClean="0">
                <a:latin typeface="Cambria" pitchFamily="18" charset="0"/>
              </a:rPr>
              <a:t>Current situation</a:t>
            </a:r>
            <a:r>
              <a:rPr lang="en-US" sz="1700" b="1" u="sng" dirty="0" smtClean="0">
                <a:latin typeface="Cambria" pitchFamily="18" charset="0"/>
              </a:rPr>
              <a:t>:</a:t>
            </a:r>
          </a:p>
          <a:p>
            <a:pPr marL="0" indent="0">
              <a:lnSpc>
                <a:spcPct val="80000"/>
              </a:lnSpc>
              <a:buNone/>
            </a:pPr>
            <a:endParaRPr lang="en-US" sz="1700" b="1" u="sng" dirty="0" smtClean="0">
              <a:latin typeface="Cambria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1700" b="1" u="sng" dirty="0" smtClean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Data on pesticide consumption are collected by regular surveys on agricultural enterprises and cooperatives. </a:t>
            </a:r>
            <a:endParaRPr lang="en-US" sz="1700" dirty="0" smtClean="0">
              <a:latin typeface="Cambria" pitchFamily="18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endParaRPr lang="sr-Latn-ME" sz="1700" dirty="0" smtClean="0">
              <a:latin typeface="Cambria" pitchFamily="18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endParaRPr lang="sr-Latn-ME" sz="1700" dirty="0" smtClean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With Census of Agriculture in 2010 data are collected on the number of farms that are using pesticides and data on treated area, according to Regulation 116</a:t>
            </a:r>
            <a:endParaRPr lang="en-US" sz="1700" dirty="0" smtClean="0">
              <a:latin typeface="Cambria" pitchFamily="18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endParaRPr lang="sr-Latn-ME" sz="1800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endParaRPr lang="sr-Latn-ME" sz="1800" dirty="0">
              <a:solidFill>
                <a:srgbClr val="960000"/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06992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761999"/>
            <a:ext cx="8229600" cy="533401"/>
          </a:xfrm>
        </p:spPr>
        <p:txBody>
          <a:bodyPr/>
          <a:lstStyle/>
          <a:p>
            <a:pPr lvl="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sr-Latn-RS" sz="3200" b="1" dirty="0" smtClean="0">
                <a:latin typeface="Cambria" pitchFamily="18" charset="0"/>
                <a:ea typeface="Calibri"/>
                <a:cs typeface="Times New Roman"/>
              </a:rPr>
              <a:t>Agri-environmental </a:t>
            </a:r>
            <a:r>
              <a:rPr lang="sr-Latn-RS" sz="3200" b="1" dirty="0">
                <a:latin typeface="Cambria" pitchFamily="18" charset="0"/>
                <a:ea typeface="Calibri"/>
                <a:cs typeface="Times New Roman"/>
              </a:rPr>
              <a:t>statistics</a:t>
            </a:r>
            <a:endParaRPr lang="en-US" sz="3200" dirty="0">
              <a:latin typeface="Cambria" pitchFamily="18" charset="0"/>
              <a:ea typeface="Calibri"/>
              <a:cs typeface="Times New Roman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153400" cy="50593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sz="2400" b="1" dirty="0" smtClean="0">
              <a:solidFill>
                <a:srgbClr val="973735"/>
              </a:solidFill>
              <a:latin typeface="Cambria" pitchFamily="18" charset="0"/>
            </a:endParaRPr>
          </a:p>
          <a:p>
            <a:pPr marL="0" lvl="0" indent="0" eaLnBrk="1" fontAlgn="auto" hangingPunct="1">
              <a:spcAft>
                <a:spcPts val="0"/>
              </a:spcAft>
              <a:buNone/>
            </a:pPr>
            <a:endParaRPr lang="en-US" sz="2400" b="1" u="sng" dirty="0" smtClean="0">
              <a:solidFill>
                <a:srgbClr val="960000"/>
              </a:solidFill>
              <a:latin typeface="Cambria" pitchFamily="18" charset="0"/>
            </a:endParaRPr>
          </a:p>
          <a:p>
            <a:pPr marL="0" lvl="0" indent="0" eaLnBrk="1" fontAlgn="auto" hangingPunct="1">
              <a:spcAft>
                <a:spcPts val="0"/>
              </a:spcAft>
              <a:buNone/>
            </a:pPr>
            <a:r>
              <a:rPr lang="sr-Latn-ME" sz="1700" b="1" u="sng" dirty="0" smtClean="0">
                <a:latin typeface="Cambria" pitchFamily="18" charset="0"/>
              </a:rPr>
              <a:t>Leg</a:t>
            </a:r>
            <a:r>
              <a:rPr lang="en-US" sz="1700" b="1" u="sng" dirty="0" smtClean="0">
                <a:latin typeface="Cambria" pitchFamily="18" charset="0"/>
              </a:rPr>
              <a:t>al</a:t>
            </a:r>
            <a:r>
              <a:rPr lang="sr-Latn-ME" sz="1700" b="1" u="sng" dirty="0" smtClean="0">
                <a:latin typeface="Cambria" pitchFamily="18" charset="0"/>
              </a:rPr>
              <a:t> </a:t>
            </a:r>
            <a:r>
              <a:rPr lang="sr-Latn-ME" sz="1700" b="1" u="sng" dirty="0" smtClean="0">
                <a:latin typeface="Cambria" pitchFamily="18" charset="0"/>
              </a:rPr>
              <a:t>framework :</a:t>
            </a:r>
            <a:endParaRPr lang="sr-Latn-ME" sz="1700" b="1" u="sng" dirty="0">
              <a:latin typeface="Cambria" pitchFamily="18" charset="0"/>
            </a:endParaRPr>
          </a:p>
          <a:p>
            <a:pPr marL="0" lvl="0" indent="0" eaLnBrk="1" fontAlgn="auto" hangingPunct="1">
              <a:spcAft>
                <a:spcPts val="0"/>
              </a:spcAft>
              <a:buNone/>
            </a:pPr>
            <a:endParaRPr lang="en-US" sz="1700" b="1" u="sng" dirty="0" smtClean="0">
              <a:latin typeface="Cambria" pitchFamily="18" charset="0"/>
            </a:endParaRPr>
          </a:p>
          <a:p>
            <a:pPr marL="0" lvl="0" indent="0" eaLnBrk="1" fontAlgn="auto" hangingPunct="1">
              <a:spcAft>
                <a:spcPts val="0"/>
              </a:spcAft>
              <a:buNone/>
            </a:pPr>
            <a:endParaRPr lang="sr-Latn-ME" sz="1700" b="1" u="sng" dirty="0">
              <a:latin typeface="Cambria" pitchFamily="18" charset="0"/>
            </a:endParaRPr>
          </a:p>
          <a:p>
            <a:pPr lvl="0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b="1" dirty="0" smtClean="0">
                <a:latin typeface="Cambria" pitchFamily="18" charset="0"/>
              </a:rPr>
              <a:t>Commision Regulation</a:t>
            </a:r>
            <a:r>
              <a:rPr lang="en-US" sz="1700" b="1" dirty="0" smtClean="0">
                <a:latin typeface="Cambria" pitchFamily="18" charset="0"/>
              </a:rPr>
              <a:t>(E</a:t>
            </a:r>
            <a:r>
              <a:rPr lang="sr-Latn-ME" sz="1700" b="1" dirty="0" smtClean="0">
                <a:latin typeface="Cambria" pitchFamily="18" charset="0"/>
              </a:rPr>
              <a:t>C</a:t>
            </a:r>
            <a:r>
              <a:rPr lang="en-US" sz="1700" b="1" dirty="0" smtClean="0">
                <a:latin typeface="Cambria" pitchFamily="18" charset="0"/>
              </a:rPr>
              <a:t>) </a:t>
            </a:r>
            <a:r>
              <a:rPr lang="sr-Latn-ME" sz="1700" b="1" dirty="0" smtClean="0">
                <a:latin typeface="Cambria" pitchFamily="18" charset="0"/>
              </a:rPr>
              <a:t>No.</a:t>
            </a:r>
            <a:r>
              <a:rPr lang="en-US" sz="1700" b="1" dirty="0" smtClean="0">
                <a:latin typeface="Cambria" pitchFamily="18" charset="0"/>
              </a:rPr>
              <a:t> </a:t>
            </a:r>
            <a:r>
              <a:rPr lang="en-US" sz="1700" b="1" dirty="0">
                <a:latin typeface="Cambria" pitchFamily="18" charset="0"/>
              </a:rPr>
              <a:t>1185/2009 </a:t>
            </a:r>
            <a:r>
              <a:rPr lang="sr-Latn-ME" sz="1700" b="1" dirty="0" smtClean="0">
                <a:latin typeface="Cambria" pitchFamily="18" charset="0"/>
              </a:rPr>
              <a:t>from </a:t>
            </a:r>
            <a:r>
              <a:rPr lang="en-US" sz="1700" b="1" dirty="0" smtClean="0">
                <a:latin typeface="Cambria" pitchFamily="18" charset="0"/>
              </a:rPr>
              <a:t>XI </a:t>
            </a:r>
            <a:r>
              <a:rPr lang="en-US" sz="1700" b="1" dirty="0">
                <a:latin typeface="Cambria" pitchFamily="18" charset="0"/>
              </a:rPr>
              <a:t>2009</a:t>
            </a:r>
            <a:endParaRPr lang="sr-Latn-ME" sz="1700" b="1" dirty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411056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761999"/>
            <a:ext cx="8229600" cy="533401"/>
          </a:xfrm>
        </p:spPr>
        <p:txBody>
          <a:bodyPr/>
          <a:lstStyle/>
          <a:p>
            <a:pPr lvl="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sr-Latn-RS" sz="3200" b="1" dirty="0" smtClean="0">
                <a:latin typeface="Cambria" pitchFamily="18" charset="0"/>
                <a:ea typeface="Calibri"/>
                <a:cs typeface="Times New Roman"/>
              </a:rPr>
              <a:t>Agri-environmental </a:t>
            </a:r>
            <a:r>
              <a:rPr lang="sr-Latn-RS" sz="3200" b="1" dirty="0">
                <a:latin typeface="Cambria" pitchFamily="18" charset="0"/>
                <a:ea typeface="Calibri"/>
                <a:cs typeface="Times New Roman"/>
              </a:rPr>
              <a:t>statistics</a:t>
            </a:r>
            <a:endParaRPr lang="en-US" sz="3200" dirty="0">
              <a:latin typeface="Cambria" pitchFamily="18" charset="0"/>
              <a:ea typeface="Calibri"/>
              <a:cs typeface="Times New Roman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153400" cy="50593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sz="2400" b="1" dirty="0" smtClean="0">
              <a:solidFill>
                <a:srgbClr val="973735"/>
              </a:solidFill>
              <a:latin typeface="Cambria" pitchFamily="18" charset="0"/>
            </a:endParaRPr>
          </a:p>
          <a:p>
            <a:pPr marL="0" lvl="0" indent="0" eaLnBrk="1" fontAlgn="auto" hangingPunct="1">
              <a:spcAft>
                <a:spcPts val="0"/>
              </a:spcAft>
              <a:buNone/>
            </a:pPr>
            <a:r>
              <a:rPr lang="sr-Latn-ME" sz="1700" b="1" u="sng" dirty="0" smtClean="0">
                <a:latin typeface="Cambria" pitchFamily="18" charset="0"/>
              </a:rPr>
              <a:t>Harmonization:</a:t>
            </a:r>
            <a:endParaRPr lang="sr-Latn-ME" sz="1700" b="1" u="sng" dirty="0">
              <a:latin typeface="Cambria" pitchFamily="18" charset="0"/>
            </a:endParaRPr>
          </a:p>
          <a:p>
            <a:pPr lvl="0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The modul is not developed</a:t>
            </a:r>
            <a:endParaRPr lang="sr-Latn-RS" sz="1700" dirty="0" smtClean="0">
              <a:latin typeface="Cambria" pitchFamily="18" charset="0"/>
            </a:endParaRPr>
          </a:p>
          <a:p>
            <a:pPr marL="0" lvl="0" indent="0" eaLnBrk="1" fontAlgn="auto" hangingPunct="1">
              <a:spcAft>
                <a:spcPts val="0"/>
              </a:spcAft>
              <a:buNone/>
            </a:pPr>
            <a:endParaRPr lang="sr-Latn-RS" sz="1700" dirty="0" smtClean="0">
              <a:latin typeface="Cambria" pitchFamily="18" charset="0"/>
            </a:endParaRPr>
          </a:p>
          <a:p>
            <a:pPr marL="0" lvl="0" indent="0" eaLnBrk="1" fontAlgn="auto" hangingPunct="1">
              <a:spcAft>
                <a:spcPts val="0"/>
              </a:spcAft>
              <a:buNone/>
            </a:pPr>
            <a:r>
              <a:rPr lang="sr-Latn-ME" sz="1700" b="1" u="sng" dirty="0" smtClean="0">
                <a:latin typeface="Cambria" pitchFamily="18" charset="0"/>
              </a:rPr>
              <a:t>The future activities:</a:t>
            </a:r>
            <a:endParaRPr lang="sr-Latn-ME" sz="1700" b="1" u="sng" dirty="0">
              <a:latin typeface="Cambria" pitchFamily="18" charset="0"/>
            </a:endParaRPr>
          </a:p>
          <a:p>
            <a:pPr marL="0" lvl="0" indent="0" eaLnBrk="1" fontAlgn="auto" hangingPunct="1">
              <a:spcAft>
                <a:spcPts val="0"/>
              </a:spcAft>
              <a:buNone/>
            </a:pPr>
            <a:endParaRPr lang="sr-Latn-ME" sz="1700" b="1" u="sng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Pilot survey on pesticides</a:t>
            </a:r>
            <a:r>
              <a:rPr lang="en-US" sz="1700" dirty="0" smtClean="0">
                <a:latin typeface="Cambria" pitchFamily="18" charset="0"/>
              </a:rPr>
              <a:t> will be implemented</a:t>
            </a:r>
            <a:r>
              <a:rPr lang="sr-Latn-ME" sz="1700" dirty="0" smtClean="0">
                <a:latin typeface="Cambria" pitchFamily="18" charset="0"/>
              </a:rPr>
              <a:t> till December of 2013. </a:t>
            </a:r>
            <a:endParaRPr lang="en-US" sz="1700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Development is conditioned with realization of activities from the Memorandum of Understaning  with Ministry of Agriculture and rural development (Phytosanitary Administration) and limited number of employees in MONSTAT. </a:t>
            </a:r>
            <a:endParaRPr lang="sr-Latn-RS" sz="1700" dirty="0" smtClean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RS" sz="1700" dirty="0" smtClean="0">
                <a:latin typeface="Cambria" pitchFamily="18" charset="0"/>
              </a:rPr>
              <a:t>Phytosanitary administration has in its Law on plant protection products (Official gazette</a:t>
            </a:r>
            <a:r>
              <a:rPr lang="en-US" sz="1700" dirty="0" smtClean="0">
                <a:latin typeface="Cambria" pitchFamily="18" charset="0"/>
              </a:rPr>
              <a:t> </a:t>
            </a:r>
            <a:r>
              <a:rPr lang="sr-Latn-RS" sz="1700" dirty="0" smtClean="0">
                <a:latin typeface="Cambria" pitchFamily="18" charset="0"/>
              </a:rPr>
              <a:t>51/08) </a:t>
            </a:r>
            <a:r>
              <a:rPr lang="en-US" sz="1700" dirty="0" smtClean="0">
                <a:latin typeface="Cambria" pitchFamily="18" charset="0"/>
              </a:rPr>
              <a:t>included</a:t>
            </a:r>
            <a:r>
              <a:rPr lang="sr-Latn-RS" sz="1700" dirty="0" smtClean="0">
                <a:latin typeface="Cambria" pitchFamily="18" charset="0"/>
              </a:rPr>
              <a:t> Reg. 1107/2009 (refers to products of assests of protection significant for statistical Regulation 1185/2009)</a:t>
            </a:r>
            <a:endParaRPr lang="sr-Latn-ME" sz="1700" dirty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769097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952500"/>
            <a:ext cx="8229600" cy="800099"/>
          </a:xfrm>
        </p:spPr>
        <p:txBody>
          <a:bodyPr/>
          <a:lstStyle/>
          <a:p>
            <a:pPr lvl="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ME" sz="3200" b="1" dirty="0" smtClean="0">
                <a:latin typeface="Cambria" pitchFamily="18" charset="0"/>
                <a:ea typeface="Calibri"/>
                <a:cs typeface="Times New Roman"/>
              </a:rPr>
              <a:t>Fishery statistics</a:t>
            </a:r>
            <a:r>
              <a:rPr lang="en-US" sz="32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32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2400" dirty="0">
                <a:solidFill>
                  <a:srgbClr val="973735"/>
                </a:solidFill>
                <a:latin typeface="Cambria" pitchFamily="18" charset="0"/>
                <a:ea typeface="Calibri"/>
                <a:cs typeface="Times New Roman"/>
              </a:rPr>
              <a:t/>
            </a:r>
            <a:br>
              <a:rPr lang="en-US" sz="2400" dirty="0">
                <a:solidFill>
                  <a:srgbClr val="973735"/>
                </a:solidFill>
                <a:latin typeface="Cambria" pitchFamily="18" charset="0"/>
                <a:ea typeface="Calibri"/>
                <a:cs typeface="Times New Roman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153400" cy="52117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sz="1700" b="1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700" b="1" u="sng" dirty="0" smtClean="0">
                <a:latin typeface="Cambria" pitchFamily="18" charset="0"/>
              </a:rPr>
              <a:t>Current situation</a:t>
            </a:r>
            <a:r>
              <a:rPr lang="en-US" sz="1700" b="1" u="sng" dirty="0" smtClean="0">
                <a:latin typeface="Cambria" pitchFamily="18" charset="0"/>
              </a:rPr>
              <a:t>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1700" b="1" u="sng" dirty="0" smtClean="0">
              <a:latin typeface="Cambria" pitchFamily="18" charset="0"/>
            </a:endParaRPr>
          </a:p>
          <a:p>
            <a:pPr marL="0" lvl="0" indent="0" eaLnBrk="1" fontAlgn="auto" hangingPunct="1">
              <a:spcAft>
                <a:spcPts val="0"/>
              </a:spcAft>
              <a:buNone/>
            </a:pPr>
            <a:r>
              <a:rPr lang="en-US" sz="1700" dirty="0" smtClean="0">
                <a:latin typeface="Cambria" pitchFamily="18" charset="0"/>
              </a:rPr>
              <a:t>In </a:t>
            </a:r>
            <a:r>
              <a:rPr lang="sr-Latn-ME" sz="1700" dirty="0" smtClean="0">
                <a:latin typeface="Cambria" pitchFamily="18" charset="0"/>
              </a:rPr>
              <a:t>MONSTAT following surveys are conducted:</a:t>
            </a:r>
          </a:p>
          <a:p>
            <a:pPr marL="0" lvl="0" indent="0" eaLnBrk="1" fontAlgn="auto" hangingPunct="1">
              <a:spcAft>
                <a:spcPts val="0"/>
              </a:spcAft>
              <a:buNone/>
            </a:pPr>
            <a:endParaRPr lang="sr-Latn-ME" sz="1700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Monthly report on marine fishery (individual proffesional fishermans and </a:t>
            </a:r>
            <a:r>
              <a:rPr lang="en-GB" sz="1700" dirty="0" smtClean="0">
                <a:latin typeface="Cambria" pitchFamily="18" charset="0"/>
              </a:rPr>
              <a:t>fishermen's</a:t>
            </a:r>
            <a:r>
              <a:rPr lang="sr-Latn-ME" sz="1700" dirty="0" smtClean="0">
                <a:latin typeface="Cambria" pitchFamily="18" charset="0"/>
              </a:rPr>
              <a:t> cooperatives)</a:t>
            </a:r>
            <a:r>
              <a:rPr lang="en-US" sz="1700" dirty="0" smtClean="0">
                <a:latin typeface="Cambria" pitchFamily="18" charset="0"/>
              </a:rPr>
              <a:t>,</a:t>
            </a:r>
            <a:r>
              <a:rPr lang="sr-Latn-ME" sz="1700" dirty="0" smtClean="0">
                <a:latin typeface="Cambria" pitchFamily="18" charset="0"/>
              </a:rPr>
              <a:t> approximation method and reporting method.</a:t>
            </a:r>
            <a:endParaRPr lang="sr-Latn-RS" sz="1700" dirty="0" smtClean="0">
              <a:latin typeface="Cambria" pitchFamily="18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endParaRPr lang="en-US" sz="1700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Annual report on fisheries on the rivers and lakes (Sport Fishing Clubs, reporting</a:t>
            </a:r>
            <a:r>
              <a:rPr lang="en-US" sz="1700" dirty="0" smtClean="0">
                <a:latin typeface="Cambria" pitchFamily="18" charset="0"/>
              </a:rPr>
              <a:t> method)</a:t>
            </a:r>
            <a:r>
              <a:rPr lang="sr-Latn-ME" sz="1700" dirty="0" smtClean="0">
                <a:latin typeface="Cambria" pitchFamily="18" charset="0"/>
              </a:rPr>
              <a:t>.</a:t>
            </a:r>
            <a:endParaRPr lang="sr-Latn-RS" sz="1700" dirty="0" smtClean="0">
              <a:latin typeface="Cambria" pitchFamily="18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endParaRPr lang="sr-Latn-ME" sz="1700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Annual report on fish farming (Fishpond, reporting method).</a:t>
            </a:r>
            <a:endParaRPr lang="sr-Latn-RS" sz="1700" dirty="0" smtClean="0">
              <a:latin typeface="Cambria" pitchFamily="18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endParaRPr lang="en-US" sz="1700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en-US" sz="1700" dirty="0">
                <a:latin typeface="Cambria" pitchFamily="18" charset="0"/>
              </a:rPr>
              <a:t> </a:t>
            </a:r>
            <a:r>
              <a:rPr lang="sr-Latn-ME" sz="1700" dirty="0" smtClean="0">
                <a:latin typeface="Cambria" pitchFamily="18" charset="0"/>
              </a:rPr>
              <a:t>Annual report on fisheremens and fishery assets in marine fisheries (Institute of Marine Biology, reporting method).</a:t>
            </a:r>
            <a:endParaRPr lang="en-US" sz="1700" dirty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643404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952500"/>
            <a:ext cx="8229600" cy="800099"/>
          </a:xfrm>
        </p:spPr>
        <p:txBody>
          <a:bodyPr/>
          <a:lstStyle/>
          <a:p>
            <a:pPr lvl="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ME" sz="3200" b="1" dirty="0" smtClean="0">
                <a:solidFill>
                  <a:srgbClr val="960000"/>
                </a:solidFill>
                <a:latin typeface="Cambria" pitchFamily="18" charset="0"/>
                <a:ea typeface="Calibri"/>
                <a:cs typeface="Times New Roman"/>
              </a:rPr>
              <a:t> </a:t>
            </a:r>
            <a:r>
              <a:rPr lang="sr-Latn-ME" sz="3200" b="1" dirty="0" smtClean="0">
                <a:latin typeface="Cambria" pitchFamily="18" charset="0"/>
                <a:ea typeface="Calibri"/>
                <a:cs typeface="Times New Roman"/>
              </a:rPr>
              <a:t>Fishery statistics </a:t>
            </a:r>
            <a:r>
              <a:rPr lang="en-US" sz="32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32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2400" dirty="0">
                <a:solidFill>
                  <a:srgbClr val="973735"/>
                </a:solidFill>
                <a:latin typeface="Cambria" pitchFamily="18" charset="0"/>
                <a:ea typeface="Calibri"/>
                <a:cs typeface="Times New Roman"/>
              </a:rPr>
              <a:t/>
            </a:r>
            <a:br>
              <a:rPr lang="en-US" sz="2400" dirty="0">
                <a:solidFill>
                  <a:srgbClr val="973735"/>
                </a:solidFill>
                <a:latin typeface="Cambria" pitchFamily="18" charset="0"/>
                <a:ea typeface="Calibri"/>
                <a:cs typeface="Times New Roman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153400" cy="52117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sz="2400" b="1" dirty="0" smtClean="0">
              <a:solidFill>
                <a:srgbClr val="960000"/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400" b="1" u="sng" dirty="0">
              <a:solidFill>
                <a:srgbClr val="960000"/>
              </a:solidFill>
              <a:latin typeface="Cambria" pitchFamily="18" charset="0"/>
            </a:endParaRPr>
          </a:p>
          <a:p>
            <a:pPr marL="0" lvl="0" indent="0" eaLnBrk="1" fontAlgn="auto" hangingPunct="1">
              <a:spcAft>
                <a:spcPts val="0"/>
              </a:spcAft>
              <a:buNone/>
            </a:pPr>
            <a:r>
              <a:rPr lang="sr-Latn-ME" sz="1700" b="1" u="sng" dirty="0" smtClean="0">
                <a:latin typeface="Cambria" pitchFamily="18" charset="0"/>
              </a:rPr>
              <a:t>Legislative framework :</a:t>
            </a:r>
            <a:endParaRPr lang="sr-Latn-ME" sz="1700" b="1" u="sng" dirty="0">
              <a:latin typeface="Cambria" pitchFamily="18" charset="0"/>
            </a:endParaRPr>
          </a:p>
          <a:p>
            <a:pPr marL="0" lvl="0" indent="0" eaLnBrk="1" fontAlgn="auto" hangingPunct="1">
              <a:spcAft>
                <a:spcPts val="0"/>
              </a:spcAft>
              <a:buNone/>
            </a:pPr>
            <a:endParaRPr lang="sr-Latn-ME" sz="1700" b="1" u="sng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Arial" pitchFamily="34" charset="0"/>
              <a:buChar char="•"/>
            </a:pPr>
            <a:r>
              <a:rPr lang="sr-Latn-ME" sz="1700" b="1" dirty="0" smtClean="0">
                <a:latin typeface="Cambria" pitchFamily="18" charset="0"/>
              </a:rPr>
              <a:t>Commision Regulation </a:t>
            </a:r>
            <a:r>
              <a:rPr lang="sr-Latn-ME" sz="1700" b="1" dirty="0">
                <a:latin typeface="Cambria" pitchFamily="18" charset="0"/>
              </a:rPr>
              <a:t>(</a:t>
            </a:r>
            <a:r>
              <a:rPr lang="sr-Latn-ME" sz="1700" b="1" dirty="0" smtClean="0">
                <a:latin typeface="Cambria" pitchFamily="18" charset="0"/>
              </a:rPr>
              <a:t>EC) No. </a:t>
            </a:r>
            <a:r>
              <a:rPr lang="sr-Latn-ME" sz="1700" b="1" dirty="0">
                <a:latin typeface="Cambria" pitchFamily="18" charset="0"/>
              </a:rPr>
              <a:t>1921/2006</a:t>
            </a:r>
            <a:r>
              <a:rPr lang="sr-Latn-ME" sz="1700" dirty="0">
                <a:latin typeface="Cambria" pitchFamily="18" charset="0"/>
              </a:rPr>
              <a:t> </a:t>
            </a:r>
            <a:r>
              <a:rPr lang="sr-Latn-ME" sz="1700" dirty="0" smtClean="0">
                <a:latin typeface="Cambria" pitchFamily="18" charset="0"/>
              </a:rPr>
              <a:t>from December</a:t>
            </a:r>
            <a:r>
              <a:rPr lang="en-US" sz="1700" dirty="0" smtClean="0">
                <a:latin typeface="Cambria" pitchFamily="18" charset="0"/>
              </a:rPr>
              <a:t> </a:t>
            </a:r>
            <a:r>
              <a:rPr lang="sr-Latn-ME" sz="1700" dirty="0" smtClean="0">
                <a:latin typeface="Cambria" pitchFamily="18" charset="0"/>
              </a:rPr>
              <a:t>2006</a:t>
            </a:r>
            <a:r>
              <a:rPr lang="sr-Latn-ME" sz="1700" dirty="0">
                <a:latin typeface="Cambria" pitchFamily="18" charset="0"/>
              </a:rPr>
              <a:t>, </a:t>
            </a:r>
            <a:r>
              <a:rPr lang="sr-Latn-ME" sz="1700" dirty="0" smtClean="0">
                <a:latin typeface="Cambria" pitchFamily="18" charset="0"/>
              </a:rPr>
              <a:t>reffers to fishery products;</a:t>
            </a:r>
            <a:endParaRPr lang="sr-Latn-ME" sz="1700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Arial" pitchFamily="34" charset="0"/>
              <a:buChar char="•"/>
            </a:pPr>
            <a:endParaRPr lang="en-US" sz="1700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Arial" pitchFamily="34" charset="0"/>
              <a:buChar char="•"/>
            </a:pPr>
            <a:r>
              <a:rPr lang="sr-Latn-ME" sz="1700" b="1" dirty="0" smtClean="0">
                <a:latin typeface="Cambria" pitchFamily="18" charset="0"/>
              </a:rPr>
              <a:t>Commision Regulation (EC) No. 216/2009</a:t>
            </a:r>
            <a:r>
              <a:rPr lang="sr-Latn-ME" sz="1700" dirty="0" smtClean="0">
                <a:latin typeface="Cambria" pitchFamily="18" charset="0"/>
              </a:rPr>
              <a:t> from March  2009</a:t>
            </a:r>
            <a:r>
              <a:rPr lang="sr-Latn-ME" sz="1700" dirty="0">
                <a:latin typeface="Cambria" pitchFamily="18" charset="0"/>
              </a:rPr>
              <a:t>, </a:t>
            </a:r>
            <a:r>
              <a:rPr lang="sr-Latn-ME" sz="1700" dirty="0" smtClean="0">
                <a:latin typeface="Cambria" pitchFamily="18" charset="0"/>
              </a:rPr>
              <a:t>reffers to marine fish catch by species;</a:t>
            </a:r>
            <a:endParaRPr lang="sr-Latn-ME" sz="1700" dirty="0">
              <a:latin typeface="Cambria" pitchFamily="18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</a:pPr>
            <a:endParaRPr lang="en-US" sz="1700" dirty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Arial" pitchFamily="34" charset="0"/>
              <a:buChar char="•"/>
            </a:pPr>
            <a:r>
              <a:rPr lang="sr-Latn-ME" sz="1700" b="1" dirty="0" smtClean="0">
                <a:latin typeface="Cambria" pitchFamily="18" charset="0"/>
              </a:rPr>
              <a:t>Commision Regulation (EC) No. 762/2008 </a:t>
            </a:r>
            <a:r>
              <a:rPr lang="sr-Latn-ME" sz="1700" dirty="0" smtClean="0">
                <a:latin typeface="Cambria" pitchFamily="18" charset="0"/>
              </a:rPr>
              <a:t>from July 2008</a:t>
            </a:r>
            <a:r>
              <a:rPr lang="sr-Latn-ME" sz="1700" dirty="0">
                <a:latin typeface="Cambria" pitchFamily="18" charset="0"/>
              </a:rPr>
              <a:t>, </a:t>
            </a:r>
            <a:r>
              <a:rPr lang="sr-Latn-ME" sz="1700" dirty="0" smtClean="0">
                <a:latin typeface="Cambria" pitchFamily="18" charset="0"/>
              </a:rPr>
              <a:t>reffers to all aquacultural activities. </a:t>
            </a:r>
            <a:endParaRPr lang="en-US" sz="1700" dirty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447943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952500"/>
            <a:ext cx="8229600" cy="800099"/>
          </a:xfrm>
        </p:spPr>
        <p:txBody>
          <a:bodyPr/>
          <a:lstStyle/>
          <a:p>
            <a:pPr lvl="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ME" sz="3200" b="1" dirty="0" smtClean="0">
                <a:solidFill>
                  <a:srgbClr val="960000"/>
                </a:solidFill>
                <a:latin typeface="Cambria" pitchFamily="18" charset="0"/>
                <a:ea typeface="Calibri"/>
                <a:cs typeface="Times New Roman"/>
              </a:rPr>
              <a:t> </a:t>
            </a:r>
            <a:r>
              <a:rPr lang="sr-Latn-ME" sz="3200" b="1" dirty="0" smtClean="0">
                <a:latin typeface="Cambria" pitchFamily="18" charset="0"/>
                <a:ea typeface="Calibri"/>
                <a:cs typeface="Times New Roman"/>
              </a:rPr>
              <a:t>Fishery statistics 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r>
              <a:rPr lang="en-US" sz="2400" dirty="0">
                <a:latin typeface="Cambria" pitchFamily="18" charset="0"/>
                <a:ea typeface="Calibri"/>
                <a:cs typeface="Times New Roman"/>
              </a:rPr>
              <a:t/>
            </a:r>
            <a:br>
              <a:rPr lang="en-US" sz="2400" dirty="0">
                <a:latin typeface="Cambria" pitchFamily="18" charset="0"/>
                <a:ea typeface="Calibri"/>
                <a:cs typeface="Times New Roman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153400" cy="52117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sz="1700" b="1" dirty="0" smtClean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r>
              <a:rPr lang="sr-Latn-ME" sz="1700" b="1" dirty="0" smtClean="0">
                <a:latin typeface="Cambria" pitchFamily="18" charset="0"/>
              </a:rPr>
              <a:t>Harmonization</a:t>
            </a:r>
            <a:r>
              <a:rPr lang="en-US" sz="1700" b="1" dirty="0" smtClean="0">
                <a:latin typeface="Cambria" pitchFamily="18" charset="0"/>
              </a:rPr>
              <a:t>:</a:t>
            </a: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ME" sz="1700" b="1" dirty="0" smtClean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r>
              <a:rPr lang="sr-Latn-ME" sz="1700" dirty="0" smtClean="0">
                <a:latin typeface="Cambria" pitchFamily="18" charset="0"/>
              </a:rPr>
              <a:t>Partially harmonized statistisc</a:t>
            </a:r>
            <a:endParaRPr lang="sr-Latn-RS" sz="1700" dirty="0" smtClean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RS" sz="1700" dirty="0" smtClean="0">
              <a:latin typeface="Cambria" pitchFamily="18" charset="0"/>
            </a:endParaRPr>
          </a:p>
          <a:p>
            <a:pPr marL="0" lvl="0" indent="0" eaLnBrk="1" fontAlgn="auto" hangingPunct="1">
              <a:lnSpc>
                <a:spcPct val="114000"/>
              </a:lnSpc>
              <a:spcAft>
                <a:spcPts val="0"/>
              </a:spcAft>
              <a:buNone/>
            </a:pPr>
            <a:r>
              <a:rPr lang="sr-Latn-ME" sz="1700" b="1" dirty="0">
                <a:latin typeface="Cambria" pitchFamily="18" charset="0"/>
              </a:rPr>
              <a:t> </a:t>
            </a:r>
            <a:r>
              <a:rPr lang="sr-Latn-ME" sz="1700" b="1" dirty="0" smtClean="0">
                <a:latin typeface="Cambria" pitchFamily="18" charset="0"/>
              </a:rPr>
              <a:t>       </a:t>
            </a:r>
            <a:r>
              <a:rPr lang="sr-Latn-ME" sz="1700" b="1" u="sng" dirty="0" smtClean="0">
                <a:latin typeface="Cambria" pitchFamily="18" charset="0"/>
              </a:rPr>
              <a:t>The future activites:</a:t>
            </a:r>
            <a:endParaRPr lang="sr-Latn-ME" sz="1700" b="1" u="sng" dirty="0">
              <a:latin typeface="Cambria" pitchFamily="18" charset="0"/>
            </a:endParaRPr>
          </a:p>
          <a:p>
            <a:pPr marL="0" lvl="0" indent="0" eaLnBrk="1" fontAlgn="auto" hangingPunct="1">
              <a:lnSpc>
                <a:spcPct val="114000"/>
              </a:lnSpc>
              <a:spcAft>
                <a:spcPts val="0"/>
              </a:spcAft>
              <a:buNone/>
            </a:pPr>
            <a:endParaRPr lang="sr-Latn-ME" sz="1700" b="1" u="sng" dirty="0">
              <a:latin typeface="Cambria" pitchFamily="18" charset="0"/>
            </a:endParaRPr>
          </a:p>
          <a:p>
            <a:pPr lvl="0" algn="just" eaLnBrk="1" fontAlgn="auto" hangingPunct="1">
              <a:lnSpc>
                <a:spcPct val="114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en-GB" sz="1700" dirty="0" smtClean="0">
                <a:latin typeface="Cambria" pitchFamily="18" charset="0"/>
              </a:rPr>
              <a:t>MONSTAT plans in future to compile data</a:t>
            </a:r>
            <a:r>
              <a:rPr lang="sr-Latn-ME" sz="1700" dirty="0" smtClean="0">
                <a:latin typeface="Cambria" pitchFamily="18" charset="0"/>
              </a:rPr>
              <a:t>,</a:t>
            </a:r>
            <a:r>
              <a:rPr lang="en-GB" sz="1700" dirty="0" smtClean="0">
                <a:latin typeface="Cambria" pitchFamily="18" charset="0"/>
              </a:rPr>
              <a:t> for survey in marine fishery of individual professional fishermen's</a:t>
            </a:r>
            <a:r>
              <a:rPr lang="sr-Latn-ME" sz="1700" dirty="0" smtClean="0">
                <a:latin typeface="Cambria" pitchFamily="18" charset="0"/>
              </a:rPr>
              <a:t>,</a:t>
            </a:r>
            <a:r>
              <a:rPr lang="en-GB" sz="1700" dirty="0" smtClean="0">
                <a:latin typeface="Cambria" pitchFamily="18" charset="0"/>
              </a:rPr>
              <a:t> from administrative sources</a:t>
            </a:r>
            <a:r>
              <a:rPr lang="sr-Latn-ME" sz="1700" dirty="0" smtClean="0">
                <a:latin typeface="Cambria" pitchFamily="18" charset="0"/>
              </a:rPr>
              <a:t> (Memorandum on cooperation between Monstat and the Ministry of Agriculture and Rural Development)</a:t>
            </a:r>
            <a:endParaRPr lang="en-US" sz="1700" dirty="0" smtClean="0">
              <a:latin typeface="Cambria" pitchFamily="18" charset="0"/>
            </a:endParaRPr>
          </a:p>
          <a:p>
            <a:pPr marL="0" lvl="0" indent="0" algn="just" eaLnBrk="1" fontAlgn="auto" hangingPunct="1">
              <a:lnSpc>
                <a:spcPct val="114000"/>
              </a:lnSpc>
              <a:spcAft>
                <a:spcPts val="0"/>
              </a:spcAft>
              <a:buNone/>
            </a:pPr>
            <a:endParaRPr lang="sr-Latn-ME" sz="1700" dirty="0" smtClean="0">
              <a:latin typeface="Cambria" pitchFamily="18" charset="0"/>
            </a:endParaRPr>
          </a:p>
          <a:p>
            <a:pPr lvl="0" algn="just" eaLnBrk="1" fontAlgn="auto" hangingPunct="1">
              <a:lnSpc>
                <a:spcPct val="114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Full harmonization of freshwater fisheries (obtaining of value indicators</a:t>
            </a:r>
            <a:r>
              <a:rPr lang="en-US" sz="1700" dirty="0">
                <a:latin typeface="Cambria" pitchFamily="18" charset="0"/>
              </a:rPr>
              <a:t>)</a:t>
            </a:r>
            <a:endParaRPr lang="sr-Latn-RS" sz="1700" dirty="0" smtClean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120585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952500"/>
            <a:ext cx="8229600" cy="800099"/>
          </a:xfrm>
        </p:spPr>
        <p:txBody>
          <a:bodyPr/>
          <a:lstStyle/>
          <a:p>
            <a:pPr lvl="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920000"/>
                </a:solidFill>
                <a:latin typeface="Cambria" pitchFamily="18" charset="0"/>
                <a:ea typeface="Calibri"/>
                <a:cs typeface="Times New Roman"/>
              </a:rPr>
              <a:t> </a:t>
            </a:r>
            <a:r>
              <a:rPr lang="sr-Latn-ME" sz="3200" b="1" dirty="0" smtClean="0">
                <a:latin typeface="Cambria" pitchFamily="18" charset="0"/>
                <a:ea typeface="Calibri"/>
                <a:cs typeface="Times New Roman"/>
              </a:rPr>
              <a:t>Fishery statist</a:t>
            </a:r>
            <a:r>
              <a:rPr lang="sr-Latn-ME" sz="3200" b="1" dirty="0" smtClean="0">
                <a:solidFill>
                  <a:srgbClr val="960000"/>
                </a:solidFill>
                <a:latin typeface="Cambria" pitchFamily="18" charset="0"/>
                <a:ea typeface="Calibri"/>
                <a:cs typeface="Times New Roman"/>
              </a:rPr>
              <a:t>ics </a:t>
            </a:r>
            <a:r>
              <a:rPr lang="en-US" sz="32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32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2400" dirty="0">
                <a:solidFill>
                  <a:srgbClr val="973735"/>
                </a:solidFill>
                <a:latin typeface="Cambria" pitchFamily="18" charset="0"/>
                <a:ea typeface="Calibri"/>
                <a:cs typeface="Times New Roman"/>
              </a:rPr>
              <a:t/>
            </a:r>
            <a:br>
              <a:rPr lang="en-US" sz="2400" dirty="0">
                <a:solidFill>
                  <a:srgbClr val="973735"/>
                </a:solidFill>
                <a:latin typeface="Cambria" pitchFamily="18" charset="0"/>
                <a:ea typeface="Calibri"/>
                <a:cs typeface="Times New Roman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153400" cy="52117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sz="2400" b="1" dirty="0" smtClean="0">
              <a:solidFill>
                <a:srgbClr val="C00000"/>
              </a:solidFill>
              <a:latin typeface="Cambria" pitchFamily="18" charset="0"/>
            </a:endParaRPr>
          </a:p>
          <a:p>
            <a:pPr marL="0" lvl="0" indent="0" algn="just">
              <a:lnSpc>
                <a:spcPct val="114000"/>
              </a:lnSpc>
              <a:buNone/>
            </a:pPr>
            <a:r>
              <a:rPr lang="sr-Latn-ME" sz="1700" b="1" u="sng" dirty="0" smtClean="0">
                <a:latin typeface="Cambria" pitchFamily="18" charset="0"/>
              </a:rPr>
              <a:t>The future activites:</a:t>
            </a:r>
            <a:endParaRPr lang="sr-Latn-ME" sz="1700" b="1" u="sng" dirty="0">
              <a:latin typeface="Cambria" pitchFamily="18" charset="0"/>
            </a:endParaRPr>
          </a:p>
          <a:p>
            <a:pPr algn="just">
              <a:lnSpc>
                <a:spcPct val="114000"/>
              </a:lnSpc>
              <a:buFont typeface="Wingdings" pitchFamily="2" charset="2"/>
              <a:buChar char="Ø"/>
            </a:pPr>
            <a:endParaRPr lang="sr-Latn-RS" sz="1700" dirty="0" smtClean="0">
              <a:latin typeface="Cambria" pitchFamily="18" charset="0"/>
            </a:endParaRPr>
          </a:p>
          <a:p>
            <a:pPr algn="just">
              <a:lnSpc>
                <a:spcPct val="114000"/>
              </a:lnSpc>
              <a:buFont typeface="Wingdings" pitchFamily="2" charset="2"/>
              <a:buChar char="Ø"/>
            </a:pPr>
            <a:r>
              <a:rPr lang="sr-Latn-RS" sz="1700" dirty="0" smtClean="0">
                <a:latin typeface="Cambria" pitchFamily="18" charset="0"/>
              </a:rPr>
              <a:t>Introduction of average unit values (value indicators) within the aquaculture statistics. </a:t>
            </a:r>
          </a:p>
          <a:p>
            <a:pPr algn="just">
              <a:lnSpc>
                <a:spcPct val="114000"/>
              </a:lnSpc>
              <a:buFont typeface="Wingdings" pitchFamily="2" charset="2"/>
              <a:buChar char="Ø"/>
            </a:pPr>
            <a:endParaRPr lang="sr-Latn-RS" sz="1700" dirty="0">
              <a:latin typeface="Cambria" pitchFamily="18" charset="0"/>
            </a:endParaRPr>
          </a:p>
          <a:p>
            <a:pPr algn="just">
              <a:lnSpc>
                <a:spcPct val="114000"/>
              </a:lnSpc>
              <a:buFont typeface="Wingdings" pitchFamily="2" charset="2"/>
              <a:buChar char="Ø"/>
            </a:pPr>
            <a:r>
              <a:rPr lang="sr-Latn-RS" sz="1700" dirty="0" smtClean="0">
                <a:latin typeface="Cambria" pitchFamily="18" charset="0"/>
              </a:rPr>
              <a:t>Introduction of survey in </a:t>
            </a:r>
            <a:r>
              <a:rPr lang="en-US" sz="1700" dirty="0" err="1" smtClean="0">
                <a:latin typeface="Cambria" pitchFamily="18" charset="0"/>
              </a:rPr>
              <a:t>mari</a:t>
            </a:r>
            <a:r>
              <a:rPr lang="sr-Latn-RS" sz="1700" dirty="0" smtClean="0">
                <a:latin typeface="Cambria" pitchFamily="18" charset="0"/>
              </a:rPr>
              <a:t>culture in 2014 in order to obtain  </a:t>
            </a:r>
            <a:r>
              <a:rPr lang="en-US" sz="1700" dirty="0" smtClean="0">
                <a:latin typeface="Cambria" pitchFamily="18" charset="0"/>
              </a:rPr>
              <a:t>relevant </a:t>
            </a:r>
            <a:r>
              <a:rPr lang="sr-Latn-RS" sz="1700" dirty="0" smtClean="0">
                <a:latin typeface="Cambria" pitchFamily="18" charset="0"/>
              </a:rPr>
              <a:t>data </a:t>
            </a:r>
            <a:r>
              <a:rPr lang="en-US" sz="1700" dirty="0" smtClean="0">
                <a:latin typeface="Cambria" pitchFamily="18" charset="0"/>
              </a:rPr>
              <a:t>from fish ponds</a:t>
            </a:r>
            <a:r>
              <a:rPr lang="sr-Latn-RS" sz="1700" dirty="0" smtClean="0">
                <a:latin typeface="Cambria" pitchFamily="18" charset="0"/>
              </a:rPr>
              <a:t>: sea bream, sea bass and oysters. </a:t>
            </a:r>
          </a:p>
          <a:p>
            <a:pPr marL="0" indent="0" algn="just">
              <a:lnSpc>
                <a:spcPct val="114000"/>
              </a:lnSpc>
              <a:buNone/>
            </a:pPr>
            <a:endParaRPr lang="en-US" sz="1700" dirty="0" smtClean="0">
              <a:latin typeface="Cambria" pitchFamily="18" charset="0"/>
            </a:endParaRPr>
          </a:p>
          <a:p>
            <a:pPr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700" dirty="0" smtClean="0">
                <a:latin typeface="Cambria" pitchFamily="18" charset="0"/>
              </a:rPr>
              <a:t> Pilot </a:t>
            </a:r>
            <a:r>
              <a:rPr lang="sr-Latn-ME" sz="1700" dirty="0" smtClean="0">
                <a:latin typeface="Cambria" pitchFamily="18" charset="0"/>
              </a:rPr>
              <a:t>survey on fishery products in 2014, according to regulation</a:t>
            </a:r>
            <a:r>
              <a:rPr lang="en-US" sz="1700" dirty="0" smtClean="0">
                <a:latin typeface="Cambria" pitchFamily="18" charset="0"/>
              </a:rPr>
              <a:t> 1921/2006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en-US" sz="1800" dirty="0">
              <a:solidFill>
                <a:srgbClr val="960000"/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626209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761999"/>
            <a:ext cx="8229600" cy="533401"/>
          </a:xfrm>
        </p:spPr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  <a:t/>
            </a:r>
            <a:b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</a:br>
            <a: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  <a:t>Statistics </a:t>
            </a:r>
            <a: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  <a:t>of </a:t>
            </a:r>
            <a:r>
              <a:rPr lang="sr-Latn-ME" sz="3200" b="1" dirty="0" smtClean="0">
                <a:latin typeface="Cambria" pitchFamily="18" charset="0"/>
                <a:ea typeface="Times New Roman"/>
                <a:cs typeface="Calibri"/>
              </a:rPr>
              <a:t/>
            </a:r>
            <a:br>
              <a:rPr lang="sr-Latn-ME" sz="3200" b="1" dirty="0" smtClean="0">
                <a:latin typeface="Cambria" pitchFamily="18" charset="0"/>
                <a:ea typeface="Times New Roman"/>
                <a:cs typeface="Calibri"/>
              </a:rPr>
            </a:br>
            <a: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  <a:t>organic production and breeding</a:t>
            </a:r>
            <a:endParaRPr lang="en-GB" sz="3200" dirty="0">
              <a:latin typeface="Cambria" pitchFamily="18" charset="0"/>
              <a:ea typeface="Calibri"/>
              <a:cs typeface="Times New Roman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153400" cy="50593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sz="2400" b="1" dirty="0" smtClean="0">
              <a:solidFill>
                <a:srgbClr val="973735"/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1700" b="1" u="sng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1700" b="1" u="sng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1700" b="1" u="sng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sz="1700" b="1" u="sng" dirty="0" smtClean="0">
                <a:latin typeface="Cambria" pitchFamily="18" charset="0"/>
              </a:rPr>
              <a:t>Current </a:t>
            </a:r>
            <a:r>
              <a:rPr lang="sr-Latn-CS" sz="1700" b="1" u="sng" dirty="0" smtClean="0">
                <a:latin typeface="Cambria" pitchFamily="18" charset="0"/>
              </a:rPr>
              <a:t>situation</a:t>
            </a:r>
            <a:r>
              <a:rPr lang="en-US" sz="1700" b="1" u="sng" dirty="0" smtClean="0">
                <a:latin typeface="Cambria" pitchFamily="18" charset="0"/>
              </a:rPr>
              <a:t>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1700" b="1" u="sng" dirty="0" smtClean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Data on organic production were first time collected by the Agricultural Census in 2010, according to the Regulation 1166/2008</a:t>
            </a:r>
            <a:endParaRPr lang="en-US" sz="1700" b="1" u="sng" dirty="0">
              <a:latin typeface="Cambria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endParaRPr lang="en-US" sz="1700" dirty="0" smtClean="0">
              <a:latin typeface="Cambria" pitchFamily="18" charset="0"/>
            </a:endParaRPr>
          </a:p>
          <a:p>
            <a:pPr lvl="0" algn="just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Data transmission is carried out in a defined format, accoring to Eurostat Handbook by Edamis, National Methodological Report was sent (NMR) in June of 2012.</a:t>
            </a:r>
            <a:endParaRPr lang="sr-Latn-CS" sz="17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766862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761999"/>
            <a:ext cx="8229600" cy="533401"/>
          </a:xfrm>
        </p:spPr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  <a:t/>
            </a:r>
            <a:b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</a:br>
            <a: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  <a:t>Statistics </a:t>
            </a:r>
            <a: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  <a:t>of </a:t>
            </a:r>
            <a:r>
              <a:rPr lang="sr-Latn-ME" sz="3200" b="1" dirty="0" smtClean="0">
                <a:latin typeface="Cambria" pitchFamily="18" charset="0"/>
                <a:ea typeface="Times New Roman"/>
                <a:cs typeface="Calibri"/>
              </a:rPr>
              <a:t/>
            </a:r>
            <a:br>
              <a:rPr lang="sr-Latn-ME" sz="3200" b="1" dirty="0" smtClean="0">
                <a:latin typeface="Cambria" pitchFamily="18" charset="0"/>
                <a:ea typeface="Times New Roman"/>
                <a:cs typeface="Calibri"/>
              </a:rPr>
            </a:br>
            <a: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  <a:t>organic production and breed</a:t>
            </a:r>
            <a:r>
              <a:rPr lang="en-GB" sz="3200" b="1" dirty="0" smtClean="0">
                <a:solidFill>
                  <a:srgbClr val="920000"/>
                </a:solidFill>
                <a:latin typeface="Cambria" pitchFamily="18" charset="0"/>
                <a:ea typeface="Times New Roman"/>
                <a:cs typeface="Calibri"/>
              </a:rPr>
              <a:t>ing</a:t>
            </a:r>
            <a:endParaRPr lang="en-US" sz="3200" dirty="0">
              <a:solidFill>
                <a:srgbClr val="920000"/>
              </a:solidFill>
              <a:latin typeface="Cambria" pitchFamily="18" charset="0"/>
              <a:ea typeface="Calibri"/>
              <a:cs typeface="Times New Roman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153400" cy="50593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sz="2400" b="1" dirty="0" smtClean="0">
              <a:solidFill>
                <a:srgbClr val="973735"/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400" b="1" u="sng" dirty="0" smtClean="0">
              <a:solidFill>
                <a:srgbClr val="960000"/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endParaRPr lang="en-US" sz="1700" b="1" u="sng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sr-Latn-ME" sz="1700" b="1" u="sng" dirty="0" smtClean="0">
                <a:latin typeface="Cambria" pitchFamily="18" charset="0"/>
              </a:rPr>
              <a:t>Leg</a:t>
            </a:r>
            <a:r>
              <a:rPr lang="en-US" sz="1700" b="1" u="sng" dirty="0" smtClean="0">
                <a:latin typeface="Cambria" pitchFamily="18" charset="0"/>
              </a:rPr>
              <a:t>al </a:t>
            </a:r>
            <a:r>
              <a:rPr lang="sr-Latn-ME" sz="1700" b="1" u="sng" dirty="0" smtClean="0">
                <a:latin typeface="Cambria" pitchFamily="18" charset="0"/>
              </a:rPr>
              <a:t>framework</a:t>
            </a:r>
            <a:endParaRPr lang="sr-Latn-ME" sz="1700" b="1" u="sng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endParaRPr lang="sr-Latn-ME" sz="1700" b="1" u="sng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endParaRPr lang="en-US" sz="1700" b="1" u="sng" dirty="0" smtClean="0">
              <a:latin typeface="Cambria" pitchFamily="18" charset="0"/>
            </a:endParaRPr>
          </a:p>
          <a:p>
            <a:pPr lvl="0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b="1" dirty="0" smtClean="0">
                <a:latin typeface="Cambria" pitchFamily="18" charset="0"/>
              </a:rPr>
              <a:t>Commission Regulation (EC) No. </a:t>
            </a:r>
            <a:r>
              <a:rPr lang="sr-Latn-ME" sz="1700" b="1" dirty="0">
                <a:latin typeface="Cambria" pitchFamily="18" charset="0"/>
              </a:rPr>
              <a:t>834/2007</a:t>
            </a:r>
            <a:r>
              <a:rPr lang="sr-Latn-ME" sz="1700" dirty="0">
                <a:latin typeface="Cambria" pitchFamily="18" charset="0"/>
              </a:rPr>
              <a:t> </a:t>
            </a:r>
            <a:r>
              <a:rPr lang="sr-Latn-ME" sz="1700" dirty="0" smtClean="0">
                <a:latin typeface="Cambria" pitchFamily="18" charset="0"/>
              </a:rPr>
              <a:t>from 28</a:t>
            </a:r>
            <a:r>
              <a:rPr lang="sr-Latn-ME" sz="1700" dirty="0">
                <a:latin typeface="Cambria" pitchFamily="18" charset="0"/>
              </a:rPr>
              <a:t>. VI 2007. </a:t>
            </a:r>
          </a:p>
          <a:p>
            <a:pPr lvl="0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endParaRPr lang="sr-Latn-ME" sz="1700" dirty="0">
              <a:latin typeface="Cambria" pitchFamily="18" charset="0"/>
            </a:endParaRPr>
          </a:p>
          <a:p>
            <a:pPr lvl="0" eaLnBrk="1" fontAlgn="auto" hangingPunct="1"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b="1" dirty="0" smtClean="0">
                <a:latin typeface="Cambria" pitchFamily="18" charset="0"/>
              </a:rPr>
              <a:t>Commission Regulation (EC) No. 889/2008 </a:t>
            </a:r>
            <a:r>
              <a:rPr lang="sr-Latn-ME" sz="1700" dirty="0" smtClean="0">
                <a:latin typeface="Cambria" pitchFamily="18" charset="0"/>
              </a:rPr>
              <a:t>from 5</a:t>
            </a:r>
            <a:r>
              <a:rPr lang="sr-Latn-ME" sz="1700" dirty="0">
                <a:latin typeface="Cambria" pitchFamily="18" charset="0"/>
              </a:rPr>
              <a:t>. IX 2008. </a:t>
            </a:r>
          </a:p>
          <a:p>
            <a:pPr lvl="0" eaLnBrk="1" fontAlgn="auto" hangingPunct="1">
              <a:spcAft>
                <a:spcPts val="0"/>
              </a:spcAft>
              <a:buFont typeface="Arial" pitchFamily="34" charset="0"/>
              <a:buChar char="•"/>
            </a:pPr>
            <a:endParaRPr lang="sr-Latn-ME" sz="1700" dirty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17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13101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761999"/>
            <a:ext cx="8229600" cy="533401"/>
          </a:xfrm>
        </p:spPr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  <a:t/>
            </a:r>
            <a:b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</a:br>
            <a: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  <a:t>Statistics </a:t>
            </a:r>
            <a: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  <a:t>of </a:t>
            </a:r>
            <a:r>
              <a:rPr lang="sr-Latn-ME" sz="3200" b="1" dirty="0" smtClean="0">
                <a:latin typeface="Cambria" pitchFamily="18" charset="0"/>
                <a:ea typeface="Times New Roman"/>
                <a:cs typeface="Calibri"/>
              </a:rPr>
              <a:t/>
            </a:r>
            <a:br>
              <a:rPr lang="sr-Latn-ME" sz="3200" b="1" dirty="0" smtClean="0">
                <a:latin typeface="Cambria" pitchFamily="18" charset="0"/>
                <a:ea typeface="Times New Roman"/>
                <a:cs typeface="Calibri"/>
              </a:rPr>
            </a:br>
            <a:r>
              <a:rPr lang="en-GB" sz="3200" b="1" dirty="0" smtClean="0">
                <a:latin typeface="Cambria" pitchFamily="18" charset="0"/>
                <a:ea typeface="Times New Roman"/>
                <a:cs typeface="Calibri"/>
              </a:rPr>
              <a:t>organic production and breeding</a:t>
            </a:r>
            <a:endParaRPr lang="en-US" sz="3200" dirty="0">
              <a:latin typeface="Cambria" pitchFamily="18" charset="0"/>
              <a:ea typeface="Calibri"/>
              <a:cs typeface="Times New Roman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153400" cy="50593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sz="2400" b="1" dirty="0" smtClean="0">
              <a:solidFill>
                <a:srgbClr val="973735"/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400" b="1" u="sng" dirty="0" smtClean="0">
              <a:solidFill>
                <a:srgbClr val="960000"/>
              </a:solidFill>
              <a:latin typeface="Cambria" pitchFamily="18" charset="0"/>
            </a:endParaRPr>
          </a:p>
          <a:p>
            <a:pPr marL="0" lvl="0" indent="0" eaLnBrk="1" fontAlgn="auto" hangingPunct="1">
              <a:spcAft>
                <a:spcPts val="0"/>
              </a:spcAft>
              <a:buNone/>
            </a:pPr>
            <a:endParaRPr lang="sr-Latn-ME" sz="1600" b="1" dirty="0">
              <a:solidFill>
                <a:prstClr val="black"/>
              </a:solidFill>
            </a:endParaRPr>
          </a:p>
          <a:p>
            <a:pPr marL="0" lvl="0" indent="0" algn="just" eaLnBrk="1" fontAlgn="auto" hangingPunct="1">
              <a:lnSpc>
                <a:spcPct val="114000"/>
              </a:lnSpc>
              <a:spcAft>
                <a:spcPts val="0"/>
              </a:spcAft>
              <a:buNone/>
            </a:pPr>
            <a:r>
              <a:rPr lang="sr-Latn-ME" sz="1700" b="1" dirty="0" smtClean="0">
                <a:latin typeface="Cambria" pitchFamily="18" charset="0"/>
              </a:rPr>
              <a:t>The future plans:</a:t>
            </a:r>
            <a:endParaRPr lang="sr-Latn-ME" sz="1700" b="1" dirty="0">
              <a:latin typeface="Cambria" pitchFamily="18" charset="0"/>
            </a:endParaRPr>
          </a:p>
          <a:p>
            <a:pPr marL="0" lvl="0" indent="0" algn="just" eaLnBrk="1" fontAlgn="auto" hangingPunct="1">
              <a:lnSpc>
                <a:spcPct val="114000"/>
              </a:lnSpc>
              <a:spcAft>
                <a:spcPts val="0"/>
              </a:spcAft>
              <a:buNone/>
            </a:pPr>
            <a:endParaRPr lang="sr-Latn-ME" sz="1700" b="1" dirty="0">
              <a:latin typeface="Cambria" pitchFamily="18" charset="0"/>
            </a:endParaRPr>
          </a:p>
          <a:p>
            <a:pPr lvl="0" algn="just" eaLnBrk="1" fontAlgn="auto" hangingPunct="1">
              <a:lnSpc>
                <a:spcPct val="114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>
                <a:latin typeface="Cambria" pitchFamily="18" charset="0"/>
              </a:rPr>
              <a:t>MONSTAT </a:t>
            </a:r>
            <a:r>
              <a:rPr lang="sr-Latn-ME" sz="1700" dirty="0" smtClean="0">
                <a:latin typeface="Cambria" pitchFamily="18" charset="0"/>
              </a:rPr>
              <a:t>plans in future to </a:t>
            </a:r>
            <a:r>
              <a:rPr lang="en-US" sz="1700" dirty="0" smtClean="0">
                <a:latin typeface="Cambria" pitchFamily="18" charset="0"/>
              </a:rPr>
              <a:t>compile</a:t>
            </a:r>
            <a:r>
              <a:rPr lang="sr-Latn-ME" sz="1700" dirty="0" smtClean="0">
                <a:latin typeface="Cambria" pitchFamily="18" charset="0"/>
              </a:rPr>
              <a:t> data </a:t>
            </a:r>
            <a:r>
              <a:rPr lang="en-US" sz="1700" dirty="0" smtClean="0">
                <a:latin typeface="Cambria" pitchFamily="18" charset="0"/>
              </a:rPr>
              <a:t>from</a:t>
            </a:r>
            <a:r>
              <a:rPr lang="sr-Latn-ME" sz="1700" dirty="0" smtClean="0">
                <a:latin typeface="Cambria" pitchFamily="18" charset="0"/>
              </a:rPr>
              <a:t> administrative sources, according to the required variables, from Annex 3 Regulation 1166/2008, and according to Regulation 889/2008, article 93 (relating to statistical information)</a:t>
            </a:r>
            <a:endParaRPr lang="en-US" sz="1700" dirty="0" smtClean="0">
              <a:latin typeface="Cambria" pitchFamily="18" charset="0"/>
            </a:endParaRPr>
          </a:p>
          <a:p>
            <a:pPr marL="0" lvl="0" indent="0" algn="just" eaLnBrk="1" fontAlgn="auto" hangingPunct="1">
              <a:lnSpc>
                <a:spcPct val="114000"/>
              </a:lnSpc>
              <a:spcAft>
                <a:spcPts val="0"/>
              </a:spcAft>
              <a:buNone/>
            </a:pPr>
            <a:endParaRPr lang="sr-Latn-ME" sz="1700" dirty="0" smtClean="0">
              <a:latin typeface="Cambria" pitchFamily="18" charset="0"/>
            </a:endParaRPr>
          </a:p>
          <a:p>
            <a:pPr lvl="0" algn="just" eaLnBrk="1" fontAlgn="auto" hangingPunct="1">
              <a:lnSpc>
                <a:spcPct val="114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sr-Latn-ME" sz="1700" dirty="0" smtClean="0">
                <a:latin typeface="Cambria" pitchFamily="18" charset="0"/>
              </a:rPr>
              <a:t>Data on statistics of organic production will be based on administrative sources from Ministry of agriculture and rural development, according to the Memorandum of cooperation.</a:t>
            </a:r>
            <a:endParaRPr lang="sr-Latn-CS" sz="17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b="1" dirty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b="1" dirty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 fontAlgn="base">
                <a:spcBef>
                  <a:spcPct val="0"/>
                </a:spcBef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55444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 O N T E N E G R O</a:t>
              </a:r>
            </a:p>
            <a:p>
              <a:pPr>
                <a:defRPr/>
              </a:pP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Negotiating Team for  Accession of </a:t>
              </a:r>
              <a:r>
                <a:rPr lang="x-none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rgbClr val="C0504D">
                      <a:lumMod val="75000"/>
                    </a:srgb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514604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7413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sr-Latn-CS" sz="3200" dirty="0">
                <a:solidFill>
                  <a:srgbClr val="C0504D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Thank you for your attention!</a:t>
            </a:r>
          </a:p>
          <a:p>
            <a:pPr algn="ctr">
              <a:defRPr/>
            </a:pPr>
            <a:endParaRPr lang="sr-Latn-CS" sz="3200" dirty="0">
              <a:solidFill>
                <a:srgbClr val="C0504D">
                  <a:lumMod val="20000"/>
                  <a:lumOff val="80000"/>
                </a:srgb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sr-Latn-CS" sz="4000" b="1" dirty="0">
                <a:solidFill>
                  <a:srgbClr val="C0504D">
                    <a:lumMod val="20000"/>
                    <a:lumOff val="80000"/>
                  </a:srgbClr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rgbClr val="C0504D">
                  <a:lumMod val="20000"/>
                  <a:lumOff val="8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79849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962</Words>
  <Application>Microsoft Office PowerPoint</Application>
  <PresentationFormat>On-screen Show (4:3)</PresentationFormat>
  <Paragraphs>200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1_Office Theme</vt:lpstr>
      <vt:lpstr>2_Office Theme</vt:lpstr>
      <vt:lpstr>3_Office Theme</vt:lpstr>
      <vt:lpstr>Office Theme</vt:lpstr>
      <vt:lpstr>PowerPoint Presentation</vt:lpstr>
      <vt:lpstr>PowerPoint Presentation</vt:lpstr>
      <vt:lpstr>Agri-environmental statistics</vt:lpstr>
      <vt:lpstr>Agri-environmental statistics</vt:lpstr>
      <vt:lpstr>Agri-environmental statistics</vt:lpstr>
      <vt:lpstr>   Fishery statistics      </vt:lpstr>
      <vt:lpstr>    Fishery statistics       </vt:lpstr>
      <vt:lpstr>    Fishery statistics       </vt:lpstr>
      <vt:lpstr>    Fishery statistics       </vt:lpstr>
      <vt:lpstr> Statistics of  organic production and breeding</vt:lpstr>
      <vt:lpstr> Statistics of  organic production and breeding</vt:lpstr>
      <vt:lpstr> Statistics of  organic production and breeding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dragan pekovic</dc:creator>
  <cp:lastModifiedBy>jelena markovic</cp:lastModifiedBy>
  <cp:revision>48</cp:revision>
  <cp:lastPrinted>2013-06-11T11:16:24Z</cp:lastPrinted>
  <dcterms:created xsi:type="dcterms:W3CDTF">2013-06-11T09:23:40Z</dcterms:created>
  <dcterms:modified xsi:type="dcterms:W3CDTF">2013-06-17T14:52:05Z</dcterms:modified>
</cp:coreProperties>
</file>