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ms-office.legacyDiagramTex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legacyDocTextInfo.bin" ContentType="application/vnd.ms-office.legacyDocTextInfo"/>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296" r:id="rId2"/>
    <p:sldId id="256" r:id="rId3"/>
    <p:sldId id="297" r:id="rId4"/>
    <p:sldId id="312" r:id="rId5"/>
    <p:sldId id="313" r:id="rId6"/>
    <p:sldId id="314" r:id="rId7"/>
    <p:sldId id="315" r:id="rId8"/>
    <p:sldId id="316" r:id="rId9"/>
    <p:sldId id="317" r:id="rId10"/>
    <p:sldId id="260" r:id="rId11"/>
    <p:sldId id="270" r:id="rId12"/>
    <p:sldId id="322" r:id="rId13"/>
    <p:sldId id="276" r:id="rId14"/>
    <p:sldId id="277" r:id="rId15"/>
    <p:sldId id="278" r:id="rId16"/>
    <p:sldId id="279" r:id="rId17"/>
    <p:sldId id="280" r:id="rId18"/>
    <p:sldId id="281" r:id="rId19"/>
    <p:sldId id="286" r:id="rId20"/>
    <p:sldId id="285" r:id="rId21"/>
    <p:sldId id="273" r:id="rId22"/>
    <p:sldId id="290" r:id="rId23"/>
    <p:sldId id="288" r:id="rId24"/>
    <p:sldId id="291" r:id="rId25"/>
    <p:sldId id="292" r:id="rId26"/>
    <p:sldId id="293" r:id="rId27"/>
    <p:sldId id="275" r:id="rId28"/>
    <p:sldId id="294" r:id="rId29"/>
    <p:sldId id="295" r:id="rId30"/>
    <p:sldId id="298" r:id="rId31"/>
    <p:sldId id="300" r:id="rId32"/>
    <p:sldId id="299" r:id="rId33"/>
    <p:sldId id="304" r:id="rId34"/>
    <p:sldId id="303" r:id="rId35"/>
    <p:sldId id="302" r:id="rId36"/>
    <p:sldId id="301" r:id="rId37"/>
    <p:sldId id="307" r:id="rId38"/>
    <p:sldId id="308" r:id="rId39"/>
    <p:sldId id="309" r:id="rId40"/>
    <p:sldId id="310" r:id="rId41"/>
    <p:sldId id="311" r:id="rId42"/>
    <p:sldId id="318" r:id="rId43"/>
    <p:sldId id="319" r:id="rId44"/>
    <p:sldId id="325" r:id="rId45"/>
    <p:sldId id="320" r:id="rId46"/>
    <p:sldId id="323" r:id="rId47"/>
    <p:sldId id="326" r:id="rId48"/>
    <p:sldId id="327" r:id="rId49"/>
    <p:sldId id="328" r:id="rId50"/>
    <p:sldId id="329" r:id="rId51"/>
    <p:sldId id="333" r:id="rId52"/>
    <p:sldId id="330" r:id="rId53"/>
    <p:sldId id="331" r:id="rId54"/>
    <p:sldId id="305" r:id="rId55"/>
    <p:sldId id="306" r:id="rId56"/>
    <p:sldId id="324" r:id="rId57"/>
    <p:sldId id="265" r:id="rId58"/>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06/relationships/legacyDocTextInfo" Target="legacyDocTextInfo.bin"/><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2" Type="http://schemas.microsoft.com/office/2006/relationships/legacyDiagramText" Target="legacyDiagramText2.bin"/><Relationship Id="rId1" Type="http://schemas.microsoft.com/office/2006/relationships/legacyDiagramText" Target="legacyDiagramText1.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CF8FF7BD-28DF-4673-A5F7-B5131C9D85AE}" type="datetimeFigureOut">
              <a:rPr lang="en-US" smtClean="0"/>
              <a:pPr/>
              <a:t>3/3/2013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6A2AFDB9-606C-446D-8548-C6CB604904E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C1632-5F57-4B96-BAE5-8A7A6E229BB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2AFDB9-606C-446D-8548-C6CB604904EA}"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C1632-5F57-4B96-BAE5-8A7A6E229BB9}"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C1632-5F57-4B96-BAE5-8A7A6E229BB9}"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C1632-5F57-4B96-BAE5-8A7A6E229BB9}"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C1632-5F57-4B96-BAE5-8A7A6E229BB9}"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C1632-5F57-4B96-BAE5-8A7A6E229BB9}"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C1632-5F57-4B96-BAE5-8A7A6E229BB9}"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C1632-5F57-4B96-BAE5-8A7A6E229BB9}"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2AFDB9-606C-446D-8548-C6CB604904EA}"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2AFDB9-606C-446D-8548-C6CB604904EA}"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2AFDB9-606C-446D-8548-C6CB604904EA}"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2AFDB9-606C-446D-8548-C6CB604904EA}"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2AFDB9-606C-446D-8548-C6CB604904EA}"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2AFDB9-606C-446D-8548-C6CB604904EA}"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2AFDB9-606C-446D-8548-C6CB604904EA}"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2AFDB9-606C-446D-8548-C6CB604904EA}"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2AFDB9-606C-446D-8548-C6CB604904EA}"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2AFDB9-606C-446D-8548-C6CB604904EA}"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2AFDB9-606C-446D-8548-C6CB604904EA}"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2AFDB9-606C-446D-8548-C6CB604904EA}"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2AFDB9-606C-446D-8548-C6CB604904EA}"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2AFDB9-606C-446D-8548-C6CB604904EA}"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2AFDB9-606C-446D-8548-C6CB604904EA}"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2AFDB9-606C-446D-8548-C6CB604904EA}"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2AFDB9-606C-446D-8548-C6CB604904EA}"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2AFDB9-606C-446D-8548-C6CB604904EA}"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2AFDB9-606C-446D-8548-C6CB604904EA}"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2AFDB9-606C-446D-8548-C6CB604904EA}"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C1632-5F57-4B96-BAE5-8A7A6E229BB9}"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C1632-5F57-4B96-BAE5-8A7A6E229BB9}"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C1632-5F57-4B96-BAE5-8A7A6E229BB9}"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C1632-5F57-4B96-BAE5-8A7A6E229BB9}"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C1632-5F57-4B96-BAE5-8A7A6E229BB9}"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C1632-5F57-4B96-BAE5-8A7A6E229BB9}"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C1632-5F57-4B96-BAE5-8A7A6E229BB9}"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C1632-5F57-4B96-BAE5-8A7A6E229BB9}"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C1632-5F57-4B96-BAE5-8A7A6E229BB9}"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C1632-5F57-4B96-BAE5-8A7A6E229BB9}"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C1632-5F57-4B96-BAE5-8A7A6E229BB9}"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C1632-5F57-4B96-BAE5-8A7A6E229BB9}"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C1632-5F57-4B96-BAE5-8A7A6E229BB9}" type="slidenum">
              <a:rPr lang="en-US" smtClean="0"/>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C1632-5F57-4B96-BAE5-8A7A6E229BB9}" type="slidenum">
              <a:rPr lang="en-US" smtClean="0"/>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C1632-5F57-4B96-BAE5-8A7A6E229BB9}" type="slidenum">
              <a:rPr lang="en-US" smtClean="0"/>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C1632-5F57-4B96-BAE5-8A7A6E229BB9}" type="slidenum">
              <a:rPr lang="en-US" smtClean="0"/>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C1632-5F57-4B96-BAE5-8A7A6E229BB9}" type="slidenum">
              <a:rPr lang="en-US" smtClean="0"/>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C1632-5F57-4B96-BAE5-8A7A6E229BB9}" type="slidenum">
              <a:rPr lang="en-US" smtClean="0"/>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C1632-5F57-4B96-BAE5-8A7A6E229BB9}" type="slidenum">
              <a:rPr lang="en-US" smtClean="0"/>
              <a:pPr/>
              <a:t>48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C1632-5F57-4B96-BAE5-8A7A6E229BB9}" type="slidenum">
              <a:rPr lang="en-US" smtClean="0"/>
              <a:pPr/>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C1632-5F57-4B96-BAE5-8A7A6E229BB9}" type="slidenum">
              <a:rPr lang="en-US" smtClean="0"/>
              <a:pPr/>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2AFDB9-606C-446D-8548-C6CB604904EA}" type="slidenum">
              <a:rPr lang="en-US" smtClean="0"/>
              <a:pPr/>
              <a:t>51</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2AFDB9-606C-446D-8548-C6CB604904EA}" type="slidenum">
              <a:rPr lang="en-US" smtClean="0"/>
              <a:pPr/>
              <a:t>52</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2AFDB9-606C-446D-8548-C6CB604904EA}" type="slidenum">
              <a:rPr lang="en-US" smtClean="0"/>
              <a:pPr/>
              <a:t>53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2AFDB9-606C-446D-8548-C6CB604904EA}" type="slidenum">
              <a:rPr lang="en-US" smtClean="0"/>
              <a:pPr/>
              <a:t>54</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2AFDB9-606C-446D-8548-C6CB604904EA}" type="slidenum">
              <a:rPr lang="en-US" smtClean="0"/>
              <a:pPr/>
              <a:t>55</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2AFDB9-606C-446D-8548-C6CB604904EA}" type="slidenum">
              <a:rPr lang="en-US" smtClean="0"/>
              <a:pPr/>
              <a:t>56</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2AFDB9-606C-446D-8548-C6CB604904EA}" type="slidenum">
              <a:rPr lang="en-US" smtClean="0"/>
              <a:pPr/>
              <a:t>57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E2AC3FE9-62BD-42EC-9193-89D1FBE5CFF9}" type="datetimeFigureOut">
              <a:rPr lang="en-US"/>
              <a:pPr>
                <a:defRPr/>
              </a:pPr>
              <a:t>3/3/2013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DFBEFD6-688E-4DC5-8DF1-CAC6E604CC5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179F483-7B0D-49BB-924B-EBED23CDBD40}" type="datetimeFigureOut">
              <a:rPr lang="en-US"/>
              <a:pPr>
                <a:defRPr/>
              </a:pPr>
              <a:t>3/3/2013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50650B0-C252-4561-9DDC-B19ABFE27F42}"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7F45BA9-4961-4CB1-82CC-A06A375CFB90}" type="datetimeFigureOut">
              <a:rPr lang="en-US"/>
              <a:pPr>
                <a:defRPr/>
              </a:pPr>
              <a:t>3/3/2013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A080BE9-EF8C-459C-9D0D-9E5D5AB992C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369E1B41-E56A-4229-955E-5FA06D9157E8}" type="datetimeFigureOut">
              <a:rPr lang="en-US"/>
              <a:pPr>
                <a:defRPr/>
              </a:pPr>
              <a:t>3/3/2013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3694CE0-E1FB-4288-AFAD-98ECC577805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F5A7A5E4-5601-4ABB-9B4E-DD64A51589CC}" type="datetimeFigureOut">
              <a:rPr lang="en-US"/>
              <a:pPr>
                <a:defRPr/>
              </a:pPr>
              <a:t>3/3/2013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EBAA749-0D15-48B7-BCC2-595296AE8BC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A2FB4336-1082-4A45-B284-E08437B34A1F}" type="datetimeFigureOut">
              <a:rPr lang="en-US"/>
              <a:pPr>
                <a:defRPr/>
              </a:pPr>
              <a:t>3/3/2013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B3A6039-8F47-4C28-91D7-5CA5A9CA78E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17229C-0861-4484-A9BF-4C8A6BB0E7F0}" type="datetimeFigureOut">
              <a:rPr lang="en-US"/>
              <a:pPr>
                <a:defRPr/>
              </a:pPr>
              <a:t>3/3/2013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5762DA3C-84DF-4CDA-B1FE-CDCB64CD17B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2D33EBB-95BC-457A-AE8C-5C8AE5EFF1E4}" type="datetimeFigureOut">
              <a:rPr lang="en-US"/>
              <a:pPr>
                <a:defRPr/>
              </a:pPr>
              <a:t>3/3/2013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6A1E775-4800-422C-B557-FB85C697C85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5248058-4A72-4D3F-9843-E7EA7B71A886}" type="datetimeFigureOut">
              <a:rPr lang="en-US"/>
              <a:pPr>
                <a:defRPr/>
              </a:pPr>
              <a:t>3/3/2013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9011EB0-59E3-4E08-9864-83B33C794A98}"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80A40DF-9CC9-4EC4-97AA-9DC2F218F78C}" type="datetimeFigureOut">
              <a:rPr lang="en-US"/>
              <a:pPr>
                <a:defRPr/>
              </a:pPr>
              <a:t>3/3/2013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DDA181A-E9FF-4E7F-8B36-C5EEA9692EB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1345357-08A8-4F73-9399-5C0AB6D89AAA}" type="datetimeFigureOut">
              <a:rPr lang="en-US"/>
              <a:pPr>
                <a:defRPr/>
              </a:pPr>
              <a:t>3/3/2013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D196B0A-692B-49DB-9FF5-27255C47484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2CC8F789-3E2A-46E7-AA67-A84406B53F02}" type="datetimeFigureOut">
              <a:rPr lang="en-US"/>
              <a:pPr>
                <a:defRPr/>
              </a:pPr>
              <a:t>3/3/2013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C367CBF-9FED-4471-8C5F-37AE1DB8CEC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mailto:zlatkopuznr@t-com.me"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wmf"/><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1.wmf"/><Relationship Id="rId5" Type="http://schemas.openxmlformats.org/officeDocument/2006/relationships/image" Target="../media/image2.jpeg"/><Relationship Id="rId4" Type="http://schemas.openxmlformats.org/officeDocument/2006/relationships/image" Target="../media/image8.jpeg"/></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wmf"/><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11.jpeg"/><Relationship Id="rId4" Type="http://schemas.openxmlformats.org/officeDocument/2006/relationships/image" Target="../media/image10.jpeg"/></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wmf"/><Relationship Id="rId4" Type="http://schemas.openxmlformats.org/officeDocument/2006/relationships/image" Target="../media/image6.jpeg"/></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wmf"/><Relationship Id="rId5" Type="http://schemas.openxmlformats.org/officeDocument/2006/relationships/image" Target="../media/image5.jpeg"/><Relationship Id="rId4" Type="http://schemas.openxmlformats.org/officeDocument/2006/relationships/image" Target="../media/image14.jpeg"/></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3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2.jpeg"/></Relationships>
</file>

<file path=ppt/slides/_rels/slide3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2.jpeg"/></Relationships>
</file>

<file path=ppt/slides/_rels/slide4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5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5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5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5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accent2">
                  <a:lumMod val="60000"/>
                  <a:lumOff val="40000"/>
                </a:schemeClr>
              </a:solidFill>
            </a:endParaRPr>
          </a:p>
        </p:txBody>
      </p:sp>
      <p:sp>
        <p:nvSpPr>
          <p:cNvPr id="2053" name="Text Box 3"/>
          <p:cNvSpPr txBox="1">
            <a:spLocks noChangeArrowheads="1"/>
          </p:cNvSpPr>
          <p:nvPr/>
        </p:nvSpPr>
        <p:spPr bwMode="auto">
          <a:xfrm>
            <a:off x="304800" y="1676400"/>
            <a:ext cx="8458200" cy="830263"/>
          </a:xfrm>
          <a:prstGeom prst="rect">
            <a:avLst/>
          </a:prstGeom>
          <a:noFill/>
          <a:ln w="9525">
            <a:noFill/>
            <a:miter lim="800000"/>
            <a:headEnd/>
            <a:tailEnd/>
          </a:ln>
        </p:spPr>
        <p:txBody>
          <a:bodyPr>
            <a:spAutoFit/>
          </a:bodyPr>
          <a:lstStyle/>
          <a:p>
            <a:pPr algn="ctr"/>
            <a:r>
              <a:rPr lang="sr-Latn-CS" sz="1600" b="1">
                <a:solidFill>
                  <a:schemeClr val="bg1"/>
                </a:solidFill>
                <a:latin typeface="Cambria" pitchFamily="18" charset="0"/>
              </a:rPr>
              <a:t> M O N T E N E G R O </a:t>
            </a:r>
          </a:p>
          <a:p>
            <a:pPr algn="ctr"/>
            <a:r>
              <a:rPr lang="en-GB" sz="1600" b="1">
                <a:solidFill>
                  <a:schemeClr val="bg1"/>
                </a:solidFill>
                <a:latin typeface="Cambria" pitchFamily="18" charset="0"/>
              </a:rPr>
              <a:t>Negotiating Team for the Accession of </a:t>
            </a:r>
            <a:r>
              <a:rPr lang="sr-Latn-CS" sz="1600" b="1">
                <a:solidFill>
                  <a:schemeClr val="bg1"/>
                </a:solidFill>
                <a:latin typeface="Cambria" pitchFamily="18" charset="0"/>
              </a:rPr>
              <a:t>Montenegro </a:t>
            </a:r>
            <a:r>
              <a:rPr lang="en-GB" sz="1600" b="1">
                <a:solidFill>
                  <a:schemeClr val="bg1"/>
                </a:solidFill>
                <a:latin typeface="Cambria" pitchFamily="18" charset="0"/>
              </a:rPr>
              <a:t>to the European Union</a:t>
            </a:r>
            <a:br>
              <a:rPr lang="en-GB" sz="1600" b="1">
                <a:solidFill>
                  <a:schemeClr val="bg1"/>
                </a:solidFill>
                <a:latin typeface="Cambria" pitchFamily="18" charset="0"/>
              </a:rPr>
            </a:br>
            <a:r>
              <a:rPr lang="en-GB" sz="1600" b="1" i="1">
                <a:solidFill>
                  <a:schemeClr val="bg1"/>
                </a:solidFill>
                <a:latin typeface="Cambria" pitchFamily="18" charset="0"/>
              </a:rPr>
              <a:t>Working Group for Chapter </a:t>
            </a:r>
            <a:r>
              <a:rPr lang="en-US" sz="1600" b="1" i="1">
                <a:solidFill>
                  <a:schemeClr val="bg1"/>
                </a:solidFill>
                <a:latin typeface="Cambria" pitchFamily="18" charset="0"/>
              </a:rPr>
              <a:t> 19 </a:t>
            </a:r>
            <a:r>
              <a:rPr lang="hr-HR" sz="1600" b="1" i="1">
                <a:solidFill>
                  <a:schemeClr val="bg1"/>
                </a:solidFill>
                <a:latin typeface="Cambria" pitchFamily="18" charset="0"/>
              </a:rPr>
              <a:t>– </a:t>
            </a:r>
            <a:r>
              <a:rPr lang="en-US" sz="1600" b="1" i="1">
                <a:solidFill>
                  <a:schemeClr val="bg1"/>
                </a:solidFill>
                <a:latin typeface="Cambria" pitchFamily="18" charset="0"/>
              </a:rPr>
              <a:t>Social Policy and Employment</a:t>
            </a:r>
            <a:endParaRPr lang="en-US" sz="3600" b="1" i="1">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2" name="Rectangle 3"/>
          <p:cNvSpPr>
            <a:spLocks noChangeArrowheads="1"/>
          </p:cNvSpPr>
          <p:nvPr/>
        </p:nvSpPr>
        <p:spPr bwMode="auto">
          <a:xfrm>
            <a:off x="1447800" y="2590800"/>
            <a:ext cx="6324600" cy="3886200"/>
          </a:xfrm>
          <a:prstGeom prst="rect">
            <a:avLst/>
          </a:prstGeom>
          <a:noFill/>
          <a:ln w="9525">
            <a:noFill/>
            <a:miter lim="800000"/>
            <a:headEnd/>
            <a:tailEnd/>
          </a:ln>
          <a:effectLst/>
        </p:spPr>
        <p:txBody>
          <a:bodyPr anchor="ctr"/>
          <a:lstStyle/>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r>
              <a:rPr lang="en-GB" sz="2600" dirty="0">
                <a:solidFill>
                  <a:schemeClr val="accent2">
                    <a:lumMod val="20000"/>
                    <a:lumOff val="80000"/>
                  </a:schemeClr>
                </a:solidFill>
                <a:latin typeface="Cambria" pitchFamily="18" charset="0"/>
              </a:rPr>
              <a:t>Bilateral screening: Chapter</a:t>
            </a:r>
            <a:r>
              <a:rPr lang="x-none" sz="2600">
                <a:solidFill>
                  <a:schemeClr val="accent2">
                    <a:lumMod val="20000"/>
                    <a:lumOff val="80000"/>
                  </a:schemeClr>
                </a:solidFill>
                <a:latin typeface="Cambria" pitchFamily="18" charset="0"/>
              </a:rPr>
              <a:t> </a:t>
            </a:r>
            <a:r>
              <a:rPr lang="en-US" sz="2600" dirty="0">
                <a:solidFill>
                  <a:schemeClr val="accent2">
                    <a:lumMod val="20000"/>
                    <a:lumOff val="80000"/>
                  </a:schemeClr>
                </a:solidFill>
                <a:latin typeface="Cambria" pitchFamily="18" charset="0"/>
              </a:rPr>
              <a:t>19</a:t>
            </a:r>
            <a:endParaRPr lang="en-GB" sz="2600" dirty="0">
              <a:solidFill>
                <a:schemeClr val="accent2">
                  <a:lumMod val="20000"/>
                  <a:lumOff val="80000"/>
                </a:schemeClr>
              </a:solidFill>
              <a:latin typeface="Cambria" pitchFamily="18" charset="0"/>
            </a:endParaRPr>
          </a:p>
          <a:p>
            <a:pPr algn="ctr" fontAlgn="auto">
              <a:spcBef>
                <a:spcPts val="0"/>
              </a:spcBef>
              <a:spcAft>
                <a:spcPts val="0"/>
              </a:spcAft>
              <a:defRPr/>
            </a:pPr>
            <a:r>
              <a:rPr lang="en-GB" sz="2600" b="1" dirty="0">
                <a:solidFill>
                  <a:schemeClr val="accent2">
                    <a:lumMod val="20000"/>
                    <a:lumOff val="80000"/>
                  </a:schemeClr>
                </a:solidFill>
                <a:latin typeface="Cambria" pitchFamily="18" charset="0"/>
              </a:rPr>
              <a:t>PRESENTATION OF  </a:t>
            </a:r>
            <a:r>
              <a:rPr lang="sr-Latn-CS" sz="2600" b="1" dirty="0">
                <a:solidFill>
                  <a:schemeClr val="accent2">
                    <a:lumMod val="20000"/>
                    <a:lumOff val="80000"/>
                  </a:schemeClr>
                </a:solidFill>
                <a:latin typeface="Cambria" pitchFamily="18" charset="0"/>
              </a:rPr>
              <a:t>MONTENEGRO</a:t>
            </a: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endParaRPr>
          </a:p>
          <a:p>
            <a:pPr algn="ctr" fontAlgn="auto">
              <a:spcBef>
                <a:spcPts val="0"/>
              </a:spcBef>
              <a:spcAft>
                <a:spcPts val="0"/>
              </a:spcAft>
              <a:defRPr/>
            </a:pPr>
            <a:r>
              <a:rPr lang="sr-Latn-CS" sz="2600" b="1" dirty="0">
                <a:solidFill>
                  <a:schemeClr val="accent2">
                    <a:lumMod val="20000"/>
                    <a:lumOff val="80000"/>
                  </a:schemeClr>
                </a:solidFill>
                <a:latin typeface="Cambria" pitchFamily="18" charset="0"/>
              </a:rPr>
              <a:t/>
            </a:r>
            <a:br>
              <a:rPr lang="sr-Latn-CS" sz="2600" b="1" dirty="0">
                <a:solidFill>
                  <a:schemeClr val="accent2">
                    <a:lumMod val="20000"/>
                    <a:lumOff val="80000"/>
                  </a:schemeClr>
                </a:solidFill>
                <a:latin typeface="Cambria" pitchFamily="18" charset="0"/>
              </a:rPr>
            </a:br>
            <a:r>
              <a:rPr lang="sr-Latn-CS" sz="2600" b="1" dirty="0">
                <a:solidFill>
                  <a:schemeClr val="accent2">
                    <a:lumMod val="20000"/>
                    <a:lumOff val="80000"/>
                  </a:schemeClr>
                </a:solidFill>
                <a:latin typeface="Cambria" pitchFamily="18" charset="0"/>
              </a:rPr>
              <a:t/>
            </a:r>
            <a:br>
              <a:rPr lang="sr-Latn-CS" sz="2600" b="1" dirty="0">
                <a:solidFill>
                  <a:schemeClr val="accent2">
                    <a:lumMod val="20000"/>
                    <a:lumOff val="80000"/>
                  </a:schemeClr>
                </a:solidFill>
                <a:latin typeface="Cambria" pitchFamily="18" charset="0"/>
              </a:rPr>
            </a:br>
            <a:r>
              <a:rPr lang="sr-Latn-CS" sz="2600" b="1" dirty="0">
                <a:solidFill>
                  <a:schemeClr val="accent2">
                    <a:lumMod val="20000"/>
                    <a:lumOff val="80000"/>
                  </a:schemeClr>
                </a:solidFill>
                <a:latin typeface="Cambria" pitchFamily="18" charset="0"/>
              </a:rPr>
              <a:t/>
            </a:r>
            <a:br>
              <a:rPr lang="sr-Latn-CS" sz="2600" b="1" dirty="0">
                <a:solidFill>
                  <a:schemeClr val="accent2">
                    <a:lumMod val="20000"/>
                    <a:lumOff val="80000"/>
                  </a:schemeClr>
                </a:solidFill>
                <a:latin typeface="Cambria" pitchFamily="18" charset="0"/>
              </a:rPr>
            </a:br>
            <a:r>
              <a:rPr lang="sr-Latn-CS" sz="2600" b="1" dirty="0">
                <a:solidFill>
                  <a:schemeClr val="accent2">
                    <a:lumMod val="20000"/>
                    <a:lumOff val="80000"/>
                  </a:schemeClr>
                </a:solidFill>
                <a:latin typeface="Cambria" pitchFamily="18" charset="0"/>
              </a:rPr>
              <a:t/>
            </a:r>
            <a:br>
              <a:rPr lang="sr-Latn-CS" sz="2600" b="1" dirty="0">
                <a:solidFill>
                  <a:schemeClr val="accent2">
                    <a:lumMod val="20000"/>
                    <a:lumOff val="80000"/>
                  </a:schemeClr>
                </a:solidFill>
                <a:latin typeface="Cambria" pitchFamily="18" charset="0"/>
              </a:rPr>
            </a:br>
            <a:r>
              <a:rPr lang="en-US" sz="2000" b="1" dirty="0" err="1">
                <a:solidFill>
                  <a:schemeClr val="accent2">
                    <a:lumMod val="60000"/>
                    <a:lumOff val="40000"/>
                  </a:schemeClr>
                </a:solidFill>
                <a:latin typeface="Cambria" pitchFamily="18" charset="0"/>
                <a:cs typeface="Arial" pitchFamily="34" charset="0"/>
              </a:rPr>
              <a:t>Bru</a:t>
            </a:r>
            <a:r>
              <a:rPr lang="hr-HR" sz="2000" b="1" dirty="0">
                <a:solidFill>
                  <a:schemeClr val="accent2">
                    <a:lumMod val="60000"/>
                    <a:lumOff val="40000"/>
                  </a:schemeClr>
                </a:solidFill>
                <a:latin typeface="Cambria" pitchFamily="18" charset="0"/>
                <a:cs typeface="Arial" pitchFamily="34" charset="0"/>
              </a:rPr>
              <a:t>ssel</a:t>
            </a:r>
            <a:r>
              <a:rPr lang="en-US" sz="2000" b="1" dirty="0">
                <a:solidFill>
                  <a:schemeClr val="accent2">
                    <a:lumMod val="60000"/>
                    <a:lumOff val="40000"/>
                  </a:schemeClr>
                </a:solidFill>
                <a:latin typeface="Cambria" pitchFamily="18" charset="0"/>
                <a:cs typeface="Arial" pitchFamily="34" charset="0"/>
              </a:rPr>
              <a:t>s, </a:t>
            </a:r>
            <a:r>
              <a:rPr lang="en-US" sz="2000" b="1">
                <a:solidFill>
                  <a:schemeClr val="accent2">
                    <a:lumMod val="60000"/>
                    <a:lumOff val="40000"/>
                  </a:schemeClr>
                </a:solidFill>
                <a:latin typeface="Cambria" pitchFamily="18" charset="0"/>
                <a:cs typeface="Arial" pitchFamily="34" charset="0"/>
              </a:rPr>
              <a:t>1</a:t>
            </a:r>
            <a:r>
              <a:rPr lang="sr-Latn-CS" sz="2000" b="1" smtClean="0">
                <a:solidFill>
                  <a:schemeClr val="accent2">
                    <a:lumMod val="60000"/>
                    <a:lumOff val="40000"/>
                  </a:schemeClr>
                </a:solidFill>
                <a:latin typeface="Cambria" pitchFamily="18" charset="0"/>
                <a:cs typeface="Arial" pitchFamily="34" charset="0"/>
              </a:rPr>
              <a:t>1-1</a:t>
            </a:r>
            <a:r>
              <a:rPr lang="en-US" sz="2000" b="1" smtClean="0">
                <a:solidFill>
                  <a:schemeClr val="accent2">
                    <a:lumMod val="60000"/>
                    <a:lumOff val="40000"/>
                  </a:schemeClr>
                </a:solidFill>
                <a:latin typeface="Cambria" pitchFamily="18" charset="0"/>
                <a:cs typeface="Arial" pitchFamily="34" charset="0"/>
              </a:rPr>
              <a:t>3 </a:t>
            </a:r>
            <a:r>
              <a:rPr lang="en-US" sz="2000" b="1" dirty="0">
                <a:solidFill>
                  <a:schemeClr val="accent2">
                    <a:lumMod val="60000"/>
                    <a:lumOff val="40000"/>
                  </a:schemeClr>
                </a:solidFill>
                <a:latin typeface="Cambria" pitchFamily="18" charset="0"/>
                <a:cs typeface="Arial" pitchFamily="34" charset="0"/>
              </a:rPr>
              <a:t>March</a:t>
            </a:r>
            <a:r>
              <a:rPr lang="sr-Latn-CS" sz="2000" b="1" dirty="0">
                <a:solidFill>
                  <a:schemeClr val="accent2">
                    <a:lumMod val="60000"/>
                    <a:lumOff val="40000"/>
                  </a:schemeClr>
                </a:solidFill>
                <a:latin typeface="Cambria" pitchFamily="18" charset="0"/>
                <a:cs typeface="Arial" pitchFamily="34" charset="0"/>
              </a:rPr>
              <a:t> 2013</a:t>
            </a:r>
            <a:endParaRPr lang="en-US" sz="2000" dirty="0">
              <a:solidFill>
                <a:schemeClr val="accent2">
                  <a:lumMod val="60000"/>
                  <a:lumOff val="40000"/>
                </a:schemeClr>
              </a:solidFill>
              <a:latin typeface="Arial" pitchFamily="34" charset="0"/>
              <a:cs typeface="Arial" pitchFamily="34" charset="0"/>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endParaRPr>
          </a:p>
        </p:txBody>
      </p:sp>
      <p:grpSp>
        <p:nvGrpSpPr>
          <p:cNvPr id="2"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057" name="Picture 18" descr="EU MN logo"/>
          <p:cNvPicPr>
            <a:picLocks noChangeAspect="1" noChangeArrowheads="1"/>
          </p:cNvPicPr>
          <p:nvPr/>
        </p:nvPicPr>
        <p:blipFill>
          <a:blip r:embed="rId4" cstate="print"/>
          <a:srcRect/>
          <a:stretch>
            <a:fillRect/>
          </a:stretch>
        </p:blipFill>
        <p:spPr bwMode="auto">
          <a:xfrm>
            <a:off x="3581400" y="4419600"/>
            <a:ext cx="2133600" cy="1200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76" name="Rectangle 8"/>
          <p:cNvSpPr>
            <a:spLocks noChangeArrowheads="1"/>
          </p:cNvSpPr>
          <p:nvPr/>
        </p:nvSpPr>
        <p:spPr bwMode="auto">
          <a:xfrm>
            <a:off x="581025" y="57150"/>
            <a:ext cx="4564063" cy="400050"/>
          </a:xfrm>
          <a:prstGeom prst="rect">
            <a:avLst/>
          </a:prstGeom>
          <a:noFill/>
          <a:ln w="9525">
            <a:noFill/>
            <a:miter lim="800000"/>
            <a:headEnd/>
            <a:tailEnd/>
          </a:ln>
        </p:spPr>
        <p:txBody>
          <a:bodyPr wrap="none">
            <a:spAutoFit/>
          </a:bodyPr>
          <a:lstStyle/>
          <a:p>
            <a:r>
              <a:rPr lang="sr-Latn-CS" sz="1000" b="1">
                <a:solidFill>
                  <a:schemeClr val="bg1"/>
                </a:solidFill>
                <a:latin typeface="Cambria" pitchFamily="18" charset="0"/>
              </a:rPr>
              <a:t>M O N T E N E G R O</a:t>
            </a:r>
          </a:p>
          <a:p>
            <a:r>
              <a:rPr lang="en-GB" sz="1000" b="1">
                <a:solidFill>
                  <a:schemeClr val="bg1"/>
                </a:solidFill>
                <a:latin typeface="Cambria" pitchFamily="18" charset="0"/>
              </a:rPr>
              <a:t>Negotiating Team for the Accession of </a:t>
            </a:r>
            <a:r>
              <a:rPr lang="sr-Latn-CS" sz="1000" b="1">
                <a:solidFill>
                  <a:schemeClr val="bg1"/>
                </a:solidFill>
                <a:latin typeface="Cambria" pitchFamily="18" charset="0"/>
              </a:rPr>
              <a:t>Montenegro </a:t>
            </a:r>
            <a:r>
              <a:rPr lang="en-GB" sz="1000" b="1">
                <a:solidFill>
                  <a:schemeClr val="bg1"/>
                </a:solidFill>
                <a:latin typeface="Cambria" pitchFamily="18" charset="0"/>
              </a:rPr>
              <a:t>to the European Union</a:t>
            </a:r>
            <a:r>
              <a:rPr lang="sr-Latn-CS" sz="1000" b="1">
                <a:solidFill>
                  <a:schemeClr val="bg1"/>
                </a:solidFill>
                <a:latin typeface="Cambria" pitchFamily="18" charset="0"/>
              </a:rPr>
              <a:t> </a:t>
            </a:r>
            <a:endParaRPr lang="en-US" sz="1000">
              <a:solidFill>
                <a:schemeClr val="bg1"/>
              </a:solidFill>
              <a:latin typeface="Calibri" pitchFamily="34" charset="0"/>
            </a:endParaRPr>
          </a:p>
        </p:txBody>
      </p:sp>
      <p:pic>
        <p:nvPicPr>
          <p:cNvPr id="205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76200" y="0"/>
            <a:ext cx="533400" cy="528638"/>
          </a:xfrm>
          <a:prstGeom prst="rect">
            <a:avLst/>
          </a:prstGeom>
          <a:ln>
            <a:noFill/>
          </a:ln>
          <a:effectLst>
            <a:outerShdw blurRad="190500" algn="tl" rotWithShape="0">
              <a:schemeClr val="accent2">
                <a:lumMod val="75000"/>
                <a:alpha val="70000"/>
              </a:schemeClr>
            </a:outerShdw>
          </a:effectLst>
        </p:spPr>
      </p:pic>
      <p:sp>
        <p:nvSpPr>
          <p:cNvPr id="13" name="Text Box 121"/>
          <p:cNvSpPr txBox="1">
            <a:spLocks noChangeArrowheads="1"/>
          </p:cNvSpPr>
          <p:nvPr/>
        </p:nvSpPr>
        <p:spPr bwMode="auto">
          <a:xfrm>
            <a:off x="381000" y="1066800"/>
            <a:ext cx="8569325" cy="609600"/>
          </a:xfrm>
          <a:prstGeom prst="rect">
            <a:avLst/>
          </a:prstGeom>
          <a:noFill/>
          <a:ln w="9525" algn="ctr">
            <a:noFill/>
            <a:miter lim="800000"/>
            <a:headEnd/>
            <a:tailEnd/>
          </a:ln>
          <a:effectLst/>
        </p:spPr>
        <p:txBody>
          <a:bodyPr/>
          <a:lstStyle/>
          <a:p>
            <a:pPr marL="14288" indent="-14288" algn="ctr" fontAlgn="auto">
              <a:spcBef>
                <a:spcPts val="0"/>
              </a:spcBef>
              <a:spcAft>
                <a:spcPct val="40000"/>
              </a:spcAft>
              <a:buClr>
                <a:srgbClr val="FF0000"/>
              </a:buClr>
              <a:buFont typeface="Wingdings" pitchFamily="2" charset="2"/>
              <a:buNone/>
              <a:defRPr/>
            </a:pPr>
            <a:r>
              <a:rPr lang="sr-Latn-ME" sz="3600" b="1" smtClean="0">
                <a:solidFill>
                  <a:schemeClr val="accent2">
                    <a:lumMod val="50000"/>
                  </a:schemeClr>
                </a:solidFill>
                <a:latin typeface="Cambria" pitchFamily="18" charset="0"/>
                <a:cs typeface="+mn-cs"/>
              </a:rPr>
              <a:t>SAFETY AND HEALTH AT WORK</a:t>
            </a:r>
            <a:endParaRPr lang="sr-Latn-ME" sz="3600" b="1" dirty="0" smtClean="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sr-Latn-ME" sz="2400" b="1" dirty="0" smtClean="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sr-Latn-ME" sz="2400" b="1" dirty="0" smtClean="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r>
              <a:rPr lang="sr-Latn-ME" sz="2400" b="1" dirty="0" smtClean="0">
                <a:solidFill>
                  <a:schemeClr val="accent2">
                    <a:lumMod val="50000"/>
                  </a:schemeClr>
                </a:solidFill>
                <a:latin typeface="Cambria" pitchFamily="18" charset="0"/>
                <a:cs typeface="+mn-cs"/>
              </a:rPr>
              <a:t>Zlatko Popović</a:t>
            </a:r>
            <a:r>
              <a:rPr lang="sr-Latn-ME" sz="2400" b="1" smtClean="0">
                <a:solidFill>
                  <a:schemeClr val="accent2">
                    <a:lumMod val="50000"/>
                  </a:schemeClr>
                </a:solidFill>
                <a:latin typeface="Cambria" pitchFamily="18" charset="0"/>
                <a:cs typeface="+mn-cs"/>
              </a:rPr>
              <a:t>,  Labour inspector for safety at work – coordinator for safety at work</a:t>
            </a:r>
            <a:endParaRPr lang="sr-Latn-ME" sz="2400" b="1" dirty="0" smtClean="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r>
              <a:rPr lang="sr-Latn-ME" sz="2400" b="1" smtClean="0">
                <a:solidFill>
                  <a:schemeClr val="accent2">
                    <a:lumMod val="50000"/>
                  </a:schemeClr>
                </a:solidFill>
                <a:latin typeface="Cambria" pitchFamily="18" charset="0"/>
                <a:cs typeface="+mn-cs"/>
              </a:rPr>
              <a:t>Administration for Inspection Affairs</a:t>
            </a:r>
            <a:endParaRPr lang="sr-Latn-ME" sz="2400" b="1" dirty="0" smtClean="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r>
              <a:rPr lang="sr-Latn-ME" sz="2400" b="1" smtClean="0">
                <a:solidFill>
                  <a:schemeClr val="accent2">
                    <a:lumMod val="50000"/>
                  </a:schemeClr>
                </a:solidFill>
                <a:latin typeface="Cambria" pitchFamily="18" charset="0"/>
                <a:cs typeface="+mn-cs"/>
              </a:rPr>
              <a:t>Department for Labour Inspection</a:t>
            </a:r>
            <a:endParaRPr lang="sr-Latn-ME" sz="2400" b="1" dirty="0" smtClean="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r>
              <a:rPr lang="en-US" sz="2400" b="1" dirty="0" smtClean="0">
                <a:solidFill>
                  <a:schemeClr val="accent2">
                    <a:lumMod val="50000"/>
                  </a:schemeClr>
                </a:solidFill>
                <a:latin typeface="Cambria" pitchFamily="18" charset="0"/>
                <a:cs typeface="+mn-cs"/>
              </a:rPr>
              <a:t>E</a:t>
            </a:r>
            <a:r>
              <a:rPr lang="sr-Latn-ME" sz="2400" b="1" dirty="0" smtClean="0">
                <a:solidFill>
                  <a:schemeClr val="accent2">
                    <a:lumMod val="50000"/>
                  </a:schemeClr>
                </a:solidFill>
                <a:latin typeface="Cambria" pitchFamily="18" charset="0"/>
                <a:cs typeface="+mn-cs"/>
              </a:rPr>
              <a:t>mail:</a:t>
            </a:r>
          </a:p>
          <a:p>
            <a:pPr marL="14288" indent="-14288" algn="ctr" fontAlgn="auto">
              <a:spcBef>
                <a:spcPts val="0"/>
              </a:spcBef>
              <a:spcAft>
                <a:spcPct val="40000"/>
              </a:spcAft>
              <a:buClr>
                <a:srgbClr val="FF0000"/>
              </a:buClr>
              <a:buFont typeface="Wingdings" pitchFamily="2" charset="2"/>
              <a:buNone/>
              <a:defRPr/>
            </a:pPr>
            <a:r>
              <a:rPr lang="sr-Latn-ME" sz="2400" b="1" dirty="0" smtClean="0">
                <a:solidFill>
                  <a:schemeClr val="accent2">
                    <a:lumMod val="50000"/>
                  </a:schemeClr>
                </a:solidFill>
                <a:latin typeface="Cambria" pitchFamily="18" charset="0"/>
                <a:cs typeface="+mn-cs"/>
                <a:hlinkClick r:id="rId4"/>
              </a:rPr>
              <a:t>zlatkopuznr@t-com.me</a:t>
            </a:r>
            <a:endParaRPr lang="sr-Latn-ME" sz="2400" b="1" dirty="0" smtClean="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sr-Latn-ME" sz="2400" b="1" dirty="0" smtClean="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en-US" sz="36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rgbClr val="000099"/>
              </a:solidFill>
              <a:latin typeface="Cambria" pitchFamily="18" charset="0"/>
              <a:cs typeface="+mn-cs"/>
            </a:endParaRPr>
          </a:p>
          <a:p>
            <a:pPr marL="814388" indent="-450850" algn="ctr" fontAlgn="auto">
              <a:spcBef>
                <a:spcPts val="0"/>
              </a:spcBef>
              <a:spcAft>
                <a:spcPts val="0"/>
              </a:spcAft>
              <a:defRPr/>
            </a:pPr>
            <a:endParaRPr lang="en-US" b="1" dirty="0">
              <a:solidFill>
                <a:srgbClr val="000099"/>
              </a:solidFill>
              <a:latin typeface="Cambria" pitchFamily="18" charset="0"/>
              <a:cs typeface="+mn-cs"/>
            </a:endParaRPr>
          </a:p>
        </p:txBody>
      </p:sp>
      <p:grpSp>
        <p:nvGrpSpPr>
          <p:cNvPr id="3079"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Slide Number Placeholder 2"/>
          <p:cNvSpPr txBox="1">
            <a:spLocks noGrp="1"/>
          </p:cNvSpPr>
          <p:nvPr/>
        </p:nvSpPr>
        <p:spPr bwMode="auto">
          <a:xfrm>
            <a:off x="6934200" y="6381750"/>
            <a:ext cx="2133600" cy="476250"/>
          </a:xfrm>
          <a:prstGeom prst="rect">
            <a:avLst/>
          </a:prstGeom>
          <a:noFill/>
          <a:ln w="9525">
            <a:noFill/>
            <a:miter lim="800000"/>
            <a:headEnd/>
            <a:tailEnd/>
          </a:ln>
        </p:spPr>
        <p:txBody>
          <a:bodyPr anchor="b"/>
          <a:lstStyle/>
          <a:p>
            <a:pPr algn="r" eaLnBrk="1" hangingPunct="1"/>
            <a:fld id="{C8DD0E10-9F3F-432E-BC0F-0C75A95EA913}" type="slidenum">
              <a:rPr lang="en-US" sz="1200" b="0">
                <a:latin typeface="Cambria" pitchFamily="18" charset="0"/>
              </a:rPr>
              <a:pPr algn="r" eaLnBrk="1" hangingPunct="1"/>
              <a:t>2</a:t>
            </a:fld>
            <a:endParaRPr lang="en-US" sz="1200" b="0">
              <a:latin typeface="Cambria" pitchFamily="18" charset="0"/>
            </a:endParaRPr>
          </a:p>
        </p:txBody>
      </p:sp>
      <p:pic>
        <p:nvPicPr>
          <p:cNvPr id="19"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sp>
        <p:nvSpPr>
          <p:cNvPr id="23" name="Round Same Side Corner Rectangle 22"/>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5"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6" name="Rectangle 25"/>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27" name="Rectangle 26"/>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19</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Social Policy and Employment</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pic>
        <p:nvPicPr>
          <p:cNvPr id="4106"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304800" y="1295401"/>
            <a:ext cx="8382000" cy="5189113"/>
          </a:xfrm>
          <a:prstGeom prst="rect">
            <a:avLst/>
          </a:prstGeom>
        </p:spPr>
        <p:txBody>
          <a:bodyPr wrap="square">
            <a:spAutoFit/>
          </a:bodyPr>
          <a:lstStyle/>
          <a:p>
            <a:pPr marL="14288" indent="-14288" algn="ctr">
              <a:spcAft>
                <a:spcPct val="40000"/>
              </a:spcAft>
              <a:buClr>
                <a:srgbClr val="FF0000"/>
              </a:buClr>
              <a:buFont typeface="Wingdings" pitchFamily="2" charset="2"/>
              <a:buNone/>
              <a:defRPr/>
            </a:pPr>
            <a:r>
              <a:rPr lang="sr-Latn-CS" b="1" smtClean="0">
                <a:solidFill>
                  <a:srgbClr val="632523"/>
                </a:solidFill>
                <a:latin typeface="Cambria" pitchFamily="18" charset="0"/>
              </a:rPr>
              <a:t>CONTENT:</a:t>
            </a:r>
            <a:endParaRPr lang="sr-Latn-CS" b="1" dirty="0">
              <a:solidFill>
                <a:srgbClr val="632523"/>
              </a:solidFill>
              <a:latin typeface="Cambria" pitchFamily="18" charset="0"/>
            </a:endParaRPr>
          </a:p>
          <a:p>
            <a:pPr marL="812800" indent="-812800">
              <a:buFont typeface="Wingdings" pitchFamily="2" charset="2"/>
              <a:buChar char="q"/>
              <a:defRPr/>
            </a:pPr>
            <a:r>
              <a:rPr lang="en-GB" dirty="0" smtClean="0">
                <a:latin typeface="Cambria" pitchFamily="18" charset="0"/>
              </a:rPr>
              <a:t>Council Resolution of 25 June 2007  on a new Community strategy on health and safety at work (2007–2012)</a:t>
            </a:r>
            <a:endParaRPr lang="en-US" dirty="0">
              <a:solidFill>
                <a:srgbClr val="632523"/>
              </a:solidFill>
              <a:latin typeface="Cambria" pitchFamily="18" charset="0"/>
            </a:endParaRPr>
          </a:p>
          <a:p>
            <a:pPr marL="812800" indent="-812800">
              <a:buFont typeface="Wingdings" pitchFamily="2" charset="2"/>
              <a:buChar char="q"/>
              <a:defRPr/>
            </a:pPr>
            <a:r>
              <a:rPr lang="en-GB" dirty="0" smtClean="0">
                <a:latin typeface="Cambria" pitchFamily="18" charset="0"/>
              </a:rPr>
              <a:t>Council Directive 89/391/EEC of 12 June 1989 on the introduction of measures to encourage improvements in the safety and health of workers at work</a:t>
            </a:r>
            <a:r>
              <a:rPr lang="sr-Latn-ME" dirty="0" smtClean="0">
                <a:latin typeface="Cambria" pitchFamily="18" charset="0"/>
              </a:rPr>
              <a:t> – Zakon o zaštiti na radu</a:t>
            </a:r>
          </a:p>
          <a:p>
            <a:pPr marL="812800" indent="-812800">
              <a:buFont typeface="Wingdings" pitchFamily="2" charset="2"/>
              <a:buChar char="q"/>
              <a:defRPr/>
            </a:pPr>
            <a:r>
              <a:rPr lang="en-GB" dirty="0" smtClean="0">
                <a:latin typeface="Cambria" pitchFamily="18" charset="0"/>
              </a:rPr>
              <a:t>Council Directive 89/654/EEC of 30 November 1989 concerning the minimum safety and health requirements for the workplace (first individual directive within the meaning of Article 16 (1) of Directive 89/391/EEC)</a:t>
            </a:r>
            <a:endParaRPr lang="sr-Latn-ME" dirty="0" smtClean="0">
              <a:latin typeface="Cambria" pitchFamily="18" charset="0"/>
            </a:endParaRPr>
          </a:p>
          <a:p>
            <a:pPr marL="812800" indent="-812800">
              <a:buFont typeface="Wingdings" pitchFamily="2" charset="2"/>
              <a:buChar char="q"/>
              <a:defRPr/>
            </a:pPr>
            <a:r>
              <a:rPr lang="en-US" dirty="0" smtClean="0">
                <a:latin typeface="Cambria" pitchFamily="18" charset="0"/>
              </a:rPr>
              <a:t>Directive 2009/104/EC of the European Parliament and of the Council of 16 September 2009 concerning the minimum safety and health requirements for the use of work equipment by workers at work (second individual Directive within the meaning of Article 16(1) of Directive 89/391/EEC)</a:t>
            </a:r>
            <a:endParaRPr lang="sr-Latn-ME" dirty="0" smtClean="0">
              <a:latin typeface="Cambria" pitchFamily="18" charset="0"/>
            </a:endParaRPr>
          </a:p>
          <a:p>
            <a:pPr marL="812800" indent="-812800">
              <a:buFont typeface="Wingdings" pitchFamily="2" charset="2"/>
              <a:buChar char="q"/>
              <a:defRPr/>
            </a:pPr>
            <a:r>
              <a:rPr lang="en-US" dirty="0" smtClean="0">
                <a:latin typeface="Cambria" pitchFamily="18" charset="0"/>
              </a:rPr>
              <a:t>Council Directive 89/656/EEC of 30 November 1989 on the minimum health and safety requirements for the use by workers of personal protective equipment at the workplace (third individual directive within the meaning of Article 16 (1) of </a:t>
            </a:r>
            <a:r>
              <a:rPr lang="en-US" smtClean="0">
                <a:latin typeface="Cambria" pitchFamily="18" charset="0"/>
              </a:rPr>
              <a:t>Directive 89/391/EEC</a:t>
            </a:r>
            <a:r>
              <a:rPr lang="sr-Latn-ME" smtClean="0">
                <a:latin typeface="Cambria" pitchFamily="18" charset="0"/>
              </a:rPr>
              <a:t>)</a:t>
            </a:r>
            <a:endParaRPr lang="en-US" dirty="0" smtClean="0">
              <a:latin typeface="Cambria"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19</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Social Policy and Employment</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pic>
        <p:nvPicPr>
          <p:cNvPr id="4106"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381000" y="1287887"/>
            <a:ext cx="8382000" cy="5189113"/>
          </a:xfrm>
          <a:prstGeom prst="rect">
            <a:avLst/>
          </a:prstGeom>
        </p:spPr>
        <p:txBody>
          <a:bodyPr wrap="square">
            <a:spAutoFit/>
          </a:bodyPr>
          <a:lstStyle/>
          <a:p>
            <a:pPr marL="14288" indent="-14288" algn="ctr">
              <a:spcAft>
                <a:spcPct val="40000"/>
              </a:spcAft>
              <a:buClr>
                <a:srgbClr val="FF0000"/>
              </a:buClr>
              <a:buFont typeface="Wingdings" pitchFamily="2" charset="2"/>
              <a:buNone/>
              <a:defRPr/>
            </a:pPr>
            <a:r>
              <a:rPr lang="sr-Latn-CS" b="1" smtClean="0">
                <a:solidFill>
                  <a:srgbClr val="632523"/>
                </a:solidFill>
                <a:latin typeface="Cambria" pitchFamily="18" charset="0"/>
              </a:rPr>
              <a:t>CONTENT:</a:t>
            </a:r>
            <a:endParaRPr lang="sr-Latn-CS" b="1" dirty="0">
              <a:solidFill>
                <a:srgbClr val="632523"/>
              </a:solidFill>
              <a:latin typeface="Cambria" pitchFamily="18" charset="0"/>
            </a:endParaRPr>
          </a:p>
          <a:p>
            <a:pPr marL="812800" indent="-812800">
              <a:buFont typeface="Wingdings" pitchFamily="2" charset="2"/>
              <a:buChar char="q"/>
              <a:defRPr/>
            </a:pPr>
            <a:r>
              <a:rPr lang="en-US" dirty="0" smtClean="0">
                <a:latin typeface="Cambria" pitchFamily="18" charset="0"/>
              </a:rPr>
              <a:t>Council Directive 92/58/EEC of 24 June 1992 on the minimum requirements for the provision of safety and/or health signs at work (ninth individual Directive within the meaning of Article 16 (1) of Directive 89/391/EEC)</a:t>
            </a:r>
            <a:endParaRPr lang="sr-Latn-ME" dirty="0" smtClean="0">
              <a:latin typeface="Cambria" pitchFamily="18" charset="0"/>
            </a:endParaRPr>
          </a:p>
          <a:p>
            <a:pPr marL="812800" indent="-812800">
              <a:buFont typeface="Wingdings" pitchFamily="2" charset="2"/>
              <a:buChar char="q"/>
              <a:defRPr/>
            </a:pPr>
            <a:r>
              <a:rPr lang="en-US" dirty="0" smtClean="0">
                <a:latin typeface="Cambria" pitchFamily="18" charset="0"/>
              </a:rPr>
              <a:t>Council recommendation of 18 February 2003 concerning the improvement of the protection of the health and safety at work of self-employed workers</a:t>
            </a:r>
            <a:endParaRPr lang="sr-Latn-ME" dirty="0" smtClean="0">
              <a:latin typeface="Cambria" pitchFamily="18" charset="0"/>
            </a:endParaRPr>
          </a:p>
          <a:p>
            <a:pPr marL="812800" indent="-812800">
              <a:buFont typeface="Wingdings" pitchFamily="2" charset="2"/>
              <a:buChar char="q"/>
              <a:defRPr/>
            </a:pPr>
            <a:r>
              <a:rPr lang="en-US" dirty="0" smtClean="0">
                <a:latin typeface="Cambria" pitchFamily="18" charset="0"/>
              </a:rPr>
              <a:t>Commission Recommendation of 19 September 2003 concerning the European schedule of occupational diseases (Text with EEA relevance) (notified under document number C(2003) </a:t>
            </a:r>
          </a:p>
          <a:p>
            <a:pPr marL="812800" indent="-812800">
              <a:buFont typeface="Wingdings" pitchFamily="2" charset="2"/>
              <a:buChar char="q"/>
              <a:defRPr/>
            </a:pPr>
            <a:r>
              <a:rPr lang="en-US" dirty="0" smtClean="0">
                <a:latin typeface="Cambria" pitchFamily="18" charset="0"/>
              </a:rPr>
              <a:t>Council Directive 90/269/EEC of 29 May 1990 on the minimum health and safety requirements for the manual handling of loads where there is a risk particularly of back injury to workers (fourth individual Directive within the meaning of Article 16 (1) of Directive 89/391/EEC) </a:t>
            </a:r>
            <a:endParaRPr lang="sr-Latn-ME" dirty="0" smtClean="0">
              <a:latin typeface="Cambria" pitchFamily="18" charset="0"/>
            </a:endParaRPr>
          </a:p>
          <a:p>
            <a:pPr marL="812800" indent="-812800">
              <a:buFont typeface="Wingdings" pitchFamily="2" charset="2"/>
              <a:buChar char="q"/>
              <a:defRPr/>
            </a:pPr>
            <a:r>
              <a:rPr lang="en-US" dirty="0" smtClean="0">
                <a:latin typeface="Cambria" pitchFamily="18" charset="0"/>
              </a:rPr>
              <a:t>Council Directive 90/270/EEC of 29 May 1990 on the minimum safety and health requirements for work with display screen equipment (fifth individual Directive within the meaning of Article 16 (1) of Directive 89/391/EEC)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19</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Social Policy and Employment</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pic>
        <p:nvPicPr>
          <p:cNvPr id="4106"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381000" y="914400"/>
            <a:ext cx="8382000" cy="5466112"/>
          </a:xfrm>
          <a:prstGeom prst="rect">
            <a:avLst/>
          </a:prstGeom>
        </p:spPr>
        <p:txBody>
          <a:bodyPr wrap="square">
            <a:spAutoFit/>
          </a:bodyPr>
          <a:lstStyle/>
          <a:p>
            <a:pPr marL="14288" indent="-14288" algn="ctr">
              <a:spcAft>
                <a:spcPct val="40000"/>
              </a:spcAft>
              <a:buClr>
                <a:srgbClr val="FF0000"/>
              </a:buClr>
              <a:buFont typeface="Wingdings" pitchFamily="2" charset="2"/>
              <a:buNone/>
              <a:defRPr/>
            </a:pPr>
            <a:r>
              <a:rPr lang="sr-Latn-CS" b="1" smtClean="0">
                <a:solidFill>
                  <a:srgbClr val="632523"/>
                </a:solidFill>
                <a:latin typeface="Cambria" pitchFamily="18" charset="0"/>
              </a:rPr>
              <a:t>CONTENT:</a:t>
            </a:r>
          </a:p>
          <a:p>
            <a:pPr marL="812800" indent="-812800">
              <a:buFont typeface="Wingdings" pitchFamily="2" charset="2"/>
              <a:buChar char="q"/>
              <a:defRPr/>
            </a:pPr>
            <a:r>
              <a:rPr lang="en-US" smtClean="0">
                <a:latin typeface="Cambria" pitchFamily="18" charset="0"/>
              </a:rPr>
              <a:t>Council </a:t>
            </a:r>
            <a:r>
              <a:rPr lang="en-US" dirty="0" smtClean="0">
                <a:latin typeface="Cambria" pitchFamily="18" charset="0"/>
              </a:rPr>
              <a:t>Directive 92/29/EEC of 31 March 1992 on the minimum safety and health requirements for improved medical treatment on board vessels</a:t>
            </a:r>
            <a:endParaRPr lang="sr-Latn-ME" dirty="0" smtClean="0">
              <a:latin typeface="Cambria" pitchFamily="18" charset="0"/>
            </a:endParaRPr>
          </a:p>
          <a:p>
            <a:pPr marL="812800" indent="-812800">
              <a:buFont typeface="Wingdings" pitchFamily="2" charset="2"/>
              <a:buChar char="q"/>
              <a:defRPr/>
            </a:pPr>
            <a:r>
              <a:rPr lang="en-US" dirty="0" smtClean="0">
                <a:latin typeface="Cambria" pitchFamily="18" charset="0"/>
              </a:rPr>
              <a:t>Council Directive 93/103/EC of 23 November 1993 concerning the minimum safety and health requirements for work on board fishing vessels (thirteenth individual Directive within the meaning of Article 16 (1) of Directive 89/391/EEC)</a:t>
            </a:r>
            <a:endParaRPr lang="sr-Latn-ME" dirty="0" smtClean="0">
              <a:latin typeface="Cambria" pitchFamily="18" charset="0"/>
            </a:endParaRPr>
          </a:p>
          <a:p>
            <a:pPr marL="812800" indent="-812800">
              <a:buFont typeface="Wingdings" pitchFamily="2" charset="2"/>
              <a:buChar char="q"/>
              <a:defRPr/>
            </a:pPr>
            <a:r>
              <a:rPr lang="en-US" dirty="0" smtClean="0">
                <a:latin typeface="Cambria" pitchFamily="18" charset="0"/>
              </a:rPr>
              <a:t>Council Directive 92/57/EEC of 24 June 1992 on the implementation of minimum safety and health requirements at temporary or mobile construction sites (eighth individual Directive within the meaning of Article 16 (1) of Directive 89/391/EEC)</a:t>
            </a:r>
            <a:endParaRPr lang="sr-Latn-ME" dirty="0" smtClean="0">
              <a:latin typeface="Cambria" pitchFamily="18" charset="0"/>
            </a:endParaRPr>
          </a:p>
          <a:p>
            <a:pPr marL="812800" indent="-812800">
              <a:buFont typeface="Wingdings" pitchFamily="2" charset="2"/>
              <a:buChar char="q"/>
              <a:defRPr/>
            </a:pPr>
            <a:r>
              <a:rPr lang="en-US" dirty="0" smtClean="0">
                <a:latin typeface="Cambria" pitchFamily="18" charset="0"/>
              </a:rPr>
              <a:t>Council Directive 92/91/EEC of 3 November 1992 concerning the minimum requirements for improving the safety and health protection of workers in the mineral-extracting industries through drilling (eleventh individual Directive within the meaning of Article 16 (1) of Directive 89/391/EEC)</a:t>
            </a:r>
            <a:endParaRPr lang="sr-Latn-ME" dirty="0" smtClean="0">
              <a:latin typeface="Cambria" pitchFamily="18" charset="0"/>
            </a:endParaRPr>
          </a:p>
          <a:p>
            <a:pPr marL="812800" indent="-812800">
              <a:buFont typeface="Wingdings" pitchFamily="2" charset="2"/>
              <a:buChar char="q"/>
              <a:defRPr/>
            </a:pPr>
            <a:r>
              <a:rPr lang="en-US" dirty="0" smtClean="0">
                <a:latin typeface="Cambria" pitchFamily="18" charset="0"/>
              </a:rPr>
              <a:t>Council Directive 92/104/EEC of 3 December 1992 on the minimum requirements for improving the safety and health protection of workers in surface and underground mineral-extracting industries (twelfth individual Directive within the meaning of Article 16 (1) of Directive 89/391/EEC)</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19</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Social Policy and Employment</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pic>
        <p:nvPicPr>
          <p:cNvPr id="4106"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381000" y="914400"/>
            <a:ext cx="8382000" cy="5466112"/>
          </a:xfrm>
          <a:prstGeom prst="rect">
            <a:avLst/>
          </a:prstGeom>
        </p:spPr>
        <p:txBody>
          <a:bodyPr wrap="square">
            <a:spAutoFit/>
          </a:bodyPr>
          <a:lstStyle/>
          <a:p>
            <a:pPr marL="14288" indent="-14288" algn="ctr">
              <a:spcAft>
                <a:spcPct val="40000"/>
              </a:spcAft>
              <a:buClr>
                <a:srgbClr val="FF0000"/>
              </a:buClr>
              <a:defRPr/>
            </a:pPr>
            <a:r>
              <a:rPr lang="sr-Latn-CS" b="1" smtClean="0">
                <a:solidFill>
                  <a:srgbClr val="632523"/>
                </a:solidFill>
                <a:latin typeface="Cambria" pitchFamily="18" charset="0"/>
              </a:rPr>
              <a:t>CONTENT:</a:t>
            </a:r>
          </a:p>
          <a:p>
            <a:pPr marL="812800" indent="-812800">
              <a:buFont typeface="Wingdings" pitchFamily="2" charset="2"/>
              <a:buChar char="q"/>
              <a:defRPr/>
            </a:pPr>
            <a:r>
              <a:rPr lang="en-US" smtClean="0">
                <a:latin typeface="Cambria" pitchFamily="18" charset="0"/>
              </a:rPr>
              <a:t>Directive </a:t>
            </a:r>
            <a:r>
              <a:rPr lang="en-US" dirty="0" smtClean="0">
                <a:latin typeface="Cambria" pitchFamily="18" charset="0"/>
              </a:rPr>
              <a:t>2004/37/EC of the European Parliament and of the Council of 29 April 2004 on the protection of workers from the risks related to exposure to carcinogens or mutagens at work (Sixth individual Directive within the meaning of Article 16(1) of Council Directive 89/391/EEC) (codified version) (Text with EEA relevance)</a:t>
            </a:r>
            <a:endParaRPr lang="sr-Latn-ME" dirty="0" smtClean="0">
              <a:latin typeface="Cambria" pitchFamily="18" charset="0"/>
            </a:endParaRPr>
          </a:p>
          <a:p>
            <a:pPr marL="812800" indent="-812800">
              <a:buFont typeface="Wingdings" pitchFamily="2" charset="2"/>
              <a:buChar char="q"/>
              <a:defRPr/>
            </a:pPr>
            <a:r>
              <a:rPr lang="en-GB" dirty="0" smtClean="0">
                <a:latin typeface="Cambria" pitchFamily="18" charset="0"/>
              </a:rPr>
              <a:t>Directive 2009/148/EC of the European Parliament and of the Council of 30 November 2009 on the protection of workers from the risks related to exposure to asbestos at work</a:t>
            </a:r>
            <a:endParaRPr lang="sr-Latn-ME" dirty="0" smtClean="0">
              <a:latin typeface="Cambria" pitchFamily="18" charset="0"/>
            </a:endParaRPr>
          </a:p>
          <a:p>
            <a:pPr marL="812800" indent="-812800">
              <a:buFont typeface="Wingdings" pitchFamily="2" charset="2"/>
              <a:buChar char="q"/>
              <a:defRPr/>
            </a:pPr>
            <a:r>
              <a:rPr lang="en-US" dirty="0" smtClean="0">
                <a:latin typeface="Cambria" pitchFamily="18" charset="0"/>
              </a:rPr>
              <a:t>Council Conclusions of 7 April 1998 on the protection of workers against the risks from exposure to asbestos</a:t>
            </a:r>
            <a:endParaRPr lang="sr-Latn-ME" dirty="0" smtClean="0">
              <a:latin typeface="Cambria" pitchFamily="18" charset="0"/>
            </a:endParaRPr>
          </a:p>
          <a:p>
            <a:pPr marL="812800" indent="-812800">
              <a:buFont typeface="Wingdings" pitchFamily="2" charset="2"/>
              <a:buChar char="q"/>
              <a:defRPr/>
            </a:pPr>
            <a:r>
              <a:rPr lang="en-US" dirty="0" smtClean="0">
                <a:latin typeface="Cambria" pitchFamily="18" charset="0"/>
              </a:rPr>
              <a:t>Commission Directive 91/322/EEC of 29 May 1991 on establishing indicative limit values by implementing Council Directive 80/1107/EEC on the protection of workers from the risks related to exposure to chemical, physical and biological agents at work</a:t>
            </a:r>
            <a:endParaRPr lang="sr-Latn-ME" dirty="0" smtClean="0">
              <a:latin typeface="Cambria" pitchFamily="18" charset="0"/>
            </a:endParaRPr>
          </a:p>
          <a:p>
            <a:pPr marL="812800" indent="-812800">
              <a:buFont typeface="Wingdings" pitchFamily="2" charset="2"/>
              <a:buChar char="q"/>
              <a:defRPr/>
            </a:pPr>
            <a:r>
              <a:rPr lang="en-US" dirty="0" smtClean="0">
                <a:latin typeface="Cambria" pitchFamily="18" charset="0"/>
              </a:rPr>
              <a:t>Council Directive 98/24/EC of 7 April 1998 on the protection of the health and safety of workers from the risks related to chemical agents at work (fourteenth individual Directive within the meaning of Article 16(1) of Directive 89/391/EEC)</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19</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Social Policy and Employment</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pic>
        <p:nvPicPr>
          <p:cNvPr id="4106"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381000" y="914400"/>
            <a:ext cx="8382000" cy="5189113"/>
          </a:xfrm>
          <a:prstGeom prst="rect">
            <a:avLst/>
          </a:prstGeom>
        </p:spPr>
        <p:txBody>
          <a:bodyPr wrap="square">
            <a:spAutoFit/>
          </a:bodyPr>
          <a:lstStyle/>
          <a:p>
            <a:pPr marL="14288" indent="-14288" algn="ctr">
              <a:spcAft>
                <a:spcPct val="40000"/>
              </a:spcAft>
              <a:buClr>
                <a:srgbClr val="FF0000"/>
              </a:buClr>
              <a:defRPr/>
            </a:pPr>
            <a:r>
              <a:rPr lang="sr-Latn-CS" b="1" smtClean="0">
                <a:solidFill>
                  <a:srgbClr val="632523"/>
                </a:solidFill>
                <a:latin typeface="Cambria" pitchFamily="18" charset="0"/>
              </a:rPr>
              <a:t>CONTENT:</a:t>
            </a:r>
            <a:endParaRPr lang="sr-Latn-CS" b="1" dirty="0">
              <a:solidFill>
                <a:srgbClr val="632523"/>
              </a:solidFill>
              <a:latin typeface="Cambria" pitchFamily="18" charset="0"/>
            </a:endParaRPr>
          </a:p>
          <a:p>
            <a:pPr marL="812800" indent="-812800">
              <a:buFont typeface="Wingdings" pitchFamily="2" charset="2"/>
              <a:buChar char="q"/>
              <a:defRPr/>
            </a:pPr>
            <a:r>
              <a:rPr lang="en-US" dirty="0" smtClean="0">
                <a:latin typeface="Cambria" pitchFamily="18" charset="0"/>
              </a:rPr>
              <a:t>Commission Directive 2000/39/EC of 8 June 2000 establishing a first list of indicative occupational exposure limit values in implementation of Council Directive 98/24/EC on the protection of the health and safety of workers from the risks related to chemical agents at work (Text with EEA relevance)</a:t>
            </a:r>
            <a:endParaRPr lang="sr-Latn-ME" dirty="0" smtClean="0">
              <a:latin typeface="Cambria" pitchFamily="18" charset="0"/>
            </a:endParaRPr>
          </a:p>
          <a:p>
            <a:pPr marL="812800" indent="-812800">
              <a:buFont typeface="Wingdings" pitchFamily="2" charset="2"/>
              <a:buChar char="q"/>
              <a:defRPr/>
            </a:pPr>
            <a:r>
              <a:rPr lang="en-US" dirty="0" smtClean="0">
                <a:latin typeface="Cambria" pitchFamily="18" charset="0"/>
              </a:rPr>
              <a:t>Commission Directive 2006/15/EC of 7 February 2006 establishing a second list of indicative occupational exposure limit values in implementation of Council Directive 98/24/EC and amending Directives 91/322/EEC and 2000/39/EC</a:t>
            </a:r>
            <a:endParaRPr lang="sr-Latn-ME" dirty="0" smtClean="0">
              <a:latin typeface="Cambria" pitchFamily="18" charset="0"/>
            </a:endParaRPr>
          </a:p>
          <a:p>
            <a:pPr marL="812800" indent="-812800">
              <a:buFont typeface="Wingdings" pitchFamily="2" charset="2"/>
              <a:buChar char="q"/>
              <a:defRPr/>
            </a:pPr>
            <a:r>
              <a:rPr lang="en-US" dirty="0" smtClean="0">
                <a:latin typeface="Cambria" pitchFamily="18" charset="0"/>
              </a:rPr>
              <a:t>Commission Directive 2009/161/EU of 17 December 2009 establishing a third list of indicative occupational exposure limit values in implementation of Council Directive 98/24/EC and amending Commission Directive 2000/39/EC</a:t>
            </a:r>
            <a:endParaRPr lang="sr-Latn-ME" dirty="0" smtClean="0">
              <a:latin typeface="Cambria" pitchFamily="18" charset="0"/>
            </a:endParaRPr>
          </a:p>
          <a:p>
            <a:pPr marL="812800" indent="-812800">
              <a:buFont typeface="Wingdings" pitchFamily="2" charset="2"/>
              <a:buChar char="q"/>
              <a:defRPr/>
            </a:pPr>
            <a:r>
              <a:rPr lang="en-US" dirty="0" smtClean="0">
                <a:latin typeface="Cambria" pitchFamily="18" charset="0"/>
              </a:rPr>
              <a:t>Directive 2000/54/EC of the European Parliament and of the Council of 18 September 2000 on the protection of workers from risks related to exposure to biological agents at work (seventh individual directive within the meaning of Article 16(1) of Directive 89/391/EEC)</a:t>
            </a:r>
          </a:p>
          <a:p>
            <a:pPr marL="812800" indent="-812800">
              <a:buFont typeface="Wingdings" pitchFamily="2" charset="2"/>
              <a:buChar char="q"/>
              <a:defRPr/>
            </a:pPr>
            <a:endParaRPr lang="sr-Latn-ME" dirty="0" smtClean="0">
              <a:latin typeface="Cambria"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19</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Social Policy and Employment</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pic>
        <p:nvPicPr>
          <p:cNvPr id="4106"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0" y="914400"/>
            <a:ext cx="9144000" cy="5466112"/>
          </a:xfrm>
          <a:prstGeom prst="rect">
            <a:avLst/>
          </a:prstGeom>
        </p:spPr>
        <p:txBody>
          <a:bodyPr wrap="square">
            <a:spAutoFit/>
          </a:bodyPr>
          <a:lstStyle/>
          <a:p>
            <a:pPr marL="14288" indent="-14288" algn="ctr">
              <a:spcAft>
                <a:spcPct val="40000"/>
              </a:spcAft>
              <a:buClr>
                <a:srgbClr val="FF0000"/>
              </a:buClr>
              <a:defRPr/>
            </a:pPr>
            <a:r>
              <a:rPr lang="sr-Latn-CS" b="1" smtClean="0">
                <a:solidFill>
                  <a:srgbClr val="632523"/>
                </a:solidFill>
                <a:latin typeface="Cambria" pitchFamily="18" charset="0"/>
              </a:rPr>
              <a:t>CONTENT:</a:t>
            </a:r>
            <a:endParaRPr lang="sr-Latn-CS" b="1" dirty="0">
              <a:solidFill>
                <a:srgbClr val="632523"/>
              </a:solidFill>
              <a:latin typeface="Cambria" pitchFamily="18" charset="0"/>
            </a:endParaRPr>
          </a:p>
          <a:p>
            <a:pPr marL="812800" indent="-812800">
              <a:buFont typeface="Wingdings" pitchFamily="2" charset="2"/>
              <a:buChar char="q"/>
              <a:defRPr/>
            </a:pPr>
            <a:r>
              <a:rPr lang="en-US" dirty="0" smtClean="0">
                <a:latin typeface="Cambria" pitchFamily="18" charset="0"/>
              </a:rPr>
              <a:t>Commission Directive 2000/39/EC of 8 June 2000 establishing a first list of indicative occupational exposure limit values in implementation of Council Directive 98/24/EC on the protection of the health and safety of workers from the risks related to chemical agents at work (Text with EEA relevance)</a:t>
            </a:r>
            <a:endParaRPr lang="sr-Latn-ME" dirty="0" smtClean="0">
              <a:latin typeface="Cambria" pitchFamily="18" charset="0"/>
            </a:endParaRPr>
          </a:p>
          <a:p>
            <a:pPr marL="812800" indent="-812800">
              <a:buFont typeface="Wingdings" pitchFamily="2" charset="2"/>
              <a:buChar char="q"/>
              <a:defRPr/>
            </a:pPr>
            <a:r>
              <a:rPr lang="en-US" dirty="0" smtClean="0">
                <a:latin typeface="Cambria" pitchFamily="18" charset="0"/>
              </a:rPr>
              <a:t>Directive 2002/44/EC of the European Parliament and of the Council of 25 June 2002 on the minimum health and safety requirements regarding the exposure of workers to the risks arising from physical agents (vibration) (sixteenth individual Directive within the meaning of Article 16(1) of Directive 89/391/EEC) – Joint Statement by the European Parliament and the Council</a:t>
            </a:r>
            <a:endParaRPr lang="sr-Latn-ME" dirty="0" smtClean="0">
              <a:latin typeface="Cambria" pitchFamily="18" charset="0"/>
            </a:endParaRPr>
          </a:p>
          <a:p>
            <a:pPr marL="812800" indent="-812800">
              <a:buFont typeface="Wingdings" pitchFamily="2" charset="2"/>
              <a:buChar char="q"/>
              <a:defRPr/>
            </a:pPr>
            <a:r>
              <a:rPr lang="en-US" dirty="0" smtClean="0">
                <a:latin typeface="Cambria" pitchFamily="18" charset="0"/>
              </a:rPr>
              <a:t>Directive 2003/10/EC of the European Parliament and of the Council of 6 February 2003 on the minimum health and safety requirements regarding the exposure of workers to the risks arising from physical agents (noise) (Seventeenth individual Directive within the meaning of Article 16(1) of Directive 89/391/EEC)</a:t>
            </a:r>
            <a:endParaRPr lang="sr-Latn-ME" dirty="0" smtClean="0">
              <a:latin typeface="Cambria" pitchFamily="18" charset="0"/>
            </a:endParaRPr>
          </a:p>
          <a:p>
            <a:pPr marL="812800" indent="-812800">
              <a:buFont typeface="Wingdings" pitchFamily="2" charset="2"/>
              <a:buChar char="q"/>
              <a:defRPr/>
            </a:pPr>
            <a:r>
              <a:rPr lang="en-US" dirty="0" smtClean="0">
                <a:latin typeface="Cambria" pitchFamily="18" charset="0"/>
              </a:rPr>
              <a:t>Directive 2004/40/EC of the European Parliament and of the Council of 29 April 2004 on the minimum health and safety requirements regarding the exposure of workers to the risks arising from physical agents (electromagnetic fields) (18th individual Directive within the meaning of Article 16(1) of Directive 89/391/EEC)</a:t>
            </a:r>
          </a:p>
          <a:p>
            <a:pPr marL="812800" indent="-812800">
              <a:buFont typeface="Wingdings" pitchFamily="2" charset="2"/>
              <a:buChar char="q"/>
              <a:defRPr/>
            </a:pPr>
            <a:endParaRPr lang="sr-Latn-ME" dirty="0" smtClean="0">
              <a:latin typeface="Cambria"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19</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Social Policy and Employment</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pic>
        <p:nvPicPr>
          <p:cNvPr id="4106"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0" y="1219200"/>
            <a:ext cx="9144000" cy="4912114"/>
          </a:xfrm>
          <a:prstGeom prst="rect">
            <a:avLst/>
          </a:prstGeom>
        </p:spPr>
        <p:txBody>
          <a:bodyPr wrap="square">
            <a:spAutoFit/>
          </a:bodyPr>
          <a:lstStyle/>
          <a:p>
            <a:pPr marL="14288" indent="-14288" algn="ctr">
              <a:spcAft>
                <a:spcPct val="40000"/>
              </a:spcAft>
              <a:buClr>
                <a:srgbClr val="FF0000"/>
              </a:buClr>
              <a:defRPr/>
            </a:pPr>
            <a:r>
              <a:rPr lang="sr-Latn-CS" b="1" smtClean="0">
                <a:solidFill>
                  <a:srgbClr val="632523"/>
                </a:solidFill>
                <a:latin typeface="Cambria" pitchFamily="18" charset="0"/>
              </a:rPr>
              <a:t>CONTENT:</a:t>
            </a:r>
            <a:endParaRPr lang="sr-Latn-CS" b="1" dirty="0">
              <a:solidFill>
                <a:srgbClr val="632523"/>
              </a:solidFill>
              <a:latin typeface="Cambria" pitchFamily="18" charset="0"/>
            </a:endParaRPr>
          </a:p>
          <a:p>
            <a:pPr marL="812800" indent="-812800">
              <a:buFont typeface="Wingdings" pitchFamily="2" charset="2"/>
              <a:buChar char="q"/>
              <a:defRPr/>
            </a:pPr>
            <a:r>
              <a:rPr lang="en-US" dirty="0" smtClean="0">
                <a:latin typeface="Cambria" pitchFamily="18" charset="0"/>
              </a:rPr>
              <a:t>Directive 2006/25/EC of the European Parliament and of the Council of 5 April 2006 on the minimum health and safety requirements regarding the exposure of workers to risks arising from physical agents (artificial optical radiation)</a:t>
            </a:r>
            <a:endParaRPr lang="sr-Latn-ME" dirty="0" smtClean="0">
              <a:latin typeface="Cambria" pitchFamily="18" charset="0"/>
            </a:endParaRPr>
          </a:p>
          <a:p>
            <a:pPr marL="812800" indent="-812800">
              <a:buFont typeface="Wingdings" pitchFamily="2" charset="2"/>
              <a:buChar char="q"/>
              <a:defRPr/>
            </a:pPr>
            <a:r>
              <a:rPr lang="en-US" dirty="0" smtClean="0">
                <a:latin typeface="Cambria" pitchFamily="18" charset="0"/>
              </a:rPr>
              <a:t>Directive 1999/92/EC of the European Parliament and of the Council of 16 December 1999 on minimum requirements for improving the safety and health protection of workers potentially at risk from explosive atmospheres (15th individual Directive within the meaning of Article 16(1) of Directive 89/391/EEC)</a:t>
            </a:r>
            <a:endParaRPr lang="sr-Latn-ME" dirty="0" smtClean="0">
              <a:latin typeface="Cambria" pitchFamily="18" charset="0"/>
            </a:endParaRPr>
          </a:p>
          <a:p>
            <a:pPr marL="812800" indent="-812800">
              <a:buFont typeface="Wingdings" pitchFamily="2" charset="2"/>
              <a:buChar char="q"/>
              <a:defRPr/>
            </a:pPr>
            <a:r>
              <a:rPr lang="en-GB" dirty="0" smtClean="0">
                <a:latin typeface="Cambria" pitchFamily="18" charset="0"/>
              </a:rPr>
              <a:t>Council Directive 2010/32/EU of 10 May 2010 implementing the Framework Agreement on prevention from sharp injuries in the hospital and healthcare sector concluded by HOSPEEM </a:t>
            </a:r>
            <a:r>
              <a:rPr lang="en-GB" smtClean="0">
                <a:latin typeface="Cambria" pitchFamily="18" charset="0"/>
              </a:rPr>
              <a:t>and EPSU</a:t>
            </a:r>
            <a:endParaRPr lang="sr-Latn-ME" smtClean="0">
              <a:latin typeface="Cambria" pitchFamily="18" charset="0"/>
            </a:endParaRPr>
          </a:p>
          <a:p>
            <a:pPr marL="812800" indent="-812800">
              <a:buFont typeface="Wingdings" pitchFamily="2" charset="2"/>
              <a:buChar char="q"/>
              <a:defRPr/>
            </a:pPr>
            <a:r>
              <a:rPr lang="en-US" smtClean="0">
                <a:latin typeface="Cambria" pitchFamily="18" charset="0"/>
              </a:rPr>
              <a:t>Council Directive 92/85/EEC of 19 October 1992 on the introduction of measures to encourage improvements in the safety and health at work of pregnant workers and workers who have recently given birth or are breastfeeding (tenth individual Directive within the meaning of Article 16 (1) of Directive 89/391/EEC)</a:t>
            </a:r>
            <a:br>
              <a:rPr lang="en-US" smtClean="0">
                <a:latin typeface="Cambria" pitchFamily="18" charset="0"/>
              </a:rPr>
            </a:br>
            <a:endParaRPr lang="en-US" dirty="0" smtClean="0">
              <a:latin typeface="Cambria" pitchFamily="18" charset="0"/>
            </a:endParaRPr>
          </a:p>
          <a:p>
            <a:pPr marL="812800" indent="-812800">
              <a:buFont typeface="Wingdings" pitchFamily="2" charset="2"/>
              <a:buChar char="q"/>
              <a:defRPr/>
            </a:pPr>
            <a:endParaRPr lang="sr-Latn-ME" dirty="0" smtClean="0">
              <a:latin typeface="Cambria"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53340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4102" name="Text Box 121"/>
          <p:cNvSpPr txBox="1">
            <a:spLocks noChangeArrowheads="1"/>
          </p:cNvSpPr>
          <p:nvPr/>
        </p:nvSpPr>
        <p:spPr bwMode="auto">
          <a:xfrm>
            <a:off x="179388" y="19812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428625"/>
            <a:ext cx="4781550" cy="369332"/>
          </a:xfrm>
          <a:prstGeom prst="rect">
            <a:avLst/>
          </a:prstGeom>
        </p:spPr>
        <p:txBody>
          <a:bodyPr wrap="square">
            <a:spAutoFit/>
          </a:bodyPr>
          <a:lstStyle/>
          <a:p>
            <a:pPr marL="14288" indent="-14288" fontAlgn="auto">
              <a:spcBef>
                <a:spcPts val="0"/>
              </a:spcBef>
              <a:spcAft>
                <a:spcPct val="40000"/>
              </a:spcAft>
              <a:buClr>
                <a:srgbClr val="FF0000"/>
              </a:buClr>
              <a:defRPr/>
            </a:pPr>
            <a:r>
              <a:rPr lang="en-US" b="1" smtClean="0">
                <a:solidFill>
                  <a:schemeClr val="bg1"/>
                </a:solidFill>
                <a:latin typeface="Cambria" pitchFamily="18" charset="0"/>
              </a:rPr>
              <a:t>Chapter 19: Social Policy and Employment</a:t>
            </a:r>
            <a:endParaRPr lang="sr-Latn-CS" b="1">
              <a:solidFill>
                <a:schemeClr val="bg1"/>
              </a:solidFill>
              <a:latin typeface="Cambria" pitchFamily="18" charset="0"/>
            </a:endParaRPr>
          </a:p>
        </p:txBody>
      </p:sp>
      <p:grpSp>
        <p:nvGrpSpPr>
          <p:cNvPr id="4105" name="Group 21"/>
          <p:cNvGrpSpPr>
            <a:grpSpLocks/>
          </p:cNvGrpSpPr>
          <p:nvPr/>
        </p:nvGrpSpPr>
        <p:grpSpPr bwMode="auto">
          <a:xfrm>
            <a:off x="7885113" y="-5381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grpSp>
      <p:sp>
        <p:nvSpPr>
          <p:cNvPr id="18" name="Slide Number Placeholder 2"/>
          <p:cNvSpPr txBox="1">
            <a:spLocks noGrp="1"/>
          </p:cNvSpPr>
          <p:nvPr/>
        </p:nvSpPr>
        <p:spPr bwMode="auto">
          <a:xfrm>
            <a:off x="6934200" y="6381750"/>
            <a:ext cx="2133600" cy="476250"/>
          </a:xfrm>
          <a:prstGeom prst="rect">
            <a:avLst/>
          </a:prstGeom>
          <a:noFill/>
          <a:ln w="9525">
            <a:noFill/>
            <a:miter lim="800000"/>
            <a:headEnd/>
            <a:tailEnd/>
          </a:ln>
        </p:spPr>
        <p:txBody>
          <a:bodyPr anchor="b"/>
          <a:lstStyle/>
          <a:p>
            <a:pPr algn="r" eaLnBrk="1" hangingPunct="1"/>
            <a:fld id="{C8DD0E10-9F3F-432E-BC0F-0C75A95EA913}" type="slidenum">
              <a:rPr lang="en-US" sz="1200" b="0">
                <a:latin typeface="Cambria" pitchFamily="18" charset="0"/>
              </a:rPr>
              <a:pPr algn="r" eaLnBrk="1" hangingPunct="1"/>
              <a:t>10</a:t>
            </a:fld>
            <a:endParaRPr lang="en-US" sz="1200" b="0">
              <a:latin typeface="Cambria" pitchFamily="18" charset="0"/>
            </a:endParaRPr>
          </a:p>
        </p:txBody>
      </p:sp>
      <p:sp>
        <p:nvSpPr>
          <p:cNvPr id="19" name="Rectangle 3"/>
          <p:cNvSpPr>
            <a:spLocks noChangeArrowheads="1"/>
          </p:cNvSpPr>
          <p:nvPr/>
        </p:nvSpPr>
        <p:spPr bwMode="auto">
          <a:xfrm>
            <a:off x="3581400" y="457200"/>
            <a:ext cx="1584325" cy="720725"/>
          </a:xfrm>
          <a:prstGeom prst="rect">
            <a:avLst/>
          </a:prstGeom>
          <a:solidFill>
            <a:schemeClr val="bg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bg1"/>
            </a:extrusionClr>
          </a:sp3d>
        </p:spPr>
        <p:txBody>
          <a:bodyPr wrap="none" anchor="ctr">
            <a:flatTx/>
          </a:bodyPr>
          <a:lstStyle/>
          <a:p>
            <a:pPr algn="ctr"/>
            <a:r>
              <a:rPr lang="sr-Latn-ME" b="1" smtClean="0">
                <a:latin typeface="Cambria" pitchFamily="18" charset="0"/>
              </a:rPr>
              <a:t>CONSTITITION</a:t>
            </a:r>
            <a:endParaRPr lang="en-US" sz="1800" b="1">
              <a:latin typeface="Cambria" pitchFamily="18" charset="0"/>
            </a:endParaRPr>
          </a:p>
        </p:txBody>
      </p:sp>
      <p:sp>
        <p:nvSpPr>
          <p:cNvPr id="20" name="Rectangle 4"/>
          <p:cNvSpPr>
            <a:spLocks noChangeArrowheads="1"/>
          </p:cNvSpPr>
          <p:nvPr/>
        </p:nvSpPr>
        <p:spPr bwMode="auto">
          <a:xfrm>
            <a:off x="2514600" y="1524000"/>
            <a:ext cx="3600450" cy="720725"/>
          </a:xfrm>
          <a:prstGeom prst="rect">
            <a:avLst/>
          </a:prstGeom>
          <a:solidFill>
            <a:schemeClr val="bg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bg1"/>
            </a:extrusionClr>
          </a:sp3d>
        </p:spPr>
        <p:txBody>
          <a:bodyPr wrap="none" anchor="ctr">
            <a:flatTx/>
          </a:bodyPr>
          <a:lstStyle/>
          <a:p>
            <a:pPr algn="ctr" eaLnBrk="0" hangingPunct="0"/>
            <a:r>
              <a:rPr lang="en-GB" b="1" smtClean="0">
                <a:latin typeface="Cambria" pitchFamily="18" charset="0"/>
              </a:rPr>
              <a:t>LAW ON SAFETY AT WORK </a:t>
            </a:r>
            <a:endParaRPr lang="en-US" b="1">
              <a:latin typeface="Cambria" pitchFamily="18" charset="0"/>
            </a:endParaRPr>
          </a:p>
        </p:txBody>
      </p:sp>
      <p:sp>
        <p:nvSpPr>
          <p:cNvPr id="21" name="Rectangle 5"/>
          <p:cNvSpPr>
            <a:spLocks noChangeArrowheads="1"/>
          </p:cNvSpPr>
          <p:nvPr/>
        </p:nvSpPr>
        <p:spPr bwMode="auto">
          <a:xfrm>
            <a:off x="381000" y="3124200"/>
            <a:ext cx="3600450" cy="720725"/>
          </a:xfrm>
          <a:prstGeom prst="rect">
            <a:avLst/>
          </a:prstGeom>
          <a:solidFill>
            <a:schemeClr val="bg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bg1"/>
            </a:extrusionClr>
          </a:sp3d>
        </p:spPr>
        <p:txBody>
          <a:bodyPr wrap="none" anchor="ctr">
            <a:flatTx/>
          </a:bodyPr>
          <a:lstStyle/>
          <a:p>
            <a:pPr algn="ctr" eaLnBrk="0" hangingPunct="0"/>
            <a:r>
              <a:rPr lang="en-GB" b="1" smtClean="0">
                <a:latin typeface="Cambria" pitchFamily="18" charset="0"/>
              </a:rPr>
              <a:t>BY LAW REGULATIONS</a:t>
            </a:r>
            <a:endParaRPr lang="sr-Latn-CS" b="1" smtClean="0">
              <a:latin typeface="Cambria" pitchFamily="18" charset="0"/>
            </a:endParaRPr>
          </a:p>
          <a:p>
            <a:pPr algn="ctr"/>
            <a:r>
              <a:rPr lang="sr-Latn-CS" sz="1800" b="1" smtClean="0">
                <a:latin typeface="Cambria" pitchFamily="18" charset="0"/>
              </a:rPr>
              <a:t>III</a:t>
            </a:r>
            <a:endParaRPr lang="en-US" sz="1800" b="1">
              <a:latin typeface="Cambria" pitchFamily="18" charset="0"/>
            </a:endParaRPr>
          </a:p>
        </p:txBody>
      </p:sp>
      <p:sp>
        <p:nvSpPr>
          <p:cNvPr id="22" name="Rectangle 6"/>
          <p:cNvSpPr>
            <a:spLocks noChangeArrowheads="1"/>
          </p:cNvSpPr>
          <p:nvPr/>
        </p:nvSpPr>
        <p:spPr bwMode="auto">
          <a:xfrm>
            <a:off x="5003800" y="3124200"/>
            <a:ext cx="3600450" cy="720725"/>
          </a:xfrm>
          <a:prstGeom prst="rect">
            <a:avLst/>
          </a:prstGeom>
          <a:solidFill>
            <a:schemeClr val="bg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bg1"/>
            </a:extrusionClr>
          </a:sp3d>
        </p:spPr>
        <p:txBody>
          <a:bodyPr wrap="none" anchor="ctr">
            <a:flatTx/>
          </a:bodyPr>
          <a:lstStyle/>
          <a:p>
            <a:pPr algn="ctr" eaLnBrk="0" hangingPunct="0"/>
            <a:r>
              <a:rPr lang="en-GB" b="1" smtClean="0">
                <a:latin typeface="Cambria" pitchFamily="18" charset="0"/>
              </a:rPr>
              <a:t>COLLECTIVE AGREEMENT</a:t>
            </a:r>
            <a:r>
              <a:rPr lang="sr-Latn-CS" b="1" smtClean="0">
                <a:latin typeface="Cambria" pitchFamily="18" charset="0"/>
              </a:rPr>
              <a:t> </a:t>
            </a:r>
          </a:p>
          <a:p>
            <a:pPr algn="ctr" eaLnBrk="0" hangingPunct="0"/>
            <a:r>
              <a:rPr lang="sr-Latn-CS" b="1" smtClean="0">
                <a:latin typeface="Cambria" pitchFamily="18" charset="0"/>
              </a:rPr>
              <a:t>IV</a:t>
            </a:r>
            <a:endParaRPr lang="en-US" b="1" smtClean="0">
              <a:latin typeface="Cambria" pitchFamily="18" charset="0"/>
            </a:endParaRPr>
          </a:p>
        </p:txBody>
      </p:sp>
      <p:sp>
        <p:nvSpPr>
          <p:cNvPr id="29" name="Rectangle 7"/>
          <p:cNvSpPr>
            <a:spLocks noChangeArrowheads="1"/>
          </p:cNvSpPr>
          <p:nvPr/>
        </p:nvSpPr>
        <p:spPr bwMode="auto">
          <a:xfrm>
            <a:off x="2495550" y="4724400"/>
            <a:ext cx="3600450" cy="720725"/>
          </a:xfrm>
          <a:prstGeom prst="rect">
            <a:avLst/>
          </a:prstGeom>
          <a:solidFill>
            <a:schemeClr val="bg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bg1"/>
            </a:extrusionClr>
          </a:sp3d>
        </p:spPr>
        <p:txBody>
          <a:bodyPr wrap="none" anchor="ctr">
            <a:flatTx/>
          </a:bodyPr>
          <a:lstStyle/>
          <a:p>
            <a:pPr algn="ctr" eaLnBrk="0" hangingPunct="0"/>
            <a:r>
              <a:rPr lang="en-US" b="1" smtClean="0">
                <a:latin typeface="Cambria" pitchFamily="18" charset="0"/>
              </a:rPr>
              <a:t>GENERAL ACT OF EMPLOYER</a:t>
            </a:r>
            <a:endParaRPr lang="sr-Latn-CS" b="1" smtClean="0">
              <a:latin typeface="Cambria" pitchFamily="18" charset="0"/>
            </a:endParaRPr>
          </a:p>
          <a:p>
            <a:pPr algn="ctr" eaLnBrk="0" hangingPunct="0"/>
            <a:r>
              <a:rPr lang="sr-Latn-CS" b="1" smtClean="0">
                <a:latin typeface="Cambria" pitchFamily="18" charset="0"/>
              </a:rPr>
              <a:t>V</a:t>
            </a:r>
            <a:endParaRPr lang="en-US" b="1">
              <a:latin typeface="Cambria" pitchFamily="18" charset="0"/>
            </a:endParaRPr>
          </a:p>
        </p:txBody>
      </p:sp>
      <p:sp>
        <p:nvSpPr>
          <p:cNvPr id="30" name="Line 8"/>
          <p:cNvSpPr>
            <a:spLocks noChangeShapeType="1"/>
          </p:cNvSpPr>
          <p:nvPr/>
        </p:nvSpPr>
        <p:spPr bwMode="auto">
          <a:xfrm>
            <a:off x="4343400" y="1143000"/>
            <a:ext cx="0" cy="287338"/>
          </a:xfrm>
          <a:prstGeom prst="line">
            <a:avLst/>
          </a:prstGeom>
          <a:noFill/>
          <a:ln w="9525">
            <a:solidFill>
              <a:schemeClr val="tx1"/>
            </a:solidFill>
            <a:round/>
            <a:headEnd/>
            <a:tailEnd type="triangle" w="med" len="med"/>
          </a:ln>
        </p:spPr>
        <p:txBody>
          <a:bodyPr/>
          <a:lstStyle/>
          <a:p>
            <a:endParaRPr lang="en-US">
              <a:latin typeface="Cambria" pitchFamily="18" charset="0"/>
            </a:endParaRPr>
          </a:p>
        </p:txBody>
      </p:sp>
      <p:sp>
        <p:nvSpPr>
          <p:cNvPr id="31" name="Line 9"/>
          <p:cNvSpPr>
            <a:spLocks noChangeShapeType="1"/>
          </p:cNvSpPr>
          <p:nvPr/>
        </p:nvSpPr>
        <p:spPr bwMode="auto">
          <a:xfrm>
            <a:off x="4343400" y="2209800"/>
            <a:ext cx="0" cy="287337"/>
          </a:xfrm>
          <a:prstGeom prst="line">
            <a:avLst/>
          </a:prstGeom>
          <a:noFill/>
          <a:ln w="9525">
            <a:solidFill>
              <a:schemeClr val="tx1"/>
            </a:solidFill>
            <a:round/>
            <a:headEnd/>
            <a:tailEnd/>
          </a:ln>
        </p:spPr>
        <p:txBody>
          <a:bodyPr/>
          <a:lstStyle/>
          <a:p>
            <a:endParaRPr lang="en-US">
              <a:latin typeface="Cambria" pitchFamily="18" charset="0"/>
            </a:endParaRPr>
          </a:p>
        </p:txBody>
      </p:sp>
      <p:sp>
        <p:nvSpPr>
          <p:cNvPr id="32" name="Line 10"/>
          <p:cNvSpPr>
            <a:spLocks noChangeShapeType="1"/>
          </p:cNvSpPr>
          <p:nvPr/>
        </p:nvSpPr>
        <p:spPr bwMode="auto">
          <a:xfrm>
            <a:off x="2195513" y="2514600"/>
            <a:ext cx="4608512" cy="0"/>
          </a:xfrm>
          <a:prstGeom prst="line">
            <a:avLst/>
          </a:prstGeom>
          <a:noFill/>
          <a:ln w="9525">
            <a:solidFill>
              <a:schemeClr val="tx1"/>
            </a:solidFill>
            <a:round/>
            <a:headEnd/>
            <a:tailEnd/>
          </a:ln>
        </p:spPr>
        <p:txBody>
          <a:bodyPr/>
          <a:lstStyle/>
          <a:p>
            <a:endParaRPr lang="en-US">
              <a:latin typeface="Cambria" pitchFamily="18" charset="0"/>
            </a:endParaRPr>
          </a:p>
        </p:txBody>
      </p:sp>
      <p:sp>
        <p:nvSpPr>
          <p:cNvPr id="33" name="Line 11"/>
          <p:cNvSpPr>
            <a:spLocks noChangeShapeType="1"/>
          </p:cNvSpPr>
          <p:nvPr/>
        </p:nvSpPr>
        <p:spPr bwMode="auto">
          <a:xfrm>
            <a:off x="6804025" y="2514600"/>
            <a:ext cx="0" cy="504825"/>
          </a:xfrm>
          <a:prstGeom prst="line">
            <a:avLst/>
          </a:prstGeom>
          <a:noFill/>
          <a:ln w="9525">
            <a:solidFill>
              <a:schemeClr val="tx1"/>
            </a:solidFill>
            <a:round/>
            <a:headEnd/>
            <a:tailEnd type="triangle" w="med" len="med"/>
          </a:ln>
        </p:spPr>
        <p:txBody>
          <a:bodyPr/>
          <a:lstStyle/>
          <a:p>
            <a:endParaRPr lang="en-US">
              <a:latin typeface="Cambria" pitchFamily="18" charset="0"/>
            </a:endParaRPr>
          </a:p>
        </p:txBody>
      </p:sp>
      <p:sp>
        <p:nvSpPr>
          <p:cNvPr id="34" name="Line 12"/>
          <p:cNvSpPr>
            <a:spLocks noChangeShapeType="1"/>
          </p:cNvSpPr>
          <p:nvPr/>
        </p:nvSpPr>
        <p:spPr bwMode="auto">
          <a:xfrm>
            <a:off x="2195513" y="2514600"/>
            <a:ext cx="0" cy="504825"/>
          </a:xfrm>
          <a:prstGeom prst="line">
            <a:avLst/>
          </a:prstGeom>
          <a:noFill/>
          <a:ln w="9525">
            <a:solidFill>
              <a:schemeClr val="tx1"/>
            </a:solidFill>
            <a:round/>
            <a:headEnd/>
            <a:tailEnd type="triangle" w="med" len="med"/>
          </a:ln>
        </p:spPr>
        <p:txBody>
          <a:bodyPr/>
          <a:lstStyle/>
          <a:p>
            <a:endParaRPr lang="en-US">
              <a:latin typeface="Cambria" pitchFamily="18" charset="0"/>
            </a:endParaRPr>
          </a:p>
        </p:txBody>
      </p:sp>
      <p:sp>
        <p:nvSpPr>
          <p:cNvPr id="35" name="Line 13"/>
          <p:cNvSpPr>
            <a:spLocks noChangeShapeType="1"/>
          </p:cNvSpPr>
          <p:nvPr/>
        </p:nvSpPr>
        <p:spPr bwMode="auto">
          <a:xfrm>
            <a:off x="2195513" y="4191000"/>
            <a:ext cx="4608512" cy="0"/>
          </a:xfrm>
          <a:prstGeom prst="line">
            <a:avLst/>
          </a:prstGeom>
          <a:noFill/>
          <a:ln w="9525">
            <a:solidFill>
              <a:schemeClr val="tx1"/>
            </a:solidFill>
            <a:round/>
            <a:headEnd/>
            <a:tailEnd/>
          </a:ln>
        </p:spPr>
        <p:txBody>
          <a:bodyPr/>
          <a:lstStyle/>
          <a:p>
            <a:endParaRPr lang="en-US">
              <a:latin typeface="Cambria" pitchFamily="18" charset="0"/>
            </a:endParaRPr>
          </a:p>
        </p:txBody>
      </p:sp>
      <p:sp>
        <p:nvSpPr>
          <p:cNvPr id="36" name="Line 14"/>
          <p:cNvSpPr>
            <a:spLocks noChangeShapeType="1"/>
          </p:cNvSpPr>
          <p:nvPr/>
        </p:nvSpPr>
        <p:spPr bwMode="auto">
          <a:xfrm>
            <a:off x="6804025" y="3810000"/>
            <a:ext cx="0" cy="360362"/>
          </a:xfrm>
          <a:prstGeom prst="line">
            <a:avLst/>
          </a:prstGeom>
          <a:noFill/>
          <a:ln w="9525">
            <a:solidFill>
              <a:schemeClr val="tx1"/>
            </a:solidFill>
            <a:round/>
            <a:headEnd/>
            <a:tailEnd/>
          </a:ln>
        </p:spPr>
        <p:txBody>
          <a:bodyPr/>
          <a:lstStyle/>
          <a:p>
            <a:endParaRPr lang="en-US">
              <a:latin typeface="Cambria" pitchFamily="18" charset="0"/>
            </a:endParaRPr>
          </a:p>
        </p:txBody>
      </p:sp>
      <p:sp>
        <p:nvSpPr>
          <p:cNvPr id="37" name="Line 15"/>
          <p:cNvSpPr>
            <a:spLocks noChangeShapeType="1"/>
          </p:cNvSpPr>
          <p:nvPr/>
        </p:nvSpPr>
        <p:spPr bwMode="auto">
          <a:xfrm>
            <a:off x="2195513" y="3810000"/>
            <a:ext cx="0" cy="360362"/>
          </a:xfrm>
          <a:prstGeom prst="line">
            <a:avLst/>
          </a:prstGeom>
          <a:noFill/>
          <a:ln w="9525">
            <a:solidFill>
              <a:schemeClr val="tx1"/>
            </a:solidFill>
            <a:round/>
            <a:headEnd/>
            <a:tailEnd/>
          </a:ln>
        </p:spPr>
        <p:txBody>
          <a:bodyPr/>
          <a:lstStyle/>
          <a:p>
            <a:endParaRPr lang="en-US">
              <a:latin typeface="Cambria" pitchFamily="18" charset="0"/>
            </a:endParaRPr>
          </a:p>
        </p:txBody>
      </p:sp>
      <p:sp>
        <p:nvSpPr>
          <p:cNvPr id="38" name="Line 16"/>
          <p:cNvSpPr>
            <a:spLocks noChangeShapeType="1"/>
          </p:cNvSpPr>
          <p:nvPr/>
        </p:nvSpPr>
        <p:spPr bwMode="auto">
          <a:xfrm>
            <a:off x="4284663" y="4191000"/>
            <a:ext cx="0" cy="431800"/>
          </a:xfrm>
          <a:prstGeom prst="line">
            <a:avLst/>
          </a:prstGeom>
          <a:noFill/>
          <a:ln w="9525">
            <a:solidFill>
              <a:schemeClr val="tx1"/>
            </a:solidFill>
            <a:round/>
            <a:headEnd/>
            <a:tailEnd type="triangle" w="med" len="med"/>
          </a:ln>
        </p:spPr>
        <p:txBody>
          <a:bodyPr/>
          <a:lstStyle/>
          <a:p>
            <a:endParaRPr lang="en-US">
              <a:latin typeface="Cambria" pitchFamily="18" charset="0"/>
            </a:endParaRPr>
          </a:p>
        </p:txBody>
      </p:sp>
      <p:pic>
        <p:nvPicPr>
          <p:cNvPr id="39"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41" name="Round Same Side Corner Rectangle 40"/>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2"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43" name="Rectangle 42"/>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44" name="Rectangle 43"/>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sp>
        <p:nvSpPr>
          <p:cNvPr id="40" name="Text Box 2"/>
          <p:cNvSpPr txBox="1">
            <a:spLocks noChangeArrowheads="1"/>
          </p:cNvSpPr>
          <p:nvPr/>
        </p:nvSpPr>
        <p:spPr bwMode="auto">
          <a:xfrm>
            <a:off x="838200" y="5715000"/>
            <a:ext cx="7561263" cy="457200"/>
          </a:xfrm>
          <a:prstGeom prst="rect">
            <a:avLst/>
          </a:prstGeom>
          <a:noFill/>
          <a:ln w="9525">
            <a:noFill/>
            <a:miter lim="800000"/>
            <a:headEnd/>
            <a:tailEnd/>
          </a:ln>
        </p:spPr>
        <p:txBody>
          <a:bodyPr>
            <a:spAutoFit/>
          </a:bodyPr>
          <a:lstStyle/>
          <a:p>
            <a:pPr algn="ctr" eaLnBrk="0" hangingPunct="0"/>
            <a:r>
              <a:rPr lang="en-GB" sz="2400" b="1">
                <a:latin typeface="Cambria" pitchFamily="18" charset="0"/>
              </a:rPr>
              <a:t>LEGAL FRAMEWORK</a:t>
            </a:r>
            <a:endParaRPr lang="sr-Latn-CS" sz="2400" b="1">
              <a:latin typeface="Cambria"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2"/>
          <p:cNvSpPr txBox="1">
            <a:spLocks noRot="1" noChangeArrowheads="1"/>
          </p:cNvSpPr>
          <p:nvPr/>
        </p:nvSpPr>
        <p:spPr bwMode="auto">
          <a:xfrm>
            <a:off x="685800" y="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sr-Latn-CS" sz="4400" smtClean="0">
                <a:latin typeface="Cambria" pitchFamily="18" charset="0"/>
              </a:rPr>
              <a:t>Constitution of Montenegro</a:t>
            </a:r>
            <a:endParaRPr kumimoji="0" lang="sr-Latn-CS" sz="4400" b="0" i="0" u="none" strike="noStrike" kern="1200" cap="none" spc="0" normalizeH="0" baseline="0" noProof="0" smtClean="0">
              <a:ln>
                <a:noFill/>
              </a:ln>
              <a:solidFill>
                <a:schemeClr val="hlink"/>
              </a:solidFill>
              <a:effectLst/>
              <a:uLnTx/>
              <a:uFillTx/>
              <a:latin typeface="Cambria" pitchFamily="18" charset="0"/>
              <a:ea typeface="+mj-ea"/>
              <a:cs typeface="+mj-cs"/>
            </a:endParaRPr>
          </a:p>
        </p:txBody>
      </p:sp>
      <p:sp>
        <p:nvSpPr>
          <p:cNvPr id="17" name="Rectangle 3"/>
          <p:cNvSpPr txBox="1">
            <a:spLocks noChangeArrowheads="1"/>
          </p:cNvSpPr>
          <p:nvPr/>
        </p:nvSpPr>
        <p:spPr bwMode="auto">
          <a:xfrm>
            <a:off x="0" y="1112837"/>
            <a:ext cx="91440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eaLnBrk="1" hangingPunct="1">
              <a:lnSpc>
                <a:spcPct val="80000"/>
              </a:lnSpc>
              <a:buFont typeface="Wingdings" pitchFamily="2" charset="2"/>
              <a:buNone/>
              <a:defRPr/>
            </a:pPr>
            <a:r>
              <a:rPr lang="sr-Latn-CS" sz="2200" b="1" smtClean="0">
                <a:latin typeface="Cambria" pitchFamily="18" charset="0"/>
              </a:rPr>
              <a:t>Right to work</a:t>
            </a:r>
          </a:p>
          <a:p>
            <a:pPr algn="ctr" eaLnBrk="1" hangingPunct="1">
              <a:lnSpc>
                <a:spcPct val="80000"/>
              </a:lnSpc>
              <a:buFont typeface="Wingdings" pitchFamily="2" charset="2"/>
              <a:buNone/>
              <a:defRPr/>
            </a:pPr>
            <a:endParaRPr lang="sr-Latn-CS" sz="2200" b="1" smtClean="0">
              <a:latin typeface="Cambria" pitchFamily="18" charset="0"/>
            </a:endParaRPr>
          </a:p>
          <a:p>
            <a:pPr algn="ctr" eaLnBrk="1" hangingPunct="1">
              <a:lnSpc>
                <a:spcPct val="80000"/>
              </a:lnSpc>
              <a:buFont typeface="Wingdings" pitchFamily="2" charset="2"/>
              <a:buNone/>
              <a:defRPr/>
            </a:pPr>
            <a:r>
              <a:rPr lang="sr-Latn-CS" sz="2200" b="1" smtClean="0">
                <a:latin typeface="Cambria" pitchFamily="18" charset="0"/>
              </a:rPr>
              <a:t>Article 62</a:t>
            </a:r>
          </a:p>
          <a:p>
            <a:pPr algn="ctr" eaLnBrk="1" hangingPunct="1">
              <a:lnSpc>
                <a:spcPct val="80000"/>
              </a:lnSpc>
              <a:buFont typeface="Wingdings" pitchFamily="2" charset="2"/>
              <a:buNone/>
              <a:defRPr/>
            </a:pPr>
            <a:endParaRPr lang="sr-Latn-CS" sz="2200" b="1" smtClean="0">
              <a:latin typeface="Cambria" pitchFamily="18" charset="0"/>
            </a:endParaRPr>
          </a:p>
          <a:p>
            <a:pPr eaLnBrk="1" hangingPunct="1">
              <a:lnSpc>
                <a:spcPct val="80000"/>
              </a:lnSpc>
              <a:buFont typeface="Wingdings" pitchFamily="2" charset="2"/>
              <a:buNone/>
              <a:defRPr/>
            </a:pPr>
            <a:r>
              <a:rPr lang="sr-Latn-CS" sz="2200" smtClean="0">
                <a:latin typeface="Cambria" pitchFamily="18" charset="0"/>
              </a:rPr>
              <a:t>Everyone shall have the right to work, to free choice of occupation and employment, to fair and human working conditions and to protection during unemployment.</a:t>
            </a:r>
          </a:p>
          <a:p>
            <a:pPr algn="ctr" eaLnBrk="1" hangingPunct="1">
              <a:lnSpc>
                <a:spcPct val="80000"/>
              </a:lnSpc>
              <a:buFont typeface="Wingdings" pitchFamily="2" charset="2"/>
              <a:buNone/>
              <a:defRPr/>
            </a:pPr>
            <a:endParaRPr lang="sr-Latn-CS" sz="2200" b="1" smtClean="0">
              <a:latin typeface="Cambria" pitchFamily="18" charset="0"/>
            </a:endParaRPr>
          </a:p>
          <a:p>
            <a:pPr algn="ctr" eaLnBrk="1" hangingPunct="1">
              <a:lnSpc>
                <a:spcPct val="80000"/>
              </a:lnSpc>
              <a:buFont typeface="Wingdings" pitchFamily="2" charset="2"/>
              <a:buNone/>
              <a:defRPr/>
            </a:pPr>
            <a:r>
              <a:rPr lang="sr-Latn-CS" sz="2200" b="1" smtClean="0">
                <a:latin typeface="Cambria" pitchFamily="18" charset="0"/>
              </a:rPr>
              <a:t>Rights of the employed</a:t>
            </a:r>
          </a:p>
          <a:p>
            <a:pPr algn="ctr" eaLnBrk="1" hangingPunct="1">
              <a:lnSpc>
                <a:spcPct val="80000"/>
              </a:lnSpc>
              <a:buFont typeface="Wingdings" pitchFamily="2" charset="2"/>
              <a:buNone/>
              <a:defRPr/>
            </a:pPr>
            <a:endParaRPr lang="sr-Latn-CS" sz="2200" b="1" smtClean="0">
              <a:latin typeface="Cambria" pitchFamily="18" charset="0"/>
            </a:endParaRPr>
          </a:p>
          <a:p>
            <a:pPr algn="ctr" eaLnBrk="1" hangingPunct="1">
              <a:lnSpc>
                <a:spcPct val="80000"/>
              </a:lnSpc>
              <a:buFont typeface="Wingdings" pitchFamily="2" charset="2"/>
              <a:buNone/>
              <a:defRPr/>
            </a:pPr>
            <a:r>
              <a:rPr lang="sr-Latn-CS" sz="2200" b="1" smtClean="0">
                <a:latin typeface="Cambria" pitchFamily="18" charset="0"/>
              </a:rPr>
              <a:t>Article 64</a:t>
            </a:r>
          </a:p>
          <a:p>
            <a:pPr algn="ctr" eaLnBrk="1" hangingPunct="1">
              <a:lnSpc>
                <a:spcPct val="80000"/>
              </a:lnSpc>
              <a:buFont typeface="Wingdings" pitchFamily="2" charset="2"/>
              <a:buNone/>
              <a:defRPr/>
            </a:pPr>
            <a:endParaRPr lang="sr-Latn-CS" sz="2200" b="1" smtClean="0">
              <a:latin typeface="Cambria" pitchFamily="18" charset="0"/>
            </a:endParaRPr>
          </a:p>
          <a:p>
            <a:pPr eaLnBrk="1" hangingPunct="1">
              <a:lnSpc>
                <a:spcPct val="80000"/>
              </a:lnSpc>
              <a:buFont typeface="Wingdings" pitchFamily="2" charset="2"/>
              <a:buNone/>
              <a:defRPr/>
            </a:pPr>
            <a:r>
              <a:rPr lang="sr-Latn-CS" sz="2200" smtClean="0">
                <a:latin typeface="Cambria" pitchFamily="18" charset="0"/>
              </a:rPr>
              <a:t>The employed shall have the right to adequate salary.</a:t>
            </a:r>
          </a:p>
          <a:p>
            <a:pPr eaLnBrk="1" hangingPunct="1">
              <a:lnSpc>
                <a:spcPct val="80000"/>
              </a:lnSpc>
              <a:buFont typeface="Wingdings" pitchFamily="2" charset="2"/>
              <a:buNone/>
              <a:defRPr/>
            </a:pPr>
            <a:r>
              <a:rPr lang="sr-Latn-CS" sz="2200" smtClean="0">
                <a:latin typeface="Cambria" pitchFamily="18" charset="0"/>
              </a:rPr>
              <a:t>The employed shall have the right to limited working hours and paid vacation.</a:t>
            </a:r>
          </a:p>
          <a:p>
            <a:pPr eaLnBrk="1" hangingPunct="1">
              <a:lnSpc>
                <a:spcPct val="80000"/>
              </a:lnSpc>
              <a:buFont typeface="Wingdings" pitchFamily="2" charset="2"/>
              <a:buNone/>
              <a:defRPr/>
            </a:pPr>
            <a:r>
              <a:rPr lang="sr-Latn-CS" sz="2200" smtClean="0">
                <a:latin typeface="Cambria" pitchFamily="18" charset="0"/>
              </a:rPr>
              <a:t>The employed shall have the right to safety at work.</a:t>
            </a:r>
          </a:p>
          <a:p>
            <a:pPr eaLnBrk="1" hangingPunct="1">
              <a:lnSpc>
                <a:spcPct val="80000"/>
              </a:lnSpc>
              <a:buFont typeface="Wingdings" pitchFamily="2" charset="2"/>
              <a:buNone/>
              <a:defRPr/>
            </a:pPr>
            <a:endParaRPr lang="sr-Latn-CS" sz="2200" smtClean="0">
              <a:latin typeface="Cambria" pitchFamily="18" charset="0"/>
            </a:endParaRPr>
          </a:p>
          <a:p>
            <a:pPr eaLnBrk="1" hangingPunct="1">
              <a:lnSpc>
                <a:spcPct val="80000"/>
              </a:lnSpc>
              <a:buFont typeface="Wingdings" pitchFamily="2" charset="2"/>
              <a:buNone/>
              <a:defRPr/>
            </a:pPr>
            <a:r>
              <a:rPr lang="sr-Latn-CS" sz="2200" smtClean="0">
                <a:latin typeface="Cambria" pitchFamily="18" charset="0"/>
              </a:rPr>
              <a:t>Youth, women and the disabled shall enjoy special </a:t>
            </a:r>
            <a:r>
              <a:rPr lang="en-US" sz="2200" smtClean="0">
                <a:latin typeface="Cambria" pitchFamily="18" charset="0"/>
              </a:rPr>
              <a:t>safety</a:t>
            </a:r>
            <a:r>
              <a:rPr lang="sr-Latn-CS" sz="2200" smtClean="0">
                <a:latin typeface="Cambria" pitchFamily="18" charset="0"/>
              </a:rPr>
              <a:t> at work.</a:t>
            </a:r>
            <a:endParaRPr kumimoji="0" lang="sr-Latn-CS" sz="2200" b="1" i="0" u="none" strike="noStrike" kern="1200" cap="none" spc="0" normalizeH="0" baseline="0" noProof="0" smtClean="0">
              <a:ln>
                <a:noFill/>
              </a:ln>
              <a:effectLst/>
              <a:uLnTx/>
              <a:uFillTx/>
              <a:latin typeface="Cambria" pitchFamily="18" charset="0"/>
              <a:cs typeface="+mn-cs"/>
            </a:endParaRPr>
          </a:p>
        </p:txBody>
      </p:sp>
      <p:sp>
        <p:nvSpPr>
          <p:cNvPr id="18" name="Round Same Side Corner Rectangle 17"/>
          <p:cNvSpPr/>
          <p:nvPr/>
        </p:nvSpPr>
        <p:spPr>
          <a:xfrm>
            <a:off x="0" y="-53340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9" name="Rectangle 18"/>
          <p:cNvSpPr/>
          <p:nvPr/>
        </p:nvSpPr>
        <p:spPr>
          <a:xfrm>
            <a:off x="95250" y="-428625"/>
            <a:ext cx="4933950" cy="369332"/>
          </a:xfrm>
          <a:prstGeom prst="rect">
            <a:avLst/>
          </a:prstGeom>
        </p:spPr>
        <p:txBody>
          <a:bodyPr wrap="square">
            <a:spAutoFit/>
          </a:bodyPr>
          <a:lstStyle/>
          <a:p>
            <a:pPr marL="14288" indent="-14288" fontAlgn="auto">
              <a:spcBef>
                <a:spcPts val="0"/>
              </a:spcBef>
              <a:spcAft>
                <a:spcPct val="40000"/>
              </a:spcAft>
              <a:buClr>
                <a:srgbClr val="FF0000"/>
              </a:buClr>
              <a:defRPr/>
            </a:pPr>
            <a:r>
              <a:rPr lang="en-US" b="1" smtClean="0">
                <a:solidFill>
                  <a:schemeClr val="bg1"/>
                </a:solidFill>
                <a:latin typeface="Cambria" pitchFamily="18" charset="0"/>
              </a:rPr>
              <a:t>Chapter 19: Social Policy and Employment</a:t>
            </a:r>
            <a:endParaRPr lang="sr-Latn-CS" b="1">
              <a:solidFill>
                <a:schemeClr val="bg1"/>
              </a:solidFill>
              <a:latin typeface="Cambria" pitchFamily="18" charset="0"/>
            </a:endParaRPr>
          </a:p>
        </p:txBody>
      </p:sp>
      <p:grpSp>
        <p:nvGrpSpPr>
          <p:cNvPr id="20" name="Group 21"/>
          <p:cNvGrpSpPr>
            <a:grpSpLocks/>
          </p:cNvGrpSpPr>
          <p:nvPr/>
        </p:nvGrpSpPr>
        <p:grpSpPr bwMode="auto">
          <a:xfrm>
            <a:off x="7885113" y="-538163"/>
            <a:ext cx="1211262" cy="385763"/>
            <a:chOff x="7814716" y="-5258"/>
            <a:chExt cx="1210767" cy="460280"/>
          </a:xfrm>
        </p:grpSpPr>
        <p:sp>
          <p:nvSpPr>
            <p:cNvPr id="21" name="5-Point Star 20"/>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2" name="5-Point Star 21"/>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9" name="5-Point Star 28"/>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30" name="5-Point Star 29"/>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31" name="5-Point Star 30"/>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32" name="5-Point Star 31"/>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grpSp>
      <p:pic>
        <p:nvPicPr>
          <p:cNvPr id="23"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4" name="Round Same Side Corner Rectangle 23"/>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5"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26" name="Rectangle 25"/>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27" name="Rectangle 26"/>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 Same Side Corner Rectangle 17"/>
          <p:cNvSpPr/>
          <p:nvPr/>
        </p:nvSpPr>
        <p:spPr>
          <a:xfrm>
            <a:off x="0" y="-53340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9" name="Rectangle 18"/>
          <p:cNvSpPr/>
          <p:nvPr/>
        </p:nvSpPr>
        <p:spPr>
          <a:xfrm>
            <a:off x="95250" y="-428625"/>
            <a:ext cx="4933950" cy="369332"/>
          </a:xfrm>
          <a:prstGeom prst="rect">
            <a:avLst/>
          </a:prstGeom>
        </p:spPr>
        <p:txBody>
          <a:bodyPr wrap="square">
            <a:spAutoFit/>
          </a:bodyPr>
          <a:lstStyle/>
          <a:p>
            <a:pPr marL="14288" indent="-14288" fontAlgn="auto">
              <a:spcBef>
                <a:spcPts val="0"/>
              </a:spcBef>
              <a:spcAft>
                <a:spcPct val="40000"/>
              </a:spcAft>
              <a:buClr>
                <a:srgbClr val="FF0000"/>
              </a:buClr>
              <a:defRPr/>
            </a:pPr>
            <a:r>
              <a:rPr lang="en-US" b="1" smtClean="0">
                <a:solidFill>
                  <a:schemeClr val="bg1"/>
                </a:solidFill>
                <a:latin typeface="Cambria" pitchFamily="18" charset="0"/>
              </a:rPr>
              <a:t>Chapter 19: Social Policy and Employment</a:t>
            </a:r>
            <a:endParaRPr lang="sr-Latn-CS" b="1">
              <a:solidFill>
                <a:schemeClr val="bg1"/>
              </a:solidFill>
              <a:latin typeface="Cambria" pitchFamily="18" charset="0"/>
            </a:endParaRPr>
          </a:p>
        </p:txBody>
      </p:sp>
      <p:grpSp>
        <p:nvGrpSpPr>
          <p:cNvPr id="2" name="Group 21"/>
          <p:cNvGrpSpPr>
            <a:grpSpLocks/>
          </p:cNvGrpSpPr>
          <p:nvPr/>
        </p:nvGrpSpPr>
        <p:grpSpPr bwMode="auto">
          <a:xfrm>
            <a:off x="7885113" y="-538163"/>
            <a:ext cx="1211262" cy="385763"/>
            <a:chOff x="7814716" y="-5258"/>
            <a:chExt cx="1210767" cy="460280"/>
          </a:xfrm>
        </p:grpSpPr>
        <p:sp>
          <p:nvSpPr>
            <p:cNvPr id="21" name="5-Point Star 20"/>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2" name="5-Point Star 21"/>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9" name="5-Point Star 28"/>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30" name="5-Point Star 29"/>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31" name="5-Point Star 30"/>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32" name="5-Point Star 31"/>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grpSp>
      <p:pic>
        <p:nvPicPr>
          <p:cNvPr id="23" name="Picture 18" descr="EU MN logo"/>
          <p:cNvPicPr>
            <a:picLocks noChangeAspect="1" noChangeArrowheads="1"/>
          </p:cNvPicPr>
          <p:nvPr/>
        </p:nvPicPr>
        <p:blipFill>
          <a:blip r:embed="rId3" cstate="print"/>
          <a:srcRect/>
          <a:stretch>
            <a:fillRect/>
          </a:stretch>
        </p:blipFill>
        <p:spPr bwMode="auto">
          <a:xfrm>
            <a:off x="0" y="0"/>
            <a:ext cx="1219200" cy="685800"/>
          </a:xfrm>
          <a:prstGeom prst="rect">
            <a:avLst/>
          </a:prstGeom>
          <a:noFill/>
          <a:ln w="9525">
            <a:noFill/>
            <a:miter lim="800000"/>
            <a:headEnd/>
            <a:tailEnd/>
          </a:ln>
        </p:spPr>
      </p:pic>
      <p:sp>
        <p:nvSpPr>
          <p:cNvPr id="24" name="Round Same Side Corner Rectangle 23"/>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5"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26" name="Rectangle 25"/>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27" name="Rectangle 26"/>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sp>
        <p:nvSpPr>
          <p:cNvPr id="28" name="TextBox 27"/>
          <p:cNvSpPr txBox="1"/>
          <p:nvPr/>
        </p:nvSpPr>
        <p:spPr>
          <a:xfrm>
            <a:off x="1905000" y="381000"/>
            <a:ext cx="6172200" cy="369332"/>
          </a:xfrm>
          <a:prstGeom prst="rect">
            <a:avLst/>
          </a:prstGeom>
          <a:noFill/>
        </p:spPr>
        <p:txBody>
          <a:bodyPr wrap="square" rtlCol="0">
            <a:spAutoFit/>
          </a:bodyPr>
          <a:lstStyle/>
          <a:p>
            <a:pPr algn="ctr"/>
            <a:r>
              <a:rPr lang="sr-Latn-ME" b="1" smtClean="0">
                <a:latin typeface="Cambria" pitchFamily="18" charset="0"/>
              </a:rPr>
              <a:t>EMPLOYEES IN MONTENEGRO</a:t>
            </a:r>
            <a:endParaRPr lang="en-US" b="1">
              <a:latin typeface="Cambria" pitchFamily="18" charset="0"/>
            </a:endParaRPr>
          </a:p>
        </p:txBody>
      </p:sp>
      <p:graphicFrame>
        <p:nvGraphicFramePr>
          <p:cNvPr id="33" name="Table 32"/>
          <p:cNvGraphicFramePr>
            <a:graphicFrameLocks noGrp="1"/>
          </p:cNvGraphicFramePr>
          <p:nvPr/>
        </p:nvGraphicFramePr>
        <p:xfrm>
          <a:off x="179388" y="990600"/>
          <a:ext cx="8784976" cy="5328725"/>
        </p:xfrm>
        <a:graphic>
          <a:graphicData uri="http://schemas.openxmlformats.org/drawingml/2006/table">
            <a:tbl>
              <a:tblPr/>
              <a:tblGrid>
                <a:gridCol w="1707493"/>
                <a:gridCol w="746131"/>
                <a:gridCol w="616993"/>
                <a:gridCol w="602644"/>
                <a:gridCol w="631342"/>
                <a:gridCol w="616993"/>
                <a:gridCol w="591883"/>
                <a:gridCol w="602644"/>
                <a:gridCol w="616993"/>
                <a:gridCol w="602644"/>
                <a:gridCol w="746131"/>
                <a:gridCol w="703085"/>
              </a:tblGrid>
              <a:tr h="202177">
                <a:tc>
                  <a:txBody>
                    <a:bodyPr/>
                    <a:lstStyle/>
                    <a:p>
                      <a:pPr algn="ctr" fontAlgn="b"/>
                      <a:r>
                        <a:rPr lang="en-US" sz="600" b="0" i="0" u="none" strike="noStrike" dirty="0">
                          <a:latin typeface="Arial"/>
                        </a:rPr>
                        <a:t> </a:t>
                      </a:r>
                    </a:p>
                  </a:txBody>
                  <a:tcPr marL="7471" marR="7471" marT="747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600" b="1" i="0" u="none" strike="noStrike">
                          <a:latin typeface="Arial"/>
                        </a:rPr>
                        <a:t>2000</a:t>
                      </a:r>
                    </a:p>
                  </a:txBody>
                  <a:tcPr marL="7471" marR="7471" marT="7471"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600" b="1" i="0" u="none" strike="noStrike">
                          <a:latin typeface="Arial"/>
                        </a:rPr>
                        <a:t>2001</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600" b="1" i="0" u="none" strike="noStrike">
                          <a:latin typeface="Arial"/>
                        </a:rPr>
                        <a:t>2002</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600" b="1" i="0" u="none" strike="noStrike">
                          <a:latin typeface="Arial"/>
                        </a:rPr>
                        <a:t>2003</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600" b="1" i="0" u="none" strike="noStrike">
                          <a:latin typeface="Arial"/>
                        </a:rPr>
                        <a:t>2004</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600" b="1" i="0" u="none" strike="noStrike">
                          <a:latin typeface="Arial"/>
                        </a:rPr>
                        <a:t>2005</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600" b="1" i="0" u="none" strike="noStrike">
                          <a:latin typeface="Arial"/>
                        </a:rPr>
                        <a:t>2006</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600" b="1" i="0" u="none" strike="noStrike">
                          <a:latin typeface="Arial"/>
                        </a:rPr>
                        <a:t>2007</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600" b="1" i="0" u="none" strike="noStrike">
                          <a:latin typeface="Arial"/>
                        </a:rPr>
                        <a:t>2008</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600" b="1" i="0" u="none" strike="noStrike">
                          <a:latin typeface="Arial"/>
                        </a:rPr>
                        <a:t>2009</a:t>
                      </a:r>
                    </a:p>
                  </a:txBody>
                  <a:tcPr marL="7471" marR="7471" marT="747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600" b="1" i="0" u="none" strike="noStrike">
                          <a:latin typeface="Arial"/>
                        </a:rPr>
                        <a:t>2010</a:t>
                      </a:r>
                    </a:p>
                  </a:txBody>
                  <a:tcPr marL="7471" marR="7471" marT="747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217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r-Latn-CS" sz="600" b="1" i="0" u="none" strike="noStrike" cap="none" normalizeH="0" baseline="0" dirty="0" smtClean="0">
                          <a:ln>
                            <a:noFill/>
                          </a:ln>
                          <a:solidFill>
                            <a:schemeClr val="tx1"/>
                          </a:solidFill>
                          <a:effectLst/>
                          <a:latin typeface="Arial" charset="0"/>
                          <a:cs typeface="Times New Roman" pitchFamily="18" charset="0"/>
                        </a:rPr>
                        <a:t>TOTAL</a:t>
                      </a:r>
                      <a:endParaRPr kumimoji="0" lang="sr-Latn-CS" sz="600" b="0" i="0" u="none" strike="noStrike" cap="none" normalizeH="0" baseline="0" dirty="0" smtClean="0">
                        <a:ln>
                          <a:noFill/>
                        </a:ln>
                        <a:solidFill>
                          <a:schemeClr val="tx1"/>
                        </a:solidFill>
                        <a:effectLst/>
                        <a:latin typeface="Arial"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140773</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141114</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140100</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142679</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143479</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144340</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150800</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156408</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166221</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174152</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161742</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381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r-Latn-CS" sz="600" b="0" i="0" u="none" strike="noStrike" cap="none" normalizeH="0" baseline="0" dirty="0" smtClean="0">
                          <a:ln>
                            <a:noFill/>
                          </a:ln>
                          <a:solidFill>
                            <a:schemeClr val="tx1"/>
                          </a:solidFill>
                          <a:effectLst/>
                          <a:latin typeface="Arial" charset="0"/>
                          <a:cs typeface="Times New Roman" pitchFamily="18" charset="0"/>
                        </a:rPr>
                        <a:t>Agriculture, forestry and water-power economy</a:t>
                      </a:r>
                    </a:p>
                  </a:txBody>
                  <a:tcP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dirty="0">
                          <a:latin typeface="Arial"/>
                        </a:rPr>
                        <a:t>2870</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2877</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4310</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3926</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2926</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2786</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2607</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2586</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2651</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2700</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2347</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217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r-Latn-CS" sz="600" b="0" i="0" u="none" strike="noStrike" cap="none" normalizeH="0" baseline="0" dirty="0" smtClean="0">
                          <a:ln>
                            <a:noFill/>
                          </a:ln>
                          <a:solidFill>
                            <a:schemeClr val="tx1"/>
                          </a:solidFill>
                          <a:effectLst/>
                          <a:latin typeface="Arial" charset="0"/>
                          <a:cs typeface="Times New Roman" pitchFamily="18" charset="0"/>
                        </a:rPr>
                        <a:t>Fishing</a:t>
                      </a:r>
                    </a:p>
                  </a:txBody>
                  <a:tcP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62</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63</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120</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90</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64</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98</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115</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112</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129</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119</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102</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3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r-Latn-CS" sz="600" b="0" i="0" u="none" strike="noStrike" cap="none" normalizeH="0" baseline="0" dirty="0" smtClean="0">
                          <a:ln>
                            <a:noFill/>
                          </a:ln>
                          <a:solidFill>
                            <a:schemeClr val="tx1"/>
                          </a:solidFill>
                          <a:effectLst/>
                          <a:latin typeface="Arial" charset="0"/>
                          <a:cs typeface="Times New Roman" pitchFamily="18" charset="0"/>
                        </a:rPr>
                        <a:t>Mining and quarrying </a:t>
                      </a:r>
                    </a:p>
                  </a:txBody>
                  <a:tcP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4492</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4503</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5349</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5451</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4578</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4079</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4159</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3753</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3721</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3178</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2332</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217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r-Latn-CS" sz="600" b="0" i="0" u="none" strike="noStrike" cap="none" normalizeH="0" baseline="0" dirty="0" smtClean="0">
                          <a:ln>
                            <a:noFill/>
                          </a:ln>
                          <a:solidFill>
                            <a:schemeClr val="tx1"/>
                          </a:solidFill>
                          <a:effectLst/>
                          <a:latin typeface="Arial" charset="0"/>
                          <a:cs typeface="Times New Roman" pitchFamily="18" charset="0"/>
                        </a:rPr>
                        <a:t>ManufacturePreradjivacka industrija</a:t>
                      </a:r>
                    </a:p>
                  </a:txBody>
                  <a:tcP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25779</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25843</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31566</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30891</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26286</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25971</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26065</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25697</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24335</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21824</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16563</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217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r-Latn-CS" sz="600" b="0" i="0" u="none" strike="noStrike" cap="none" normalizeH="0" baseline="0" dirty="0" smtClean="0">
                          <a:ln>
                            <a:noFill/>
                          </a:ln>
                          <a:solidFill>
                            <a:schemeClr val="tx1"/>
                          </a:solidFill>
                          <a:effectLst/>
                          <a:latin typeface="Arial" charset="0"/>
                          <a:cs typeface="Times New Roman" pitchFamily="18" charset="0"/>
                        </a:rPr>
                        <a:t>Production and supply of electricity, gas and water</a:t>
                      </a:r>
                    </a:p>
                  </a:txBody>
                  <a:tcP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5388</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5401</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5838</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5535</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5491</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5496</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5627</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5594</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6042</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5456</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4369</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217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r-Latn-CS" sz="600" b="0" i="0" u="none" strike="noStrike" cap="none" normalizeH="0" baseline="0" dirty="0" smtClean="0">
                          <a:ln>
                            <a:noFill/>
                          </a:ln>
                          <a:solidFill>
                            <a:schemeClr val="tx1"/>
                          </a:solidFill>
                          <a:effectLst/>
                          <a:latin typeface="Arial" charset="0"/>
                          <a:cs typeface="Times New Roman" pitchFamily="18" charset="0"/>
                        </a:rPr>
                        <a:t>Construction</a:t>
                      </a:r>
                    </a:p>
                  </a:txBody>
                  <a:tcP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6746</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6762</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6166</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6522</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6879</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7563</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6853</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6647</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8831</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9997</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7903</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488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r-Latn-CS" sz="600" b="0" i="0" u="none" strike="noStrike" cap="none" normalizeH="0" baseline="0" dirty="0" smtClean="0">
                          <a:ln>
                            <a:noFill/>
                          </a:ln>
                          <a:solidFill>
                            <a:schemeClr val="tx1"/>
                          </a:solidFill>
                          <a:effectLst/>
                          <a:latin typeface="Arial" charset="0"/>
                          <a:cs typeface="Times New Roman" pitchFamily="18" charset="0"/>
                        </a:rPr>
                        <a:t>TWholesale and retail trade, repair of vehicles, personal and household goods</a:t>
                      </a:r>
                    </a:p>
                  </a:txBody>
                  <a:tcP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23648</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23707</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16782</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20002</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24101</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23789</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29602</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30750</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31854</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36117</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36918</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3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r-Latn-CS" sz="600" b="0" i="0" u="none" strike="noStrike" cap="none" normalizeH="0" baseline="0" dirty="0" smtClean="0">
                          <a:ln>
                            <a:noFill/>
                          </a:ln>
                          <a:solidFill>
                            <a:schemeClr val="tx1"/>
                          </a:solidFill>
                          <a:effectLst/>
                          <a:latin typeface="Arial" charset="0"/>
                          <a:cs typeface="Times New Roman" pitchFamily="18" charset="0"/>
                        </a:rPr>
                        <a:t>Hotels and restaurants</a:t>
                      </a:r>
                    </a:p>
                  </a:txBody>
                  <a:tcP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9391</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9405</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8574</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9024</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9562</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11110</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10928</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11307</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14641</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16678</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13131</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813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r-Latn-CS" sz="600" b="0" i="0" u="none" strike="noStrike" cap="none" normalizeH="0" baseline="0" dirty="0" smtClean="0">
                          <a:ln>
                            <a:noFill/>
                          </a:ln>
                          <a:solidFill>
                            <a:schemeClr val="tx1"/>
                          </a:solidFill>
                          <a:effectLst/>
                          <a:latin typeface="Arial" charset="0"/>
                          <a:cs typeface="Times New Roman" pitchFamily="18" charset="0"/>
                        </a:rPr>
                        <a:t>Transport, storage and communication</a:t>
                      </a:r>
                    </a:p>
                  </a:txBody>
                  <a:tcP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13878</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13912</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14856</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14502</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14145</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13745</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12133</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11358</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12798</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13858</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12541</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3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r-Latn-CS" sz="600" b="0" i="0" u="none" strike="noStrike" cap="none" normalizeH="0" baseline="0" dirty="0" smtClean="0">
                          <a:ln>
                            <a:noFill/>
                          </a:ln>
                          <a:solidFill>
                            <a:schemeClr val="tx1"/>
                          </a:solidFill>
                          <a:effectLst/>
                          <a:latin typeface="Arial" charset="0"/>
                          <a:cs typeface="Times New Roman" pitchFamily="18" charset="0"/>
                        </a:rPr>
                        <a:t>Financial intermediation</a:t>
                      </a:r>
                    </a:p>
                  </a:txBody>
                  <a:tcP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3264</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3272</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3311</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2793</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3316</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3014</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3114</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3143</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3476</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3748</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3959</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299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r-Latn-CS" sz="600" b="0" i="0" u="none" strike="noStrike" cap="none" normalizeH="0" baseline="0" dirty="0" smtClean="0">
                          <a:ln>
                            <a:noFill/>
                          </a:ln>
                          <a:solidFill>
                            <a:schemeClr val="tx1"/>
                          </a:solidFill>
                          <a:effectLst/>
                          <a:latin typeface="Arial" charset="0"/>
                          <a:cs typeface="Times New Roman" pitchFamily="18" charset="0"/>
                        </a:rPr>
                        <a:t>Real estate, renting and business activities</a:t>
                      </a:r>
                    </a:p>
                  </a:txBody>
                  <a:tcP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4608</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4620</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3904</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4238</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4699</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5067</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5905</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5354</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5631</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7356</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9264</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435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r-Latn-CS" sz="600" b="0" i="0" u="none" strike="noStrike" cap="none" normalizeH="0" baseline="0" dirty="0" smtClean="0">
                          <a:ln>
                            <a:noFill/>
                          </a:ln>
                          <a:solidFill>
                            <a:schemeClr val="tx1"/>
                          </a:solidFill>
                          <a:effectLst/>
                          <a:latin typeface="Arial" charset="0"/>
                          <a:cs typeface="Times New Roman" pitchFamily="18" charset="0"/>
                        </a:rPr>
                        <a:t>Public administration and compulsory social security  </a:t>
                      </a:r>
                    </a:p>
                  </a:txBody>
                  <a:tcP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9160</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9183</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9157</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9444</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9337</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9524</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10345</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17575</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18643</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18860</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18868</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3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r-Latn-CS" sz="600" b="0" i="0" u="none" strike="noStrike" cap="none" normalizeH="0" baseline="0" dirty="0" smtClean="0">
                          <a:ln>
                            <a:noFill/>
                          </a:ln>
                          <a:solidFill>
                            <a:schemeClr val="tx1"/>
                          </a:solidFill>
                          <a:effectLst/>
                          <a:latin typeface="Arial" charset="0"/>
                          <a:cs typeface="Times New Roman" pitchFamily="18" charset="0"/>
                        </a:rPr>
                        <a:t>Education</a:t>
                      </a:r>
                    </a:p>
                  </a:txBody>
                  <a:tcP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12850</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12882</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13437</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13016</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13098</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12974</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12846</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12687</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12892</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12992</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11854</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381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r-Latn-CS" sz="600" b="0" i="0" u="none" strike="noStrike" cap="none" normalizeH="0" baseline="0" dirty="0" smtClean="0">
                          <a:ln>
                            <a:noFill/>
                          </a:ln>
                          <a:solidFill>
                            <a:schemeClr val="tx1"/>
                          </a:solidFill>
                          <a:effectLst/>
                          <a:latin typeface="Arial" charset="0"/>
                          <a:cs typeface="Times New Roman" pitchFamily="18" charset="0"/>
                        </a:rPr>
                        <a:t>Health and social work</a:t>
                      </a:r>
                    </a:p>
                  </a:txBody>
                  <a:tcP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11385</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11414</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9885</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10021</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11605</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11200</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12012</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12004</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12356</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12238</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11238</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624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r-Latn-CS" sz="600" b="0" i="0" u="none" strike="noStrike" cap="none" normalizeH="0" baseline="0" dirty="0" smtClean="0">
                          <a:ln>
                            <a:noFill/>
                          </a:ln>
                          <a:solidFill>
                            <a:schemeClr val="tx1"/>
                          </a:solidFill>
                          <a:effectLst/>
                          <a:latin typeface="Arial" charset="0"/>
                          <a:cs typeface="Times New Roman" pitchFamily="18" charset="0"/>
                        </a:rPr>
                        <a:t>Other community, social and personal service activities</a:t>
                      </a:r>
                    </a:p>
                  </a:txBody>
                  <a:tcP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7252</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7270</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6845</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7224</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7392</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600" b="0" i="0" u="none" strike="noStrike" dirty="0">
                          <a:latin typeface="Arial"/>
                        </a:rPr>
                        <a:t>7924</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8489</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7481</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8221</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Arial"/>
                        </a:rPr>
                        <a:t>9031</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600" b="0" i="0" u="none" strike="noStrike" dirty="0">
                          <a:latin typeface="Arial"/>
                        </a:rPr>
                        <a:t>10353</a:t>
                      </a:r>
                    </a:p>
                  </a:txBody>
                  <a:tcPr marL="7471" marR="7471" marT="74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Same Side Corner Rectangle 4"/>
          <p:cNvSpPr/>
          <p:nvPr/>
        </p:nvSpPr>
        <p:spPr>
          <a:xfrm>
            <a:off x="0" y="-53340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6" name="Rectangle 5"/>
          <p:cNvSpPr/>
          <p:nvPr/>
        </p:nvSpPr>
        <p:spPr>
          <a:xfrm>
            <a:off x="95250" y="-428625"/>
            <a:ext cx="4629150" cy="369332"/>
          </a:xfrm>
          <a:prstGeom prst="rect">
            <a:avLst/>
          </a:prstGeom>
        </p:spPr>
        <p:txBody>
          <a:bodyPr wrap="square">
            <a:spAutoFit/>
          </a:bodyPr>
          <a:lstStyle/>
          <a:p>
            <a:pPr marL="14288" indent="-14288" fontAlgn="auto">
              <a:spcBef>
                <a:spcPts val="0"/>
              </a:spcBef>
              <a:spcAft>
                <a:spcPct val="40000"/>
              </a:spcAft>
              <a:buClr>
                <a:srgbClr val="FF0000"/>
              </a:buClr>
              <a:defRPr/>
            </a:pPr>
            <a:r>
              <a:rPr lang="en-US" b="1" smtClean="0">
                <a:solidFill>
                  <a:schemeClr val="bg1"/>
                </a:solidFill>
                <a:latin typeface="Cambria" pitchFamily="18" charset="0"/>
              </a:rPr>
              <a:t>Chapter 19: Social Policy and Employment</a:t>
            </a:r>
            <a:endParaRPr lang="sr-Latn-CS" b="1">
              <a:solidFill>
                <a:schemeClr val="bg1"/>
              </a:solidFill>
              <a:latin typeface="Cambria" pitchFamily="18" charset="0"/>
            </a:endParaRPr>
          </a:p>
        </p:txBody>
      </p:sp>
      <p:grpSp>
        <p:nvGrpSpPr>
          <p:cNvPr id="7" name="Group 21"/>
          <p:cNvGrpSpPr>
            <a:grpSpLocks/>
          </p:cNvGrpSpPr>
          <p:nvPr/>
        </p:nvGrpSpPr>
        <p:grpSpPr bwMode="auto">
          <a:xfrm>
            <a:off x="7885113" y="-538163"/>
            <a:ext cx="1211262" cy="385763"/>
            <a:chOff x="7814716" y="-5258"/>
            <a:chExt cx="1210767" cy="460280"/>
          </a:xfrm>
        </p:grpSpPr>
        <p:sp>
          <p:nvSpPr>
            <p:cNvPr id="8" name="5-Point Star 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9" name="5-Point Star 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0" name="5-Point Star 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1" name="5-Point Star 1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2" name="5-Point Star 1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3" name="5-Point Star 1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grpSp>
      <p:sp>
        <p:nvSpPr>
          <p:cNvPr id="28" name="Line 55"/>
          <p:cNvSpPr>
            <a:spLocks noChangeShapeType="1"/>
          </p:cNvSpPr>
          <p:nvPr/>
        </p:nvSpPr>
        <p:spPr bwMode="auto">
          <a:xfrm>
            <a:off x="3276600" y="2781300"/>
            <a:ext cx="1439863" cy="3600450"/>
          </a:xfrm>
          <a:prstGeom prst="line">
            <a:avLst/>
          </a:prstGeom>
          <a:noFill/>
          <a:ln w="38100">
            <a:solidFill>
              <a:schemeClr val="tx1"/>
            </a:solidFill>
            <a:round/>
            <a:headEnd/>
            <a:tailEnd/>
          </a:ln>
          <a:effectLst/>
        </p:spPr>
        <p:txBody>
          <a:bodyPr/>
          <a:lstStyle/>
          <a:p>
            <a:endParaRPr lang="en-US"/>
          </a:p>
        </p:txBody>
      </p:sp>
      <p:sp>
        <p:nvSpPr>
          <p:cNvPr id="29" name="Line 56"/>
          <p:cNvSpPr>
            <a:spLocks noChangeShapeType="1"/>
          </p:cNvSpPr>
          <p:nvPr/>
        </p:nvSpPr>
        <p:spPr bwMode="auto">
          <a:xfrm flipV="1">
            <a:off x="3276600" y="188913"/>
            <a:ext cx="1439863" cy="2592387"/>
          </a:xfrm>
          <a:prstGeom prst="line">
            <a:avLst/>
          </a:prstGeom>
          <a:noFill/>
          <a:ln w="38100">
            <a:solidFill>
              <a:schemeClr val="tx1"/>
            </a:solidFill>
            <a:round/>
            <a:headEnd/>
            <a:tailEnd/>
          </a:ln>
          <a:effectLst/>
        </p:spPr>
        <p:txBody>
          <a:bodyPr/>
          <a:lstStyle/>
          <a:p>
            <a:endParaRPr lang="en-US"/>
          </a:p>
        </p:txBody>
      </p:sp>
      <p:pic>
        <p:nvPicPr>
          <p:cNvPr id="20" name="Picture 18" descr="EU MN logo"/>
          <p:cNvPicPr>
            <a:picLocks noChangeAspect="1" noChangeArrowheads="1"/>
          </p:cNvPicPr>
          <p:nvPr/>
        </p:nvPicPr>
        <p:blipFill>
          <a:blip r:embed="rId4" cstate="print"/>
          <a:srcRect/>
          <a:stretch>
            <a:fillRect/>
          </a:stretch>
        </p:blipFill>
        <p:spPr bwMode="auto">
          <a:xfrm>
            <a:off x="0" y="1"/>
            <a:ext cx="914400" cy="514350"/>
          </a:xfrm>
          <a:prstGeom prst="rect">
            <a:avLst/>
          </a:prstGeom>
          <a:noFill/>
          <a:ln w="9525">
            <a:noFill/>
            <a:miter lim="800000"/>
            <a:headEnd/>
            <a:tailEnd/>
          </a:ln>
        </p:spPr>
      </p:pic>
      <p:sp>
        <p:nvSpPr>
          <p:cNvPr id="21" name="Round Same Side Corner Rectangle 20"/>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2" name="Picture 4" descr="C:\Documents and Settings\alen.nikezic\Desktop\MUPIJU-Stari komp\Press clipping\montenegro grb.wmf"/>
          <p:cNvPicPr>
            <a:picLocks noChangeAspect="1" noChangeArrowheads="1"/>
          </p:cNvPicPr>
          <p:nvPr/>
        </p:nvPicPr>
        <p:blipFill>
          <a:blip r:embed="rId5" cstate="print"/>
          <a:srcRect/>
          <a:stretch>
            <a:fillRect/>
          </a:stretch>
        </p:blipFill>
        <p:spPr bwMode="auto">
          <a:xfrm>
            <a:off x="66675" y="6362700"/>
            <a:ext cx="508000" cy="503238"/>
          </a:xfrm>
          <a:prstGeom prst="rect">
            <a:avLst/>
          </a:prstGeom>
          <a:noFill/>
          <a:ln w="9525">
            <a:noFill/>
            <a:miter lim="800000"/>
            <a:headEnd/>
            <a:tailEnd/>
          </a:ln>
        </p:spPr>
      </p:pic>
      <p:sp>
        <p:nvSpPr>
          <p:cNvPr id="23" name="Rectangle 22"/>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24" name="Rectangle 23"/>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graphicFrame>
        <p:nvGraphicFramePr>
          <p:cNvPr id="30" name="Group 68"/>
          <p:cNvGraphicFramePr>
            <a:graphicFrameLocks/>
          </p:cNvGraphicFramePr>
          <p:nvPr/>
        </p:nvGraphicFramePr>
        <p:xfrm>
          <a:off x="4716463" y="188913"/>
          <a:ext cx="4038600" cy="3663000"/>
        </p:xfrm>
        <a:graphic>
          <a:graphicData uri="http://schemas.openxmlformats.org/drawingml/2006/table">
            <a:tbl>
              <a:tblPr/>
              <a:tblGrid>
                <a:gridCol w="4038600"/>
              </a:tblGrid>
              <a:tr h="2159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GB" sz="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Regulation on Risk Assesement at Workplaces</a:t>
                      </a:r>
                      <a:endParaRPr kumimoji="0" lang="en-US" sz="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38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Regulation on the Records and Reports in the Field of Safety at Work</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41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Regulation on the Conditions to be fulfilled by an Authorized Organization Performing Expert Tasks in the Field of Safety at Work</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38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Regulation on Manner and Procedure applied in Preventive Medical Examination of Employees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22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Regulation on Means of Personal Safety for Work and Personal Safety Equipment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38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Regulation on Safety in the Loading and Unloading of Lorries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22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Regulation on Safety at Work on the Railways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38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Regulation on Hygienic and Technical Safety Measures for Work in Ferrous Metallurgy </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08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Ordinance on the Prohibition of Absolving and Claming Metallic Parts and other Materials with Fuel Petrochemicals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2425">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Regulation  on General Measures and Norms for Safety at Work Concerning Construction Works Intended for Working and Accessory Premises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22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Regulation on Safety at Work in Forest Industry</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08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Regulation on Hygienic and Technical Safety Measures for Work in the Mechanical Processing and Shaping of Wood and Similar Materials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38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Regulation on Safety at Work Concerning the Danger of Electric Power</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31" name="Group 66"/>
          <p:cNvGraphicFramePr>
            <a:graphicFrameLocks/>
          </p:cNvGraphicFramePr>
          <p:nvPr/>
        </p:nvGraphicFramePr>
        <p:xfrm>
          <a:off x="4716463" y="4149725"/>
          <a:ext cx="4038600" cy="2258696"/>
        </p:xfrm>
        <a:graphic>
          <a:graphicData uri="http://schemas.openxmlformats.org/drawingml/2006/table">
            <a:tbl>
              <a:tblPr/>
              <a:tblGrid>
                <a:gridCol w="4038600"/>
              </a:tblGrid>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Regulation on Provision of Accommodation and Meals to Employees and their Transport from Place of Residence to Workplace and in the Opposite Direction</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22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Regulation on Safety in the Maintained and Use of Motor Vehicles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54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Regulation on Safety at Work and Technical Measures Concerning Acetylene Generators and Acetylene Stations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38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Regulation on Measures and Norms Concerning Safety at Work with Work Tools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22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Regulation on General Measures and Norms Concerning Noise at Work Premises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288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Regulation and Special Measures  and Norms for Safety at Work in the processing of Hides, Furs and Fur Wastes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22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Regulation on Safety in Agriculture Work</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1516" name="Organization Chart 12"/>
          <p:cNvGraphicFramePr>
            <a:graphicFrameLocks/>
          </p:cNvGraphicFramePr>
          <p:nvPr>
            <p:ph sz="half" idx="1"/>
          </p:nvPr>
        </p:nvGraphicFramePr>
        <p:xfrm>
          <a:off x="381000" y="609600"/>
          <a:ext cx="2881313" cy="2846388"/>
        </p:xfrm>
        <a:graphic>
          <a:graphicData uri="http://schemas.openxmlformats.org/drawingml/2006/compatibility">
            <com:legacyDrawing xmlns:com="http://schemas.openxmlformats.org/drawingml/2006/compatibility" spid="_x0000_s21516"/>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Same Side Corner Rectangle 3"/>
          <p:cNvSpPr/>
          <p:nvPr/>
        </p:nvSpPr>
        <p:spPr>
          <a:xfrm>
            <a:off x="0" y="-53340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5" name="Rectangle 4"/>
          <p:cNvSpPr/>
          <p:nvPr/>
        </p:nvSpPr>
        <p:spPr>
          <a:xfrm>
            <a:off x="95250" y="-428625"/>
            <a:ext cx="5314950" cy="369332"/>
          </a:xfrm>
          <a:prstGeom prst="rect">
            <a:avLst/>
          </a:prstGeom>
        </p:spPr>
        <p:txBody>
          <a:bodyPr wrap="square">
            <a:spAutoFit/>
          </a:bodyPr>
          <a:lstStyle/>
          <a:p>
            <a:pPr marL="14288" indent="-14288" fontAlgn="auto">
              <a:spcBef>
                <a:spcPts val="0"/>
              </a:spcBef>
              <a:spcAft>
                <a:spcPct val="40000"/>
              </a:spcAft>
              <a:buClr>
                <a:srgbClr val="FF0000"/>
              </a:buClr>
              <a:defRPr/>
            </a:pPr>
            <a:r>
              <a:rPr lang="en-US" b="1" smtClean="0">
                <a:solidFill>
                  <a:schemeClr val="bg1"/>
                </a:solidFill>
                <a:latin typeface="Cambria" pitchFamily="18" charset="0"/>
              </a:rPr>
              <a:t>Chapter 19: Social Policy and Employment</a:t>
            </a:r>
            <a:endParaRPr lang="sr-Latn-CS" b="1">
              <a:solidFill>
                <a:schemeClr val="bg1"/>
              </a:solidFill>
              <a:latin typeface="Cambria" pitchFamily="18" charset="0"/>
            </a:endParaRPr>
          </a:p>
        </p:txBody>
      </p:sp>
      <p:grpSp>
        <p:nvGrpSpPr>
          <p:cNvPr id="6" name="Group 21"/>
          <p:cNvGrpSpPr>
            <a:grpSpLocks/>
          </p:cNvGrpSpPr>
          <p:nvPr/>
        </p:nvGrpSpPr>
        <p:grpSpPr bwMode="auto">
          <a:xfrm>
            <a:off x="7885113" y="-538163"/>
            <a:ext cx="1211262" cy="385763"/>
            <a:chOff x="7814716" y="-5258"/>
            <a:chExt cx="1210767" cy="460280"/>
          </a:xfrm>
        </p:grpSpPr>
        <p:sp>
          <p:nvSpPr>
            <p:cNvPr id="7" name="5-Point Star 6"/>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8" name="5-Point Star 7"/>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9" name="5-Point Star 8"/>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0" name="5-Point Star 9"/>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1" name="5-Point Star 10"/>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2" name="5-Point Star 11"/>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grpSp>
      <p:sp>
        <p:nvSpPr>
          <p:cNvPr id="18" name="TextBox 17"/>
          <p:cNvSpPr txBox="1"/>
          <p:nvPr/>
        </p:nvSpPr>
        <p:spPr>
          <a:xfrm>
            <a:off x="0" y="26075"/>
            <a:ext cx="9144000" cy="6832640"/>
          </a:xfrm>
          <a:prstGeom prst="rect">
            <a:avLst/>
          </a:prstGeom>
          <a:noFill/>
        </p:spPr>
        <p:txBody>
          <a:bodyPr wrap="square" rtlCol="0">
            <a:spAutoFit/>
          </a:bodyPr>
          <a:lstStyle/>
          <a:p>
            <a:pPr algn="ctr"/>
            <a:r>
              <a:rPr lang="sr-Latn-CS" sz="1500" b="1" smtClean="0">
                <a:latin typeface="Cambria" pitchFamily="18" charset="0"/>
              </a:rPr>
              <a:t>November 2010 Government of Montenegro was adopted STRATEGY FOR IMPROVEMENT  HEALTH OF EMPLOYEES AND SAFETY AT WORK IN MONTENEGRO</a:t>
            </a:r>
            <a:endParaRPr lang="en-US" sz="1500" b="1">
              <a:latin typeface="Cambria" pitchFamily="18" charset="0"/>
            </a:endParaRPr>
          </a:p>
          <a:p>
            <a:pPr algn="ctr"/>
            <a:r>
              <a:rPr lang="sr-Latn-CS" sz="1500" b="1">
                <a:latin typeface="Cambria" pitchFamily="18" charset="0"/>
              </a:rPr>
              <a:t>2010 </a:t>
            </a:r>
            <a:r>
              <a:rPr lang="sr-Latn-CS" sz="1500" b="1" smtClean="0">
                <a:latin typeface="Cambria" pitchFamily="18" charset="0"/>
              </a:rPr>
              <a:t>– 2014</a:t>
            </a:r>
            <a:r>
              <a:rPr lang="sr-Latn-ME" sz="1500" b="1" smtClean="0">
                <a:latin typeface="Cambria" pitchFamily="18" charset="0"/>
              </a:rPr>
              <a:t> with Action plan of implementation</a:t>
            </a:r>
            <a:endParaRPr lang="sr-Latn-CS" sz="1500" b="1" smtClean="0">
              <a:latin typeface="Cambria" pitchFamily="18" charset="0"/>
            </a:endParaRPr>
          </a:p>
          <a:p>
            <a:pPr algn="ctr"/>
            <a:endParaRPr lang="sr-Latn-CS" sz="1500" b="1">
              <a:latin typeface="Cambria" pitchFamily="18" charset="0"/>
            </a:endParaRPr>
          </a:p>
          <a:p>
            <a:pPr algn="ctr"/>
            <a:r>
              <a:rPr lang="sr-Latn-ME" sz="1500" b="1" smtClean="0">
                <a:latin typeface="Cambria" pitchFamily="18" charset="0"/>
              </a:rPr>
              <a:t>Law on Safety at Work (“Official Gazette of  Republic of Montenegro”, no. 79/04 and “Official Gazette of  Montenegro”, no. 26/10) </a:t>
            </a:r>
          </a:p>
          <a:p>
            <a:pPr algn="ctr"/>
            <a:r>
              <a:rPr lang="sr-Latn-ME" sz="1500" b="1" smtClean="0">
                <a:latin typeface="Cambria" pitchFamily="18" charset="0"/>
              </a:rPr>
              <a:t>Adopted in accordance with “FRAMEWORK” directive 89/391/EC</a:t>
            </a:r>
          </a:p>
          <a:p>
            <a:pPr algn="ctr"/>
            <a:endParaRPr lang="sr-Latn-ME" sz="1500" smtClean="0">
              <a:latin typeface="Cambria" pitchFamily="18" charset="0"/>
            </a:endParaRPr>
          </a:p>
          <a:p>
            <a:pPr algn="ctr"/>
            <a:r>
              <a:rPr lang="en-US" sz="1500" b="1" smtClean="0">
                <a:latin typeface="Cambria" pitchFamily="18" charset="0"/>
              </a:rPr>
              <a:t>Article</a:t>
            </a:r>
            <a:r>
              <a:rPr lang="sr-Latn-ME" sz="1500" b="1" smtClean="0">
                <a:latin typeface="Cambria" pitchFamily="18" charset="0"/>
              </a:rPr>
              <a:t> 1 </a:t>
            </a:r>
            <a:r>
              <a:rPr lang="sr-Latn-ME" sz="1500" smtClean="0">
                <a:latin typeface="Cambria" pitchFamily="18" charset="0"/>
              </a:rPr>
              <a:t>- </a:t>
            </a:r>
            <a:r>
              <a:rPr lang="en-GB" sz="1500" smtClean="0">
                <a:latin typeface="Cambria" pitchFamily="18" charset="0"/>
              </a:rPr>
              <a:t>The safety at work, based on the implementation of modern technical-technological, organizational, health, social and other safety at work measures and means shall be ensured and implemented in accordance with the present Law </a:t>
            </a:r>
            <a:r>
              <a:rPr lang="es-ES_tradnl" sz="1500" smtClean="0">
                <a:latin typeface="Cambria" pitchFamily="18" charset="0"/>
              </a:rPr>
              <a:t>by other regulations, decrees of the European Union</a:t>
            </a:r>
            <a:r>
              <a:rPr lang="es-ES_tradnl" sz="1500" smtClean="0"/>
              <a:t> </a:t>
            </a:r>
            <a:r>
              <a:rPr lang="en-GB" sz="1500" smtClean="0">
                <a:latin typeface="Cambria" pitchFamily="18" charset="0"/>
              </a:rPr>
              <a:t>and international Conventions</a:t>
            </a:r>
            <a:endParaRPr lang="sr-Latn-ME" sz="1500" smtClean="0">
              <a:latin typeface="Cambria" pitchFamily="18" charset="0"/>
            </a:endParaRPr>
          </a:p>
          <a:p>
            <a:pPr algn="ctr"/>
            <a:endParaRPr lang="sr-Latn-ME" sz="1500">
              <a:latin typeface="Cambria" pitchFamily="18" charset="0"/>
            </a:endParaRPr>
          </a:p>
          <a:p>
            <a:pPr algn="ctr"/>
            <a:r>
              <a:rPr lang="en-US" sz="1500" b="1" smtClean="0">
                <a:latin typeface="Cambria" pitchFamily="18" charset="0"/>
              </a:rPr>
              <a:t>Article</a:t>
            </a:r>
            <a:r>
              <a:rPr lang="sr-Latn-ME" sz="1500" b="1" smtClean="0">
                <a:latin typeface="Cambria" pitchFamily="18" charset="0"/>
              </a:rPr>
              <a:t> 4 </a:t>
            </a:r>
            <a:r>
              <a:rPr lang="sr-Latn-ME" sz="1500" smtClean="0">
                <a:latin typeface="Cambria" pitchFamily="18" charset="0"/>
              </a:rPr>
              <a:t>- </a:t>
            </a:r>
            <a:r>
              <a:rPr lang="en-GB" sz="1500" smtClean="0">
                <a:latin typeface="Cambria" pitchFamily="18" charset="0"/>
              </a:rPr>
              <a:t>Provisions of the present Law shall apply to all employees who work in the territory of Montenegro with national and international legal and natural entities, Government authorities, local government units, the employees who are referred to work abroad respectively if the legislation of the receiving country envisages less favourable safety at work measures than the ones established by the present Law, and all other persons who participate in the process of work and work environment if not otherwise established by a separate Law</a:t>
            </a:r>
            <a:r>
              <a:rPr lang="es-ES_tradnl" sz="1500" smtClean="0">
                <a:latin typeface="Cambria" pitchFamily="18" charset="0"/>
              </a:rPr>
              <a:t>.</a:t>
            </a:r>
            <a:endParaRPr lang="en-US" sz="1500">
              <a:latin typeface="Cambria" pitchFamily="18" charset="0"/>
            </a:endParaRPr>
          </a:p>
          <a:p>
            <a:pPr algn="ctr"/>
            <a:endParaRPr lang="sr-Latn-ME" sz="1500" smtClean="0">
              <a:latin typeface="Cambria" pitchFamily="18" charset="0"/>
            </a:endParaRPr>
          </a:p>
          <a:p>
            <a:r>
              <a:rPr lang="sr-Latn-ME" sz="1500" smtClean="0">
                <a:latin typeface="Cambria" pitchFamily="18" charset="0"/>
              </a:rPr>
              <a:t>The Law shall apply on employees and on: </a:t>
            </a:r>
            <a:r>
              <a:rPr lang="es-ES_tradnl" sz="1500" smtClean="0">
                <a:latin typeface="Cambria" pitchFamily="18" charset="0"/>
              </a:rPr>
              <a:t>pupils and students on apprenticeship, professional practice or practical classes (workshops, economies, cabinets, laboratories etc.)</a:t>
            </a:r>
            <a:r>
              <a:rPr lang="sr-Latn-ME" sz="1500" smtClean="0">
                <a:latin typeface="Cambria" pitchFamily="18" charset="0"/>
              </a:rPr>
              <a:t>, </a:t>
            </a:r>
            <a:r>
              <a:rPr lang="es-ES_tradnl" sz="1500" smtClean="0">
                <a:latin typeface="Cambria" pitchFamily="18" charset="0"/>
              </a:rPr>
              <a:t>persons undergoing professional training, training for a particular job or higher qualification</a:t>
            </a:r>
            <a:r>
              <a:rPr lang="sr-Latn-ME" sz="1500" smtClean="0">
                <a:latin typeface="Cambria" pitchFamily="18" charset="0"/>
              </a:rPr>
              <a:t>. </a:t>
            </a:r>
            <a:r>
              <a:rPr lang="es-ES_tradnl" sz="1500" smtClean="0">
                <a:latin typeface="Cambria" pitchFamily="18" charset="0"/>
              </a:rPr>
              <a:t>persons undergoing professional rehabilitation</a:t>
            </a:r>
            <a:r>
              <a:rPr lang="sr-Latn-ME" sz="1500" smtClean="0">
                <a:latin typeface="Cambria" pitchFamily="18" charset="0"/>
              </a:rPr>
              <a:t>, </a:t>
            </a:r>
            <a:r>
              <a:rPr lang="es-ES_tradnl" sz="1500" smtClean="0">
                <a:latin typeface="Cambria" pitchFamily="18" charset="0"/>
              </a:rPr>
              <a:t>persons obliged during serving prison sentence to perform certain jobs</a:t>
            </a:r>
            <a:r>
              <a:rPr lang="sr-Latn-ME" sz="1500" smtClean="0">
                <a:latin typeface="Cambria" pitchFamily="18" charset="0"/>
              </a:rPr>
              <a:t>, </a:t>
            </a:r>
            <a:r>
              <a:rPr lang="es-ES_tradnl" sz="1500" smtClean="0">
                <a:latin typeface="Cambria" pitchFamily="18" charset="0"/>
              </a:rPr>
              <a:t>persons on volunteering and public works organized for the common good, on working action and competitions</a:t>
            </a:r>
            <a:r>
              <a:rPr lang="sr-Latn-ME" sz="1500" smtClean="0">
                <a:latin typeface="Cambria" pitchFamily="18" charset="0"/>
              </a:rPr>
              <a:t> and</a:t>
            </a:r>
            <a:r>
              <a:rPr lang="es-ES_tradnl" sz="1500" smtClean="0">
                <a:latin typeface="Cambria" pitchFamily="18" charset="0"/>
              </a:rPr>
              <a:t>volunteers</a:t>
            </a:r>
            <a:r>
              <a:rPr lang="sr-Latn-ME" sz="1500" smtClean="0">
                <a:latin typeface="Cambria" pitchFamily="18" charset="0"/>
              </a:rPr>
              <a:t>.  </a:t>
            </a:r>
            <a:r>
              <a:rPr lang="sr-Latn-ME" sz="1600" smtClean="0">
                <a:latin typeface="Cambria" pitchFamily="18" charset="0"/>
              </a:rPr>
              <a:t>It shall not apply </a:t>
            </a:r>
            <a:r>
              <a:rPr lang="es-ES_tradnl" sz="1600" smtClean="0">
                <a:latin typeface="Cambria" pitchFamily="18" charset="0"/>
              </a:rPr>
              <a:t>shall not apply to persons for whom the employer, in line with the law, has organized work at home, that is with whom employment contract has been concluded for performing business in the household</a:t>
            </a:r>
            <a:endParaRPr lang="sr-Latn-ME" sz="1600" smtClean="0">
              <a:latin typeface="Cambria" pitchFamily="18" charset="0"/>
            </a:endParaRPr>
          </a:p>
          <a:p>
            <a:endParaRPr lang="sr-Latn-ME" sz="1500" u="sng" smtClean="0">
              <a:latin typeface="Cambria" pitchFamily="18" charset="0"/>
            </a:endParaRPr>
          </a:p>
          <a:p>
            <a:endParaRPr lang="en-US" sz="1500">
              <a:latin typeface="Cambria" pitchFamily="18" charset="0"/>
            </a:endParaRPr>
          </a:p>
          <a:p>
            <a:endParaRPr lang="en-US" sz="1500">
              <a:latin typeface="Cambria" pitchFamily="18" charset="0"/>
            </a:endParaRPr>
          </a:p>
        </p:txBody>
      </p:sp>
      <p:pic>
        <p:nvPicPr>
          <p:cNvPr id="19" name="Picture 18" descr="EU MN logo"/>
          <p:cNvPicPr>
            <a:picLocks noChangeAspect="1" noChangeArrowheads="1"/>
          </p:cNvPicPr>
          <p:nvPr/>
        </p:nvPicPr>
        <p:blipFill>
          <a:blip r:embed="rId3" cstate="print"/>
          <a:srcRect/>
          <a:stretch>
            <a:fillRect/>
          </a:stretch>
        </p:blipFill>
        <p:spPr bwMode="auto">
          <a:xfrm>
            <a:off x="0" y="304800"/>
            <a:ext cx="1219200" cy="685800"/>
          </a:xfrm>
          <a:prstGeom prst="rect">
            <a:avLst/>
          </a:prstGeom>
          <a:noFill/>
          <a:ln w="9525">
            <a:noFill/>
            <a:miter lim="800000"/>
            <a:headEnd/>
            <a:tailEnd/>
          </a:ln>
        </p:spPr>
      </p:pic>
      <p:sp>
        <p:nvSpPr>
          <p:cNvPr id="20" name="Round Same Side Corner Rectangle 19"/>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1"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22" name="Rectangle 21"/>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23" name="Rectangle 22"/>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Same Side Corner Rectangle 3"/>
          <p:cNvSpPr/>
          <p:nvPr/>
        </p:nvSpPr>
        <p:spPr>
          <a:xfrm>
            <a:off x="0" y="-53340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5" name="Rectangle 4"/>
          <p:cNvSpPr/>
          <p:nvPr/>
        </p:nvSpPr>
        <p:spPr>
          <a:xfrm>
            <a:off x="95250" y="-428625"/>
            <a:ext cx="4781550" cy="369332"/>
          </a:xfrm>
          <a:prstGeom prst="rect">
            <a:avLst/>
          </a:prstGeom>
        </p:spPr>
        <p:txBody>
          <a:bodyPr wrap="square">
            <a:spAutoFit/>
          </a:bodyPr>
          <a:lstStyle/>
          <a:p>
            <a:pPr marL="14288" indent="-14288" fontAlgn="auto">
              <a:spcBef>
                <a:spcPts val="0"/>
              </a:spcBef>
              <a:spcAft>
                <a:spcPct val="40000"/>
              </a:spcAft>
              <a:buClr>
                <a:srgbClr val="FF0000"/>
              </a:buClr>
              <a:defRPr/>
            </a:pPr>
            <a:r>
              <a:rPr lang="en-US" b="1" smtClean="0">
                <a:solidFill>
                  <a:schemeClr val="bg1"/>
                </a:solidFill>
                <a:latin typeface="Cambria" pitchFamily="18" charset="0"/>
              </a:rPr>
              <a:t>Chapter 19: Social Policy and Employment</a:t>
            </a:r>
            <a:endParaRPr lang="sr-Latn-CS" b="1">
              <a:solidFill>
                <a:schemeClr val="bg1"/>
              </a:solidFill>
              <a:latin typeface="Cambria" pitchFamily="18" charset="0"/>
            </a:endParaRPr>
          </a:p>
        </p:txBody>
      </p:sp>
      <p:grpSp>
        <p:nvGrpSpPr>
          <p:cNvPr id="6" name="Group 21"/>
          <p:cNvGrpSpPr>
            <a:grpSpLocks/>
          </p:cNvGrpSpPr>
          <p:nvPr/>
        </p:nvGrpSpPr>
        <p:grpSpPr bwMode="auto">
          <a:xfrm>
            <a:off x="7885113" y="-538163"/>
            <a:ext cx="1211262" cy="385763"/>
            <a:chOff x="7814716" y="-5258"/>
            <a:chExt cx="1210767" cy="460280"/>
          </a:xfrm>
        </p:grpSpPr>
        <p:sp>
          <p:nvSpPr>
            <p:cNvPr id="7" name="5-Point Star 6"/>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8" name="5-Point Star 7"/>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9" name="5-Point Star 8"/>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0" name="5-Point Star 9"/>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1" name="5-Point Star 10"/>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2" name="5-Point Star 11"/>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grpSp>
      <p:sp>
        <p:nvSpPr>
          <p:cNvPr id="17" name="TextBox 16"/>
          <p:cNvSpPr txBox="1"/>
          <p:nvPr/>
        </p:nvSpPr>
        <p:spPr>
          <a:xfrm>
            <a:off x="381000" y="533401"/>
            <a:ext cx="8763000" cy="6001643"/>
          </a:xfrm>
          <a:prstGeom prst="rect">
            <a:avLst/>
          </a:prstGeom>
          <a:noFill/>
        </p:spPr>
        <p:txBody>
          <a:bodyPr wrap="square" rtlCol="0">
            <a:spAutoFit/>
          </a:bodyPr>
          <a:lstStyle/>
          <a:p>
            <a:r>
              <a:rPr lang="sr-Latn-ME" sz="1600" b="1" smtClean="0">
                <a:latin typeface="Cambria" pitchFamily="18" charset="0"/>
              </a:rPr>
              <a:t>Article 6 </a:t>
            </a:r>
            <a:r>
              <a:rPr lang="sr-Latn-ME" sz="1600" smtClean="0">
                <a:latin typeface="Cambria" pitchFamily="18" charset="0"/>
              </a:rPr>
              <a:t>– </a:t>
            </a:r>
            <a:r>
              <a:rPr lang="es-ES_tradnl" sz="1600" b="1" smtClean="0">
                <a:latin typeface="Cambria" pitchFamily="18" charset="0"/>
              </a:rPr>
              <a:t>Preventive measures for enabling safety at workplace are provided </a:t>
            </a:r>
            <a:r>
              <a:rPr lang="es-ES_tradnl" sz="1600" smtClean="0">
                <a:latin typeface="Cambria" pitchFamily="18" charset="0"/>
              </a:rPr>
              <a:t>for by applying contemporary technical, ergonomic, health (medical), educational, social, organizational and other measures and facilities to eliminate risks of injury and harmful effect on health  of employees or to rdeuce that as mush as possible, in the pocedure of:</a:t>
            </a:r>
            <a:endParaRPr lang="en-US" sz="1600" smtClean="0">
              <a:latin typeface="Cambria" pitchFamily="18" charset="0"/>
            </a:endParaRPr>
          </a:p>
          <a:p>
            <a:r>
              <a:rPr lang="es-ES_tradnl" sz="1600" smtClean="0">
                <a:latin typeface="Cambria" pitchFamily="18" charset="0"/>
              </a:rPr>
              <a:t>1) designing, construction, usage and maintenance of structures designated as working and auxilliary premises, as well as structures designated for work at the open space, for the aim of safe conducting of work process;</a:t>
            </a:r>
            <a:endParaRPr lang="en-US" sz="1600" smtClean="0">
              <a:latin typeface="Cambria" pitchFamily="18" charset="0"/>
            </a:endParaRPr>
          </a:p>
          <a:p>
            <a:r>
              <a:rPr lang="es-ES_tradnl" sz="1600" smtClean="0">
                <a:latin typeface="Cambria" pitchFamily="18" charset="0"/>
              </a:rPr>
              <a:t>2) designing, construction, usage and maintenance of technological processes of work  with all corresponding work facilities, for the aim of safe work of employees and adjustment of chemical, physical and biological damage, micro-climate and lightening at  workplaces and in the working and auxilliary premises with prescribed measures and norms for activity performed at such workplace and in such work premises;</a:t>
            </a:r>
            <a:endParaRPr lang="en-US" sz="1600" smtClean="0">
              <a:latin typeface="Cambria" pitchFamily="18" charset="0"/>
            </a:endParaRPr>
          </a:p>
          <a:p>
            <a:r>
              <a:rPr lang="es-ES_tradnl" sz="1600" smtClean="0">
                <a:latin typeface="Cambria" pitchFamily="18" charset="0"/>
              </a:rPr>
              <a:t>3) designing, production, usage and maintenance of work facilities, construction of structures for collective protection at the workplace, auxilliary structures and objects and other facilities which are used in the process of work which are in any way connected with the work process, thus preventing harmful effects and ruining of the employees’ health during their usage;</a:t>
            </a:r>
            <a:endParaRPr lang="en-US" sz="1600" smtClean="0">
              <a:latin typeface="Cambria" pitchFamily="18" charset="0"/>
            </a:endParaRPr>
          </a:p>
          <a:p>
            <a:r>
              <a:rPr lang="es-ES_tradnl" sz="1600" smtClean="0">
                <a:latin typeface="Cambria" pitchFamily="18" charset="0"/>
              </a:rPr>
              <a:t>4) production, packing, transportation, storing, usage and distroying of dangerous substances,  in a manner and in accordance with regulations and rules which eliminate possibility for employees to harm or ruin their health;</a:t>
            </a:r>
            <a:endParaRPr lang="en-US" sz="1600" smtClean="0">
              <a:latin typeface="Cambria" pitchFamily="18" charset="0"/>
            </a:endParaRPr>
          </a:p>
          <a:p>
            <a:r>
              <a:rPr lang="es-ES_tradnl" sz="1600" smtClean="0">
                <a:latin typeface="Cambria" pitchFamily="18" charset="0"/>
              </a:rPr>
              <a:t>5) designing, production and usage of facilities and personal protection equipment during work, which eliminate, if used, risks or dangers which could not have been eliminated by application of certain preventive measures;</a:t>
            </a:r>
            <a:endParaRPr lang="en-US" sz="1600" smtClean="0">
              <a:latin typeface="Cambria" pitchFamily="18" charset="0"/>
            </a:endParaRPr>
          </a:p>
          <a:p>
            <a:r>
              <a:rPr lang="es-ES_tradnl" sz="1600" smtClean="0">
                <a:latin typeface="Cambria" pitchFamily="18" charset="0"/>
              </a:rPr>
              <a:t>6) education, teaching and training in the field of safety at the workplace..</a:t>
            </a:r>
            <a:endParaRPr lang="sr-Latn-ME" sz="1600" smtClean="0">
              <a:latin typeface="Cambria" pitchFamily="18" charset="0"/>
            </a:endParaRPr>
          </a:p>
          <a:p>
            <a:r>
              <a:rPr lang="sr-Latn-ME" sz="1600" b="1" smtClean="0">
                <a:latin typeface="Cambria" pitchFamily="18" charset="0"/>
              </a:rPr>
              <a:t>Articles 8 and 10 </a:t>
            </a:r>
            <a:r>
              <a:rPr lang="sr-Latn-ME" sz="1600" smtClean="0">
                <a:latin typeface="Cambria" pitchFamily="18" charset="0"/>
              </a:rPr>
              <a:t>– </a:t>
            </a:r>
            <a:r>
              <a:rPr lang="sr-Latn-ME" sz="1600" b="1" smtClean="0">
                <a:latin typeface="Cambria" pitchFamily="18" charset="0"/>
              </a:rPr>
              <a:t>checking and examinations of work equipment and working conditions</a:t>
            </a:r>
            <a:endParaRPr lang="sr-Latn-ME" sz="1600" b="1">
              <a:latin typeface="Cambria" pitchFamily="18" charset="0"/>
            </a:endParaRPr>
          </a:p>
        </p:txBody>
      </p:sp>
      <p:pic>
        <p:nvPicPr>
          <p:cNvPr id="18" name="Picture 18" descr="EU MN logo"/>
          <p:cNvPicPr>
            <a:picLocks noChangeAspect="1" noChangeArrowheads="1"/>
          </p:cNvPicPr>
          <p:nvPr/>
        </p:nvPicPr>
        <p:blipFill>
          <a:blip r:embed="rId3" cstate="print"/>
          <a:srcRect/>
          <a:stretch>
            <a:fillRect/>
          </a:stretch>
        </p:blipFill>
        <p:spPr bwMode="auto">
          <a:xfrm>
            <a:off x="0" y="0"/>
            <a:ext cx="1066800" cy="600075"/>
          </a:xfrm>
          <a:prstGeom prst="rect">
            <a:avLst/>
          </a:prstGeom>
          <a:noFill/>
          <a:ln w="9525">
            <a:noFill/>
            <a:miter lim="800000"/>
            <a:headEnd/>
            <a:tailEnd/>
          </a:ln>
        </p:spPr>
      </p:pic>
      <p:sp>
        <p:nvSpPr>
          <p:cNvPr id="19" name="Round Same Side Corner Rectangle 18"/>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0"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21" name="Rectangle 20"/>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22" name="Rectangle 21"/>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Same Side Corner Rectangle 3"/>
          <p:cNvSpPr/>
          <p:nvPr/>
        </p:nvSpPr>
        <p:spPr>
          <a:xfrm>
            <a:off x="0" y="-53340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5" name="Rectangle 4"/>
          <p:cNvSpPr/>
          <p:nvPr/>
        </p:nvSpPr>
        <p:spPr>
          <a:xfrm>
            <a:off x="95250" y="-428625"/>
            <a:ext cx="5086350" cy="369332"/>
          </a:xfrm>
          <a:prstGeom prst="rect">
            <a:avLst/>
          </a:prstGeom>
        </p:spPr>
        <p:txBody>
          <a:bodyPr wrap="square">
            <a:spAutoFit/>
          </a:bodyPr>
          <a:lstStyle/>
          <a:p>
            <a:pPr marL="14288" indent="-14288" fontAlgn="auto">
              <a:spcBef>
                <a:spcPts val="0"/>
              </a:spcBef>
              <a:spcAft>
                <a:spcPct val="40000"/>
              </a:spcAft>
              <a:buClr>
                <a:srgbClr val="FF0000"/>
              </a:buClr>
              <a:defRPr/>
            </a:pPr>
            <a:r>
              <a:rPr lang="en-US" b="1" smtClean="0">
                <a:solidFill>
                  <a:schemeClr val="bg1"/>
                </a:solidFill>
                <a:latin typeface="Cambria" pitchFamily="18" charset="0"/>
              </a:rPr>
              <a:t>Chapter 19: Social Policy and Employment</a:t>
            </a:r>
            <a:endParaRPr lang="sr-Latn-CS" b="1">
              <a:solidFill>
                <a:schemeClr val="bg1"/>
              </a:solidFill>
              <a:latin typeface="Cambria" pitchFamily="18" charset="0"/>
            </a:endParaRPr>
          </a:p>
        </p:txBody>
      </p:sp>
      <p:grpSp>
        <p:nvGrpSpPr>
          <p:cNvPr id="6" name="Group 21"/>
          <p:cNvGrpSpPr>
            <a:grpSpLocks/>
          </p:cNvGrpSpPr>
          <p:nvPr/>
        </p:nvGrpSpPr>
        <p:grpSpPr bwMode="auto">
          <a:xfrm>
            <a:off x="7885113" y="-538163"/>
            <a:ext cx="1211262" cy="385763"/>
            <a:chOff x="7814716" y="-5258"/>
            <a:chExt cx="1210767" cy="460280"/>
          </a:xfrm>
        </p:grpSpPr>
        <p:sp>
          <p:nvSpPr>
            <p:cNvPr id="7" name="5-Point Star 6"/>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8" name="5-Point Star 7"/>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9" name="5-Point Star 8"/>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0" name="5-Point Star 9"/>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1" name="5-Point Star 10"/>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2" name="5-Point Star 11"/>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grpSp>
      <p:sp>
        <p:nvSpPr>
          <p:cNvPr id="43" name="TextBox 42"/>
          <p:cNvSpPr txBox="1"/>
          <p:nvPr/>
        </p:nvSpPr>
        <p:spPr>
          <a:xfrm>
            <a:off x="0" y="0"/>
            <a:ext cx="9144000" cy="6294031"/>
          </a:xfrm>
          <a:prstGeom prst="rect">
            <a:avLst/>
          </a:prstGeom>
          <a:noFill/>
        </p:spPr>
        <p:txBody>
          <a:bodyPr wrap="square" rtlCol="0">
            <a:spAutoFit/>
          </a:bodyPr>
          <a:lstStyle/>
          <a:p>
            <a:r>
              <a:rPr lang="sr-Latn-ME" sz="1550" smtClean="0">
                <a:latin typeface="Cambria" pitchFamily="18" charset="0"/>
              </a:rPr>
              <a:t>                            </a:t>
            </a:r>
            <a:r>
              <a:rPr lang="en-GB" sz="1550" b="1" smtClean="0">
                <a:latin typeface="Cambria" pitchFamily="18" charset="0"/>
              </a:rPr>
              <a:t>RIGHTS, OBLIGATIONS AND RESPONSIBILITIES OF EMPLOYER</a:t>
            </a:r>
            <a:endParaRPr lang="sr-Latn-ME" sz="1550" b="1" smtClean="0">
              <a:latin typeface="Cambria" pitchFamily="18" charset="0"/>
            </a:endParaRPr>
          </a:p>
          <a:p>
            <a:r>
              <a:rPr lang="en-GB" sz="1550" smtClean="0"/>
              <a:t> </a:t>
            </a:r>
            <a:endParaRPr lang="sr-Latn-ME" sz="1550" b="1" smtClean="0">
              <a:latin typeface="Cambria" pitchFamily="18" charset="0"/>
            </a:endParaRPr>
          </a:p>
          <a:p>
            <a:r>
              <a:rPr lang="sr-Latn-ME" sz="1550" b="1" smtClean="0">
                <a:latin typeface="Cambria" pitchFamily="18" charset="0"/>
              </a:rPr>
              <a:t>Article</a:t>
            </a:r>
            <a:r>
              <a:rPr lang="es-ES_tradnl" sz="1550" b="1" smtClean="0">
                <a:latin typeface="Cambria" pitchFamily="18" charset="0"/>
              </a:rPr>
              <a:t> 13ª</a:t>
            </a:r>
            <a:r>
              <a:rPr lang="sr-Latn-ME" sz="1550" smtClean="0">
                <a:latin typeface="Cambria" pitchFamily="18" charset="0"/>
              </a:rPr>
              <a:t> </a:t>
            </a:r>
            <a:r>
              <a:rPr lang="es-ES_tradnl" sz="1550" smtClean="0">
                <a:latin typeface="Cambria" pitchFamily="18" charset="0"/>
              </a:rPr>
              <a:t>Employer shall be liable to provide preventive measures of safety at the workplace, considering the following principles:    </a:t>
            </a:r>
            <a:endParaRPr lang="en-US" sz="1550" smtClean="0">
              <a:latin typeface="Cambria" pitchFamily="18" charset="0"/>
            </a:endParaRPr>
          </a:p>
          <a:p>
            <a:r>
              <a:rPr lang="es-ES_tradnl" sz="1550" smtClean="0">
                <a:latin typeface="Cambria" pitchFamily="18" charset="0"/>
              </a:rPr>
              <a:t>- avoiding risks;</a:t>
            </a:r>
            <a:endParaRPr lang="en-US" sz="1550" smtClean="0">
              <a:latin typeface="Cambria" pitchFamily="18" charset="0"/>
            </a:endParaRPr>
          </a:p>
          <a:p>
            <a:r>
              <a:rPr lang="es-ES_tradnl" sz="1550" smtClean="0">
                <a:latin typeface="Cambria" pitchFamily="18" charset="0"/>
              </a:rPr>
              <a:t>- estimation of risk that can not be avoided and their elimination at the very source  by applying contemporary technical solutions;</a:t>
            </a:r>
            <a:endParaRPr lang="en-US" sz="1550" smtClean="0">
              <a:latin typeface="Cambria" pitchFamily="18" charset="0"/>
            </a:endParaRPr>
          </a:p>
          <a:p>
            <a:r>
              <a:rPr lang="es-ES_tradnl" sz="1550" smtClean="0">
                <a:latin typeface="Cambria" pitchFamily="18" charset="0"/>
              </a:rPr>
              <a:t>- adjustment of work and workplaces to the employee, especially regarding construction of the workplace, selection of facilities for work, selection of work and production methods with an emphasize to avoidance of monotonous work and work at already defined pace and decrease of their effect on health;</a:t>
            </a:r>
            <a:endParaRPr lang="en-US" sz="1550" smtClean="0">
              <a:latin typeface="Cambria" pitchFamily="18" charset="0"/>
            </a:endParaRPr>
          </a:p>
          <a:p>
            <a:r>
              <a:rPr lang="es-ES_tradnl" sz="1550" smtClean="0">
                <a:latin typeface="Cambria" pitchFamily="18" charset="0"/>
              </a:rPr>
              <a:t>- replacement of dangerous technological processes, facilities for work and work methods with undangerous or less dangerous ones;</a:t>
            </a:r>
            <a:endParaRPr lang="en-US" sz="1550" smtClean="0">
              <a:latin typeface="Cambria" pitchFamily="18" charset="0"/>
            </a:endParaRPr>
          </a:p>
          <a:p>
            <a:r>
              <a:rPr lang="es-ES_tradnl" sz="1550" smtClean="0">
                <a:latin typeface="Cambria" pitchFamily="18" charset="0"/>
              </a:rPr>
              <a:t>- giving advantages to collective rather than individual work safety measures;</a:t>
            </a:r>
            <a:endParaRPr lang="en-US" sz="1550" smtClean="0">
              <a:latin typeface="Cambria" pitchFamily="18" charset="0"/>
            </a:endParaRPr>
          </a:p>
          <a:p>
            <a:r>
              <a:rPr lang="es-ES_tradnl" sz="1550" smtClean="0">
                <a:latin typeface="Cambria" pitchFamily="18" charset="0"/>
              </a:rPr>
              <a:t>- appropriate training and notifying of employees and by giving instructions for work.</a:t>
            </a:r>
            <a:endParaRPr lang="sr-Latn-ME" sz="1550" smtClean="0">
              <a:latin typeface="Cambria" pitchFamily="18" charset="0"/>
            </a:endParaRPr>
          </a:p>
          <a:p>
            <a:pPr>
              <a:buFontTx/>
              <a:buChar char="-"/>
            </a:pPr>
            <a:endParaRPr lang="sr-Latn-ME" sz="1550">
              <a:latin typeface="Cambria" pitchFamily="18" charset="0"/>
            </a:endParaRPr>
          </a:p>
          <a:p>
            <a:r>
              <a:rPr lang="sr-Latn-ME" sz="1550" b="1" smtClean="0">
                <a:latin typeface="Cambria" pitchFamily="18" charset="0"/>
              </a:rPr>
              <a:t>Article 14 </a:t>
            </a:r>
            <a:r>
              <a:rPr lang="sr-Latn-ME" sz="1550" smtClean="0">
                <a:latin typeface="Cambria" pitchFamily="18" charset="0"/>
              </a:rPr>
              <a:t>– general act, labour contract, norm of personal protective equipment</a:t>
            </a:r>
          </a:p>
          <a:p>
            <a:endParaRPr lang="sr-Latn-ME" sz="1550">
              <a:latin typeface="Cambria" pitchFamily="18" charset="0"/>
            </a:endParaRPr>
          </a:p>
          <a:p>
            <a:r>
              <a:rPr lang="sr-Latn-ME" sz="1550" b="1" smtClean="0">
                <a:latin typeface="Cambria" pitchFamily="18" charset="0"/>
              </a:rPr>
              <a:t>Article</a:t>
            </a:r>
            <a:r>
              <a:rPr lang="es-ES_tradnl" sz="1550" b="1" smtClean="0">
                <a:latin typeface="Cambria" pitchFamily="18" charset="0"/>
              </a:rPr>
              <a:t> 15</a:t>
            </a:r>
            <a:r>
              <a:rPr lang="sr-Latn-ME" sz="1550" smtClean="0">
                <a:latin typeface="Cambria" pitchFamily="18" charset="0"/>
              </a:rPr>
              <a:t> - </a:t>
            </a:r>
            <a:r>
              <a:rPr lang="en-GB" sz="1550" smtClean="0">
                <a:latin typeface="Cambria" pitchFamily="18" charset="0"/>
              </a:rPr>
              <a:t>Employer shall be responsible for adopting the Risk Assessment Act for all positions and for determining the way and the measures for removing such risk</a:t>
            </a:r>
            <a:r>
              <a:rPr lang="es-ES_tradnl" sz="1550" smtClean="0">
                <a:latin typeface="Cambria" pitchFamily="18" charset="0"/>
              </a:rPr>
              <a:t>.</a:t>
            </a:r>
            <a:endParaRPr lang="en-US" sz="1550">
              <a:latin typeface="Cambria" pitchFamily="18" charset="0"/>
            </a:endParaRPr>
          </a:p>
          <a:p>
            <a:r>
              <a:rPr lang="en-GB" sz="1550" smtClean="0">
                <a:latin typeface="Cambria" pitchFamily="18" charset="0"/>
              </a:rPr>
              <a:t>In case of occurrence of any new danger and changes to the level of the risk in the work process, the employer shall be obliged to make changes to the Risk Assessment Act</a:t>
            </a:r>
            <a:r>
              <a:rPr lang="es-ES_tradnl" sz="1550" smtClean="0">
                <a:latin typeface="Cambria" pitchFamily="18" charset="0"/>
              </a:rPr>
              <a:t>.</a:t>
            </a:r>
            <a:endParaRPr lang="sr-Latn-ME" sz="1550">
              <a:latin typeface="Cambria" pitchFamily="18" charset="0"/>
            </a:endParaRPr>
          </a:p>
          <a:p>
            <a:r>
              <a:rPr lang="sr-Latn-ME" sz="1550" b="1" smtClean="0">
                <a:latin typeface="Cambria" pitchFamily="18" charset="0"/>
              </a:rPr>
              <a:t> </a:t>
            </a:r>
          </a:p>
          <a:p>
            <a:r>
              <a:rPr lang="sr-Latn-ME" sz="1550" b="1" smtClean="0">
                <a:latin typeface="Cambria" pitchFamily="18" charset="0"/>
              </a:rPr>
              <a:t>Article 16 </a:t>
            </a:r>
            <a:r>
              <a:rPr lang="sr-Latn-ME" sz="1550" smtClean="0">
                <a:latin typeface="Cambria" pitchFamily="18" charset="0"/>
              </a:rPr>
              <a:t>– </a:t>
            </a:r>
            <a:r>
              <a:rPr lang="en-GB" sz="1550" b="1" smtClean="0">
                <a:latin typeface="Cambria" pitchFamily="18" charset="0"/>
              </a:rPr>
              <a:t>Organization of work and work process</a:t>
            </a:r>
            <a:r>
              <a:rPr lang="sr-Latn-ME" sz="1550" b="1" smtClean="0">
                <a:latin typeface="Cambria" pitchFamily="18" charset="0"/>
              </a:rPr>
              <a:t>-</a:t>
            </a:r>
            <a:r>
              <a:rPr lang="en-GB" sz="1550" smtClean="0"/>
              <a:t> </a:t>
            </a:r>
            <a:r>
              <a:rPr lang="en-GB" sz="1550" smtClean="0">
                <a:latin typeface="Cambria" pitchFamily="18" charset="0"/>
              </a:rPr>
              <a:t>The employer shall be obliged to warn any person who, on any grounds, is located in the work premises, the employer’s environment or the construction site, of dangerous spots or the health risk, which occurs in technological process, of safety measures which must be applied, and to guide such person to the zones which are safe for moving in</a:t>
            </a:r>
            <a:endParaRPr lang="en-US" sz="1550">
              <a:latin typeface="Cambria" pitchFamily="18" charset="0"/>
            </a:endParaRPr>
          </a:p>
        </p:txBody>
      </p:sp>
      <p:pic>
        <p:nvPicPr>
          <p:cNvPr id="17" name="Picture 18" descr="EU MN logo"/>
          <p:cNvPicPr>
            <a:picLocks noChangeAspect="1" noChangeArrowheads="1"/>
          </p:cNvPicPr>
          <p:nvPr/>
        </p:nvPicPr>
        <p:blipFill>
          <a:blip r:embed="rId3" cstate="print"/>
          <a:srcRect/>
          <a:stretch>
            <a:fillRect/>
          </a:stretch>
        </p:blipFill>
        <p:spPr bwMode="auto">
          <a:xfrm>
            <a:off x="0" y="0"/>
            <a:ext cx="990600" cy="557213"/>
          </a:xfrm>
          <a:prstGeom prst="rect">
            <a:avLst/>
          </a:prstGeom>
          <a:noFill/>
          <a:ln w="9525">
            <a:noFill/>
            <a:miter lim="800000"/>
            <a:headEnd/>
            <a:tailEnd/>
          </a:ln>
        </p:spPr>
      </p:pic>
      <p:sp>
        <p:nvSpPr>
          <p:cNvPr id="18" name="Round Same Side Corner Rectangle 17"/>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9"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Same Side Corner Rectangle 3"/>
          <p:cNvSpPr/>
          <p:nvPr/>
        </p:nvSpPr>
        <p:spPr>
          <a:xfrm>
            <a:off x="0" y="-53340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5" name="Rectangle 4"/>
          <p:cNvSpPr/>
          <p:nvPr/>
        </p:nvSpPr>
        <p:spPr>
          <a:xfrm>
            <a:off x="95250" y="-428625"/>
            <a:ext cx="4933950" cy="369332"/>
          </a:xfrm>
          <a:prstGeom prst="rect">
            <a:avLst/>
          </a:prstGeom>
        </p:spPr>
        <p:txBody>
          <a:bodyPr wrap="square">
            <a:spAutoFit/>
          </a:bodyPr>
          <a:lstStyle/>
          <a:p>
            <a:pPr marL="14288" indent="-14288" fontAlgn="auto">
              <a:spcBef>
                <a:spcPts val="0"/>
              </a:spcBef>
              <a:spcAft>
                <a:spcPct val="40000"/>
              </a:spcAft>
              <a:buClr>
                <a:srgbClr val="FF0000"/>
              </a:buClr>
              <a:defRPr/>
            </a:pPr>
            <a:r>
              <a:rPr lang="en-US" b="1" smtClean="0">
                <a:solidFill>
                  <a:schemeClr val="bg1"/>
                </a:solidFill>
                <a:latin typeface="Cambria" pitchFamily="18" charset="0"/>
              </a:rPr>
              <a:t>Chapter 19: Social Policy and Employment</a:t>
            </a:r>
            <a:endParaRPr lang="sr-Latn-CS" b="1">
              <a:solidFill>
                <a:schemeClr val="bg1"/>
              </a:solidFill>
              <a:latin typeface="Cambria" pitchFamily="18" charset="0"/>
            </a:endParaRPr>
          </a:p>
        </p:txBody>
      </p:sp>
      <p:grpSp>
        <p:nvGrpSpPr>
          <p:cNvPr id="6" name="Group 21"/>
          <p:cNvGrpSpPr>
            <a:grpSpLocks/>
          </p:cNvGrpSpPr>
          <p:nvPr/>
        </p:nvGrpSpPr>
        <p:grpSpPr bwMode="auto">
          <a:xfrm>
            <a:off x="7885113" y="-538163"/>
            <a:ext cx="1211262" cy="385763"/>
            <a:chOff x="7814716" y="-5258"/>
            <a:chExt cx="1210767" cy="460280"/>
          </a:xfrm>
        </p:grpSpPr>
        <p:sp>
          <p:nvSpPr>
            <p:cNvPr id="7" name="5-Point Star 6"/>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8" name="5-Point Star 7"/>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9" name="5-Point Star 8"/>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0" name="5-Point Star 9"/>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1" name="5-Point Star 10"/>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2" name="5-Point Star 11"/>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grpSp>
      <p:sp>
        <p:nvSpPr>
          <p:cNvPr id="17" name="TextBox 16"/>
          <p:cNvSpPr txBox="1"/>
          <p:nvPr/>
        </p:nvSpPr>
        <p:spPr>
          <a:xfrm>
            <a:off x="0" y="685800"/>
            <a:ext cx="9144000" cy="5509200"/>
          </a:xfrm>
          <a:prstGeom prst="rect">
            <a:avLst/>
          </a:prstGeom>
          <a:noFill/>
        </p:spPr>
        <p:txBody>
          <a:bodyPr wrap="square" rtlCol="0">
            <a:spAutoFit/>
          </a:bodyPr>
          <a:lstStyle/>
          <a:p>
            <a:r>
              <a:rPr lang="sr-Latn-ME" sz="1600" b="1" smtClean="0">
                <a:latin typeface="Cambria" pitchFamily="18" charset="0"/>
              </a:rPr>
              <a:t>Articles 9, 14, 17 i 23 </a:t>
            </a:r>
            <a:r>
              <a:rPr lang="sr-Latn-ME" sz="1600" smtClean="0">
                <a:latin typeface="Cambria" pitchFamily="18" charset="0"/>
              </a:rPr>
              <a:t>– procurement, give to employees and use of  work equipment and PPE</a:t>
            </a:r>
          </a:p>
          <a:p>
            <a:endParaRPr lang="sr-Latn-ME" sz="1600">
              <a:latin typeface="Cambria" pitchFamily="18" charset="0"/>
            </a:endParaRPr>
          </a:p>
          <a:p>
            <a:r>
              <a:rPr lang="en-US" sz="1600" b="1" smtClean="0">
                <a:latin typeface="Cambria" pitchFamily="18" charset="0"/>
              </a:rPr>
              <a:t>Article</a:t>
            </a:r>
            <a:r>
              <a:rPr lang="sr-Latn-ME" sz="1600" b="1" smtClean="0">
                <a:latin typeface="Cambria" pitchFamily="18" charset="0"/>
              </a:rPr>
              <a:t> 18 </a:t>
            </a:r>
            <a:r>
              <a:rPr lang="sr-Latn-ME" sz="1600" smtClean="0">
                <a:latin typeface="Cambria" pitchFamily="18" charset="0"/>
              </a:rPr>
              <a:t>– </a:t>
            </a:r>
            <a:r>
              <a:rPr lang="sr-Latn-ME" sz="1600" b="1" smtClean="0">
                <a:latin typeface="Cambria" pitchFamily="18" charset="0"/>
              </a:rPr>
              <a:t>medical checks of employees </a:t>
            </a:r>
            <a:r>
              <a:rPr lang="sr-Latn-ME" sz="1600" smtClean="0">
                <a:latin typeface="Cambria" pitchFamily="18" charset="0"/>
              </a:rPr>
              <a:t>- </a:t>
            </a:r>
            <a:r>
              <a:rPr lang="en-GB" sz="1600" smtClean="0">
                <a:latin typeface="Cambria" pitchFamily="18" charset="0"/>
              </a:rPr>
              <a:t>The employer shall be obliged to ensure </a:t>
            </a:r>
            <a:r>
              <a:rPr lang="sr-Latn-ME" sz="1600" smtClean="0">
                <a:latin typeface="Cambria" pitchFamily="18" charset="0"/>
              </a:rPr>
              <a:t>medical</a:t>
            </a:r>
            <a:r>
              <a:rPr lang="en-GB" sz="1600" smtClean="0">
                <a:latin typeface="Cambria" pitchFamily="18" charset="0"/>
              </a:rPr>
              <a:t> </a:t>
            </a:r>
            <a:r>
              <a:rPr lang="sr-Latn-ME" sz="1600" smtClean="0">
                <a:latin typeface="Cambria" pitchFamily="18" charset="0"/>
              </a:rPr>
              <a:t>checks</a:t>
            </a:r>
            <a:r>
              <a:rPr lang="en-GB" sz="1600" smtClean="0">
                <a:latin typeface="Cambria" pitchFamily="18" charset="0"/>
              </a:rPr>
              <a:t> of employees, and especially the employees who are deployed to workplaces, the jobs with specific work conditions respectively, and in the event of re-hiring an employee who was absent from work for more than one year</a:t>
            </a:r>
            <a:endParaRPr lang="sr-Latn-ME" sz="1600" smtClean="0">
              <a:latin typeface="Cambria" pitchFamily="18" charset="0"/>
            </a:endParaRPr>
          </a:p>
          <a:p>
            <a:endParaRPr lang="sr-Latn-ME" sz="1600">
              <a:latin typeface="Cambria" pitchFamily="18" charset="0"/>
            </a:endParaRPr>
          </a:p>
          <a:p>
            <a:r>
              <a:rPr lang="en-US" sz="1600" b="1" smtClean="0">
                <a:latin typeface="Cambria" pitchFamily="18" charset="0"/>
              </a:rPr>
              <a:t>Article</a:t>
            </a:r>
            <a:r>
              <a:rPr lang="sr-Latn-ME" sz="1600" b="1" smtClean="0">
                <a:latin typeface="Cambria" pitchFamily="18" charset="0"/>
              </a:rPr>
              <a:t> 19 </a:t>
            </a:r>
            <a:r>
              <a:rPr lang="sr-Latn-ME" sz="1600" smtClean="0">
                <a:latin typeface="Cambria" pitchFamily="18" charset="0"/>
              </a:rPr>
              <a:t>– </a:t>
            </a:r>
            <a:r>
              <a:rPr lang="sr-Latn-ME" sz="1600" b="1" smtClean="0">
                <a:latin typeface="Cambria" pitchFamily="18" charset="0"/>
              </a:rPr>
              <a:t>Training and check of trainning of employees for safe work</a:t>
            </a:r>
          </a:p>
          <a:p>
            <a:endParaRPr lang="sr-Latn-ME" sz="1600">
              <a:latin typeface="Cambria" pitchFamily="18" charset="0"/>
            </a:endParaRPr>
          </a:p>
          <a:p>
            <a:r>
              <a:rPr lang="en-US" sz="1600" b="1" smtClean="0">
                <a:latin typeface="Cambria" pitchFamily="18" charset="0"/>
              </a:rPr>
              <a:t>Article</a:t>
            </a:r>
            <a:r>
              <a:rPr lang="sr-Latn-ME" sz="1600" b="1" smtClean="0">
                <a:latin typeface="Cambria" pitchFamily="18" charset="0"/>
              </a:rPr>
              <a:t> 20 </a:t>
            </a:r>
            <a:r>
              <a:rPr lang="sr-Latn-ME" sz="1600" smtClean="0">
                <a:latin typeface="Cambria" pitchFamily="18" charset="0"/>
              </a:rPr>
              <a:t>- </a:t>
            </a:r>
            <a:r>
              <a:rPr lang="en-GB" sz="1600" b="1" smtClean="0">
                <a:latin typeface="Cambria" pitchFamily="18" charset="0"/>
              </a:rPr>
              <a:t>The jobs with special work conditions </a:t>
            </a:r>
            <a:r>
              <a:rPr lang="en-GB" sz="1600" smtClean="0">
                <a:latin typeface="Cambria" pitchFamily="18" charset="0"/>
              </a:rPr>
              <a:t>shall be the jobs to which only employees, who in addition to meeting the requirements for establishing labour relations, also meet special requirements in terms of gender, age, education, skills, health conditions and psychological abilities may be deployed</a:t>
            </a:r>
            <a:endParaRPr lang="sr-Latn-ME" sz="1600" smtClean="0">
              <a:latin typeface="Cambria" pitchFamily="18" charset="0"/>
            </a:endParaRPr>
          </a:p>
          <a:p>
            <a:endParaRPr lang="sr-Latn-ME" sz="1600">
              <a:latin typeface="Cambria" pitchFamily="18" charset="0"/>
            </a:endParaRPr>
          </a:p>
          <a:p>
            <a:r>
              <a:rPr lang="en-US" sz="1600" b="1" smtClean="0">
                <a:latin typeface="Cambria" pitchFamily="18" charset="0"/>
              </a:rPr>
              <a:t>Article</a:t>
            </a:r>
            <a:r>
              <a:rPr lang="sr-Latn-ME" sz="1600" b="1" smtClean="0">
                <a:latin typeface="Cambria" pitchFamily="18" charset="0"/>
              </a:rPr>
              <a:t> 22 - </a:t>
            </a:r>
            <a:r>
              <a:rPr lang="en-GB" sz="1600" b="1" smtClean="0">
                <a:latin typeface="Cambria" pitchFamily="18" charset="0"/>
              </a:rPr>
              <a:t>Informing employees and their participation in the matters related to safety at work</a:t>
            </a:r>
            <a:endParaRPr lang="en-US" sz="1600" b="1" smtClean="0">
              <a:latin typeface="Cambria" pitchFamily="18" charset="0"/>
            </a:endParaRPr>
          </a:p>
          <a:p>
            <a:r>
              <a:rPr lang="sr-Latn-ME" sz="1600" b="1" smtClean="0">
                <a:latin typeface="Cambria" pitchFamily="18" charset="0"/>
              </a:rPr>
              <a:t> - </a:t>
            </a:r>
            <a:r>
              <a:rPr lang="en-GB" sz="1600" smtClean="0">
                <a:latin typeface="Cambria" pitchFamily="18" charset="0"/>
              </a:rPr>
              <a:t>The employer shall be obliged to inform the employee or his/her representative in relation to</a:t>
            </a:r>
            <a:r>
              <a:rPr lang="sr-Latn-ME" sz="1600" smtClean="0">
                <a:latin typeface="Cambria" pitchFamily="18" charset="0"/>
              </a:rPr>
              <a:t> safety at work</a:t>
            </a:r>
          </a:p>
          <a:p>
            <a:endParaRPr lang="sr-Latn-ME" sz="1600">
              <a:latin typeface="Cambria" pitchFamily="18" charset="0"/>
            </a:endParaRPr>
          </a:p>
          <a:p>
            <a:r>
              <a:rPr lang="en-US" sz="1600" b="1" smtClean="0">
                <a:latin typeface="Cambria" pitchFamily="18" charset="0"/>
              </a:rPr>
              <a:t>Article 24</a:t>
            </a:r>
            <a:r>
              <a:rPr lang="sr-Latn-ME" sz="1600" b="1" smtClean="0">
                <a:latin typeface="Cambria" pitchFamily="18" charset="0"/>
              </a:rPr>
              <a:t> - </a:t>
            </a:r>
            <a:r>
              <a:rPr lang="en-GB" sz="1600" b="1" smtClean="0">
                <a:latin typeface="Cambria" pitchFamily="18" charset="0"/>
              </a:rPr>
              <a:t>Cooperation with employees and the </a:t>
            </a:r>
            <a:r>
              <a:rPr lang="sr-Latn-ME" sz="1600" b="1" smtClean="0">
                <a:latin typeface="Cambria" pitchFamily="18" charset="0"/>
              </a:rPr>
              <a:t> Trade </a:t>
            </a:r>
            <a:r>
              <a:rPr lang="en-GB" sz="1600" b="1" smtClean="0">
                <a:latin typeface="Cambria" pitchFamily="18" charset="0"/>
              </a:rPr>
              <a:t>Union</a:t>
            </a:r>
            <a:endParaRPr lang="en-US" sz="1600" b="1" smtClean="0">
              <a:latin typeface="Cambria" pitchFamily="18" charset="0"/>
            </a:endParaRPr>
          </a:p>
          <a:p>
            <a:r>
              <a:rPr lang="sr-Latn-ME" sz="1600" smtClean="0">
                <a:latin typeface="Cambria" pitchFamily="18" charset="0"/>
              </a:rPr>
              <a:t>- </a:t>
            </a:r>
            <a:r>
              <a:rPr lang="en-GB" sz="1600" smtClean="0">
                <a:latin typeface="Cambria" pitchFamily="18" charset="0"/>
              </a:rPr>
              <a:t>The employer and employees, their representatives respectively shall be obliged to cooperate under the procedure of establishing their rights, obligations and responsibilities resulting from the Law</a:t>
            </a:r>
            <a:r>
              <a:rPr lang="en-US" sz="1600" smtClean="0">
                <a:latin typeface="Cambria" pitchFamily="18" charset="0"/>
              </a:rPr>
              <a:t>.</a:t>
            </a:r>
            <a:r>
              <a:rPr lang="sr-Latn-ME" sz="1600" smtClean="0">
                <a:latin typeface="Cambria" pitchFamily="18" charset="0"/>
              </a:rPr>
              <a:t> </a:t>
            </a:r>
            <a:r>
              <a:rPr lang="en-GB" sz="1600" smtClean="0">
                <a:latin typeface="Cambria" pitchFamily="18" charset="0"/>
              </a:rPr>
              <a:t>The employer shall be obliged to consult employees or their representatives and the representatives of the Union, and to enable them to participate in discussions on all matters that relate to safety at work</a:t>
            </a:r>
            <a:endParaRPr lang="en-US" sz="1600">
              <a:latin typeface="Cambria" pitchFamily="18" charset="0"/>
            </a:endParaRPr>
          </a:p>
        </p:txBody>
      </p:sp>
      <p:pic>
        <p:nvPicPr>
          <p:cNvPr id="18" name="Picture 18" descr="EU MN logo"/>
          <p:cNvPicPr>
            <a:picLocks noChangeAspect="1" noChangeArrowheads="1"/>
          </p:cNvPicPr>
          <p:nvPr/>
        </p:nvPicPr>
        <p:blipFill>
          <a:blip r:embed="rId3" cstate="print"/>
          <a:srcRect/>
          <a:stretch>
            <a:fillRect/>
          </a:stretch>
        </p:blipFill>
        <p:spPr bwMode="auto">
          <a:xfrm>
            <a:off x="0" y="0"/>
            <a:ext cx="1219200" cy="685800"/>
          </a:xfrm>
          <a:prstGeom prst="rect">
            <a:avLst/>
          </a:prstGeom>
          <a:noFill/>
          <a:ln w="9525">
            <a:noFill/>
            <a:miter lim="800000"/>
            <a:headEnd/>
            <a:tailEnd/>
          </a:ln>
        </p:spPr>
      </p:pic>
      <p:sp>
        <p:nvSpPr>
          <p:cNvPr id="19" name="Round Same Side Corner Rectangle 18"/>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0"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21" name="Rectangle 20"/>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22" name="Rectangle 21"/>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Same Side Corner Rectangle 3"/>
          <p:cNvSpPr/>
          <p:nvPr/>
        </p:nvSpPr>
        <p:spPr>
          <a:xfrm>
            <a:off x="0" y="-53340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a:latin typeface="Cambria" pitchFamily="18" charset="0"/>
            </a:endParaRPr>
          </a:p>
        </p:txBody>
      </p:sp>
      <p:grpSp>
        <p:nvGrpSpPr>
          <p:cNvPr id="6" name="Group 21"/>
          <p:cNvGrpSpPr>
            <a:grpSpLocks/>
          </p:cNvGrpSpPr>
          <p:nvPr/>
        </p:nvGrpSpPr>
        <p:grpSpPr bwMode="auto">
          <a:xfrm>
            <a:off x="7885113" y="-538163"/>
            <a:ext cx="1211262" cy="385763"/>
            <a:chOff x="7814716" y="-5258"/>
            <a:chExt cx="1210767" cy="460280"/>
          </a:xfrm>
        </p:grpSpPr>
        <p:sp>
          <p:nvSpPr>
            <p:cNvPr id="7" name="5-Point Star 6"/>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a:latin typeface="Cambria" pitchFamily="18" charset="0"/>
              </a:endParaRPr>
            </a:p>
          </p:txBody>
        </p:sp>
        <p:sp>
          <p:nvSpPr>
            <p:cNvPr id="8" name="5-Point Star 7"/>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a:latin typeface="Cambria" pitchFamily="18" charset="0"/>
              </a:endParaRPr>
            </a:p>
          </p:txBody>
        </p:sp>
        <p:sp>
          <p:nvSpPr>
            <p:cNvPr id="9" name="5-Point Star 8"/>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a:latin typeface="Cambria" pitchFamily="18" charset="0"/>
              </a:endParaRPr>
            </a:p>
          </p:txBody>
        </p:sp>
        <p:sp>
          <p:nvSpPr>
            <p:cNvPr id="10" name="5-Point Star 9"/>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a:latin typeface="Cambria" pitchFamily="18" charset="0"/>
              </a:endParaRPr>
            </a:p>
          </p:txBody>
        </p:sp>
        <p:sp>
          <p:nvSpPr>
            <p:cNvPr id="11" name="5-Point Star 10"/>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a:latin typeface="Cambria" pitchFamily="18" charset="0"/>
              </a:endParaRPr>
            </a:p>
          </p:txBody>
        </p:sp>
        <p:sp>
          <p:nvSpPr>
            <p:cNvPr id="12" name="5-Point Star 11"/>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a:latin typeface="Cambria" pitchFamily="18" charset="0"/>
              </a:endParaRPr>
            </a:p>
          </p:txBody>
        </p:sp>
      </p:grpSp>
      <p:sp>
        <p:nvSpPr>
          <p:cNvPr id="17" name="TextBox 16"/>
          <p:cNvSpPr txBox="1"/>
          <p:nvPr/>
        </p:nvSpPr>
        <p:spPr>
          <a:xfrm>
            <a:off x="304800" y="304800"/>
            <a:ext cx="8839200" cy="5909310"/>
          </a:xfrm>
          <a:prstGeom prst="rect">
            <a:avLst/>
          </a:prstGeom>
          <a:noFill/>
        </p:spPr>
        <p:txBody>
          <a:bodyPr wrap="square" rtlCol="0">
            <a:spAutoFit/>
          </a:bodyPr>
          <a:lstStyle/>
          <a:p>
            <a:r>
              <a:rPr lang="sr-Latn-ME" sz="1400" b="1" smtClean="0">
                <a:latin typeface="Cambria" pitchFamily="18" charset="0"/>
              </a:rPr>
              <a:t>                   </a:t>
            </a:r>
          </a:p>
          <a:p>
            <a:endParaRPr lang="sr-Latn-ME" sz="1400" b="1" smtClean="0">
              <a:latin typeface="Cambria" pitchFamily="18" charset="0"/>
            </a:endParaRPr>
          </a:p>
          <a:p>
            <a:r>
              <a:rPr lang="sr-Latn-ME" sz="1400" b="1" smtClean="0">
                <a:latin typeface="Cambria" pitchFamily="18" charset="0"/>
              </a:rPr>
              <a:t>Article</a:t>
            </a:r>
            <a:r>
              <a:rPr lang="en-US" sz="1400" b="1" smtClean="0">
                <a:latin typeface="Cambria" pitchFamily="18" charset="0"/>
              </a:rPr>
              <a:t> 25</a:t>
            </a:r>
            <a:r>
              <a:rPr lang="sr-Latn-ME" sz="1400" b="1" smtClean="0">
                <a:latin typeface="Cambria" pitchFamily="18" charset="0"/>
              </a:rPr>
              <a:t> - </a:t>
            </a:r>
            <a:r>
              <a:rPr lang="en-GB" sz="1400" b="1" smtClean="0">
                <a:latin typeface="Cambria" pitchFamily="18" charset="0"/>
              </a:rPr>
              <a:t>The first aid, protection from fires and evacuation of employees</a:t>
            </a:r>
            <a:endParaRPr lang="en-US" sz="1400" b="1" smtClean="0">
              <a:latin typeface="Cambria" pitchFamily="18" charset="0"/>
            </a:endParaRPr>
          </a:p>
          <a:p>
            <a:r>
              <a:rPr lang="sr-Latn-ME" sz="1400" b="1" smtClean="0">
                <a:latin typeface="Cambria" pitchFamily="18" charset="0"/>
              </a:rPr>
              <a:t>-</a:t>
            </a:r>
            <a:r>
              <a:rPr lang="sr-Latn-ME" sz="1400" smtClean="0">
                <a:latin typeface="Cambria" pitchFamily="18" charset="0"/>
              </a:rPr>
              <a:t> </a:t>
            </a:r>
            <a:r>
              <a:rPr lang="en-GB" sz="1400" smtClean="0">
                <a:latin typeface="Cambria" pitchFamily="18" charset="0"/>
              </a:rPr>
              <a:t>The employer shall be obliged to establish measures for providing the first aid, extinguishing fires and evacuation of employees depending on the type of workplace and activities, and the number of employees and the presence of other people</a:t>
            </a:r>
            <a:endParaRPr lang="sr-Latn-ME" sz="1400" smtClean="0">
              <a:latin typeface="Cambria" pitchFamily="18" charset="0"/>
            </a:endParaRPr>
          </a:p>
          <a:p>
            <a:endParaRPr lang="en-US" sz="1400">
              <a:latin typeface="Cambria" pitchFamily="18" charset="0"/>
            </a:endParaRPr>
          </a:p>
          <a:p>
            <a:r>
              <a:rPr lang="en-US" sz="1400" b="1" smtClean="0">
                <a:latin typeface="Cambria" pitchFamily="18" charset="0"/>
              </a:rPr>
              <a:t>Article 26</a:t>
            </a:r>
            <a:r>
              <a:rPr lang="sr-Latn-ME" sz="1400" b="1" smtClean="0">
                <a:latin typeface="Cambria" pitchFamily="18" charset="0"/>
              </a:rPr>
              <a:t> - </a:t>
            </a:r>
            <a:r>
              <a:rPr lang="en-GB" sz="1400" b="1" smtClean="0">
                <a:latin typeface="Cambria" pitchFamily="18" charset="0"/>
              </a:rPr>
              <a:t>Collective insurance</a:t>
            </a:r>
            <a:r>
              <a:rPr lang="sr-Latn-ME" sz="1400" b="1" smtClean="0">
                <a:latin typeface="Cambria" pitchFamily="18" charset="0"/>
              </a:rPr>
              <a:t> </a:t>
            </a:r>
            <a:r>
              <a:rPr lang="sr-Latn-ME" sz="1400" smtClean="0">
                <a:latin typeface="Cambria" pitchFamily="18" charset="0"/>
              </a:rPr>
              <a:t>- </a:t>
            </a:r>
            <a:r>
              <a:rPr lang="en-GB" sz="1400" smtClean="0">
                <a:latin typeface="Cambria" pitchFamily="18" charset="0"/>
              </a:rPr>
              <a:t>The employer shall be obliged to ensure employees against injuries at work, occupational illness and work-related illness</a:t>
            </a:r>
            <a:r>
              <a:rPr lang="en-US" sz="1400" smtClean="0">
                <a:latin typeface="Cambria" pitchFamily="18" charset="0"/>
              </a:rPr>
              <a:t>.</a:t>
            </a:r>
            <a:endParaRPr lang="sr-Latn-ME" sz="1400" smtClean="0">
              <a:latin typeface="Cambria" pitchFamily="18" charset="0"/>
            </a:endParaRPr>
          </a:p>
          <a:p>
            <a:endParaRPr lang="sr-Latn-ME" sz="1400" b="1">
              <a:latin typeface="Cambria" pitchFamily="18" charset="0"/>
            </a:endParaRPr>
          </a:p>
          <a:p>
            <a:r>
              <a:rPr lang="en-GB" sz="1400" b="1" smtClean="0">
                <a:latin typeface="Cambria" pitchFamily="18" charset="0"/>
              </a:rPr>
              <a:t>RIGHTS, OBLIGATIONS AND RESPONSIBILITIES OF EMPLOYEES</a:t>
            </a:r>
            <a:endParaRPr lang="sr-Latn-ME" sz="1400" b="1" smtClean="0">
              <a:latin typeface="Cambria" pitchFamily="18" charset="0"/>
            </a:endParaRPr>
          </a:p>
          <a:p>
            <a:endParaRPr lang="sr-Latn-ME" sz="1400" b="1">
              <a:latin typeface="Cambria" pitchFamily="18" charset="0"/>
            </a:endParaRPr>
          </a:p>
          <a:p>
            <a:r>
              <a:rPr lang="en-US" sz="1400" b="1" smtClean="0">
                <a:latin typeface="Cambria" pitchFamily="18" charset="0"/>
              </a:rPr>
              <a:t>Article</a:t>
            </a:r>
            <a:r>
              <a:rPr lang="sr-Latn-ME" sz="1400" b="1" smtClean="0">
                <a:latin typeface="Cambria" pitchFamily="18" charset="0"/>
              </a:rPr>
              <a:t> 27 </a:t>
            </a:r>
            <a:r>
              <a:rPr lang="sr-Latn-ME" sz="1400" smtClean="0">
                <a:latin typeface="Cambria" pitchFamily="18" charset="0"/>
              </a:rPr>
              <a:t>- </a:t>
            </a:r>
            <a:r>
              <a:rPr lang="en-GB" sz="1400" smtClean="0">
                <a:latin typeface="Cambria" pitchFamily="18" charset="0"/>
              </a:rPr>
              <a:t>Employees shall have the right and obligation to learn about safety at work measures before starting to work at the workplace to which they are deployed, and to undertake training for the implementation thereof</a:t>
            </a:r>
            <a:r>
              <a:rPr lang="en-US" sz="1400" smtClean="0">
                <a:latin typeface="Cambria" pitchFamily="18" charset="0"/>
              </a:rPr>
              <a:t>.</a:t>
            </a:r>
            <a:endParaRPr lang="en-US" sz="1400">
              <a:latin typeface="Cambria" pitchFamily="18" charset="0"/>
            </a:endParaRPr>
          </a:p>
          <a:p>
            <a:r>
              <a:rPr lang="en-GB" sz="1400" smtClean="0">
                <a:latin typeface="Cambria" pitchFamily="18" charset="0"/>
              </a:rPr>
              <a:t>Employees shall have the right and obligation to give proposals, suggestions and information to employers on the matters related to safety at work</a:t>
            </a:r>
            <a:r>
              <a:rPr lang="en-US" sz="1400" smtClean="0">
                <a:latin typeface="Cambria" pitchFamily="18" charset="0"/>
              </a:rPr>
              <a:t>.</a:t>
            </a:r>
            <a:endParaRPr lang="en-US" sz="1400">
              <a:latin typeface="Cambria" pitchFamily="18" charset="0"/>
            </a:endParaRPr>
          </a:p>
          <a:p>
            <a:r>
              <a:rPr lang="en-GB" sz="1400" smtClean="0">
                <a:latin typeface="Cambria" pitchFamily="18" charset="0"/>
              </a:rPr>
              <a:t>Employees who perform jobs with increased risk shall have the right and obligation to undertake medical examination which they are referred to by the employer in accordance with specific regulations on healthcare</a:t>
            </a:r>
            <a:endParaRPr lang="sr-Latn-ME" sz="1400" smtClean="0">
              <a:latin typeface="Cambria" pitchFamily="18" charset="0"/>
            </a:endParaRPr>
          </a:p>
          <a:p>
            <a:endParaRPr lang="sr-Latn-ME" sz="1400" b="1">
              <a:latin typeface="Cambria" pitchFamily="18" charset="0"/>
            </a:endParaRPr>
          </a:p>
          <a:p>
            <a:r>
              <a:rPr lang="en-US" sz="1400" b="1" smtClean="0">
                <a:latin typeface="Cambria" pitchFamily="18" charset="0"/>
              </a:rPr>
              <a:t>Article</a:t>
            </a:r>
            <a:r>
              <a:rPr lang="sr-Latn-ME" sz="1400" b="1" smtClean="0">
                <a:latin typeface="Cambria" pitchFamily="18" charset="0"/>
              </a:rPr>
              <a:t> 28 - </a:t>
            </a:r>
            <a:r>
              <a:rPr lang="en-GB" sz="1400" smtClean="0">
                <a:latin typeface="Cambria" pitchFamily="18" charset="0"/>
              </a:rPr>
              <a:t>Employees shall have the right to refuse to work if:</a:t>
            </a:r>
            <a:endParaRPr lang="en-US" sz="1400" smtClean="0">
              <a:latin typeface="Cambria" pitchFamily="18" charset="0"/>
            </a:endParaRPr>
          </a:p>
          <a:p>
            <a:pPr lvl="0"/>
            <a:r>
              <a:rPr lang="en-GB" sz="1400" smtClean="0">
                <a:latin typeface="Cambria" pitchFamily="18" charset="0"/>
              </a:rPr>
              <a:t>not previously informed about all risks or hazards, risks at work respectively and if the employer did not provide the prescribed medical examination;</a:t>
            </a:r>
            <a:endParaRPr lang="en-US" sz="1400" smtClean="0">
              <a:latin typeface="Cambria" pitchFamily="18" charset="0"/>
            </a:endParaRPr>
          </a:p>
          <a:p>
            <a:pPr lvl="0"/>
            <a:r>
              <a:rPr lang="en-GB" sz="1400" smtClean="0">
                <a:latin typeface="Cambria" pitchFamily="18" charset="0"/>
              </a:rPr>
              <a:t>he/she is under direct life and health threat due to the failure to implement the prescribed safety at work measures at the workplace which he/she is deployed to, until such measures are provided;</a:t>
            </a:r>
            <a:endParaRPr lang="en-US" sz="1400" smtClean="0">
              <a:latin typeface="Cambria" pitchFamily="18" charset="0"/>
            </a:endParaRPr>
          </a:p>
          <a:p>
            <a:r>
              <a:rPr lang="en-GB" sz="1400" smtClean="0">
                <a:latin typeface="Cambria" pitchFamily="18" charset="0"/>
              </a:rPr>
              <a:t>the prescribed safety at work measures are not applied on the means of work, thus endangering safety and health at work</a:t>
            </a:r>
            <a:endParaRPr lang="sr-Latn-ME" sz="1400" b="1">
              <a:latin typeface="Cambria" pitchFamily="18" charset="0"/>
            </a:endParaRPr>
          </a:p>
          <a:p>
            <a:r>
              <a:rPr lang="en-US" sz="1400" b="1" smtClean="0">
                <a:latin typeface="Cambria" pitchFamily="18" charset="0"/>
              </a:rPr>
              <a:t>Article</a:t>
            </a:r>
            <a:r>
              <a:rPr lang="sr-Latn-ME" sz="1400" b="1" smtClean="0">
                <a:latin typeface="Cambria" pitchFamily="18" charset="0"/>
              </a:rPr>
              <a:t> 29 – </a:t>
            </a:r>
            <a:r>
              <a:rPr lang="en-GB" sz="1400" smtClean="0">
                <a:latin typeface="Cambria" pitchFamily="18" charset="0"/>
              </a:rPr>
              <a:t>The employee shall be obliged to</a:t>
            </a:r>
            <a:r>
              <a:rPr lang="sr-Latn-ME" sz="1400" smtClean="0">
                <a:latin typeface="Cambria" pitchFamily="18" charset="0"/>
              </a:rPr>
              <a:t> </a:t>
            </a:r>
            <a:r>
              <a:rPr lang="en-GB" sz="1400" smtClean="0">
                <a:latin typeface="Cambria" pitchFamily="18" charset="0"/>
              </a:rPr>
              <a:t>apply the prescribed safety at work measures while working</a:t>
            </a:r>
            <a:endParaRPr lang="sr-Latn-ME" sz="1400" smtClean="0">
              <a:latin typeface="Cambria" pitchFamily="18" charset="0"/>
            </a:endParaRPr>
          </a:p>
        </p:txBody>
      </p:sp>
      <p:pic>
        <p:nvPicPr>
          <p:cNvPr id="18" name="Picture 18" descr="EU MN logo"/>
          <p:cNvPicPr>
            <a:picLocks noChangeAspect="1" noChangeArrowheads="1"/>
          </p:cNvPicPr>
          <p:nvPr/>
        </p:nvPicPr>
        <p:blipFill>
          <a:blip r:embed="rId3" cstate="print"/>
          <a:srcRect/>
          <a:stretch>
            <a:fillRect/>
          </a:stretch>
        </p:blipFill>
        <p:spPr bwMode="auto">
          <a:xfrm>
            <a:off x="0" y="0"/>
            <a:ext cx="1219200" cy="685800"/>
          </a:xfrm>
          <a:prstGeom prst="rect">
            <a:avLst/>
          </a:prstGeom>
          <a:noFill/>
          <a:ln w="9525">
            <a:noFill/>
            <a:miter lim="800000"/>
            <a:headEnd/>
            <a:tailEnd/>
          </a:ln>
        </p:spPr>
      </p:pic>
      <p:sp>
        <p:nvSpPr>
          <p:cNvPr id="19" name="Rectangle 18"/>
          <p:cNvSpPr/>
          <p:nvPr/>
        </p:nvSpPr>
        <p:spPr>
          <a:xfrm>
            <a:off x="95250" y="-428625"/>
            <a:ext cx="4629150" cy="369332"/>
          </a:xfrm>
          <a:prstGeom prst="rect">
            <a:avLst/>
          </a:prstGeom>
        </p:spPr>
        <p:txBody>
          <a:bodyPr wrap="square">
            <a:spAutoFit/>
          </a:bodyPr>
          <a:lstStyle/>
          <a:p>
            <a:pPr marL="14288" indent="-14288" fontAlgn="auto">
              <a:spcBef>
                <a:spcPts val="0"/>
              </a:spcBef>
              <a:spcAft>
                <a:spcPct val="40000"/>
              </a:spcAft>
              <a:buClr>
                <a:srgbClr val="FF0000"/>
              </a:buClr>
              <a:defRPr/>
            </a:pPr>
            <a:r>
              <a:rPr lang="en-US" b="1" smtClean="0">
                <a:solidFill>
                  <a:schemeClr val="bg1"/>
                </a:solidFill>
                <a:latin typeface="Cambria" pitchFamily="18" charset="0"/>
              </a:rPr>
              <a:t>Chapter 19: Social Policy and Employment</a:t>
            </a:r>
            <a:endParaRPr lang="sr-Latn-CS" b="1">
              <a:solidFill>
                <a:schemeClr val="bg1"/>
              </a:solidFill>
              <a:latin typeface="Cambria" pitchFamily="18" charset="0"/>
            </a:endParaRPr>
          </a:p>
        </p:txBody>
      </p:sp>
      <p:sp>
        <p:nvSpPr>
          <p:cNvPr id="20" name="Round Same Side Corner Rectangle 19"/>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1"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22" name="Rectangle 21"/>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23" name="Rectangle 22"/>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Same Side Corner Rectangle 3"/>
          <p:cNvSpPr/>
          <p:nvPr/>
        </p:nvSpPr>
        <p:spPr>
          <a:xfrm>
            <a:off x="0" y="-53340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5" name="Rectangle 4"/>
          <p:cNvSpPr/>
          <p:nvPr/>
        </p:nvSpPr>
        <p:spPr>
          <a:xfrm>
            <a:off x="95250" y="-428625"/>
            <a:ext cx="4629150" cy="369332"/>
          </a:xfrm>
          <a:prstGeom prst="rect">
            <a:avLst/>
          </a:prstGeom>
        </p:spPr>
        <p:txBody>
          <a:bodyPr wrap="square">
            <a:spAutoFit/>
          </a:bodyPr>
          <a:lstStyle/>
          <a:p>
            <a:pPr marL="14288" indent="-14288" fontAlgn="auto">
              <a:spcBef>
                <a:spcPts val="0"/>
              </a:spcBef>
              <a:spcAft>
                <a:spcPct val="40000"/>
              </a:spcAft>
              <a:buClr>
                <a:srgbClr val="FF0000"/>
              </a:buClr>
              <a:defRPr/>
            </a:pPr>
            <a:r>
              <a:rPr lang="en-US" b="1" smtClean="0">
                <a:solidFill>
                  <a:schemeClr val="bg1"/>
                </a:solidFill>
                <a:latin typeface="Cambria" pitchFamily="18" charset="0"/>
              </a:rPr>
              <a:t>Chapter 19: Social Policy and Employment</a:t>
            </a:r>
            <a:endParaRPr lang="sr-Latn-CS" b="1">
              <a:solidFill>
                <a:schemeClr val="bg1"/>
              </a:solidFill>
              <a:latin typeface="Cambria" pitchFamily="18" charset="0"/>
            </a:endParaRPr>
          </a:p>
        </p:txBody>
      </p:sp>
      <p:grpSp>
        <p:nvGrpSpPr>
          <p:cNvPr id="2" name="Group 21"/>
          <p:cNvGrpSpPr>
            <a:grpSpLocks/>
          </p:cNvGrpSpPr>
          <p:nvPr/>
        </p:nvGrpSpPr>
        <p:grpSpPr bwMode="auto">
          <a:xfrm>
            <a:off x="7885113" y="-538163"/>
            <a:ext cx="1211262" cy="385763"/>
            <a:chOff x="7814716" y="-5258"/>
            <a:chExt cx="1210767" cy="460280"/>
          </a:xfrm>
        </p:grpSpPr>
        <p:sp>
          <p:nvSpPr>
            <p:cNvPr id="7" name="5-Point Star 6"/>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8" name="5-Point Star 7"/>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9" name="5-Point Star 8"/>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0" name="5-Point Star 9"/>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1" name="5-Point Star 10"/>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2" name="5-Point Star 11"/>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grpSp>
      <p:sp>
        <p:nvSpPr>
          <p:cNvPr id="17" name="TextBox 16"/>
          <p:cNvSpPr txBox="1"/>
          <p:nvPr/>
        </p:nvSpPr>
        <p:spPr>
          <a:xfrm>
            <a:off x="228600" y="0"/>
            <a:ext cx="8610600" cy="6494085"/>
          </a:xfrm>
          <a:prstGeom prst="rect">
            <a:avLst/>
          </a:prstGeom>
          <a:noFill/>
        </p:spPr>
        <p:txBody>
          <a:bodyPr wrap="square" rtlCol="0">
            <a:spAutoFit/>
          </a:bodyPr>
          <a:lstStyle/>
          <a:p>
            <a:r>
              <a:rPr lang="sr-Latn-ME" sz="1600" b="1" smtClean="0">
                <a:latin typeface="Cambria" pitchFamily="18" charset="0"/>
              </a:rPr>
              <a:t>                     </a:t>
            </a:r>
          </a:p>
          <a:p>
            <a:r>
              <a:rPr lang="sr-Latn-ME" sz="1600" b="1" smtClean="0">
                <a:latin typeface="Cambria" pitchFamily="18" charset="0"/>
              </a:rPr>
              <a:t>                      </a:t>
            </a:r>
            <a:r>
              <a:rPr lang="en-US" sz="1600" b="1" smtClean="0">
                <a:latin typeface="Cambria" pitchFamily="18" charset="0"/>
              </a:rPr>
              <a:t>Article 30</a:t>
            </a:r>
            <a:r>
              <a:rPr lang="sr-Latn-ME" sz="1600" b="1" smtClean="0">
                <a:latin typeface="Cambria" pitchFamily="18" charset="0"/>
              </a:rPr>
              <a:t> </a:t>
            </a:r>
            <a:r>
              <a:rPr lang="en-GB" sz="1600" b="1" smtClean="0">
                <a:latin typeface="Cambria" pitchFamily="18" charset="0"/>
              </a:rPr>
              <a:t>Prohibited use of addictive substances</a:t>
            </a:r>
            <a:endParaRPr lang="en-US" sz="1600" smtClean="0">
              <a:latin typeface="Cambria" pitchFamily="18" charset="0"/>
            </a:endParaRPr>
          </a:p>
          <a:p>
            <a:endParaRPr lang="sr-Latn-ME" sz="1600" smtClean="0">
              <a:latin typeface="Cambria" pitchFamily="18" charset="0"/>
            </a:endParaRPr>
          </a:p>
          <a:p>
            <a:r>
              <a:rPr lang="en-US" sz="1600" b="1" smtClean="0">
                <a:latin typeface="Cambria" pitchFamily="18" charset="0"/>
              </a:rPr>
              <a:t>Article</a:t>
            </a:r>
            <a:r>
              <a:rPr lang="sr-Latn-ME" sz="1600" b="1" smtClean="0">
                <a:latin typeface="Cambria" pitchFamily="18" charset="0"/>
              </a:rPr>
              <a:t> 31 </a:t>
            </a:r>
            <a:r>
              <a:rPr lang="sr-Latn-ME" sz="1600" smtClean="0">
                <a:latin typeface="Cambria" pitchFamily="18" charset="0"/>
              </a:rPr>
              <a:t>- </a:t>
            </a:r>
            <a:r>
              <a:rPr lang="en-GB" sz="1600" smtClean="0">
                <a:latin typeface="Cambria" pitchFamily="18" charset="0"/>
              </a:rPr>
              <a:t>Employees shall be liable in disciplinary and material terms in the event of failure to comply with the prescribed safety at work measures and failure to perform his/her obligations related to safety at work, which are established by the present Law, the Collective Agreement and the general Employer’s Act</a:t>
            </a:r>
            <a:endParaRPr lang="sr-Latn-ME" sz="1600" smtClean="0">
              <a:latin typeface="Cambria" pitchFamily="18" charset="0"/>
            </a:endParaRPr>
          </a:p>
          <a:p>
            <a:endParaRPr lang="sr-Latn-ME" sz="1600">
              <a:latin typeface="Cambria" pitchFamily="18" charset="0"/>
            </a:endParaRPr>
          </a:p>
          <a:p>
            <a:r>
              <a:rPr lang="en-US" sz="1600" b="1" smtClean="0">
                <a:latin typeface="Cambria" pitchFamily="18" charset="0"/>
              </a:rPr>
              <a:t>Article</a:t>
            </a:r>
            <a:r>
              <a:rPr lang="sr-Latn-ME" sz="1600" b="1" smtClean="0">
                <a:latin typeface="Cambria" pitchFamily="18" charset="0"/>
              </a:rPr>
              <a:t> 31a </a:t>
            </a:r>
            <a:r>
              <a:rPr lang="sr-Latn-ME" sz="1600" smtClean="0">
                <a:latin typeface="Cambria" pitchFamily="18" charset="0"/>
              </a:rPr>
              <a:t>- </a:t>
            </a:r>
            <a:r>
              <a:rPr lang="es-ES_tradnl" sz="1600" smtClean="0">
                <a:latin typeface="Cambria" pitchFamily="18" charset="0"/>
              </a:rPr>
              <a:t>Employees are entitled to chose one or more representatives for safety at the workplace.</a:t>
            </a:r>
            <a:endParaRPr lang="en-US" sz="1600" smtClean="0">
              <a:latin typeface="Cambria" pitchFamily="18" charset="0"/>
            </a:endParaRPr>
          </a:p>
          <a:p>
            <a:r>
              <a:rPr lang="es-ES_tradnl" sz="1600" smtClean="0">
                <a:latin typeface="Cambria" pitchFamily="18" charset="0"/>
              </a:rPr>
              <a:t>Representatives of employees can form a board of employees for safety at the workplace, which must include at least one representative of the employer</a:t>
            </a:r>
            <a:endParaRPr lang="sr-Latn-ME" sz="1600" smtClean="0">
              <a:latin typeface="Cambria" pitchFamily="18" charset="0"/>
            </a:endParaRPr>
          </a:p>
          <a:p>
            <a:endParaRPr lang="sr-Latn-ME" sz="1600" b="1">
              <a:latin typeface="Cambria" pitchFamily="18" charset="0"/>
            </a:endParaRPr>
          </a:p>
          <a:p>
            <a:r>
              <a:rPr lang="en-US" sz="1600" b="1" smtClean="0">
                <a:latin typeface="Cambria" pitchFamily="18" charset="0"/>
              </a:rPr>
              <a:t>Article</a:t>
            </a:r>
            <a:r>
              <a:rPr lang="sr-Latn-ME" sz="1600" b="1" smtClean="0">
                <a:latin typeface="Cambria" pitchFamily="18" charset="0"/>
              </a:rPr>
              <a:t> 34 - </a:t>
            </a:r>
            <a:r>
              <a:rPr lang="en-GB" sz="1600" b="1" smtClean="0">
                <a:latin typeface="Cambria" pitchFamily="18" charset="0"/>
              </a:rPr>
              <a:t>ORGANIZING SAFETY AT WORK AT THE EMPLOYER’S</a:t>
            </a:r>
            <a:endParaRPr lang="sr-Latn-ME" sz="1600" b="1" smtClean="0">
              <a:latin typeface="Cambria" pitchFamily="18" charset="0"/>
            </a:endParaRPr>
          </a:p>
          <a:p>
            <a:endParaRPr lang="sr-Latn-ME" sz="1600">
              <a:latin typeface="Cambria" pitchFamily="18" charset="0"/>
            </a:endParaRPr>
          </a:p>
          <a:p>
            <a:r>
              <a:rPr lang="en-US" sz="1600" b="1" smtClean="0">
                <a:latin typeface="Cambria" pitchFamily="18" charset="0"/>
              </a:rPr>
              <a:t>Article 35</a:t>
            </a:r>
            <a:r>
              <a:rPr lang="sr-Latn-ME" sz="1600" b="1" smtClean="0">
                <a:latin typeface="Cambria" pitchFamily="18" charset="0"/>
              </a:rPr>
              <a:t> - </a:t>
            </a:r>
            <a:r>
              <a:rPr lang="en-GB" sz="1600" b="1" smtClean="0">
                <a:latin typeface="Cambria" pitchFamily="18" charset="0"/>
              </a:rPr>
              <a:t>Rights of professional service, or professional persons</a:t>
            </a:r>
            <a:endParaRPr lang="sr-Latn-ME" sz="1600" b="1" smtClean="0">
              <a:latin typeface="Cambria" pitchFamily="18" charset="0"/>
            </a:endParaRPr>
          </a:p>
          <a:p>
            <a:endParaRPr lang="en-US" sz="1600">
              <a:latin typeface="Cambria" pitchFamily="18" charset="0"/>
            </a:endParaRPr>
          </a:p>
          <a:p>
            <a:r>
              <a:rPr lang="en-GB" sz="1600" smtClean="0">
                <a:latin typeface="Cambria" pitchFamily="18" charset="0"/>
              </a:rPr>
              <a:t>The professional service, the professional person respectively that is nominated in writing by the employer to perform safety at work tasks, shall be directly responsible to the employer.</a:t>
            </a:r>
            <a:endParaRPr lang="en-US" sz="1600" smtClean="0">
              <a:latin typeface="Cambria" pitchFamily="18" charset="0"/>
            </a:endParaRPr>
          </a:p>
          <a:p>
            <a:r>
              <a:rPr lang="en-GB" sz="1600" smtClean="0">
                <a:latin typeface="Cambria" pitchFamily="18" charset="0"/>
              </a:rPr>
              <a:t> The employer shall be obliged to allow the professional people independent and sovereign performing of tasks in accordance with the present Law, and the access to all necessary data.</a:t>
            </a:r>
            <a:endParaRPr lang="en-US" sz="1600" smtClean="0">
              <a:latin typeface="Cambria" pitchFamily="18" charset="0"/>
            </a:endParaRPr>
          </a:p>
          <a:p>
            <a:r>
              <a:rPr lang="en-GB" sz="1600" smtClean="0">
                <a:latin typeface="Cambria" pitchFamily="18" charset="0"/>
              </a:rPr>
              <a:t> The employer shall be obliged to provide development of knowledge to the professional service, professional people referred to in paragraph 1 of this Article respectively, who are employed by the employer</a:t>
            </a:r>
            <a:endParaRPr lang="sr-Latn-ME" sz="1600" smtClean="0">
              <a:latin typeface="Cambria" pitchFamily="18" charset="0"/>
            </a:endParaRPr>
          </a:p>
          <a:p>
            <a:endParaRPr lang="sr-Latn-ME" sz="1600" b="1" smtClean="0">
              <a:latin typeface="Cambria" pitchFamily="18" charset="0"/>
            </a:endParaRPr>
          </a:p>
          <a:p>
            <a:r>
              <a:rPr lang="en-US" sz="1600" b="1" smtClean="0">
                <a:latin typeface="Cambria" pitchFamily="18" charset="0"/>
              </a:rPr>
              <a:t>Article</a:t>
            </a:r>
            <a:r>
              <a:rPr lang="sr-Latn-ME" sz="1600" b="1" smtClean="0">
                <a:latin typeface="Cambria" pitchFamily="18" charset="0"/>
              </a:rPr>
              <a:t> 36 i 37 </a:t>
            </a:r>
            <a:r>
              <a:rPr lang="sr-Latn-ME" sz="1600" smtClean="0">
                <a:latin typeface="Cambria" pitchFamily="18" charset="0"/>
              </a:rPr>
              <a:t>- </a:t>
            </a:r>
            <a:r>
              <a:rPr lang="en-GB" sz="1600" b="1" smtClean="0">
                <a:latin typeface="Cambria" pitchFamily="18" charset="0"/>
              </a:rPr>
              <a:t>Obligations of professional service, or professional persons</a:t>
            </a:r>
            <a:endParaRPr lang="en-US" sz="1600" b="1" smtClean="0">
              <a:latin typeface="Cambria" pitchFamily="18" charset="0"/>
            </a:endParaRPr>
          </a:p>
        </p:txBody>
      </p:sp>
      <p:pic>
        <p:nvPicPr>
          <p:cNvPr id="18" name="Picture 18" descr="EU MN logo"/>
          <p:cNvPicPr>
            <a:picLocks noChangeAspect="1" noChangeArrowheads="1"/>
          </p:cNvPicPr>
          <p:nvPr/>
        </p:nvPicPr>
        <p:blipFill>
          <a:blip r:embed="rId3" cstate="print"/>
          <a:srcRect/>
          <a:stretch>
            <a:fillRect/>
          </a:stretch>
        </p:blipFill>
        <p:spPr bwMode="auto">
          <a:xfrm>
            <a:off x="0" y="0"/>
            <a:ext cx="1143000" cy="642938"/>
          </a:xfrm>
          <a:prstGeom prst="rect">
            <a:avLst/>
          </a:prstGeom>
          <a:noFill/>
          <a:ln w="9525">
            <a:noFill/>
            <a:miter lim="800000"/>
            <a:headEnd/>
            <a:tailEnd/>
          </a:ln>
        </p:spPr>
      </p:pic>
      <p:sp>
        <p:nvSpPr>
          <p:cNvPr id="19" name="Round Same Side Corner Rectangle 18"/>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0"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21" name="Rectangle 20"/>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22" name="Rectangle 21"/>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Same Side Corner Rectangle 3"/>
          <p:cNvSpPr/>
          <p:nvPr/>
        </p:nvSpPr>
        <p:spPr>
          <a:xfrm>
            <a:off x="0" y="-53340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grpSp>
        <p:nvGrpSpPr>
          <p:cNvPr id="2" name="Group 21"/>
          <p:cNvGrpSpPr>
            <a:grpSpLocks/>
          </p:cNvGrpSpPr>
          <p:nvPr/>
        </p:nvGrpSpPr>
        <p:grpSpPr bwMode="auto">
          <a:xfrm>
            <a:off x="7885113" y="-538163"/>
            <a:ext cx="1211262" cy="385763"/>
            <a:chOff x="7814716" y="-5258"/>
            <a:chExt cx="1210767" cy="460280"/>
          </a:xfrm>
        </p:grpSpPr>
        <p:sp>
          <p:nvSpPr>
            <p:cNvPr id="7" name="5-Point Star 6"/>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8" name="5-Point Star 7"/>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9" name="5-Point Star 8"/>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0" name="5-Point Star 9"/>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1" name="5-Point Star 10"/>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2" name="5-Point Star 11"/>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grpSp>
      <p:sp>
        <p:nvSpPr>
          <p:cNvPr id="17" name="TextBox 16"/>
          <p:cNvSpPr txBox="1"/>
          <p:nvPr/>
        </p:nvSpPr>
        <p:spPr>
          <a:xfrm>
            <a:off x="0" y="914400"/>
            <a:ext cx="9144000" cy="5632311"/>
          </a:xfrm>
          <a:prstGeom prst="rect">
            <a:avLst/>
          </a:prstGeom>
          <a:noFill/>
        </p:spPr>
        <p:txBody>
          <a:bodyPr wrap="square" rtlCol="0">
            <a:spAutoFit/>
          </a:bodyPr>
          <a:lstStyle/>
          <a:p>
            <a:r>
              <a:rPr lang="en-US" b="1" smtClean="0">
                <a:latin typeface="Cambria" pitchFamily="18" charset="0"/>
              </a:rPr>
              <a:t>Article</a:t>
            </a:r>
            <a:r>
              <a:rPr lang="sr-Latn-ME" b="1" smtClean="0">
                <a:latin typeface="Cambria" pitchFamily="18" charset="0"/>
              </a:rPr>
              <a:t> 39  </a:t>
            </a:r>
            <a:r>
              <a:rPr lang="sr-Latn-ME" smtClean="0">
                <a:latin typeface="Cambria" pitchFamily="18" charset="0"/>
              </a:rPr>
              <a:t>- </a:t>
            </a:r>
            <a:r>
              <a:rPr lang="en-GB" b="1" smtClean="0">
                <a:latin typeface="Cambria" pitchFamily="18" charset="0"/>
              </a:rPr>
              <a:t>A</a:t>
            </a:r>
            <a:r>
              <a:rPr lang="sr-Latn-ME" b="1" smtClean="0">
                <a:latin typeface="Cambria" pitchFamily="18" charset="0"/>
              </a:rPr>
              <a:t>uthorized</a:t>
            </a:r>
            <a:r>
              <a:rPr lang="en-GB" b="1" smtClean="0">
                <a:latin typeface="Cambria" pitchFamily="18" charset="0"/>
              </a:rPr>
              <a:t> healthcare institutions</a:t>
            </a:r>
            <a:endParaRPr lang="sr-Latn-ME" smtClean="0">
              <a:latin typeface="Cambria" pitchFamily="18" charset="0"/>
            </a:endParaRPr>
          </a:p>
          <a:p>
            <a:endParaRPr lang="sr-Latn-ME" smtClean="0">
              <a:latin typeface="Cambria" pitchFamily="18" charset="0"/>
            </a:endParaRPr>
          </a:p>
          <a:p>
            <a:r>
              <a:rPr lang="en-US" b="1" smtClean="0">
                <a:latin typeface="Cambria" pitchFamily="18" charset="0"/>
              </a:rPr>
              <a:t>Article</a:t>
            </a:r>
            <a:r>
              <a:rPr lang="sr-Latn-ME" b="1" smtClean="0">
                <a:latin typeface="Cambria" pitchFamily="18" charset="0"/>
              </a:rPr>
              <a:t>  40, 41, 42 </a:t>
            </a:r>
            <a:r>
              <a:rPr lang="en-GB" b="1" smtClean="0">
                <a:latin typeface="Cambria" pitchFamily="18" charset="0"/>
              </a:rPr>
              <a:t>RECORDS, REPORTS, COOPERATION </a:t>
            </a:r>
            <a:endParaRPr lang="sr-Latn-ME" b="1" smtClean="0">
              <a:latin typeface="Cambria" pitchFamily="18" charset="0"/>
            </a:endParaRPr>
          </a:p>
          <a:p>
            <a:endParaRPr lang="sr-Latn-ME" smtClean="0">
              <a:latin typeface="Cambria" pitchFamily="18" charset="0"/>
            </a:endParaRPr>
          </a:p>
          <a:p>
            <a:r>
              <a:rPr lang="en-US" b="1" smtClean="0">
                <a:latin typeface="Cambria" pitchFamily="18" charset="0"/>
              </a:rPr>
              <a:t>Article</a:t>
            </a:r>
            <a:r>
              <a:rPr lang="sr-Latn-ME" b="1" smtClean="0">
                <a:latin typeface="Cambria" pitchFamily="18" charset="0"/>
              </a:rPr>
              <a:t> 41 </a:t>
            </a:r>
            <a:r>
              <a:rPr lang="sr-Latn-ME" smtClean="0">
                <a:latin typeface="Cambria" pitchFamily="18" charset="0"/>
              </a:rPr>
              <a:t>- </a:t>
            </a:r>
            <a:r>
              <a:rPr lang="en-GB" smtClean="0">
                <a:latin typeface="Cambria" pitchFamily="18" charset="0"/>
              </a:rPr>
              <a:t>The employer shall be obliged, not later than 24 hours from the occurrence, to report to the Labour Inspectorate in writing any lethal injury at work, collective injury at work and severe injury at work, and a dangerous event that may endanger safety and health of employees</a:t>
            </a:r>
            <a:endParaRPr lang="sr-Latn-ME" smtClean="0">
              <a:latin typeface="Cambria" pitchFamily="18" charset="0"/>
            </a:endParaRPr>
          </a:p>
          <a:p>
            <a:endParaRPr lang="sr-Latn-ME" smtClean="0">
              <a:latin typeface="Cambria" pitchFamily="18" charset="0"/>
            </a:endParaRPr>
          </a:p>
          <a:p>
            <a:r>
              <a:rPr lang="es-ES_tradnl" smtClean="0">
                <a:latin typeface="Cambria" pitchFamily="18" charset="0"/>
              </a:rPr>
              <a:t>The employer is liable to issue to the employee who is injured and to a medical institution where an examination was carried a report on an injury at work, within deadline and on the form which is prescribed by by-laws of the Ministry</a:t>
            </a:r>
            <a:endParaRPr lang="sr-Latn-ME" smtClean="0">
              <a:latin typeface="Cambria" pitchFamily="18" charset="0"/>
            </a:endParaRPr>
          </a:p>
          <a:p>
            <a:endParaRPr lang="sr-Latn-ME" b="1" smtClean="0">
              <a:latin typeface="Cambria" pitchFamily="18" charset="0"/>
            </a:endParaRPr>
          </a:p>
          <a:p>
            <a:r>
              <a:rPr lang="en-US" b="1" smtClean="0">
                <a:latin typeface="Cambria" pitchFamily="18" charset="0"/>
              </a:rPr>
              <a:t>Article</a:t>
            </a:r>
            <a:r>
              <a:rPr lang="sr-Latn-ME" b="1" smtClean="0">
                <a:latin typeface="Cambria" pitchFamily="18" charset="0"/>
              </a:rPr>
              <a:t> 42 </a:t>
            </a:r>
            <a:r>
              <a:rPr lang="sr-Latn-ME" smtClean="0">
                <a:latin typeface="Cambria" pitchFamily="18" charset="0"/>
              </a:rPr>
              <a:t>- </a:t>
            </a:r>
            <a:r>
              <a:rPr lang="es-ES_tradnl" smtClean="0">
                <a:latin typeface="Cambria" pitchFamily="18" charset="0"/>
              </a:rPr>
              <a:t>Fund for health insurance of Montenegro and Fund for pension and disability insurance of Montenegro </a:t>
            </a:r>
            <a:r>
              <a:rPr lang="en-GB" smtClean="0">
                <a:latin typeface="Cambria" pitchFamily="18" charset="0"/>
              </a:rPr>
              <a:t>shall be obliged to submit to the Ministry the data on injuries at work, occupational diseases, work-related diseases and the work disabled staff on the request and on monthly basis, and for every calendar year not later than 31</a:t>
            </a:r>
            <a:r>
              <a:rPr lang="en-GB" baseline="30000" smtClean="0">
                <a:latin typeface="Cambria" pitchFamily="18" charset="0"/>
              </a:rPr>
              <a:t>st</a:t>
            </a:r>
            <a:r>
              <a:rPr lang="en-GB" smtClean="0">
                <a:latin typeface="Cambria" pitchFamily="18" charset="0"/>
              </a:rPr>
              <a:t> of January of the next year.</a:t>
            </a:r>
            <a:r>
              <a:rPr lang="en-US" smtClean="0">
                <a:latin typeface="Cambria" pitchFamily="18" charset="0"/>
              </a:rPr>
              <a:t/>
            </a:r>
            <a:br>
              <a:rPr lang="en-US" smtClean="0">
                <a:latin typeface="Cambria" pitchFamily="18" charset="0"/>
              </a:rPr>
            </a:br>
            <a:endParaRPr lang="sr-Latn-ME" smtClean="0">
              <a:latin typeface="Cambria" pitchFamily="18" charset="0"/>
            </a:endParaRPr>
          </a:p>
          <a:p>
            <a:endParaRPr lang="en-US">
              <a:latin typeface="Cambria" pitchFamily="18" charset="0"/>
            </a:endParaRPr>
          </a:p>
        </p:txBody>
      </p:sp>
      <p:pic>
        <p:nvPicPr>
          <p:cNvPr id="18" name="Picture 18" descr="EU MN logo"/>
          <p:cNvPicPr>
            <a:picLocks noChangeAspect="1" noChangeArrowheads="1"/>
          </p:cNvPicPr>
          <p:nvPr/>
        </p:nvPicPr>
        <p:blipFill>
          <a:blip r:embed="rId3" cstate="print"/>
          <a:srcRect/>
          <a:stretch>
            <a:fillRect/>
          </a:stretch>
        </p:blipFill>
        <p:spPr bwMode="auto">
          <a:xfrm>
            <a:off x="0" y="152400"/>
            <a:ext cx="1219200" cy="685800"/>
          </a:xfrm>
          <a:prstGeom prst="rect">
            <a:avLst/>
          </a:prstGeom>
          <a:noFill/>
          <a:ln w="9525">
            <a:noFill/>
            <a:miter lim="800000"/>
            <a:headEnd/>
            <a:tailEnd/>
          </a:ln>
        </p:spPr>
      </p:pic>
      <p:sp>
        <p:nvSpPr>
          <p:cNvPr id="19" name="Rectangle 18"/>
          <p:cNvSpPr/>
          <p:nvPr/>
        </p:nvSpPr>
        <p:spPr>
          <a:xfrm>
            <a:off x="95250" y="-428625"/>
            <a:ext cx="4629150" cy="369332"/>
          </a:xfrm>
          <a:prstGeom prst="rect">
            <a:avLst/>
          </a:prstGeom>
        </p:spPr>
        <p:txBody>
          <a:bodyPr wrap="square">
            <a:spAutoFit/>
          </a:bodyPr>
          <a:lstStyle/>
          <a:p>
            <a:pPr marL="14288" indent="-14288" fontAlgn="auto">
              <a:spcBef>
                <a:spcPts val="0"/>
              </a:spcBef>
              <a:spcAft>
                <a:spcPct val="40000"/>
              </a:spcAft>
              <a:buClr>
                <a:srgbClr val="FF0000"/>
              </a:buClr>
              <a:defRPr/>
            </a:pPr>
            <a:r>
              <a:rPr lang="en-US" b="1" smtClean="0">
                <a:solidFill>
                  <a:schemeClr val="bg1"/>
                </a:solidFill>
                <a:latin typeface="Cambria" pitchFamily="18" charset="0"/>
              </a:rPr>
              <a:t>Chapter 19: Social Policy and Employment</a:t>
            </a:r>
            <a:endParaRPr lang="sr-Latn-CS" b="1">
              <a:solidFill>
                <a:schemeClr val="bg1"/>
              </a:solidFill>
              <a:latin typeface="Cambria" pitchFamily="18" charset="0"/>
            </a:endParaRPr>
          </a:p>
        </p:txBody>
      </p:sp>
      <p:sp>
        <p:nvSpPr>
          <p:cNvPr id="20" name="Round Same Side Corner Rectangle 19"/>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1"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22" name="Rectangle 21"/>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23" name="Rectangle 22"/>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179388" y="2362200"/>
            <a:ext cx="8569325" cy="3886200"/>
          </a:xfrm>
          <a:prstGeom prst="rect">
            <a:avLst/>
          </a:prstGeom>
          <a:noFill/>
          <a:ln w="9525" algn="ctr">
            <a:noFill/>
            <a:miter lim="800000"/>
            <a:headEnd/>
            <a:tailEnd/>
          </a:ln>
          <a:effectLst/>
        </p:spPr>
        <p:txBody>
          <a:bodyPr/>
          <a:lstStyle/>
          <a:p>
            <a:pPr marL="814388" indent="-450850" fontAlgn="auto">
              <a:spcBef>
                <a:spcPts val="0"/>
              </a:spcBef>
              <a:spcAft>
                <a:spcPts val="0"/>
              </a:spcAft>
              <a:defRPr/>
            </a:pPr>
            <a:endParaRPr lang="en-US" sz="1400" b="1" dirty="0">
              <a:solidFill>
                <a:srgbClr val="000099"/>
              </a:solidFill>
              <a:latin typeface="Cambria" pitchFamily="18" charset="0"/>
              <a:cs typeface="+mn-cs"/>
            </a:endParaRPr>
          </a:p>
          <a:p>
            <a:pPr marL="14288" indent="214313" fontAlgn="auto">
              <a:spcBef>
                <a:spcPts val="0"/>
              </a:spcBef>
              <a:spcAft>
                <a:spcPts val="0"/>
              </a:spcAft>
              <a:defRPr/>
            </a:pPr>
            <a:endParaRPr lang="sr-Latn-CS" sz="1600" dirty="0">
              <a:solidFill>
                <a:schemeClr val="accent2">
                  <a:lumMod val="50000"/>
                </a:schemeClr>
              </a:solidFill>
              <a:latin typeface="Cambria" pitchFamily="18" charset="0"/>
              <a:cs typeface="+mn-cs"/>
            </a:endParaRPr>
          </a:p>
          <a:p>
            <a:pPr marL="14288" indent="214313" fontAlgn="auto">
              <a:spcBef>
                <a:spcPts val="0"/>
              </a:spcBef>
              <a:spcAft>
                <a:spcPts val="0"/>
              </a:spcAft>
              <a:defRPr/>
            </a:pPr>
            <a:endParaRPr lang="sr-Latn-CS" sz="1600" dirty="0">
              <a:solidFill>
                <a:schemeClr val="accent2">
                  <a:lumMod val="50000"/>
                </a:schemeClr>
              </a:solidFill>
              <a:latin typeface="Cambria" pitchFamily="18" charset="0"/>
              <a:cs typeface="+mn-cs"/>
            </a:endParaRPr>
          </a:p>
          <a:p>
            <a:pPr marL="14288" indent="214313" fontAlgn="auto">
              <a:spcBef>
                <a:spcPts val="0"/>
              </a:spcBef>
              <a:spcAft>
                <a:spcPts val="0"/>
              </a:spcAft>
              <a:defRPr/>
            </a:pPr>
            <a:endParaRPr lang="sr-Latn-CS" sz="1600" dirty="0">
              <a:solidFill>
                <a:schemeClr val="accent2">
                  <a:lumMod val="50000"/>
                </a:schemeClr>
              </a:solidFill>
              <a:latin typeface="Cambria" pitchFamily="18" charset="0"/>
              <a:cs typeface="+mn-cs"/>
            </a:endParaRPr>
          </a:p>
          <a:p>
            <a:pPr marL="14288" indent="214313" fontAlgn="auto">
              <a:spcBef>
                <a:spcPts val="0"/>
              </a:spcBef>
              <a:spcAft>
                <a:spcPts val="0"/>
              </a:spcAft>
              <a:defRPr/>
            </a:pPr>
            <a:endParaRPr lang="sr-Latn-CS" sz="1600" b="1" dirty="0">
              <a:solidFill>
                <a:schemeClr val="accent2">
                  <a:lumMod val="50000"/>
                </a:schemeClr>
              </a:solidFill>
              <a:latin typeface="Cambria" pitchFamily="18" charset="0"/>
              <a:cs typeface="+mn-cs"/>
            </a:endParaRPr>
          </a:p>
          <a:p>
            <a:pPr marL="14288" indent="214313" fontAlgn="auto">
              <a:spcBef>
                <a:spcPts val="0"/>
              </a:spcBef>
              <a:spcAft>
                <a:spcPts val="0"/>
              </a:spcAft>
              <a:defRPr/>
            </a:pPr>
            <a:endParaRPr lang="sr-Latn-CS" sz="1600" b="1" dirty="0">
              <a:solidFill>
                <a:schemeClr val="accent2">
                  <a:lumMod val="50000"/>
                </a:schemeClr>
              </a:solidFill>
              <a:latin typeface="Cambria" pitchFamily="18" charset="0"/>
              <a:cs typeface="+mn-cs"/>
            </a:endParaRPr>
          </a:p>
          <a:p>
            <a:pPr marL="14288" indent="214313" fontAlgn="auto">
              <a:spcBef>
                <a:spcPts val="0"/>
              </a:spcBef>
              <a:spcAft>
                <a:spcPts val="0"/>
              </a:spcAft>
              <a:defRPr/>
            </a:pPr>
            <a:endParaRPr lang="sr-Latn-CS" sz="1600" b="1" dirty="0">
              <a:solidFill>
                <a:schemeClr val="accent2">
                  <a:lumMod val="50000"/>
                </a:schemeClr>
              </a:solidFill>
              <a:latin typeface="Cambria" pitchFamily="18" charset="0"/>
              <a:cs typeface="+mn-cs"/>
            </a:endParaRPr>
          </a:p>
          <a:p>
            <a:pPr marL="14288" indent="214313" fontAlgn="auto">
              <a:spcBef>
                <a:spcPts val="0"/>
              </a:spcBef>
              <a:spcAft>
                <a:spcPts val="0"/>
              </a:spcAft>
              <a:defRPr/>
            </a:pPr>
            <a:endParaRPr lang="sr-Latn-CS" sz="1600" b="1" dirty="0">
              <a:solidFill>
                <a:schemeClr val="accent2">
                  <a:lumMod val="50000"/>
                </a:schemeClr>
              </a:solidFill>
              <a:latin typeface="Cambria" pitchFamily="18" charset="0"/>
              <a:cs typeface="+mn-cs"/>
            </a:endParaRPr>
          </a:p>
          <a:p>
            <a:pPr marL="14288" indent="214313" fontAlgn="auto">
              <a:spcBef>
                <a:spcPts val="0"/>
              </a:spcBef>
              <a:spcAft>
                <a:spcPts val="0"/>
              </a:spcAft>
              <a:defRPr/>
            </a:pPr>
            <a:endParaRPr lang="sr-Latn-CS" sz="1600" b="1" dirty="0">
              <a:solidFill>
                <a:schemeClr val="accent2">
                  <a:lumMod val="50000"/>
                </a:schemeClr>
              </a:solidFill>
              <a:latin typeface="Cambria" pitchFamily="18" charset="0"/>
              <a:cs typeface="+mn-cs"/>
            </a:endParaRPr>
          </a:p>
          <a:p>
            <a:pPr marL="14288" indent="214313" fontAlgn="auto">
              <a:spcBef>
                <a:spcPts val="0"/>
              </a:spcBef>
              <a:spcAft>
                <a:spcPts val="0"/>
              </a:spcAft>
              <a:defRPr/>
            </a:pPr>
            <a:endParaRPr lang="sr-Latn-CS" sz="1600" b="1" dirty="0">
              <a:solidFill>
                <a:schemeClr val="accent2">
                  <a:lumMod val="50000"/>
                </a:schemeClr>
              </a:solidFill>
              <a:latin typeface="Cambria" pitchFamily="18" charset="0"/>
              <a:cs typeface="+mn-cs"/>
            </a:endParaRPr>
          </a:p>
          <a:p>
            <a:pPr marL="14288" indent="214313" fontAlgn="auto">
              <a:spcBef>
                <a:spcPts val="0"/>
              </a:spcBef>
              <a:spcAft>
                <a:spcPts val="0"/>
              </a:spcAft>
              <a:defRPr/>
            </a:pPr>
            <a:endParaRPr lang="sr-Latn-CS" sz="1600" b="1" dirty="0">
              <a:solidFill>
                <a:schemeClr val="accent2">
                  <a:lumMod val="50000"/>
                </a:schemeClr>
              </a:solidFill>
              <a:latin typeface="Cambria" pitchFamily="18" charset="0"/>
              <a:cs typeface="+mn-cs"/>
            </a:endParaRPr>
          </a:p>
          <a:p>
            <a:pPr marL="814388" indent="-450850" algn="ctr" fontAlgn="auto">
              <a:spcBef>
                <a:spcPts val="0"/>
              </a:spcBef>
              <a:spcAft>
                <a:spcPts val="0"/>
              </a:spcAft>
              <a:buFont typeface="Arial" pitchFamily="34" charset="0"/>
              <a:buChar char="•"/>
              <a:defRPr/>
            </a:pPr>
            <a:endParaRPr lang="en-US" sz="1400" b="1" dirty="0">
              <a:solidFill>
                <a:schemeClr val="accent2">
                  <a:lumMod val="75000"/>
                </a:schemeClr>
              </a:solidFill>
              <a:latin typeface="Cambria" pitchFamily="18" charset="0"/>
              <a:cs typeface="+mn-cs"/>
            </a:endParaRPr>
          </a:p>
          <a:p>
            <a:pPr marL="814388" indent="-450850" algn="ctr" fontAlgn="auto">
              <a:spcBef>
                <a:spcPts val="0"/>
              </a:spcBef>
              <a:spcAft>
                <a:spcPts val="0"/>
              </a:spcAft>
              <a:defRPr/>
            </a:pPr>
            <a:endParaRPr lang="en-US" sz="1400" b="1" dirty="0">
              <a:solidFill>
                <a:srgbClr val="000099"/>
              </a:solidFill>
              <a:latin typeface="Cambria" pitchFamily="18" charset="0"/>
              <a:cs typeface="+mn-cs"/>
            </a:endParaRPr>
          </a:p>
          <a:p>
            <a:pPr marL="814388" indent="-450850" algn="ctr" fontAlgn="auto">
              <a:spcBef>
                <a:spcPts val="0"/>
              </a:spcBef>
              <a:spcAft>
                <a:spcPct val="40000"/>
              </a:spcAft>
              <a:buClr>
                <a:srgbClr val="FF0000"/>
              </a:buClr>
              <a:buFont typeface="Wingdings" pitchFamily="2" charset="2"/>
              <a:buNone/>
              <a:defRPr/>
            </a:pPr>
            <a:endParaRPr lang="en-US" b="1" dirty="0">
              <a:latin typeface="Cambria" pitchFamily="18" charset="0"/>
              <a:cs typeface="+mn-cs"/>
            </a:endParaRPr>
          </a:p>
        </p:txBody>
      </p:sp>
      <p:sp>
        <p:nvSpPr>
          <p:cNvPr id="14" name="Rectangle 13"/>
          <p:cNvSpPr/>
          <p:nvPr/>
        </p:nvSpPr>
        <p:spPr>
          <a:xfrm>
            <a:off x="304800" y="762000"/>
            <a:ext cx="8534400" cy="1865126"/>
          </a:xfrm>
          <a:prstGeom prst="rect">
            <a:avLst/>
          </a:prstGeom>
        </p:spPr>
        <p:txBody>
          <a:bodyPr>
            <a:spAutoFit/>
          </a:bodyPr>
          <a:lstStyle/>
          <a:p>
            <a:pPr marL="14288" indent="-14288" algn="ctr">
              <a:spcAft>
                <a:spcPct val="40000"/>
              </a:spcAft>
              <a:buClr>
                <a:srgbClr val="FF0000"/>
              </a:buClr>
            </a:pPr>
            <a:r>
              <a:rPr lang="en-US" sz="1600" b="1" smtClean="0">
                <a:latin typeface="Cambria" pitchFamily="18" charset="0"/>
              </a:rPr>
              <a:t>What has been done in Montenegro</a:t>
            </a:r>
            <a:r>
              <a:rPr lang="sr-Latn-CS" sz="1600" smtClean="0">
                <a:latin typeface="Cambria" pitchFamily="18" charset="0"/>
              </a:rPr>
              <a:t>?</a:t>
            </a:r>
            <a:endParaRPr lang="sr-Latn-CS" sz="1600">
              <a:latin typeface="Cambria" pitchFamily="18" charset="0"/>
            </a:endParaRPr>
          </a:p>
          <a:p>
            <a:pPr marL="14288" indent="-14288" algn="ctr">
              <a:spcAft>
                <a:spcPct val="40000"/>
              </a:spcAft>
              <a:buClr>
                <a:srgbClr val="FF0000"/>
              </a:buClr>
            </a:pPr>
            <a:r>
              <a:rPr lang="sr-Latn-CS" sz="1600" smtClean="0">
                <a:latin typeface="Cambria" pitchFamily="18" charset="0"/>
              </a:rPr>
              <a:t>Made a cooperation with:</a:t>
            </a:r>
          </a:p>
          <a:p>
            <a:pPr marL="14288" indent="-14288" algn="ctr">
              <a:spcAft>
                <a:spcPct val="40000"/>
              </a:spcAft>
              <a:buClr>
                <a:srgbClr val="FF0000"/>
              </a:buClr>
            </a:pPr>
            <a:r>
              <a:rPr lang="sr-Latn-CS" sz="1600" b="1" smtClean="0">
                <a:latin typeface="Cambria" pitchFamily="18" charset="0"/>
              </a:rPr>
              <a:t>ILO – International Labour Organization </a:t>
            </a:r>
            <a:r>
              <a:rPr lang="sr-Latn-CS" sz="1600" smtClean="0">
                <a:latin typeface="Cambria" pitchFamily="18" charset="0"/>
              </a:rPr>
              <a:t>(audit of Labour Inspection, seminars, workshops related to labour relations risk assessment, efectiveness of Labour inspection,  OSH Management in construction sector, Gender equaility ITC ILO Center in Turin, Italy..)</a:t>
            </a:r>
          </a:p>
          <a:p>
            <a:pPr marL="14288" indent="-14288" algn="ctr">
              <a:spcAft>
                <a:spcPct val="40000"/>
              </a:spcAft>
              <a:buClr>
                <a:srgbClr val="FF0000"/>
              </a:buClr>
            </a:pPr>
            <a:r>
              <a:rPr lang="sr-Latn-CS" sz="1600" smtClean="0">
                <a:latin typeface="Cambria" pitchFamily="18" charset="0"/>
              </a:rPr>
              <a:t> </a:t>
            </a:r>
            <a:endParaRPr lang="sr-Latn-CS" sz="1600">
              <a:latin typeface="Cambria" pitchFamily="18" charset="0"/>
            </a:endParaRPr>
          </a:p>
        </p:txBody>
      </p:sp>
      <p:grpSp>
        <p:nvGrpSpPr>
          <p:cNvPr id="7177"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31" name="Picture 3" descr="ilo 1"/>
          <p:cNvPicPr>
            <a:picLocks noChangeAspect="1" noChangeArrowheads="1"/>
          </p:cNvPicPr>
          <p:nvPr/>
        </p:nvPicPr>
        <p:blipFill>
          <a:blip r:embed="rId3" cstate="print"/>
          <a:srcRect/>
          <a:stretch>
            <a:fillRect/>
          </a:stretch>
        </p:blipFill>
        <p:spPr bwMode="auto">
          <a:xfrm>
            <a:off x="152400" y="2438400"/>
            <a:ext cx="4249738" cy="3186112"/>
          </a:xfrm>
          <a:prstGeom prst="rect">
            <a:avLst/>
          </a:prstGeom>
          <a:noFill/>
          <a:ln w="9525">
            <a:noFill/>
            <a:miter lim="800000"/>
            <a:headEnd/>
            <a:tailEnd/>
          </a:ln>
        </p:spPr>
      </p:pic>
      <p:pic>
        <p:nvPicPr>
          <p:cNvPr id="32" name="Picture 6" descr="DSC02337"/>
          <p:cNvPicPr>
            <a:picLocks noChangeAspect="1" noChangeArrowheads="1"/>
          </p:cNvPicPr>
          <p:nvPr/>
        </p:nvPicPr>
        <p:blipFill>
          <a:blip r:embed="rId4" cstate="print"/>
          <a:srcRect/>
          <a:stretch>
            <a:fillRect/>
          </a:stretch>
        </p:blipFill>
        <p:spPr bwMode="auto">
          <a:xfrm>
            <a:off x="4572000" y="2438400"/>
            <a:ext cx="4248150" cy="3186113"/>
          </a:xfrm>
          <a:prstGeom prst="rect">
            <a:avLst/>
          </a:prstGeom>
          <a:noFill/>
          <a:ln w="9525">
            <a:noFill/>
            <a:miter lim="800000"/>
            <a:headEnd/>
            <a:tailEnd/>
          </a:ln>
        </p:spPr>
      </p:pic>
      <p:pic>
        <p:nvPicPr>
          <p:cNvPr id="19"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sp>
        <p:nvSpPr>
          <p:cNvPr id="20" name="Rectangle 19"/>
          <p:cNvSpPr/>
          <p:nvPr/>
        </p:nvSpPr>
        <p:spPr>
          <a:xfrm>
            <a:off x="0" y="87868"/>
            <a:ext cx="4629150" cy="369332"/>
          </a:xfrm>
          <a:prstGeom prst="rect">
            <a:avLst/>
          </a:prstGeom>
        </p:spPr>
        <p:txBody>
          <a:bodyPr wrap="square">
            <a:spAutoFit/>
          </a:bodyPr>
          <a:lstStyle/>
          <a:p>
            <a:pPr marL="14288" indent="-14288" fontAlgn="auto">
              <a:spcBef>
                <a:spcPts val="0"/>
              </a:spcBef>
              <a:spcAft>
                <a:spcPct val="40000"/>
              </a:spcAft>
              <a:buClr>
                <a:srgbClr val="FF0000"/>
              </a:buClr>
              <a:defRPr/>
            </a:pPr>
            <a:r>
              <a:rPr lang="en-US" b="1" smtClean="0">
                <a:solidFill>
                  <a:schemeClr val="bg1"/>
                </a:solidFill>
                <a:latin typeface="Cambria" pitchFamily="18" charset="0"/>
              </a:rPr>
              <a:t>Chapter 19: Social Policy and Employment</a:t>
            </a:r>
            <a:endParaRPr lang="sr-Latn-CS" b="1">
              <a:solidFill>
                <a:schemeClr val="bg1"/>
              </a:solidFill>
              <a:latin typeface="Cambria" pitchFamily="18" charset="0"/>
            </a:endParaRPr>
          </a:p>
        </p:txBody>
      </p:sp>
      <p:sp>
        <p:nvSpPr>
          <p:cNvPr id="21" name="Round Same Side Corner Rectangle 20"/>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2" name="Picture 4" descr="C:\Documents and Settings\alen.nikezic\Desktop\MUPIJU-Stari komp\Press clipping\montenegro grb.wmf"/>
          <p:cNvPicPr>
            <a:picLocks noChangeAspect="1" noChangeArrowheads="1"/>
          </p:cNvPicPr>
          <p:nvPr/>
        </p:nvPicPr>
        <p:blipFill>
          <a:blip r:embed="rId6" cstate="print"/>
          <a:srcRect/>
          <a:stretch>
            <a:fillRect/>
          </a:stretch>
        </p:blipFill>
        <p:spPr bwMode="auto">
          <a:xfrm>
            <a:off x="66675" y="6362700"/>
            <a:ext cx="508000" cy="503238"/>
          </a:xfrm>
          <a:prstGeom prst="rect">
            <a:avLst/>
          </a:prstGeom>
          <a:noFill/>
          <a:ln w="9525">
            <a:noFill/>
            <a:miter lim="800000"/>
            <a:headEnd/>
            <a:tailEnd/>
          </a:ln>
        </p:spPr>
      </p:pic>
      <p:sp>
        <p:nvSpPr>
          <p:cNvPr id="29" name="Rectangle 2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30" name="Rectangle 29"/>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IMG_3847"/>
          <p:cNvPicPr>
            <a:picLocks noChangeAspect="1" noChangeArrowheads="1"/>
          </p:cNvPicPr>
          <p:nvPr/>
        </p:nvPicPr>
        <p:blipFill>
          <a:blip r:embed="rId3" cstate="print"/>
          <a:srcRect/>
          <a:stretch>
            <a:fillRect/>
          </a:stretch>
        </p:blipFill>
        <p:spPr bwMode="auto">
          <a:xfrm>
            <a:off x="4648200" y="3429000"/>
            <a:ext cx="3800475" cy="2849621"/>
          </a:xfrm>
          <a:prstGeom prst="rect">
            <a:avLst/>
          </a:prstGeom>
          <a:noFill/>
          <a:ln w="9525">
            <a:noFill/>
            <a:miter lim="800000"/>
            <a:headEnd/>
            <a:tailEnd/>
          </a:ln>
        </p:spPr>
      </p:pic>
      <p:pic>
        <p:nvPicPr>
          <p:cNvPr id="5" name="Picture 6" descr="Group Photo"/>
          <p:cNvPicPr>
            <a:picLocks noChangeAspect="1" noChangeArrowheads="1"/>
          </p:cNvPicPr>
          <p:nvPr/>
        </p:nvPicPr>
        <p:blipFill>
          <a:blip r:embed="rId4" cstate="print"/>
          <a:srcRect/>
          <a:stretch>
            <a:fillRect/>
          </a:stretch>
        </p:blipFill>
        <p:spPr bwMode="auto">
          <a:xfrm>
            <a:off x="2133600" y="620713"/>
            <a:ext cx="4814888" cy="2771179"/>
          </a:xfrm>
          <a:prstGeom prst="rect">
            <a:avLst/>
          </a:prstGeom>
          <a:noFill/>
          <a:ln w="9525">
            <a:noFill/>
            <a:miter lim="800000"/>
            <a:headEnd/>
            <a:tailEnd/>
          </a:ln>
        </p:spPr>
      </p:pic>
      <p:pic>
        <p:nvPicPr>
          <p:cNvPr id="6" name="Picture 9" descr="DSC03726"/>
          <p:cNvPicPr>
            <a:picLocks noChangeAspect="1" noChangeArrowheads="1"/>
          </p:cNvPicPr>
          <p:nvPr/>
        </p:nvPicPr>
        <p:blipFill>
          <a:blip r:embed="rId5" cstate="print"/>
          <a:srcRect/>
          <a:stretch>
            <a:fillRect/>
          </a:stretch>
        </p:blipFill>
        <p:spPr bwMode="auto">
          <a:xfrm>
            <a:off x="457200" y="3505200"/>
            <a:ext cx="3671887" cy="2754312"/>
          </a:xfrm>
          <a:prstGeom prst="rect">
            <a:avLst/>
          </a:prstGeom>
          <a:noFill/>
          <a:ln w="9525">
            <a:noFill/>
            <a:miter lim="800000"/>
            <a:headEnd/>
            <a:tailEnd/>
          </a:ln>
        </p:spPr>
      </p:pic>
      <p:sp>
        <p:nvSpPr>
          <p:cNvPr id="7" name="Round Same Side Corner Rectangle 6"/>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9" name="Group 21"/>
          <p:cNvGrpSpPr>
            <a:grpSpLocks/>
          </p:cNvGrpSpPr>
          <p:nvPr/>
        </p:nvGrpSpPr>
        <p:grpSpPr bwMode="auto">
          <a:xfrm>
            <a:off x="7885113" y="-4763"/>
            <a:ext cx="1211262" cy="385763"/>
            <a:chOff x="7814716" y="-5258"/>
            <a:chExt cx="1210767" cy="460280"/>
          </a:xfrm>
        </p:grpSpPr>
        <p:sp>
          <p:nvSpPr>
            <p:cNvPr id="10" name="5-Point Star 9"/>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5-Point Star 10"/>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5-Point Star 11"/>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5-Point Star 12"/>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5-Point Star 13"/>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5-Point Star 14"/>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20" name="Picture 18" descr="EU MN logo"/>
          <p:cNvPicPr>
            <a:picLocks noChangeAspect="1" noChangeArrowheads="1"/>
          </p:cNvPicPr>
          <p:nvPr/>
        </p:nvPicPr>
        <p:blipFill>
          <a:blip r:embed="rId6" cstate="print"/>
          <a:srcRect/>
          <a:stretch>
            <a:fillRect/>
          </a:stretch>
        </p:blipFill>
        <p:spPr bwMode="auto">
          <a:xfrm>
            <a:off x="152400" y="609600"/>
            <a:ext cx="1219200" cy="685800"/>
          </a:xfrm>
          <a:prstGeom prst="rect">
            <a:avLst/>
          </a:prstGeom>
          <a:noFill/>
          <a:ln w="9525">
            <a:noFill/>
            <a:miter lim="800000"/>
            <a:headEnd/>
            <a:tailEnd/>
          </a:ln>
        </p:spPr>
      </p:pic>
      <p:sp>
        <p:nvSpPr>
          <p:cNvPr id="21" name="Rectangle 20"/>
          <p:cNvSpPr/>
          <p:nvPr/>
        </p:nvSpPr>
        <p:spPr>
          <a:xfrm>
            <a:off x="0" y="87868"/>
            <a:ext cx="4629150" cy="369332"/>
          </a:xfrm>
          <a:prstGeom prst="rect">
            <a:avLst/>
          </a:prstGeom>
        </p:spPr>
        <p:txBody>
          <a:bodyPr wrap="square">
            <a:spAutoFit/>
          </a:bodyPr>
          <a:lstStyle/>
          <a:p>
            <a:pPr marL="14288" indent="-14288" fontAlgn="auto">
              <a:spcBef>
                <a:spcPts val="0"/>
              </a:spcBef>
              <a:spcAft>
                <a:spcPct val="40000"/>
              </a:spcAft>
              <a:buClr>
                <a:srgbClr val="FF0000"/>
              </a:buClr>
              <a:defRPr/>
            </a:pPr>
            <a:r>
              <a:rPr lang="en-US" b="1" smtClean="0">
                <a:solidFill>
                  <a:schemeClr val="bg1"/>
                </a:solidFill>
                <a:latin typeface="Cambria" pitchFamily="18" charset="0"/>
              </a:rPr>
              <a:t>Chapter 19: Social Policy and Employment</a:t>
            </a:r>
            <a:endParaRPr lang="sr-Latn-CS" b="1">
              <a:solidFill>
                <a:schemeClr val="bg1"/>
              </a:solidFill>
              <a:latin typeface="Cambria" pitchFamily="18" charset="0"/>
            </a:endParaRPr>
          </a:p>
        </p:txBody>
      </p:sp>
      <p:sp>
        <p:nvSpPr>
          <p:cNvPr id="26" name="Round Same Side Corner Rectangle 25"/>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7" name="Picture 4" descr="C:\Documents and Settings\alen.nikezic\Desktop\MUPIJU-Stari komp\Press clipping\montenegro grb.wmf"/>
          <p:cNvPicPr>
            <a:picLocks noChangeAspect="1" noChangeArrowheads="1"/>
          </p:cNvPicPr>
          <p:nvPr/>
        </p:nvPicPr>
        <p:blipFill>
          <a:blip r:embed="rId7" cstate="print"/>
          <a:srcRect/>
          <a:stretch>
            <a:fillRect/>
          </a:stretch>
        </p:blipFill>
        <p:spPr bwMode="auto">
          <a:xfrm>
            <a:off x="66675" y="6362700"/>
            <a:ext cx="508000" cy="503238"/>
          </a:xfrm>
          <a:prstGeom prst="rect">
            <a:avLst/>
          </a:prstGeom>
          <a:noFill/>
          <a:ln w="9525">
            <a:noFill/>
            <a:miter lim="800000"/>
            <a:headEnd/>
            <a:tailEnd/>
          </a:ln>
        </p:spPr>
      </p:pic>
      <p:sp>
        <p:nvSpPr>
          <p:cNvPr id="28" name="Rectangle 27"/>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29" name="Rectangle 28"/>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1066800"/>
            <a:ext cx="8001000" cy="2252924"/>
          </a:xfrm>
          <a:prstGeom prst="rect">
            <a:avLst/>
          </a:prstGeom>
          <a:noFill/>
        </p:spPr>
        <p:txBody>
          <a:bodyPr wrap="square" rtlCol="0">
            <a:spAutoFit/>
          </a:bodyPr>
          <a:lstStyle/>
          <a:p>
            <a:pPr marL="14288" indent="-14288" algn="ctr">
              <a:spcAft>
                <a:spcPct val="40000"/>
              </a:spcAft>
              <a:buClr>
                <a:srgbClr val="FF0000"/>
              </a:buClr>
            </a:pPr>
            <a:r>
              <a:rPr lang="sr-Latn-CS" smtClean="0">
                <a:latin typeface="Cambria" pitchFamily="18" charset="0"/>
              </a:rPr>
              <a:t>2007 </a:t>
            </a:r>
            <a:r>
              <a:rPr lang="sr-Latn-CS" b="1" smtClean="0">
                <a:latin typeface="Cambria" pitchFamily="18" charset="0"/>
              </a:rPr>
              <a:t>-  EU-OSHA European Agency for Safety and Health at Work, Bilbao, Spain </a:t>
            </a:r>
            <a:r>
              <a:rPr lang="sr-Latn-CS" smtClean="0">
                <a:latin typeface="Cambria" pitchFamily="18" charset="0"/>
              </a:rPr>
              <a:t>(Nominated Focal Point and Focal Point Manager for cooperation, translation of materials, printing of materials, organizing of seminars related to EU Campaigns, established OSH network, distribution of posters, flyers, NAPO DVD films, GPA on national level...)</a:t>
            </a:r>
          </a:p>
          <a:p>
            <a:pPr marL="14288" indent="-14288" algn="ctr">
              <a:spcAft>
                <a:spcPct val="40000"/>
              </a:spcAft>
              <a:buClr>
                <a:srgbClr val="FF0000"/>
              </a:buClr>
            </a:pPr>
            <a:r>
              <a:rPr lang="sr-Latn-CS" smtClean="0">
                <a:latin typeface="Cambria" pitchFamily="18" charset="0"/>
              </a:rPr>
              <a:t>2006 – GIP INTERNATIONAL France</a:t>
            </a:r>
          </a:p>
          <a:p>
            <a:endParaRPr lang="en-US"/>
          </a:p>
        </p:txBody>
      </p:sp>
      <p:pic>
        <p:nvPicPr>
          <p:cNvPr id="5" name="Picture 2" descr="C:\Documents and Settings\HP 530\My Documents\Zlatko\ZNR\OSHA\2011\OSHA Seminar\_NDD75262.JPG"/>
          <p:cNvPicPr>
            <a:picLocks noChangeAspect="1" noChangeArrowheads="1"/>
          </p:cNvPicPr>
          <p:nvPr/>
        </p:nvPicPr>
        <p:blipFill>
          <a:blip r:embed="rId3" cstate="print"/>
          <a:srcRect/>
          <a:stretch>
            <a:fillRect/>
          </a:stretch>
        </p:blipFill>
        <p:spPr bwMode="auto">
          <a:xfrm>
            <a:off x="1905000" y="2940050"/>
            <a:ext cx="5201117" cy="3308350"/>
          </a:xfrm>
          <a:prstGeom prst="rect">
            <a:avLst/>
          </a:prstGeom>
          <a:noFill/>
          <a:ln w="9525">
            <a:noFill/>
            <a:miter lim="800000"/>
            <a:headEnd/>
            <a:tailEnd/>
          </a:ln>
        </p:spPr>
      </p:pic>
      <p:sp>
        <p:nvSpPr>
          <p:cNvPr id="6" name="Round Same Side Corner Rectangle 5"/>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ound Same Side Corner Rectangle 6"/>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9" name="Group 21"/>
          <p:cNvGrpSpPr>
            <a:grpSpLocks/>
          </p:cNvGrpSpPr>
          <p:nvPr/>
        </p:nvGrpSpPr>
        <p:grpSpPr bwMode="auto">
          <a:xfrm>
            <a:off x="7885113" y="-4763"/>
            <a:ext cx="1211262" cy="385763"/>
            <a:chOff x="7814716" y="-5258"/>
            <a:chExt cx="1210767" cy="460280"/>
          </a:xfrm>
        </p:grpSpPr>
        <p:sp>
          <p:nvSpPr>
            <p:cNvPr id="10" name="5-Point Star 9"/>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5-Point Star 10"/>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5-Point Star 11"/>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5-Point Star 12"/>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5-Point Star 13"/>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5-Point Star 14"/>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20" name="Picture 18" descr="EU MN logo"/>
          <p:cNvPicPr>
            <a:picLocks noChangeAspect="1" noChangeArrowheads="1"/>
          </p:cNvPicPr>
          <p:nvPr/>
        </p:nvPicPr>
        <p:blipFill>
          <a:blip r:embed="rId4" cstate="print"/>
          <a:srcRect/>
          <a:stretch>
            <a:fillRect/>
          </a:stretch>
        </p:blipFill>
        <p:spPr bwMode="auto">
          <a:xfrm>
            <a:off x="0" y="533400"/>
            <a:ext cx="1143000" cy="642938"/>
          </a:xfrm>
          <a:prstGeom prst="rect">
            <a:avLst/>
          </a:prstGeom>
          <a:noFill/>
          <a:ln w="9525">
            <a:noFill/>
            <a:miter lim="800000"/>
            <a:headEnd/>
            <a:tailEnd/>
          </a:ln>
        </p:spPr>
      </p:pic>
      <p:sp>
        <p:nvSpPr>
          <p:cNvPr id="21" name="Rectangle 20"/>
          <p:cNvSpPr/>
          <p:nvPr/>
        </p:nvSpPr>
        <p:spPr>
          <a:xfrm>
            <a:off x="95250" y="87868"/>
            <a:ext cx="4629150" cy="369332"/>
          </a:xfrm>
          <a:prstGeom prst="rect">
            <a:avLst/>
          </a:prstGeom>
        </p:spPr>
        <p:txBody>
          <a:bodyPr wrap="square">
            <a:spAutoFit/>
          </a:bodyPr>
          <a:lstStyle/>
          <a:p>
            <a:pPr marL="14288" indent="-14288" fontAlgn="auto">
              <a:spcBef>
                <a:spcPts val="0"/>
              </a:spcBef>
              <a:spcAft>
                <a:spcPct val="40000"/>
              </a:spcAft>
              <a:buClr>
                <a:srgbClr val="FF0000"/>
              </a:buClr>
              <a:defRPr/>
            </a:pPr>
            <a:r>
              <a:rPr lang="en-US" b="1" smtClean="0">
                <a:solidFill>
                  <a:schemeClr val="bg1"/>
                </a:solidFill>
                <a:latin typeface="Cambria" pitchFamily="18" charset="0"/>
              </a:rPr>
              <a:t>Chapter 19: Social Policy and Employment</a:t>
            </a:r>
            <a:endParaRPr lang="sr-Latn-CS" b="1">
              <a:solidFill>
                <a:schemeClr val="bg1"/>
              </a:solidFill>
              <a:latin typeface="Cambria" pitchFamily="18" charset="0"/>
            </a:endParaRPr>
          </a:p>
        </p:txBody>
      </p:sp>
      <p:sp>
        <p:nvSpPr>
          <p:cNvPr id="22" name="Round Same Side Corner Rectangle 21"/>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3" name="Picture 4" descr="C:\Documents and Settings\alen.nikezic\Desktop\MUPIJU-Stari komp\Press clipping\montenegro grb.wmf"/>
          <p:cNvPicPr>
            <a:picLocks noChangeAspect="1" noChangeArrowheads="1"/>
          </p:cNvPicPr>
          <p:nvPr/>
        </p:nvPicPr>
        <p:blipFill>
          <a:blip r:embed="rId5" cstate="print"/>
          <a:srcRect/>
          <a:stretch>
            <a:fillRect/>
          </a:stretch>
        </p:blipFill>
        <p:spPr bwMode="auto">
          <a:xfrm>
            <a:off x="66675" y="6362700"/>
            <a:ext cx="508000" cy="503238"/>
          </a:xfrm>
          <a:prstGeom prst="rect">
            <a:avLst/>
          </a:prstGeom>
          <a:noFill/>
          <a:ln w="9525">
            <a:noFill/>
            <a:miter lim="800000"/>
            <a:headEnd/>
            <a:tailEnd/>
          </a:ln>
        </p:spPr>
      </p:pic>
      <p:sp>
        <p:nvSpPr>
          <p:cNvPr id="24" name="Rectangle 23"/>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25" name="Rectangle 24"/>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066800"/>
            <a:ext cx="9144000" cy="1815882"/>
          </a:xfrm>
          <a:prstGeom prst="rect">
            <a:avLst/>
          </a:prstGeom>
          <a:noFill/>
        </p:spPr>
        <p:txBody>
          <a:bodyPr wrap="square" rtlCol="0">
            <a:spAutoFit/>
          </a:bodyPr>
          <a:lstStyle/>
          <a:p>
            <a:pPr>
              <a:spcBef>
                <a:spcPct val="50000"/>
              </a:spcBef>
              <a:buFontTx/>
              <a:buChar char="•"/>
            </a:pPr>
            <a:r>
              <a:rPr lang="sr-Latn-CS" sz="1600" smtClean="0">
                <a:latin typeface="Cambria" pitchFamily="18" charset="0"/>
              </a:rPr>
              <a:t>2008 – </a:t>
            </a:r>
            <a:r>
              <a:rPr lang="sr-Latn-CS" sz="1600" b="1" smtClean="0">
                <a:latin typeface="Cambria" pitchFamily="18" charset="0"/>
              </a:rPr>
              <a:t>TAIEX</a:t>
            </a:r>
            <a:r>
              <a:rPr lang="sr-Latn-CS" sz="1600" smtClean="0">
                <a:latin typeface="Cambria" pitchFamily="18" charset="0"/>
              </a:rPr>
              <a:t> (</a:t>
            </a:r>
            <a:r>
              <a:rPr lang="en-GB" sz="1600" smtClean="0">
                <a:latin typeface="Cambria" pitchFamily="18" charset="0"/>
              </a:rPr>
              <a:t>INT MARKT 27237 - Workshop on education and training of Montenegro's inspectors engaged in the area of health and safety – October 2008, Podgorica (Montenegro)</a:t>
            </a:r>
            <a:r>
              <a:rPr lang="sr-Latn-ME" sz="1600" smtClean="0">
                <a:latin typeface="Cambria" pitchFamily="18" charset="0"/>
              </a:rPr>
              <a:t>, </a:t>
            </a:r>
            <a:r>
              <a:rPr lang="en-GB" sz="1600" smtClean="0">
                <a:latin typeface="Cambria" pitchFamily="18" charset="0"/>
              </a:rPr>
              <a:t>TAIEX Reference IND/STUD: 33111 - Study visit on implementation of safety and health measures on construction sites in EU countries – October 2009, Haan/Cologne (Germany). Hosting MS institution: BG BAU, Haan</a:t>
            </a:r>
            <a:r>
              <a:rPr lang="sr-Latn-ME" sz="1600" smtClean="0">
                <a:latin typeface="Cambria" pitchFamily="18" charset="0"/>
              </a:rPr>
              <a:t>, </a:t>
            </a:r>
            <a:r>
              <a:rPr lang="en-GB" sz="1600" smtClean="0">
                <a:latin typeface="Cambria" pitchFamily="18" charset="0"/>
              </a:rPr>
              <a:t>INT MARKT 33110 - Workshop on New and Old Approach Directives EEC relating to personal protective equipment (PPE)</a:t>
            </a:r>
            <a:r>
              <a:rPr lang="sr-Latn-CS" sz="1600" smtClean="0">
                <a:latin typeface="Cambria" pitchFamily="18" charset="0"/>
              </a:rPr>
              <a:t> – November 2010)</a:t>
            </a:r>
            <a:endParaRPr lang="en-US" sz="1600" smtClean="0">
              <a:latin typeface="Cambria" pitchFamily="18" charset="0"/>
            </a:endParaRPr>
          </a:p>
          <a:p>
            <a:pPr marL="14288" indent="-14288" algn="ctr">
              <a:spcAft>
                <a:spcPct val="40000"/>
              </a:spcAft>
              <a:buClr>
                <a:srgbClr val="FF0000"/>
              </a:buClr>
            </a:pPr>
            <a:endParaRPr lang="en-US" sz="1600" smtClean="0">
              <a:latin typeface="Cambria" pitchFamily="18" charset="0"/>
            </a:endParaRPr>
          </a:p>
        </p:txBody>
      </p:sp>
      <p:sp>
        <p:nvSpPr>
          <p:cNvPr id="5" name="Round Same Side Corner Rectangle 4"/>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7" name="Group 21"/>
          <p:cNvGrpSpPr>
            <a:grpSpLocks/>
          </p:cNvGrpSpPr>
          <p:nvPr/>
        </p:nvGrpSpPr>
        <p:grpSpPr bwMode="auto">
          <a:xfrm>
            <a:off x="7885113" y="-4763"/>
            <a:ext cx="1211262" cy="385763"/>
            <a:chOff x="7814716" y="-5258"/>
            <a:chExt cx="1210767" cy="460280"/>
          </a:xfrm>
        </p:grpSpPr>
        <p:sp>
          <p:nvSpPr>
            <p:cNvPr id="8" name="5-Point Star 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5-Point Star 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5-Point Star 1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5-Point Star 1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5-Point Star 1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18" name="Picture 4" descr="Taiex workshop"/>
          <p:cNvPicPr>
            <a:picLocks noChangeAspect="1" noChangeArrowheads="1"/>
          </p:cNvPicPr>
          <p:nvPr/>
        </p:nvPicPr>
        <p:blipFill>
          <a:blip r:embed="rId3" cstate="print"/>
          <a:srcRect/>
          <a:stretch>
            <a:fillRect/>
          </a:stretch>
        </p:blipFill>
        <p:spPr bwMode="auto">
          <a:xfrm>
            <a:off x="152400" y="2805112"/>
            <a:ext cx="4284662" cy="3214688"/>
          </a:xfrm>
          <a:prstGeom prst="rect">
            <a:avLst/>
          </a:prstGeom>
          <a:noFill/>
          <a:ln w="9525">
            <a:noFill/>
            <a:miter lim="800000"/>
            <a:headEnd/>
            <a:tailEnd/>
          </a:ln>
        </p:spPr>
      </p:pic>
      <p:pic>
        <p:nvPicPr>
          <p:cNvPr id="19" name="Picture 7" descr="DSC00661"/>
          <p:cNvPicPr>
            <a:picLocks noChangeAspect="1" noChangeArrowheads="1"/>
          </p:cNvPicPr>
          <p:nvPr/>
        </p:nvPicPr>
        <p:blipFill>
          <a:blip r:embed="rId4" cstate="print"/>
          <a:srcRect/>
          <a:stretch>
            <a:fillRect/>
          </a:stretch>
        </p:blipFill>
        <p:spPr bwMode="auto">
          <a:xfrm>
            <a:off x="4500562" y="2719388"/>
            <a:ext cx="4643438" cy="3376612"/>
          </a:xfrm>
          <a:prstGeom prst="rect">
            <a:avLst/>
          </a:prstGeom>
          <a:noFill/>
          <a:ln w="9525">
            <a:noFill/>
            <a:miter lim="800000"/>
            <a:headEnd/>
            <a:tailEnd/>
          </a:ln>
        </p:spPr>
      </p:pic>
      <p:pic>
        <p:nvPicPr>
          <p:cNvPr id="20" name="Picture 18" descr="EU MN logo"/>
          <p:cNvPicPr>
            <a:picLocks noChangeAspect="1" noChangeArrowheads="1"/>
          </p:cNvPicPr>
          <p:nvPr/>
        </p:nvPicPr>
        <p:blipFill>
          <a:blip r:embed="rId5" cstate="print"/>
          <a:srcRect/>
          <a:stretch>
            <a:fillRect/>
          </a:stretch>
        </p:blipFill>
        <p:spPr bwMode="auto">
          <a:xfrm>
            <a:off x="0" y="533400"/>
            <a:ext cx="990600" cy="557213"/>
          </a:xfrm>
          <a:prstGeom prst="rect">
            <a:avLst/>
          </a:prstGeom>
          <a:noFill/>
          <a:ln w="9525">
            <a:noFill/>
            <a:miter lim="800000"/>
            <a:headEnd/>
            <a:tailEnd/>
          </a:ln>
        </p:spPr>
      </p:pic>
      <p:sp>
        <p:nvSpPr>
          <p:cNvPr id="21" name="Rectangle 20"/>
          <p:cNvSpPr/>
          <p:nvPr/>
        </p:nvSpPr>
        <p:spPr>
          <a:xfrm>
            <a:off x="95250" y="87868"/>
            <a:ext cx="4629150" cy="369332"/>
          </a:xfrm>
          <a:prstGeom prst="rect">
            <a:avLst/>
          </a:prstGeom>
        </p:spPr>
        <p:txBody>
          <a:bodyPr wrap="square">
            <a:spAutoFit/>
          </a:bodyPr>
          <a:lstStyle/>
          <a:p>
            <a:pPr marL="14288" indent="-14288" fontAlgn="auto">
              <a:spcBef>
                <a:spcPts val="0"/>
              </a:spcBef>
              <a:spcAft>
                <a:spcPct val="40000"/>
              </a:spcAft>
              <a:buClr>
                <a:srgbClr val="FF0000"/>
              </a:buClr>
              <a:defRPr/>
            </a:pPr>
            <a:r>
              <a:rPr lang="en-US" b="1" smtClean="0">
                <a:solidFill>
                  <a:schemeClr val="bg1"/>
                </a:solidFill>
                <a:latin typeface="Cambria" pitchFamily="18" charset="0"/>
              </a:rPr>
              <a:t>Chapter 19: Social Policy and Employment</a:t>
            </a:r>
            <a:endParaRPr lang="sr-Latn-CS" b="1">
              <a:solidFill>
                <a:schemeClr val="bg1"/>
              </a:solidFill>
              <a:latin typeface="Cambria" pitchFamily="18" charset="0"/>
            </a:endParaRPr>
          </a:p>
        </p:txBody>
      </p:sp>
      <p:sp>
        <p:nvSpPr>
          <p:cNvPr id="22" name="Round Same Side Corner Rectangle 21"/>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3" name="Picture 4" descr="C:\Documents and Settings\alen.nikezic\Desktop\MUPIJU-Stari komp\Press clipping\montenegro grb.wmf"/>
          <p:cNvPicPr>
            <a:picLocks noChangeAspect="1" noChangeArrowheads="1"/>
          </p:cNvPicPr>
          <p:nvPr/>
        </p:nvPicPr>
        <p:blipFill>
          <a:blip r:embed="rId6" cstate="print"/>
          <a:srcRect/>
          <a:stretch>
            <a:fillRect/>
          </a:stretch>
        </p:blipFill>
        <p:spPr bwMode="auto">
          <a:xfrm>
            <a:off x="66675" y="6362700"/>
            <a:ext cx="508000" cy="503238"/>
          </a:xfrm>
          <a:prstGeom prst="rect">
            <a:avLst/>
          </a:prstGeom>
          <a:noFill/>
          <a:ln w="9525">
            <a:noFill/>
            <a:miter lim="800000"/>
            <a:headEnd/>
            <a:tailEnd/>
          </a:ln>
        </p:spPr>
      </p:pic>
      <p:sp>
        <p:nvSpPr>
          <p:cNvPr id="24" name="Rectangle 23"/>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25" name="Rectangle 24"/>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a:spLocks noChangeArrowheads="1"/>
          </p:cNvSpPr>
          <p:nvPr/>
        </p:nvSpPr>
        <p:spPr bwMode="auto">
          <a:xfrm>
            <a:off x="285750" y="1143000"/>
            <a:ext cx="8858250" cy="5078313"/>
          </a:xfrm>
          <a:prstGeom prst="rect">
            <a:avLst/>
          </a:prstGeom>
          <a:noFill/>
          <a:ln w="9525">
            <a:noFill/>
            <a:miter lim="800000"/>
            <a:headEnd/>
            <a:tailEnd/>
          </a:ln>
        </p:spPr>
        <p:txBody>
          <a:bodyPr wrap="square">
            <a:spAutoFit/>
          </a:bodyPr>
          <a:lstStyle/>
          <a:p>
            <a:endParaRPr lang="sr-Latn-CS" dirty="0">
              <a:latin typeface="Cambria" pitchFamily="18" charset="0"/>
            </a:endParaRPr>
          </a:p>
          <a:p>
            <a:r>
              <a:rPr lang="en-US" smtClean="0">
                <a:latin typeface="Cambria" pitchFamily="18" charset="0"/>
              </a:rPr>
              <a:t>IPA 2009 Project Fische - </a:t>
            </a:r>
            <a:r>
              <a:rPr lang="sr-Latn-CS" smtClean="0">
                <a:latin typeface="Cambria" pitchFamily="18" charset="0"/>
              </a:rPr>
              <a:t>"</a:t>
            </a:r>
            <a:r>
              <a:rPr lang="en-GB" smtClean="0">
                <a:latin typeface="Cambria" pitchFamily="18" charset="0"/>
              </a:rPr>
              <a:t>Harmonization and implementation of regulation of Labour inspection and  Safety at Work inspection in accordance with EU acquis</a:t>
            </a:r>
            <a:r>
              <a:rPr lang="sr-Latn-CS" smtClean="0">
                <a:latin typeface="Cambria" pitchFamily="18" charset="0"/>
              </a:rPr>
              <a:t>"</a:t>
            </a:r>
            <a:r>
              <a:rPr lang="en-US" smtClean="0">
                <a:latin typeface="Cambria" pitchFamily="18" charset="0"/>
              </a:rPr>
              <a:t> </a:t>
            </a:r>
            <a:endParaRPr lang="sr-Latn-CS" smtClean="0">
              <a:latin typeface="Cambria" pitchFamily="18" charset="0"/>
            </a:endParaRPr>
          </a:p>
          <a:p>
            <a:endParaRPr lang="sr-Latn-CS" smtClean="0">
              <a:latin typeface="Cambria" pitchFamily="18" charset="0"/>
            </a:endParaRPr>
          </a:p>
          <a:p>
            <a:r>
              <a:rPr lang="en-US" b="1" u="sng" smtClean="0">
                <a:solidFill>
                  <a:schemeClr val="hlink"/>
                </a:solidFill>
                <a:latin typeface="Cambria" pitchFamily="18" charset="0"/>
              </a:rPr>
              <a:t>Costs:</a:t>
            </a:r>
            <a:endParaRPr lang="en-GB" smtClean="0">
              <a:solidFill>
                <a:schemeClr val="hlink"/>
              </a:solidFill>
              <a:latin typeface="Cambria" pitchFamily="18" charset="0"/>
            </a:endParaRPr>
          </a:p>
          <a:p>
            <a:endParaRPr lang="sr-Latn-CS" smtClean="0">
              <a:latin typeface="Cambria" pitchFamily="18" charset="0"/>
            </a:endParaRPr>
          </a:p>
          <a:p>
            <a:r>
              <a:rPr lang="en-GB" smtClean="0">
                <a:latin typeface="Cambria" pitchFamily="18" charset="0"/>
              </a:rPr>
              <a:t>Overall cost (VAT excluded):  1.360.000 €</a:t>
            </a:r>
          </a:p>
          <a:p>
            <a:r>
              <a:rPr lang="en-GB" smtClean="0">
                <a:latin typeface="Cambria" pitchFamily="18" charset="0"/>
              </a:rPr>
              <a:t>EU contribution: 1.180.000 €</a:t>
            </a:r>
            <a:endParaRPr lang="sr-Latn-CS" smtClean="0">
              <a:latin typeface="Cambria" pitchFamily="18" charset="0"/>
            </a:endParaRPr>
          </a:p>
          <a:p>
            <a:endParaRPr lang="sr-Latn-CS" smtClean="0">
              <a:latin typeface="Cambria" pitchFamily="18" charset="0"/>
            </a:endParaRPr>
          </a:p>
          <a:p>
            <a:r>
              <a:rPr lang="sr-Latn-CS" u="sng" smtClean="0">
                <a:solidFill>
                  <a:schemeClr val="hlink"/>
                </a:solidFill>
                <a:latin typeface="Cambria" pitchFamily="18" charset="0"/>
              </a:rPr>
              <a:t>Consist of:</a:t>
            </a:r>
          </a:p>
          <a:p>
            <a:endParaRPr lang="sr-Latn-CS" smtClean="0">
              <a:solidFill>
                <a:schemeClr val="hlink"/>
              </a:solidFill>
              <a:latin typeface="Cambria" pitchFamily="18" charset="0"/>
            </a:endParaRPr>
          </a:p>
          <a:p>
            <a:pPr>
              <a:buFont typeface="Wingdings" pitchFamily="2" charset="2"/>
              <a:buChar char="q"/>
            </a:pPr>
            <a:r>
              <a:rPr lang="sr-Latn-CS" smtClean="0">
                <a:latin typeface="Cambria" pitchFamily="18" charset="0"/>
              </a:rPr>
              <a:t> Twinning</a:t>
            </a:r>
          </a:p>
          <a:p>
            <a:pPr>
              <a:buFont typeface="Wingdings" pitchFamily="2" charset="2"/>
              <a:buChar char="q"/>
            </a:pPr>
            <a:r>
              <a:rPr lang="sr-Latn-CS" smtClean="0">
                <a:latin typeface="Cambria" pitchFamily="18" charset="0"/>
              </a:rPr>
              <a:t> Service contract</a:t>
            </a:r>
          </a:p>
          <a:p>
            <a:pPr>
              <a:buFont typeface="Wingdings" pitchFamily="2" charset="2"/>
              <a:buChar char="q"/>
            </a:pPr>
            <a:r>
              <a:rPr lang="sr-Latn-CS" smtClean="0">
                <a:latin typeface="Cambria" pitchFamily="18" charset="0"/>
              </a:rPr>
              <a:t> 2 Supply contract</a:t>
            </a:r>
          </a:p>
          <a:p>
            <a:pPr>
              <a:buFont typeface="Wingdings" pitchFamily="2" charset="2"/>
              <a:buChar char="q"/>
            </a:pPr>
            <a:endParaRPr lang="sr-Latn-CS" smtClean="0">
              <a:latin typeface="Cambria" pitchFamily="18" charset="0"/>
            </a:endParaRPr>
          </a:p>
          <a:p>
            <a:pPr>
              <a:buFont typeface="Wingdings" pitchFamily="2" charset="2"/>
              <a:buNone/>
            </a:pPr>
            <a:r>
              <a:rPr lang="en-US" smtClean="0">
                <a:latin typeface="Cambria" pitchFamily="18" charset="0"/>
              </a:rPr>
              <a:t>Selection meeting was in March 2010</a:t>
            </a:r>
          </a:p>
          <a:p>
            <a:pPr>
              <a:buFont typeface="Wingdings" pitchFamily="2" charset="2"/>
              <a:buNone/>
            </a:pPr>
            <a:r>
              <a:rPr lang="sr-Latn-CS" smtClean="0">
                <a:latin typeface="Cambria" pitchFamily="18" charset="0"/>
              </a:rPr>
              <a:t>8 </a:t>
            </a:r>
            <a:r>
              <a:rPr lang="en-US" smtClean="0">
                <a:latin typeface="Cambria" pitchFamily="18" charset="0"/>
              </a:rPr>
              <a:t>Project proposals</a:t>
            </a:r>
            <a:r>
              <a:rPr lang="sr-Latn-CS" smtClean="0">
                <a:latin typeface="Cambria" pitchFamily="18" charset="0"/>
              </a:rPr>
              <a:t>: France, Austria-Slovakia, Germany, Finland, Netherland, Slovenia and Spain</a:t>
            </a:r>
            <a:endParaRPr lang="en-US">
              <a:latin typeface="Cambria" pitchFamily="18" charset="0"/>
            </a:endParaRPr>
          </a:p>
        </p:txBody>
      </p:sp>
      <p:sp>
        <p:nvSpPr>
          <p:cNvPr id="6" name="Round Same Side Corner Rectangle 5"/>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8" name="Group 21"/>
          <p:cNvGrpSpPr>
            <a:grpSpLocks/>
          </p:cNvGrpSpPr>
          <p:nvPr/>
        </p:nvGrpSpPr>
        <p:grpSpPr bwMode="auto">
          <a:xfrm>
            <a:off x="7885113" y="-4763"/>
            <a:ext cx="1211262" cy="385763"/>
            <a:chOff x="7814716" y="-5258"/>
            <a:chExt cx="1210767" cy="460280"/>
          </a:xfrm>
        </p:grpSpPr>
        <p:sp>
          <p:nvSpPr>
            <p:cNvPr id="9" name="5-Point Star 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5-Point Star 1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5-Point Star 1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5-Point Star 1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5-Point Star 1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19" name="Picture 18" descr="EU MN logo"/>
          <p:cNvPicPr>
            <a:picLocks noChangeAspect="1" noChangeArrowheads="1"/>
          </p:cNvPicPr>
          <p:nvPr/>
        </p:nvPicPr>
        <p:blipFill>
          <a:blip r:embed="rId3" cstate="print"/>
          <a:srcRect/>
          <a:stretch>
            <a:fillRect/>
          </a:stretch>
        </p:blipFill>
        <p:spPr bwMode="auto">
          <a:xfrm>
            <a:off x="0" y="533400"/>
            <a:ext cx="1219200" cy="685800"/>
          </a:xfrm>
          <a:prstGeom prst="rect">
            <a:avLst/>
          </a:prstGeom>
          <a:noFill/>
          <a:ln w="9525">
            <a:noFill/>
            <a:miter lim="800000"/>
            <a:headEnd/>
            <a:tailEnd/>
          </a:ln>
        </p:spPr>
      </p:pic>
      <p:sp>
        <p:nvSpPr>
          <p:cNvPr id="20" name="Rectangle 19"/>
          <p:cNvSpPr/>
          <p:nvPr/>
        </p:nvSpPr>
        <p:spPr>
          <a:xfrm>
            <a:off x="95250" y="87868"/>
            <a:ext cx="4629150" cy="369332"/>
          </a:xfrm>
          <a:prstGeom prst="rect">
            <a:avLst/>
          </a:prstGeom>
        </p:spPr>
        <p:txBody>
          <a:bodyPr wrap="square">
            <a:spAutoFit/>
          </a:bodyPr>
          <a:lstStyle/>
          <a:p>
            <a:pPr marL="14288" indent="-14288" fontAlgn="auto">
              <a:spcBef>
                <a:spcPts val="0"/>
              </a:spcBef>
              <a:spcAft>
                <a:spcPct val="40000"/>
              </a:spcAft>
              <a:buClr>
                <a:srgbClr val="FF0000"/>
              </a:buClr>
              <a:defRPr/>
            </a:pPr>
            <a:r>
              <a:rPr lang="en-US" b="1" smtClean="0">
                <a:solidFill>
                  <a:schemeClr val="bg1"/>
                </a:solidFill>
                <a:latin typeface="Cambria" pitchFamily="18" charset="0"/>
              </a:rPr>
              <a:t>Chapter 19: Social Policy and Employment</a:t>
            </a:r>
            <a:endParaRPr lang="sr-Latn-CS" b="1">
              <a:solidFill>
                <a:schemeClr val="bg1"/>
              </a:solidFill>
              <a:latin typeface="Cambria" pitchFamily="18" charset="0"/>
            </a:endParaRPr>
          </a:p>
        </p:txBody>
      </p:sp>
      <p:sp>
        <p:nvSpPr>
          <p:cNvPr id="21" name="Round Same Side Corner Rectangle 20"/>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2"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23" name="Rectangle 22"/>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24" name="Rectangle 23"/>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1752600"/>
            <a:ext cx="8077200" cy="2800767"/>
          </a:xfrm>
          <a:prstGeom prst="rect">
            <a:avLst/>
          </a:prstGeom>
          <a:noFill/>
        </p:spPr>
        <p:txBody>
          <a:bodyPr wrap="square" rtlCol="0">
            <a:spAutoFit/>
          </a:bodyPr>
          <a:lstStyle/>
          <a:p>
            <a:r>
              <a:rPr lang="sr-Latn-ME" sz="1600" smtClean="0">
                <a:latin typeface="Cambria" pitchFamily="18" charset="0"/>
              </a:rPr>
              <a:t>Twinning contract:</a:t>
            </a:r>
          </a:p>
          <a:p>
            <a:endParaRPr lang="sr-Latn-ME" sz="1600" smtClean="0">
              <a:latin typeface="Cambria" pitchFamily="18" charset="0"/>
            </a:endParaRPr>
          </a:p>
          <a:p>
            <a:r>
              <a:rPr lang="sr-Latn-ME" sz="1600" smtClean="0">
                <a:latin typeface="Cambria" pitchFamily="18" charset="0"/>
              </a:rPr>
              <a:t>C</a:t>
            </a:r>
            <a:r>
              <a:rPr lang="en-US" sz="1600" smtClean="0">
                <a:latin typeface="Cambria" pitchFamily="18" charset="0"/>
              </a:rPr>
              <a:t>OMPONENT 1 </a:t>
            </a:r>
            <a:r>
              <a:rPr lang="sr-Latn-CS" sz="1600" smtClean="0">
                <a:latin typeface="Cambria" pitchFamily="18" charset="0"/>
              </a:rPr>
              <a:t>„Assessment of institutional, administrative needs, capacities and recommendations“</a:t>
            </a:r>
            <a:br>
              <a:rPr lang="sr-Latn-CS" sz="1600" smtClean="0">
                <a:latin typeface="Cambria" pitchFamily="18" charset="0"/>
              </a:rPr>
            </a:br>
            <a:endParaRPr lang="en-US" sz="1600" smtClean="0">
              <a:latin typeface="Cambria" pitchFamily="18" charset="0"/>
            </a:endParaRPr>
          </a:p>
          <a:p>
            <a:r>
              <a:rPr lang="sr-Latn-CS" sz="1600" smtClean="0">
                <a:latin typeface="Cambria" pitchFamily="18" charset="0"/>
              </a:rPr>
              <a:t/>
            </a:r>
            <a:br>
              <a:rPr lang="sr-Latn-CS" sz="1600" smtClean="0">
                <a:latin typeface="Cambria" pitchFamily="18" charset="0"/>
              </a:rPr>
            </a:br>
            <a:r>
              <a:rPr lang="sr-Latn-CS" sz="1600" smtClean="0">
                <a:latin typeface="Cambria" pitchFamily="18" charset="0"/>
              </a:rPr>
              <a:t>COMPONENT  2 „Harmonization of legislation in the field of  safety at work with EU acquis“</a:t>
            </a:r>
            <a:br>
              <a:rPr lang="sr-Latn-CS" sz="1600" smtClean="0">
                <a:latin typeface="Cambria" pitchFamily="18" charset="0"/>
              </a:rPr>
            </a:br>
            <a:endParaRPr lang="en-US" sz="1600" smtClean="0">
              <a:latin typeface="Cambria" pitchFamily="18" charset="0"/>
            </a:endParaRPr>
          </a:p>
          <a:p>
            <a:r>
              <a:rPr lang="sr-Latn-CS" sz="1600" smtClean="0">
                <a:latin typeface="Cambria" pitchFamily="18" charset="0"/>
              </a:rPr>
              <a:t/>
            </a:r>
            <a:br>
              <a:rPr lang="sr-Latn-CS" sz="1600" smtClean="0">
                <a:latin typeface="Cambria" pitchFamily="18" charset="0"/>
              </a:rPr>
            </a:br>
            <a:r>
              <a:rPr lang="sr-Latn-CS" sz="1600" smtClean="0">
                <a:latin typeface="Cambria" pitchFamily="18" charset="0"/>
              </a:rPr>
              <a:t>COMPONENT 3 „Activities related to Risk Assessment“</a:t>
            </a:r>
            <a:endParaRPr lang="en-US" sz="1600" smtClean="0">
              <a:latin typeface="Cambria" pitchFamily="18" charset="0"/>
            </a:endParaRPr>
          </a:p>
          <a:p>
            <a:endParaRPr lang="en-US" sz="1600">
              <a:latin typeface="Cambria" pitchFamily="18" charset="0"/>
            </a:endParaRPr>
          </a:p>
        </p:txBody>
      </p:sp>
      <p:sp>
        <p:nvSpPr>
          <p:cNvPr id="5" name="Round Same Side Corner Rectangle 4"/>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7" name="Group 21"/>
          <p:cNvGrpSpPr>
            <a:grpSpLocks/>
          </p:cNvGrpSpPr>
          <p:nvPr/>
        </p:nvGrpSpPr>
        <p:grpSpPr bwMode="auto">
          <a:xfrm>
            <a:off x="7885113" y="-4763"/>
            <a:ext cx="1211262" cy="385763"/>
            <a:chOff x="7814716" y="-5258"/>
            <a:chExt cx="1210767" cy="460280"/>
          </a:xfrm>
        </p:grpSpPr>
        <p:sp>
          <p:nvSpPr>
            <p:cNvPr id="8" name="5-Point Star 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5-Point Star 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5-Point Star 1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5-Point Star 1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5-Point Star 1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19"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0" name="Rectangle 19"/>
          <p:cNvSpPr/>
          <p:nvPr/>
        </p:nvSpPr>
        <p:spPr>
          <a:xfrm>
            <a:off x="95250" y="87868"/>
            <a:ext cx="4629150" cy="369332"/>
          </a:xfrm>
          <a:prstGeom prst="rect">
            <a:avLst/>
          </a:prstGeom>
        </p:spPr>
        <p:txBody>
          <a:bodyPr wrap="square">
            <a:spAutoFit/>
          </a:bodyPr>
          <a:lstStyle/>
          <a:p>
            <a:pPr marL="14288" indent="-14288" fontAlgn="auto">
              <a:spcBef>
                <a:spcPts val="0"/>
              </a:spcBef>
              <a:spcAft>
                <a:spcPct val="40000"/>
              </a:spcAft>
              <a:buClr>
                <a:srgbClr val="FF0000"/>
              </a:buClr>
              <a:defRPr/>
            </a:pPr>
            <a:r>
              <a:rPr lang="en-US" b="1" smtClean="0">
                <a:solidFill>
                  <a:schemeClr val="bg1"/>
                </a:solidFill>
                <a:latin typeface="Cambria" pitchFamily="18" charset="0"/>
              </a:rPr>
              <a:t>Chapter 19: Social Policy and Employment</a:t>
            </a:r>
            <a:endParaRPr lang="sr-Latn-CS" b="1">
              <a:solidFill>
                <a:schemeClr val="bg1"/>
              </a:solidFill>
              <a:latin typeface="Cambria" pitchFamily="18" charset="0"/>
            </a:endParaRPr>
          </a:p>
        </p:txBody>
      </p:sp>
      <p:sp>
        <p:nvSpPr>
          <p:cNvPr id="25" name="Round Same Side Corner Rectangle 2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6"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27" name="Rectangle 26"/>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28" name="Rectangle 27"/>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179388" y="2362200"/>
            <a:ext cx="8569325" cy="3886200"/>
          </a:xfrm>
          <a:prstGeom prst="rect">
            <a:avLst/>
          </a:prstGeom>
          <a:noFill/>
          <a:ln w="9525" algn="ctr">
            <a:noFill/>
            <a:miter lim="800000"/>
            <a:headEnd/>
            <a:tailEnd/>
          </a:ln>
          <a:effectLst/>
        </p:spPr>
        <p:txBody>
          <a:bodyPr/>
          <a:lstStyle/>
          <a:p>
            <a:pPr marL="814388" indent="-450850" fontAlgn="auto">
              <a:spcBef>
                <a:spcPts val="0"/>
              </a:spcBef>
              <a:spcAft>
                <a:spcPts val="0"/>
              </a:spcAft>
              <a:defRPr/>
            </a:pPr>
            <a:endParaRPr lang="en-US" sz="1400" b="1" dirty="0">
              <a:solidFill>
                <a:srgbClr val="000099"/>
              </a:solidFill>
              <a:latin typeface="Cambria" pitchFamily="18" charset="0"/>
              <a:cs typeface="+mn-cs"/>
            </a:endParaRPr>
          </a:p>
          <a:p>
            <a:pPr marL="14288" indent="214313" fontAlgn="auto">
              <a:spcBef>
                <a:spcPts val="0"/>
              </a:spcBef>
              <a:spcAft>
                <a:spcPts val="0"/>
              </a:spcAft>
              <a:defRPr/>
            </a:pPr>
            <a:endParaRPr lang="sr-Latn-CS" sz="1600" dirty="0">
              <a:solidFill>
                <a:schemeClr val="accent2">
                  <a:lumMod val="50000"/>
                </a:schemeClr>
              </a:solidFill>
              <a:latin typeface="Cambria" pitchFamily="18" charset="0"/>
              <a:cs typeface="+mn-cs"/>
            </a:endParaRPr>
          </a:p>
          <a:p>
            <a:pPr marL="14288" indent="214313" fontAlgn="auto">
              <a:spcBef>
                <a:spcPts val="0"/>
              </a:spcBef>
              <a:spcAft>
                <a:spcPts val="0"/>
              </a:spcAft>
              <a:defRPr/>
            </a:pPr>
            <a:endParaRPr lang="sr-Latn-CS" sz="1600" dirty="0">
              <a:solidFill>
                <a:schemeClr val="accent2">
                  <a:lumMod val="50000"/>
                </a:schemeClr>
              </a:solidFill>
              <a:latin typeface="Cambria" pitchFamily="18" charset="0"/>
              <a:cs typeface="+mn-cs"/>
            </a:endParaRPr>
          </a:p>
          <a:p>
            <a:pPr marL="14288" indent="214313" fontAlgn="auto">
              <a:spcBef>
                <a:spcPts val="0"/>
              </a:spcBef>
              <a:spcAft>
                <a:spcPts val="0"/>
              </a:spcAft>
              <a:defRPr/>
            </a:pPr>
            <a:endParaRPr lang="sr-Latn-CS" sz="1600" dirty="0">
              <a:solidFill>
                <a:schemeClr val="accent2">
                  <a:lumMod val="50000"/>
                </a:schemeClr>
              </a:solidFill>
              <a:latin typeface="Cambria" pitchFamily="18" charset="0"/>
              <a:cs typeface="+mn-cs"/>
            </a:endParaRPr>
          </a:p>
          <a:p>
            <a:pPr marL="14288" indent="214313" fontAlgn="auto">
              <a:spcBef>
                <a:spcPts val="0"/>
              </a:spcBef>
              <a:spcAft>
                <a:spcPts val="0"/>
              </a:spcAft>
              <a:defRPr/>
            </a:pPr>
            <a:endParaRPr lang="sr-Latn-CS" sz="1600" b="1" dirty="0">
              <a:solidFill>
                <a:schemeClr val="accent2">
                  <a:lumMod val="50000"/>
                </a:schemeClr>
              </a:solidFill>
              <a:latin typeface="Cambria" pitchFamily="18" charset="0"/>
              <a:cs typeface="+mn-cs"/>
            </a:endParaRPr>
          </a:p>
          <a:p>
            <a:pPr marL="14288" indent="214313" fontAlgn="auto">
              <a:spcBef>
                <a:spcPts val="0"/>
              </a:spcBef>
              <a:spcAft>
                <a:spcPts val="0"/>
              </a:spcAft>
              <a:defRPr/>
            </a:pPr>
            <a:endParaRPr lang="sr-Latn-CS" sz="1600" b="1" dirty="0">
              <a:solidFill>
                <a:schemeClr val="accent2">
                  <a:lumMod val="50000"/>
                </a:schemeClr>
              </a:solidFill>
              <a:latin typeface="Cambria" pitchFamily="18" charset="0"/>
              <a:cs typeface="+mn-cs"/>
            </a:endParaRPr>
          </a:p>
          <a:p>
            <a:pPr marL="14288" indent="214313" fontAlgn="auto">
              <a:spcBef>
                <a:spcPts val="0"/>
              </a:spcBef>
              <a:spcAft>
                <a:spcPts val="0"/>
              </a:spcAft>
              <a:defRPr/>
            </a:pPr>
            <a:endParaRPr lang="sr-Latn-CS" sz="1600" b="1" dirty="0">
              <a:solidFill>
                <a:schemeClr val="accent2">
                  <a:lumMod val="50000"/>
                </a:schemeClr>
              </a:solidFill>
              <a:latin typeface="Cambria" pitchFamily="18" charset="0"/>
              <a:cs typeface="+mn-cs"/>
            </a:endParaRPr>
          </a:p>
          <a:p>
            <a:pPr marL="14288" indent="214313" fontAlgn="auto">
              <a:spcBef>
                <a:spcPts val="0"/>
              </a:spcBef>
              <a:spcAft>
                <a:spcPts val="0"/>
              </a:spcAft>
              <a:defRPr/>
            </a:pPr>
            <a:endParaRPr lang="sr-Latn-CS" sz="1600" b="1" dirty="0">
              <a:solidFill>
                <a:schemeClr val="accent2">
                  <a:lumMod val="50000"/>
                </a:schemeClr>
              </a:solidFill>
              <a:latin typeface="Cambria" pitchFamily="18" charset="0"/>
              <a:cs typeface="+mn-cs"/>
            </a:endParaRPr>
          </a:p>
          <a:p>
            <a:pPr marL="14288" indent="214313" fontAlgn="auto">
              <a:spcBef>
                <a:spcPts val="0"/>
              </a:spcBef>
              <a:spcAft>
                <a:spcPts val="0"/>
              </a:spcAft>
              <a:defRPr/>
            </a:pPr>
            <a:endParaRPr lang="sr-Latn-CS" sz="1600" b="1" dirty="0">
              <a:solidFill>
                <a:schemeClr val="accent2">
                  <a:lumMod val="50000"/>
                </a:schemeClr>
              </a:solidFill>
              <a:latin typeface="Cambria" pitchFamily="18" charset="0"/>
              <a:cs typeface="+mn-cs"/>
            </a:endParaRPr>
          </a:p>
          <a:p>
            <a:pPr marL="14288" indent="214313" fontAlgn="auto">
              <a:spcBef>
                <a:spcPts val="0"/>
              </a:spcBef>
              <a:spcAft>
                <a:spcPts val="0"/>
              </a:spcAft>
              <a:defRPr/>
            </a:pPr>
            <a:endParaRPr lang="sr-Latn-CS" sz="1600" b="1" dirty="0">
              <a:solidFill>
                <a:schemeClr val="accent2">
                  <a:lumMod val="50000"/>
                </a:schemeClr>
              </a:solidFill>
              <a:latin typeface="Cambria" pitchFamily="18" charset="0"/>
              <a:cs typeface="+mn-cs"/>
            </a:endParaRPr>
          </a:p>
          <a:p>
            <a:pPr marL="14288" indent="214313" fontAlgn="auto">
              <a:spcBef>
                <a:spcPts val="0"/>
              </a:spcBef>
              <a:spcAft>
                <a:spcPts val="0"/>
              </a:spcAft>
              <a:defRPr/>
            </a:pPr>
            <a:endParaRPr lang="sr-Latn-CS" sz="1600" b="1" dirty="0">
              <a:solidFill>
                <a:schemeClr val="accent2">
                  <a:lumMod val="50000"/>
                </a:schemeClr>
              </a:solidFill>
              <a:latin typeface="Cambria" pitchFamily="18" charset="0"/>
              <a:cs typeface="+mn-cs"/>
            </a:endParaRPr>
          </a:p>
          <a:p>
            <a:pPr marL="814388" indent="-450850" algn="ctr" fontAlgn="auto">
              <a:spcBef>
                <a:spcPts val="0"/>
              </a:spcBef>
              <a:spcAft>
                <a:spcPts val="0"/>
              </a:spcAft>
              <a:buFont typeface="Arial" pitchFamily="34" charset="0"/>
              <a:buChar char="•"/>
              <a:defRPr/>
            </a:pPr>
            <a:endParaRPr lang="en-US" sz="1400" b="1" dirty="0">
              <a:solidFill>
                <a:schemeClr val="accent2">
                  <a:lumMod val="75000"/>
                </a:schemeClr>
              </a:solidFill>
              <a:latin typeface="Cambria" pitchFamily="18" charset="0"/>
              <a:cs typeface="+mn-cs"/>
            </a:endParaRPr>
          </a:p>
          <a:p>
            <a:pPr marL="814388" indent="-450850" algn="ctr" fontAlgn="auto">
              <a:spcBef>
                <a:spcPts val="0"/>
              </a:spcBef>
              <a:spcAft>
                <a:spcPts val="0"/>
              </a:spcAft>
              <a:defRPr/>
            </a:pPr>
            <a:endParaRPr lang="en-US" sz="1400" b="1" dirty="0">
              <a:solidFill>
                <a:srgbClr val="000099"/>
              </a:solidFill>
              <a:latin typeface="Cambria" pitchFamily="18" charset="0"/>
              <a:cs typeface="+mn-cs"/>
            </a:endParaRPr>
          </a:p>
          <a:p>
            <a:pPr marL="814388" indent="-450850" algn="ctr" fontAlgn="auto">
              <a:spcBef>
                <a:spcPts val="0"/>
              </a:spcBef>
              <a:spcAft>
                <a:spcPct val="40000"/>
              </a:spcAft>
              <a:buClr>
                <a:srgbClr val="FF0000"/>
              </a:buClr>
              <a:buFont typeface="Wingdings" pitchFamily="2" charset="2"/>
              <a:buNone/>
              <a:defRPr/>
            </a:pPr>
            <a:endParaRPr lang="en-US" b="1" dirty="0">
              <a:latin typeface="Cambria" pitchFamily="18" charset="0"/>
              <a:cs typeface="+mn-cs"/>
            </a:endParaRPr>
          </a:p>
        </p:txBody>
      </p:sp>
      <p:sp>
        <p:nvSpPr>
          <p:cNvPr id="14" name="Rectangle 13"/>
          <p:cNvSpPr/>
          <p:nvPr/>
        </p:nvSpPr>
        <p:spPr>
          <a:xfrm>
            <a:off x="304800" y="762000"/>
            <a:ext cx="8534400" cy="1262063"/>
          </a:xfrm>
          <a:prstGeom prst="rect">
            <a:avLst/>
          </a:prstGeom>
        </p:spPr>
        <p:txBody>
          <a:bodyPr>
            <a:spAutoFit/>
          </a:bodyPr>
          <a:lstStyle/>
          <a:p>
            <a:pPr marL="14288" indent="-14288" algn="ctr" fontAlgn="auto">
              <a:spcBef>
                <a:spcPts val="0"/>
              </a:spcBef>
              <a:spcAft>
                <a:spcPct val="40000"/>
              </a:spcAft>
              <a:buClr>
                <a:srgbClr val="FF0000"/>
              </a:buClr>
              <a:buFont typeface="Wingdings" pitchFamily="2" charset="2"/>
              <a:buNone/>
              <a:defRPr/>
            </a:pPr>
            <a:endParaRPr lang="sr-Latn-CS" sz="2000" b="1" dirty="0">
              <a:solidFill>
                <a:schemeClr val="accent2">
                  <a:lumMod val="75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sr-Latn-CS" sz="2000" b="1" dirty="0">
              <a:solidFill>
                <a:schemeClr val="accent2">
                  <a:lumMod val="75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sr-Latn-CS" sz="2000" b="1" dirty="0">
              <a:solidFill>
                <a:schemeClr val="accent2">
                  <a:lumMod val="75000"/>
                </a:schemeClr>
              </a:solidFill>
              <a:latin typeface="Cambria" pitchFamily="18" charset="0"/>
              <a:cs typeface="+mn-cs"/>
            </a:endParaRPr>
          </a:p>
        </p:txBody>
      </p:sp>
      <p:grpSp>
        <p:nvGrpSpPr>
          <p:cNvPr id="8201"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TextBox 17"/>
          <p:cNvSpPr txBox="1"/>
          <p:nvPr/>
        </p:nvSpPr>
        <p:spPr>
          <a:xfrm>
            <a:off x="304800" y="736223"/>
            <a:ext cx="8686800" cy="5509200"/>
          </a:xfrm>
          <a:prstGeom prst="rect">
            <a:avLst/>
          </a:prstGeom>
          <a:noFill/>
        </p:spPr>
        <p:txBody>
          <a:bodyPr wrap="square" rtlCol="0">
            <a:spAutoFit/>
          </a:bodyPr>
          <a:lstStyle/>
          <a:p>
            <a:pPr algn="ctr"/>
            <a:r>
              <a:rPr lang="sr-Latn-ME" sz="1600" smtClean="0">
                <a:latin typeface="Cambria" pitchFamily="18" charset="0"/>
              </a:rPr>
              <a:t>Twinning contract:</a:t>
            </a:r>
          </a:p>
          <a:p>
            <a:endParaRPr lang="sr-Latn-ME" sz="1600" smtClean="0">
              <a:latin typeface="Cambria" pitchFamily="18" charset="0"/>
            </a:endParaRPr>
          </a:p>
          <a:p>
            <a:r>
              <a:rPr lang="sr-Latn-ME" sz="1600" smtClean="0">
                <a:latin typeface="Cambria" pitchFamily="18" charset="0"/>
              </a:rPr>
              <a:t>C</a:t>
            </a:r>
            <a:r>
              <a:rPr lang="en-US" sz="1600" smtClean="0">
                <a:latin typeface="Cambria" pitchFamily="18" charset="0"/>
              </a:rPr>
              <a:t>OMPONENT 1 </a:t>
            </a:r>
            <a:r>
              <a:rPr lang="sr-Latn-CS" sz="1600" smtClean="0">
                <a:latin typeface="Cambria" pitchFamily="18" charset="0"/>
              </a:rPr>
              <a:t>„Assessment of institutional, administrative needs, capacities and recommendations“ </a:t>
            </a:r>
            <a:br>
              <a:rPr lang="sr-Latn-CS" sz="1600" smtClean="0">
                <a:latin typeface="Cambria" pitchFamily="18" charset="0"/>
              </a:rPr>
            </a:br>
            <a:endParaRPr lang="en-US" sz="1600" smtClean="0">
              <a:latin typeface="Cambria" pitchFamily="18" charset="0"/>
            </a:endParaRPr>
          </a:p>
          <a:p>
            <a:r>
              <a:rPr lang="en-US" sz="1600" smtClean="0">
                <a:latin typeface="Cambria" pitchFamily="18" charset="0"/>
              </a:rPr>
              <a:t>The Government of Montenegro adopted the conclusion no. 06-1333/3 of 21 June 2012. by which borrows Administration for Inspection that as soon as possible, plans to increase the number of labo</a:t>
            </a:r>
            <a:r>
              <a:rPr lang="sr-Latn-ME" sz="1600" smtClean="0">
                <a:latin typeface="Cambria" pitchFamily="18" charset="0"/>
              </a:rPr>
              <a:t>u</a:t>
            </a:r>
            <a:r>
              <a:rPr lang="en-US" sz="1600" smtClean="0">
                <a:latin typeface="Cambria" pitchFamily="18" charset="0"/>
              </a:rPr>
              <a:t>r inspectors in the field of safety</a:t>
            </a:r>
            <a:r>
              <a:rPr lang="sr-Latn-ME" sz="1600" smtClean="0">
                <a:latin typeface="Cambria" pitchFamily="18" charset="0"/>
              </a:rPr>
              <a:t> at work</a:t>
            </a:r>
            <a:r>
              <a:rPr lang="en-US" sz="1600" smtClean="0">
                <a:latin typeface="Cambria" pitchFamily="18" charset="0"/>
              </a:rPr>
              <a:t>, especially for the municipalities</a:t>
            </a:r>
            <a:r>
              <a:rPr lang="sr-Latn-ME" sz="1600" smtClean="0">
                <a:latin typeface="Cambria" pitchFamily="18" charset="0"/>
              </a:rPr>
              <a:t> </a:t>
            </a:r>
            <a:r>
              <a:rPr lang="en-US" sz="1600" smtClean="0">
                <a:latin typeface="Cambria" pitchFamily="18" charset="0"/>
              </a:rPr>
              <a:t>of Bar and Ulcinj, in accordance with the recommendation of the analytical report of the European Commission.</a:t>
            </a:r>
          </a:p>
          <a:p>
            <a:endParaRPr lang="en-US" sz="1600" smtClean="0">
              <a:latin typeface="Cambria" pitchFamily="18" charset="0"/>
            </a:endParaRPr>
          </a:p>
          <a:p>
            <a:r>
              <a:rPr lang="sr-Latn-CS" sz="1600" smtClean="0">
                <a:latin typeface="Cambria" pitchFamily="18" charset="0"/>
              </a:rPr>
              <a:t> </a:t>
            </a:r>
            <a:r>
              <a:rPr lang="en-US" sz="1600" smtClean="0">
                <a:latin typeface="Cambria" pitchFamily="18" charset="0"/>
              </a:rPr>
              <a:t>The Proposed Regulation on the internal organization</a:t>
            </a:r>
            <a:r>
              <a:rPr lang="sr-Latn-ME" sz="1600" smtClean="0">
                <a:latin typeface="Cambria" pitchFamily="18" charset="0"/>
              </a:rPr>
              <a:t> of</a:t>
            </a:r>
            <a:r>
              <a:rPr lang="en-US" sz="1600" smtClean="0">
                <a:latin typeface="Cambria" pitchFamily="18" charset="0"/>
              </a:rPr>
              <a:t> the</a:t>
            </a:r>
            <a:r>
              <a:rPr lang="sr-Latn-ME" sz="1600" smtClean="0">
                <a:latin typeface="Cambria" pitchFamily="18" charset="0"/>
              </a:rPr>
              <a:t> Administration for Inspection Affairs prescribed</a:t>
            </a:r>
            <a:r>
              <a:rPr lang="en-US" sz="1600" smtClean="0">
                <a:latin typeface="Cambria" pitchFamily="18" charset="0"/>
              </a:rPr>
              <a:t> places for three safety inspectors (inspectors working in the field of safety at work): Coordinator for the </a:t>
            </a:r>
            <a:r>
              <a:rPr lang="sr-Latn-ME" sz="1600" smtClean="0">
                <a:latin typeface="Cambria" pitchFamily="18" charset="0"/>
              </a:rPr>
              <a:t>Safety</a:t>
            </a:r>
            <a:r>
              <a:rPr lang="en-US" sz="1600" smtClean="0">
                <a:latin typeface="Cambria" pitchFamily="18" charset="0"/>
              </a:rPr>
              <a:t> </a:t>
            </a:r>
            <a:r>
              <a:rPr lang="sr-Latn-ME" sz="1600" smtClean="0">
                <a:latin typeface="Cambria" pitchFamily="18" charset="0"/>
              </a:rPr>
              <a:t>at</a:t>
            </a:r>
            <a:r>
              <a:rPr lang="en-US" sz="1600" smtClean="0">
                <a:latin typeface="Cambria" pitchFamily="18" charset="0"/>
              </a:rPr>
              <a:t> work, which would co-ordinate the work of inspectors in the entire territory of Montenegro, </a:t>
            </a:r>
            <a:r>
              <a:rPr lang="sr-Latn-ME" sz="1600" smtClean="0">
                <a:latin typeface="Cambria" pitchFamily="18" charset="0"/>
              </a:rPr>
              <a:t>one</a:t>
            </a:r>
            <a:r>
              <a:rPr lang="en-US" sz="1600" smtClean="0">
                <a:latin typeface="Cambria" pitchFamily="18" charset="0"/>
              </a:rPr>
              <a:t> inspector for the territory of Ulcinj and Bar and </a:t>
            </a:r>
            <a:r>
              <a:rPr lang="sr-Latn-ME" sz="1600" smtClean="0">
                <a:latin typeface="Cambria" pitchFamily="18" charset="0"/>
              </a:rPr>
              <a:t>one</a:t>
            </a:r>
            <a:r>
              <a:rPr lang="en-US" sz="1600" smtClean="0">
                <a:latin typeface="Cambria" pitchFamily="18" charset="0"/>
              </a:rPr>
              <a:t> inspector for the territory of Herceg Novi and Kotor.</a:t>
            </a:r>
            <a:endParaRPr lang="sr-Latn-ME" sz="1600" smtClean="0">
              <a:latin typeface="Cambria" pitchFamily="18" charset="0"/>
            </a:endParaRPr>
          </a:p>
          <a:p>
            <a:r>
              <a:rPr lang="sr-Latn-CS" sz="1600" smtClean="0">
                <a:latin typeface="Cambria" pitchFamily="18" charset="0"/>
              </a:rPr>
              <a:t> </a:t>
            </a:r>
            <a:endParaRPr lang="en-US" sz="1600" smtClean="0">
              <a:latin typeface="Cambria" pitchFamily="18" charset="0"/>
            </a:endParaRPr>
          </a:p>
          <a:p>
            <a:r>
              <a:rPr lang="en-US" sz="1600" smtClean="0">
                <a:latin typeface="Cambria" pitchFamily="18" charset="0"/>
              </a:rPr>
              <a:t>Based on the forms used in Slovenia were made application forms, injuries at work, a short report on injury at work, as well as checklists that are given to inspectors safety for use. Have been carried out and a draft version of the brochure noise and young workers</a:t>
            </a:r>
            <a:endParaRPr lang="sr-Latn-ME" sz="1600" smtClean="0">
              <a:latin typeface="Cambria" pitchFamily="18" charset="0"/>
            </a:endParaRPr>
          </a:p>
          <a:p>
            <a:r>
              <a:rPr lang="sr-Latn-CS" sz="1600" smtClean="0">
                <a:latin typeface="Cambria" pitchFamily="18" charset="0"/>
              </a:rPr>
              <a:t> </a:t>
            </a:r>
            <a:endParaRPr lang="en-US" sz="1600" smtClean="0">
              <a:latin typeface="Cambria" pitchFamily="18" charset="0"/>
            </a:endParaRPr>
          </a:p>
          <a:p>
            <a:r>
              <a:rPr lang="en-US" sz="1600" smtClean="0">
                <a:latin typeface="Cambria" pitchFamily="18" charset="0"/>
              </a:rPr>
              <a:t>Drafted a proposal Strategy Labour Inspectorates for </a:t>
            </a:r>
            <a:r>
              <a:rPr lang="sr-Latn-ME" sz="1600" smtClean="0">
                <a:latin typeface="Cambria" pitchFamily="18" charset="0"/>
              </a:rPr>
              <a:t> Safety</a:t>
            </a:r>
            <a:r>
              <a:rPr lang="en-US" sz="1600" smtClean="0">
                <a:latin typeface="Cambria" pitchFamily="18" charset="0"/>
              </a:rPr>
              <a:t> and Health at Work for the period 2013-2020.</a:t>
            </a:r>
            <a:endParaRPr lang="en-US" sz="1600">
              <a:latin typeface="Cambria" pitchFamily="18" charset="0"/>
            </a:endParaRPr>
          </a:p>
        </p:txBody>
      </p:sp>
      <p:pic>
        <p:nvPicPr>
          <p:cNvPr id="29" name="Picture 18" descr="EU MN logo"/>
          <p:cNvPicPr>
            <a:picLocks noChangeAspect="1" noChangeArrowheads="1"/>
          </p:cNvPicPr>
          <p:nvPr/>
        </p:nvPicPr>
        <p:blipFill>
          <a:blip r:embed="rId3" cstate="print"/>
          <a:srcRect/>
          <a:stretch>
            <a:fillRect/>
          </a:stretch>
        </p:blipFill>
        <p:spPr bwMode="auto">
          <a:xfrm>
            <a:off x="0" y="533400"/>
            <a:ext cx="1219200" cy="685800"/>
          </a:xfrm>
          <a:prstGeom prst="rect">
            <a:avLst/>
          </a:prstGeom>
          <a:noFill/>
          <a:ln w="9525">
            <a:noFill/>
            <a:miter lim="800000"/>
            <a:headEnd/>
            <a:tailEnd/>
          </a:ln>
        </p:spPr>
      </p:pic>
      <p:sp>
        <p:nvSpPr>
          <p:cNvPr id="30" name="Rectangle 29"/>
          <p:cNvSpPr/>
          <p:nvPr/>
        </p:nvSpPr>
        <p:spPr>
          <a:xfrm>
            <a:off x="95250" y="87868"/>
            <a:ext cx="4629150" cy="369332"/>
          </a:xfrm>
          <a:prstGeom prst="rect">
            <a:avLst/>
          </a:prstGeom>
        </p:spPr>
        <p:txBody>
          <a:bodyPr wrap="square">
            <a:spAutoFit/>
          </a:bodyPr>
          <a:lstStyle/>
          <a:p>
            <a:pPr marL="14288" indent="-14288" fontAlgn="auto">
              <a:spcBef>
                <a:spcPts val="0"/>
              </a:spcBef>
              <a:spcAft>
                <a:spcPct val="40000"/>
              </a:spcAft>
              <a:buClr>
                <a:srgbClr val="FF0000"/>
              </a:buClr>
              <a:defRPr/>
            </a:pPr>
            <a:r>
              <a:rPr lang="en-US" b="1" smtClean="0">
                <a:solidFill>
                  <a:schemeClr val="bg1"/>
                </a:solidFill>
                <a:latin typeface="Cambria" pitchFamily="18" charset="0"/>
              </a:rPr>
              <a:t>Chapter 19: Social Policy and Employment</a:t>
            </a:r>
            <a:endParaRPr lang="sr-Latn-CS" b="1">
              <a:solidFill>
                <a:schemeClr val="bg1"/>
              </a:solidFill>
              <a:latin typeface="Cambria" pitchFamily="18" charset="0"/>
            </a:endParaRPr>
          </a:p>
        </p:txBody>
      </p:sp>
      <p:sp>
        <p:nvSpPr>
          <p:cNvPr id="31" name="Round Same Side Corner Rectangle 30"/>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2"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33" name="Rectangle 32"/>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34" name="Rectangle 33"/>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457200"/>
            <a:ext cx="9144000" cy="6001643"/>
          </a:xfrm>
          <a:prstGeom prst="rect">
            <a:avLst/>
          </a:prstGeom>
          <a:noFill/>
        </p:spPr>
        <p:txBody>
          <a:bodyPr wrap="square" rtlCol="0">
            <a:spAutoFit/>
          </a:bodyPr>
          <a:lstStyle/>
          <a:p>
            <a:r>
              <a:rPr lang="sr-Latn-CS" sz="1600" smtClean="0">
                <a:latin typeface="Cambria" pitchFamily="18" charset="0"/>
              </a:rPr>
              <a:t>COMPONENT  2 „ Harmonization of legislation in the field of  safety at work with EU acquis“</a:t>
            </a:r>
            <a:endParaRPr lang="sr-Latn-CS" sz="1600" dirty="0" smtClean="0">
              <a:latin typeface="Cambria" pitchFamily="18" charset="0"/>
            </a:endParaRPr>
          </a:p>
          <a:p>
            <a:pPr lvl="0"/>
            <a:r>
              <a:rPr lang="sr-Latn-ME" sz="1600" b="1" smtClean="0">
                <a:latin typeface="Cambria" pitchFamily="18" charset="0"/>
              </a:rPr>
              <a:t>Draft versions of by-laws (regulations) are finished:</a:t>
            </a:r>
            <a:endParaRPr lang="sr-Latn-ME" sz="1600" b="1" dirty="0" smtClean="0">
              <a:latin typeface="Cambria" pitchFamily="18" charset="0"/>
            </a:endParaRPr>
          </a:p>
          <a:p>
            <a:pPr marL="342900" lvl="0" indent="-342900">
              <a:buFont typeface="+mj-lt"/>
              <a:buAutoNum type="arabicPeriod"/>
            </a:pPr>
            <a:r>
              <a:rPr lang="sr-Latn-ME" sz="1600" b="1" smtClean="0">
                <a:latin typeface="Cambria" pitchFamily="18" charset="0"/>
              </a:rPr>
              <a:t> </a:t>
            </a:r>
            <a:r>
              <a:rPr lang="sr-Latn-CS" sz="1600" b="1" smtClean="0">
                <a:latin typeface="Cambria" pitchFamily="18" charset="0"/>
              </a:rPr>
              <a:t>Regulation</a:t>
            </a:r>
            <a:r>
              <a:rPr lang="sr-Latn-ME" sz="1600" b="1" smtClean="0">
                <a:latin typeface="Cambria" pitchFamily="18" charset="0"/>
              </a:rPr>
              <a:t> on use of  the PPE</a:t>
            </a:r>
            <a:r>
              <a:rPr lang="sr-Latn-CS" sz="1600" smtClean="0">
                <a:latin typeface="Cambria" pitchFamily="18" charset="0"/>
              </a:rPr>
              <a:t>;</a:t>
            </a:r>
            <a:endParaRPr lang="en-US" sz="1600" dirty="0" smtClean="0">
              <a:latin typeface="Cambria" pitchFamily="18" charset="0"/>
            </a:endParaRPr>
          </a:p>
          <a:p>
            <a:pPr marL="342900" lvl="0" indent="-342900">
              <a:buFont typeface="+mj-lt"/>
              <a:buAutoNum type="arabicPeriod"/>
            </a:pPr>
            <a:r>
              <a:rPr lang="sr-Latn-CS" sz="1600" b="1" smtClean="0">
                <a:latin typeface="Cambria" pitchFamily="18" charset="0"/>
              </a:rPr>
              <a:t> Regulation on safety and health at work of pregnant employed women, </a:t>
            </a:r>
            <a:r>
              <a:rPr lang="en-US" sz="1600" b="1" smtClean="0">
                <a:latin typeface="Cambria" pitchFamily="18" charset="0"/>
              </a:rPr>
              <a:t>who have recently given birth or are breastfeeding </a:t>
            </a:r>
            <a:r>
              <a:rPr lang="en-GB" sz="1600" b="1" dirty="0" smtClean="0">
                <a:latin typeface="Cambria" pitchFamily="18" charset="0"/>
              </a:rPr>
              <a:t> </a:t>
            </a:r>
            <a:endParaRPr lang="en-US" sz="1600" b="1" dirty="0" smtClean="0">
              <a:latin typeface="Cambria" pitchFamily="18" charset="0"/>
            </a:endParaRPr>
          </a:p>
          <a:p>
            <a:pPr marL="342900" lvl="0" indent="-342900">
              <a:buFont typeface="+mj-lt"/>
              <a:buAutoNum type="arabicPeriod"/>
            </a:pPr>
            <a:r>
              <a:rPr lang="sr-Latn-ME" sz="1600" b="1" smtClean="0">
                <a:latin typeface="Cambria" pitchFamily="18" charset="0"/>
              </a:rPr>
              <a:t> </a:t>
            </a:r>
            <a:r>
              <a:rPr lang="en-US" sz="1600" b="1" smtClean="0">
                <a:latin typeface="Cambria" pitchFamily="18" charset="0"/>
              </a:rPr>
              <a:t>Regulation</a:t>
            </a:r>
            <a:r>
              <a:rPr lang="sr-Latn-ME" sz="1600" b="1" smtClean="0">
                <a:latin typeface="Cambria" pitchFamily="18" charset="0"/>
              </a:rPr>
              <a:t> on signs for safety and health at work</a:t>
            </a:r>
            <a:endParaRPr lang="en-US" sz="1600" dirty="0" smtClean="0">
              <a:latin typeface="Cambria" pitchFamily="18" charset="0"/>
            </a:endParaRPr>
          </a:p>
          <a:p>
            <a:pPr marL="342900" lvl="0" indent="-342900">
              <a:buFont typeface="+mj-lt"/>
              <a:buAutoNum type="arabicPeriod"/>
            </a:pPr>
            <a:r>
              <a:rPr lang="sr-Latn-ME" sz="1600" b="1" smtClean="0">
                <a:latin typeface="Cambria" pitchFamily="18" charset="0"/>
              </a:rPr>
              <a:t> </a:t>
            </a:r>
            <a:r>
              <a:rPr lang="sr-Latn-CS" sz="1600" b="1" smtClean="0">
                <a:latin typeface="Cambria" pitchFamily="18" charset="0"/>
              </a:rPr>
              <a:t>Regulation on safety and health at work on workplace</a:t>
            </a:r>
          </a:p>
          <a:p>
            <a:pPr marL="342900" lvl="0" indent="-342900">
              <a:buFont typeface="+mj-lt"/>
              <a:buAutoNum type="arabicPeriod"/>
            </a:pPr>
            <a:r>
              <a:rPr lang="sr-Latn-ME" sz="1600" b="1" smtClean="0">
                <a:latin typeface="Cambria" pitchFamily="18" charset="0"/>
              </a:rPr>
              <a:t> </a:t>
            </a:r>
            <a:r>
              <a:rPr lang="sr-Latn-CS" sz="1600" b="1" smtClean="0">
                <a:latin typeface="Cambria" pitchFamily="18" charset="0"/>
              </a:rPr>
              <a:t>Regulation on safety and health at work</a:t>
            </a:r>
            <a:r>
              <a:rPr lang="sr-Latn-ME" sz="1600" b="1" smtClean="0">
                <a:latin typeface="Cambria" pitchFamily="18" charset="0"/>
              </a:rPr>
              <a:t> on risk of </a:t>
            </a:r>
            <a:r>
              <a:rPr lang="en-US" sz="1600" b="1" smtClean="0">
                <a:latin typeface="Cambria" pitchFamily="18" charset="0"/>
              </a:rPr>
              <a:t>the exposure of noise</a:t>
            </a:r>
            <a:r>
              <a:rPr lang="en-GB" sz="1600" b="1" smtClean="0">
                <a:latin typeface="Cambria" pitchFamily="18" charset="0"/>
              </a:rPr>
              <a:t> </a:t>
            </a:r>
            <a:endParaRPr lang="sr-Latn-ME" sz="1600" b="1" dirty="0" smtClean="0">
              <a:latin typeface="Cambria" pitchFamily="18" charset="0"/>
            </a:endParaRPr>
          </a:p>
          <a:p>
            <a:pPr marL="342900" lvl="0" indent="-342900">
              <a:buFont typeface="+mj-lt"/>
              <a:buAutoNum type="arabicPeriod"/>
            </a:pPr>
            <a:r>
              <a:rPr lang="sr-Latn-CS" sz="1600" b="1" smtClean="0">
                <a:latin typeface="Cambria" pitchFamily="18" charset="0"/>
              </a:rPr>
              <a:t>Regulation on safety and health at work</a:t>
            </a:r>
            <a:r>
              <a:rPr lang="sr-Latn-ME" sz="1600" b="1" smtClean="0">
                <a:latin typeface="Cambria" pitchFamily="18" charset="0"/>
              </a:rPr>
              <a:t> on risk of </a:t>
            </a:r>
            <a:r>
              <a:rPr lang="en-US" sz="1600" b="1" smtClean="0">
                <a:latin typeface="Cambria" pitchFamily="18" charset="0"/>
              </a:rPr>
              <a:t>the exposure of </a:t>
            </a:r>
            <a:r>
              <a:rPr lang="sr-Latn-ME" sz="1600" b="1" smtClean="0">
                <a:latin typeface="Cambria" pitchFamily="18" charset="0"/>
              </a:rPr>
              <a:t> vibration</a:t>
            </a:r>
            <a:endParaRPr lang="sr-Latn-ME" sz="1600" b="1" dirty="0" smtClean="0">
              <a:latin typeface="Cambria" pitchFamily="18" charset="0"/>
            </a:endParaRPr>
          </a:p>
          <a:p>
            <a:pPr marL="342900" lvl="0" indent="-342900">
              <a:buFont typeface="+mj-lt"/>
              <a:buAutoNum type="arabicPeriod"/>
            </a:pPr>
            <a:r>
              <a:rPr lang="sr-Latn-ME" sz="1600" b="1" smtClean="0">
                <a:latin typeface="Cambria" pitchFamily="18" charset="0"/>
              </a:rPr>
              <a:t> </a:t>
            </a:r>
            <a:r>
              <a:rPr lang="en-US" sz="1600" b="1" smtClean="0">
                <a:latin typeface="Cambria" pitchFamily="18" charset="0"/>
              </a:rPr>
              <a:t>Regulation</a:t>
            </a:r>
            <a:r>
              <a:rPr lang="sr-Latn-ME" sz="1600" b="1" smtClean="0">
                <a:latin typeface="Cambria" pitchFamily="18" charset="0"/>
              </a:rPr>
              <a:t> on safety and health at work with the display screens</a:t>
            </a:r>
            <a:endParaRPr lang="sr-Latn-ME" sz="1600" b="1" dirty="0" smtClean="0">
              <a:latin typeface="Cambria" pitchFamily="18" charset="0"/>
            </a:endParaRPr>
          </a:p>
          <a:p>
            <a:pPr marL="342900" lvl="0" indent="-342900">
              <a:buFont typeface="+mj-lt"/>
              <a:buAutoNum type="arabicPeriod"/>
            </a:pPr>
            <a:r>
              <a:rPr lang="sr-Latn-ME" sz="1600" b="1" smtClean="0">
                <a:latin typeface="Cambria" pitchFamily="18" charset="0"/>
              </a:rPr>
              <a:t> </a:t>
            </a:r>
            <a:r>
              <a:rPr lang="en-US" sz="1600" b="1" smtClean="0">
                <a:latin typeface="Cambria" pitchFamily="18" charset="0"/>
              </a:rPr>
              <a:t>Regulation</a:t>
            </a:r>
            <a:r>
              <a:rPr lang="sr-Latn-ME" sz="1600" b="1" smtClean="0">
                <a:latin typeface="Cambria" pitchFamily="18" charset="0"/>
              </a:rPr>
              <a:t> on safety and health at work with the work equipment</a:t>
            </a:r>
          </a:p>
          <a:p>
            <a:pPr marL="342900" lvl="0" indent="-342900">
              <a:buFont typeface="+mj-lt"/>
              <a:buAutoNum type="arabicPeriod"/>
            </a:pPr>
            <a:r>
              <a:rPr lang="sr-Latn-ME" sz="1600" b="1" smtClean="0">
                <a:latin typeface="Cambria" pitchFamily="18" charset="0"/>
              </a:rPr>
              <a:t>Regulation on safety and health at work on board fishing vessels</a:t>
            </a:r>
          </a:p>
          <a:p>
            <a:pPr marL="342900" lvl="0" indent="-342900"/>
            <a:r>
              <a:rPr lang="sr-Latn-ME" sz="1600" smtClean="0">
                <a:latin typeface="Cambria" pitchFamily="18" charset="0"/>
              </a:rPr>
              <a:t>We realized</a:t>
            </a:r>
            <a:r>
              <a:rPr lang="en-US" sz="1600" smtClean="0">
                <a:latin typeface="Cambria" pitchFamily="18" charset="0"/>
              </a:rPr>
              <a:t> the activities planned under the </a:t>
            </a:r>
            <a:r>
              <a:rPr lang="sr-Latn-ME" sz="1600" smtClean="0">
                <a:latin typeface="Cambria" pitchFamily="18" charset="0"/>
              </a:rPr>
              <a:t>project</a:t>
            </a:r>
            <a:r>
              <a:rPr lang="en-US" sz="1600" smtClean="0">
                <a:latin typeface="Cambria" pitchFamily="18" charset="0"/>
              </a:rPr>
              <a:t> of the EU, organized by the Ministry of Labour and</a:t>
            </a:r>
            <a:r>
              <a:rPr lang="sr-Latn-ME" sz="1600" smtClean="0">
                <a:latin typeface="Cambria" pitchFamily="18" charset="0"/>
              </a:rPr>
              <a:t> </a:t>
            </a:r>
            <a:r>
              <a:rPr lang="en-US" sz="1600" smtClean="0">
                <a:latin typeface="Cambria" pitchFamily="18" charset="0"/>
              </a:rPr>
              <a:t>Social Welfare, </a:t>
            </a:r>
            <a:r>
              <a:rPr lang="sr-Latn-ME" sz="1600" smtClean="0">
                <a:latin typeface="Cambria" pitchFamily="18" charset="0"/>
              </a:rPr>
              <a:t>Administration for </a:t>
            </a:r>
            <a:r>
              <a:rPr lang="en-US" sz="1600" smtClean="0">
                <a:latin typeface="Cambria" pitchFamily="18" charset="0"/>
              </a:rPr>
              <a:t>Inspection</a:t>
            </a:r>
            <a:r>
              <a:rPr lang="sr-Latn-ME" sz="1600" smtClean="0">
                <a:latin typeface="Cambria" pitchFamily="18" charset="0"/>
              </a:rPr>
              <a:t> Activities</a:t>
            </a:r>
            <a:r>
              <a:rPr lang="en-US" sz="1600" smtClean="0">
                <a:latin typeface="Cambria" pitchFamily="18" charset="0"/>
              </a:rPr>
              <a:t> - Department of Labo</a:t>
            </a:r>
            <a:r>
              <a:rPr lang="sr-Latn-ME" sz="1600" smtClean="0">
                <a:latin typeface="Cambria" pitchFamily="18" charset="0"/>
              </a:rPr>
              <a:t>u</a:t>
            </a:r>
            <a:r>
              <a:rPr lang="en-US" sz="1600" smtClean="0">
                <a:latin typeface="Cambria" pitchFamily="18" charset="0"/>
              </a:rPr>
              <a:t>r </a:t>
            </a:r>
            <a:r>
              <a:rPr lang="sr-Latn-ME" sz="1600" smtClean="0">
                <a:latin typeface="Cambria" pitchFamily="18" charset="0"/>
              </a:rPr>
              <a:t>Inspection </a:t>
            </a:r>
            <a:r>
              <a:rPr lang="en-US" sz="1600" smtClean="0">
                <a:latin typeface="Cambria" pitchFamily="18" charset="0"/>
              </a:rPr>
              <a:t>and the Chamber</a:t>
            </a:r>
            <a:r>
              <a:rPr lang="sr-Latn-ME" sz="1600" smtClean="0">
                <a:latin typeface="Cambria" pitchFamily="18" charset="0"/>
              </a:rPr>
              <a:t> </a:t>
            </a:r>
            <a:r>
              <a:rPr lang="en-US" sz="1600" smtClean="0">
                <a:latin typeface="Cambria" pitchFamily="18" charset="0"/>
              </a:rPr>
              <a:t>of </a:t>
            </a:r>
            <a:r>
              <a:rPr lang="sr-Latn-ME" sz="1600" smtClean="0">
                <a:latin typeface="Cambria" pitchFamily="18" charset="0"/>
              </a:rPr>
              <a:t>Economy</a:t>
            </a:r>
            <a:r>
              <a:rPr lang="en-US" sz="1600" smtClean="0">
                <a:latin typeface="Cambria" pitchFamily="18" charset="0"/>
              </a:rPr>
              <a:t> of Montenegro on 3 October 2012th The two held a seminar with the theme "Occupational Safety - EXPECTATIONS OF THE EUROPEAN UNION" and safety at work - regulation related to noise, vibration and working with the </a:t>
            </a:r>
            <a:r>
              <a:rPr lang="sr-Latn-ME" sz="1600" smtClean="0">
                <a:latin typeface="Cambria" pitchFamily="18" charset="0"/>
              </a:rPr>
              <a:t>display </a:t>
            </a:r>
            <a:r>
              <a:rPr lang="en-US" sz="1600" smtClean="0">
                <a:latin typeface="Cambria" pitchFamily="18" charset="0"/>
              </a:rPr>
              <a:t>screen</a:t>
            </a:r>
            <a:r>
              <a:rPr lang="sr-Latn-ME" sz="1600" smtClean="0">
                <a:latin typeface="Cambria" pitchFamily="18" charset="0"/>
              </a:rPr>
              <a:t>s</a:t>
            </a:r>
            <a:r>
              <a:rPr lang="en-US" sz="1600" smtClean="0">
                <a:latin typeface="Cambria" pitchFamily="18" charset="0"/>
              </a:rPr>
              <a:t> as well as awareness-raising activities with over 60 participants - labo</a:t>
            </a:r>
            <a:r>
              <a:rPr lang="sr-Latn-ME" sz="1600" smtClean="0">
                <a:latin typeface="Cambria" pitchFamily="18" charset="0"/>
              </a:rPr>
              <a:t>u</a:t>
            </a:r>
            <a:r>
              <a:rPr lang="en-US" sz="1600" smtClean="0">
                <a:latin typeface="Cambria" pitchFamily="18" charset="0"/>
              </a:rPr>
              <a:t>r inspectors </a:t>
            </a:r>
            <a:r>
              <a:rPr lang="sr-Latn-ME" sz="1600" smtClean="0">
                <a:latin typeface="Cambria" pitchFamily="18" charset="0"/>
              </a:rPr>
              <a:t>for </a:t>
            </a:r>
            <a:r>
              <a:rPr lang="en-US" sz="1600" smtClean="0">
                <a:latin typeface="Cambria" pitchFamily="18" charset="0"/>
              </a:rPr>
              <a:t>safety a</a:t>
            </a:r>
            <a:r>
              <a:rPr lang="sr-Latn-ME" sz="1600" smtClean="0">
                <a:latin typeface="Cambria" pitchFamily="18" charset="0"/>
              </a:rPr>
              <a:t>t work</a:t>
            </a:r>
            <a:r>
              <a:rPr lang="en-US" sz="1600" smtClean="0">
                <a:latin typeface="Cambria" pitchFamily="18" charset="0"/>
              </a:rPr>
              <a:t>, labo</a:t>
            </a:r>
            <a:r>
              <a:rPr lang="sr-Latn-ME" sz="1600" smtClean="0">
                <a:latin typeface="Cambria" pitchFamily="18" charset="0"/>
              </a:rPr>
              <a:t>u</a:t>
            </a:r>
            <a:r>
              <a:rPr lang="en-US" sz="1600" smtClean="0">
                <a:latin typeface="Cambria" pitchFamily="18" charset="0"/>
              </a:rPr>
              <a:t>r inspectors, professionals </a:t>
            </a:r>
            <a:r>
              <a:rPr lang="sr-Latn-ME" sz="1600" smtClean="0">
                <a:latin typeface="Cambria" pitchFamily="18" charset="0"/>
              </a:rPr>
              <a:t>for </a:t>
            </a:r>
            <a:r>
              <a:rPr lang="en-US" sz="1600" smtClean="0">
                <a:latin typeface="Cambria" pitchFamily="18" charset="0"/>
              </a:rPr>
              <a:t>safety a</a:t>
            </a:r>
            <a:r>
              <a:rPr lang="sr-Latn-ME" sz="1600" smtClean="0">
                <a:latin typeface="Cambria" pitchFamily="18" charset="0"/>
              </a:rPr>
              <a:t>t work</a:t>
            </a:r>
            <a:r>
              <a:rPr lang="en-US" sz="1600" smtClean="0">
                <a:latin typeface="Cambria" pitchFamily="18" charset="0"/>
              </a:rPr>
              <a:t> in a</a:t>
            </a:r>
            <a:r>
              <a:rPr lang="sr-Latn-ME" sz="1600" smtClean="0">
                <a:latin typeface="Cambria" pitchFamily="18" charset="0"/>
              </a:rPr>
              <a:t>uthorized</a:t>
            </a:r>
            <a:r>
              <a:rPr lang="en-US" sz="1600" smtClean="0">
                <a:latin typeface="Cambria" pitchFamily="18" charset="0"/>
              </a:rPr>
              <a:t> organizations for safety at work and companies in Montenegro, managers, legal experts in the field of occupational health and representatives of the social partners in Montenegro. The subject of the seminar was to introduce labo</a:t>
            </a:r>
            <a:r>
              <a:rPr lang="sr-Latn-ME" sz="1600" smtClean="0">
                <a:latin typeface="Cambria" pitchFamily="18" charset="0"/>
              </a:rPr>
              <a:t>u</a:t>
            </a:r>
            <a:r>
              <a:rPr lang="en-US" sz="1600" smtClean="0">
                <a:latin typeface="Cambria" pitchFamily="18" charset="0"/>
              </a:rPr>
              <a:t>r inspectors </a:t>
            </a:r>
            <a:r>
              <a:rPr lang="sr-Latn-ME" sz="1600" smtClean="0">
                <a:latin typeface="Cambria" pitchFamily="18" charset="0"/>
              </a:rPr>
              <a:t>for </a:t>
            </a:r>
            <a:r>
              <a:rPr lang="en-US" sz="1600" smtClean="0">
                <a:latin typeface="Cambria" pitchFamily="18" charset="0"/>
              </a:rPr>
              <a:t>safety a</a:t>
            </a:r>
            <a:r>
              <a:rPr lang="sr-Latn-ME" sz="1600" smtClean="0">
                <a:latin typeface="Cambria" pitchFamily="18" charset="0"/>
              </a:rPr>
              <a:t>t work</a:t>
            </a:r>
            <a:r>
              <a:rPr lang="en-US" sz="1600" smtClean="0">
                <a:latin typeface="Cambria" pitchFamily="18" charset="0"/>
              </a:rPr>
              <a:t> and other </a:t>
            </a:r>
            <a:r>
              <a:rPr lang="sr-Latn-ME" sz="1600" smtClean="0">
                <a:latin typeface="Cambria" pitchFamily="18" charset="0"/>
              </a:rPr>
              <a:t>stakeholders </a:t>
            </a:r>
            <a:r>
              <a:rPr lang="en-US" sz="1600" smtClean="0">
                <a:latin typeface="Cambria" pitchFamily="18" charset="0"/>
              </a:rPr>
              <a:t>with the EU legislation in the field of occupational safety,</a:t>
            </a:r>
            <a:r>
              <a:rPr lang="sr-Latn-ME" sz="1600" smtClean="0">
                <a:latin typeface="Cambria" pitchFamily="18" charset="0"/>
              </a:rPr>
              <a:t> and health at work,</a:t>
            </a:r>
            <a:r>
              <a:rPr lang="en-US" sz="1600" smtClean="0">
                <a:latin typeface="Cambria" pitchFamily="18" charset="0"/>
              </a:rPr>
              <a:t> inspection procedures and analysis of existing legislation on risk assessment in Montenegro</a:t>
            </a:r>
            <a:r>
              <a:rPr lang="sr-Latn-ME" sz="1600" smtClean="0">
                <a:latin typeface="Cambria" pitchFamily="18" charset="0"/>
              </a:rPr>
              <a:t>.</a:t>
            </a:r>
            <a:r>
              <a:rPr lang="en-US" sz="1600" smtClean="0">
                <a:latin typeface="Cambria" pitchFamily="18" charset="0"/>
              </a:rPr>
              <a:t> </a:t>
            </a:r>
            <a:r>
              <a:rPr lang="sr-Latn-ME" sz="1600" smtClean="0">
                <a:latin typeface="Cambria" pitchFamily="18" charset="0"/>
              </a:rPr>
              <a:t>S</a:t>
            </a:r>
            <a:r>
              <a:rPr lang="en-US" sz="1600" smtClean="0">
                <a:latin typeface="Cambria" pitchFamily="18" charset="0"/>
              </a:rPr>
              <a:t>peakers were experts from Slovenia</a:t>
            </a:r>
            <a:r>
              <a:rPr lang="sr-Latn-ME" sz="1600" smtClean="0">
                <a:latin typeface="Cambria" pitchFamily="18" charset="0"/>
              </a:rPr>
              <a:t> which are twinning partners in project</a:t>
            </a:r>
            <a:r>
              <a:rPr lang="en-US" sz="1600" smtClean="0">
                <a:latin typeface="Cambria" pitchFamily="18" charset="0"/>
              </a:rPr>
              <a:t>.</a:t>
            </a:r>
            <a:endParaRPr lang="en-US" sz="1600" dirty="0" smtClean="0">
              <a:latin typeface="Cambria" pitchFamily="18" charset="0"/>
            </a:endParaRPr>
          </a:p>
        </p:txBody>
      </p:sp>
      <p:sp>
        <p:nvSpPr>
          <p:cNvPr id="6" name="Round Same Side Corner Rectangle 5"/>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7" name="Group 21"/>
          <p:cNvGrpSpPr>
            <a:grpSpLocks/>
          </p:cNvGrpSpPr>
          <p:nvPr/>
        </p:nvGrpSpPr>
        <p:grpSpPr bwMode="auto">
          <a:xfrm>
            <a:off x="7885113" y="-4763"/>
            <a:ext cx="1211262" cy="385763"/>
            <a:chOff x="7814716" y="-5258"/>
            <a:chExt cx="1210767" cy="460280"/>
          </a:xfrm>
        </p:grpSpPr>
        <p:sp>
          <p:nvSpPr>
            <p:cNvPr id="8" name="5-Point Star 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5-Point Star 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5-Point Star 1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5-Point Star 1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5-Point Star 1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19" name="Picture 18" descr="EU MN logo"/>
          <p:cNvPicPr>
            <a:picLocks noChangeAspect="1" noChangeArrowheads="1"/>
          </p:cNvPicPr>
          <p:nvPr/>
        </p:nvPicPr>
        <p:blipFill>
          <a:blip r:embed="rId3" cstate="print"/>
          <a:srcRect/>
          <a:stretch>
            <a:fillRect/>
          </a:stretch>
        </p:blipFill>
        <p:spPr bwMode="auto">
          <a:xfrm>
            <a:off x="7391400" y="1981200"/>
            <a:ext cx="1219200" cy="685800"/>
          </a:xfrm>
          <a:prstGeom prst="rect">
            <a:avLst/>
          </a:prstGeom>
          <a:noFill/>
          <a:ln w="9525">
            <a:noFill/>
            <a:miter lim="800000"/>
            <a:headEnd/>
            <a:tailEnd/>
          </a:ln>
        </p:spPr>
      </p:pic>
      <p:sp>
        <p:nvSpPr>
          <p:cNvPr id="20" name="Rectangle 19"/>
          <p:cNvSpPr/>
          <p:nvPr/>
        </p:nvSpPr>
        <p:spPr>
          <a:xfrm>
            <a:off x="95250" y="87868"/>
            <a:ext cx="4629150" cy="369332"/>
          </a:xfrm>
          <a:prstGeom prst="rect">
            <a:avLst/>
          </a:prstGeom>
        </p:spPr>
        <p:txBody>
          <a:bodyPr wrap="square">
            <a:spAutoFit/>
          </a:bodyPr>
          <a:lstStyle/>
          <a:p>
            <a:pPr marL="14288" indent="-14288" fontAlgn="auto">
              <a:spcBef>
                <a:spcPts val="0"/>
              </a:spcBef>
              <a:spcAft>
                <a:spcPct val="40000"/>
              </a:spcAft>
              <a:buClr>
                <a:srgbClr val="FF0000"/>
              </a:buClr>
              <a:defRPr/>
            </a:pPr>
            <a:r>
              <a:rPr lang="en-US" b="1" smtClean="0">
                <a:solidFill>
                  <a:schemeClr val="bg1"/>
                </a:solidFill>
                <a:latin typeface="Cambria" pitchFamily="18" charset="0"/>
              </a:rPr>
              <a:t>Chapter 19: Social Policy and Employment</a:t>
            </a:r>
            <a:endParaRPr lang="sr-Latn-CS" b="1">
              <a:solidFill>
                <a:schemeClr val="bg1"/>
              </a:solidFill>
              <a:latin typeface="Cambria" pitchFamily="18" charset="0"/>
            </a:endParaRPr>
          </a:p>
        </p:txBody>
      </p:sp>
      <p:sp>
        <p:nvSpPr>
          <p:cNvPr id="21" name="Round Same Side Corner Rectangle 20"/>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2"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23" name="Rectangle 22"/>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24" name="Rectangle 23"/>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1524000"/>
            <a:ext cx="8534400" cy="4801314"/>
          </a:xfrm>
          <a:prstGeom prst="rect">
            <a:avLst/>
          </a:prstGeom>
          <a:noFill/>
        </p:spPr>
        <p:txBody>
          <a:bodyPr wrap="square" rtlCol="0">
            <a:spAutoFit/>
          </a:bodyPr>
          <a:lstStyle/>
          <a:p>
            <a:r>
              <a:rPr lang="en-US" smtClean="0">
                <a:latin typeface="Cambria" pitchFamily="18" charset="0"/>
              </a:rPr>
              <a:t>The realization of the Component 3 relating to risk assessment in the workplace a team of experts from Slovenia, together with </a:t>
            </a:r>
            <a:r>
              <a:rPr lang="sr-Latn-ME" smtClean="0">
                <a:latin typeface="Cambria" pitchFamily="18" charset="0"/>
              </a:rPr>
              <a:t>labour inspectors for </a:t>
            </a:r>
            <a:r>
              <a:rPr lang="en-US" smtClean="0">
                <a:latin typeface="Cambria" pitchFamily="18" charset="0"/>
              </a:rPr>
              <a:t>safety </a:t>
            </a:r>
            <a:r>
              <a:rPr lang="sr-Latn-ME" smtClean="0">
                <a:latin typeface="Cambria" pitchFamily="18" charset="0"/>
              </a:rPr>
              <a:t>at work</a:t>
            </a:r>
            <a:r>
              <a:rPr lang="en-US" smtClean="0">
                <a:latin typeface="Cambria" pitchFamily="18" charset="0"/>
              </a:rPr>
              <a:t> from Montenegro is analyzed on the spot assessment of the risks specific to the workplace with a company in Montenegro</a:t>
            </a:r>
            <a:r>
              <a:rPr lang="en-GB" smtClean="0">
                <a:latin typeface="Cambria" pitchFamily="18" charset="0"/>
              </a:rPr>
              <a:t>. </a:t>
            </a:r>
            <a:endParaRPr lang="en-US" dirty="0" smtClean="0">
              <a:latin typeface="Cambria" pitchFamily="18" charset="0"/>
            </a:endParaRPr>
          </a:p>
          <a:p>
            <a:r>
              <a:rPr lang="en-GB" dirty="0" smtClean="0">
                <a:latin typeface="Cambria" pitchFamily="18" charset="0"/>
              </a:rPr>
              <a:t> </a:t>
            </a:r>
            <a:endParaRPr lang="en-US" dirty="0" smtClean="0">
              <a:latin typeface="Cambria" pitchFamily="18" charset="0"/>
            </a:endParaRPr>
          </a:p>
          <a:p>
            <a:r>
              <a:rPr lang="en-US" smtClean="0">
                <a:latin typeface="Cambria" pitchFamily="18" charset="0"/>
              </a:rPr>
              <a:t>Conducted workshops - training on the preparation of the</a:t>
            </a:r>
            <a:r>
              <a:rPr lang="sr-Latn-ME" smtClean="0">
                <a:latin typeface="Cambria" pitchFamily="18" charset="0"/>
              </a:rPr>
              <a:t> risk</a:t>
            </a:r>
            <a:r>
              <a:rPr lang="en-US" smtClean="0">
                <a:latin typeface="Cambria" pitchFamily="18" charset="0"/>
              </a:rPr>
              <a:t> assessment document</a:t>
            </a:r>
            <a:r>
              <a:rPr lang="sr-Latn-ME" smtClean="0">
                <a:latin typeface="Cambria" pitchFamily="18" charset="0"/>
              </a:rPr>
              <a:t>s</a:t>
            </a:r>
            <a:r>
              <a:rPr lang="en-US" smtClean="0">
                <a:latin typeface="Cambria" pitchFamily="18" charset="0"/>
              </a:rPr>
              <a:t> on the in terms of exposure to employees at risk of exposure to noise, vibration, lighting, microclimate and working with</a:t>
            </a:r>
            <a:r>
              <a:rPr lang="sr-Latn-ME" smtClean="0">
                <a:latin typeface="Cambria" pitchFamily="18" charset="0"/>
              </a:rPr>
              <a:t> display</a:t>
            </a:r>
            <a:r>
              <a:rPr lang="en-US" smtClean="0">
                <a:latin typeface="Cambria" pitchFamily="18" charset="0"/>
              </a:rPr>
              <a:t> screens, as well as the draft document on risk assessment for specific jobs with employers in different sectors</a:t>
            </a:r>
            <a:br>
              <a:rPr lang="en-US" smtClean="0">
                <a:latin typeface="Cambria" pitchFamily="18" charset="0"/>
              </a:rPr>
            </a:br>
            <a:r>
              <a:rPr lang="en-US" smtClean="0">
                <a:latin typeface="Cambria" pitchFamily="18" charset="0"/>
              </a:rPr>
              <a:t/>
            </a:r>
            <a:br>
              <a:rPr lang="en-US" smtClean="0">
                <a:latin typeface="Cambria" pitchFamily="18" charset="0"/>
              </a:rPr>
            </a:br>
            <a:r>
              <a:rPr lang="sr-Latn-ME" smtClean="0">
                <a:latin typeface="Cambria" pitchFamily="18" charset="0"/>
              </a:rPr>
              <a:t> We realized</a:t>
            </a:r>
            <a:r>
              <a:rPr lang="en-US" smtClean="0">
                <a:latin typeface="Cambria" pitchFamily="18" charset="0"/>
              </a:rPr>
              <a:t> the activities planned under the </a:t>
            </a:r>
            <a:r>
              <a:rPr lang="sr-Latn-ME" smtClean="0">
                <a:latin typeface="Cambria" pitchFamily="18" charset="0"/>
              </a:rPr>
              <a:t>project</a:t>
            </a:r>
            <a:r>
              <a:rPr lang="en-US" smtClean="0">
                <a:latin typeface="Cambria" pitchFamily="18" charset="0"/>
              </a:rPr>
              <a:t> of the EU, organized by the Ministry of Labour and</a:t>
            </a:r>
            <a:r>
              <a:rPr lang="sr-Latn-ME" smtClean="0">
                <a:latin typeface="Cambria" pitchFamily="18" charset="0"/>
              </a:rPr>
              <a:t> </a:t>
            </a:r>
            <a:r>
              <a:rPr lang="en-US" smtClean="0">
                <a:latin typeface="Cambria" pitchFamily="18" charset="0"/>
              </a:rPr>
              <a:t>Social Welfare, </a:t>
            </a:r>
            <a:r>
              <a:rPr lang="sr-Latn-ME" smtClean="0">
                <a:latin typeface="Cambria" pitchFamily="18" charset="0"/>
              </a:rPr>
              <a:t>Administration for </a:t>
            </a:r>
            <a:r>
              <a:rPr lang="en-US" smtClean="0">
                <a:latin typeface="Cambria" pitchFamily="18" charset="0"/>
              </a:rPr>
              <a:t>Inspection</a:t>
            </a:r>
            <a:r>
              <a:rPr lang="sr-Latn-ME" smtClean="0">
                <a:latin typeface="Cambria" pitchFamily="18" charset="0"/>
              </a:rPr>
              <a:t> Activities</a:t>
            </a:r>
            <a:r>
              <a:rPr lang="en-US" smtClean="0">
                <a:latin typeface="Cambria" pitchFamily="18" charset="0"/>
              </a:rPr>
              <a:t> - Department of Labo</a:t>
            </a:r>
            <a:r>
              <a:rPr lang="sr-Latn-ME" smtClean="0">
                <a:latin typeface="Cambria" pitchFamily="18" charset="0"/>
              </a:rPr>
              <a:t>u</a:t>
            </a:r>
            <a:r>
              <a:rPr lang="en-US" smtClean="0">
                <a:latin typeface="Cambria" pitchFamily="18" charset="0"/>
              </a:rPr>
              <a:t>r </a:t>
            </a:r>
            <a:r>
              <a:rPr lang="sr-Latn-ME" smtClean="0">
                <a:latin typeface="Cambria" pitchFamily="18" charset="0"/>
              </a:rPr>
              <a:t>Inspection </a:t>
            </a:r>
            <a:r>
              <a:rPr lang="en-US" smtClean="0">
                <a:latin typeface="Cambria" pitchFamily="18" charset="0"/>
              </a:rPr>
              <a:t>and the Chamber</a:t>
            </a:r>
            <a:r>
              <a:rPr lang="sr-Latn-ME" smtClean="0">
                <a:latin typeface="Cambria" pitchFamily="18" charset="0"/>
              </a:rPr>
              <a:t> </a:t>
            </a:r>
            <a:r>
              <a:rPr lang="en-US" smtClean="0">
                <a:latin typeface="Cambria" pitchFamily="18" charset="0"/>
              </a:rPr>
              <a:t>of </a:t>
            </a:r>
            <a:r>
              <a:rPr lang="sr-Latn-ME" smtClean="0">
                <a:latin typeface="Cambria" pitchFamily="18" charset="0"/>
              </a:rPr>
              <a:t>Economy</a:t>
            </a:r>
            <a:r>
              <a:rPr lang="en-US" smtClean="0">
                <a:latin typeface="Cambria" pitchFamily="18" charset="0"/>
              </a:rPr>
              <a:t> of Montenegro a seminar at which all</a:t>
            </a:r>
            <a:r>
              <a:rPr lang="sr-Latn-ME" smtClean="0">
                <a:latin typeface="Cambria" pitchFamily="18" charset="0"/>
              </a:rPr>
              <a:t> stakeholders</a:t>
            </a:r>
            <a:r>
              <a:rPr lang="en-US" smtClean="0">
                <a:latin typeface="Cambria" pitchFamily="18" charset="0"/>
              </a:rPr>
              <a:t> presented a draft version of regulations, experience and good practice of the Republic of Slovenia on the implementation plan these acts, as well as activities undertaken to raise public awareness of the EU, Slovenia and Montenegro</a:t>
            </a:r>
            <a:endParaRPr lang="en-US" dirty="0" smtClean="0">
              <a:latin typeface="Cambria" pitchFamily="18" charset="0"/>
            </a:endParaRPr>
          </a:p>
        </p:txBody>
      </p:sp>
      <p:sp>
        <p:nvSpPr>
          <p:cNvPr id="5" name="Round Same Side Corner Rectangle 4"/>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ound Same Side Corner Rectangle 5"/>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8" name="Group 21"/>
          <p:cNvGrpSpPr>
            <a:grpSpLocks/>
          </p:cNvGrpSpPr>
          <p:nvPr/>
        </p:nvGrpSpPr>
        <p:grpSpPr bwMode="auto">
          <a:xfrm>
            <a:off x="7885113" y="-4763"/>
            <a:ext cx="1211262" cy="385763"/>
            <a:chOff x="7814716" y="-5258"/>
            <a:chExt cx="1210767" cy="460280"/>
          </a:xfrm>
        </p:grpSpPr>
        <p:sp>
          <p:nvSpPr>
            <p:cNvPr id="9" name="5-Point Star 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5-Point Star 1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5-Point Star 1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5-Point Star 1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5-Point Star 1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19"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0" name="Rectangle 19"/>
          <p:cNvSpPr/>
          <p:nvPr/>
        </p:nvSpPr>
        <p:spPr>
          <a:xfrm>
            <a:off x="95250" y="87868"/>
            <a:ext cx="4629150" cy="369332"/>
          </a:xfrm>
          <a:prstGeom prst="rect">
            <a:avLst/>
          </a:prstGeom>
        </p:spPr>
        <p:txBody>
          <a:bodyPr wrap="square">
            <a:spAutoFit/>
          </a:bodyPr>
          <a:lstStyle/>
          <a:p>
            <a:pPr marL="14288" indent="-14288" fontAlgn="auto">
              <a:spcBef>
                <a:spcPts val="0"/>
              </a:spcBef>
              <a:spcAft>
                <a:spcPct val="40000"/>
              </a:spcAft>
              <a:buClr>
                <a:srgbClr val="FF0000"/>
              </a:buClr>
              <a:defRPr/>
            </a:pPr>
            <a:r>
              <a:rPr lang="en-US" b="1" smtClean="0">
                <a:solidFill>
                  <a:schemeClr val="bg1"/>
                </a:solidFill>
                <a:latin typeface="Cambria" pitchFamily="18" charset="0"/>
              </a:rPr>
              <a:t>Chapter 19: Social Policy and Employment</a:t>
            </a:r>
            <a:endParaRPr lang="sr-Latn-CS" b="1">
              <a:solidFill>
                <a:schemeClr val="bg1"/>
              </a:solidFill>
              <a:latin typeface="Cambria" pitchFamily="18" charset="0"/>
            </a:endParaRPr>
          </a:p>
        </p:txBody>
      </p:sp>
      <p:sp>
        <p:nvSpPr>
          <p:cNvPr id="21" name="Round Same Side Corner Rectangle 20"/>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2"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23" name="Rectangle 22"/>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24" name="Rectangle 23"/>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19</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Social Policy and Employment</a:t>
            </a: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512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pic>
        <p:nvPicPr>
          <p:cNvPr id="5129"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18" name="TextBox 17"/>
          <p:cNvSpPr txBox="1"/>
          <p:nvPr/>
        </p:nvSpPr>
        <p:spPr>
          <a:xfrm>
            <a:off x="457200" y="1600200"/>
            <a:ext cx="8077200" cy="4801314"/>
          </a:xfrm>
          <a:prstGeom prst="rect">
            <a:avLst/>
          </a:prstGeom>
          <a:noFill/>
        </p:spPr>
        <p:txBody>
          <a:bodyPr wrap="square" rtlCol="0">
            <a:spAutoFit/>
          </a:bodyPr>
          <a:lstStyle/>
          <a:p>
            <a:r>
              <a:rPr lang="en-GB" b="1" smtClean="0">
                <a:latin typeface="Cambria" pitchFamily="18" charset="0"/>
              </a:rPr>
              <a:t>31989L0654 (EUR-Lex: 05.20.20.10)</a:t>
            </a:r>
            <a:r>
              <a:rPr lang="en-GB" smtClean="0">
                <a:latin typeface="Cambria" pitchFamily="18" charset="0"/>
              </a:rPr>
              <a:t/>
            </a:r>
            <a:br>
              <a:rPr lang="en-GB" smtClean="0">
                <a:latin typeface="Cambria" pitchFamily="18" charset="0"/>
              </a:rPr>
            </a:br>
            <a:r>
              <a:rPr lang="en-GB" smtClean="0">
                <a:latin typeface="Cambria" pitchFamily="18" charset="0"/>
              </a:rPr>
              <a:t>Council Directive 89/654/EEC of 30 November 1989 concerning the minimum safety and health requirements for the workplace (first individual directive within the meaning of Article 16 (1) of Directive 89/391/EEC)</a:t>
            </a:r>
            <a:br>
              <a:rPr lang="en-GB" smtClean="0">
                <a:latin typeface="Cambria" pitchFamily="18" charset="0"/>
              </a:rPr>
            </a:br>
            <a:r>
              <a:rPr lang="en-GB" i="1" smtClean="0">
                <a:latin typeface="Cambria" pitchFamily="18" charset="0"/>
              </a:rPr>
              <a:t>(OJ L 393, 30.12.1989,  p. 1)</a:t>
            </a:r>
            <a:endParaRPr lang="en-US" smtClean="0">
              <a:latin typeface="Cambria" pitchFamily="18" charset="0"/>
            </a:endParaRPr>
          </a:p>
          <a:p>
            <a:endParaRPr lang="sr-Latn-ME" smtClean="0">
              <a:latin typeface="Cambria" pitchFamily="18" charset="0"/>
            </a:endParaRPr>
          </a:p>
          <a:p>
            <a:r>
              <a:rPr lang="pl-PL" b="1" smtClean="0">
                <a:latin typeface="Cambria" pitchFamily="18" charset="0"/>
              </a:rPr>
              <a:t>Existing regulation:</a:t>
            </a:r>
          </a:p>
          <a:p>
            <a:endParaRPr lang="pl-PL" b="1" smtClean="0">
              <a:latin typeface="Cambria" pitchFamily="18" charset="0"/>
            </a:endParaRPr>
          </a:p>
          <a:p>
            <a:r>
              <a:rPr lang="pl-PL" smtClean="0">
                <a:latin typeface="Cambria" pitchFamily="18" charset="0"/>
              </a:rPr>
              <a:t>Law on Safety at Work (</a:t>
            </a:r>
            <a:r>
              <a:rPr lang="sr-Latn-ME" smtClean="0">
                <a:latin typeface="Cambria" pitchFamily="18" charset="0"/>
              </a:rPr>
              <a:t>"</a:t>
            </a:r>
            <a:r>
              <a:rPr lang="en-US" smtClean="0">
                <a:latin typeface="Cambria" pitchFamily="18" charset="0"/>
              </a:rPr>
              <a:t>Official Gazette of the Republic of Montenegro</a:t>
            </a:r>
            <a:r>
              <a:rPr lang="pl-PL" smtClean="0">
                <a:latin typeface="Cambria" pitchFamily="18" charset="0"/>
              </a:rPr>
              <a:t>", no. 79/04 i "</a:t>
            </a:r>
            <a:r>
              <a:rPr lang="en-US" smtClean="0">
                <a:latin typeface="Cambria" pitchFamily="18" charset="0"/>
              </a:rPr>
              <a:t>Official Gazette of Montenegro</a:t>
            </a:r>
            <a:r>
              <a:rPr lang="sr-Latn-ME" smtClean="0">
                <a:latin typeface="Cambria" pitchFamily="18" charset="0"/>
              </a:rPr>
              <a:t>"</a:t>
            </a:r>
            <a:r>
              <a:rPr lang="pl-PL" smtClean="0">
                <a:latin typeface="Cambria" pitchFamily="18" charset="0"/>
              </a:rPr>
              <a:t>, no. 26/10)</a:t>
            </a:r>
          </a:p>
          <a:p>
            <a:r>
              <a:rPr lang="en-US" smtClean="0">
                <a:latin typeface="Cambria" pitchFamily="18" charset="0"/>
              </a:rPr>
              <a:t>Regulation on special measures for </a:t>
            </a:r>
            <a:r>
              <a:rPr lang="sr-Latn-ME" smtClean="0">
                <a:latin typeface="Cambria" pitchFamily="18" charset="0"/>
              </a:rPr>
              <a:t>safety</a:t>
            </a:r>
            <a:r>
              <a:rPr lang="en-US" smtClean="0">
                <a:latin typeface="Cambria" pitchFamily="18" charset="0"/>
              </a:rPr>
              <a:t> at work for buildings designed for the working and auxiliary facilities ("Official Gazette of the Socialist Republic of Montenegro", no. 27/87)</a:t>
            </a:r>
            <a:endParaRPr lang="sr-Latn-ME" smtClean="0">
              <a:latin typeface="Cambria" pitchFamily="18" charset="0"/>
            </a:endParaRPr>
          </a:p>
          <a:p>
            <a:endParaRPr lang="sr-Latn-ME" b="1" smtClean="0">
              <a:latin typeface="Cambria" pitchFamily="18" charset="0"/>
            </a:endParaRPr>
          </a:p>
          <a:p>
            <a:r>
              <a:rPr lang="sr-Latn-ME" b="1" smtClean="0">
                <a:latin typeface="Cambria" pitchFamily="18" charset="0"/>
              </a:rPr>
              <a:t>Planned regulation:</a:t>
            </a:r>
          </a:p>
          <a:p>
            <a:endParaRPr lang="sr-Latn-ME" b="1" smtClean="0">
              <a:latin typeface="Cambria" pitchFamily="18" charset="0"/>
            </a:endParaRPr>
          </a:p>
          <a:p>
            <a:r>
              <a:rPr lang="sr-Latn-CS" smtClean="0">
                <a:latin typeface="Cambria" pitchFamily="18" charset="0"/>
              </a:rPr>
              <a:t>Regulation on safety and health at work on workplace </a:t>
            </a:r>
            <a:r>
              <a:rPr lang="sr-Latn-ME" smtClean="0">
                <a:latin typeface="Cambria" pitchFamily="18" charset="0"/>
              </a:rPr>
              <a:t>(draft finished)</a:t>
            </a:r>
            <a:endParaRPr lang="en-US">
              <a:latin typeface="Cambria"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19</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Social Policy and Employment</a:t>
            </a: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512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pic>
        <p:nvPicPr>
          <p:cNvPr id="5129"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18" name="TextBox 17"/>
          <p:cNvSpPr txBox="1"/>
          <p:nvPr/>
        </p:nvSpPr>
        <p:spPr>
          <a:xfrm>
            <a:off x="457200" y="1600200"/>
            <a:ext cx="8077200" cy="4801314"/>
          </a:xfrm>
          <a:prstGeom prst="rect">
            <a:avLst/>
          </a:prstGeom>
          <a:noFill/>
        </p:spPr>
        <p:txBody>
          <a:bodyPr wrap="square" rtlCol="0">
            <a:spAutoFit/>
          </a:bodyPr>
          <a:lstStyle/>
          <a:p>
            <a:r>
              <a:rPr lang="en-GB" smtClean="0">
                <a:latin typeface="Cambria" pitchFamily="18" charset="0"/>
              </a:rPr>
              <a:t>32009L0104 (EUR-Lex: 05.20.20.10)</a:t>
            </a:r>
            <a:endParaRPr lang="en-US" smtClean="0">
              <a:latin typeface="Cambria" pitchFamily="18" charset="0"/>
            </a:endParaRPr>
          </a:p>
          <a:p>
            <a:r>
              <a:rPr lang="en-GB" smtClean="0">
                <a:latin typeface="Cambria" pitchFamily="18" charset="0"/>
              </a:rPr>
              <a:t>Directive 2009/104/EC of the European Parliament and of the Council of 16 September 2009 concerning the minimum safety and health requirements for the use of work equipment by workers at work (second individual Directive within the meaning of Article 16(1) of Directive 89/391/EEC) </a:t>
            </a:r>
            <a:br>
              <a:rPr lang="en-GB" smtClean="0">
                <a:latin typeface="Cambria" pitchFamily="18" charset="0"/>
              </a:rPr>
            </a:br>
            <a:endParaRPr lang="sr-Latn-ME" smtClean="0">
              <a:latin typeface="Cambria" pitchFamily="18" charset="0"/>
            </a:endParaRPr>
          </a:p>
          <a:p>
            <a:r>
              <a:rPr lang="pl-PL" b="1" smtClean="0">
                <a:latin typeface="Cambria" pitchFamily="18" charset="0"/>
              </a:rPr>
              <a:t>Existing regulation:</a:t>
            </a:r>
          </a:p>
          <a:p>
            <a:endParaRPr lang="pl-PL" b="1" smtClean="0">
              <a:latin typeface="Cambria" pitchFamily="18" charset="0"/>
            </a:endParaRPr>
          </a:p>
          <a:p>
            <a:r>
              <a:rPr lang="pl-PL" smtClean="0">
                <a:latin typeface="Cambria" pitchFamily="18" charset="0"/>
              </a:rPr>
              <a:t>Law on Safety at Work (</a:t>
            </a:r>
            <a:r>
              <a:rPr lang="sr-Latn-ME" smtClean="0">
                <a:latin typeface="Cambria" pitchFamily="18" charset="0"/>
              </a:rPr>
              <a:t>"</a:t>
            </a:r>
            <a:r>
              <a:rPr lang="en-US" smtClean="0">
                <a:latin typeface="Cambria" pitchFamily="18" charset="0"/>
              </a:rPr>
              <a:t>Official Gazette of the Republic of Montenegro</a:t>
            </a:r>
            <a:r>
              <a:rPr lang="pl-PL" smtClean="0">
                <a:latin typeface="Cambria" pitchFamily="18" charset="0"/>
              </a:rPr>
              <a:t>", no. 79/04 i "</a:t>
            </a:r>
            <a:r>
              <a:rPr lang="en-US" smtClean="0">
                <a:latin typeface="Cambria" pitchFamily="18" charset="0"/>
              </a:rPr>
              <a:t>Official Gazette of Montenegro</a:t>
            </a:r>
            <a:r>
              <a:rPr lang="sr-Latn-ME" smtClean="0">
                <a:latin typeface="Cambria" pitchFamily="18" charset="0"/>
              </a:rPr>
              <a:t>"</a:t>
            </a:r>
            <a:r>
              <a:rPr lang="pl-PL" smtClean="0">
                <a:latin typeface="Cambria" pitchFamily="18" charset="0"/>
              </a:rPr>
              <a:t>, no. 26/10)</a:t>
            </a:r>
          </a:p>
          <a:p>
            <a:r>
              <a:rPr lang="sr-Latn-ME" smtClean="0">
                <a:latin typeface="Cambria" pitchFamily="18" charset="0"/>
              </a:rPr>
              <a:t>Regulation</a:t>
            </a:r>
            <a:r>
              <a:rPr lang="en-US" smtClean="0">
                <a:latin typeface="Cambria" pitchFamily="18" charset="0"/>
              </a:rPr>
              <a:t> on the measures and standards on health and safety for work </a:t>
            </a:r>
            <a:r>
              <a:rPr lang="sr-Latn-ME" smtClean="0">
                <a:latin typeface="Cambria" pitchFamily="18" charset="0"/>
              </a:rPr>
              <a:t>equipment </a:t>
            </a:r>
            <a:r>
              <a:rPr lang="en-US" smtClean="0">
                <a:latin typeface="Cambria" pitchFamily="18" charset="0"/>
              </a:rPr>
              <a:t>("Official Gazette of SFRY", no. 18/91)</a:t>
            </a:r>
            <a:endParaRPr lang="sr-Latn-ME" smtClean="0">
              <a:latin typeface="Cambria" pitchFamily="18" charset="0"/>
            </a:endParaRPr>
          </a:p>
          <a:p>
            <a:endParaRPr lang="sr-Latn-ME" smtClean="0">
              <a:latin typeface="Cambria" pitchFamily="18" charset="0"/>
            </a:endParaRPr>
          </a:p>
          <a:p>
            <a:r>
              <a:rPr lang="en-US" b="1" smtClean="0">
                <a:latin typeface="Cambria" pitchFamily="18" charset="0"/>
              </a:rPr>
              <a:t>Planned regulation</a:t>
            </a:r>
            <a:r>
              <a:rPr lang="sr-Latn-ME" b="1" smtClean="0">
                <a:latin typeface="Cambria" pitchFamily="18" charset="0"/>
              </a:rPr>
              <a:t>:</a:t>
            </a:r>
          </a:p>
          <a:p>
            <a:endParaRPr lang="sr-Latn-ME" smtClean="0">
              <a:latin typeface="Cambria" pitchFamily="18" charset="0"/>
            </a:endParaRPr>
          </a:p>
          <a:p>
            <a:r>
              <a:rPr lang="en-US" smtClean="0">
                <a:latin typeface="Cambria" pitchFamily="18" charset="0"/>
              </a:rPr>
              <a:t>Regulation</a:t>
            </a:r>
            <a:r>
              <a:rPr lang="sr-Latn-ME" smtClean="0">
                <a:latin typeface="Cambria" pitchFamily="18" charset="0"/>
              </a:rPr>
              <a:t> on safety and health at work with the work equipment (draft finished)</a:t>
            </a:r>
            <a:endParaRPr lang="en-US">
              <a:latin typeface="Cambria"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19</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Social Policy and Employment</a:t>
            </a: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512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pic>
        <p:nvPicPr>
          <p:cNvPr id="5129"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18" name="TextBox 17"/>
          <p:cNvSpPr txBox="1"/>
          <p:nvPr/>
        </p:nvSpPr>
        <p:spPr>
          <a:xfrm>
            <a:off x="762000" y="1524000"/>
            <a:ext cx="7696200" cy="5078313"/>
          </a:xfrm>
          <a:prstGeom prst="rect">
            <a:avLst/>
          </a:prstGeom>
          <a:noFill/>
        </p:spPr>
        <p:txBody>
          <a:bodyPr wrap="square" rtlCol="0">
            <a:spAutoFit/>
          </a:bodyPr>
          <a:lstStyle/>
          <a:p>
            <a:r>
              <a:rPr lang="en-GB" smtClean="0">
                <a:latin typeface="Cambria" pitchFamily="18" charset="0"/>
              </a:rPr>
              <a:t>31989L0656 (EUR-Lex: 05.20.20.10)</a:t>
            </a:r>
            <a:br>
              <a:rPr lang="en-GB" smtClean="0">
                <a:latin typeface="Cambria" pitchFamily="18" charset="0"/>
              </a:rPr>
            </a:br>
            <a:r>
              <a:rPr lang="en-GB" smtClean="0">
                <a:latin typeface="Cambria" pitchFamily="18" charset="0"/>
              </a:rPr>
              <a:t>Council Directive 89/656/EEC of 30 November 1989 on the minimum health and safety requirements for the use by workers of personal protective equipment at the workplace (third individual directive within the meaning of Article 16 (1) of Directive 89/391/EEC)</a:t>
            </a:r>
            <a:br>
              <a:rPr lang="en-GB" smtClean="0">
                <a:latin typeface="Cambria" pitchFamily="18" charset="0"/>
              </a:rPr>
            </a:br>
            <a:r>
              <a:rPr lang="en-GB" smtClean="0">
                <a:latin typeface="Cambria" pitchFamily="18" charset="0"/>
              </a:rPr>
              <a:t>(OJ L 393, 30.12.1989,  p. 18)</a:t>
            </a:r>
            <a:endParaRPr lang="en-US" smtClean="0">
              <a:latin typeface="Cambria" pitchFamily="18" charset="0"/>
            </a:endParaRPr>
          </a:p>
          <a:p>
            <a:endParaRPr lang="sr-Latn-ME" smtClean="0">
              <a:latin typeface="Cambria" pitchFamily="18" charset="0"/>
            </a:endParaRPr>
          </a:p>
          <a:p>
            <a:r>
              <a:rPr lang="pl-PL" b="1" smtClean="0">
                <a:latin typeface="Cambria" pitchFamily="18" charset="0"/>
              </a:rPr>
              <a:t>Existing regulation:</a:t>
            </a:r>
          </a:p>
          <a:p>
            <a:endParaRPr lang="pl-PL" b="1" smtClean="0">
              <a:latin typeface="Cambria" pitchFamily="18" charset="0"/>
            </a:endParaRPr>
          </a:p>
          <a:p>
            <a:r>
              <a:rPr lang="pl-PL" smtClean="0">
                <a:latin typeface="Cambria" pitchFamily="18" charset="0"/>
              </a:rPr>
              <a:t>Law on Safety at Work (</a:t>
            </a:r>
            <a:r>
              <a:rPr lang="sr-Latn-ME" smtClean="0">
                <a:latin typeface="Cambria" pitchFamily="18" charset="0"/>
              </a:rPr>
              <a:t>"</a:t>
            </a:r>
            <a:r>
              <a:rPr lang="en-US" smtClean="0">
                <a:latin typeface="Cambria" pitchFamily="18" charset="0"/>
              </a:rPr>
              <a:t>Official Gazette of the Republic of Montenegro</a:t>
            </a:r>
            <a:r>
              <a:rPr lang="pl-PL" smtClean="0">
                <a:latin typeface="Cambria" pitchFamily="18" charset="0"/>
              </a:rPr>
              <a:t>", no. 79/04 i "</a:t>
            </a:r>
            <a:r>
              <a:rPr lang="en-US" smtClean="0">
                <a:latin typeface="Cambria" pitchFamily="18" charset="0"/>
              </a:rPr>
              <a:t>Official Gazette of Montenegro</a:t>
            </a:r>
            <a:r>
              <a:rPr lang="sr-Latn-ME" smtClean="0">
                <a:latin typeface="Cambria" pitchFamily="18" charset="0"/>
              </a:rPr>
              <a:t>"</a:t>
            </a:r>
            <a:r>
              <a:rPr lang="pl-PL" smtClean="0">
                <a:latin typeface="Cambria" pitchFamily="18" charset="0"/>
              </a:rPr>
              <a:t>, no. 26/10)</a:t>
            </a:r>
          </a:p>
          <a:p>
            <a:r>
              <a:rPr lang="en-US" smtClean="0">
                <a:latin typeface="Cambria" pitchFamily="18" charset="0"/>
              </a:rPr>
              <a:t>Regulation on the personal protecti</a:t>
            </a:r>
            <a:r>
              <a:rPr lang="sr-Latn-ME" smtClean="0">
                <a:latin typeface="Cambria" pitchFamily="18" charset="0"/>
              </a:rPr>
              <a:t>ve</a:t>
            </a:r>
            <a:r>
              <a:rPr lang="en-US" smtClean="0">
                <a:latin typeface="Cambria" pitchFamily="18" charset="0"/>
              </a:rPr>
              <a:t> equipment ("Official Gazette of SFRY", no. 35/69)</a:t>
            </a:r>
            <a:endParaRPr lang="pl-PL" smtClean="0">
              <a:latin typeface="Cambria" pitchFamily="18" charset="0"/>
            </a:endParaRPr>
          </a:p>
          <a:p>
            <a:endParaRPr lang="sr-Latn-ME" b="1" smtClean="0">
              <a:latin typeface="Cambria" pitchFamily="18" charset="0"/>
            </a:endParaRPr>
          </a:p>
          <a:p>
            <a:r>
              <a:rPr lang="en-US" b="1" smtClean="0">
                <a:latin typeface="Cambria" pitchFamily="18" charset="0"/>
              </a:rPr>
              <a:t>Planned regulation</a:t>
            </a:r>
            <a:r>
              <a:rPr lang="sr-Latn-ME" b="1" smtClean="0">
                <a:latin typeface="Cambria" pitchFamily="18" charset="0"/>
              </a:rPr>
              <a:t>:</a:t>
            </a:r>
          </a:p>
          <a:p>
            <a:endParaRPr lang="sr-Latn-ME" b="1" smtClean="0">
              <a:latin typeface="Cambria" pitchFamily="18" charset="0"/>
            </a:endParaRPr>
          </a:p>
          <a:p>
            <a:r>
              <a:rPr lang="sr-Latn-CS" smtClean="0">
                <a:latin typeface="Cambria" pitchFamily="18" charset="0"/>
              </a:rPr>
              <a:t>Regulation</a:t>
            </a:r>
            <a:r>
              <a:rPr lang="sr-Latn-ME" smtClean="0">
                <a:latin typeface="Cambria" pitchFamily="18" charset="0"/>
              </a:rPr>
              <a:t> on use of  the PPE </a:t>
            </a:r>
            <a:r>
              <a:rPr lang="sr-Latn-CS" smtClean="0">
                <a:latin typeface="Cambria" pitchFamily="18" charset="0"/>
              </a:rPr>
              <a:t>(draft finished)</a:t>
            </a:r>
            <a:endParaRPr lang="en-US" smtClean="0">
              <a:latin typeface="Cambria" pitchFamily="18" charset="0"/>
            </a:endParaRPr>
          </a:p>
          <a:p>
            <a:endParaRPr lang="en-US">
              <a:latin typeface="Cambria"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19</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Social Policy and Employment</a:t>
            </a: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512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pic>
        <p:nvPicPr>
          <p:cNvPr id="5129"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18" name="TextBox 17"/>
          <p:cNvSpPr txBox="1"/>
          <p:nvPr/>
        </p:nvSpPr>
        <p:spPr>
          <a:xfrm>
            <a:off x="762000" y="1524000"/>
            <a:ext cx="7696200" cy="4524315"/>
          </a:xfrm>
          <a:prstGeom prst="rect">
            <a:avLst/>
          </a:prstGeom>
          <a:noFill/>
        </p:spPr>
        <p:txBody>
          <a:bodyPr wrap="square" rtlCol="0">
            <a:spAutoFit/>
          </a:bodyPr>
          <a:lstStyle/>
          <a:p>
            <a:r>
              <a:rPr lang="en-GB" b="1" smtClean="0">
                <a:latin typeface="Cambria" pitchFamily="18" charset="0"/>
              </a:rPr>
              <a:t>31992L0058 (EUR-Lex: 05.20.20.10)</a:t>
            </a:r>
            <a:r>
              <a:rPr lang="en-GB" smtClean="0">
                <a:latin typeface="Cambria" pitchFamily="18" charset="0"/>
              </a:rPr>
              <a:t/>
            </a:r>
            <a:br>
              <a:rPr lang="en-GB" smtClean="0">
                <a:latin typeface="Cambria" pitchFamily="18" charset="0"/>
              </a:rPr>
            </a:br>
            <a:r>
              <a:rPr lang="en-GB" smtClean="0">
                <a:latin typeface="Cambria" pitchFamily="18" charset="0"/>
              </a:rPr>
              <a:t>Council Directive 92/58/EEC of 24 June 1992 on the minimum requirements for the provision of safety and/or health signs at work (ninth individual Directive within the meaning of Article 16 (1) of Directive 89/391/EEC)</a:t>
            </a:r>
            <a:br>
              <a:rPr lang="en-GB" smtClean="0">
                <a:latin typeface="Cambria" pitchFamily="18" charset="0"/>
              </a:rPr>
            </a:br>
            <a:r>
              <a:rPr lang="en-GB" i="1" smtClean="0">
                <a:latin typeface="Cambria" pitchFamily="18" charset="0"/>
              </a:rPr>
              <a:t>(OJ L 245, 26.08.1992,  p. 23)</a:t>
            </a:r>
            <a:endParaRPr lang="en-US" smtClean="0">
              <a:latin typeface="Cambria" pitchFamily="18" charset="0"/>
            </a:endParaRPr>
          </a:p>
          <a:p>
            <a:endParaRPr lang="sr-Latn-ME" smtClean="0">
              <a:latin typeface="Cambria" pitchFamily="18" charset="0"/>
            </a:endParaRPr>
          </a:p>
          <a:p>
            <a:r>
              <a:rPr lang="pl-PL" b="1" smtClean="0">
                <a:latin typeface="Cambria" pitchFamily="18" charset="0"/>
              </a:rPr>
              <a:t>Existing regulation:</a:t>
            </a:r>
          </a:p>
          <a:p>
            <a:endParaRPr lang="pl-PL" b="1" smtClean="0">
              <a:latin typeface="Cambria" pitchFamily="18" charset="0"/>
            </a:endParaRPr>
          </a:p>
          <a:p>
            <a:r>
              <a:rPr lang="pl-PL" smtClean="0">
                <a:latin typeface="Cambria" pitchFamily="18" charset="0"/>
              </a:rPr>
              <a:t>Law on Safety at Work </a:t>
            </a:r>
            <a:r>
              <a:rPr lang="en-US" smtClean="0">
                <a:latin typeface="Cambria" pitchFamily="18" charset="0"/>
              </a:rPr>
              <a:t>("Official Gazette</a:t>
            </a:r>
            <a:r>
              <a:rPr lang="sr-Latn-ME" smtClean="0">
                <a:latin typeface="Cambria" pitchFamily="18" charset="0"/>
              </a:rPr>
              <a:t> of  R. </a:t>
            </a:r>
            <a:r>
              <a:rPr lang="en-US" smtClean="0">
                <a:latin typeface="Cambria" pitchFamily="18" charset="0"/>
              </a:rPr>
              <a:t>O</a:t>
            </a:r>
            <a:r>
              <a:rPr lang="sr-Latn-ME" smtClean="0">
                <a:latin typeface="Cambria" pitchFamily="18" charset="0"/>
              </a:rPr>
              <a:t>f Montenegro</a:t>
            </a:r>
            <a:r>
              <a:rPr lang="en-US" smtClean="0">
                <a:latin typeface="Cambria" pitchFamily="18" charset="0"/>
              </a:rPr>
              <a:t>", no. </a:t>
            </a:r>
            <a:r>
              <a:rPr lang="sr-Latn-ME" smtClean="0">
                <a:latin typeface="Cambria" pitchFamily="18" charset="0"/>
              </a:rPr>
              <a:t>79</a:t>
            </a:r>
            <a:r>
              <a:rPr lang="en-US" smtClean="0">
                <a:latin typeface="Cambria" pitchFamily="18" charset="0"/>
              </a:rPr>
              <a:t>/</a:t>
            </a:r>
            <a:r>
              <a:rPr lang="sr-Latn-ME" smtClean="0">
                <a:latin typeface="Cambria" pitchFamily="18" charset="0"/>
              </a:rPr>
              <a:t>04 and </a:t>
            </a:r>
            <a:r>
              <a:rPr lang="en-US" smtClean="0">
                <a:latin typeface="Cambria" pitchFamily="18" charset="0"/>
              </a:rPr>
              <a:t>"Official Gazette</a:t>
            </a:r>
            <a:r>
              <a:rPr lang="sr-Latn-ME" smtClean="0">
                <a:latin typeface="Cambria" pitchFamily="18" charset="0"/>
              </a:rPr>
              <a:t> of  Montenegro</a:t>
            </a:r>
            <a:r>
              <a:rPr lang="en-US" smtClean="0">
                <a:latin typeface="Cambria" pitchFamily="18" charset="0"/>
              </a:rPr>
              <a:t>", no. </a:t>
            </a:r>
            <a:r>
              <a:rPr lang="sr-Latn-ME" smtClean="0">
                <a:latin typeface="Cambria" pitchFamily="18" charset="0"/>
              </a:rPr>
              <a:t>26</a:t>
            </a:r>
            <a:r>
              <a:rPr lang="en-US" smtClean="0">
                <a:latin typeface="Cambria" pitchFamily="18" charset="0"/>
              </a:rPr>
              <a:t>/</a:t>
            </a:r>
            <a:r>
              <a:rPr lang="sr-Latn-ME" smtClean="0">
                <a:latin typeface="Cambria" pitchFamily="18" charset="0"/>
              </a:rPr>
              <a:t>10</a:t>
            </a:r>
            <a:r>
              <a:rPr lang="en-US" smtClean="0">
                <a:latin typeface="Cambria" pitchFamily="18" charset="0"/>
              </a:rPr>
              <a:t>)</a:t>
            </a:r>
            <a:endParaRPr lang="sr-Latn-ME" smtClean="0">
              <a:latin typeface="Cambria" pitchFamily="18" charset="0"/>
            </a:endParaRPr>
          </a:p>
          <a:p>
            <a:endParaRPr lang="pl-PL" b="1" smtClean="0">
              <a:latin typeface="Cambria" pitchFamily="18" charset="0"/>
            </a:endParaRPr>
          </a:p>
          <a:p>
            <a:endParaRPr lang="pl-PL" smtClean="0">
              <a:latin typeface="Cambria" pitchFamily="18" charset="0"/>
            </a:endParaRPr>
          </a:p>
          <a:p>
            <a:r>
              <a:rPr lang="sr-Latn-ME" smtClean="0">
                <a:latin typeface="Cambria" pitchFamily="18" charset="0"/>
              </a:rPr>
              <a:t> </a:t>
            </a:r>
            <a:r>
              <a:rPr lang="en-US" b="1" smtClean="0">
                <a:latin typeface="Cambria" pitchFamily="18" charset="0"/>
              </a:rPr>
              <a:t>Planned regulation</a:t>
            </a:r>
            <a:r>
              <a:rPr lang="sr-Latn-ME" b="1" smtClean="0">
                <a:latin typeface="Cambria" pitchFamily="18" charset="0"/>
              </a:rPr>
              <a:t>:</a:t>
            </a:r>
          </a:p>
          <a:p>
            <a:endParaRPr lang="sr-Latn-ME" b="1" smtClean="0">
              <a:latin typeface="Cambria" pitchFamily="18" charset="0"/>
            </a:endParaRPr>
          </a:p>
          <a:p>
            <a:pPr lvl="0"/>
            <a:r>
              <a:rPr lang="sr-Latn-ME" b="1" smtClean="0">
                <a:latin typeface="Cambria" pitchFamily="18" charset="0"/>
              </a:rPr>
              <a:t> </a:t>
            </a:r>
            <a:r>
              <a:rPr lang="en-US" smtClean="0">
                <a:latin typeface="Cambria" pitchFamily="18" charset="0"/>
              </a:rPr>
              <a:t>Regulation</a:t>
            </a:r>
            <a:r>
              <a:rPr lang="sr-Latn-ME" smtClean="0">
                <a:latin typeface="Cambria" pitchFamily="18" charset="0"/>
              </a:rPr>
              <a:t> on signs for safety and health at work (draft finished)</a:t>
            </a:r>
            <a:endParaRPr lang="en-US" smtClean="0">
              <a:latin typeface="Cambria" pitchFamily="18" charset="0"/>
            </a:endParaRPr>
          </a:p>
          <a:p>
            <a:endParaRPr lang="en-US">
              <a:latin typeface="Cambria"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19</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Social Policy and Employment</a:t>
            </a: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512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pic>
        <p:nvPicPr>
          <p:cNvPr id="5129"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18" name="TextBox 17"/>
          <p:cNvSpPr txBox="1"/>
          <p:nvPr/>
        </p:nvSpPr>
        <p:spPr>
          <a:xfrm>
            <a:off x="685800" y="1676400"/>
            <a:ext cx="7391400" cy="4524315"/>
          </a:xfrm>
          <a:prstGeom prst="rect">
            <a:avLst/>
          </a:prstGeom>
          <a:noFill/>
        </p:spPr>
        <p:txBody>
          <a:bodyPr wrap="square" rtlCol="0">
            <a:spAutoFit/>
          </a:bodyPr>
          <a:lstStyle/>
          <a:p>
            <a:r>
              <a:rPr lang="en-GB" b="1" dirty="0" smtClean="0">
                <a:latin typeface="Cambria" pitchFamily="18" charset="0"/>
              </a:rPr>
              <a:t>32003H0134 (EUR-</a:t>
            </a:r>
            <a:r>
              <a:rPr lang="en-GB" b="1" dirty="0" err="1" smtClean="0">
                <a:latin typeface="Cambria" pitchFamily="18" charset="0"/>
              </a:rPr>
              <a:t>Lex</a:t>
            </a:r>
            <a:r>
              <a:rPr lang="en-GB" b="1" dirty="0" smtClean="0">
                <a:latin typeface="Cambria" pitchFamily="18" charset="0"/>
              </a:rPr>
              <a:t>: 05.20.20.10)</a:t>
            </a:r>
            <a:r>
              <a:rPr lang="en-GB" dirty="0" smtClean="0">
                <a:latin typeface="Cambria" pitchFamily="18" charset="0"/>
              </a:rPr>
              <a:t/>
            </a:r>
            <a:br>
              <a:rPr lang="en-GB" dirty="0" smtClean="0">
                <a:latin typeface="Cambria" pitchFamily="18" charset="0"/>
              </a:rPr>
            </a:br>
            <a:r>
              <a:rPr lang="en-GB" dirty="0" smtClean="0">
                <a:latin typeface="Cambria" pitchFamily="18" charset="0"/>
              </a:rPr>
              <a:t>Council recommendation of 18 February 2003 concerning the improvement of the protection of the health and safety at work of self-employed workers</a:t>
            </a:r>
            <a:br>
              <a:rPr lang="en-GB" dirty="0" smtClean="0">
                <a:latin typeface="Cambria" pitchFamily="18" charset="0"/>
              </a:rPr>
            </a:br>
            <a:r>
              <a:rPr lang="en-GB" i="1" dirty="0" smtClean="0">
                <a:latin typeface="Cambria" pitchFamily="18" charset="0"/>
              </a:rPr>
              <a:t>(OJ L 053, 28.02.2003,  p. 45)</a:t>
            </a:r>
            <a:endParaRPr lang="en-US" dirty="0" smtClean="0">
              <a:latin typeface="Cambria" pitchFamily="18" charset="0"/>
            </a:endParaRPr>
          </a:p>
          <a:p>
            <a:endParaRPr lang="sr-Latn-ME" dirty="0" smtClean="0">
              <a:latin typeface="Cambria" pitchFamily="18" charset="0"/>
            </a:endParaRPr>
          </a:p>
          <a:p>
            <a:r>
              <a:rPr lang="en-US" b="1" smtClean="0">
                <a:latin typeface="Cambria" pitchFamily="18" charset="0"/>
              </a:rPr>
              <a:t>Existing regulation</a:t>
            </a:r>
            <a:r>
              <a:rPr lang="sr-Latn-ME" b="1" smtClean="0">
                <a:latin typeface="Cambria" pitchFamily="18" charset="0"/>
              </a:rPr>
              <a:t>:</a:t>
            </a:r>
            <a:endParaRPr lang="sr-Latn-ME" b="1" dirty="0" smtClean="0">
              <a:latin typeface="Cambria" pitchFamily="18" charset="0"/>
            </a:endParaRPr>
          </a:p>
          <a:p>
            <a:endParaRPr lang="sr-Latn-ME" b="1" dirty="0" smtClean="0">
              <a:latin typeface="Cambria" pitchFamily="18" charset="0"/>
            </a:endParaRPr>
          </a:p>
          <a:p>
            <a:r>
              <a:rPr lang="pl-PL" smtClean="0">
                <a:latin typeface="Cambria" pitchFamily="18" charset="0"/>
              </a:rPr>
              <a:t>Law on Safety at Work </a:t>
            </a:r>
            <a:r>
              <a:rPr lang="en-US" smtClean="0">
                <a:latin typeface="Cambria" pitchFamily="18" charset="0"/>
              </a:rPr>
              <a:t>("Official Gazette</a:t>
            </a:r>
            <a:r>
              <a:rPr lang="sr-Latn-ME" smtClean="0">
                <a:latin typeface="Cambria" pitchFamily="18" charset="0"/>
              </a:rPr>
              <a:t> of  R. </a:t>
            </a:r>
            <a:r>
              <a:rPr lang="en-US" smtClean="0">
                <a:latin typeface="Cambria" pitchFamily="18" charset="0"/>
              </a:rPr>
              <a:t>O</a:t>
            </a:r>
            <a:r>
              <a:rPr lang="sr-Latn-ME" smtClean="0">
                <a:latin typeface="Cambria" pitchFamily="18" charset="0"/>
              </a:rPr>
              <a:t>f Montenegro</a:t>
            </a:r>
            <a:r>
              <a:rPr lang="en-US" smtClean="0">
                <a:latin typeface="Cambria" pitchFamily="18" charset="0"/>
              </a:rPr>
              <a:t>", no. </a:t>
            </a:r>
            <a:r>
              <a:rPr lang="sr-Latn-ME" smtClean="0">
                <a:latin typeface="Cambria" pitchFamily="18" charset="0"/>
              </a:rPr>
              <a:t>79</a:t>
            </a:r>
            <a:r>
              <a:rPr lang="en-US" smtClean="0">
                <a:latin typeface="Cambria" pitchFamily="18" charset="0"/>
              </a:rPr>
              <a:t>/</a:t>
            </a:r>
            <a:r>
              <a:rPr lang="sr-Latn-ME" smtClean="0">
                <a:latin typeface="Cambria" pitchFamily="18" charset="0"/>
              </a:rPr>
              <a:t>04 and </a:t>
            </a:r>
            <a:r>
              <a:rPr lang="en-US" smtClean="0">
                <a:latin typeface="Cambria" pitchFamily="18" charset="0"/>
              </a:rPr>
              <a:t>"Official Gazette</a:t>
            </a:r>
            <a:r>
              <a:rPr lang="sr-Latn-ME" smtClean="0">
                <a:latin typeface="Cambria" pitchFamily="18" charset="0"/>
              </a:rPr>
              <a:t> of  Montenegro</a:t>
            </a:r>
            <a:r>
              <a:rPr lang="en-US" smtClean="0">
                <a:latin typeface="Cambria" pitchFamily="18" charset="0"/>
              </a:rPr>
              <a:t>", no. </a:t>
            </a:r>
            <a:r>
              <a:rPr lang="sr-Latn-ME" smtClean="0">
                <a:latin typeface="Cambria" pitchFamily="18" charset="0"/>
              </a:rPr>
              <a:t>26</a:t>
            </a:r>
            <a:r>
              <a:rPr lang="en-US" smtClean="0">
                <a:latin typeface="Cambria" pitchFamily="18" charset="0"/>
              </a:rPr>
              <a:t>/</a:t>
            </a:r>
            <a:r>
              <a:rPr lang="sr-Latn-ME" smtClean="0">
                <a:latin typeface="Cambria" pitchFamily="18" charset="0"/>
              </a:rPr>
              <a:t>10</a:t>
            </a:r>
            <a:r>
              <a:rPr lang="en-US" smtClean="0">
                <a:latin typeface="Cambria" pitchFamily="18" charset="0"/>
              </a:rPr>
              <a:t>)</a:t>
            </a:r>
            <a:endParaRPr lang="sr-Latn-ME" smtClean="0">
              <a:latin typeface="Cambria" pitchFamily="18" charset="0"/>
            </a:endParaRPr>
          </a:p>
          <a:p>
            <a:endParaRPr lang="pl-PL" b="1" dirty="0" smtClean="0">
              <a:latin typeface="Cambria" pitchFamily="18" charset="0"/>
            </a:endParaRPr>
          </a:p>
          <a:p>
            <a:endParaRPr lang="pl-PL" b="1" dirty="0" smtClean="0">
              <a:latin typeface="Cambria" pitchFamily="18" charset="0"/>
            </a:endParaRPr>
          </a:p>
          <a:p>
            <a:r>
              <a:rPr lang="pl-PL" b="1" smtClean="0">
                <a:latin typeface="Cambria" pitchFamily="18" charset="0"/>
              </a:rPr>
              <a:t>Planned regulation:</a:t>
            </a:r>
            <a:endParaRPr lang="pl-PL" b="1" dirty="0" smtClean="0">
              <a:latin typeface="Cambria" pitchFamily="18" charset="0"/>
            </a:endParaRPr>
          </a:p>
          <a:p>
            <a:endParaRPr lang="pl-PL" dirty="0" smtClean="0">
              <a:latin typeface="Cambria" pitchFamily="18" charset="0"/>
            </a:endParaRPr>
          </a:p>
          <a:p>
            <a:r>
              <a:rPr lang="pl-PL" smtClean="0">
                <a:latin typeface="Cambria" pitchFamily="18" charset="0"/>
              </a:rPr>
              <a:t>Law on Safety and Health at Work (draft finished)</a:t>
            </a:r>
            <a:endParaRPr lang="sr-Latn-ME" smtClean="0">
              <a:latin typeface="Cambria" pitchFamily="18" charset="0"/>
            </a:endParaRPr>
          </a:p>
          <a:p>
            <a:endParaRPr lang="en-US" dirty="0">
              <a:latin typeface="Cambria"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19</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Social Policy and Employment</a:t>
            </a: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512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pic>
        <p:nvPicPr>
          <p:cNvPr id="5129"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18" name="TextBox 17"/>
          <p:cNvSpPr txBox="1"/>
          <p:nvPr/>
        </p:nvSpPr>
        <p:spPr>
          <a:xfrm>
            <a:off x="838200" y="1600200"/>
            <a:ext cx="7467600" cy="3693319"/>
          </a:xfrm>
          <a:prstGeom prst="rect">
            <a:avLst/>
          </a:prstGeom>
          <a:noFill/>
        </p:spPr>
        <p:txBody>
          <a:bodyPr wrap="square" rtlCol="0">
            <a:spAutoFit/>
          </a:bodyPr>
          <a:lstStyle/>
          <a:p>
            <a:r>
              <a:rPr lang="en-GB" b="1" smtClean="0">
                <a:latin typeface="Cambria" pitchFamily="18" charset="0"/>
              </a:rPr>
              <a:t>32003H0670 (EUR-Lex: </a:t>
            </a:r>
            <a:r>
              <a:rPr lang="en-GB" smtClean="0">
                <a:latin typeface="Cambria" pitchFamily="18" charset="0"/>
              </a:rPr>
              <a:t>05.20.40 Social security)</a:t>
            </a:r>
            <a:r>
              <a:rPr lang="en-GB" b="1" smtClean="0">
                <a:latin typeface="Cambria" pitchFamily="18" charset="0"/>
              </a:rPr>
              <a:t/>
            </a:r>
            <a:br>
              <a:rPr lang="en-GB" b="1" smtClean="0">
                <a:latin typeface="Cambria" pitchFamily="18" charset="0"/>
              </a:rPr>
            </a:br>
            <a:r>
              <a:rPr lang="en-GB" smtClean="0">
                <a:latin typeface="Cambria" pitchFamily="18" charset="0"/>
              </a:rPr>
              <a:t>Commission Recommendation of 19 September 2003 concerning the European schedule of occupational diseases (Text with EEA relevance) (notified under document number C(2003) 3297)</a:t>
            </a:r>
            <a:br>
              <a:rPr lang="en-GB" smtClean="0">
                <a:latin typeface="Cambria" pitchFamily="18" charset="0"/>
              </a:rPr>
            </a:br>
            <a:r>
              <a:rPr lang="en-GB" i="1" smtClean="0">
                <a:latin typeface="Cambria" pitchFamily="18" charset="0"/>
              </a:rPr>
              <a:t>(OJ L 238, 25.09.2003, p. 28)</a:t>
            </a:r>
            <a:endParaRPr lang="sr-Latn-ME" i="1" smtClean="0">
              <a:latin typeface="Cambria" pitchFamily="18" charset="0"/>
            </a:endParaRPr>
          </a:p>
          <a:p>
            <a:endParaRPr lang="sr-Latn-ME" i="1" smtClean="0">
              <a:latin typeface="Cambria" pitchFamily="18" charset="0"/>
            </a:endParaRPr>
          </a:p>
          <a:p>
            <a:r>
              <a:rPr lang="en-US" b="1" smtClean="0">
                <a:latin typeface="Cambria" pitchFamily="18" charset="0"/>
              </a:rPr>
              <a:t>Existing regulation</a:t>
            </a:r>
            <a:r>
              <a:rPr lang="sr-Latn-ME" b="1" smtClean="0">
                <a:latin typeface="Cambria" pitchFamily="18" charset="0"/>
              </a:rPr>
              <a:t>:</a:t>
            </a:r>
          </a:p>
          <a:p>
            <a:endParaRPr lang="sr-Latn-ME" b="1" smtClean="0">
              <a:latin typeface="Cambria" pitchFamily="18" charset="0"/>
            </a:endParaRPr>
          </a:p>
          <a:p>
            <a:r>
              <a:rPr lang="pl-PL" smtClean="0">
                <a:latin typeface="Cambria" pitchFamily="18" charset="0"/>
              </a:rPr>
              <a:t>Law on Safety at Work (</a:t>
            </a:r>
            <a:r>
              <a:rPr lang="sr-Latn-ME" smtClean="0">
                <a:latin typeface="Cambria" pitchFamily="18" charset="0"/>
              </a:rPr>
              <a:t>"</a:t>
            </a:r>
            <a:r>
              <a:rPr lang="en-US" smtClean="0">
                <a:latin typeface="Cambria" pitchFamily="18" charset="0"/>
              </a:rPr>
              <a:t>Official Gazette of the Republic of Montenegro</a:t>
            </a:r>
            <a:r>
              <a:rPr lang="pl-PL" smtClean="0">
                <a:latin typeface="Cambria" pitchFamily="18" charset="0"/>
              </a:rPr>
              <a:t>", no. 79/04 i "</a:t>
            </a:r>
            <a:r>
              <a:rPr lang="en-US" smtClean="0">
                <a:latin typeface="Cambria" pitchFamily="18" charset="0"/>
              </a:rPr>
              <a:t>Official Gazette of Montenegro</a:t>
            </a:r>
            <a:r>
              <a:rPr lang="sr-Latn-ME" smtClean="0">
                <a:latin typeface="Cambria" pitchFamily="18" charset="0"/>
              </a:rPr>
              <a:t>"</a:t>
            </a:r>
            <a:r>
              <a:rPr lang="pl-PL" smtClean="0">
                <a:latin typeface="Cambria" pitchFamily="18" charset="0"/>
              </a:rPr>
              <a:t>, no. 26/10)</a:t>
            </a:r>
          </a:p>
          <a:p>
            <a:r>
              <a:rPr lang="sr-Latn-BA" smtClean="0">
                <a:latin typeface="Cambria" pitchFamily="18" charset="0"/>
              </a:rPr>
              <a:t>Regulation on establish of professional diseases</a:t>
            </a:r>
            <a:r>
              <a:rPr lang="sr-Latn-ME" smtClean="0">
                <a:latin typeface="Cambria" pitchFamily="18" charset="0"/>
              </a:rPr>
              <a:t> (</a:t>
            </a:r>
            <a:r>
              <a:rPr lang="en-US" smtClean="0">
                <a:latin typeface="Cambria" pitchFamily="18" charset="0"/>
              </a:rPr>
              <a:t>"Official Gazette</a:t>
            </a:r>
            <a:r>
              <a:rPr lang="sr-Latn-ME" smtClean="0">
                <a:latin typeface="Cambria" pitchFamily="18" charset="0"/>
              </a:rPr>
              <a:t> of  R. </a:t>
            </a:r>
            <a:r>
              <a:rPr lang="en-US" smtClean="0">
                <a:latin typeface="Cambria" pitchFamily="18" charset="0"/>
              </a:rPr>
              <a:t>O</a:t>
            </a:r>
            <a:r>
              <a:rPr lang="sr-Latn-ME" smtClean="0">
                <a:latin typeface="Cambria" pitchFamily="18" charset="0"/>
              </a:rPr>
              <a:t>f Montenegro</a:t>
            </a:r>
            <a:r>
              <a:rPr lang="en-US" smtClean="0">
                <a:latin typeface="Cambria" pitchFamily="18" charset="0"/>
              </a:rPr>
              <a:t>“</a:t>
            </a:r>
            <a:r>
              <a:rPr lang="sr-Latn-ME" smtClean="0">
                <a:latin typeface="Cambria" pitchFamily="18" charset="0"/>
              </a:rPr>
              <a:t>, no. </a:t>
            </a:r>
            <a:r>
              <a:rPr lang="sr-Latn-BA" smtClean="0">
                <a:latin typeface="Cambria" pitchFamily="18" charset="0"/>
              </a:rPr>
              <a:t>66/04).</a:t>
            </a:r>
            <a:endParaRPr lang="en-US" smtClean="0">
              <a:latin typeface="Cambria" pitchFamily="18" charset="0"/>
            </a:endParaRPr>
          </a:p>
          <a:p>
            <a:endParaRPr lang="en-US">
              <a:latin typeface="Cambria"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19</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Social Policy and Employment</a:t>
            </a: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512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pic>
        <p:nvPicPr>
          <p:cNvPr id="5129"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18" name="TextBox 17"/>
          <p:cNvSpPr txBox="1"/>
          <p:nvPr/>
        </p:nvSpPr>
        <p:spPr>
          <a:xfrm>
            <a:off x="609600" y="1600200"/>
            <a:ext cx="7772400" cy="4524315"/>
          </a:xfrm>
          <a:prstGeom prst="rect">
            <a:avLst/>
          </a:prstGeom>
          <a:noFill/>
        </p:spPr>
        <p:txBody>
          <a:bodyPr wrap="square" rtlCol="0">
            <a:spAutoFit/>
          </a:bodyPr>
          <a:lstStyle/>
          <a:p>
            <a:r>
              <a:rPr lang="en-GB" b="1" smtClean="0">
                <a:latin typeface="Cambria" pitchFamily="18" charset="0"/>
              </a:rPr>
              <a:t>31990L0269 (EUR-Lex: 05.20.20.10)</a:t>
            </a:r>
            <a:br>
              <a:rPr lang="en-GB" b="1" smtClean="0">
                <a:latin typeface="Cambria" pitchFamily="18" charset="0"/>
              </a:rPr>
            </a:br>
            <a:r>
              <a:rPr lang="en-GB" smtClean="0">
                <a:latin typeface="Cambria" pitchFamily="18" charset="0"/>
              </a:rPr>
              <a:t>Council Directive 90/269/EEC of 29 May 1990 on the minimum health and safety requirements for the manual handling of loads where there is a risk particularly of back injury to workers (fourth individual Directive within the meaning of Article 16 (1) of Directive 89/391/EEC)</a:t>
            </a:r>
            <a:endParaRPr lang="sr-Latn-ME" smtClean="0">
              <a:latin typeface="Cambria" pitchFamily="18" charset="0"/>
            </a:endParaRPr>
          </a:p>
          <a:p>
            <a:endParaRPr lang="sr-Latn-ME" b="1" smtClean="0">
              <a:latin typeface="Cambria" pitchFamily="18" charset="0"/>
            </a:endParaRPr>
          </a:p>
          <a:p>
            <a:r>
              <a:rPr lang="pl-PL" b="1" smtClean="0">
                <a:latin typeface="Cambria" pitchFamily="18" charset="0"/>
              </a:rPr>
              <a:t>Existing regulation:</a:t>
            </a:r>
          </a:p>
          <a:p>
            <a:endParaRPr lang="sr-Latn-ME" smtClean="0">
              <a:latin typeface="Cambria" pitchFamily="18" charset="0"/>
            </a:endParaRPr>
          </a:p>
          <a:p>
            <a:r>
              <a:rPr lang="pl-PL" smtClean="0">
                <a:latin typeface="Cambria" pitchFamily="18" charset="0"/>
              </a:rPr>
              <a:t>Law on Safety at Work (</a:t>
            </a:r>
            <a:r>
              <a:rPr lang="sr-Latn-ME" smtClean="0">
                <a:latin typeface="Cambria" pitchFamily="18" charset="0"/>
              </a:rPr>
              <a:t>"</a:t>
            </a:r>
            <a:r>
              <a:rPr lang="en-US" smtClean="0">
                <a:latin typeface="Cambria" pitchFamily="18" charset="0"/>
              </a:rPr>
              <a:t>Official Gazette of the Republic of Montenegro</a:t>
            </a:r>
            <a:r>
              <a:rPr lang="pl-PL" smtClean="0">
                <a:latin typeface="Cambria" pitchFamily="18" charset="0"/>
              </a:rPr>
              <a:t>", no. 79/04 i "</a:t>
            </a:r>
            <a:r>
              <a:rPr lang="en-US" smtClean="0">
                <a:latin typeface="Cambria" pitchFamily="18" charset="0"/>
              </a:rPr>
              <a:t>Official Gazette of Montenegro</a:t>
            </a:r>
            <a:r>
              <a:rPr lang="sr-Latn-ME" smtClean="0">
                <a:latin typeface="Cambria" pitchFamily="18" charset="0"/>
              </a:rPr>
              <a:t>"</a:t>
            </a:r>
            <a:r>
              <a:rPr lang="pl-PL" smtClean="0">
                <a:latin typeface="Cambria" pitchFamily="18" charset="0"/>
              </a:rPr>
              <a:t>, no. 26/10)</a:t>
            </a:r>
          </a:p>
          <a:p>
            <a:r>
              <a:rPr lang="en-US" smtClean="0">
                <a:latin typeface="Cambria" pitchFamily="18" charset="0"/>
              </a:rPr>
              <a:t>Regulation on Safety in the loading and unloading ("Official Gazette of </a:t>
            </a:r>
            <a:r>
              <a:rPr lang="sr-Latn-ME" smtClean="0">
                <a:latin typeface="Cambria" pitchFamily="18" charset="0"/>
              </a:rPr>
              <a:t> SRM</a:t>
            </a:r>
            <a:r>
              <a:rPr lang="en-US" smtClean="0">
                <a:latin typeface="Cambria" pitchFamily="18" charset="0"/>
              </a:rPr>
              <a:t>", no. 13/88)</a:t>
            </a:r>
            <a:endParaRPr lang="pl-PL" smtClean="0">
              <a:latin typeface="Cambria" pitchFamily="18" charset="0"/>
            </a:endParaRPr>
          </a:p>
          <a:p>
            <a:endParaRPr lang="pl-PL" smtClean="0">
              <a:latin typeface="Cambria" pitchFamily="18" charset="0"/>
            </a:endParaRPr>
          </a:p>
          <a:p>
            <a:r>
              <a:rPr lang="pl-PL" b="1" smtClean="0">
                <a:latin typeface="Cambria" pitchFamily="18" charset="0"/>
              </a:rPr>
              <a:t>Planned regulation:</a:t>
            </a:r>
          </a:p>
          <a:p>
            <a:endParaRPr lang="pl-PL" smtClean="0">
              <a:latin typeface="Cambria" pitchFamily="18" charset="0"/>
            </a:endParaRPr>
          </a:p>
          <a:p>
            <a:r>
              <a:rPr lang="pl-PL" smtClean="0">
                <a:latin typeface="Cambria" pitchFamily="18" charset="0"/>
              </a:rPr>
              <a:t>Regulation on safety and health at work on manual handling</a:t>
            </a:r>
            <a:endParaRPr lang="en-US" b="1">
              <a:latin typeface="Cambria"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19</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Social Policy and Employment</a:t>
            </a: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512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pic>
        <p:nvPicPr>
          <p:cNvPr id="5129"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18" name="TextBox 17"/>
          <p:cNvSpPr txBox="1"/>
          <p:nvPr/>
        </p:nvSpPr>
        <p:spPr>
          <a:xfrm>
            <a:off x="609600" y="1600200"/>
            <a:ext cx="7772400" cy="4247317"/>
          </a:xfrm>
          <a:prstGeom prst="rect">
            <a:avLst/>
          </a:prstGeom>
          <a:noFill/>
        </p:spPr>
        <p:txBody>
          <a:bodyPr wrap="square" rtlCol="0">
            <a:spAutoFit/>
          </a:bodyPr>
          <a:lstStyle/>
          <a:p>
            <a:r>
              <a:rPr lang="en-GB" b="1" smtClean="0">
                <a:latin typeface="Cambria" pitchFamily="18" charset="0"/>
              </a:rPr>
              <a:t>31990L0270 (EUR-Lex: 05.20.20.10)</a:t>
            </a:r>
            <a:r>
              <a:rPr lang="en-GB" smtClean="0">
                <a:latin typeface="Cambria" pitchFamily="18" charset="0"/>
              </a:rPr>
              <a:t/>
            </a:r>
            <a:br>
              <a:rPr lang="en-GB" smtClean="0">
                <a:latin typeface="Cambria" pitchFamily="18" charset="0"/>
              </a:rPr>
            </a:br>
            <a:r>
              <a:rPr lang="en-GB" smtClean="0">
                <a:latin typeface="Cambria" pitchFamily="18" charset="0"/>
              </a:rPr>
              <a:t>Council Directive 90/270/EEC of 29 May 1990 on the minimum safety and health requirements for work with display screen equipment (fifth individual Directive within the meaning of Article 16 (1) of Directive 89/391/EEC)</a:t>
            </a:r>
            <a:br>
              <a:rPr lang="en-GB" smtClean="0">
                <a:latin typeface="Cambria" pitchFamily="18" charset="0"/>
              </a:rPr>
            </a:br>
            <a:r>
              <a:rPr lang="en-GB" i="1" smtClean="0">
                <a:latin typeface="Cambria" pitchFamily="18" charset="0"/>
              </a:rPr>
              <a:t>(OJ L 156, 21.06.1990,  p. 14)</a:t>
            </a:r>
            <a:endParaRPr lang="sr-Latn-ME" i="1" smtClean="0">
              <a:latin typeface="Cambria" pitchFamily="18" charset="0"/>
            </a:endParaRPr>
          </a:p>
          <a:p>
            <a:endParaRPr lang="sr-Latn-ME" b="1" smtClean="0">
              <a:latin typeface="Cambria" pitchFamily="18" charset="0"/>
            </a:endParaRPr>
          </a:p>
          <a:p>
            <a:r>
              <a:rPr lang="pl-PL" b="1" smtClean="0">
                <a:latin typeface="Cambria" pitchFamily="18" charset="0"/>
              </a:rPr>
              <a:t>Existing regulation:</a:t>
            </a:r>
          </a:p>
          <a:p>
            <a:endParaRPr lang="pl-PL" b="1" smtClean="0">
              <a:latin typeface="Cambria" pitchFamily="18" charset="0"/>
            </a:endParaRPr>
          </a:p>
          <a:p>
            <a:r>
              <a:rPr lang="pl-PL" smtClean="0">
                <a:latin typeface="Cambria" pitchFamily="18" charset="0"/>
              </a:rPr>
              <a:t>Law on Safety at Work (</a:t>
            </a:r>
            <a:r>
              <a:rPr lang="sr-Latn-ME" smtClean="0">
                <a:latin typeface="Cambria" pitchFamily="18" charset="0"/>
              </a:rPr>
              <a:t>"</a:t>
            </a:r>
            <a:r>
              <a:rPr lang="en-US" smtClean="0">
                <a:latin typeface="Cambria" pitchFamily="18" charset="0"/>
              </a:rPr>
              <a:t>Official Gazette of the Republic of Montenegro</a:t>
            </a:r>
            <a:r>
              <a:rPr lang="pl-PL" smtClean="0">
                <a:latin typeface="Cambria" pitchFamily="18" charset="0"/>
              </a:rPr>
              <a:t>", no. 79/04 i "</a:t>
            </a:r>
            <a:r>
              <a:rPr lang="en-US" smtClean="0">
                <a:latin typeface="Cambria" pitchFamily="18" charset="0"/>
              </a:rPr>
              <a:t>Official Gazette of Montenegro</a:t>
            </a:r>
            <a:r>
              <a:rPr lang="sr-Latn-ME" smtClean="0">
                <a:latin typeface="Cambria" pitchFamily="18" charset="0"/>
              </a:rPr>
              <a:t>"</a:t>
            </a:r>
            <a:r>
              <a:rPr lang="pl-PL" smtClean="0">
                <a:latin typeface="Cambria" pitchFamily="18" charset="0"/>
              </a:rPr>
              <a:t>, no. 26/10)</a:t>
            </a:r>
          </a:p>
          <a:p>
            <a:endParaRPr lang="pl-PL" smtClean="0">
              <a:latin typeface="Cambria" pitchFamily="18" charset="0"/>
            </a:endParaRPr>
          </a:p>
          <a:p>
            <a:r>
              <a:rPr lang="pl-PL" smtClean="0">
                <a:latin typeface="Cambria" pitchFamily="18" charset="0"/>
              </a:rPr>
              <a:t>Planned regulation:</a:t>
            </a:r>
          </a:p>
          <a:p>
            <a:endParaRPr lang="pl-PL" smtClean="0">
              <a:latin typeface="Cambria" pitchFamily="18" charset="0"/>
            </a:endParaRPr>
          </a:p>
          <a:p>
            <a:r>
              <a:rPr lang="en-US" smtClean="0">
                <a:latin typeface="Cambria" pitchFamily="18" charset="0"/>
              </a:rPr>
              <a:t>Regulation</a:t>
            </a:r>
            <a:r>
              <a:rPr lang="sr-Latn-ME" smtClean="0">
                <a:latin typeface="Cambria" pitchFamily="18" charset="0"/>
              </a:rPr>
              <a:t> on safety and health at work with the display screens (draft finished)</a:t>
            </a:r>
            <a:endParaRPr lang="en-US">
              <a:latin typeface="Cambria"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19</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Social Policy and Employment</a:t>
            </a: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512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pic>
        <p:nvPicPr>
          <p:cNvPr id="5129"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19" name="TextBox 18"/>
          <p:cNvSpPr txBox="1"/>
          <p:nvPr/>
        </p:nvSpPr>
        <p:spPr>
          <a:xfrm>
            <a:off x="1371600" y="906786"/>
            <a:ext cx="7772400" cy="5410712"/>
          </a:xfrm>
          <a:prstGeom prst="rect">
            <a:avLst/>
          </a:prstGeom>
          <a:noFill/>
        </p:spPr>
        <p:txBody>
          <a:bodyPr wrap="square" rtlCol="0">
            <a:spAutoFit/>
          </a:bodyPr>
          <a:lstStyle/>
          <a:p>
            <a:r>
              <a:rPr lang="en-GB" b="1" smtClean="0">
                <a:latin typeface="Cambria" pitchFamily="18" charset="0"/>
              </a:rPr>
              <a:t>31992L0029 (EUR-Lex: 05.20.20.10)</a:t>
            </a:r>
            <a:r>
              <a:rPr lang="en-GB" smtClean="0">
                <a:latin typeface="Cambria" pitchFamily="18" charset="0"/>
              </a:rPr>
              <a:t/>
            </a:r>
            <a:br>
              <a:rPr lang="en-GB" smtClean="0">
                <a:latin typeface="Cambria" pitchFamily="18" charset="0"/>
              </a:rPr>
            </a:br>
            <a:r>
              <a:rPr lang="en-GB" smtClean="0">
                <a:latin typeface="Cambria" pitchFamily="18" charset="0"/>
              </a:rPr>
              <a:t>Council Directive 92/29/EEC of 31 March 1992 on the minimum safety and health requirements for improved medical treatment on board vessels</a:t>
            </a:r>
            <a:br>
              <a:rPr lang="en-GB" smtClean="0">
                <a:latin typeface="Cambria" pitchFamily="18" charset="0"/>
              </a:rPr>
            </a:br>
            <a:r>
              <a:rPr lang="en-GB" i="1" smtClean="0">
                <a:latin typeface="Cambria" pitchFamily="18" charset="0"/>
              </a:rPr>
              <a:t>(OJ L 113,  30.04.1992,  p. 19)</a:t>
            </a:r>
            <a:endParaRPr lang="en-US" smtClean="0">
              <a:latin typeface="Cambria" pitchFamily="18" charset="0"/>
            </a:endParaRPr>
          </a:p>
          <a:p>
            <a:endParaRPr lang="sr-Latn-ME" b="1" smtClean="0">
              <a:latin typeface="Cambria" pitchFamily="18" charset="0"/>
            </a:endParaRPr>
          </a:p>
          <a:p>
            <a:r>
              <a:rPr lang="pl-PL" b="1" smtClean="0">
                <a:latin typeface="Cambria" pitchFamily="18" charset="0"/>
              </a:rPr>
              <a:t>Postojeća regulativa:</a:t>
            </a:r>
          </a:p>
          <a:p>
            <a:pPr marL="14288" indent="-14288" algn="just">
              <a:spcAft>
                <a:spcPct val="10000"/>
              </a:spcAft>
              <a:buClr>
                <a:srgbClr val="FF0000"/>
              </a:buClr>
            </a:pPr>
            <a:r>
              <a:rPr lang="en-US" smtClean="0">
                <a:latin typeface="Cambria" pitchFamily="18" charset="0"/>
              </a:rPr>
              <a:t>Article 50 of the draft </a:t>
            </a:r>
            <a:r>
              <a:rPr lang="sr-Latn-ME" smtClean="0">
                <a:latin typeface="Cambria" pitchFamily="18" charset="0"/>
              </a:rPr>
              <a:t>L</a:t>
            </a:r>
            <a:r>
              <a:rPr lang="en-US" smtClean="0">
                <a:latin typeface="Cambria" pitchFamily="18" charset="0"/>
              </a:rPr>
              <a:t>aw on </a:t>
            </a:r>
            <a:r>
              <a:rPr lang="sr-Latn-ME" smtClean="0">
                <a:latin typeface="Cambria" pitchFamily="18" charset="0"/>
              </a:rPr>
              <a:t>M</a:t>
            </a:r>
            <a:r>
              <a:rPr lang="en-US" smtClean="0">
                <a:latin typeface="Cambria" pitchFamily="18" charset="0"/>
              </a:rPr>
              <a:t>aritime </a:t>
            </a:r>
            <a:r>
              <a:rPr lang="sr-Latn-ME" smtClean="0">
                <a:latin typeface="Cambria" pitchFamily="18" charset="0"/>
              </a:rPr>
              <a:t>S</a:t>
            </a:r>
            <a:r>
              <a:rPr lang="en-US" smtClean="0">
                <a:latin typeface="Cambria" pitchFamily="18" charset="0"/>
              </a:rPr>
              <a:t>afety is given a legal basis for the adoption of the regulation will be regulated</a:t>
            </a:r>
            <a:r>
              <a:rPr lang="sr-Latn-ME" smtClean="0">
                <a:latin typeface="Cambria" pitchFamily="18" charset="0"/>
              </a:rPr>
              <a:t> </a:t>
            </a:r>
            <a:r>
              <a:rPr lang="en-US" smtClean="0">
                <a:latin typeface="Cambria" pitchFamily="18" charset="0"/>
              </a:rPr>
              <a:t>conditions that must be met for a boat, equipment and devices in order to provide adequate </a:t>
            </a:r>
            <a:r>
              <a:rPr lang="en-GB" smtClean="0">
                <a:latin typeface="Cambria" pitchFamily="18" charset="0"/>
              </a:rPr>
              <a:t>medical treatment on board vessels</a:t>
            </a:r>
            <a:r>
              <a:rPr lang="en-US" smtClean="0">
                <a:latin typeface="Cambria" pitchFamily="18" charset="0"/>
              </a:rPr>
              <a:t>, as well as equipment and required content of marine chemists</a:t>
            </a:r>
            <a:r>
              <a:rPr lang="sr-Latn-ME" smtClean="0">
                <a:latin typeface="Cambria" pitchFamily="18" charset="0"/>
              </a:rPr>
              <a:t> (first aid box)</a:t>
            </a:r>
            <a:endParaRPr lang="en-US" smtClean="0">
              <a:latin typeface="Cambria" pitchFamily="18" charset="0"/>
            </a:endParaRPr>
          </a:p>
          <a:p>
            <a:pPr marL="14288" indent="-14288" algn="just">
              <a:spcAft>
                <a:spcPct val="10000"/>
              </a:spcAft>
              <a:buClr>
                <a:srgbClr val="FF0000"/>
              </a:buClr>
            </a:pPr>
            <a:r>
              <a:rPr lang="en-US" smtClean="0">
                <a:latin typeface="Cambria" pitchFamily="18" charset="0"/>
              </a:rPr>
              <a:t> </a:t>
            </a:r>
          </a:p>
          <a:p>
            <a:r>
              <a:rPr lang="pl-PL" smtClean="0">
                <a:latin typeface="Cambria" pitchFamily="18" charset="0"/>
              </a:rPr>
              <a:t>Planirana regulativa:</a:t>
            </a:r>
          </a:p>
          <a:p>
            <a:endParaRPr lang="pl-PL" smtClean="0">
              <a:latin typeface="Cambria" pitchFamily="18" charset="0"/>
            </a:endParaRPr>
          </a:p>
          <a:p>
            <a:r>
              <a:rPr lang="sr-Latn-ME" smtClean="0">
                <a:latin typeface="Cambria" pitchFamily="18" charset="0"/>
              </a:rPr>
              <a:t>L</a:t>
            </a:r>
            <a:r>
              <a:rPr lang="en-US" smtClean="0">
                <a:latin typeface="Cambria" pitchFamily="18" charset="0"/>
              </a:rPr>
              <a:t>aw on </a:t>
            </a:r>
            <a:r>
              <a:rPr lang="sr-Latn-ME" smtClean="0">
                <a:latin typeface="Cambria" pitchFamily="18" charset="0"/>
              </a:rPr>
              <a:t>M</a:t>
            </a:r>
            <a:r>
              <a:rPr lang="en-US" smtClean="0">
                <a:latin typeface="Cambria" pitchFamily="18" charset="0"/>
              </a:rPr>
              <a:t>aritime </a:t>
            </a:r>
            <a:r>
              <a:rPr lang="sr-Latn-ME" smtClean="0">
                <a:latin typeface="Cambria" pitchFamily="18" charset="0"/>
              </a:rPr>
              <a:t>S</a:t>
            </a:r>
            <a:r>
              <a:rPr lang="en-US" smtClean="0">
                <a:latin typeface="Cambria" pitchFamily="18" charset="0"/>
              </a:rPr>
              <a:t>afety</a:t>
            </a:r>
            <a:r>
              <a:rPr lang="sr-Latn-ME" smtClean="0">
                <a:latin typeface="Cambria" pitchFamily="18" charset="0"/>
              </a:rPr>
              <a:t> (draft finished)</a:t>
            </a:r>
          </a:p>
          <a:p>
            <a:r>
              <a:rPr lang="en-US" smtClean="0">
                <a:latin typeface="Cambria" pitchFamily="18" charset="0"/>
              </a:rPr>
              <a:t>It is anticipated that </a:t>
            </a:r>
            <a:r>
              <a:rPr lang="sr-Latn-ME" smtClean="0">
                <a:latin typeface="Cambria" pitchFamily="18" charset="0"/>
              </a:rPr>
              <a:t>regulation</a:t>
            </a:r>
            <a:r>
              <a:rPr lang="en-US" smtClean="0">
                <a:latin typeface="Cambria" pitchFamily="18" charset="0"/>
              </a:rPr>
              <a:t>, which will be fully implemented the Directive, been taken by the government</a:t>
            </a:r>
            <a:r>
              <a:rPr lang="sr-Latn-ME" smtClean="0">
                <a:latin typeface="Cambria" pitchFamily="18" charset="0"/>
              </a:rPr>
              <a:t> body</a:t>
            </a:r>
            <a:r>
              <a:rPr lang="en-US" smtClean="0">
                <a:latin typeface="Cambria" pitchFamily="18" charset="0"/>
              </a:rPr>
              <a:t> in charge of health in collaboration with the the government</a:t>
            </a:r>
            <a:r>
              <a:rPr lang="sr-Latn-ME" smtClean="0">
                <a:latin typeface="Cambria" pitchFamily="18" charset="0"/>
              </a:rPr>
              <a:t> body</a:t>
            </a:r>
            <a:r>
              <a:rPr lang="en-US" smtClean="0">
                <a:latin typeface="Cambria" pitchFamily="18" charset="0"/>
              </a:rPr>
              <a:t> in charge for labo</a:t>
            </a:r>
            <a:r>
              <a:rPr lang="sr-Latn-ME" smtClean="0">
                <a:latin typeface="Cambria" pitchFamily="18" charset="0"/>
              </a:rPr>
              <a:t>u</a:t>
            </a:r>
            <a:r>
              <a:rPr lang="en-US" smtClean="0">
                <a:latin typeface="Cambria" pitchFamily="18" charset="0"/>
              </a:rPr>
              <a:t>r</a:t>
            </a:r>
          </a:p>
          <a:p>
            <a:endParaRPr lang="en-US">
              <a:latin typeface="Cambria" pitchFamily="18" charset="0"/>
            </a:endParaRPr>
          </a:p>
        </p:txBody>
      </p:sp>
      <p:pic>
        <p:nvPicPr>
          <p:cNvPr id="21" name="Picture 20" descr="BR.jpg"/>
          <p:cNvPicPr>
            <a:picLocks noChangeAspect="1"/>
          </p:cNvPicPr>
          <p:nvPr/>
        </p:nvPicPr>
        <p:blipFill>
          <a:blip r:embed="rId5" cstate="print"/>
          <a:stretch>
            <a:fillRect/>
          </a:stretch>
        </p:blipFill>
        <p:spPr>
          <a:xfrm>
            <a:off x="0" y="1981200"/>
            <a:ext cx="1473200" cy="2895600"/>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19</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Social Policy and Employment</a:t>
            </a: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512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pic>
        <p:nvPicPr>
          <p:cNvPr id="5129"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18" name="TextBox 17"/>
          <p:cNvSpPr txBox="1"/>
          <p:nvPr/>
        </p:nvSpPr>
        <p:spPr>
          <a:xfrm>
            <a:off x="1371600" y="1295400"/>
            <a:ext cx="7772400" cy="5078313"/>
          </a:xfrm>
          <a:prstGeom prst="rect">
            <a:avLst/>
          </a:prstGeom>
          <a:noFill/>
        </p:spPr>
        <p:txBody>
          <a:bodyPr wrap="square" rtlCol="0">
            <a:spAutoFit/>
          </a:bodyPr>
          <a:lstStyle/>
          <a:p>
            <a:r>
              <a:rPr lang="en-GB" b="1" smtClean="0">
                <a:latin typeface="Cambria" pitchFamily="18" charset="0"/>
              </a:rPr>
              <a:t>31993L0103 (EUR-Lex: 05.20.20.10)</a:t>
            </a:r>
            <a:r>
              <a:rPr lang="en-GB" smtClean="0">
                <a:latin typeface="Cambria" pitchFamily="18" charset="0"/>
              </a:rPr>
              <a:t/>
            </a:r>
            <a:br>
              <a:rPr lang="en-GB" smtClean="0">
                <a:latin typeface="Cambria" pitchFamily="18" charset="0"/>
              </a:rPr>
            </a:br>
            <a:r>
              <a:rPr lang="en-GB" smtClean="0">
                <a:latin typeface="Cambria" pitchFamily="18" charset="0"/>
              </a:rPr>
              <a:t>Council Directive 93/103/EC of 23 November 1993 concerning the minimum safety and health requirements for work on board fishing vessels (thirteenth individual Directive within the meaning of Article 16 (1) of Directive 89/391/EEC)</a:t>
            </a:r>
            <a:br>
              <a:rPr lang="en-GB" smtClean="0">
                <a:latin typeface="Cambria" pitchFamily="18" charset="0"/>
              </a:rPr>
            </a:br>
            <a:r>
              <a:rPr lang="en-GB" i="1" smtClean="0">
                <a:latin typeface="Cambria" pitchFamily="18" charset="0"/>
              </a:rPr>
              <a:t>(OJ L 307, 13.12.1993,  p. 1)</a:t>
            </a:r>
            <a:endParaRPr lang="sr-Latn-ME" i="1" smtClean="0">
              <a:latin typeface="Cambria" pitchFamily="18" charset="0"/>
            </a:endParaRPr>
          </a:p>
          <a:p>
            <a:endParaRPr lang="sr-Latn-ME" b="1" smtClean="0">
              <a:latin typeface="Cambria" pitchFamily="18" charset="0"/>
            </a:endParaRPr>
          </a:p>
          <a:p>
            <a:r>
              <a:rPr lang="pl-PL" b="1" smtClean="0">
                <a:latin typeface="Cambria" pitchFamily="18" charset="0"/>
              </a:rPr>
              <a:t>Existing regulation:</a:t>
            </a:r>
          </a:p>
          <a:p>
            <a:r>
              <a:rPr lang="pl-PL" smtClean="0">
                <a:latin typeface="Cambria" pitchFamily="18" charset="0"/>
              </a:rPr>
              <a:t>Law on Safety at Work </a:t>
            </a:r>
            <a:r>
              <a:rPr lang="en-US" smtClean="0">
                <a:latin typeface="Cambria" pitchFamily="18" charset="0"/>
              </a:rPr>
              <a:t>("Official Gazette</a:t>
            </a:r>
            <a:r>
              <a:rPr lang="sr-Latn-ME" smtClean="0">
                <a:latin typeface="Cambria" pitchFamily="18" charset="0"/>
              </a:rPr>
              <a:t> of  the Republic of Montenegro</a:t>
            </a:r>
            <a:r>
              <a:rPr lang="en-US" smtClean="0">
                <a:latin typeface="Cambria" pitchFamily="18" charset="0"/>
              </a:rPr>
              <a:t>", no. </a:t>
            </a:r>
            <a:r>
              <a:rPr lang="sr-Latn-ME" smtClean="0">
                <a:latin typeface="Cambria" pitchFamily="18" charset="0"/>
              </a:rPr>
              <a:t>79</a:t>
            </a:r>
            <a:r>
              <a:rPr lang="en-US" smtClean="0">
                <a:latin typeface="Cambria" pitchFamily="18" charset="0"/>
              </a:rPr>
              <a:t>/</a:t>
            </a:r>
            <a:r>
              <a:rPr lang="sr-Latn-ME" smtClean="0">
                <a:latin typeface="Cambria" pitchFamily="18" charset="0"/>
              </a:rPr>
              <a:t>04 and </a:t>
            </a:r>
            <a:r>
              <a:rPr lang="en-US" smtClean="0">
                <a:latin typeface="Cambria" pitchFamily="18" charset="0"/>
              </a:rPr>
              <a:t>"Official Gazette</a:t>
            </a:r>
            <a:r>
              <a:rPr lang="sr-Latn-ME" smtClean="0">
                <a:latin typeface="Cambria" pitchFamily="18" charset="0"/>
              </a:rPr>
              <a:t> of Montenegro</a:t>
            </a:r>
            <a:r>
              <a:rPr lang="en-US" smtClean="0">
                <a:latin typeface="Cambria" pitchFamily="18" charset="0"/>
              </a:rPr>
              <a:t>", no. </a:t>
            </a:r>
            <a:r>
              <a:rPr lang="sr-Latn-ME" smtClean="0">
                <a:latin typeface="Cambria" pitchFamily="18" charset="0"/>
              </a:rPr>
              <a:t>26</a:t>
            </a:r>
            <a:r>
              <a:rPr lang="en-US" smtClean="0">
                <a:latin typeface="Cambria" pitchFamily="18" charset="0"/>
              </a:rPr>
              <a:t>/</a:t>
            </a:r>
            <a:r>
              <a:rPr lang="sr-Latn-ME" smtClean="0">
                <a:latin typeface="Cambria" pitchFamily="18" charset="0"/>
              </a:rPr>
              <a:t>10</a:t>
            </a:r>
            <a:r>
              <a:rPr lang="en-US" smtClean="0">
                <a:latin typeface="Cambria" pitchFamily="18" charset="0"/>
              </a:rPr>
              <a:t>)</a:t>
            </a:r>
            <a:endParaRPr lang="sr-Latn-ME" smtClean="0">
              <a:latin typeface="Cambria" pitchFamily="18" charset="0"/>
            </a:endParaRPr>
          </a:p>
          <a:p>
            <a:r>
              <a:rPr lang="sr-Latn-ME" smtClean="0">
                <a:latin typeface="Cambria" pitchFamily="18" charset="0"/>
              </a:rPr>
              <a:t>T</a:t>
            </a:r>
            <a:r>
              <a:rPr lang="en-US" smtClean="0">
                <a:latin typeface="Cambria" pitchFamily="18" charset="0"/>
              </a:rPr>
              <a:t>he draft </a:t>
            </a:r>
            <a:r>
              <a:rPr lang="sr-Latn-ME" smtClean="0">
                <a:latin typeface="Cambria" pitchFamily="18" charset="0"/>
              </a:rPr>
              <a:t>L</a:t>
            </a:r>
            <a:r>
              <a:rPr lang="en-US" smtClean="0">
                <a:latin typeface="Cambria" pitchFamily="18" charset="0"/>
              </a:rPr>
              <a:t>aw on </a:t>
            </a:r>
            <a:r>
              <a:rPr lang="sr-Latn-ME" smtClean="0">
                <a:latin typeface="Cambria" pitchFamily="18" charset="0"/>
              </a:rPr>
              <a:t>M</a:t>
            </a:r>
            <a:r>
              <a:rPr lang="en-US" smtClean="0">
                <a:latin typeface="Cambria" pitchFamily="18" charset="0"/>
              </a:rPr>
              <a:t>aritime </a:t>
            </a:r>
            <a:r>
              <a:rPr lang="sr-Latn-ME" smtClean="0">
                <a:latin typeface="Cambria" pitchFamily="18" charset="0"/>
              </a:rPr>
              <a:t>S</a:t>
            </a:r>
            <a:r>
              <a:rPr lang="en-US" smtClean="0">
                <a:latin typeface="Cambria" pitchFamily="18" charset="0"/>
              </a:rPr>
              <a:t>afety is given a legal basis</a:t>
            </a:r>
            <a:r>
              <a:rPr lang="sr-Latn-ME" smtClean="0">
                <a:latin typeface="Cambria" pitchFamily="18" charset="0"/>
              </a:rPr>
              <a:t> for</a:t>
            </a:r>
            <a:r>
              <a:rPr lang="en-US" smtClean="0">
                <a:latin typeface="Cambria" pitchFamily="18" charset="0"/>
              </a:rPr>
              <a:t> Technical rules for the ship, on which they would normally be determined by specific conditions to be met by fishing vessels, which will be fully implemented the Directive</a:t>
            </a:r>
            <a:endParaRPr lang="sr-Latn-ME" smtClean="0">
              <a:latin typeface="Cambria" pitchFamily="18" charset="0"/>
            </a:endParaRPr>
          </a:p>
          <a:p>
            <a:endParaRPr lang="pl-PL" b="1" smtClean="0">
              <a:latin typeface="Cambria" pitchFamily="18" charset="0"/>
            </a:endParaRPr>
          </a:p>
          <a:p>
            <a:r>
              <a:rPr lang="pl-PL" smtClean="0">
                <a:latin typeface="Cambria" pitchFamily="18" charset="0"/>
              </a:rPr>
              <a:t>Planned regulation:</a:t>
            </a:r>
          </a:p>
          <a:p>
            <a:endParaRPr lang="pl-PL" smtClean="0">
              <a:latin typeface="Cambria" pitchFamily="18" charset="0"/>
            </a:endParaRPr>
          </a:p>
          <a:p>
            <a:r>
              <a:rPr lang="pl-PL" smtClean="0">
                <a:latin typeface="Cambria" pitchFamily="18" charset="0"/>
              </a:rPr>
              <a:t>Regulation on safety and health at work on board fishing vessels (draft finished)</a:t>
            </a:r>
            <a:endParaRPr lang="en-US">
              <a:latin typeface="Cambria" pitchFamily="18" charset="0"/>
            </a:endParaRPr>
          </a:p>
        </p:txBody>
      </p:sp>
      <p:pic>
        <p:nvPicPr>
          <p:cNvPr id="19" name="Picture 18" descr="RIBARICA.jpg"/>
          <p:cNvPicPr>
            <a:picLocks noChangeAspect="1"/>
          </p:cNvPicPr>
          <p:nvPr/>
        </p:nvPicPr>
        <p:blipFill>
          <a:blip r:embed="rId5" cstate="print"/>
          <a:stretch>
            <a:fillRect/>
          </a:stretch>
        </p:blipFill>
        <p:spPr>
          <a:xfrm>
            <a:off x="0" y="1905000"/>
            <a:ext cx="1425466" cy="3048000"/>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19</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Social Policy and Employment</a:t>
            </a: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512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pic>
        <p:nvPicPr>
          <p:cNvPr id="5129"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18" name="TextBox 17"/>
          <p:cNvSpPr txBox="1"/>
          <p:nvPr/>
        </p:nvSpPr>
        <p:spPr>
          <a:xfrm>
            <a:off x="304800" y="1295400"/>
            <a:ext cx="8382000" cy="4801314"/>
          </a:xfrm>
          <a:prstGeom prst="rect">
            <a:avLst/>
          </a:prstGeom>
          <a:noFill/>
        </p:spPr>
        <p:txBody>
          <a:bodyPr wrap="square" rtlCol="0">
            <a:spAutoFit/>
          </a:bodyPr>
          <a:lstStyle/>
          <a:p>
            <a:r>
              <a:rPr lang="en-GB" b="1" smtClean="0">
                <a:latin typeface="Cambria" pitchFamily="18" charset="0"/>
              </a:rPr>
              <a:t>31992L0057 (EUR-Lex: 05.20.20.10)</a:t>
            </a:r>
            <a:r>
              <a:rPr lang="en-GB" smtClean="0">
                <a:latin typeface="Cambria" pitchFamily="18" charset="0"/>
              </a:rPr>
              <a:t/>
            </a:r>
            <a:br>
              <a:rPr lang="en-GB" smtClean="0">
                <a:latin typeface="Cambria" pitchFamily="18" charset="0"/>
              </a:rPr>
            </a:br>
            <a:r>
              <a:rPr lang="en-GB" smtClean="0">
                <a:latin typeface="Cambria" pitchFamily="18" charset="0"/>
              </a:rPr>
              <a:t>Council Directive 92/57/EEC of 24 June 1992 on the implementation of minimum safety and health requirements at temporary or mobile construction sites (eighth individual Directive within the meaning of Article 16 (1) of Directive 89/391/EEC)</a:t>
            </a:r>
            <a:br>
              <a:rPr lang="en-GB" smtClean="0">
                <a:latin typeface="Cambria" pitchFamily="18" charset="0"/>
              </a:rPr>
            </a:br>
            <a:r>
              <a:rPr lang="en-GB" i="1" smtClean="0">
                <a:latin typeface="Cambria" pitchFamily="18" charset="0"/>
              </a:rPr>
              <a:t>(OJ L 245, 26.08.1992,  p. 6)</a:t>
            </a:r>
            <a:endParaRPr lang="sr-Latn-ME" i="1" smtClean="0">
              <a:latin typeface="Cambria" pitchFamily="18" charset="0"/>
            </a:endParaRPr>
          </a:p>
          <a:p>
            <a:endParaRPr lang="sr-Latn-ME" b="1" smtClean="0">
              <a:latin typeface="Cambria" pitchFamily="18" charset="0"/>
            </a:endParaRPr>
          </a:p>
          <a:p>
            <a:r>
              <a:rPr lang="pl-PL" b="1" smtClean="0">
                <a:latin typeface="Cambria" pitchFamily="18" charset="0"/>
              </a:rPr>
              <a:t>Existing regulation:</a:t>
            </a:r>
          </a:p>
          <a:p>
            <a:r>
              <a:rPr lang="pl-PL" smtClean="0">
                <a:latin typeface="Cambria" pitchFamily="18" charset="0"/>
              </a:rPr>
              <a:t>Law on Safety at Work </a:t>
            </a:r>
            <a:r>
              <a:rPr lang="en-US" smtClean="0">
                <a:latin typeface="Cambria" pitchFamily="18" charset="0"/>
              </a:rPr>
              <a:t>("Official Gazette</a:t>
            </a:r>
            <a:r>
              <a:rPr lang="sr-Latn-ME" smtClean="0">
                <a:latin typeface="Cambria" pitchFamily="18" charset="0"/>
              </a:rPr>
              <a:t> of  the Republic of Montenegro</a:t>
            </a:r>
            <a:r>
              <a:rPr lang="en-US" smtClean="0">
                <a:latin typeface="Cambria" pitchFamily="18" charset="0"/>
              </a:rPr>
              <a:t>", no. </a:t>
            </a:r>
            <a:r>
              <a:rPr lang="sr-Latn-ME" smtClean="0">
                <a:latin typeface="Cambria" pitchFamily="18" charset="0"/>
              </a:rPr>
              <a:t>79</a:t>
            </a:r>
            <a:r>
              <a:rPr lang="en-US" smtClean="0">
                <a:latin typeface="Cambria" pitchFamily="18" charset="0"/>
              </a:rPr>
              <a:t>/</a:t>
            </a:r>
            <a:r>
              <a:rPr lang="sr-Latn-ME" smtClean="0">
                <a:latin typeface="Cambria" pitchFamily="18" charset="0"/>
              </a:rPr>
              <a:t>04 and </a:t>
            </a:r>
            <a:r>
              <a:rPr lang="en-US" smtClean="0">
                <a:latin typeface="Cambria" pitchFamily="18" charset="0"/>
              </a:rPr>
              <a:t>"Official Gazette</a:t>
            </a:r>
            <a:r>
              <a:rPr lang="sr-Latn-ME" smtClean="0">
                <a:latin typeface="Cambria" pitchFamily="18" charset="0"/>
              </a:rPr>
              <a:t> of Montenegro</a:t>
            </a:r>
            <a:r>
              <a:rPr lang="en-US" smtClean="0">
                <a:latin typeface="Cambria" pitchFamily="18" charset="0"/>
              </a:rPr>
              <a:t>", no. </a:t>
            </a:r>
            <a:r>
              <a:rPr lang="sr-Latn-ME" smtClean="0">
                <a:latin typeface="Cambria" pitchFamily="18" charset="0"/>
              </a:rPr>
              <a:t>26</a:t>
            </a:r>
            <a:r>
              <a:rPr lang="en-US" smtClean="0">
                <a:latin typeface="Cambria" pitchFamily="18" charset="0"/>
              </a:rPr>
              <a:t>/</a:t>
            </a:r>
            <a:r>
              <a:rPr lang="sr-Latn-ME" smtClean="0">
                <a:latin typeface="Cambria" pitchFamily="18" charset="0"/>
              </a:rPr>
              <a:t>10</a:t>
            </a:r>
            <a:r>
              <a:rPr lang="en-US" smtClean="0">
                <a:latin typeface="Cambria" pitchFamily="18" charset="0"/>
              </a:rPr>
              <a:t>)</a:t>
            </a:r>
            <a:endParaRPr lang="sr-Latn-ME" smtClean="0">
              <a:latin typeface="Cambria" pitchFamily="18" charset="0"/>
            </a:endParaRPr>
          </a:p>
          <a:p>
            <a:r>
              <a:rPr lang="pl-PL" smtClean="0">
                <a:latin typeface="Cambria" pitchFamily="18" charset="0"/>
              </a:rPr>
              <a:t>Regulation on content of elaborate </a:t>
            </a:r>
            <a:r>
              <a:rPr lang="en-GB" smtClean="0">
                <a:latin typeface="Cambria" pitchFamily="18" charset="0"/>
              </a:rPr>
              <a:t>on planning </a:t>
            </a:r>
            <a:r>
              <a:rPr lang="sr-Latn-ME" smtClean="0">
                <a:latin typeface="Cambria" pitchFamily="18" charset="0"/>
              </a:rPr>
              <a:t>at</a:t>
            </a:r>
            <a:r>
              <a:rPr lang="en-GB" smtClean="0">
                <a:latin typeface="Cambria" pitchFamily="18" charset="0"/>
              </a:rPr>
              <a:t> construction site </a:t>
            </a:r>
            <a:r>
              <a:rPr lang="pl-PL" smtClean="0">
                <a:latin typeface="Cambria" pitchFamily="18" charset="0"/>
              </a:rPr>
              <a:t>("</a:t>
            </a:r>
            <a:r>
              <a:rPr lang="en-US" smtClean="0">
                <a:latin typeface="Cambria" pitchFamily="18" charset="0"/>
              </a:rPr>
              <a:t>Official Gazette</a:t>
            </a:r>
            <a:r>
              <a:rPr lang="sr-Latn-ME" smtClean="0">
                <a:latin typeface="Cambria" pitchFamily="18" charset="0"/>
              </a:rPr>
              <a:t> of  R. of Montenegro </a:t>
            </a:r>
            <a:r>
              <a:rPr lang="pl-PL" smtClean="0">
                <a:latin typeface="Cambria" pitchFamily="18" charset="0"/>
              </a:rPr>
              <a:t>", no. 4/99)</a:t>
            </a:r>
            <a:endParaRPr lang="en-US" smtClean="0">
              <a:latin typeface="Cambria" pitchFamily="18" charset="0"/>
            </a:endParaRPr>
          </a:p>
          <a:p>
            <a:r>
              <a:rPr lang="pl-PL" smtClean="0">
                <a:latin typeface="Cambria" pitchFamily="18" charset="0"/>
              </a:rPr>
              <a:t>Regulation on special safety at work measures in construction sector ("</a:t>
            </a:r>
            <a:r>
              <a:rPr lang="en-US" smtClean="0">
                <a:latin typeface="Cambria" pitchFamily="18" charset="0"/>
              </a:rPr>
              <a:t>Official Gazette</a:t>
            </a:r>
            <a:r>
              <a:rPr lang="sr-Latn-ME" smtClean="0">
                <a:latin typeface="Cambria" pitchFamily="18" charset="0"/>
              </a:rPr>
              <a:t> of  SFRY</a:t>
            </a:r>
            <a:r>
              <a:rPr lang="pl-PL" smtClean="0">
                <a:latin typeface="Cambria" pitchFamily="18" charset="0"/>
              </a:rPr>
              <a:t>", no. 42/68 i 45/68)</a:t>
            </a:r>
          </a:p>
          <a:p>
            <a:endParaRPr lang="pl-PL" b="1" smtClean="0">
              <a:latin typeface="Cambria" pitchFamily="18" charset="0"/>
            </a:endParaRPr>
          </a:p>
          <a:p>
            <a:r>
              <a:rPr lang="pl-PL" b="1" smtClean="0">
                <a:latin typeface="Cambria" pitchFamily="18" charset="0"/>
              </a:rPr>
              <a:t>Planned regulation:</a:t>
            </a:r>
          </a:p>
          <a:p>
            <a:endParaRPr lang="pl-PL" smtClean="0">
              <a:latin typeface="Cambria" pitchFamily="18" charset="0"/>
            </a:endParaRPr>
          </a:p>
          <a:p>
            <a:r>
              <a:rPr lang="pl-PL" smtClean="0">
                <a:latin typeface="Cambria" pitchFamily="18" charset="0"/>
              </a:rPr>
              <a:t>Regulation on safety and health at work </a:t>
            </a:r>
            <a:r>
              <a:rPr lang="en-GB" smtClean="0">
                <a:latin typeface="Cambria" pitchFamily="18" charset="0"/>
              </a:rPr>
              <a:t>at temporary or mobile construction sites </a:t>
            </a:r>
            <a:endParaRPr lang="en-US">
              <a:latin typeface="Cambria"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19</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Social Policy and Employment</a:t>
            </a: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512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pic>
        <p:nvPicPr>
          <p:cNvPr id="5129" name="Picture 18" descr="EU MN logo"/>
          <p:cNvPicPr>
            <a:picLocks noChangeAspect="1" noChangeArrowheads="1"/>
          </p:cNvPicPr>
          <p:nvPr/>
        </p:nvPicPr>
        <p:blipFill>
          <a:blip r:embed="rId4" cstate="print"/>
          <a:srcRect/>
          <a:stretch>
            <a:fillRect/>
          </a:stretch>
        </p:blipFill>
        <p:spPr bwMode="auto">
          <a:xfrm>
            <a:off x="7086600" y="23622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18" name="TextBox 17"/>
          <p:cNvSpPr txBox="1"/>
          <p:nvPr/>
        </p:nvSpPr>
        <p:spPr>
          <a:xfrm>
            <a:off x="0" y="533400"/>
            <a:ext cx="9144000" cy="5970865"/>
          </a:xfrm>
          <a:prstGeom prst="rect">
            <a:avLst/>
          </a:prstGeom>
          <a:noFill/>
        </p:spPr>
        <p:txBody>
          <a:bodyPr wrap="square" rtlCol="0">
            <a:spAutoFit/>
          </a:bodyPr>
          <a:lstStyle/>
          <a:p>
            <a:r>
              <a:rPr lang="en-GB" sz="1400" b="1" dirty="0" smtClean="0">
                <a:latin typeface="Cambria" pitchFamily="18" charset="0"/>
              </a:rPr>
              <a:t>31992L0091 (EUR-</a:t>
            </a:r>
            <a:r>
              <a:rPr lang="en-GB" sz="1400" b="1" dirty="0" err="1" smtClean="0">
                <a:latin typeface="Cambria" pitchFamily="18" charset="0"/>
              </a:rPr>
              <a:t>Lex</a:t>
            </a:r>
            <a:r>
              <a:rPr lang="en-GB" sz="1400" b="1" dirty="0" smtClean="0">
                <a:latin typeface="Cambria" pitchFamily="18" charset="0"/>
              </a:rPr>
              <a:t>: 05.20.20.10)</a:t>
            </a:r>
            <a:r>
              <a:rPr lang="en-GB" sz="1400" dirty="0" smtClean="0">
                <a:latin typeface="Cambria" pitchFamily="18" charset="0"/>
              </a:rPr>
              <a:t/>
            </a:r>
            <a:br>
              <a:rPr lang="en-GB" sz="1400" dirty="0" smtClean="0">
                <a:latin typeface="Cambria" pitchFamily="18" charset="0"/>
              </a:rPr>
            </a:br>
            <a:r>
              <a:rPr lang="en-GB" sz="1400" dirty="0" smtClean="0">
                <a:latin typeface="Cambria" pitchFamily="18" charset="0"/>
              </a:rPr>
              <a:t>Council Directive 92/91/EEC of 3 November 1992 concerning the minimum requirements for improving the safety and health protection of workers in the mineral-extracting industries through drilling (eleventh individual Directive within the meaning of Article 16 (1) of Directive 89/391/EEC)</a:t>
            </a:r>
            <a:br>
              <a:rPr lang="en-GB" sz="1400" dirty="0" smtClean="0">
                <a:latin typeface="Cambria" pitchFamily="18" charset="0"/>
              </a:rPr>
            </a:br>
            <a:r>
              <a:rPr lang="en-GB" sz="1400" i="1" dirty="0" smtClean="0">
                <a:latin typeface="Cambria" pitchFamily="18" charset="0"/>
              </a:rPr>
              <a:t>(OJ L 348, 28.11.1992,  p. 9)</a:t>
            </a:r>
            <a:endParaRPr lang="en-US" sz="1400" dirty="0" smtClean="0">
              <a:latin typeface="Cambria" pitchFamily="18" charset="0"/>
            </a:endParaRPr>
          </a:p>
          <a:p>
            <a:r>
              <a:rPr lang="en-GB" sz="1400" b="1" dirty="0" smtClean="0">
                <a:latin typeface="Cambria" pitchFamily="18" charset="0"/>
              </a:rPr>
              <a:t>31992L0104 (EUR-</a:t>
            </a:r>
            <a:r>
              <a:rPr lang="en-GB" sz="1400" b="1" dirty="0" err="1" smtClean="0">
                <a:latin typeface="Cambria" pitchFamily="18" charset="0"/>
              </a:rPr>
              <a:t>Lex</a:t>
            </a:r>
            <a:r>
              <a:rPr lang="en-GB" sz="1400" b="1" dirty="0" smtClean="0">
                <a:latin typeface="Cambria" pitchFamily="18" charset="0"/>
              </a:rPr>
              <a:t>: 05.20.20.10)</a:t>
            </a:r>
            <a:r>
              <a:rPr lang="en-GB" sz="1400" dirty="0" smtClean="0">
                <a:latin typeface="Cambria" pitchFamily="18" charset="0"/>
              </a:rPr>
              <a:t/>
            </a:r>
            <a:br>
              <a:rPr lang="en-GB" sz="1400" dirty="0" smtClean="0">
                <a:latin typeface="Cambria" pitchFamily="18" charset="0"/>
              </a:rPr>
            </a:br>
            <a:r>
              <a:rPr lang="en-GB" sz="1400" dirty="0" smtClean="0">
                <a:latin typeface="Cambria" pitchFamily="18" charset="0"/>
              </a:rPr>
              <a:t>Council Directive 92/104/EEC of 3 December 1992 on the minimum requirements for improving the safety and health protection of workers in surface and underground mineral-extracting industries (twelfth individual Directive within the meaning of Article 16 (1) of Directive 89/391/EEC)</a:t>
            </a:r>
            <a:br>
              <a:rPr lang="en-GB" sz="1400" dirty="0" smtClean="0">
                <a:latin typeface="Cambria" pitchFamily="18" charset="0"/>
              </a:rPr>
            </a:br>
            <a:r>
              <a:rPr lang="en-GB" sz="1400" i="1" dirty="0" smtClean="0">
                <a:latin typeface="Cambria" pitchFamily="18" charset="0"/>
              </a:rPr>
              <a:t>(OJ L 404, 31.12.1992, p. 10)</a:t>
            </a:r>
            <a:endParaRPr lang="sr-Latn-ME" sz="1400" b="1" dirty="0" smtClean="0">
              <a:latin typeface="Cambria" pitchFamily="18" charset="0"/>
            </a:endParaRPr>
          </a:p>
          <a:p>
            <a:endParaRPr lang="pl-PL" sz="1400" b="1" dirty="0" smtClean="0">
              <a:latin typeface="Cambria" pitchFamily="18" charset="0"/>
            </a:endParaRPr>
          </a:p>
          <a:p>
            <a:r>
              <a:rPr lang="pl-PL" sz="1400" b="1" smtClean="0">
                <a:latin typeface="Cambria" pitchFamily="18" charset="0"/>
              </a:rPr>
              <a:t>Existing regulation:</a:t>
            </a:r>
            <a:endParaRPr lang="pl-PL" sz="1400" b="1" dirty="0" smtClean="0">
              <a:latin typeface="Cambria" pitchFamily="18" charset="0"/>
            </a:endParaRPr>
          </a:p>
          <a:p>
            <a:r>
              <a:rPr lang="pl-PL" sz="1400" smtClean="0">
                <a:latin typeface="Cambria" pitchFamily="18" charset="0"/>
              </a:rPr>
              <a:t>Law on Safety at Work </a:t>
            </a:r>
            <a:r>
              <a:rPr lang="en-US" sz="1400" smtClean="0">
                <a:latin typeface="Cambria" pitchFamily="18" charset="0"/>
              </a:rPr>
              <a:t>("Official Gazette</a:t>
            </a:r>
            <a:r>
              <a:rPr lang="sr-Latn-ME" sz="1400" smtClean="0">
                <a:latin typeface="Cambria" pitchFamily="18" charset="0"/>
              </a:rPr>
              <a:t> of  the Republic of Montenegro</a:t>
            </a:r>
            <a:r>
              <a:rPr lang="en-US" sz="1400" smtClean="0">
                <a:latin typeface="Cambria" pitchFamily="18" charset="0"/>
              </a:rPr>
              <a:t>", no. </a:t>
            </a:r>
            <a:r>
              <a:rPr lang="sr-Latn-ME" sz="1400" smtClean="0">
                <a:latin typeface="Cambria" pitchFamily="18" charset="0"/>
              </a:rPr>
              <a:t>79</a:t>
            </a:r>
            <a:r>
              <a:rPr lang="en-US" sz="1400" smtClean="0">
                <a:latin typeface="Cambria" pitchFamily="18" charset="0"/>
              </a:rPr>
              <a:t>/</a:t>
            </a:r>
            <a:r>
              <a:rPr lang="sr-Latn-ME" sz="1400" smtClean="0">
                <a:latin typeface="Cambria" pitchFamily="18" charset="0"/>
              </a:rPr>
              <a:t>04 and </a:t>
            </a:r>
            <a:r>
              <a:rPr lang="en-US" sz="1400" smtClean="0">
                <a:latin typeface="Cambria" pitchFamily="18" charset="0"/>
              </a:rPr>
              <a:t>"Official Gazette</a:t>
            </a:r>
            <a:r>
              <a:rPr lang="sr-Latn-ME" sz="1400" smtClean="0">
                <a:latin typeface="Cambria" pitchFamily="18" charset="0"/>
              </a:rPr>
              <a:t> of Montenegro</a:t>
            </a:r>
            <a:r>
              <a:rPr lang="en-US" sz="1400" smtClean="0">
                <a:latin typeface="Cambria" pitchFamily="18" charset="0"/>
              </a:rPr>
              <a:t>", no. </a:t>
            </a:r>
            <a:r>
              <a:rPr lang="sr-Latn-ME" sz="1400" smtClean="0">
                <a:latin typeface="Cambria" pitchFamily="18" charset="0"/>
              </a:rPr>
              <a:t>26</a:t>
            </a:r>
            <a:r>
              <a:rPr lang="en-US" sz="1400" smtClean="0">
                <a:latin typeface="Cambria" pitchFamily="18" charset="0"/>
              </a:rPr>
              <a:t>/</a:t>
            </a:r>
            <a:r>
              <a:rPr lang="sr-Latn-ME" sz="1400" smtClean="0">
                <a:latin typeface="Cambria" pitchFamily="18" charset="0"/>
              </a:rPr>
              <a:t>10</a:t>
            </a:r>
            <a:r>
              <a:rPr lang="en-US" sz="1400" smtClean="0">
                <a:latin typeface="Cambria" pitchFamily="18" charset="0"/>
              </a:rPr>
              <a:t>)</a:t>
            </a:r>
            <a:endParaRPr lang="sr-Latn-ME" sz="1400" smtClean="0">
              <a:latin typeface="Cambria" pitchFamily="18" charset="0"/>
            </a:endParaRPr>
          </a:p>
          <a:p>
            <a:r>
              <a:rPr lang="en-US" sz="1400" smtClean="0">
                <a:latin typeface="Cambria" pitchFamily="18" charset="0"/>
              </a:rPr>
              <a:t>Mining Law ("Official Gazette</a:t>
            </a:r>
            <a:r>
              <a:rPr lang="sr-Latn-ME" sz="1400" smtClean="0">
                <a:latin typeface="Cambria" pitchFamily="18" charset="0"/>
              </a:rPr>
              <a:t> of Montenegro”, no. </a:t>
            </a:r>
            <a:r>
              <a:rPr lang="sr-Latn-CS" sz="1400" smtClean="0">
                <a:latin typeface="Cambria" pitchFamily="18" charset="0"/>
              </a:rPr>
              <a:t>65/08</a:t>
            </a:r>
            <a:r>
              <a:rPr lang="en-US" sz="1400" smtClean="0">
                <a:latin typeface="Cambria" pitchFamily="18" charset="0"/>
              </a:rPr>
              <a:t>  74/10  40/11 )</a:t>
            </a:r>
            <a:endParaRPr lang="sr-Latn-ME" sz="1400" smtClean="0">
              <a:latin typeface="Cambria" pitchFamily="18" charset="0"/>
            </a:endParaRPr>
          </a:p>
          <a:p>
            <a:r>
              <a:rPr lang="en-US" sz="1400" smtClean="0">
                <a:latin typeface="Cambria" pitchFamily="18" charset="0"/>
              </a:rPr>
              <a:t>The Law of Explosive Materials ("Official Gazette</a:t>
            </a:r>
            <a:r>
              <a:rPr lang="sr-Latn-ME" sz="1400" smtClean="0">
                <a:latin typeface="Cambria" pitchFamily="18" charset="0"/>
              </a:rPr>
              <a:t> of Montenegro”, no. </a:t>
            </a:r>
            <a:r>
              <a:rPr lang="en-US" sz="1400" smtClean="0">
                <a:latin typeface="Cambria" pitchFamily="18" charset="0"/>
              </a:rPr>
              <a:t>49</a:t>
            </a:r>
            <a:r>
              <a:rPr lang="sr-Latn-CS" sz="1400" smtClean="0">
                <a:latin typeface="Cambria" pitchFamily="18" charset="0"/>
              </a:rPr>
              <a:t>/08</a:t>
            </a:r>
            <a:r>
              <a:rPr lang="en-US" sz="1400" smtClean="0">
                <a:latin typeface="Cambria" pitchFamily="18" charset="0"/>
              </a:rPr>
              <a:t> 58/08  40/11 ) </a:t>
            </a:r>
            <a:br>
              <a:rPr lang="en-US" sz="1400" smtClean="0">
                <a:latin typeface="Cambria" pitchFamily="18" charset="0"/>
              </a:rPr>
            </a:br>
            <a:r>
              <a:rPr lang="en-US" sz="1400" smtClean="0">
                <a:latin typeface="Cambria" pitchFamily="18" charset="0"/>
              </a:rPr>
              <a:t>Regulations on safety measures in handling explosives and blasting in mining ("Official Gazette of </a:t>
            </a:r>
            <a:r>
              <a:rPr lang="sr-Latn-ME" sz="1400" smtClean="0">
                <a:latin typeface="Cambria" pitchFamily="18" charset="0"/>
              </a:rPr>
              <a:t> R. of </a:t>
            </a:r>
            <a:r>
              <a:rPr lang="en-US" sz="1400" smtClean="0">
                <a:latin typeface="Cambria" pitchFamily="18" charset="0"/>
              </a:rPr>
              <a:t>Montenegro", no. 9/68 and 35/72)</a:t>
            </a:r>
            <a:br>
              <a:rPr lang="en-US" sz="1400" smtClean="0">
                <a:latin typeface="Cambria" pitchFamily="18" charset="0"/>
              </a:rPr>
            </a:br>
            <a:r>
              <a:rPr lang="en-US" sz="1400" smtClean="0">
                <a:latin typeface="Cambria" pitchFamily="18" charset="0"/>
              </a:rPr>
              <a:t>Regulation on special measures for </a:t>
            </a:r>
            <a:r>
              <a:rPr lang="sr-Latn-ME" sz="1400" smtClean="0">
                <a:latin typeface="Cambria" pitchFamily="18" charset="0"/>
              </a:rPr>
              <a:t>safety</a:t>
            </a:r>
            <a:r>
              <a:rPr lang="en-US" sz="1400" smtClean="0">
                <a:latin typeface="Cambria" pitchFamily="18" charset="0"/>
              </a:rPr>
              <a:t> at work in making explosives and gunpowder, handling explosives and gunpowder ("Official Gazette of SFRY", no. 55/69)</a:t>
            </a:r>
            <a:br>
              <a:rPr lang="en-US" sz="1400" smtClean="0">
                <a:latin typeface="Cambria" pitchFamily="18" charset="0"/>
              </a:rPr>
            </a:br>
            <a:r>
              <a:rPr lang="en-US" sz="1400" smtClean="0">
                <a:latin typeface="Cambria" pitchFamily="18" charset="0"/>
              </a:rPr>
              <a:t>Regulation on hygienic and technical safety measures when working in the quarries and brickyards, and the extraction of clay, sand and gravel ("Official Gazette of SFRY", no. 69/48) </a:t>
            </a:r>
            <a:r>
              <a:rPr lang="vi-VN" sz="1400" smtClean="0">
                <a:latin typeface="Cambria" pitchFamily="18" charset="0"/>
              </a:rPr>
              <a:t/>
            </a:r>
            <a:br>
              <a:rPr lang="vi-VN" sz="1400" smtClean="0">
                <a:latin typeface="Cambria" pitchFamily="18" charset="0"/>
              </a:rPr>
            </a:br>
            <a:r>
              <a:rPr lang="en-US" sz="1400" smtClean="0">
                <a:latin typeface="Cambria" pitchFamily="18" charset="0"/>
              </a:rPr>
              <a:t> Internal regulations of the employer (the statute, regulations, decisions) in mining companies-concessionaires have signed a concession agreement with the right to detailed geological exploration and exploitation of metallic and nonmetallic mineral resources</a:t>
            </a:r>
            <a:endParaRPr lang="pl-PL" sz="1400" dirty="0" smtClean="0">
              <a:latin typeface="Cambria" pitchFamily="18" charset="0"/>
            </a:endParaRPr>
          </a:p>
          <a:p>
            <a:r>
              <a:rPr lang="pl-PL" sz="1400" smtClean="0">
                <a:latin typeface="Cambria" pitchFamily="18" charset="0"/>
              </a:rPr>
              <a:t>Planned regulation:</a:t>
            </a:r>
            <a:endParaRPr lang="pl-PL" sz="1400" dirty="0" smtClean="0">
              <a:latin typeface="Cambria" pitchFamily="18" charset="0"/>
            </a:endParaRPr>
          </a:p>
          <a:p>
            <a:r>
              <a:rPr lang="pl-PL" sz="1400" smtClean="0">
                <a:solidFill>
                  <a:srgbClr val="FF0000"/>
                </a:solidFill>
                <a:latin typeface="Cambria" pitchFamily="18" charset="0"/>
              </a:rPr>
              <a:t>Regulation on safety and health at work </a:t>
            </a:r>
            <a:r>
              <a:rPr lang="en-GB" sz="1400" smtClean="0">
                <a:solidFill>
                  <a:srgbClr val="FF0000"/>
                </a:solidFill>
                <a:latin typeface="Cambria" pitchFamily="18" charset="0"/>
              </a:rPr>
              <a:t>in the mineral-extracting industries </a:t>
            </a:r>
            <a:endParaRPr lang="en-US" sz="1400" dirty="0">
              <a:solidFill>
                <a:srgbClr val="FF0000"/>
              </a:solidFill>
              <a:latin typeface="Cambria"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19</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Social Policy and Employment</a:t>
            </a: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512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pic>
        <p:nvPicPr>
          <p:cNvPr id="5129"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18" name="TextBox 17"/>
          <p:cNvSpPr txBox="1"/>
          <p:nvPr/>
        </p:nvSpPr>
        <p:spPr>
          <a:xfrm>
            <a:off x="304800" y="1143000"/>
            <a:ext cx="8610600" cy="5262979"/>
          </a:xfrm>
          <a:prstGeom prst="rect">
            <a:avLst/>
          </a:prstGeom>
          <a:noFill/>
        </p:spPr>
        <p:txBody>
          <a:bodyPr wrap="square" rtlCol="0">
            <a:spAutoFit/>
          </a:bodyPr>
          <a:lstStyle/>
          <a:p>
            <a:r>
              <a:rPr lang="en-US" sz="1600" b="1" dirty="0" smtClean="0">
                <a:latin typeface="Cambria" pitchFamily="18" charset="0"/>
              </a:rPr>
              <a:t>32004L0037 </a:t>
            </a:r>
            <a:r>
              <a:rPr lang="en-US" sz="1600" dirty="0" smtClean="0">
                <a:latin typeface="Cambria" pitchFamily="18" charset="0"/>
              </a:rPr>
              <a:t>(EUR-</a:t>
            </a:r>
            <a:r>
              <a:rPr lang="en-US" sz="1600" dirty="0" err="1" smtClean="0">
                <a:latin typeface="Cambria" pitchFamily="18" charset="0"/>
              </a:rPr>
              <a:t>Lex</a:t>
            </a:r>
            <a:r>
              <a:rPr lang="en-US" sz="1600" dirty="0" smtClean="0">
                <a:latin typeface="Cambria" pitchFamily="18" charset="0"/>
              </a:rPr>
              <a:t>: 05.20.20.10)</a:t>
            </a:r>
            <a:br>
              <a:rPr lang="en-US" sz="1600" dirty="0" smtClean="0">
                <a:latin typeface="Cambria" pitchFamily="18" charset="0"/>
              </a:rPr>
            </a:br>
            <a:r>
              <a:rPr lang="en-US" sz="1600" dirty="0" smtClean="0">
                <a:latin typeface="Cambria" pitchFamily="18" charset="0"/>
              </a:rPr>
              <a:t>Directive 2004/37/EC of the European Parliament and of the Council of 29 April 2004 on the protection of workers from the risks related to exposure to carcinogens or mutagens at work (Sixth individual Directive within the meaning of Article 16(1) of Council Directive 89/391/EEC) (codified version) (Text with EEA relevance)</a:t>
            </a:r>
            <a:br>
              <a:rPr lang="en-US" sz="1600" dirty="0" smtClean="0">
                <a:latin typeface="Cambria" pitchFamily="18" charset="0"/>
              </a:rPr>
            </a:br>
            <a:r>
              <a:rPr lang="en-US" sz="1600" i="1" dirty="0" smtClean="0">
                <a:latin typeface="Cambria" pitchFamily="18" charset="0"/>
              </a:rPr>
              <a:t>(OJ L 158, 30.04.2004,  p. 50) </a:t>
            </a:r>
            <a:r>
              <a:rPr lang="en-US" sz="1600" dirty="0" smtClean="0">
                <a:latin typeface="Cambria" pitchFamily="18" charset="0"/>
              </a:rPr>
              <a:t/>
            </a:r>
            <a:br>
              <a:rPr lang="en-US" sz="1600" dirty="0" smtClean="0">
                <a:latin typeface="Cambria" pitchFamily="18" charset="0"/>
              </a:rPr>
            </a:br>
            <a:r>
              <a:rPr lang="en-US" sz="1600" dirty="0" smtClean="0">
                <a:latin typeface="Cambria" pitchFamily="18" charset="0"/>
              </a:rPr>
              <a:t> </a:t>
            </a:r>
            <a:r>
              <a:rPr lang="en-GB" sz="1600" smtClean="0">
                <a:latin typeface="Cambria" pitchFamily="18" charset="0"/>
              </a:rPr>
              <a:t/>
            </a:r>
            <a:br>
              <a:rPr lang="en-GB" sz="1600" smtClean="0">
                <a:latin typeface="Cambria" pitchFamily="18" charset="0"/>
              </a:rPr>
            </a:br>
            <a:r>
              <a:rPr lang="pl-PL" sz="1600" b="1" smtClean="0">
                <a:latin typeface="Cambria" pitchFamily="18" charset="0"/>
              </a:rPr>
              <a:t>Existing regulation:</a:t>
            </a:r>
            <a:endParaRPr lang="pl-PL" sz="1600" b="1" dirty="0" smtClean="0">
              <a:latin typeface="Cambria" pitchFamily="18" charset="0"/>
            </a:endParaRPr>
          </a:p>
          <a:p>
            <a:r>
              <a:rPr lang="pl-PL" sz="1600" smtClean="0">
                <a:latin typeface="Cambria" pitchFamily="18" charset="0"/>
              </a:rPr>
              <a:t>Law on Safety at Work </a:t>
            </a:r>
            <a:r>
              <a:rPr lang="en-US" sz="1600" smtClean="0">
                <a:latin typeface="Cambria" pitchFamily="18" charset="0"/>
              </a:rPr>
              <a:t>("Official Gazette</a:t>
            </a:r>
            <a:r>
              <a:rPr lang="sr-Latn-ME" sz="1600" smtClean="0">
                <a:latin typeface="Cambria" pitchFamily="18" charset="0"/>
              </a:rPr>
              <a:t> of  the Republic of Montenegro</a:t>
            </a:r>
            <a:r>
              <a:rPr lang="en-US" sz="1600" smtClean="0">
                <a:latin typeface="Cambria" pitchFamily="18" charset="0"/>
              </a:rPr>
              <a:t>", no. </a:t>
            </a:r>
            <a:r>
              <a:rPr lang="sr-Latn-ME" sz="1600" smtClean="0">
                <a:latin typeface="Cambria" pitchFamily="18" charset="0"/>
              </a:rPr>
              <a:t>79</a:t>
            </a:r>
            <a:r>
              <a:rPr lang="en-US" sz="1600" smtClean="0">
                <a:latin typeface="Cambria" pitchFamily="18" charset="0"/>
              </a:rPr>
              <a:t>/</a:t>
            </a:r>
            <a:r>
              <a:rPr lang="sr-Latn-ME" sz="1600" smtClean="0">
                <a:latin typeface="Cambria" pitchFamily="18" charset="0"/>
              </a:rPr>
              <a:t>04 and </a:t>
            </a:r>
            <a:r>
              <a:rPr lang="en-US" sz="1600" smtClean="0">
                <a:latin typeface="Cambria" pitchFamily="18" charset="0"/>
              </a:rPr>
              <a:t>"Official Gazette</a:t>
            </a:r>
            <a:r>
              <a:rPr lang="sr-Latn-ME" sz="1600" smtClean="0">
                <a:latin typeface="Cambria" pitchFamily="18" charset="0"/>
              </a:rPr>
              <a:t> of Montenegro</a:t>
            </a:r>
            <a:r>
              <a:rPr lang="en-US" sz="1600" smtClean="0">
                <a:latin typeface="Cambria" pitchFamily="18" charset="0"/>
              </a:rPr>
              <a:t>", no. </a:t>
            </a:r>
            <a:r>
              <a:rPr lang="sr-Latn-ME" sz="1600" smtClean="0">
                <a:latin typeface="Cambria" pitchFamily="18" charset="0"/>
              </a:rPr>
              <a:t>26</a:t>
            </a:r>
            <a:r>
              <a:rPr lang="en-US" sz="1600" smtClean="0">
                <a:latin typeface="Cambria" pitchFamily="18" charset="0"/>
              </a:rPr>
              <a:t>/</a:t>
            </a:r>
            <a:r>
              <a:rPr lang="sr-Latn-ME" sz="1600" smtClean="0">
                <a:latin typeface="Cambria" pitchFamily="18" charset="0"/>
              </a:rPr>
              <a:t>10</a:t>
            </a:r>
            <a:r>
              <a:rPr lang="en-US" sz="1600" smtClean="0">
                <a:latin typeface="Cambria" pitchFamily="18" charset="0"/>
              </a:rPr>
              <a:t>)</a:t>
            </a:r>
            <a:endParaRPr lang="sr-Latn-ME" sz="1600" smtClean="0">
              <a:latin typeface="Cambria" pitchFamily="18" charset="0"/>
            </a:endParaRPr>
          </a:p>
          <a:p>
            <a:r>
              <a:rPr lang="sr-Latn-ME" sz="1600" smtClean="0">
                <a:latin typeface="Cambria" pitchFamily="18" charset="0"/>
              </a:rPr>
              <a:t>Law on </a:t>
            </a:r>
            <a:r>
              <a:rPr lang="en-US" sz="1600" smtClean="0">
                <a:latin typeface="Cambria" pitchFamily="18" charset="0"/>
              </a:rPr>
              <a:t>Health Insurance ("Official Gazette of Montenegro", no. 39/04 and "Official Gazette of Montenegro", no. 14/2012)</a:t>
            </a:r>
            <a:br>
              <a:rPr lang="en-US" sz="1600" smtClean="0">
                <a:latin typeface="Cambria" pitchFamily="18" charset="0"/>
              </a:rPr>
            </a:br>
            <a:r>
              <a:rPr lang="sr-Latn-ME" sz="1600" smtClean="0">
                <a:latin typeface="Cambria" pitchFamily="18" charset="0"/>
              </a:rPr>
              <a:t>Regulation</a:t>
            </a:r>
            <a:r>
              <a:rPr lang="en-US" sz="1600" smtClean="0">
                <a:latin typeface="Cambria" pitchFamily="18" charset="0"/>
              </a:rPr>
              <a:t> on the content of specific measures of health care employees ("Official Gazette of Montenegro", no. 44/2006)</a:t>
            </a:r>
            <a:br>
              <a:rPr lang="en-US" sz="1600" smtClean="0">
                <a:latin typeface="Cambria" pitchFamily="18" charset="0"/>
              </a:rPr>
            </a:br>
            <a:r>
              <a:rPr lang="en-US" sz="1600" smtClean="0">
                <a:latin typeface="Cambria" pitchFamily="18" charset="0"/>
              </a:rPr>
              <a:t>Regulations on the procedure for preliminary and periodic medical examinations of workers specialized ("Official Gazette of Montenegro", no. 25/80) </a:t>
            </a:r>
            <a:r>
              <a:rPr lang="vi-VN" sz="1600" dirty="0" smtClean="0">
                <a:latin typeface="Cambria" pitchFamily="18" charset="0"/>
              </a:rPr>
              <a:t/>
            </a:r>
            <a:br>
              <a:rPr lang="vi-VN" sz="1600" dirty="0" smtClean="0">
                <a:latin typeface="Cambria" pitchFamily="18" charset="0"/>
              </a:rPr>
            </a:br>
            <a:endParaRPr lang="pl-PL" sz="1600" dirty="0" smtClean="0">
              <a:latin typeface="Cambria" pitchFamily="18" charset="0"/>
            </a:endParaRPr>
          </a:p>
          <a:p>
            <a:r>
              <a:rPr lang="pl-PL" sz="1600" smtClean="0">
                <a:latin typeface="Cambria" pitchFamily="18" charset="0"/>
              </a:rPr>
              <a:t>Planned regulation:</a:t>
            </a:r>
            <a:endParaRPr lang="pl-PL" sz="1600" dirty="0" smtClean="0">
              <a:latin typeface="Cambria" pitchFamily="18" charset="0"/>
            </a:endParaRPr>
          </a:p>
          <a:p>
            <a:endParaRPr lang="pl-PL" sz="1600" dirty="0" smtClean="0">
              <a:latin typeface="Cambria" pitchFamily="18" charset="0"/>
            </a:endParaRPr>
          </a:p>
          <a:p>
            <a:r>
              <a:rPr lang="pl-PL" sz="1600" smtClean="0">
                <a:latin typeface="Cambria" pitchFamily="18" charset="0"/>
              </a:rPr>
              <a:t>Regulation on safety and health at work on risks of exposure of </a:t>
            </a:r>
            <a:r>
              <a:rPr lang="en-US" sz="1600" smtClean="0">
                <a:latin typeface="Cambria" pitchFamily="18" charset="0"/>
              </a:rPr>
              <a:t>carcinogens or mutagens </a:t>
            </a:r>
            <a:r>
              <a:rPr lang="sr-Latn-ME" sz="1600" smtClean="0">
                <a:latin typeface="Cambria" pitchFamily="18" charset="0"/>
              </a:rPr>
              <a:t>substances</a:t>
            </a:r>
            <a:endParaRPr lang="en-US" sz="1600" dirty="0">
              <a:latin typeface="Cambria"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19</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Social Policy and Employment</a:t>
            </a: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512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pic>
        <p:nvPicPr>
          <p:cNvPr id="5129" name="Picture 18" descr="EU MN logo"/>
          <p:cNvPicPr>
            <a:picLocks noChangeAspect="1" noChangeArrowheads="1"/>
          </p:cNvPicPr>
          <p:nvPr/>
        </p:nvPicPr>
        <p:blipFill>
          <a:blip r:embed="rId4" cstate="print"/>
          <a:srcRect/>
          <a:stretch>
            <a:fillRect/>
          </a:stretch>
        </p:blipFill>
        <p:spPr bwMode="auto">
          <a:xfrm>
            <a:off x="6934200" y="23622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18" name="TextBox 17"/>
          <p:cNvSpPr txBox="1"/>
          <p:nvPr/>
        </p:nvSpPr>
        <p:spPr>
          <a:xfrm>
            <a:off x="0" y="685800"/>
            <a:ext cx="8991600" cy="5755422"/>
          </a:xfrm>
          <a:prstGeom prst="rect">
            <a:avLst/>
          </a:prstGeom>
          <a:noFill/>
        </p:spPr>
        <p:txBody>
          <a:bodyPr wrap="square" rtlCol="0">
            <a:spAutoFit/>
          </a:bodyPr>
          <a:lstStyle/>
          <a:p>
            <a:r>
              <a:rPr lang="en-GB" sz="1600" b="1" dirty="0" smtClean="0">
                <a:latin typeface="Cambria" pitchFamily="18" charset="0"/>
              </a:rPr>
              <a:t>32009L0148 </a:t>
            </a:r>
            <a:r>
              <a:rPr lang="en-GB" sz="1600" dirty="0" smtClean="0">
                <a:latin typeface="Cambria" pitchFamily="18" charset="0"/>
              </a:rPr>
              <a:t>(EUR-</a:t>
            </a:r>
            <a:r>
              <a:rPr lang="en-GB" sz="1600" dirty="0" err="1" smtClean="0">
                <a:latin typeface="Cambria" pitchFamily="18" charset="0"/>
              </a:rPr>
              <a:t>Lex</a:t>
            </a:r>
            <a:r>
              <a:rPr lang="en-GB" sz="1600" dirty="0" smtClean="0">
                <a:latin typeface="Cambria" pitchFamily="18" charset="0"/>
              </a:rPr>
              <a:t>: 05.20.20.10)</a:t>
            </a:r>
            <a:endParaRPr lang="en-US" sz="1600" dirty="0" smtClean="0">
              <a:latin typeface="Cambria" pitchFamily="18" charset="0"/>
            </a:endParaRPr>
          </a:p>
          <a:p>
            <a:r>
              <a:rPr lang="en-GB" sz="1600" dirty="0" smtClean="0">
                <a:latin typeface="Cambria" pitchFamily="18" charset="0"/>
              </a:rPr>
              <a:t>Directive 2009/148/EC of the European Parliament and of the Council of 30 November 2009 on the protection of workers from the risks related to exposure to asbestos at work</a:t>
            </a:r>
            <a:endParaRPr lang="en-US" sz="1600" dirty="0" smtClean="0">
              <a:latin typeface="Cambria" pitchFamily="18" charset="0"/>
            </a:endParaRPr>
          </a:p>
          <a:p>
            <a:r>
              <a:rPr lang="en-GB" sz="1600" i="1" dirty="0" smtClean="0">
                <a:latin typeface="Cambria" pitchFamily="18" charset="0"/>
              </a:rPr>
              <a:t>(OJ L 330, 16.12.2009, p. 28)</a:t>
            </a:r>
            <a:endParaRPr lang="en-US" sz="1600" dirty="0" smtClean="0">
              <a:latin typeface="Cambria" pitchFamily="18" charset="0"/>
            </a:endParaRPr>
          </a:p>
          <a:p>
            <a:r>
              <a:rPr lang="en-US" sz="1600" b="1" dirty="0" smtClean="0">
                <a:latin typeface="Cambria" pitchFamily="18" charset="0"/>
              </a:rPr>
              <a:t>31998Y0507(01) </a:t>
            </a:r>
            <a:r>
              <a:rPr lang="en-US" sz="1600" dirty="0" smtClean="0">
                <a:latin typeface="Cambria" pitchFamily="18" charset="0"/>
              </a:rPr>
              <a:t>(EUR-</a:t>
            </a:r>
            <a:r>
              <a:rPr lang="en-US" sz="1600" dirty="0" err="1" smtClean="0">
                <a:latin typeface="Cambria" pitchFamily="18" charset="0"/>
              </a:rPr>
              <a:t>Lex</a:t>
            </a:r>
            <a:r>
              <a:rPr lang="en-US" sz="1600" dirty="0" smtClean="0">
                <a:latin typeface="Cambria" pitchFamily="18" charset="0"/>
              </a:rPr>
              <a:t>: 05.20.20.10)</a:t>
            </a:r>
            <a:br>
              <a:rPr lang="en-US" sz="1600" dirty="0" smtClean="0">
                <a:latin typeface="Cambria" pitchFamily="18" charset="0"/>
              </a:rPr>
            </a:br>
            <a:r>
              <a:rPr lang="en-US" sz="1600" dirty="0" smtClean="0">
                <a:latin typeface="Cambria" pitchFamily="18" charset="0"/>
              </a:rPr>
              <a:t>Council Conclusions of 7 April 1998 on the protection of workers against the risks from exposure to asbestos</a:t>
            </a:r>
            <a:br>
              <a:rPr lang="en-US" sz="1600" dirty="0" smtClean="0">
                <a:latin typeface="Cambria" pitchFamily="18" charset="0"/>
              </a:rPr>
            </a:br>
            <a:r>
              <a:rPr lang="en-US" sz="1600" i="1" dirty="0" smtClean="0">
                <a:latin typeface="Cambria" pitchFamily="18" charset="0"/>
              </a:rPr>
              <a:t>(OJ C 142, 07.05.1998,  p. 1)</a:t>
            </a:r>
            <a:r>
              <a:rPr lang="en-US" sz="1600" dirty="0" smtClean="0">
                <a:latin typeface="Cambria" pitchFamily="18" charset="0"/>
              </a:rPr>
              <a:t/>
            </a:r>
            <a:br>
              <a:rPr lang="en-US" sz="1600" dirty="0" smtClean="0">
                <a:latin typeface="Cambria" pitchFamily="18" charset="0"/>
              </a:rPr>
            </a:br>
            <a:r>
              <a:rPr lang="en-US" sz="1600" dirty="0" smtClean="0">
                <a:latin typeface="Cambria" pitchFamily="18" charset="0"/>
              </a:rPr>
              <a:t> </a:t>
            </a:r>
            <a:r>
              <a:rPr lang="en-GB" sz="1600" smtClean="0">
                <a:latin typeface="Cambria" pitchFamily="18" charset="0"/>
              </a:rPr>
              <a:t/>
            </a:r>
            <a:br>
              <a:rPr lang="en-GB" sz="1600" smtClean="0">
                <a:latin typeface="Cambria" pitchFamily="18" charset="0"/>
              </a:rPr>
            </a:br>
            <a:r>
              <a:rPr lang="pl-PL" sz="1600" b="1" smtClean="0">
                <a:latin typeface="Cambria" pitchFamily="18" charset="0"/>
              </a:rPr>
              <a:t>Existing regulation:</a:t>
            </a:r>
            <a:endParaRPr lang="pl-PL" sz="1600" b="1" dirty="0" smtClean="0">
              <a:latin typeface="Cambria" pitchFamily="18" charset="0"/>
            </a:endParaRPr>
          </a:p>
          <a:p>
            <a:r>
              <a:rPr lang="pl-PL" sz="1600" smtClean="0">
                <a:latin typeface="Cambria" pitchFamily="18" charset="0"/>
              </a:rPr>
              <a:t>Law on Safety at Work </a:t>
            </a:r>
            <a:r>
              <a:rPr lang="en-US" sz="1600" smtClean="0">
                <a:latin typeface="Cambria" pitchFamily="18" charset="0"/>
              </a:rPr>
              <a:t>("Official Gazette</a:t>
            </a:r>
            <a:r>
              <a:rPr lang="sr-Latn-ME" sz="1600" smtClean="0">
                <a:latin typeface="Cambria" pitchFamily="18" charset="0"/>
              </a:rPr>
              <a:t> of  the Republic of Montenegro</a:t>
            </a:r>
            <a:r>
              <a:rPr lang="en-US" sz="1600" smtClean="0">
                <a:latin typeface="Cambria" pitchFamily="18" charset="0"/>
              </a:rPr>
              <a:t>", no. </a:t>
            </a:r>
            <a:r>
              <a:rPr lang="sr-Latn-ME" sz="1600" smtClean="0">
                <a:latin typeface="Cambria" pitchFamily="18" charset="0"/>
              </a:rPr>
              <a:t>79</a:t>
            </a:r>
            <a:r>
              <a:rPr lang="en-US" sz="1600" smtClean="0">
                <a:latin typeface="Cambria" pitchFamily="18" charset="0"/>
              </a:rPr>
              <a:t>/</a:t>
            </a:r>
            <a:r>
              <a:rPr lang="sr-Latn-ME" sz="1600" smtClean="0">
                <a:latin typeface="Cambria" pitchFamily="18" charset="0"/>
              </a:rPr>
              <a:t>04 and </a:t>
            </a:r>
            <a:r>
              <a:rPr lang="en-US" sz="1600" smtClean="0">
                <a:latin typeface="Cambria" pitchFamily="18" charset="0"/>
              </a:rPr>
              <a:t>"Official Gazette</a:t>
            </a:r>
            <a:r>
              <a:rPr lang="sr-Latn-ME" sz="1600" smtClean="0">
                <a:latin typeface="Cambria" pitchFamily="18" charset="0"/>
              </a:rPr>
              <a:t> of Montenegro</a:t>
            </a:r>
            <a:r>
              <a:rPr lang="en-US" sz="1600" smtClean="0">
                <a:latin typeface="Cambria" pitchFamily="18" charset="0"/>
              </a:rPr>
              <a:t>", no. </a:t>
            </a:r>
            <a:r>
              <a:rPr lang="sr-Latn-ME" sz="1600" smtClean="0">
                <a:latin typeface="Cambria" pitchFamily="18" charset="0"/>
              </a:rPr>
              <a:t>26</a:t>
            </a:r>
            <a:r>
              <a:rPr lang="en-US" sz="1600" smtClean="0">
                <a:latin typeface="Cambria" pitchFamily="18" charset="0"/>
              </a:rPr>
              <a:t>/</a:t>
            </a:r>
            <a:r>
              <a:rPr lang="sr-Latn-ME" sz="1600" smtClean="0">
                <a:latin typeface="Cambria" pitchFamily="18" charset="0"/>
              </a:rPr>
              <a:t>10</a:t>
            </a:r>
            <a:r>
              <a:rPr lang="en-US" sz="1600" smtClean="0">
                <a:latin typeface="Cambria" pitchFamily="18" charset="0"/>
              </a:rPr>
              <a:t>)</a:t>
            </a:r>
            <a:endParaRPr lang="sr-Latn-ME" sz="1600" smtClean="0">
              <a:latin typeface="Cambria" pitchFamily="18" charset="0"/>
            </a:endParaRPr>
          </a:p>
          <a:p>
            <a:r>
              <a:rPr lang="sr-Latn-ME" sz="1600" smtClean="0">
                <a:latin typeface="Cambria" pitchFamily="18" charset="0"/>
              </a:rPr>
              <a:t>Law on Ratification of CO. 162 on safety use of asbestos, </a:t>
            </a:r>
            <a:r>
              <a:rPr lang="sr-Latn-ME" sz="1600" dirty="0" smtClean="0">
                <a:latin typeface="Cambria" pitchFamily="18" charset="0"/>
              </a:rPr>
              <a:t>1989</a:t>
            </a:r>
          </a:p>
          <a:p>
            <a:r>
              <a:rPr lang="sr-Latn-ME" sz="1600" smtClean="0">
                <a:latin typeface="Cambria" pitchFamily="18" charset="0"/>
              </a:rPr>
              <a:t>Law on </a:t>
            </a:r>
            <a:r>
              <a:rPr lang="en-US" sz="1600" smtClean="0">
                <a:latin typeface="Cambria" pitchFamily="18" charset="0"/>
              </a:rPr>
              <a:t>Health Insurance ("Official Gazette of Montenegro", no. 39/04 and "Official Gazette of Montenegro", no. 14/2012)</a:t>
            </a:r>
            <a:br>
              <a:rPr lang="en-US" sz="1600" smtClean="0">
                <a:latin typeface="Cambria" pitchFamily="18" charset="0"/>
              </a:rPr>
            </a:br>
            <a:r>
              <a:rPr lang="sr-Latn-ME" sz="1600" smtClean="0">
                <a:latin typeface="Cambria" pitchFamily="18" charset="0"/>
              </a:rPr>
              <a:t>Regulation</a:t>
            </a:r>
            <a:r>
              <a:rPr lang="en-US" sz="1600" smtClean="0">
                <a:latin typeface="Cambria" pitchFamily="18" charset="0"/>
              </a:rPr>
              <a:t> on the content of specific measures of health care employees ("Official Gazette of Montenegro", no. 44/2006)</a:t>
            </a:r>
            <a:br>
              <a:rPr lang="en-US" sz="1600" smtClean="0">
                <a:latin typeface="Cambria" pitchFamily="18" charset="0"/>
              </a:rPr>
            </a:br>
            <a:r>
              <a:rPr lang="en-US" sz="1600" smtClean="0">
                <a:latin typeface="Cambria" pitchFamily="18" charset="0"/>
              </a:rPr>
              <a:t>Regulations on the procedure for preliminary and periodic medical examinations of workers specialized ("Official Gazette of Montenegro", no. 25/80)</a:t>
            </a:r>
            <a:endParaRPr lang="pl-PL" sz="1600" dirty="0" smtClean="0">
              <a:latin typeface="Cambria" pitchFamily="18" charset="0"/>
            </a:endParaRPr>
          </a:p>
          <a:p>
            <a:endParaRPr lang="pl-PL" sz="1600" smtClean="0">
              <a:latin typeface="Cambria" pitchFamily="18" charset="0"/>
            </a:endParaRPr>
          </a:p>
          <a:p>
            <a:r>
              <a:rPr lang="pl-PL" sz="1600" b="1" smtClean="0">
                <a:latin typeface="Cambria" pitchFamily="18" charset="0"/>
              </a:rPr>
              <a:t>Planned regulation</a:t>
            </a:r>
            <a:r>
              <a:rPr lang="pl-PL" sz="1600" smtClean="0">
                <a:latin typeface="Cambria" pitchFamily="18" charset="0"/>
              </a:rPr>
              <a:t>:</a:t>
            </a:r>
            <a:endParaRPr lang="pl-PL" sz="1600" dirty="0" smtClean="0">
              <a:latin typeface="Cambria" pitchFamily="18" charset="0"/>
            </a:endParaRPr>
          </a:p>
          <a:p>
            <a:endParaRPr lang="pl-PL" sz="1600" dirty="0" smtClean="0">
              <a:latin typeface="Cambria" pitchFamily="18" charset="0"/>
            </a:endParaRPr>
          </a:p>
          <a:p>
            <a:r>
              <a:rPr lang="pl-PL" sz="1600" smtClean="0">
                <a:latin typeface="Cambria" pitchFamily="18" charset="0"/>
              </a:rPr>
              <a:t>Regulation on safety and health at work on risks of exposure of asbestos</a:t>
            </a:r>
            <a:endParaRPr lang="en-US" sz="1600" dirty="0">
              <a:latin typeface="Cambria" pitchFamily="18"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19</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Social Policy and Employment</a:t>
            </a: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512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pic>
        <p:nvPicPr>
          <p:cNvPr id="5129" name="Picture 18" descr="EU MN logo"/>
          <p:cNvPicPr>
            <a:picLocks noChangeAspect="1" noChangeArrowheads="1"/>
          </p:cNvPicPr>
          <p:nvPr/>
        </p:nvPicPr>
        <p:blipFill>
          <a:blip r:embed="rId4" cstate="print"/>
          <a:srcRect/>
          <a:stretch>
            <a:fillRect/>
          </a:stretch>
        </p:blipFill>
        <p:spPr bwMode="auto">
          <a:xfrm>
            <a:off x="6248400" y="23622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18" name="TextBox 17"/>
          <p:cNvSpPr txBox="1"/>
          <p:nvPr/>
        </p:nvSpPr>
        <p:spPr>
          <a:xfrm>
            <a:off x="152400" y="1295400"/>
            <a:ext cx="8991600" cy="646331"/>
          </a:xfrm>
          <a:prstGeom prst="rect">
            <a:avLst/>
          </a:prstGeom>
          <a:noFill/>
        </p:spPr>
        <p:txBody>
          <a:bodyPr wrap="square" rtlCol="0">
            <a:spAutoFit/>
          </a:bodyPr>
          <a:lstStyle/>
          <a:p>
            <a:r>
              <a:rPr lang="en-US" sz="1200" dirty="0" smtClean="0">
                <a:latin typeface="Cambria" pitchFamily="18" charset="0"/>
              </a:rPr>
              <a:t/>
            </a:r>
            <a:br>
              <a:rPr lang="en-US" sz="1200" dirty="0" smtClean="0">
                <a:latin typeface="Cambria" pitchFamily="18" charset="0"/>
              </a:rPr>
            </a:br>
            <a:r>
              <a:rPr lang="en-US" sz="1200" dirty="0" smtClean="0">
                <a:latin typeface="Cambria" pitchFamily="18" charset="0"/>
              </a:rPr>
              <a:t> </a:t>
            </a:r>
            <a:r>
              <a:rPr lang="en-GB" sz="1200" dirty="0" smtClean="0">
                <a:latin typeface="Cambria" pitchFamily="18" charset="0"/>
              </a:rPr>
              <a:t/>
            </a:r>
            <a:br>
              <a:rPr lang="en-GB" sz="1200" dirty="0" smtClean="0">
                <a:latin typeface="Cambria" pitchFamily="18" charset="0"/>
              </a:rPr>
            </a:br>
            <a:endParaRPr lang="en-US" sz="1200" dirty="0">
              <a:latin typeface="Cambria" pitchFamily="18" charset="0"/>
            </a:endParaRPr>
          </a:p>
        </p:txBody>
      </p:sp>
      <p:sp>
        <p:nvSpPr>
          <p:cNvPr id="19" name="TextBox 18"/>
          <p:cNvSpPr txBox="1"/>
          <p:nvPr/>
        </p:nvSpPr>
        <p:spPr>
          <a:xfrm>
            <a:off x="0" y="914400"/>
            <a:ext cx="9144000" cy="5632311"/>
          </a:xfrm>
          <a:prstGeom prst="rect">
            <a:avLst/>
          </a:prstGeom>
          <a:noFill/>
        </p:spPr>
        <p:txBody>
          <a:bodyPr wrap="square" rtlCol="0">
            <a:spAutoFit/>
          </a:bodyPr>
          <a:lstStyle/>
          <a:p>
            <a:r>
              <a:rPr lang="en-US" b="1" smtClean="0">
                <a:latin typeface="Cambria" pitchFamily="18" charset="0"/>
              </a:rPr>
              <a:t>31992L0085 </a:t>
            </a:r>
            <a:r>
              <a:rPr lang="en-US" smtClean="0">
                <a:latin typeface="Cambria" pitchFamily="18" charset="0"/>
              </a:rPr>
              <a:t>(EUR-Lex: 05.20.20.10)</a:t>
            </a:r>
            <a:br>
              <a:rPr lang="en-US" smtClean="0">
                <a:latin typeface="Cambria" pitchFamily="18" charset="0"/>
              </a:rPr>
            </a:br>
            <a:r>
              <a:rPr lang="en-US" smtClean="0">
                <a:latin typeface="Cambria" pitchFamily="18" charset="0"/>
              </a:rPr>
              <a:t>Council Directive 92/85/EEC of 19 October 1992 on the introduction of measures to encourage improvements in the safety and health at work of pregnant workers and workers who have recently given birth or are breastfeeding (tenth individual Directive within the meaning of Article 16 (1) of Directive 89/391/EEC)</a:t>
            </a:r>
            <a:br>
              <a:rPr lang="en-US" smtClean="0">
                <a:latin typeface="Cambria" pitchFamily="18" charset="0"/>
              </a:rPr>
            </a:br>
            <a:r>
              <a:rPr lang="en-US" i="1" smtClean="0">
                <a:latin typeface="Cambria" pitchFamily="18" charset="0"/>
              </a:rPr>
              <a:t>(OJ L 348, 28.11.1992,  p. 1) </a:t>
            </a:r>
            <a:endParaRPr lang="sr-Latn-ME" i="1" smtClean="0">
              <a:latin typeface="Cambria" pitchFamily="18" charset="0"/>
            </a:endParaRPr>
          </a:p>
          <a:p>
            <a:r>
              <a:rPr lang="pl-PL" b="1" smtClean="0">
                <a:latin typeface="Cambria" pitchFamily="18" charset="0"/>
              </a:rPr>
              <a:t>Existing regulation: </a:t>
            </a:r>
          </a:p>
          <a:p>
            <a:r>
              <a:rPr lang="pl-PL" smtClean="0">
                <a:latin typeface="Cambria" pitchFamily="18" charset="0"/>
              </a:rPr>
              <a:t>Labour Law ("</a:t>
            </a:r>
            <a:r>
              <a:rPr lang="en-US" smtClean="0">
                <a:latin typeface="Cambria" pitchFamily="18" charset="0"/>
              </a:rPr>
              <a:t>Official Gazette</a:t>
            </a:r>
            <a:r>
              <a:rPr lang="sr-Latn-ME" smtClean="0">
                <a:latin typeface="Cambria" pitchFamily="18" charset="0"/>
              </a:rPr>
              <a:t> of  the Republic of Montenegro</a:t>
            </a:r>
            <a:r>
              <a:rPr lang="pl-PL" smtClean="0">
                <a:latin typeface="Cambria" pitchFamily="18" charset="0"/>
              </a:rPr>
              <a:t>", </a:t>
            </a:r>
            <a:r>
              <a:rPr lang="pl-PL" dirty="0" smtClean="0">
                <a:latin typeface="Cambria" pitchFamily="18" charset="0"/>
              </a:rPr>
              <a:t>br</a:t>
            </a:r>
            <a:r>
              <a:rPr lang="pl-PL" smtClean="0">
                <a:latin typeface="Cambria" pitchFamily="18" charset="0"/>
              </a:rPr>
              <a:t>. 49/08 i "</a:t>
            </a:r>
            <a:r>
              <a:rPr lang="en-US" smtClean="0">
                <a:latin typeface="Cambria" pitchFamily="18" charset="0"/>
              </a:rPr>
              <a:t> Official Gazette</a:t>
            </a:r>
            <a:r>
              <a:rPr lang="sr-Latn-ME" smtClean="0">
                <a:latin typeface="Cambria" pitchFamily="18" charset="0"/>
              </a:rPr>
              <a:t> of Montenegro </a:t>
            </a:r>
            <a:r>
              <a:rPr lang="pl-PL" smtClean="0">
                <a:latin typeface="Cambria" pitchFamily="18" charset="0"/>
              </a:rPr>
              <a:t>", </a:t>
            </a:r>
            <a:r>
              <a:rPr lang="pl-PL" dirty="0" smtClean="0">
                <a:latin typeface="Cambria" pitchFamily="18" charset="0"/>
              </a:rPr>
              <a:t>br</a:t>
            </a:r>
            <a:r>
              <a:rPr lang="pl-PL" smtClean="0">
                <a:latin typeface="Cambria" pitchFamily="18" charset="0"/>
              </a:rPr>
              <a:t>. 26/09 i 59/11)</a:t>
            </a:r>
          </a:p>
          <a:p>
            <a:r>
              <a:rPr lang="pl-PL" smtClean="0">
                <a:latin typeface="Cambria" pitchFamily="18" charset="0"/>
              </a:rPr>
              <a:t>Law on Safety at Work </a:t>
            </a:r>
            <a:r>
              <a:rPr lang="en-US" smtClean="0">
                <a:latin typeface="Cambria" pitchFamily="18" charset="0"/>
              </a:rPr>
              <a:t>("Official Gazette</a:t>
            </a:r>
            <a:r>
              <a:rPr lang="sr-Latn-ME" smtClean="0">
                <a:latin typeface="Cambria" pitchFamily="18" charset="0"/>
              </a:rPr>
              <a:t> of  the Republic of Montenegro</a:t>
            </a:r>
            <a:r>
              <a:rPr lang="en-US" smtClean="0">
                <a:latin typeface="Cambria" pitchFamily="18" charset="0"/>
              </a:rPr>
              <a:t>", no. </a:t>
            </a:r>
            <a:r>
              <a:rPr lang="sr-Latn-ME" smtClean="0">
                <a:latin typeface="Cambria" pitchFamily="18" charset="0"/>
              </a:rPr>
              <a:t>79</a:t>
            </a:r>
            <a:r>
              <a:rPr lang="en-US" smtClean="0">
                <a:latin typeface="Cambria" pitchFamily="18" charset="0"/>
              </a:rPr>
              <a:t>/</a:t>
            </a:r>
            <a:r>
              <a:rPr lang="sr-Latn-ME" smtClean="0">
                <a:latin typeface="Cambria" pitchFamily="18" charset="0"/>
              </a:rPr>
              <a:t>04 and </a:t>
            </a:r>
            <a:r>
              <a:rPr lang="en-US" smtClean="0">
                <a:latin typeface="Cambria" pitchFamily="18" charset="0"/>
              </a:rPr>
              <a:t>"Official Gazette</a:t>
            </a:r>
            <a:r>
              <a:rPr lang="sr-Latn-ME" smtClean="0">
                <a:latin typeface="Cambria" pitchFamily="18" charset="0"/>
              </a:rPr>
              <a:t> of Montenegro</a:t>
            </a:r>
            <a:r>
              <a:rPr lang="en-US" smtClean="0">
                <a:latin typeface="Cambria" pitchFamily="18" charset="0"/>
              </a:rPr>
              <a:t>", no. </a:t>
            </a:r>
            <a:r>
              <a:rPr lang="sr-Latn-ME" smtClean="0">
                <a:latin typeface="Cambria" pitchFamily="18" charset="0"/>
              </a:rPr>
              <a:t>26</a:t>
            </a:r>
            <a:r>
              <a:rPr lang="en-US" smtClean="0">
                <a:latin typeface="Cambria" pitchFamily="18" charset="0"/>
              </a:rPr>
              <a:t>/</a:t>
            </a:r>
            <a:r>
              <a:rPr lang="sr-Latn-ME" smtClean="0">
                <a:latin typeface="Cambria" pitchFamily="18" charset="0"/>
              </a:rPr>
              <a:t>10</a:t>
            </a:r>
            <a:r>
              <a:rPr lang="en-US" smtClean="0">
                <a:latin typeface="Cambria" pitchFamily="18" charset="0"/>
              </a:rPr>
              <a:t>)</a:t>
            </a:r>
            <a:endParaRPr lang="pl-PL" dirty="0" smtClean="0">
              <a:latin typeface="Cambria" pitchFamily="18" charset="0"/>
            </a:endParaRPr>
          </a:p>
          <a:p>
            <a:r>
              <a:rPr lang="sr-Latn-ME" smtClean="0">
                <a:latin typeface="Cambria" pitchFamily="18" charset="0"/>
              </a:rPr>
              <a:t>Law on </a:t>
            </a:r>
            <a:r>
              <a:rPr lang="en-US" smtClean="0">
                <a:latin typeface="Cambria" pitchFamily="18" charset="0"/>
              </a:rPr>
              <a:t>Health Insurance ("Official Gazette of Montenegro", no. 39/04 and "Official Gazette of Montenegro", no. 14/2012)</a:t>
            </a:r>
            <a:endParaRPr lang="sr-Latn-ME" smtClean="0">
              <a:latin typeface="Cambria" pitchFamily="18" charset="0"/>
            </a:endParaRPr>
          </a:p>
          <a:p>
            <a:r>
              <a:rPr lang="sr-Latn-ME" smtClean="0">
                <a:latin typeface="Cambria" pitchFamily="18" charset="0"/>
              </a:rPr>
              <a:t>Regulation on way and procedure for risk assessment </a:t>
            </a:r>
            <a:r>
              <a:rPr lang="en-US" smtClean="0">
                <a:latin typeface="Cambria" pitchFamily="18" charset="0"/>
              </a:rPr>
              <a:t>("Official Gazette of Montenegro",</a:t>
            </a:r>
            <a:r>
              <a:rPr lang="pl-PL" smtClean="0">
                <a:latin typeface="Cambria" pitchFamily="18" charset="0"/>
              </a:rPr>
              <a:t> no.  43/07) </a:t>
            </a:r>
            <a:r>
              <a:rPr lang="en-US" smtClean="0">
                <a:latin typeface="Cambria" pitchFamily="18" charset="0"/>
              </a:rPr>
              <a:t/>
            </a:r>
            <a:br>
              <a:rPr lang="en-US" smtClean="0">
                <a:latin typeface="Cambria" pitchFamily="18" charset="0"/>
              </a:rPr>
            </a:br>
            <a:r>
              <a:rPr lang="sr-Latn-ME" smtClean="0">
                <a:latin typeface="Cambria" pitchFamily="18" charset="0"/>
              </a:rPr>
              <a:t>Regulation</a:t>
            </a:r>
            <a:r>
              <a:rPr lang="en-US" smtClean="0">
                <a:latin typeface="Cambria" pitchFamily="18" charset="0"/>
              </a:rPr>
              <a:t> on the content of specific measures of health care employees ("Official Gazette of Montenegro", no. 44/2006)</a:t>
            </a:r>
            <a:endParaRPr lang="pl-PL" dirty="0" smtClean="0">
              <a:latin typeface="Cambria" pitchFamily="18" charset="0"/>
            </a:endParaRPr>
          </a:p>
          <a:p>
            <a:r>
              <a:rPr lang="pl-PL" b="1" smtClean="0">
                <a:latin typeface="Cambria" pitchFamily="18" charset="0"/>
              </a:rPr>
              <a:t>Planned regulation</a:t>
            </a:r>
            <a:r>
              <a:rPr lang="pl-PL" smtClean="0">
                <a:latin typeface="Cambria" pitchFamily="18" charset="0"/>
              </a:rPr>
              <a:t>:</a:t>
            </a:r>
          </a:p>
          <a:p>
            <a:r>
              <a:rPr lang="pl-PL" smtClean="0">
                <a:latin typeface="Cambria" pitchFamily="18" charset="0"/>
              </a:rPr>
              <a:t>Regulation on safety and health at work on </a:t>
            </a:r>
            <a:r>
              <a:rPr lang="en-US" smtClean="0">
                <a:latin typeface="Cambria" pitchFamily="18" charset="0"/>
              </a:rPr>
              <a:t>of pregnant workers and workers who have recently given birth or are breastfeeding</a:t>
            </a:r>
            <a:r>
              <a:rPr lang="sr-Latn-ME" smtClean="0">
                <a:latin typeface="Cambria" pitchFamily="18" charset="0"/>
              </a:rPr>
              <a:t> (draft finished)</a:t>
            </a:r>
            <a:endParaRPr lang="en-US" dirty="0">
              <a:latin typeface="Cambria" pitchFamily="18"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19</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Social Policy and Employment</a:t>
            </a: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512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pic>
        <p:nvPicPr>
          <p:cNvPr id="5129"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18" name="TextBox 17"/>
          <p:cNvSpPr txBox="1"/>
          <p:nvPr/>
        </p:nvSpPr>
        <p:spPr>
          <a:xfrm>
            <a:off x="152400" y="1295400"/>
            <a:ext cx="8991600" cy="5447645"/>
          </a:xfrm>
          <a:prstGeom prst="rect">
            <a:avLst/>
          </a:prstGeom>
          <a:noFill/>
        </p:spPr>
        <p:txBody>
          <a:bodyPr wrap="square" rtlCol="0">
            <a:spAutoFit/>
          </a:bodyPr>
          <a:lstStyle/>
          <a:p>
            <a:r>
              <a:rPr lang="en-US" sz="1200" b="1" dirty="0" smtClean="0">
                <a:latin typeface="Cambria" pitchFamily="18" charset="0"/>
              </a:rPr>
              <a:t>31991L0322 </a:t>
            </a:r>
            <a:r>
              <a:rPr lang="en-US" sz="1200" dirty="0" smtClean="0">
                <a:latin typeface="Cambria" pitchFamily="18" charset="0"/>
              </a:rPr>
              <a:t>(EUR-</a:t>
            </a:r>
            <a:r>
              <a:rPr lang="en-US" sz="1200" dirty="0" err="1" smtClean="0">
                <a:latin typeface="Cambria" pitchFamily="18" charset="0"/>
              </a:rPr>
              <a:t>Lex</a:t>
            </a:r>
            <a:r>
              <a:rPr lang="en-US" sz="1200" dirty="0" smtClean="0">
                <a:latin typeface="Cambria" pitchFamily="18" charset="0"/>
              </a:rPr>
              <a:t>: 05.20.20.10)</a:t>
            </a:r>
            <a:br>
              <a:rPr lang="en-US" sz="1200" dirty="0" smtClean="0">
                <a:latin typeface="Cambria" pitchFamily="18" charset="0"/>
              </a:rPr>
            </a:br>
            <a:r>
              <a:rPr lang="en-US" sz="1200" dirty="0" smtClean="0">
                <a:latin typeface="Cambria" pitchFamily="18" charset="0"/>
              </a:rPr>
              <a:t>Commission Directive 91/322/EEC of 29 May 1991 on establishing indicative limit values by implementing Council Directive 80/1107/EEC on the protection of workers from the risks related to exposure to chemical, physical and biological agents at work</a:t>
            </a:r>
            <a:br>
              <a:rPr lang="en-US" sz="1200" dirty="0" smtClean="0">
                <a:latin typeface="Cambria" pitchFamily="18" charset="0"/>
              </a:rPr>
            </a:br>
            <a:r>
              <a:rPr lang="en-US" sz="1200" i="1" dirty="0" smtClean="0">
                <a:latin typeface="Cambria" pitchFamily="18" charset="0"/>
              </a:rPr>
              <a:t>(OJ L 177, 05.07.1991,  p. 22)</a:t>
            </a:r>
            <a:endParaRPr lang="en-US" sz="1200" dirty="0" smtClean="0">
              <a:latin typeface="Cambria" pitchFamily="18" charset="0"/>
            </a:endParaRPr>
          </a:p>
          <a:p>
            <a:r>
              <a:rPr lang="en-US" sz="1200" b="1" dirty="0" smtClean="0">
                <a:latin typeface="Cambria" pitchFamily="18" charset="0"/>
              </a:rPr>
              <a:t>31998L0024 </a:t>
            </a:r>
            <a:r>
              <a:rPr lang="en-US" sz="1200" dirty="0" smtClean="0">
                <a:latin typeface="Cambria" pitchFamily="18" charset="0"/>
              </a:rPr>
              <a:t>(EUR-</a:t>
            </a:r>
            <a:r>
              <a:rPr lang="en-US" sz="1200" dirty="0" err="1" smtClean="0">
                <a:latin typeface="Cambria" pitchFamily="18" charset="0"/>
              </a:rPr>
              <a:t>Lex</a:t>
            </a:r>
            <a:r>
              <a:rPr lang="en-US" sz="1200" dirty="0" smtClean="0">
                <a:latin typeface="Cambria" pitchFamily="18" charset="0"/>
              </a:rPr>
              <a:t>: 05.20.20.10)</a:t>
            </a:r>
            <a:br>
              <a:rPr lang="en-US" sz="1200" dirty="0" smtClean="0">
                <a:latin typeface="Cambria" pitchFamily="18" charset="0"/>
              </a:rPr>
            </a:br>
            <a:r>
              <a:rPr lang="en-US" sz="1200" dirty="0" smtClean="0">
                <a:latin typeface="Cambria" pitchFamily="18" charset="0"/>
              </a:rPr>
              <a:t>Council Directive 98/24/EC of 7 April 1998 on the protection of the health and safety of workers from the risks related to chemical agents at work (fourteenth individual Directive within the meaning of Article 16(1) of Directive 89/391/EEC)</a:t>
            </a:r>
            <a:br>
              <a:rPr lang="en-US" sz="1200" dirty="0" smtClean="0">
                <a:latin typeface="Cambria" pitchFamily="18" charset="0"/>
              </a:rPr>
            </a:br>
            <a:r>
              <a:rPr lang="en-US" sz="1200" i="1" dirty="0" smtClean="0">
                <a:latin typeface="Cambria" pitchFamily="18" charset="0"/>
              </a:rPr>
              <a:t>(OJ L 131, 05.05.1998,  p. 11)</a:t>
            </a:r>
            <a:endParaRPr lang="en-US" sz="1200" dirty="0" smtClean="0">
              <a:latin typeface="Cambria" pitchFamily="18" charset="0"/>
            </a:endParaRPr>
          </a:p>
          <a:p>
            <a:r>
              <a:rPr lang="en-US" sz="1200" b="1" dirty="0" smtClean="0">
                <a:latin typeface="Cambria" pitchFamily="18" charset="0"/>
              </a:rPr>
              <a:t>32000L0039 </a:t>
            </a:r>
            <a:r>
              <a:rPr lang="en-US" sz="1200" dirty="0" smtClean="0">
                <a:latin typeface="Cambria" pitchFamily="18" charset="0"/>
              </a:rPr>
              <a:t>(EUR-</a:t>
            </a:r>
            <a:r>
              <a:rPr lang="en-US" sz="1200" dirty="0" err="1" smtClean="0">
                <a:latin typeface="Cambria" pitchFamily="18" charset="0"/>
              </a:rPr>
              <a:t>Lex</a:t>
            </a:r>
            <a:r>
              <a:rPr lang="en-US" sz="1200" dirty="0" smtClean="0">
                <a:latin typeface="Cambria" pitchFamily="18" charset="0"/>
              </a:rPr>
              <a:t>: 05.20.20.10)</a:t>
            </a:r>
            <a:br>
              <a:rPr lang="en-US" sz="1200" dirty="0" smtClean="0">
                <a:latin typeface="Cambria" pitchFamily="18" charset="0"/>
              </a:rPr>
            </a:br>
            <a:r>
              <a:rPr lang="en-US" sz="1200" dirty="0" smtClean="0">
                <a:latin typeface="Cambria" pitchFamily="18" charset="0"/>
              </a:rPr>
              <a:t>Commission Directive 2000/39/EC of 8 June 2000 establishing a first list of indicative occupational exposure limit values in implementation of Council Directive 98/24/EC on the protection of the health and safety of workers from the risks related to chemical agents at work (Text with EEA relevance)</a:t>
            </a:r>
            <a:br>
              <a:rPr lang="en-US" sz="1200" dirty="0" smtClean="0">
                <a:latin typeface="Cambria" pitchFamily="18" charset="0"/>
              </a:rPr>
            </a:br>
            <a:r>
              <a:rPr lang="en-US" sz="1200" i="1" dirty="0" smtClean="0">
                <a:latin typeface="Cambria" pitchFamily="18" charset="0"/>
              </a:rPr>
              <a:t>(OJ L 142, 16.06.2000,  p. 47)</a:t>
            </a:r>
            <a:endParaRPr lang="en-US" sz="1200" dirty="0" smtClean="0">
              <a:latin typeface="Cambria" pitchFamily="18" charset="0"/>
            </a:endParaRPr>
          </a:p>
          <a:p>
            <a:r>
              <a:rPr lang="en-US" sz="1200" b="1" dirty="0" smtClean="0">
                <a:latin typeface="Cambria" pitchFamily="18" charset="0"/>
              </a:rPr>
              <a:t>32006L0015</a:t>
            </a:r>
            <a:r>
              <a:rPr lang="en-US" sz="1200" dirty="0" smtClean="0">
                <a:latin typeface="Cambria" pitchFamily="18" charset="0"/>
              </a:rPr>
              <a:t> (EUR-</a:t>
            </a:r>
            <a:r>
              <a:rPr lang="en-US" sz="1200" dirty="0" err="1" smtClean="0">
                <a:latin typeface="Cambria" pitchFamily="18" charset="0"/>
              </a:rPr>
              <a:t>Lex</a:t>
            </a:r>
            <a:r>
              <a:rPr lang="en-US" sz="1200" dirty="0" smtClean="0">
                <a:latin typeface="Cambria" pitchFamily="18" charset="0"/>
              </a:rPr>
              <a:t>: 05.20.20.10)</a:t>
            </a:r>
          </a:p>
          <a:p>
            <a:r>
              <a:rPr lang="en-US" sz="1200" dirty="0" smtClean="0">
                <a:latin typeface="Cambria" pitchFamily="18" charset="0"/>
              </a:rPr>
              <a:t>Commission Directive 2006/15/EC of 7 February 2006 establishing a second list of indicative occupational exposure limit values in implementation of Council Directive 98/24/EC and amending Directives 91/322/EEC and 2000/39/EC</a:t>
            </a:r>
          </a:p>
          <a:p>
            <a:r>
              <a:rPr lang="nl-NL" sz="1200" i="1" dirty="0" smtClean="0">
                <a:latin typeface="Cambria" pitchFamily="18" charset="0"/>
              </a:rPr>
              <a:t>(OJ L 38, 9.2.2006, p. 36)</a:t>
            </a:r>
            <a:endParaRPr lang="en-US" sz="1200" dirty="0" smtClean="0">
              <a:latin typeface="Cambria" pitchFamily="18" charset="0"/>
            </a:endParaRPr>
          </a:p>
          <a:p>
            <a:r>
              <a:rPr lang="nl-NL" sz="1200" b="1" dirty="0" smtClean="0">
                <a:latin typeface="Cambria" pitchFamily="18" charset="0"/>
              </a:rPr>
              <a:t>32009L0161</a:t>
            </a:r>
            <a:r>
              <a:rPr lang="nl-NL" sz="1200" dirty="0" smtClean="0">
                <a:latin typeface="Cambria" pitchFamily="18" charset="0"/>
              </a:rPr>
              <a:t> (EUR-Lex: 05.20.20.10)</a:t>
            </a:r>
            <a:endParaRPr lang="en-US" sz="1200" dirty="0" smtClean="0">
              <a:latin typeface="Cambria" pitchFamily="18" charset="0"/>
            </a:endParaRPr>
          </a:p>
          <a:p>
            <a:r>
              <a:rPr lang="en-US" sz="1200" dirty="0" smtClean="0">
                <a:latin typeface="Cambria" pitchFamily="18" charset="0"/>
              </a:rPr>
              <a:t>Commission Directive 2009/161/EU of 17 December 2009 establishing a third list of indicative occupational exposure limit values in implementation of Council Directive 98/24/EC and amending Commission Directive 2000/39/EC</a:t>
            </a:r>
          </a:p>
          <a:p>
            <a:r>
              <a:rPr lang="en-US" sz="1200" i="1" dirty="0" smtClean="0">
                <a:latin typeface="Cambria" pitchFamily="18" charset="0"/>
              </a:rPr>
              <a:t>(OJ L 338, 19.12.2009, p. 87)</a:t>
            </a:r>
            <a:endParaRPr lang="en-US" sz="1200" dirty="0" smtClean="0">
              <a:latin typeface="Cambria" pitchFamily="18" charset="0"/>
            </a:endParaRPr>
          </a:p>
          <a:p>
            <a:r>
              <a:rPr lang="en-US" sz="1200" b="1" dirty="0" smtClean="0">
                <a:latin typeface="Cambria" pitchFamily="18" charset="0"/>
              </a:rPr>
              <a:t>32000L0054 </a:t>
            </a:r>
            <a:r>
              <a:rPr lang="en-US" sz="1200" dirty="0" smtClean="0">
                <a:latin typeface="Cambria" pitchFamily="18" charset="0"/>
              </a:rPr>
              <a:t>(EUR-</a:t>
            </a:r>
            <a:r>
              <a:rPr lang="en-US" sz="1200" dirty="0" err="1" smtClean="0">
                <a:latin typeface="Cambria" pitchFamily="18" charset="0"/>
              </a:rPr>
              <a:t>Lex</a:t>
            </a:r>
            <a:r>
              <a:rPr lang="en-US" sz="1200" dirty="0" smtClean="0">
                <a:latin typeface="Cambria" pitchFamily="18" charset="0"/>
              </a:rPr>
              <a:t>: 05.20.20.10)</a:t>
            </a:r>
            <a:br>
              <a:rPr lang="en-US" sz="1200" dirty="0" smtClean="0">
                <a:latin typeface="Cambria" pitchFamily="18" charset="0"/>
              </a:rPr>
            </a:br>
            <a:r>
              <a:rPr lang="en-US" sz="1200" dirty="0" smtClean="0">
                <a:latin typeface="Cambria" pitchFamily="18" charset="0"/>
              </a:rPr>
              <a:t>Directive 2000/54/EC of the European Parliament and of the Council of 18 September 2000 on the protection of workers from risks related to exposure to biological agents at work (seventh individual directive within the meaning of Article 16(1) of Directive 89/391/EEC)</a:t>
            </a:r>
            <a:br>
              <a:rPr lang="en-US" sz="1200" dirty="0" smtClean="0">
                <a:latin typeface="Cambria" pitchFamily="18" charset="0"/>
              </a:rPr>
            </a:br>
            <a:r>
              <a:rPr lang="en-US" sz="1200" i="1" dirty="0" smtClean="0">
                <a:latin typeface="Cambria" pitchFamily="18" charset="0"/>
              </a:rPr>
              <a:t>(OJ L 262, 17.10.2000,  p. 21)</a:t>
            </a:r>
            <a:endParaRPr lang="en-US" sz="1200" dirty="0" smtClean="0">
              <a:latin typeface="Cambria" pitchFamily="18" charset="0"/>
            </a:endParaRPr>
          </a:p>
          <a:p>
            <a:r>
              <a:rPr lang="en-US" sz="1200" dirty="0" smtClean="0">
                <a:latin typeface="Cambria" pitchFamily="18" charset="0"/>
              </a:rPr>
              <a:t/>
            </a:r>
            <a:br>
              <a:rPr lang="en-US" sz="1200" dirty="0" smtClean="0">
                <a:latin typeface="Cambria" pitchFamily="18" charset="0"/>
              </a:rPr>
            </a:br>
            <a:r>
              <a:rPr lang="en-US" sz="1200" dirty="0" smtClean="0">
                <a:latin typeface="Cambria" pitchFamily="18" charset="0"/>
              </a:rPr>
              <a:t> </a:t>
            </a:r>
            <a:r>
              <a:rPr lang="en-GB" sz="1200" dirty="0" smtClean="0">
                <a:latin typeface="Cambria" pitchFamily="18" charset="0"/>
              </a:rPr>
              <a:t/>
            </a:r>
            <a:br>
              <a:rPr lang="en-GB" sz="1200" dirty="0" smtClean="0">
                <a:latin typeface="Cambria" pitchFamily="18" charset="0"/>
              </a:rPr>
            </a:br>
            <a:endParaRPr lang="en-US" sz="1200" dirty="0">
              <a:latin typeface="Cambria" pitchFamily="18"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19</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Social Policy and Employment</a:t>
            </a: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512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pic>
        <p:nvPicPr>
          <p:cNvPr id="5129"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18" name="TextBox 17"/>
          <p:cNvSpPr txBox="1"/>
          <p:nvPr/>
        </p:nvSpPr>
        <p:spPr>
          <a:xfrm>
            <a:off x="152400" y="1295400"/>
            <a:ext cx="8991600" cy="646331"/>
          </a:xfrm>
          <a:prstGeom prst="rect">
            <a:avLst/>
          </a:prstGeom>
          <a:noFill/>
        </p:spPr>
        <p:txBody>
          <a:bodyPr wrap="square" rtlCol="0">
            <a:spAutoFit/>
          </a:bodyPr>
          <a:lstStyle/>
          <a:p>
            <a:r>
              <a:rPr lang="en-US" sz="1200" dirty="0" smtClean="0">
                <a:latin typeface="Cambria" pitchFamily="18" charset="0"/>
              </a:rPr>
              <a:t/>
            </a:r>
            <a:br>
              <a:rPr lang="en-US" sz="1200" dirty="0" smtClean="0">
                <a:latin typeface="Cambria" pitchFamily="18" charset="0"/>
              </a:rPr>
            </a:br>
            <a:r>
              <a:rPr lang="en-US" sz="1200" dirty="0" smtClean="0">
                <a:latin typeface="Cambria" pitchFamily="18" charset="0"/>
              </a:rPr>
              <a:t> </a:t>
            </a:r>
            <a:r>
              <a:rPr lang="en-GB" sz="1200" dirty="0" smtClean="0">
                <a:latin typeface="Cambria" pitchFamily="18" charset="0"/>
              </a:rPr>
              <a:t/>
            </a:r>
            <a:br>
              <a:rPr lang="en-GB" sz="1200" dirty="0" smtClean="0">
                <a:latin typeface="Cambria" pitchFamily="18" charset="0"/>
              </a:rPr>
            </a:br>
            <a:endParaRPr lang="en-US" sz="1200" dirty="0">
              <a:latin typeface="Cambria" pitchFamily="18" charset="0"/>
            </a:endParaRPr>
          </a:p>
        </p:txBody>
      </p:sp>
      <p:sp>
        <p:nvSpPr>
          <p:cNvPr id="19" name="TextBox 18"/>
          <p:cNvSpPr txBox="1"/>
          <p:nvPr/>
        </p:nvSpPr>
        <p:spPr>
          <a:xfrm>
            <a:off x="152400" y="1121688"/>
            <a:ext cx="8763000" cy="5355312"/>
          </a:xfrm>
          <a:prstGeom prst="rect">
            <a:avLst/>
          </a:prstGeom>
          <a:noFill/>
        </p:spPr>
        <p:txBody>
          <a:bodyPr wrap="square" rtlCol="0">
            <a:spAutoFit/>
          </a:bodyPr>
          <a:lstStyle/>
          <a:p>
            <a:r>
              <a:rPr lang="pl-PL" smtClean="0">
                <a:latin typeface="Cambria" pitchFamily="18" charset="0"/>
              </a:rPr>
              <a:t>Existing regulation:</a:t>
            </a:r>
            <a:endParaRPr lang="pl-PL" dirty="0" smtClean="0">
              <a:latin typeface="Cambria" pitchFamily="18" charset="0"/>
            </a:endParaRPr>
          </a:p>
          <a:p>
            <a:endParaRPr lang="pl-PL" dirty="0" smtClean="0">
              <a:latin typeface="Cambria" pitchFamily="18" charset="0"/>
            </a:endParaRPr>
          </a:p>
          <a:p>
            <a:r>
              <a:rPr lang="pl-PL" smtClean="0">
                <a:latin typeface="Cambria" pitchFamily="18" charset="0"/>
              </a:rPr>
              <a:t>Law on Safety at Work </a:t>
            </a:r>
            <a:r>
              <a:rPr lang="en-US" smtClean="0">
                <a:latin typeface="Cambria" pitchFamily="18" charset="0"/>
              </a:rPr>
              <a:t>("Official Gazette</a:t>
            </a:r>
            <a:r>
              <a:rPr lang="sr-Latn-ME" smtClean="0">
                <a:latin typeface="Cambria" pitchFamily="18" charset="0"/>
              </a:rPr>
              <a:t> of  the Republic of Montenegro</a:t>
            </a:r>
            <a:r>
              <a:rPr lang="en-US" smtClean="0">
                <a:latin typeface="Cambria" pitchFamily="18" charset="0"/>
              </a:rPr>
              <a:t>", no. </a:t>
            </a:r>
            <a:r>
              <a:rPr lang="sr-Latn-ME" smtClean="0">
                <a:latin typeface="Cambria" pitchFamily="18" charset="0"/>
              </a:rPr>
              <a:t>79</a:t>
            </a:r>
            <a:r>
              <a:rPr lang="en-US" smtClean="0">
                <a:latin typeface="Cambria" pitchFamily="18" charset="0"/>
              </a:rPr>
              <a:t>/</a:t>
            </a:r>
            <a:r>
              <a:rPr lang="sr-Latn-ME" smtClean="0">
                <a:latin typeface="Cambria" pitchFamily="18" charset="0"/>
              </a:rPr>
              <a:t>04 and </a:t>
            </a:r>
            <a:r>
              <a:rPr lang="en-US" smtClean="0">
                <a:latin typeface="Cambria" pitchFamily="18" charset="0"/>
              </a:rPr>
              <a:t>"Official Gazette</a:t>
            </a:r>
            <a:r>
              <a:rPr lang="sr-Latn-ME" smtClean="0">
                <a:latin typeface="Cambria" pitchFamily="18" charset="0"/>
              </a:rPr>
              <a:t> of Montenegro</a:t>
            </a:r>
            <a:r>
              <a:rPr lang="en-US" smtClean="0">
                <a:latin typeface="Cambria" pitchFamily="18" charset="0"/>
              </a:rPr>
              <a:t>", no. </a:t>
            </a:r>
            <a:r>
              <a:rPr lang="sr-Latn-ME" smtClean="0">
                <a:latin typeface="Cambria" pitchFamily="18" charset="0"/>
              </a:rPr>
              <a:t>26</a:t>
            </a:r>
            <a:r>
              <a:rPr lang="en-US" smtClean="0">
                <a:latin typeface="Cambria" pitchFamily="18" charset="0"/>
              </a:rPr>
              <a:t>/</a:t>
            </a:r>
            <a:r>
              <a:rPr lang="sr-Latn-ME" smtClean="0">
                <a:latin typeface="Cambria" pitchFamily="18" charset="0"/>
              </a:rPr>
              <a:t>10</a:t>
            </a:r>
            <a:r>
              <a:rPr lang="en-US" smtClean="0">
                <a:latin typeface="Cambria" pitchFamily="18" charset="0"/>
              </a:rPr>
              <a:t>)</a:t>
            </a:r>
            <a:endParaRPr lang="sr-Latn-ME" smtClean="0">
              <a:latin typeface="Cambria" pitchFamily="18" charset="0"/>
            </a:endParaRPr>
          </a:p>
          <a:p>
            <a:r>
              <a:rPr lang="sr-Latn-ME" smtClean="0">
                <a:latin typeface="Cambria" pitchFamily="18" charset="0"/>
              </a:rPr>
              <a:t>Regulation on way and procedure for risk assessment </a:t>
            </a:r>
            <a:r>
              <a:rPr lang="en-US" smtClean="0">
                <a:latin typeface="Cambria" pitchFamily="18" charset="0"/>
              </a:rPr>
              <a:t>("Official Gazette of Montenegro",</a:t>
            </a:r>
            <a:r>
              <a:rPr lang="pl-PL" smtClean="0">
                <a:latin typeface="Cambria" pitchFamily="18" charset="0"/>
              </a:rPr>
              <a:t> no.  43/07)</a:t>
            </a:r>
          </a:p>
          <a:p>
            <a:r>
              <a:rPr lang="en-US" smtClean="0">
                <a:latin typeface="Cambria" pitchFamily="18" charset="0"/>
              </a:rPr>
              <a:t>R</a:t>
            </a:r>
            <a:r>
              <a:rPr lang="sr-Latn-ME" smtClean="0">
                <a:latin typeface="Cambria" pitchFamily="18" charset="0"/>
              </a:rPr>
              <a:t>egulation</a:t>
            </a:r>
            <a:r>
              <a:rPr lang="en-US" smtClean="0">
                <a:latin typeface="Cambria" pitchFamily="18" charset="0"/>
              </a:rPr>
              <a:t> of procedure and timetable for periodic inspection and testing of </a:t>
            </a:r>
            <a:r>
              <a:rPr lang="sr-Latn-ME" smtClean="0">
                <a:latin typeface="Cambria" pitchFamily="18" charset="0"/>
              </a:rPr>
              <a:t> work equipment</a:t>
            </a:r>
            <a:r>
              <a:rPr lang="en-US" smtClean="0">
                <a:latin typeface="Cambria" pitchFamily="18" charset="0"/>
              </a:rPr>
              <a:t> and personal protection </a:t>
            </a:r>
            <a:r>
              <a:rPr lang="sr-Latn-ME" smtClean="0">
                <a:latin typeface="Cambria" pitchFamily="18" charset="0"/>
              </a:rPr>
              <a:t>equipment </a:t>
            </a:r>
            <a:r>
              <a:rPr lang="en-US" smtClean="0">
                <a:latin typeface="Cambria" pitchFamily="18" charset="0"/>
              </a:rPr>
              <a:t>and working conditions (</a:t>
            </a:r>
            <a:r>
              <a:rPr lang="sr-Latn-ME" smtClean="0">
                <a:latin typeface="Cambria" pitchFamily="18" charset="0"/>
              </a:rPr>
              <a:t>"</a:t>
            </a:r>
            <a:r>
              <a:rPr lang="en-US" smtClean="0">
                <a:latin typeface="Cambria" pitchFamily="18" charset="0"/>
              </a:rPr>
              <a:t>Official Gazette</a:t>
            </a:r>
            <a:r>
              <a:rPr lang="sr-Latn-ME" smtClean="0">
                <a:latin typeface="Cambria" pitchFamily="18" charset="0"/>
              </a:rPr>
              <a:t> of  the Republic of Montenegro"</a:t>
            </a:r>
            <a:r>
              <a:rPr lang="en-US" smtClean="0">
                <a:latin typeface="Cambria" pitchFamily="18" charset="0"/>
              </a:rPr>
              <a:t>, no. 71/05)</a:t>
            </a:r>
            <a:endParaRPr lang="sr-Latn-ME" smtClean="0">
              <a:latin typeface="Cambria" pitchFamily="18" charset="0"/>
            </a:endParaRPr>
          </a:p>
          <a:p>
            <a:r>
              <a:rPr lang="sr-Latn-ME" smtClean="0">
                <a:latin typeface="Cambria" pitchFamily="18" charset="0"/>
              </a:rPr>
              <a:t>Law on </a:t>
            </a:r>
            <a:r>
              <a:rPr lang="en-US" smtClean="0">
                <a:latin typeface="Cambria" pitchFamily="18" charset="0"/>
              </a:rPr>
              <a:t>Health Insurance ("Official Gazette of Montenegro", no. 39/04 and "Official Gazette of Montenegro", no. 14/2012)</a:t>
            </a:r>
            <a:br>
              <a:rPr lang="en-US" smtClean="0">
                <a:latin typeface="Cambria" pitchFamily="18" charset="0"/>
              </a:rPr>
            </a:br>
            <a:r>
              <a:rPr lang="sr-Latn-ME" smtClean="0">
                <a:latin typeface="Cambria" pitchFamily="18" charset="0"/>
              </a:rPr>
              <a:t>Regulation</a:t>
            </a:r>
            <a:r>
              <a:rPr lang="en-US" smtClean="0">
                <a:latin typeface="Cambria" pitchFamily="18" charset="0"/>
              </a:rPr>
              <a:t> on the content of specific measures of health care employees ("Official Gazette of Montenegro", no. 44/2006)</a:t>
            </a:r>
            <a:br>
              <a:rPr lang="en-US" smtClean="0">
                <a:latin typeface="Cambria" pitchFamily="18" charset="0"/>
              </a:rPr>
            </a:br>
            <a:r>
              <a:rPr lang="en-US" smtClean="0">
                <a:latin typeface="Cambria" pitchFamily="18" charset="0"/>
              </a:rPr>
              <a:t>Regulations on the procedure for preliminary and periodic medical examinations of workers specialized ("Official Gazette of Montenegro", no. 25/80)</a:t>
            </a:r>
            <a:endParaRPr lang="pl-PL" smtClean="0">
              <a:latin typeface="Cambria" pitchFamily="18" charset="0"/>
            </a:endParaRPr>
          </a:p>
          <a:p>
            <a:endParaRPr lang="pl-PL" dirty="0" smtClean="0">
              <a:latin typeface="Cambria" pitchFamily="18" charset="0"/>
            </a:endParaRPr>
          </a:p>
          <a:p>
            <a:r>
              <a:rPr lang="pl-PL" smtClean="0">
                <a:latin typeface="Cambria" pitchFamily="18" charset="0"/>
              </a:rPr>
              <a:t>Planned regulation:</a:t>
            </a:r>
            <a:endParaRPr lang="pl-PL" dirty="0" smtClean="0">
              <a:latin typeface="Cambria" pitchFamily="18" charset="0"/>
            </a:endParaRPr>
          </a:p>
          <a:p>
            <a:r>
              <a:rPr lang="pl-PL" smtClean="0">
                <a:latin typeface="Cambria" pitchFamily="18" charset="0"/>
              </a:rPr>
              <a:t>Regulation on safety and health at work on risks of exposure of </a:t>
            </a:r>
            <a:r>
              <a:rPr lang="en-US" smtClean="0">
                <a:latin typeface="Cambria" pitchFamily="18" charset="0"/>
              </a:rPr>
              <a:t>chemical, physical and biological agents at work</a:t>
            </a:r>
            <a:endParaRPr lang="en-US" dirty="0">
              <a:latin typeface="Cambria" pitchFamily="18"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19</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Social Policy and Employment</a:t>
            </a: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512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18" name="TextBox 17"/>
          <p:cNvSpPr txBox="1"/>
          <p:nvPr/>
        </p:nvSpPr>
        <p:spPr>
          <a:xfrm>
            <a:off x="152400" y="1295400"/>
            <a:ext cx="8991600" cy="646331"/>
          </a:xfrm>
          <a:prstGeom prst="rect">
            <a:avLst/>
          </a:prstGeom>
          <a:noFill/>
        </p:spPr>
        <p:txBody>
          <a:bodyPr wrap="square" rtlCol="0">
            <a:spAutoFit/>
          </a:bodyPr>
          <a:lstStyle/>
          <a:p>
            <a:r>
              <a:rPr lang="en-US" sz="1200" dirty="0" smtClean="0">
                <a:latin typeface="Cambria" pitchFamily="18" charset="0"/>
              </a:rPr>
              <a:t/>
            </a:r>
            <a:br>
              <a:rPr lang="en-US" sz="1200" dirty="0" smtClean="0">
                <a:latin typeface="Cambria" pitchFamily="18" charset="0"/>
              </a:rPr>
            </a:br>
            <a:r>
              <a:rPr lang="en-US" sz="1200" dirty="0" smtClean="0">
                <a:latin typeface="Cambria" pitchFamily="18" charset="0"/>
              </a:rPr>
              <a:t> </a:t>
            </a:r>
            <a:r>
              <a:rPr lang="en-GB" sz="1200" dirty="0" smtClean="0">
                <a:latin typeface="Cambria" pitchFamily="18" charset="0"/>
              </a:rPr>
              <a:t/>
            </a:r>
            <a:br>
              <a:rPr lang="en-GB" sz="1200" dirty="0" smtClean="0">
                <a:latin typeface="Cambria" pitchFamily="18" charset="0"/>
              </a:rPr>
            </a:br>
            <a:endParaRPr lang="en-US" sz="1200" dirty="0">
              <a:latin typeface="Cambria" pitchFamily="18" charset="0"/>
            </a:endParaRPr>
          </a:p>
        </p:txBody>
      </p:sp>
      <p:sp>
        <p:nvSpPr>
          <p:cNvPr id="19" name="TextBox 18"/>
          <p:cNvSpPr txBox="1"/>
          <p:nvPr/>
        </p:nvSpPr>
        <p:spPr>
          <a:xfrm>
            <a:off x="0" y="533400"/>
            <a:ext cx="9144000" cy="5847755"/>
          </a:xfrm>
          <a:prstGeom prst="rect">
            <a:avLst/>
          </a:prstGeom>
          <a:noFill/>
        </p:spPr>
        <p:txBody>
          <a:bodyPr wrap="square" rtlCol="0">
            <a:spAutoFit/>
          </a:bodyPr>
          <a:lstStyle/>
          <a:p>
            <a:r>
              <a:rPr lang="en-GB" sz="1700" b="1" smtClean="0">
                <a:latin typeface="Cambria" pitchFamily="18" charset="0"/>
              </a:rPr>
              <a:t>32002L0044 (EUR-Lex: 05.20.30.20)</a:t>
            </a:r>
            <a:r>
              <a:rPr lang="en-GB" sz="1700" smtClean="0">
                <a:latin typeface="Cambria" pitchFamily="18" charset="0"/>
              </a:rPr>
              <a:t/>
            </a:r>
            <a:br>
              <a:rPr lang="en-GB" sz="1700" smtClean="0">
                <a:latin typeface="Cambria" pitchFamily="18" charset="0"/>
              </a:rPr>
            </a:br>
            <a:r>
              <a:rPr lang="en-GB" sz="1700" smtClean="0">
                <a:latin typeface="Cambria" pitchFamily="18" charset="0"/>
              </a:rPr>
              <a:t>Directive 2002/44/EC of the European Parliament and of the Council of 25 June 2002 on the minimum health and safety requirements regarding the exposure of workers to the risks arising from physical agents (vibration) (sixteenth individual Directive within the meaning of Article 16(1) of Directive 89/391/EEC) – Joint Statement by the European Parliament and the Council</a:t>
            </a:r>
            <a:r>
              <a:rPr lang="sr-Latn-ME" sz="1700" smtClean="0">
                <a:latin typeface="Cambria" pitchFamily="18" charset="0"/>
              </a:rPr>
              <a:t> </a:t>
            </a:r>
            <a:r>
              <a:rPr lang="en-GB" sz="1700" i="1" smtClean="0">
                <a:latin typeface="Cambria" pitchFamily="18" charset="0"/>
              </a:rPr>
              <a:t>(OJ L 177, 06.07.2002,  p. 13)</a:t>
            </a:r>
            <a:endParaRPr lang="en-US" sz="1700" smtClean="0">
              <a:latin typeface="Cambria" pitchFamily="18" charset="0"/>
            </a:endParaRPr>
          </a:p>
          <a:p>
            <a:r>
              <a:rPr lang="pl-PL" sz="1700" smtClean="0">
                <a:latin typeface="Cambria" pitchFamily="18" charset="0"/>
              </a:rPr>
              <a:t>Existing regulation:</a:t>
            </a:r>
          </a:p>
          <a:p>
            <a:r>
              <a:rPr lang="pl-PL" sz="1700" smtClean="0">
                <a:latin typeface="Cambria" pitchFamily="18" charset="0"/>
              </a:rPr>
              <a:t>Law on Safety at Work </a:t>
            </a:r>
            <a:r>
              <a:rPr lang="en-US" sz="1700" smtClean="0">
                <a:latin typeface="Cambria" pitchFamily="18" charset="0"/>
              </a:rPr>
              <a:t>("Official Gazette</a:t>
            </a:r>
            <a:r>
              <a:rPr lang="sr-Latn-ME" sz="1700" smtClean="0">
                <a:latin typeface="Cambria" pitchFamily="18" charset="0"/>
              </a:rPr>
              <a:t> of  the Republic of Montenegro</a:t>
            </a:r>
            <a:r>
              <a:rPr lang="en-US" sz="1700" smtClean="0">
                <a:latin typeface="Cambria" pitchFamily="18" charset="0"/>
              </a:rPr>
              <a:t>", no. </a:t>
            </a:r>
            <a:r>
              <a:rPr lang="sr-Latn-ME" sz="1700" smtClean="0">
                <a:latin typeface="Cambria" pitchFamily="18" charset="0"/>
              </a:rPr>
              <a:t>79</a:t>
            </a:r>
            <a:r>
              <a:rPr lang="en-US" sz="1700" smtClean="0">
                <a:latin typeface="Cambria" pitchFamily="18" charset="0"/>
              </a:rPr>
              <a:t>/</a:t>
            </a:r>
            <a:r>
              <a:rPr lang="sr-Latn-ME" sz="1700" smtClean="0">
                <a:latin typeface="Cambria" pitchFamily="18" charset="0"/>
              </a:rPr>
              <a:t>04 and </a:t>
            </a:r>
            <a:r>
              <a:rPr lang="en-US" sz="1700" smtClean="0">
                <a:latin typeface="Cambria" pitchFamily="18" charset="0"/>
              </a:rPr>
              <a:t>"Official Gazette</a:t>
            </a:r>
            <a:r>
              <a:rPr lang="sr-Latn-ME" sz="1700" smtClean="0">
                <a:latin typeface="Cambria" pitchFamily="18" charset="0"/>
              </a:rPr>
              <a:t> of Montenegro</a:t>
            </a:r>
            <a:r>
              <a:rPr lang="en-US" sz="1700" smtClean="0">
                <a:latin typeface="Cambria" pitchFamily="18" charset="0"/>
              </a:rPr>
              <a:t>", no. </a:t>
            </a:r>
            <a:r>
              <a:rPr lang="sr-Latn-ME" sz="1700" smtClean="0">
                <a:latin typeface="Cambria" pitchFamily="18" charset="0"/>
              </a:rPr>
              <a:t>26</a:t>
            </a:r>
            <a:r>
              <a:rPr lang="en-US" sz="1700" smtClean="0">
                <a:latin typeface="Cambria" pitchFamily="18" charset="0"/>
              </a:rPr>
              <a:t>/</a:t>
            </a:r>
            <a:r>
              <a:rPr lang="sr-Latn-ME" sz="1700" smtClean="0">
                <a:latin typeface="Cambria" pitchFamily="18" charset="0"/>
              </a:rPr>
              <a:t>10</a:t>
            </a:r>
            <a:r>
              <a:rPr lang="en-US" sz="1700" smtClean="0">
                <a:latin typeface="Cambria" pitchFamily="18" charset="0"/>
              </a:rPr>
              <a:t>)</a:t>
            </a:r>
            <a:endParaRPr lang="sr-Latn-ME" sz="1700" smtClean="0">
              <a:latin typeface="Cambria" pitchFamily="18" charset="0"/>
            </a:endParaRPr>
          </a:p>
          <a:p>
            <a:r>
              <a:rPr lang="sr-Latn-ME" sz="1700" smtClean="0">
                <a:latin typeface="Cambria" pitchFamily="18" charset="0"/>
              </a:rPr>
              <a:t>Regulation on way and procedure for risk assessment </a:t>
            </a:r>
            <a:r>
              <a:rPr lang="en-US" sz="1700" smtClean="0">
                <a:latin typeface="Cambria" pitchFamily="18" charset="0"/>
              </a:rPr>
              <a:t>("Official Gazette of Montenegro",</a:t>
            </a:r>
            <a:r>
              <a:rPr lang="pl-PL" sz="1700" smtClean="0">
                <a:latin typeface="Cambria" pitchFamily="18" charset="0"/>
              </a:rPr>
              <a:t> no.  43/07)</a:t>
            </a:r>
          </a:p>
          <a:p>
            <a:r>
              <a:rPr lang="en-US" sz="1700" smtClean="0">
                <a:latin typeface="Cambria" pitchFamily="18" charset="0"/>
              </a:rPr>
              <a:t>R</a:t>
            </a:r>
            <a:r>
              <a:rPr lang="sr-Latn-ME" sz="1700" smtClean="0">
                <a:latin typeface="Cambria" pitchFamily="18" charset="0"/>
              </a:rPr>
              <a:t>egulation</a:t>
            </a:r>
            <a:r>
              <a:rPr lang="en-US" sz="1700" smtClean="0">
                <a:latin typeface="Cambria" pitchFamily="18" charset="0"/>
              </a:rPr>
              <a:t> of procedure and timetable for periodic inspection and testing of </a:t>
            </a:r>
            <a:r>
              <a:rPr lang="sr-Latn-ME" sz="1700" smtClean="0">
                <a:latin typeface="Cambria" pitchFamily="18" charset="0"/>
              </a:rPr>
              <a:t> work equipment</a:t>
            </a:r>
            <a:r>
              <a:rPr lang="en-US" sz="1700" smtClean="0">
                <a:latin typeface="Cambria" pitchFamily="18" charset="0"/>
              </a:rPr>
              <a:t> and personal protection </a:t>
            </a:r>
            <a:r>
              <a:rPr lang="sr-Latn-ME" sz="1700" smtClean="0">
                <a:latin typeface="Cambria" pitchFamily="18" charset="0"/>
              </a:rPr>
              <a:t>equipment </a:t>
            </a:r>
            <a:r>
              <a:rPr lang="en-US" sz="1700" smtClean="0">
                <a:latin typeface="Cambria" pitchFamily="18" charset="0"/>
              </a:rPr>
              <a:t>and working conditions (</a:t>
            </a:r>
            <a:r>
              <a:rPr lang="sr-Latn-ME" sz="1700" smtClean="0">
                <a:latin typeface="Cambria" pitchFamily="18" charset="0"/>
              </a:rPr>
              <a:t>"</a:t>
            </a:r>
            <a:r>
              <a:rPr lang="en-US" sz="1700" smtClean="0">
                <a:latin typeface="Cambria" pitchFamily="18" charset="0"/>
              </a:rPr>
              <a:t>Official Gazette</a:t>
            </a:r>
            <a:r>
              <a:rPr lang="sr-Latn-ME" sz="1700" smtClean="0">
                <a:latin typeface="Cambria" pitchFamily="18" charset="0"/>
              </a:rPr>
              <a:t> of  the Republic of Montenegro"</a:t>
            </a:r>
            <a:r>
              <a:rPr lang="en-US" sz="1700" smtClean="0">
                <a:latin typeface="Cambria" pitchFamily="18" charset="0"/>
              </a:rPr>
              <a:t>, no. 71/05)</a:t>
            </a:r>
            <a:endParaRPr lang="sr-Latn-ME" sz="1700" smtClean="0">
              <a:latin typeface="Cambria" pitchFamily="18" charset="0"/>
            </a:endParaRPr>
          </a:p>
          <a:p>
            <a:r>
              <a:rPr lang="sr-Latn-ME" sz="1700" smtClean="0">
                <a:latin typeface="Cambria" pitchFamily="18" charset="0"/>
              </a:rPr>
              <a:t>Law on </a:t>
            </a:r>
            <a:r>
              <a:rPr lang="en-US" sz="1700" smtClean="0">
                <a:latin typeface="Cambria" pitchFamily="18" charset="0"/>
              </a:rPr>
              <a:t>Health Insurance ("Official Gazette of Montenegro", no. 39/04 and "Official Gazette of Montenegro", no. 14/2012)</a:t>
            </a:r>
            <a:br>
              <a:rPr lang="en-US" sz="1700" smtClean="0">
                <a:latin typeface="Cambria" pitchFamily="18" charset="0"/>
              </a:rPr>
            </a:br>
            <a:r>
              <a:rPr lang="sr-Latn-ME" sz="1700" smtClean="0">
                <a:latin typeface="Cambria" pitchFamily="18" charset="0"/>
              </a:rPr>
              <a:t>Regulation</a:t>
            </a:r>
            <a:r>
              <a:rPr lang="en-US" sz="1700" smtClean="0">
                <a:latin typeface="Cambria" pitchFamily="18" charset="0"/>
              </a:rPr>
              <a:t> on the content of specific measures of health care employees ("Official Gazette of Montenegro", no. 44/2006)</a:t>
            </a:r>
            <a:br>
              <a:rPr lang="en-US" sz="1700" smtClean="0">
                <a:latin typeface="Cambria" pitchFamily="18" charset="0"/>
              </a:rPr>
            </a:br>
            <a:r>
              <a:rPr lang="en-US" sz="1700" smtClean="0">
                <a:latin typeface="Cambria" pitchFamily="18" charset="0"/>
              </a:rPr>
              <a:t>Regulations on the procedure for preliminary and periodic medical examinations of workers specialized ("Official Gazette of Montenegro", no. 25/80)</a:t>
            </a:r>
            <a:endParaRPr lang="pl-PL" sz="1700" smtClean="0">
              <a:latin typeface="Cambria" pitchFamily="18" charset="0"/>
            </a:endParaRPr>
          </a:p>
          <a:p>
            <a:r>
              <a:rPr lang="pl-PL" sz="1700" smtClean="0">
                <a:latin typeface="Cambria" pitchFamily="18" charset="0"/>
              </a:rPr>
              <a:t>Planned regulation:</a:t>
            </a:r>
          </a:p>
          <a:p>
            <a:r>
              <a:rPr lang="pl-PL" sz="1700" smtClean="0">
                <a:latin typeface="Cambria" pitchFamily="18" charset="0"/>
              </a:rPr>
              <a:t>Regulation on safety and health at work on risks of exposure of </a:t>
            </a:r>
            <a:r>
              <a:rPr lang="sr-Latn-ME" sz="1700" smtClean="0">
                <a:latin typeface="Cambria" pitchFamily="18" charset="0"/>
              </a:rPr>
              <a:t>vibration (draft finished)</a:t>
            </a:r>
            <a:endParaRPr lang="en-US" sz="1700" dirty="0">
              <a:latin typeface="Cambria" pitchFamily="18" charset="0"/>
            </a:endParaRPr>
          </a:p>
        </p:txBody>
      </p:sp>
      <p:pic>
        <p:nvPicPr>
          <p:cNvPr id="21" name="Picture 18" descr="EU MN logo"/>
          <p:cNvPicPr>
            <a:picLocks noChangeAspect="1" noChangeArrowheads="1"/>
          </p:cNvPicPr>
          <p:nvPr/>
        </p:nvPicPr>
        <p:blipFill>
          <a:blip r:embed="rId4" cstate="print"/>
          <a:srcRect/>
          <a:stretch>
            <a:fillRect/>
          </a:stretch>
        </p:blipFill>
        <p:spPr bwMode="auto">
          <a:xfrm>
            <a:off x="7848600" y="5486400"/>
            <a:ext cx="1066800" cy="600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19</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Social Policy and Employment</a:t>
            </a: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512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18" name="TextBox 17"/>
          <p:cNvSpPr txBox="1"/>
          <p:nvPr/>
        </p:nvSpPr>
        <p:spPr>
          <a:xfrm>
            <a:off x="152400" y="1295400"/>
            <a:ext cx="8991600" cy="646331"/>
          </a:xfrm>
          <a:prstGeom prst="rect">
            <a:avLst/>
          </a:prstGeom>
          <a:noFill/>
        </p:spPr>
        <p:txBody>
          <a:bodyPr wrap="square" rtlCol="0">
            <a:spAutoFit/>
          </a:bodyPr>
          <a:lstStyle/>
          <a:p>
            <a:r>
              <a:rPr lang="en-US" sz="1200" dirty="0" smtClean="0">
                <a:latin typeface="Cambria" pitchFamily="18" charset="0"/>
              </a:rPr>
              <a:t/>
            </a:r>
            <a:br>
              <a:rPr lang="en-US" sz="1200" dirty="0" smtClean="0">
                <a:latin typeface="Cambria" pitchFamily="18" charset="0"/>
              </a:rPr>
            </a:br>
            <a:r>
              <a:rPr lang="en-US" sz="1200" dirty="0" smtClean="0">
                <a:latin typeface="Cambria" pitchFamily="18" charset="0"/>
              </a:rPr>
              <a:t> </a:t>
            </a:r>
            <a:r>
              <a:rPr lang="en-GB" sz="1200" dirty="0" smtClean="0">
                <a:latin typeface="Cambria" pitchFamily="18" charset="0"/>
              </a:rPr>
              <a:t/>
            </a:r>
            <a:br>
              <a:rPr lang="en-GB" sz="1200" dirty="0" smtClean="0">
                <a:latin typeface="Cambria" pitchFamily="18" charset="0"/>
              </a:rPr>
            </a:br>
            <a:endParaRPr lang="en-US" sz="1200" dirty="0">
              <a:latin typeface="Cambria" pitchFamily="18" charset="0"/>
            </a:endParaRPr>
          </a:p>
        </p:txBody>
      </p:sp>
      <p:sp>
        <p:nvSpPr>
          <p:cNvPr id="19" name="TextBox 18"/>
          <p:cNvSpPr txBox="1"/>
          <p:nvPr/>
        </p:nvSpPr>
        <p:spPr>
          <a:xfrm>
            <a:off x="0" y="457200"/>
            <a:ext cx="9144000" cy="6109365"/>
          </a:xfrm>
          <a:prstGeom prst="rect">
            <a:avLst/>
          </a:prstGeom>
          <a:noFill/>
        </p:spPr>
        <p:txBody>
          <a:bodyPr wrap="square" rtlCol="0">
            <a:spAutoFit/>
          </a:bodyPr>
          <a:lstStyle/>
          <a:p>
            <a:r>
              <a:rPr lang="en-GB" sz="1700" b="1" smtClean="0">
                <a:latin typeface="Cambria" pitchFamily="18" charset="0"/>
              </a:rPr>
              <a:t>32003L0010 (EUR-Lex: 05.20.20.10)</a:t>
            </a:r>
            <a:r>
              <a:rPr lang="en-GB" sz="1700" smtClean="0">
                <a:latin typeface="Cambria" pitchFamily="18" charset="0"/>
              </a:rPr>
              <a:t/>
            </a:r>
            <a:br>
              <a:rPr lang="en-GB" sz="1700" smtClean="0">
                <a:latin typeface="Cambria" pitchFamily="18" charset="0"/>
              </a:rPr>
            </a:br>
            <a:r>
              <a:rPr lang="en-GB" sz="1700" smtClean="0">
                <a:latin typeface="Cambria" pitchFamily="18" charset="0"/>
              </a:rPr>
              <a:t>Directive 2003/10/EC of the European Parliament and of the Council of 6 February 2003 on the minimum health and safety requirements regarding the exposure of workers to the risks arising from physical agents (noise) (Seventeenth individual Directive within the meaning of Article 16(1) of Directive 89/391/EEC)</a:t>
            </a:r>
            <a:r>
              <a:rPr lang="sr-Latn-ME" sz="1700" smtClean="0">
                <a:latin typeface="Cambria" pitchFamily="18" charset="0"/>
              </a:rPr>
              <a:t> </a:t>
            </a:r>
            <a:r>
              <a:rPr lang="en-GB" sz="1700" i="1" smtClean="0">
                <a:latin typeface="Cambria" pitchFamily="18" charset="0"/>
              </a:rPr>
              <a:t>(OJ L 042, 15.02.2003,  p. 38)</a:t>
            </a:r>
            <a:endParaRPr lang="en-US" sz="1700" smtClean="0">
              <a:latin typeface="Cambria" pitchFamily="18" charset="0"/>
            </a:endParaRPr>
          </a:p>
          <a:p>
            <a:r>
              <a:rPr lang="pl-PL" sz="1700" smtClean="0">
                <a:latin typeface="Cambria" pitchFamily="18" charset="0"/>
              </a:rPr>
              <a:t>Postojeća </a:t>
            </a:r>
            <a:r>
              <a:rPr lang="pl-PL" sz="1700" dirty="0" smtClean="0">
                <a:latin typeface="Cambria" pitchFamily="18" charset="0"/>
              </a:rPr>
              <a:t>regulativa:</a:t>
            </a:r>
          </a:p>
          <a:p>
            <a:r>
              <a:rPr lang="pl-PL" sz="1700" smtClean="0">
                <a:latin typeface="Cambria" pitchFamily="18" charset="0"/>
              </a:rPr>
              <a:t>Law on Safety at Work </a:t>
            </a:r>
            <a:r>
              <a:rPr lang="en-US" sz="1700" smtClean="0">
                <a:latin typeface="Cambria" pitchFamily="18" charset="0"/>
              </a:rPr>
              <a:t>("Official Gazette</a:t>
            </a:r>
            <a:r>
              <a:rPr lang="sr-Latn-ME" sz="1700" smtClean="0">
                <a:latin typeface="Cambria" pitchFamily="18" charset="0"/>
              </a:rPr>
              <a:t> of  the Republic of Montenegro</a:t>
            </a:r>
            <a:r>
              <a:rPr lang="en-US" sz="1700" smtClean="0">
                <a:latin typeface="Cambria" pitchFamily="18" charset="0"/>
              </a:rPr>
              <a:t>", no. </a:t>
            </a:r>
            <a:r>
              <a:rPr lang="sr-Latn-ME" sz="1700" smtClean="0">
                <a:latin typeface="Cambria" pitchFamily="18" charset="0"/>
              </a:rPr>
              <a:t>79</a:t>
            </a:r>
            <a:r>
              <a:rPr lang="en-US" sz="1700" smtClean="0">
                <a:latin typeface="Cambria" pitchFamily="18" charset="0"/>
              </a:rPr>
              <a:t>/</a:t>
            </a:r>
            <a:r>
              <a:rPr lang="sr-Latn-ME" sz="1700" smtClean="0">
                <a:latin typeface="Cambria" pitchFamily="18" charset="0"/>
              </a:rPr>
              <a:t>04 and </a:t>
            </a:r>
            <a:r>
              <a:rPr lang="en-US" sz="1700" smtClean="0">
                <a:latin typeface="Cambria" pitchFamily="18" charset="0"/>
              </a:rPr>
              <a:t>"Official Gazette</a:t>
            </a:r>
            <a:r>
              <a:rPr lang="sr-Latn-ME" sz="1700" smtClean="0">
                <a:latin typeface="Cambria" pitchFamily="18" charset="0"/>
              </a:rPr>
              <a:t> of Montenegro</a:t>
            </a:r>
            <a:r>
              <a:rPr lang="en-US" sz="1700" smtClean="0">
                <a:latin typeface="Cambria" pitchFamily="18" charset="0"/>
              </a:rPr>
              <a:t>", no. </a:t>
            </a:r>
            <a:r>
              <a:rPr lang="sr-Latn-ME" sz="1700" smtClean="0">
                <a:latin typeface="Cambria" pitchFamily="18" charset="0"/>
              </a:rPr>
              <a:t>26</a:t>
            </a:r>
            <a:r>
              <a:rPr lang="en-US" sz="1700" smtClean="0">
                <a:latin typeface="Cambria" pitchFamily="18" charset="0"/>
              </a:rPr>
              <a:t>/</a:t>
            </a:r>
            <a:r>
              <a:rPr lang="sr-Latn-ME" sz="1700" smtClean="0">
                <a:latin typeface="Cambria" pitchFamily="18" charset="0"/>
              </a:rPr>
              <a:t>10</a:t>
            </a:r>
            <a:r>
              <a:rPr lang="en-US" sz="1700" smtClean="0">
                <a:latin typeface="Cambria" pitchFamily="18" charset="0"/>
              </a:rPr>
              <a:t>)</a:t>
            </a:r>
            <a:endParaRPr lang="pl-PL" sz="1700" smtClean="0">
              <a:latin typeface="Cambria" pitchFamily="18" charset="0"/>
            </a:endParaRPr>
          </a:p>
          <a:p>
            <a:r>
              <a:rPr lang="sr-Latn-ME" sz="1700" smtClean="0">
                <a:latin typeface="Cambria" pitchFamily="18" charset="0"/>
              </a:rPr>
              <a:t>Regulation on way and procedure for risk assessment </a:t>
            </a:r>
            <a:r>
              <a:rPr lang="en-US" sz="1700" smtClean="0">
                <a:latin typeface="Cambria" pitchFamily="18" charset="0"/>
              </a:rPr>
              <a:t>("Official Gazette of Montenegro",</a:t>
            </a:r>
            <a:r>
              <a:rPr lang="pl-PL" sz="1700" smtClean="0">
                <a:latin typeface="Cambria" pitchFamily="18" charset="0"/>
              </a:rPr>
              <a:t> no.  43/07)</a:t>
            </a:r>
          </a:p>
          <a:p>
            <a:r>
              <a:rPr lang="en-US" sz="1700" smtClean="0">
                <a:latin typeface="Cambria" pitchFamily="18" charset="0"/>
              </a:rPr>
              <a:t>R</a:t>
            </a:r>
            <a:r>
              <a:rPr lang="sr-Latn-ME" sz="1700" smtClean="0">
                <a:latin typeface="Cambria" pitchFamily="18" charset="0"/>
              </a:rPr>
              <a:t>egulation</a:t>
            </a:r>
            <a:r>
              <a:rPr lang="en-US" sz="1700" smtClean="0">
                <a:latin typeface="Cambria" pitchFamily="18" charset="0"/>
              </a:rPr>
              <a:t> of procedure and timetable for periodic inspection and testing of </a:t>
            </a:r>
            <a:r>
              <a:rPr lang="sr-Latn-ME" sz="1700" smtClean="0">
                <a:latin typeface="Cambria" pitchFamily="18" charset="0"/>
              </a:rPr>
              <a:t> work equipment</a:t>
            </a:r>
            <a:r>
              <a:rPr lang="en-US" sz="1700" smtClean="0">
                <a:latin typeface="Cambria" pitchFamily="18" charset="0"/>
              </a:rPr>
              <a:t> and personal protection </a:t>
            </a:r>
            <a:r>
              <a:rPr lang="sr-Latn-ME" sz="1700" smtClean="0">
                <a:latin typeface="Cambria" pitchFamily="18" charset="0"/>
              </a:rPr>
              <a:t>equipment </a:t>
            </a:r>
            <a:r>
              <a:rPr lang="en-US" sz="1700" smtClean="0">
                <a:latin typeface="Cambria" pitchFamily="18" charset="0"/>
              </a:rPr>
              <a:t>and working conditions (</a:t>
            </a:r>
            <a:r>
              <a:rPr lang="sr-Latn-ME" sz="1700" smtClean="0">
                <a:latin typeface="Cambria" pitchFamily="18" charset="0"/>
              </a:rPr>
              <a:t>"</a:t>
            </a:r>
            <a:r>
              <a:rPr lang="en-US" sz="1700" smtClean="0">
                <a:latin typeface="Cambria" pitchFamily="18" charset="0"/>
              </a:rPr>
              <a:t>Official Gazette</a:t>
            </a:r>
            <a:r>
              <a:rPr lang="sr-Latn-ME" sz="1700" smtClean="0">
                <a:latin typeface="Cambria" pitchFamily="18" charset="0"/>
              </a:rPr>
              <a:t> of  the Republic of Montenegro"</a:t>
            </a:r>
            <a:r>
              <a:rPr lang="en-US" sz="1700" smtClean="0">
                <a:latin typeface="Cambria" pitchFamily="18" charset="0"/>
              </a:rPr>
              <a:t>, no. 71/05)</a:t>
            </a:r>
            <a:endParaRPr lang="sr-Latn-ME" sz="1700" smtClean="0">
              <a:latin typeface="Cambria" pitchFamily="18" charset="0"/>
            </a:endParaRPr>
          </a:p>
          <a:p>
            <a:r>
              <a:rPr lang="sr-Latn-ME" sz="1700" smtClean="0">
                <a:latin typeface="Cambria" pitchFamily="18" charset="0"/>
              </a:rPr>
              <a:t>Regulation</a:t>
            </a:r>
            <a:r>
              <a:rPr lang="en-US" sz="1700" smtClean="0">
                <a:latin typeface="Cambria" pitchFamily="18" charset="0"/>
              </a:rPr>
              <a:t> on the measures and safety standards of the noise in the working environment (</a:t>
            </a:r>
            <a:r>
              <a:rPr lang="sr-Latn-ME" sz="1700" smtClean="0">
                <a:latin typeface="Cambria" pitchFamily="18" charset="0"/>
              </a:rPr>
              <a:t>"</a:t>
            </a:r>
            <a:r>
              <a:rPr lang="en-US" sz="1700" smtClean="0">
                <a:latin typeface="Cambria" pitchFamily="18" charset="0"/>
              </a:rPr>
              <a:t>Official Gazette of SFRY</a:t>
            </a:r>
            <a:r>
              <a:rPr lang="sr-Latn-ME" sz="1700" smtClean="0">
                <a:latin typeface="Cambria" pitchFamily="18" charset="0"/>
              </a:rPr>
              <a:t>"</a:t>
            </a:r>
            <a:r>
              <a:rPr lang="en-US" sz="1700" smtClean="0">
                <a:latin typeface="Cambria" pitchFamily="18" charset="0"/>
              </a:rPr>
              <a:t>, </a:t>
            </a:r>
            <a:r>
              <a:rPr lang="sr-Latn-ME" sz="1700" smtClean="0">
                <a:latin typeface="Cambria" pitchFamily="18" charset="0"/>
              </a:rPr>
              <a:t>n</a:t>
            </a:r>
            <a:r>
              <a:rPr lang="en-US" sz="1700" smtClean="0">
                <a:latin typeface="Cambria" pitchFamily="18" charset="0"/>
              </a:rPr>
              <a:t>o. 21/92)</a:t>
            </a:r>
            <a:endParaRPr lang="sr-Latn-ME" sz="1700" smtClean="0">
              <a:latin typeface="Cambria" pitchFamily="18" charset="0"/>
            </a:endParaRPr>
          </a:p>
          <a:p>
            <a:r>
              <a:rPr lang="sr-Latn-ME" sz="1700" smtClean="0">
                <a:latin typeface="Cambria" pitchFamily="18" charset="0"/>
              </a:rPr>
              <a:t>Law on </a:t>
            </a:r>
            <a:r>
              <a:rPr lang="en-US" sz="1700" smtClean="0">
                <a:latin typeface="Cambria" pitchFamily="18" charset="0"/>
              </a:rPr>
              <a:t>Health Insurance ("Official Gazette of Montenegro", no. 39/04 and "Official Gazette of Montenegro", no. 14/2012)</a:t>
            </a:r>
            <a:br>
              <a:rPr lang="en-US" sz="1700" smtClean="0">
                <a:latin typeface="Cambria" pitchFamily="18" charset="0"/>
              </a:rPr>
            </a:br>
            <a:r>
              <a:rPr lang="sr-Latn-ME" sz="1700" smtClean="0">
                <a:latin typeface="Cambria" pitchFamily="18" charset="0"/>
              </a:rPr>
              <a:t>Regulation</a:t>
            </a:r>
            <a:r>
              <a:rPr lang="en-US" sz="1700" smtClean="0">
                <a:latin typeface="Cambria" pitchFamily="18" charset="0"/>
              </a:rPr>
              <a:t> on the content of specific measures of health care employees ("Official Gazette of Montenegro", no. 44/2006)</a:t>
            </a:r>
            <a:br>
              <a:rPr lang="en-US" sz="1700" smtClean="0">
                <a:latin typeface="Cambria" pitchFamily="18" charset="0"/>
              </a:rPr>
            </a:br>
            <a:r>
              <a:rPr lang="en-US" sz="1700" smtClean="0">
                <a:latin typeface="Cambria" pitchFamily="18" charset="0"/>
              </a:rPr>
              <a:t>Regulations on the procedure for preliminary and periodic medical examinations of workers specialized ("Official Gazette of Montenegro", no. 25/80)</a:t>
            </a:r>
            <a:endParaRPr lang="pl-PL" sz="1700" smtClean="0">
              <a:latin typeface="Cambria" pitchFamily="18" charset="0"/>
            </a:endParaRPr>
          </a:p>
          <a:p>
            <a:r>
              <a:rPr lang="pl-PL" sz="1700" smtClean="0">
                <a:latin typeface="Cambria" pitchFamily="18" charset="0"/>
              </a:rPr>
              <a:t>Planned regulation:</a:t>
            </a:r>
          </a:p>
          <a:p>
            <a:r>
              <a:rPr lang="pl-PL" sz="1700" smtClean="0">
                <a:latin typeface="Cambria" pitchFamily="18" charset="0"/>
              </a:rPr>
              <a:t>Regulation on safety and health at work on risks of exposure of </a:t>
            </a:r>
            <a:r>
              <a:rPr lang="sr-Latn-ME" sz="1700" smtClean="0">
                <a:latin typeface="Cambria" pitchFamily="18" charset="0"/>
              </a:rPr>
              <a:t>noise (draft finished)</a:t>
            </a:r>
            <a:endParaRPr lang="en-US" sz="1700" dirty="0">
              <a:latin typeface="Cambria" pitchFamily="18" charset="0"/>
            </a:endParaRPr>
          </a:p>
        </p:txBody>
      </p:sp>
      <p:pic>
        <p:nvPicPr>
          <p:cNvPr id="21" name="Picture 18" descr="EU MN logo"/>
          <p:cNvPicPr>
            <a:picLocks noChangeAspect="1" noChangeArrowheads="1"/>
          </p:cNvPicPr>
          <p:nvPr/>
        </p:nvPicPr>
        <p:blipFill>
          <a:blip r:embed="rId4" cstate="print"/>
          <a:srcRect/>
          <a:stretch>
            <a:fillRect/>
          </a:stretch>
        </p:blipFill>
        <p:spPr bwMode="auto">
          <a:xfrm>
            <a:off x="7907866" y="5638800"/>
            <a:ext cx="1083733" cy="60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19</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Social Policy and Employment</a:t>
            </a: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512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18" name="TextBox 17"/>
          <p:cNvSpPr txBox="1"/>
          <p:nvPr/>
        </p:nvSpPr>
        <p:spPr>
          <a:xfrm>
            <a:off x="152400" y="1295400"/>
            <a:ext cx="8991600" cy="646331"/>
          </a:xfrm>
          <a:prstGeom prst="rect">
            <a:avLst/>
          </a:prstGeom>
          <a:noFill/>
        </p:spPr>
        <p:txBody>
          <a:bodyPr wrap="square" rtlCol="0">
            <a:spAutoFit/>
          </a:bodyPr>
          <a:lstStyle/>
          <a:p>
            <a:r>
              <a:rPr lang="en-US" sz="1200" dirty="0" smtClean="0">
                <a:latin typeface="Cambria" pitchFamily="18" charset="0"/>
              </a:rPr>
              <a:t/>
            </a:r>
            <a:br>
              <a:rPr lang="en-US" sz="1200" dirty="0" smtClean="0">
                <a:latin typeface="Cambria" pitchFamily="18" charset="0"/>
              </a:rPr>
            </a:br>
            <a:r>
              <a:rPr lang="en-US" sz="1200" dirty="0" smtClean="0">
                <a:latin typeface="Cambria" pitchFamily="18" charset="0"/>
              </a:rPr>
              <a:t> </a:t>
            </a:r>
            <a:r>
              <a:rPr lang="en-GB" sz="1200" dirty="0" smtClean="0">
                <a:latin typeface="Cambria" pitchFamily="18" charset="0"/>
              </a:rPr>
              <a:t/>
            </a:r>
            <a:br>
              <a:rPr lang="en-GB" sz="1200" dirty="0" smtClean="0">
                <a:latin typeface="Cambria" pitchFamily="18" charset="0"/>
              </a:rPr>
            </a:br>
            <a:endParaRPr lang="en-US" sz="1200" dirty="0">
              <a:latin typeface="Cambria" pitchFamily="18" charset="0"/>
            </a:endParaRPr>
          </a:p>
        </p:txBody>
      </p:sp>
      <p:sp>
        <p:nvSpPr>
          <p:cNvPr id="19" name="TextBox 18"/>
          <p:cNvSpPr txBox="1"/>
          <p:nvPr/>
        </p:nvSpPr>
        <p:spPr>
          <a:xfrm>
            <a:off x="0" y="609600"/>
            <a:ext cx="9144000" cy="6001643"/>
          </a:xfrm>
          <a:prstGeom prst="rect">
            <a:avLst/>
          </a:prstGeom>
          <a:noFill/>
        </p:spPr>
        <p:txBody>
          <a:bodyPr wrap="square" rtlCol="0">
            <a:spAutoFit/>
          </a:bodyPr>
          <a:lstStyle/>
          <a:p>
            <a:r>
              <a:rPr lang="en-GB" sz="1600" b="1" smtClean="0">
                <a:latin typeface="Cambria" pitchFamily="18" charset="0"/>
              </a:rPr>
              <a:t>32004L0040 (EUR-Lex: 05.20.30.20)</a:t>
            </a:r>
            <a:r>
              <a:rPr lang="en-GB" sz="1600" smtClean="0">
                <a:latin typeface="Cambria" pitchFamily="18" charset="0"/>
              </a:rPr>
              <a:t/>
            </a:r>
            <a:br>
              <a:rPr lang="en-GB" sz="1600" smtClean="0">
                <a:latin typeface="Cambria" pitchFamily="18" charset="0"/>
              </a:rPr>
            </a:br>
            <a:r>
              <a:rPr lang="en-GB" sz="1600" smtClean="0">
                <a:latin typeface="Cambria" pitchFamily="18" charset="0"/>
              </a:rPr>
              <a:t>Directive 2004/40/EC of the European Parliament and of the Council of 29 April 2004 on the minimum health and safety requirements regarding the exposure of workers to the risks arising from physical agents (electromagnetic fields) (18th individual Directive within the meaning of Article 16(1) of Directive 89/391/EEC)</a:t>
            </a:r>
            <a:r>
              <a:rPr lang="sr-Latn-ME" sz="1600" smtClean="0">
                <a:latin typeface="Cambria" pitchFamily="18" charset="0"/>
              </a:rPr>
              <a:t> </a:t>
            </a:r>
            <a:r>
              <a:rPr lang="en-GB" sz="1600" i="1" smtClean="0">
                <a:latin typeface="Cambria" pitchFamily="18" charset="0"/>
              </a:rPr>
              <a:t>(OJ L 159, 30.04.2004,  p. 1)</a:t>
            </a:r>
            <a:endParaRPr lang="en-US" sz="1600" smtClean="0">
              <a:latin typeface="Cambria" pitchFamily="18" charset="0"/>
            </a:endParaRPr>
          </a:p>
          <a:p>
            <a:r>
              <a:rPr lang="en-GB" sz="1600" b="1" smtClean="0">
                <a:latin typeface="Cambria" pitchFamily="18" charset="0"/>
              </a:rPr>
              <a:t>32006L0025 (EUR-Lex: 05.20.30.20</a:t>
            </a:r>
            <a:endParaRPr lang="en-US" sz="1600" smtClean="0">
              <a:latin typeface="Cambria" pitchFamily="18" charset="0"/>
            </a:endParaRPr>
          </a:p>
          <a:p>
            <a:r>
              <a:rPr lang="en-GB" sz="1600" smtClean="0">
                <a:latin typeface="Cambria" pitchFamily="18" charset="0"/>
              </a:rPr>
              <a:t>Directive 2006/25/EC of the European Parliament and of the Council of 5 April 2006 on the minimum health and safety requirements regarding the exposure of workers to risks arising from physical agents (artificial optical radiation)</a:t>
            </a:r>
            <a:r>
              <a:rPr lang="sr-Latn-ME" sz="1600" smtClean="0">
                <a:latin typeface="Cambria" pitchFamily="18" charset="0"/>
              </a:rPr>
              <a:t> </a:t>
            </a:r>
            <a:r>
              <a:rPr lang="en-GB" sz="1600" i="1" smtClean="0">
                <a:latin typeface="Cambria" pitchFamily="18" charset="0"/>
              </a:rPr>
              <a:t>(OJ L 114, 27.4.2006, p. 38) </a:t>
            </a:r>
            <a:endParaRPr lang="sr-Latn-ME" sz="1600" i="1" smtClean="0">
              <a:latin typeface="Cambria" pitchFamily="18" charset="0"/>
            </a:endParaRPr>
          </a:p>
          <a:p>
            <a:r>
              <a:rPr lang="pl-PL" sz="1600" smtClean="0">
                <a:latin typeface="Cambria" pitchFamily="18" charset="0"/>
              </a:rPr>
              <a:t>Existing regulation:</a:t>
            </a:r>
            <a:endParaRPr lang="pl-PL" sz="1600" dirty="0" smtClean="0">
              <a:latin typeface="Cambria" pitchFamily="18" charset="0"/>
            </a:endParaRPr>
          </a:p>
          <a:p>
            <a:r>
              <a:rPr lang="pl-PL" sz="1600" smtClean="0">
                <a:latin typeface="Cambria" pitchFamily="18" charset="0"/>
              </a:rPr>
              <a:t>Law on Safety at Work </a:t>
            </a:r>
            <a:r>
              <a:rPr lang="en-US" sz="1600" smtClean="0">
                <a:latin typeface="Cambria" pitchFamily="18" charset="0"/>
              </a:rPr>
              <a:t>("Official Gazette</a:t>
            </a:r>
            <a:r>
              <a:rPr lang="sr-Latn-ME" sz="1600" smtClean="0">
                <a:latin typeface="Cambria" pitchFamily="18" charset="0"/>
              </a:rPr>
              <a:t> of  the Republic of Montenegro</a:t>
            </a:r>
            <a:r>
              <a:rPr lang="en-US" sz="1600" smtClean="0">
                <a:latin typeface="Cambria" pitchFamily="18" charset="0"/>
              </a:rPr>
              <a:t>", no. </a:t>
            </a:r>
            <a:r>
              <a:rPr lang="sr-Latn-ME" sz="1600" smtClean="0">
                <a:latin typeface="Cambria" pitchFamily="18" charset="0"/>
              </a:rPr>
              <a:t>79</a:t>
            </a:r>
            <a:r>
              <a:rPr lang="en-US" sz="1600" smtClean="0">
                <a:latin typeface="Cambria" pitchFamily="18" charset="0"/>
              </a:rPr>
              <a:t>/</a:t>
            </a:r>
            <a:r>
              <a:rPr lang="sr-Latn-ME" sz="1600" smtClean="0">
                <a:latin typeface="Cambria" pitchFamily="18" charset="0"/>
              </a:rPr>
              <a:t>04 and </a:t>
            </a:r>
            <a:r>
              <a:rPr lang="en-US" sz="1600" smtClean="0">
                <a:latin typeface="Cambria" pitchFamily="18" charset="0"/>
              </a:rPr>
              <a:t>"Official Gazette</a:t>
            </a:r>
            <a:r>
              <a:rPr lang="sr-Latn-ME" sz="1600" smtClean="0">
                <a:latin typeface="Cambria" pitchFamily="18" charset="0"/>
              </a:rPr>
              <a:t> of Montenegro</a:t>
            </a:r>
            <a:r>
              <a:rPr lang="en-US" sz="1600" smtClean="0">
                <a:latin typeface="Cambria" pitchFamily="18" charset="0"/>
              </a:rPr>
              <a:t>", no. </a:t>
            </a:r>
            <a:r>
              <a:rPr lang="sr-Latn-ME" sz="1600" smtClean="0">
                <a:latin typeface="Cambria" pitchFamily="18" charset="0"/>
              </a:rPr>
              <a:t>26</a:t>
            </a:r>
            <a:r>
              <a:rPr lang="en-US" sz="1600" smtClean="0">
                <a:latin typeface="Cambria" pitchFamily="18" charset="0"/>
              </a:rPr>
              <a:t>/</a:t>
            </a:r>
            <a:r>
              <a:rPr lang="sr-Latn-ME" sz="1600" smtClean="0">
                <a:latin typeface="Cambria" pitchFamily="18" charset="0"/>
              </a:rPr>
              <a:t>10</a:t>
            </a:r>
            <a:r>
              <a:rPr lang="en-US" sz="1600" smtClean="0">
                <a:latin typeface="Cambria" pitchFamily="18" charset="0"/>
              </a:rPr>
              <a:t>)</a:t>
            </a:r>
            <a:endParaRPr lang="sr-Latn-ME" sz="1600" smtClean="0">
              <a:latin typeface="Cambria" pitchFamily="18" charset="0"/>
            </a:endParaRPr>
          </a:p>
          <a:p>
            <a:r>
              <a:rPr lang="sr-Latn-ME" sz="1600" smtClean="0">
                <a:latin typeface="Cambria" pitchFamily="18" charset="0"/>
              </a:rPr>
              <a:t>Regulation on way and procedure for risk assessment </a:t>
            </a:r>
            <a:r>
              <a:rPr lang="en-US" sz="1600" smtClean="0">
                <a:latin typeface="Cambria" pitchFamily="18" charset="0"/>
              </a:rPr>
              <a:t>("Official Gazette of Montenegro",</a:t>
            </a:r>
            <a:r>
              <a:rPr lang="pl-PL" sz="1600" smtClean="0">
                <a:latin typeface="Cambria" pitchFamily="18" charset="0"/>
              </a:rPr>
              <a:t> no.  43/07)</a:t>
            </a:r>
          </a:p>
          <a:p>
            <a:pPr indent="-342900" algn="just">
              <a:spcBef>
                <a:spcPts val="0"/>
              </a:spcBef>
              <a:buClr>
                <a:schemeClr val="accent2">
                  <a:lumMod val="50000"/>
                </a:schemeClr>
              </a:buClr>
            </a:pPr>
            <a:r>
              <a:rPr lang="sr-Latn-ME" sz="1600" smtClean="0">
                <a:latin typeface="Cambria" pitchFamily="18" charset="0"/>
              </a:rPr>
              <a:t>the part related to protection from </a:t>
            </a:r>
            <a:r>
              <a:rPr lang="sr-Latn-ME" sz="1600" b="1" smtClean="0">
                <a:latin typeface="Cambria" pitchFamily="18" charset="0"/>
              </a:rPr>
              <a:t>ionising radiation </a:t>
            </a:r>
            <a:r>
              <a:rPr lang="sr-Latn-ME" sz="1600" smtClean="0">
                <a:latin typeface="Cambria" pitchFamily="18" charset="0"/>
              </a:rPr>
              <a:t>is transposed in the </a:t>
            </a:r>
            <a:r>
              <a:rPr lang="sr-Latn-ME" sz="1600" b="1" smtClean="0">
                <a:latin typeface="Cambria" pitchFamily="18" charset="0"/>
              </a:rPr>
              <a:t>Law on Ionising Radiation Protection and Radiation Safety </a:t>
            </a:r>
            <a:r>
              <a:rPr lang="sr-Latn-ME" sz="1600" smtClean="0">
                <a:latin typeface="Cambria" pitchFamily="18" charset="0"/>
              </a:rPr>
              <a:t>(“OG of MNE”, 56/09, 58/09) and its bylows (17). </a:t>
            </a:r>
            <a:r>
              <a:rPr lang="en-GB" sz="1600" smtClean="0">
                <a:latin typeface="Cambria" pitchFamily="18" charset="0"/>
              </a:rPr>
              <a:t>Amendments to the Law on </a:t>
            </a:r>
            <a:r>
              <a:rPr lang="sr-Latn-ME" sz="1600" smtClean="0">
                <a:latin typeface="Cambria" pitchFamily="18" charset="0"/>
              </a:rPr>
              <a:t>Ionising Radiation Protection and Radiation Safety </a:t>
            </a:r>
            <a:r>
              <a:rPr lang="en-US" sz="1600" smtClean="0">
                <a:latin typeface="Cambria" pitchFamily="18" charset="0"/>
              </a:rPr>
              <a:t>in accordance with </a:t>
            </a:r>
            <a:r>
              <a:rPr lang="sr-Latn-ME" sz="1600" smtClean="0">
                <a:latin typeface="Cambria" pitchFamily="18" charset="0"/>
              </a:rPr>
              <a:t>89/391 and new directives from Energy Chapter (proposals) </a:t>
            </a:r>
            <a:r>
              <a:rPr lang="en-US" sz="1600" smtClean="0">
                <a:latin typeface="Cambria" pitchFamily="18" charset="0"/>
              </a:rPr>
              <a:t>is planned</a:t>
            </a:r>
            <a:r>
              <a:rPr lang="sr-Latn-ME" sz="1600" smtClean="0">
                <a:latin typeface="Cambria" pitchFamily="18" charset="0"/>
              </a:rPr>
              <a:t> to be developed and adopted </a:t>
            </a:r>
            <a:r>
              <a:rPr lang="en-US" sz="1600" smtClean="0">
                <a:latin typeface="Cambria" pitchFamily="18" charset="0"/>
              </a:rPr>
              <a:t> </a:t>
            </a:r>
            <a:r>
              <a:rPr lang="sr-Latn-ME" sz="1600" smtClean="0">
                <a:latin typeface="Cambria" pitchFamily="18" charset="0"/>
              </a:rPr>
              <a:t>after the adoption of </a:t>
            </a:r>
            <a:r>
              <a:rPr lang="sr-Latn-ME" sz="1600" b="1" smtClean="0">
                <a:latin typeface="Cambria" pitchFamily="18" charset="0"/>
              </a:rPr>
              <a:t>new BSS Directive </a:t>
            </a:r>
            <a:r>
              <a:rPr lang="sr-Latn-ME" sz="1600" smtClean="0">
                <a:latin typeface="Cambria" pitchFamily="18" charset="0"/>
              </a:rPr>
              <a:t>which will repeal </a:t>
            </a:r>
            <a:r>
              <a:rPr lang="sr-Latn-ME" sz="1600" b="1" smtClean="0">
                <a:latin typeface="Cambria" pitchFamily="18" charset="0"/>
              </a:rPr>
              <a:t>5</a:t>
            </a:r>
            <a:r>
              <a:rPr lang="sr-Latn-ME" sz="1600" smtClean="0">
                <a:latin typeface="Cambria" pitchFamily="18" charset="0"/>
              </a:rPr>
              <a:t> acting directives and </a:t>
            </a:r>
            <a:r>
              <a:rPr lang="sr-Latn-ME" sz="1600" b="1" smtClean="0">
                <a:latin typeface="Cambria" pitchFamily="18" charset="0"/>
              </a:rPr>
              <a:t>1</a:t>
            </a:r>
            <a:r>
              <a:rPr lang="sr-Latn-ME" sz="1600" smtClean="0">
                <a:latin typeface="Cambria" pitchFamily="18" charset="0"/>
              </a:rPr>
              <a:t> reccomendation </a:t>
            </a:r>
          </a:p>
          <a:p>
            <a:pPr indent="-342900" algn="just">
              <a:spcBef>
                <a:spcPts val="0"/>
              </a:spcBef>
              <a:buClr>
                <a:schemeClr val="accent2">
                  <a:lumMod val="50000"/>
                </a:schemeClr>
              </a:buClr>
            </a:pPr>
            <a:r>
              <a:rPr lang="sr-Latn-ME" sz="1600" smtClean="0">
                <a:latin typeface="Cambria" pitchFamily="18" charset="0"/>
              </a:rPr>
              <a:t>the part related to </a:t>
            </a:r>
            <a:r>
              <a:rPr lang="sr-Latn-ME" sz="1600" b="1" smtClean="0">
                <a:latin typeface="Cambria" pitchFamily="18" charset="0"/>
              </a:rPr>
              <a:t>protection from non-ionising radiation </a:t>
            </a:r>
            <a:r>
              <a:rPr lang="sr-Latn-ME" sz="1600" smtClean="0">
                <a:latin typeface="Cambria" pitchFamily="18" charset="0"/>
              </a:rPr>
              <a:t>is partly transposed in the </a:t>
            </a:r>
            <a:r>
              <a:rPr lang="sr-Latn-ME" sz="1600" b="1" smtClean="0">
                <a:latin typeface="Cambria" pitchFamily="18" charset="0"/>
              </a:rPr>
              <a:t>Proposal of the Law on Non-Ionising Radiation Protection,</a:t>
            </a:r>
            <a:r>
              <a:rPr lang="sr-Latn-ME" sz="1600" smtClean="0">
                <a:latin typeface="Cambria" pitchFamily="18" charset="0"/>
              </a:rPr>
              <a:t> which has been approved by the Government of Montenegro on its sesssion on 8 February 2013 and sent to Parliament procedure for final adoption. The full transposition is espected to be done by developing of rulebooks (18) on the basis on the Law on Non-Ionising Radiation Protection  (Proposal) by 2015;</a:t>
            </a:r>
            <a:endParaRPr lang="en-US" sz="1600" smtClean="0">
              <a:latin typeface="Cambria" pitchFamily="18" charset="0"/>
            </a:endParaRPr>
          </a:p>
          <a:p>
            <a:endParaRPr lang="pl-PL" sz="1600" dirty="0" smtClean="0">
              <a:latin typeface="Cambria" pitchFamily="18" charset="0"/>
            </a:endParaRPr>
          </a:p>
        </p:txBody>
      </p:sp>
      <p:pic>
        <p:nvPicPr>
          <p:cNvPr id="21" name="Picture 18" descr="EU MN logo"/>
          <p:cNvPicPr>
            <a:picLocks noChangeAspect="1" noChangeArrowheads="1"/>
          </p:cNvPicPr>
          <p:nvPr/>
        </p:nvPicPr>
        <p:blipFill>
          <a:blip r:embed="rId4" cstate="print"/>
          <a:srcRect/>
          <a:stretch>
            <a:fillRect/>
          </a:stretch>
        </p:blipFill>
        <p:spPr bwMode="auto">
          <a:xfrm>
            <a:off x="7696200" y="2600325"/>
            <a:ext cx="931333" cy="523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19</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Social Policy and Employment</a:t>
            </a: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512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18" name="TextBox 17"/>
          <p:cNvSpPr txBox="1"/>
          <p:nvPr/>
        </p:nvSpPr>
        <p:spPr>
          <a:xfrm>
            <a:off x="152400" y="1295400"/>
            <a:ext cx="8991600" cy="646331"/>
          </a:xfrm>
          <a:prstGeom prst="rect">
            <a:avLst/>
          </a:prstGeom>
          <a:noFill/>
        </p:spPr>
        <p:txBody>
          <a:bodyPr wrap="square" rtlCol="0">
            <a:spAutoFit/>
          </a:bodyPr>
          <a:lstStyle/>
          <a:p>
            <a:r>
              <a:rPr lang="en-US" sz="1200" dirty="0" smtClean="0">
                <a:latin typeface="Cambria" pitchFamily="18" charset="0"/>
              </a:rPr>
              <a:t/>
            </a:r>
            <a:br>
              <a:rPr lang="en-US" sz="1200" dirty="0" smtClean="0">
                <a:latin typeface="Cambria" pitchFamily="18" charset="0"/>
              </a:rPr>
            </a:br>
            <a:r>
              <a:rPr lang="en-US" sz="1200" dirty="0" smtClean="0">
                <a:latin typeface="Cambria" pitchFamily="18" charset="0"/>
              </a:rPr>
              <a:t> </a:t>
            </a:r>
            <a:r>
              <a:rPr lang="en-GB" sz="1200" dirty="0" smtClean="0">
                <a:latin typeface="Cambria" pitchFamily="18" charset="0"/>
              </a:rPr>
              <a:t/>
            </a:r>
            <a:br>
              <a:rPr lang="en-GB" sz="1200" dirty="0" smtClean="0">
                <a:latin typeface="Cambria" pitchFamily="18" charset="0"/>
              </a:rPr>
            </a:br>
            <a:endParaRPr lang="en-US" sz="1200" dirty="0">
              <a:latin typeface="Cambria" pitchFamily="18" charset="0"/>
            </a:endParaRPr>
          </a:p>
        </p:txBody>
      </p:sp>
      <p:sp>
        <p:nvSpPr>
          <p:cNvPr id="19" name="TextBox 18"/>
          <p:cNvSpPr txBox="1"/>
          <p:nvPr/>
        </p:nvSpPr>
        <p:spPr>
          <a:xfrm>
            <a:off x="0" y="762000"/>
            <a:ext cx="9144000" cy="3293209"/>
          </a:xfrm>
          <a:prstGeom prst="rect">
            <a:avLst/>
          </a:prstGeom>
          <a:noFill/>
        </p:spPr>
        <p:txBody>
          <a:bodyPr wrap="square" rtlCol="0">
            <a:spAutoFit/>
          </a:bodyPr>
          <a:lstStyle/>
          <a:p>
            <a:r>
              <a:rPr lang="en-US" sz="1600" smtClean="0">
                <a:latin typeface="Cambria" pitchFamily="18" charset="0"/>
              </a:rPr>
              <a:t>R</a:t>
            </a:r>
            <a:r>
              <a:rPr lang="sr-Latn-ME" sz="1600" smtClean="0">
                <a:latin typeface="Cambria" pitchFamily="18" charset="0"/>
              </a:rPr>
              <a:t>egulation</a:t>
            </a:r>
            <a:r>
              <a:rPr lang="en-US" sz="1600" smtClean="0">
                <a:latin typeface="Cambria" pitchFamily="18" charset="0"/>
              </a:rPr>
              <a:t> of procedure and timetable for periodic inspection and testing of </a:t>
            </a:r>
            <a:r>
              <a:rPr lang="sr-Latn-ME" sz="1600" smtClean="0">
                <a:latin typeface="Cambria" pitchFamily="18" charset="0"/>
              </a:rPr>
              <a:t> work equipment</a:t>
            </a:r>
            <a:r>
              <a:rPr lang="en-US" sz="1600" smtClean="0">
                <a:latin typeface="Cambria" pitchFamily="18" charset="0"/>
              </a:rPr>
              <a:t> and personal protection </a:t>
            </a:r>
            <a:r>
              <a:rPr lang="sr-Latn-ME" sz="1600" smtClean="0">
                <a:latin typeface="Cambria" pitchFamily="18" charset="0"/>
              </a:rPr>
              <a:t>equipment </a:t>
            </a:r>
            <a:r>
              <a:rPr lang="en-US" sz="1600" smtClean="0">
                <a:latin typeface="Cambria" pitchFamily="18" charset="0"/>
              </a:rPr>
              <a:t>and working conditions (</a:t>
            </a:r>
            <a:r>
              <a:rPr lang="sr-Latn-ME" sz="1600" smtClean="0">
                <a:latin typeface="Cambria" pitchFamily="18" charset="0"/>
              </a:rPr>
              <a:t>"</a:t>
            </a:r>
            <a:r>
              <a:rPr lang="en-US" sz="1600" smtClean="0">
                <a:latin typeface="Cambria" pitchFamily="18" charset="0"/>
              </a:rPr>
              <a:t>Official Gazette</a:t>
            </a:r>
            <a:r>
              <a:rPr lang="sr-Latn-ME" sz="1600" smtClean="0">
                <a:latin typeface="Cambria" pitchFamily="18" charset="0"/>
              </a:rPr>
              <a:t> of  the Republic of Montenegro"</a:t>
            </a:r>
            <a:r>
              <a:rPr lang="en-US" sz="1600" smtClean="0">
                <a:latin typeface="Cambria" pitchFamily="18" charset="0"/>
              </a:rPr>
              <a:t>, no. 71/05)</a:t>
            </a:r>
            <a:endParaRPr lang="sr-Latn-ME" sz="1600" smtClean="0">
              <a:latin typeface="Cambria" pitchFamily="18" charset="0"/>
            </a:endParaRPr>
          </a:p>
          <a:p>
            <a:r>
              <a:rPr lang="sr-Latn-ME" sz="1600" smtClean="0">
                <a:latin typeface="Cambria" pitchFamily="18" charset="0"/>
              </a:rPr>
              <a:t>Law on </a:t>
            </a:r>
            <a:r>
              <a:rPr lang="en-US" sz="1600" smtClean="0">
                <a:latin typeface="Cambria" pitchFamily="18" charset="0"/>
              </a:rPr>
              <a:t>Health Insurance ("Official Gazette of Montenegro", no. 39/04 and "Official Gazette of Montenegro", no. 14/2012)</a:t>
            </a:r>
            <a:br>
              <a:rPr lang="en-US" sz="1600" smtClean="0">
                <a:latin typeface="Cambria" pitchFamily="18" charset="0"/>
              </a:rPr>
            </a:br>
            <a:r>
              <a:rPr lang="sr-Latn-ME" sz="1600" smtClean="0">
                <a:latin typeface="Cambria" pitchFamily="18" charset="0"/>
              </a:rPr>
              <a:t>Regulation</a:t>
            </a:r>
            <a:r>
              <a:rPr lang="en-US" sz="1600" smtClean="0">
                <a:latin typeface="Cambria" pitchFamily="18" charset="0"/>
              </a:rPr>
              <a:t> on the content of specific measures of health care employees ("Official Gazette of Montenegro", no. 44/2006)</a:t>
            </a:r>
            <a:br>
              <a:rPr lang="en-US" sz="1600" smtClean="0">
                <a:latin typeface="Cambria" pitchFamily="18" charset="0"/>
              </a:rPr>
            </a:br>
            <a:r>
              <a:rPr lang="en-US" sz="1600" smtClean="0">
                <a:latin typeface="Cambria" pitchFamily="18" charset="0"/>
              </a:rPr>
              <a:t>Regulations on the procedure for preliminary and periodic medical examinations of workers specialized ("Official Gazette of Montenegro", no. 25/80)</a:t>
            </a:r>
            <a:endParaRPr lang="pl-PL" sz="1600" smtClean="0">
              <a:latin typeface="Cambria" pitchFamily="18" charset="0"/>
            </a:endParaRPr>
          </a:p>
          <a:p>
            <a:r>
              <a:rPr lang="pl-PL" sz="1600" smtClean="0">
                <a:latin typeface="Cambria" pitchFamily="18" charset="0"/>
              </a:rPr>
              <a:t>Planned regulation:</a:t>
            </a:r>
          </a:p>
          <a:p>
            <a:r>
              <a:rPr lang="sr-Latn-ME" sz="1600" b="1" smtClean="0">
                <a:latin typeface="Cambria" pitchFamily="18" charset="0"/>
              </a:rPr>
              <a:t>Law on Ionising Radiation Protection and Radiation Safety </a:t>
            </a:r>
            <a:r>
              <a:rPr lang="en-US" sz="1600" smtClean="0">
                <a:latin typeface="Cambria" pitchFamily="18" charset="0"/>
              </a:rPr>
              <a:t>("Official Gazette of Montenegro",</a:t>
            </a:r>
            <a:r>
              <a:rPr lang="sr-Latn-ME" sz="1600" smtClean="0">
                <a:latin typeface="Cambria" pitchFamily="18" charset="0"/>
              </a:rPr>
              <a:t> 56/09, 58/09) and its bylaws (17)</a:t>
            </a:r>
          </a:p>
          <a:p>
            <a:r>
              <a:rPr lang="sr-Latn-ME" sz="1600" b="1" smtClean="0">
                <a:latin typeface="Cambria" pitchFamily="18" charset="0"/>
              </a:rPr>
              <a:t>Proposal of the Law on Non-Ionising Radiation Protection (draft finished) </a:t>
            </a:r>
            <a:r>
              <a:rPr lang="sr-Latn-ME" sz="1600" smtClean="0">
                <a:latin typeface="Cambria" pitchFamily="18" charset="0"/>
              </a:rPr>
              <a:t>and its rulebooks (18)</a:t>
            </a:r>
            <a:endParaRPr lang="en-US" sz="1600" dirty="0">
              <a:latin typeface="Cambria" pitchFamily="18" charset="0"/>
            </a:endParaRPr>
          </a:p>
        </p:txBody>
      </p:sp>
      <p:pic>
        <p:nvPicPr>
          <p:cNvPr id="21" name="Picture 18" descr="EU MN logo"/>
          <p:cNvPicPr>
            <a:picLocks noChangeAspect="1" noChangeArrowheads="1"/>
          </p:cNvPicPr>
          <p:nvPr/>
        </p:nvPicPr>
        <p:blipFill>
          <a:blip r:embed="rId4" cstate="print"/>
          <a:srcRect/>
          <a:stretch>
            <a:fillRect/>
          </a:stretch>
        </p:blipFill>
        <p:spPr bwMode="auto">
          <a:xfrm>
            <a:off x="7391400" y="5562600"/>
            <a:ext cx="12192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05717"/>
            <a:ext cx="9144000" cy="7444346"/>
          </a:xfrm>
          <a:prstGeom prst="rect">
            <a:avLst/>
          </a:prstGeom>
          <a:noFill/>
        </p:spPr>
        <p:txBody>
          <a:bodyPr wrap="square" rtlCol="0">
            <a:spAutoFit/>
          </a:bodyPr>
          <a:lstStyle/>
          <a:p>
            <a:r>
              <a:rPr lang="en-GB" sz="1650" b="1" smtClean="0">
                <a:latin typeface="Cambria" pitchFamily="18" charset="0"/>
              </a:rPr>
              <a:t>31999L0092 (EUR-Lex: 05.20.20.10)</a:t>
            </a:r>
            <a:r>
              <a:rPr lang="en-GB" sz="1650" smtClean="0">
                <a:latin typeface="Cambria" pitchFamily="18" charset="0"/>
              </a:rPr>
              <a:t/>
            </a:r>
            <a:br>
              <a:rPr lang="en-GB" sz="1650" smtClean="0">
                <a:latin typeface="Cambria" pitchFamily="18" charset="0"/>
              </a:rPr>
            </a:br>
            <a:r>
              <a:rPr lang="en-GB" sz="1650" smtClean="0">
                <a:latin typeface="Cambria" pitchFamily="18" charset="0"/>
              </a:rPr>
              <a:t>Directive 1999/92/EC of the European Parliament and of the Council of 16 December 1999 on minimum requirements for improving the safety and health protection of workers potentially at risk from explosive atmospheres (15th individual Directive within the meaning of Article 16(1) of Directive </a:t>
            </a:r>
            <a:r>
              <a:rPr lang="en-GB" sz="1650" smtClean="0">
                <a:latin typeface="Cambria" pitchFamily="18" charset="0"/>
              </a:rPr>
              <a:t>89/391/EEC</a:t>
            </a:r>
            <a:r>
              <a:rPr lang="en-GB" sz="1650" smtClean="0">
                <a:latin typeface="Cambria" pitchFamily="18" charset="0"/>
              </a:rPr>
              <a:t>)</a:t>
            </a:r>
            <a:r>
              <a:rPr lang="en-GB" sz="1650" i="1" smtClean="0">
                <a:latin typeface="Cambria" pitchFamily="18" charset="0"/>
              </a:rPr>
              <a:t>(</a:t>
            </a:r>
            <a:r>
              <a:rPr lang="en-GB" sz="1650" i="1" smtClean="0">
                <a:latin typeface="Cambria" pitchFamily="18" charset="0"/>
              </a:rPr>
              <a:t>OJ L 023, 28.01.2000,  p. </a:t>
            </a:r>
            <a:r>
              <a:rPr lang="en-GB" sz="1650" i="1" smtClean="0">
                <a:latin typeface="Cambria" pitchFamily="18" charset="0"/>
              </a:rPr>
              <a:t>57</a:t>
            </a:r>
            <a:r>
              <a:rPr lang="en-GB" sz="1650" i="1" smtClean="0">
                <a:latin typeface="Cambria" pitchFamily="18" charset="0"/>
              </a:rPr>
              <a:t>)</a:t>
            </a:r>
            <a:endParaRPr lang="sr-Latn-ME" sz="1650" i="1" smtClean="0">
              <a:latin typeface="Cambria" pitchFamily="18" charset="0"/>
            </a:endParaRPr>
          </a:p>
          <a:p>
            <a:r>
              <a:rPr lang="pl-PL" sz="1650" smtClean="0">
                <a:latin typeface="Cambria" pitchFamily="18" charset="0"/>
              </a:rPr>
              <a:t>Existing regulation:</a:t>
            </a:r>
          </a:p>
          <a:p>
            <a:r>
              <a:rPr lang="pl-PL" sz="1650" smtClean="0">
                <a:latin typeface="Cambria" pitchFamily="18" charset="0"/>
              </a:rPr>
              <a:t>Law on Safety at Work </a:t>
            </a:r>
            <a:r>
              <a:rPr lang="en-US" sz="1650" smtClean="0">
                <a:latin typeface="Cambria" pitchFamily="18" charset="0"/>
              </a:rPr>
              <a:t>("Official Gazette</a:t>
            </a:r>
            <a:r>
              <a:rPr lang="sr-Latn-ME" sz="1650" smtClean="0">
                <a:latin typeface="Cambria" pitchFamily="18" charset="0"/>
              </a:rPr>
              <a:t> of  the Republic of Montenegro</a:t>
            </a:r>
            <a:r>
              <a:rPr lang="en-US" sz="1650" smtClean="0">
                <a:latin typeface="Cambria" pitchFamily="18" charset="0"/>
              </a:rPr>
              <a:t>", no. </a:t>
            </a:r>
            <a:r>
              <a:rPr lang="sr-Latn-ME" sz="1650" smtClean="0">
                <a:latin typeface="Cambria" pitchFamily="18" charset="0"/>
              </a:rPr>
              <a:t>79</a:t>
            </a:r>
            <a:r>
              <a:rPr lang="en-US" sz="1650" smtClean="0">
                <a:latin typeface="Cambria" pitchFamily="18" charset="0"/>
              </a:rPr>
              <a:t>/</a:t>
            </a:r>
            <a:r>
              <a:rPr lang="sr-Latn-ME" sz="1650" smtClean="0">
                <a:latin typeface="Cambria" pitchFamily="18" charset="0"/>
              </a:rPr>
              <a:t>04 and </a:t>
            </a:r>
            <a:r>
              <a:rPr lang="en-US" sz="1650" smtClean="0">
                <a:latin typeface="Cambria" pitchFamily="18" charset="0"/>
              </a:rPr>
              <a:t>"Official Gazette</a:t>
            </a:r>
            <a:r>
              <a:rPr lang="sr-Latn-ME" sz="1650" smtClean="0">
                <a:latin typeface="Cambria" pitchFamily="18" charset="0"/>
              </a:rPr>
              <a:t> of Montenegro</a:t>
            </a:r>
            <a:r>
              <a:rPr lang="en-US" sz="1650" smtClean="0">
                <a:latin typeface="Cambria" pitchFamily="18" charset="0"/>
              </a:rPr>
              <a:t>", no. </a:t>
            </a:r>
            <a:r>
              <a:rPr lang="sr-Latn-ME" sz="1650" smtClean="0">
                <a:latin typeface="Cambria" pitchFamily="18" charset="0"/>
              </a:rPr>
              <a:t>26</a:t>
            </a:r>
            <a:r>
              <a:rPr lang="en-US" sz="1650" smtClean="0">
                <a:latin typeface="Cambria" pitchFamily="18" charset="0"/>
              </a:rPr>
              <a:t>/</a:t>
            </a:r>
            <a:r>
              <a:rPr lang="sr-Latn-ME" sz="1650" smtClean="0">
                <a:latin typeface="Cambria" pitchFamily="18" charset="0"/>
              </a:rPr>
              <a:t>10</a:t>
            </a:r>
            <a:r>
              <a:rPr lang="en-US" sz="1650" smtClean="0">
                <a:latin typeface="Cambria" pitchFamily="18" charset="0"/>
              </a:rPr>
              <a:t>)</a:t>
            </a:r>
            <a:endParaRPr lang="pl-PL" sz="1650" smtClean="0">
              <a:latin typeface="Cambria" pitchFamily="18" charset="0"/>
            </a:endParaRPr>
          </a:p>
          <a:p>
            <a:r>
              <a:rPr lang="en-US" sz="1650" smtClean="0">
                <a:latin typeface="Cambria" pitchFamily="18" charset="0"/>
              </a:rPr>
              <a:t>Law on Protection and Rescue ("Official Gazette of Montenegro", no. 13/07 and "Official Gazette of Montenegro", no. </a:t>
            </a:r>
            <a:r>
              <a:rPr lang="en-US" sz="1650" smtClean="0">
                <a:latin typeface="Cambria" pitchFamily="18" charset="0"/>
              </a:rPr>
              <a:t>5/08</a:t>
            </a:r>
            <a:r>
              <a:rPr lang="en-US" sz="1650" smtClean="0">
                <a:latin typeface="Cambria" pitchFamily="18" charset="0"/>
              </a:rPr>
              <a:t>)</a:t>
            </a:r>
            <a:endParaRPr lang="sr-Latn-ME" sz="1650" smtClean="0">
              <a:latin typeface="Cambria" pitchFamily="18" charset="0"/>
            </a:endParaRPr>
          </a:p>
          <a:p>
            <a:r>
              <a:rPr lang="sr-Latn-ME" sz="1650" smtClean="0">
                <a:latin typeface="Cambria" pitchFamily="18" charset="0"/>
              </a:rPr>
              <a:t>Regulation on way and procedure for risk assessment </a:t>
            </a:r>
            <a:r>
              <a:rPr lang="en-US" sz="1650" smtClean="0">
                <a:latin typeface="Cambria" pitchFamily="18" charset="0"/>
              </a:rPr>
              <a:t>("Official Gazette of Montenegro",</a:t>
            </a:r>
            <a:r>
              <a:rPr lang="pl-PL" sz="1650" smtClean="0">
                <a:latin typeface="Cambria" pitchFamily="18" charset="0"/>
              </a:rPr>
              <a:t> no.  43/07)</a:t>
            </a:r>
          </a:p>
          <a:p>
            <a:r>
              <a:rPr lang="en-US" sz="1650" smtClean="0">
                <a:latin typeface="Cambria" pitchFamily="18" charset="0"/>
              </a:rPr>
              <a:t>R</a:t>
            </a:r>
            <a:r>
              <a:rPr lang="sr-Latn-ME" sz="1650" smtClean="0">
                <a:latin typeface="Cambria" pitchFamily="18" charset="0"/>
              </a:rPr>
              <a:t>egulation</a:t>
            </a:r>
            <a:r>
              <a:rPr lang="en-US" sz="1650" smtClean="0">
                <a:latin typeface="Cambria" pitchFamily="18" charset="0"/>
              </a:rPr>
              <a:t> of procedure and timetable for periodic inspection and testing of </a:t>
            </a:r>
            <a:r>
              <a:rPr lang="sr-Latn-ME" sz="1650" smtClean="0">
                <a:latin typeface="Cambria" pitchFamily="18" charset="0"/>
              </a:rPr>
              <a:t> work equipment</a:t>
            </a:r>
            <a:r>
              <a:rPr lang="en-US" sz="1650" smtClean="0">
                <a:latin typeface="Cambria" pitchFamily="18" charset="0"/>
              </a:rPr>
              <a:t> and personal protection </a:t>
            </a:r>
            <a:r>
              <a:rPr lang="sr-Latn-ME" sz="1650" smtClean="0">
                <a:latin typeface="Cambria" pitchFamily="18" charset="0"/>
              </a:rPr>
              <a:t>equipment </a:t>
            </a:r>
            <a:r>
              <a:rPr lang="en-US" sz="1650" smtClean="0">
                <a:latin typeface="Cambria" pitchFamily="18" charset="0"/>
              </a:rPr>
              <a:t>and working conditions (</a:t>
            </a:r>
            <a:r>
              <a:rPr lang="sr-Latn-ME" sz="1650" smtClean="0">
                <a:latin typeface="Cambria" pitchFamily="18" charset="0"/>
              </a:rPr>
              <a:t>"</a:t>
            </a:r>
            <a:r>
              <a:rPr lang="en-US" sz="1650" smtClean="0">
                <a:latin typeface="Cambria" pitchFamily="18" charset="0"/>
              </a:rPr>
              <a:t>Official Gazette</a:t>
            </a:r>
            <a:r>
              <a:rPr lang="sr-Latn-ME" sz="1650" smtClean="0">
                <a:latin typeface="Cambria" pitchFamily="18" charset="0"/>
              </a:rPr>
              <a:t> of  the Republic of Montenegro"</a:t>
            </a:r>
            <a:r>
              <a:rPr lang="en-US" sz="1650" smtClean="0">
                <a:latin typeface="Cambria" pitchFamily="18" charset="0"/>
              </a:rPr>
              <a:t>, no. 71/05)</a:t>
            </a:r>
            <a:endParaRPr lang="sr-Latn-ME" sz="1650" smtClean="0">
              <a:latin typeface="Cambria" pitchFamily="18" charset="0"/>
            </a:endParaRPr>
          </a:p>
          <a:p>
            <a:r>
              <a:rPr lang="sr-Latn-ME" sz="1650" smtClean="0">
                <a:latin typeface="Cambria" pitchFamily="18" charset="0"/>
              </a:rPr>
              <a:t>Regulation</a:t>
            </a:r>
            <a:r>
              <a:rPr lang="en-US" sz="1650" smtClean="0">
                <a:latin typeface="Cambria" pitchFamily="18" charset="0"/>
              </a:rPr>
              <a:t> on the measures and safety standards of the noise in the working environment (</a:t>
            </a:r>
            <a:r>
              <a:rPr lang="sr-Latn-ME" sz="1650" smtClean="0">
                <a:latin typeface="Cambria" pitchFamily="18" charset="0"/>
              </a:rPr>
              <a:t>"</a:t>
            </a:r>
            <a:r>
              <a:rPr lang="en-US" sz="1650" smtClean="0">
                <a:latin typeface="Cambria" pitchFamily="18" charset="0"/>
              </a:rPr>
              <a:t>Official Gazette of SFRY</a:t>
            </a:r>
            <a:r>
              <a:rPr lang="sr-Latn-ME" sz="1650" smtClean="0">
                <a:latin typeface="Cambria" pitchFamily="18" charset="0"/>
              </a:rPr>
              <a:t>"</a:t>
            </a:r>
            <a:r>
              <a:rPr lang="en-US" sz="1650" smtClean="0">
                <a:latin typeface="Cambria" pitchFamily="18" charset="0"/>
              </a:rPr>
              <a:t>, </a:t>
            </a:r>
            <a:r>
              <a:rPr lang="sr-Latn-ME" sz="1650" smtClean="0">
                <a:latin typeface="Cambria" pitchFamily="18" charset="0"/>
              </a:rPr>
              <a:t>n</a:t>
            </a:r>
            <a:r>
              <a:rPr lang="en-US" sz="1650" smtClean="0">
                <a:latin typeface="Cambria" pitchFamily="18" charset="0"/>
              </a:rPr>
              <a:t>o. 21/92)</a:t>
            </a:r>
            <a:endParaRPr lang="sr-Latn-ME" sz="1650" smtClean="0">
              <a:latin typeface="Cambria" pitchFamily="18" charset="0"/>
            </a:endParaRPr>
          </a:p>
          <a:p>
            <a:r>
              <a:rPr lang="sr-Latn-ME" sz="1650" smtClean="0">
                <a:latin typeface="Cambria" pitchFamily="18" charset="0"/>
              </a:rPr>
              <a:t>Law on </a:t>
            </a:r>
            <a:r>
              <a:rPr lang="en-US" sz="1650" smtClean="0">
                <a:latin typeface="Cambria" pitchFamily="18" charset="0"/>
              </a:rPr>
              <a:t>Health Insurance ("Official Gazette of Montenegro", no. 39/04 and "Official Gazette of Montenegro", no. 14/2012)</a:t>
            </a:r>
            <a:br>
              <a:rPr lang="en-US" sz="1650" smtClean="0">
                <a:latin typeface="Cambria" pitchFamily="18" charset="0"/>
              </a:rPr>
            </a:br>
            <a:r>
              <a:rPr lang="sr-Latn-ME" sz="1650" smtClean="0">
                <a:latin typeface="Cambria" pitchFamily="18" charset="0"/>
              </a:rPr>
              <a:t>Regulation</a:t>
            </a:r>
            <a:r>
              <a:rPr lang="en-US" sz="1650" smtClean="0">
                <a:latin typeface="Cambria" pitchFamily="18" charset="0"/>
              </a:rPr>
              <a:t> on the content of specific measures of health care employees ("Official Gazette of Montenegro", no. 44/2006)</a:t>
            </a:r>
            <a:br>
              <a:rPr lang="en-US" sz="1650" smtClean="0">
                <a:latin typeface="Cambria" pitchFamily="18" charset="0"/>
              </a:rPr>
            </a:br>
            <a:r>
              <a:rPr lang="en-US" sz="1650" smtClean="0">
                <a:latin typeface="Cambria" pitchFamily="18" charset="0"/>
              </a:rPr>
              <a:t>Regulation on the procedure for preliminary and periodic medical examinations of workers specialized ("Official Gazette of Montenegro", no. 25/80)</a:t>
            </a:r>
            <a:endParaRPr lang="pl-PL" sz="1650" smtClean="0">
              <a:latin typeface="Cambria" pitchFamily="18" charset="0"/>
            </a:endParaRPr>
          </a:p>
          <a:p>
            <a:pPr marL="609600" indent="-609600" eaLnBrk="1" fontAlgn="auto" hangingPunct="1">
              <a:lnSpc>
                <a:spcPct val="90000"/>
              </a:lnSpc>
              <a:spcAft>
                <a:spcPts val="0"/>
              </a:spcAft>
              <a:buFont typeface="Wingdings" pitchFamily="2" charset="2"/>
              <a:buNone/>
              <a:defRPr/>
            </a:pPr>
            <a:r>
              <a:rPr lang="sr-Latn-CS" sz="1650" smtClean="0">
                <a:latin typeface="Cambria" pitchFamily="18" charset="0"/>
              </a:rPr>
              <a:t>Planirana regulativa:</a:t>
            </a:r>
          </a:p>
          <a:p>
            <a:pPr marL="609600" indent="-609600" eaLnBrk="1" fontAlgn="auto" hangingPunct="1">
              <a:lnSpc>
                <a:spcPct val="90000"/>
              </a:lnSpc>
              <a:spcAft>
                <a:spcPts val="0"/>
              </a:spcAft>
              <a:buFont typeface="Wingdings" pitchFamily="2" charset="2"/>
              <a:buNone/>
              <a:defRPr/>
            </a:pPr>
            <a:r>
              <a:rPr lang="sr-Latn-CS" sz="1650" smtClean="0">
                <a:latin typeface="Cambria" pitchFamily="18" charset="0"/>
              </a:rPr>
              <a:t>Regulation on safety and health at work  on exposure of </a:t>
            </a:r>
            <a:r>
              <a:rPr lang="en-GB" sz="1650" smtClean="0">
                <a:latin typeface="Cambria" pitchFamily="18" charset="0"/>
              </a:rPr>
              <a:t>explosive atmospheres </a:t>
            </a:r>
            <a:endParaRPr lang="sr-Latn-CS" sz="1650" smtClean="0">
              <a:latin typeface="Cambria" pitchFamily="18" charset="0"/>
            </a:endParaRPr>
          </a:p>
          <a:p>
            <a:pPr marL="609600" indent="-609600" eaLnBrk="1" fontAlgn="auto" hangingPunct="1">
              <a:lnSpc>
                <a:spcPct val="90000"/>
              </a:lnSpc>
              <a:spcAft>
                <a:spcPts val="0"/>
              </a:spcAft>
              <a:buFont typeface="Wingdings" pitchFamily="2" charset="2"/>
              <a:buNone/>
              <a:defRPr/>
            </a:pPr>
            <a:endParaRPr lang="sr-Latn-ME" smtClean="0">
              <a:latin typeface="Cambria" pitchFamily="18" charset="0"/>
            </a:endParaRPr>
          </a:p>
          <a:p>
            <a:endParaRPr lang="en-US" smtClean="0">
              <a:latin typeface="Cambria" pitchFamily="18" charset="0"/>
            </a:endParaRPr>
          </a:p>
          <a:p>
            <a:endParaRPr lang="sr-Latn-ME" smtClean="0">
              <a:latin typeface="Cambria" pitchFamily="18" charset="0"/>
            </a:endParaRPr>
          </a:p>
          <a:p>
            <a:endParaRPr lang="en-US"/>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19</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Social Policy and Employment</a:t>
            </a:r>
          </a:p>
        </p:txBody>
      </p:sp>
      <p:grpSp>
        <p:nvGrpSpPr>
          <p:cNvPr id="2" name="Group 34"/>
          <p:cNvGrpSpPr>
            <a:grpSpLocks/>
          </p:cNvGrpSpPr>
          <p:nvPr/>
        </p:nvGrpSpPr>
        <p:grpSpPr bwMode="auto">
          <a:xfrm>
            <a:off x="7904163" y="-4763"/>
            <a:ext cx="1211262" cy="385763"/>
            <a:chOff x="7814716" y="-5258"/>
            <a:chExt cx="1210767" cy="460280"/>
          </a:xfrm>
        </p:grpSpPr>
        <p:sp>
          <p:nvSpPr>
            <p:cNvPr id="7" name="5-Point Star 6"/>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5-Point Star 7"/>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5-Point Star 8"/>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5-Point Star 9"/>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 name="5-Point Star 10"/>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5-Point Star 11"/>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3" name="Round Same Side Corner Rectangle 12"/>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5" name="Rectangle 14"/>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9600"/>
            <a:ext cx="9144000" cy="6601807"/>
          </a:xfrm>
          <a:prstGeom prst="rect">
            <a:avLst/>
          </a:prstGeom>
          <a:noFill/>
        </p:spPr>
        <p:txBody>
          <a:bodyPr wrap="square" rtlCol="0">
            <a:spAutoFit/>
          </a:bodyPr>
          <a:lstStyle/>
          <a:p>
            <a:r>
              <a:rPr lang="en-GB" smtClean="0">
                <a:latin typeface="Cambria" pitchFamily="18" charset="0"/>
              </a:rPr>
              <a:t>Council Directive 2010/32/EU of 10 May 2010 implementing the Framework Agreement on prevention from sharp injuries in the hospital and healthcare sector concluded by HOSPEEM </a:t>
            </a:r>
            <a:r>
              <a:rPr lang="en-GB" smtClean="0">
                <a:latin typeface="Cambria" pitchFamily="18" charset="0"/>
              </a:rPr>
              <a:t>and </a:t>
            </a:r>
            <a:r>
              <a:rPr lang="en-GB" smtClean="0">
                <a:latin typeface="Cambria" pitchFamily="18" charset="0"/>
              </a:rPr>
              <a:t>EPSU</a:t>
            </a:r>
            <a:endParaRPr lang="sr-Latn-ME" smtClean="0">
              <a:latin typeface="Cambria" pitchFamily="18" charset="0"/>
            </a:endParaRPr>
          </a:p>
          <a:p>
            <a:endParaRPr lang="pl-PL" smtClean="0">
              <a:latin typeface="Cambria" pitchFamily="18" charset="0"/>
            </a:endParaRPr>
          </a:p>
          <a:p>
            <a:r>
              <a:rPr lang="pl-PL" smtClean="0">
                <a:latin typeface="Cambria" pitchFamily="18" charset="0"/>
              </a:rPr>
              <a:t>Existing regulation:</a:t>
            </a:r>
          </a:p>
          <a:p>
            <a:r>
              <a:rPr lang="pl-PL" smtClean="0">
                <a:latin typeface="Cambria" pitchFamily="18" charset="0"/>
              </a:rPr>
              <a:t>Law on Safety at Work </a:t>
            </a:r>
            <a:r>
              <a:rPr lang="en-US" smtClean="0">
                <a:latin typeface="Cambria" pitchFamily="18" charset="0"/>
              </a:rPr>
              <a:t>("Official Gazette</a:t>
            </a:r>
            <a:r>
              <a:rPr lang="sr-Latn-ME" smtClean="0">
                <a:latin typeface="Cambria" pitchFamily="18" charset="0"/>
              </a:rPr>
              <a:t> of  the Republic of Montenegro</a:t>
            </a:r>
            <a:r>
              <a:rPr lang="en-US" smtClean="0">
                <a:latin typeface="Cambria" pitchFamily="18" charset="0"/>
              </a:rPr>
              <a:t>", no. </a:t>
            </a:r>
            <a:r>
              <a:rPr lang="sr-Latn-ME" smtClean="0">
                <a:latin typeface="Cambria" pitchFamily="18" charset="0"/>
              </a:rPr>
              <a:t>79</a:t>
            </a:r>
            <a:r>
              <a:rPr lang="en-US" smtClean="0">
                <a:latin typeface="Cambria" pitchFamily="18" charset="0"/>
              </a:rPr>
              <a:t>/</a:t>
            </a:r>
            <a:r>
              <a:rPr lang="sr-Latn-ME" smtClean="0">
                <a:latin typeface="Cambria" pitchFamily="18" charset="0"/>
              </a:rPr>
              <a:t>04 and </a:t>
            </a:r>
            <a:r>
              <a:rPr lang="en-US" smtClean="0">
                <a:latin typeface="Cambria" pitchFamily="18" charset="0"/>
              </a:rPr>
              <a:t>"Official Gazette</a:t>
            </a:r>
            <a:r>
              <a:rPr lang="sr-Latn-ME" smtClean="0">
                <a:latin typeface="Cambria" pitchFamily="18" charset="0"/>
              </a:rPr>
              <a:t> of Montenegro</a:t>
            </a:r>
            <a:r>
              <a:rPr lang="en-US" smtClean="0">
                <a:latin typeface="Cambria" pitchFamily="18" charset="0"/>
              </a:rPr>
              <a:t>", no. </a:t>
            </a:r>
            <a:r>
              <a:rPr lang="sr-Latn-ME" smtClean="0">
                <a:latin typeface="Cambria" pitchFamily="18" charset="0"/>
              </a:rPr>
              <a:t>26</a:t>
            </a:r>
            <a:r>
              <a:rPr lang="en-US" smtClean="0">
                <a:latin typeface="Cambria" pitchFamily="18" charset="0"/>
              </a:rPr>
              <a:t>/</a:t>
            </a:r>
            <a:r>
              <a:rPr lang="sr-Latn-ME" smtClean="0">
                <a:latin typeface="Cambria" pitchFamily="18" charset="0"/>
              </a:rPr>
              <a:t>10</a:t>
            </a:r>
            <a:r>
              <a:rPr lang="en-US" smtClean="0">
                <a:latin typeface="Cambria" pitchFamily="18" charset="0"/>
              </a:rPr>
              <a:t>)</a:t>
            </a:r>
            <a:endParaRPr lang="pl-PL" smtClean="0">
              <a:latin typeface="Cambria" pitchFamily="18" charset="0"/>
            </a:endParaRPr>
          </a:p>
          <a:p>
            <a:r>
              <a:rPr lang="sr-Latn-ME" smtClean="0">
                <a:latin typeface="Cambria" pitchFamily="18" charset="0"/>
              </a:rPr>
              <a:t>Regulation on way and procedure for risk assessment </a:t>
            </a:r>
            <a:r>
              <a:rPr lang="en-US" smtClean="0">
                <a:latin typeface="Cambria" pitchFamily="18" charset="0"/>
              </a:rPr>
              <a:t>("Official Gazette of Montenegro",</a:t>
            </a:r>
            <a:r>
              <a:rPr lang="pl-PL" smtClean="0">
                <a:latin typeface="Cambria" pitchFamily="18" charset="0"/>
              </a:rPr>
              <a:t> no.  43/07)</a:t>
            </a:r>
          </a:p>
          <a:p>
            <a:r>
              <a:rPr lang="en-US" smtClean="0">
                <a:latin typeface="Cambria" pitchFamily="18" charset="0"/>
              </a:rPr>
              <a:t>R</a:t>
            </a:r>
            <a:r>
              <a:rPr lang="sr-Latn-ME" smtClean="0">
                <a:latin typeface="Cambria" pitchFamily="18" charset="0"/>
              </a:rPr>
              <a:t>egulation</a:t>
            </a:r>
            <a:r>
              <a:rPr lang="en-US" smtClean="0">
                <a:latin typeface="Cambria" pitchFamily="18" charset="0"/>
              </a:rPr>
              <a:t> of procedure and timetable for periodic inspection and testing of </a:t>
            </a:r>
            <a:r>
              <a:rPr lang="sr-Latn-ME" smtClean="0">
                <a:latin typeface="Cambria" pitchFamily="18" charset="0"/>
              </a:rPr>
              <a:t> work equipment</a:t>
            </a:r>
            <a:r>
              <a:rPr lang="en-US" smtClean="0">
                <a:latin typeface="Cambria" pitchFamily="18" charset="0"/>
              </a:rPr>
              <a:t> and personal protection </a:t>
            </a:r>
            <a:r>
              <a:rPr lang="sr-Latn-ME" smtClean="0">
                <a:latin typeface="Cambria" pitchFamily="18" charset="0"/>
              </a:rPr>
              <a:t>equipment </a:t>
            </a:r>
            <a:r>
              <a:rPr lang="en-US" smtClean="0">
                <a:latin typeface="Cambria" pitchFamily="18" charset="0"/>
              </a:rPr>
              <a:t>and working conditions (</a:t>
            </a:r>
            <a:r>
              <a:rPr lang="sr-Latn-ME" smtClean="0">
                <a:latin typeface="Cambria" pitchFamily="18" charset="0"/>
              </a:rPr>
              <a:t>"</a:t>
            </a:r>
            <a:r>
              <a:rPr lang="en-US" smtClean="0">
                <a:latin typeface="Cambria" pitchFamily="18" charset="0"/>
              </a:rPr>
              <a:t>Official Gazette</a:t>
            </a:r>
            <a:r>
              <a:rPr lang="sr-Latn-ME" smtClean="0">
                <a:latin typeface="Cambria" pitchFamily="18" charset="0"/>
              </a:rPr>
              <a:t> of  the Republic of Montenegro"</a:t>
            </a:r>
            <a:r>
              <a:rPr lang="en-US" smtClean="0">
                <a:latin typeface="Cambria" pitchFamily="18" charset="0"/>
              </a:rPr>
              <a:t>, no. 71/05)</a:t>
            </a:r>
            <a:endParaRPr lang="sr-Latn-ME" smtClean="0">
              <a:latin typeface="Cambria" pitchFamily="18" charset="0"/>
            </a:endParaRPr>
          </a:p>
          <a:p>
            <a:r>
              <a:rPr lang="sr-Latn-ME" smtClean="0">
                <a:latin typeface="Cambria" pitchFamily="18" charset="0"/>
              </a:rPr>
              <a:t>Regulation</a:t>
            </a:r>
            <a:r>
              <a:rPr lang="en-US" smtClean="0">
                <a:latin typeface="Cambria" pitchFamily="18" charset="0"/>
              </a:rPr>
              <a:t> on the measures and safety standards of the noise in the working environment (</a:t>
            </a:r>
            <a:r>
              <a:rPr lang="sr-Latn-ME" smtClean="0">
                <a:latin typeface="Cambria" pitchFamily="18" charset="0"/>
              </a:rPr>
              <a:t>"</a:t>
            </a:r>
            <a:r>
              <a:rPr lang="en-US" smtClean="0">
                <a:latin typeface="Cambria" pitchFamily="18" charset="0"/>
              </a:rPr>
              <a:t>Official Gazette of SFRY</a:t>
            </a:r>
            <a:r>
              <a:rPr lang="sr-Latn-ME" smtClean="0">
                <a:latin typeface="Cambria" pitchFamily="18" charset="0"/>
              </a:rPr>
              <a:t>"</a:t>
            </a:r>
            <a:r>
              <a:rPr lang="en-US" smtClean="0">
                <a:latin typeface="Cambria" pitchFamily="18" charset="0"/>
              </a:rPr>
              <a:t>, </a:t>
            </a:r>
            <a:r>
              <a:rPr lang="sr-Latn-ME" smtClean="0">
                <a:latin typeface="Cambria" pitchFamily="18" charset="0"/>
              </a:rPr>
              <a:t>n</a:t>
            </a:r>
            <a:r>
              <a:rPr lang="en-US" smtClean="0">
                <a:latin typeface="Cambria" pitchFamily="18" charset="0"/>
              </a:rPr>
              <a:t>o. 21/92)</a:t>
            </a:r>
            <a:endParaRPr lang="sr-Latn-ME" smtClean="0">
              <a:latin typeface="Cambria" pitchFamily="18" charset="0"/>
            </a:endParaRPr>
          </a:p>
          <a:p>
            <a:r>
              <a:rPr lang="sr-Latn-ME" smtClean="0">
                <a:latin typeface="Cambria" pitchFamily="18" charset="0"/>
              </a:rPr>
              <a:t>Law on </a:t>
            </a:r>
            <a:r>
              <a:rPr lang="en-US" smtClean="0">
                <a:latin typeface="Cambria" pitchFamily="18" charset="0"/>
              </a:rPr>
              <a:t>Health Insurance ("Official Gazette of Montenegro", no. 39/04 and "Official Gazette of Montenegro", no. 14/2012)</a:t>
            </a:r>
            <a:br>
              <a:rPr lang="en-US" smtClean="0">
                <a:latin typeface="Cambria" pitchFamily="18" charset="0"/>
              </a:rPr>
            </a:br>
            <a:r>
              <a:rPr lang="sr-Latn-ME" smtClean="0">
                <a:latin typeface="Cambria" pitchFamily="18" charset="0"/>
              </a:rPr>
              <a:t>Regulation</a:t>
            </a:r>
            <a:r>
              <a:rPr lang="en-US" smtClean="0">
                <a:latin typeface="Cambria" pitchFamily="18" charset="0"/>
              </a:rPr>
              <a:t> on the content of specific measures of health care employees ("Official Gazette of Montenegro", no. 44/2006)</a:t>
            </a:r>
            <a:r>
              <a:rPr lang="en-US" smtClean="0">
                <a:latin typeface="Cambria" pitchFamily="18" charset="0"/>
              </a:rPr>
              <a:t/>
            </a:r>
            <a:br>
              <a:rPr lang="en-US" smtClean="0">
                <a:latin typeface="Cambria" pitchFamily="18" charset="0"/>
              </a:rPr>
            </a:br>
            <a:r>
              <a:rPr lang="en-US" smtClean="0">
                <a:latin typeface="Cambria" pitchFamily="18" charset="0"/>
              </a:rPr>
              <a:t>Regulation </a:t>
            </a:r>
            <a:r>
              <a:rPr lang="en-US" smtClean="0">
                <a:latin typeface="Cambria" pitchFamily="18" charset="0"/>
              </a:rPr>
              <a:t>on the procedure for preliminary and periodic medical examinations of workers specialized ("Official Gazette of Montenegro", no. 25/80)</a:t>
            </a:r>
            <a:endParaRPr lang="pl-PL" smtClean="0">
              <a:latin typeface="Cambria" pitchFamily="18" charset="0"/>
            </a:endParaRPr>
          </a:p>
          <a:p>
            <a:endParaRPr lang="en-US" smtClean="0">
              <a:latin typeface="Cambria" pitchFamily="18" charset="0"/>
            </a:endParaRPr>
          </a:p>
          <a:p>
            <a:endParaRPr lang="sr-Latn-ME" smtClean="0">
              <a:latin typeface="Cambria" pitchFamily="18" charset="0"/>
            </a:endParaRPr>
          </a:p>
          <a:p>
            <a:endParaRPr lang="en-US"/>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19</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Social Policy and Employment</a:t>
            </a:r>
          </a:p>
        </p:txBody>
      </p:sp>
      <p:grpSp>
        <p:nvGrpSpPr>
          <p:cNvPr id="2" name="Group 34"/>
          <p:cNvGrpSpPr>
            <a:grpSpLocks/>
          </p:cNvGrpSpPr>
          <p:nvPr/>
        </p:nvGrpSpPr>
        <p:grpSpPr bwMode="auto">
          <a:xfrm>
            <a:off x="7904163" y="-4763"/>
            <a:ext cx="1211262" cy="385763"/>
            <a:chOff x="7814716" y="-5258"/>
            <a:chExt cx="1210767" cy="460280"/>
          </a:xfrm>
        </p:grpSpPr>
        <p:sp>
          <p:nvSpPr>
            <p:cNvPr id="7" name="5-Point Star 6"/>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5-Point Star 7"/>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5-Point Star 8"/>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5-Point Star 9"/>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 name="5-Point Star 10"/>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5-Point Star 11"/>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3" name="Round Same Side Corner Rectangle 12"/>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5" name="Rectangle 14"/>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9600"/>
            <a:ext cx="9144000" cy="923330"/>
          </a:xfrm>
          <a:prstGeom prst="rect">
            <a:avLst/>
          </a:prstGeom>
          <a:noFill/>
        </p:spPr>
        <p:txBody>
          <a:bodyPr wrap="square" rtlCol="0">
            <a:spAutoFit/>
          </a:bodyPr>
          <a:lstStyle/>
          <a:p>
            <a:endParaRPr lang="en-US" smtClean="0">
              <a:latin typeface="Cambria" pitchFamily="18" charset="0"/>
            </a:endParaRPr>
          </a:p>
          <a:p>
            <a:endParaRPr lang="sr-Latn-ME" smtClean="0">
              <a:latin typeface="Cambria" pitchFamily="18" charset="0"/>
            </a:endParaRPr>
          </a:p>
          <a:p>
            <a:endParaRPr lang="en-US"/>
          </a:p>
        </p:txBody>
      </p:sp>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19</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Social Policy and Employment</a:t>
            </a:r>
          </a:p>
        </p:txBody>
      </p:sp>
      <p:grpSp>
        <p:nvGrpSpPr>
          <p:cNvPr id="2" name="Group 34"/>
          <p:cNvGrpSpPr>
            <a:grpSpLocks/>
          </p:cNvGrpSpPr>
          <p:nvPr/>
        </p:nvGrpSpPr>
        <p:grpSpPr bwMode="auto">
          <a:xfrm>
            <a:off x="7904163" y="-4763"/>
            <a:ext cx="1211262" cy="385763"/>
            <a:chOff x="7814716" y="-5258"/>
            <a:chExt cx="1210767" cy="460280"/>
          </a:xfrm>
        </p:grpSpPr>
        <p:sp>
          <p:nvSpPr>
            <p:cNvPr id="7" name="5-Point Star 6"/>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5-Point Star 7"/>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5-Point Star 8"/>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5-Point Star 9"/>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 name="5-Point Star 10"/>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5-Point Star 11"/>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3" name="Round Same Side Corner Rectangle 12"/>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5" name="Rectangle 14"/>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sp>
        <p:nvSpPr>
          <p:cNvPr id="17" name="TextBox 16"/>
          <p:cNvSpPr txBox="1"/>
          <p:nvPr/>
        </p:nvSpPr>
        <p:spPr>
          <a:xfrm>
            <a:off x="0" y="685800"/>
            <a:ext cx="8686800" cy="5355312"/>
          </a:xfrm>
          <a:prstGeom prst="rect">
            <a:avLst/>
          </a:prstGeom>
          <a:noFill/>
        </p:spPr>
        <p:txBody>
          <a:bodyPr wrap="square" rtlCol="0">
            <a:spAutoFit/>
          </a:bodyPr>
          <a:lstStyle/>
          <a:p>
            <a:r>
              <a:rPr lang="sr-Latn-ME" smtClean="0">
                <a:latin typeface="Cambria" pitchFamily="18" charset="0"/>
              </a:rPr>
              <a:t>Regulation </a:t>
            </a:r>
            <a:r>
              <a:rPr lang="en-US" smtClean="0">
                <a:latin typeface="Cambria" pitchFamily="18" charset="0"/>
              </a:rPr>
              <a:t>on </a:t>
            </a:r>
            <a:r>
              <a:rPr lang="en-US" smtClean="0">
                <a:latin typeface="Cambria" pitchFamily="18" charset="0"/>
              </a:rPr>
              <a:t>Data Collections in health care ("Official Gazette of Montenegro", br.80/2008 and Official Gazette of Montenegro ", no. 40/2011)</a:t>
            </a:r>
            <a:br>
              <a:rPr lang="en-US" smtClean="0">
                <a:latin typeface="Cambria" pitchFamily="18" charset="0"/>
              </a:rPr>
            </a:br>
            <a:r>
              <a:rPr lang="en-US" smtClean="0">
                <a:latin typeface="Cambria" pitchFamily="18" charset="0"/>
              </a:rPr>
              <a:t>Regulation of specific health data registers include diseases of major socio-medical importance, infectious diseases and other conditions related to public health ("Official Gazette of Montenegro", no. </a:t>
            </a:r>
            <a:r>
              <a:rPr lang="en-US" smtClean="0">
                <a:latin typeface="Cambria" pitchFamily="18" charset="0"/>
              </a:rPr>
              <a:t>24/2012</a:t>
            </a:r>
            <a:r>
              <a:rPr lang="en-US" smtClean="0">
                <a:latin typeface="Cambria" pitchFamily="18" charset="0"/>
              </a:rPr>
              <a:t>)</a:t>
            </a:r>
            <a:endParaRPr lang="sr-Latn-ME" smtClean="0">
              <a:latin typeface="Cambria" pitchFamily="18" charset="0"/>
            </a:endParaRPr>
          </a:p>
          <a:p>
            <a:r>
              <a:rPr lang="en-US" smtClean="0">
                <a:latin typeface="Cambria" pitchFamily="18" charset="0"/>
              </a:rPr>
              <a:t>Regulation of the formation and sending reports on the established disease or condition for which registers are kept </a:t>
            </a:r>
            <a:r>
              <a:rPr lang="en-US" smtClean="0">
                <a:latin typeface="Cambria" pitchFamily="18" charset="0"/>
              </a:rPr>
              <a:t>("</a:t>
            </a:r>
            <a:r>
              <a:rPr lang="en-US" smtClean="0">
                <a:latin typeface="Cambria" pitchFamily="18" charset="0"/>
              </a:rPr>
              <a:t>Off</a:t>
            </a:r>
            <a:r>
              <a:rPr lang="sr-Latn-ME" smtClean="0">
                <a:latin typeface="Cambria" pitchFamily="18" charset="0"/>
              </a:rPr>
              <a:t>icial</a:t>
            </a:r>
            <a:r>
              <a:rPr lang="en-US" smtClean="0">
                <a:latin typeface="Cambria" pitchFamily="18" charset="0"/>
              </a:rPr>
              <a:t> </a:t>
            </a:r>
            <a:r>
              <a:rPr lang="en-US" smtClean="0">
                <a:latin typeface="Cambria" pitchFamily="18" charset="0"/>
              </a:rPr>
              <a:t>Gazette of Montenegro", no. 24/2012)</a:t>
            </a:r>
            <a:r>
              <a:rPr lang="en-US" smtClean="0">
                <a:latin typeface="Cambria" pitchFamily="18" charset="0"/>
              </a:rPr>
              <a:t/>
            </a:r>
            <a:br>
              <a:rPr lang="en-US" smtClean="0">
                <a:latin typeface="Cambria" pitchFamily="18" charset="0"/>
              </a:rPr>
            </a:br>
            <a:r>
              <a:rPr lang="en-US" smtClean="0">
                <a:latin typeface="Cambria" pitchFamily="18" charset="0"/>
              </a:rPr>
              <a:t>R</a:t>
            </a:r>
            <a:r>
              <a:rPr lang="sr-Latn-ME" smtClean="0">
                <a:latin typeface="Cambria" pitchFamily="18" charset="0"/>
              </a:rPr>
              <a:t>egulatin</a:t>
            </a:r>
            <a:r>
              <a:rPr lang="en-US" smtClean="0">
                <a:latin typeface="Cambria" pitchFamily="18" charset="0"/>
              </a:rPr>
              <a:t> </a:t>
            </a:r>
            <a:r>
              <a:rPr lang="en-US" smtClean="0">
                <a:latin typeface="Cambria" pitchFamily="18" charset="0"/>
              </a:rPr>
              <a:t>on how to fill in, submission deadlines and application forms of the disease as determined by the </a:t>
            </a:r>
            <a:r>
              <a:rPr lang="en-US" smtClean="0">
                <a:latin typeface="Cambria" pitchFamily="18" charset="0"/>
              </a:rPr>
              <a:t>Register </a:t>
            </a:r>
            <a:r>
              <a:rPr lang="en-US" smtClean="0">
                <a:latin typeface="Cambria" pitchFamily="18" charset="0"/>
              </a:rPr>
              <a:t>("Off</a:t>
            </a:r>
            <a:r>
              <a:rPr lang="sr-Latn-ME" smtClean="0">
                <a:latin typeface="Cambria" pitchFamily="18" charset="0"/>
              </a:rPr>
              <a:t>icial</a:t>
            </a:r>
            <a:r>
              <a:rPr lang="en-US" smtClean="0">
                <a:latin typeface="Cambria" pitchFamily="18" charset="0"/>
              </a:rPr>
              <a:t> </a:t>
            </a:r>
            <a:r>
              <a:rPr lang="en-US" smtClean="0">
                <a:latin typeface="Cambria" pitchFamily="18" charset="0"/>
              </a:rPr>
              <a:t>Gazette </a:t>
            </a:r>
            <a:r>
              <a:rPr lang="en-US" smtClean="0">
                <a:latin typeface="Cambria" pitchFamily="18" charset="0"/>
              </a:rPr>
              <a:t>of Montenegro", no. 24/2012)</a:t>
            </a:r>
            <a:br>
              <a:rPr lang="en-US" smtClean="0">
                <a:latin typeface="Cambria" pitchFamily="18" charset="0"/>
              </a:rPr>
            </a:br>
            <a:r>
              <a:rPr lang="en-US" smtClean="0">
                <a:latin typeface="Cambria" pitchFamily="18" charset="0"/>
              </a:rPr>
              <a:t>Regulation on detailed content, form and manner of keeping registers of diseases of major </a:t>
            </a:r>
            <a:r>
              <a:rPr lang="en-US" smtClean="0">
                <a:latin typeface="Cambria" pitchFamily="18" charset="0"/>
              </a:rPr>
              <a:t>importance </a:t>
            </a:r>
            <a:r>
              <a:rPr lang="sr-Latn-ME" smtClean="0">
                <a:latin typeface="Cambria" pitchFamily="18" charset="0"/>
              </a:rPr>
              <a:t>of </a:t>
            </a:r>
            <a:r>
              <a:rPr lang="en-US" smtClean="0">
                <a:latin typeface="Cambria" pitchFamily="18" charset="0"/>
              </a:rPr>
              <a:t>soci</a:t>
            </a:r>
            <a:r>
              <a:rPr lang="sr-Latn-ME" smtClean="0">
                <a:latin typeface="Cambria" pitchFamily="18" charset="0"/>
              </a:rPr>
              <a:t>al-medical</a:t>
            </a:r>
            <a:r>
              <a:rPr lang="en-US" smtClean="0">
                <a:latin typeface="Cambria" pitchFamily="18" charset="0"/>
              </a:rPr>
              <a:t>, </a:t>
            </a:r>
            <a:r>
              <a:rPr lang="en-US" smtClean="0">
                <a:latin typeface="Cambria" pitchFamily="18" charset="0"/>
              </a:rPr>
              <a:t>infectious diseases and other conditions related to public </a:t>
            </a:r>
            <a:r>
              <a:rPr lang="en-US" smtClean="0">
                <a:latin typeface="Cambria" pitchFamily="18" charset="0"/>
              </a:rPr>
              <a:t>health </a:t>
            </a:r>
            <a:r>
              <a:rPr lang="en-US" smtClean="0">
                <a:latin typeface="Cambria" pitchFamily="18" charset="0"/>
              </a:rPr>
              <a:t>("</a:t>
            </a:r>
            <a:r>
              <a:rPr lang="en-US" smtClean="0">
                <a:latin typeface="Cambria" pitchFamily="18" charset="0"/>
              </a:rPr>
              <a:t> Off</a:t>
            </a:r>
            <a:r>
              <a:rPr lang="sr-Latn-ME" smtClean="0">
                <a:latin typeface="Cambria" pitchFamily="18" charset="0"/>
              </a:rPr>
              <a:t>icial</a:t>
            </a:r>
            <a:r>
              <a:rPr lang="en-US" smtClean="0">
                <a:latin typeface="Cambria" pitchFamily="18" charset="0"/>
              </a:rPr>
              <a:t> </a:t>
            </a:r>
            <a:r>
              <a:rPr lang="en-US" smtClean="0">
                <a:latin typeface="Cambria" pitchFamily="18" charset="0"/>
              </a:rPr>
              <a:t>Gazette </a:t>
            </a:r>
            <a:r>
              <a:rPr lang="en-US" smtClean="0">
                <a:latin typeface="Cambria" pitchFamily="18" charset="0"/>
              </a:rPr>
              <a:t>of Montenegro", no. 24/2012)</a:t>
            </a:r>
            <a:br>
              <a:rPr lang="en-US" smtClean="0">
                <a:latin typeface="Cambria" pitchFamily="18" charset="0"/>
              </a:rPr>
            </a:br>
            <a:r>
              <a:rPr lang="en-US" smtClean="0">
                <a:latin typeface="Cambria" pitchFamily="18" charset="0"/>
              </a:rPr>
              <a:t>Law on Emergency Medical Services ("Official Gazette of Montenegro", no. 49/2008)</a:t>
            </a:r>
            <a:br>
              <a:rPr lang="en-US" smtClean="0">
                <a:latin typeface="Cambria" pitchFamily="18" charset="0"/>
              </a:rPr>
            </a:br>
            <a:r>
              <a:rPr lang="en-US" smtClean="0">
                <a:latin typeface="Cambria" pitchFamily="18" charset="0"/>
              </a:rPr>
              <a:t>Law on Provision of blood ("Official Gazette of Montenegro", no. 11/2007)</a:t>
            </a:r>
            <a:br>
              <a:rPr lang="en-US" smtClean="0">
                <a:latin typeface="Cambria" pitchFamily="18" charset="0"/>
              </a:rPr>
            </a:br>
            <a:r>
              <a:rPr lang="en-US" smtClean="0">
                <a:latin typeface="Cambria" pitchFamily="18" charset="0"/>
              </a:rPr>
              <a:t/>
            </a:r>
            <a:br>
              <a:rPr lang="en-US" smtClean="0">
                <a:latin typeface="Cambria" pitchFamily="18" charset="0"/>
              </a:rPr>
            </a:br>
            <a:r>
              <a:rPr lang="en-US" smtClean="0">
                <a:latin typeface="Cambria" pitchFamily="18" charset="0"/>
              </a:rPr>
              <a:t>Planned legislation:</a:t>
            </a:r>
            <a:br>
              <a:rPr lang="en-US" smtClean="0">
                <a:latin typeface="Cambria" pitchFamily="18" charset="0"/>
              </a:rPr>
            </a:br>
            <a:r>
              <a:rPr lang="en-US" smtClean="0">
                <a:latin typeface="Cambria" pitchFamily="18" charset="0"/>
              </a:rPr>
              <a:t/>
            </a:r>
            <a:br>
              <a:rPr lang="en-US" smtClean="0">
                <a:latin typeface="Cambria" pitchFamily="18" charset="0"/>
              </a:rPr>
            </a:br>
            <a:r>
              <a:rPr lang="en-US" smtClean="0">
                <a:latin typeface="Cambria" pitchFamily="18" charset="0"/>
              </a:rPr>
              <a:t>The Ministry of Health in collaboration with the Ministry of </a:t>
            </a:r>
            <a:r>
              <a:rPr lang="en-US" smtClean="0">
                <a:latin typeface="Cambria" pitchFamily="18" charset="0"/>
              </a:rPr>
              <a:t>Labour </a:t>
            </a:r>
            <a:r>
              <a:rPr lang="sr-Latn-ME" smtClean="0">
                <a:latin typeface="Cambria" pitchFamily="18" charset="0"/>
              </a:rPr>
              <a:t> and Social Welfare </a:t>
            </a:r>
            <a:r>
              <a:rPr lang="en-US" smtClean="0">
                <a:latin typeface="Cambria" pitchFamily="18" charset="0"/>
              </a:rPr>
              <a:t>will </a:t>
            </a:r>
            <a:r>
              <a:rPr lang="en-US" smtClean="0">
                <a:latin typeface="Cambria" pitchFamily="18" charset="0"/>
              </a:rPr>
              <a:t>transpose </a:t>
            </a:r>
            <a:r>
              <a:rPr lang="en-US" smtClean="0">
                <a:latin typeface="Cambria" pitchFamily="18" charset="0"/>
              </a:rPr>
              <a:t>th</a:t>
            </a:r>
            <a:r>
              <a:rPr lang="sr-Latn-ME" smtClean="0">
                <a:latin typeface="Cambria" pitchFamily="18" charset="0"/>
              </a:rPr>
              <a:t>is</a:t>
            </a:r>
            <a:r>
              <a:rPr lang="en-US" smtClean="0">
                <a:latin typeface="Cambria" pitchFamily="18" charset="0"/>
              </a:rPr>
              <a:t> </a:t>
            </a:r>
            <a:r>
              <a:rPr lang="en-US" smtClean="0">
                <a:latin typeface="Cambria" pitchFamily="18" charset="0"/>
              </a:rPr>
              <a:t>directive into </a:t>
            </a:r>
            <a:r>
              <a:rPr lang="en-US" smtClean="0">
                <a:latin typeface="Cambria" pitchFamily="18" charset="0"/>
              </a:rPr>
              <a:t>national </a:t>
            </a:r>
            <a:r>
              <a:rPr lang="en-US" smtClean="0">
                <a:latin typeface="Cambria" pitchFamily="18" charset="0"/>
              </a:rPr>
              <a:t>l</a:t>
            </a:r>
            <a:r>
              <a:rPr lang="sr-Latn-ME" smtClean="0">
                <a:latin typeface="Cambria" pitchFamily="18" charset="0"/>
              </a:rPr>
              <a:t>egislation</a:t>
            </a:r>
            <a:endParaRPr lang="en-US">
              <a:latin typeface="Cambria" pitchFamily="18" charset="0"/>
            </a:endParaRPr>
          </a:p>
        </p:txBody>
      </p:sp>
      <p:pic>
        <p:nvPicPr>
          <p:cNvPr id="18" name="Picture 18" descr="EU MN logo"/>
          <p:cNvPicPr>
            <a:picLocks noChangeAspect="1" noChangeArrowheads="1"/>
          </p:cNvPicPr>
          <p:nvPr/>
        </p:nvPicPr>
        <p:blipFill>
          <a:blip r:embed="rId4" cstate="print"/>
          <a:srcRect/>
          <a:stretch>
            <a:fillRect/>
          </a:stretch>
        </p:blipFill>
        <p:spPr bwMode="auto">
          <a:xfrm>
            <a:off x="7315200" y="4648200"/>
            <a:ext cx="1219200" cy="685800"/>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0" y="2667000"/>
            <a:ext cx="8583612" cy="3657600"/>
          </a:xfrm>
          <a:prstGeom prst="rect">
            <a:avLst/>
          </a:prstGeom>
          <a:noFill/>
          <a:ln w="9525" algn="ctr">
            <a:noFill/>
            <a:miter lim="800000"/>
            <a:headEnd/>
            <a:tailEnd/>
          </a:ln>
          <a:effectLst/>
        </p:spPr>
        <p:txBody>
          <a:bodyPr/>
          <a:lstStyle/>
          <a:p>
            <a:pPr marL="14288" indent="214313" fontAlgn="auto">
              <a:spcBef>
                <a:spcPts val="0"/>
              </a:spcBef>
              <a:spcAft>
                <a:spcPts val="0"/>
              </a:spcAft>
              <a:defRPr/>
            </a:pPr>
            <a:endParaRPr lang="sr-Latn-CS" sz="1600" dirty="0">
              <a:solidFill>
                <a:schemeClr val="accent2">
                  <a:lumMod val="50000"/>
                </a:schemeClr>
              </a:solidFill>
              <a:latin typeface="Cambria" pitchFamily="18" charset="0"/>
              <a:cs typeface="+mn-cs"/>
            </a:endParaRPr>
          </a:p>
          <a:p>
            <a:pPr marL="814388" indent="-450850" algn="ctr" fontAlgn="auto">
              <a:spcBef>
                <a:spcPts val="0"/>
              </a:spcBef>
              <a:spcAft>
                <a:spcPts val="0"/>
              </a:spcAft>
              <a:buFont typeface="Arial" pitchFamily="34" charset="0"/>
              <a:buChar char="•"/>
              <a:defRPr/>
            </a:pPr>
            <a:endParaRPr lang="en-US" sz="1400" b="1" dirty="0">
              <a:solidFill>
                <a:schemeClr val="accent2">
                  <a:lumMod val="75000"/>
                </a:schemeClr>
              </a:solidFill>
              <a:latin typeface="Cambria" pitchFamily="18" charset="0"/>
              <a:cs typeface="+mn-cs"/>
            </a:endParaRPr>
          </a:p>
          <a:p>
            <a:pPr marL="814388" indent="-450850" algn="ctr" fontAlgn="auto">
              <a:spcBef>
                <a:spcPts val="0"/>
              </a:spcBef>
              <a:spcAft>
                <a:spcPts val="0"/>
              </a:spcAft>
              <a:defRPr/>
            </a:pPr>
            <a:endParaRPr lang="en-US" sz="1400" b="1" dirty="0">
              <a:solidFill>
                <a:srgbClr val="000099"/>
              </a:solidFill>
              <a:latin typeface="Cambria" pitchFamily="18" charset="0"/>
              <a:cs typeface="+mn-cs"/>
            </a:endParaRPr>
          </a:p>
          <a:p>
            <a:pPr marL="814388" indent="-450850" algn="ctr" fontAlgn="auto">
              <a:spcBef>
                <a:spcPts val="0"/>
              </a:spcBef>
              <a:spcAft>
                <a:spcPct val="40000"/>
              </a:spcAft>
              <a:buClr>
                <a:srgbClr val="FF0000"/>
              </a:buClr>
              <a:buFont typeface="Wingdings" pitchFamily="2" charset="2"/>
              <a:buNone/>
              <a:defRPr/>
            </a:pPr>
            <a:endParaRPr lang="en-US" b="1" dirty="0">
              <a:latin typeface="Cambria" pitchFamily="18" charset="0"/>
              <a:cs typeface="+mn-cs"/>
            </a:endParaRPr>
          </a:p>
        </p:txBody>
      </p:sp>
      <p:sp>
        <p:nvSpPr>
          <p:cNvPr id="14" name="Rectangle 13"/>
          <p:cNvSpPr/>
          <p:nvPr/>
        </p:nvSpPr>
        <p:spPr>
          <a:xfrm>
            <a:off x="228600" y="1447800"/>
            <a:ext cx="8534400" cy="2431435"/>
          </a:xfrm>
          <a:prstGeom prst="rect">
            <a:avLst/>
          </a:prstGeom>
        </p:spPr>
        <p:txBody>
          <a:bodyPr>
            <a:spAutoFit/>
          </a:bodyPr>
          <a:lstStyle/>
          <a:p>
            <a:pPr marL="14288" indent="-14288" algn="ctr" fontAlgn="auto">
              <a:spcBef>
                <a:spcPts val="0"/>
              </a:spcBef>
              <a:spcAft>
                <a:spcPct val="40000"/>
              </a:spcAft>
              <a:buClr>
                <a:srgbClr val="FF0000"/>
              </a:buClr>
              <a:buFont typeface="Wingdings" pitchFamily="2" charset="2"/>
              <a:buNone/>
              <a:defRPr/>
            </a:pPr>
            <a:r>
              <a:rPr lang="sr-Latn-CS" sz="2000" b="1" smtClean="0">
                <a:solidFill>
                  <a:schemeClr val="accent2">
                    <a:lumMod val="75000"/>
                  </a:schemeClr>
                </a:solidFill>
                <a:latin typeface="Cambria" pitchFamily="18" charset="0"/>
                <a:cs typeface="+mn-cs"/>
              </a:rPr>
              <a:t>INSTITTIONAL FRAMEWORK</a:t>
            </a:r>
            <a:endParaRPr lang="sr-Latn-CS" sz="2000" b="1" dirty="0">
              <a:solidFill>
                <a:schemeClr val="accent2">
                  <a:lumMod val="75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sr-Latn-CS" sz="2000" b="1" dirty="0">
              <a:solidFill>
                <a:schemeClr val="accent2">
                  <a:lumMod val="75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r>
              <a:rPr lang="sr-Latn-CS" sz="2000" b="1" smtClean="0">
                <a:solidFill>
                  <a:schemeClr val="accent2">
                    <a:lumMod val="75000"/>
                  </a:schemeClr>
                </a:solidFill>
                <a:latin typeface="Cambria" pitchFamily="18" charset="0"/>
                <a:cs typeface="+mn-cs"/>
              </a:rPr>
              <a:t>MINISTRY OF LABOUR AND SOCIAL WELFARE</a:t>
            </a:r>
          </a:p>
          <a:p>
            <a:pPr marL="14288" indent="-14288" algn="ctr" fontAlgn="auto">
              <a:spcBef>
                <a:spcPts val="0"/>
              </a:spcBef>
              <a:spcAft>
                <a:spcPct val="40000"/>
              </a:spcAft>
              <a:buClr>
                <a:srgbClr val="FF0000"/>
              </a:buClr>
              <a:buFont typeface="Wingdings" pitchFamily="2" charset="2"/>
              <a:buNone/>
              <a:defRPr/>
            </a:pPr>
            <a:r>
              <a:rPr lang="en-US" sz="2000" b="1" smtClean="0">
                <a:latin typeface="Cambria" pitchFamily="18" charset="0"/>
              </a:rPr>
              <a:t>Ministry of Labour and Social Welfare </a:t>
            </a:r>
            <a:r>
              <a:rPr lang="en-US" sz="2000" smtClean="0">
                <a:latin typeface="Cambria" pitchFamily="18" charset="0"/>
              </a:rPr>
              <a:t>carries out the tasks related to, among other things, and the Occupational Safety and Health</a:t>
            </a:r>
            <a:endParaRPr lang="sr-Latn-CS" sz="2000" b="1" dirty="0">
              <a:solidFill>
                <a:schemeClr val="accent2">
                  <a:lumMod val="75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sr-Latn-CS" sz="2000" b="1" dirty="0">
              <a:solidFill>
                <a:schemeClr val="accent2">
                  <a:lumMod val="75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457200" y="1447800"/>
            <a:ext cx="8153400" cy="2308225"/>
          </a:xfrm>
          <a:prstGeom prst="rect">
            <a:avLst/>
          </a:prstGeom>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sr-Latn-CS" b="1" dirty="0">
              <a:solidFill>
                <a:schemeClr val="accent2">
                  <a:lumMod val="50000"/>
                </a:schemeClr>
              </a:solidFill>
              <a:latin typeface="Cambria" pitchFamily="18" charset="0"/>
              <a:cs typeface="+mn-cs"/>
            </a:endParaRPr>
          </a:p>
          <a:p>
            <a:pPr indent="42863" algn="ctr" fontAlgn="auto">
              <a:spcBef>
                <a:spcPts val="0"/>
              </a:spcBef>
              <a:spcAft>
                <a:spcPct val="40000"/>
              </a:spcAft>
              <a:buClr>
                <a:srgbClr val="FF0000"/>
              </a:buClr>
              <a:buFont typeface="Wingdings" pitchFamily="2" charset="2"/>
              <a:buNone/>
              <a:defRPr/>
            </a:pPr>
            <a:endParaRPr lang="sr-Latn-CS" b="1" dirty="0">
              <a:solidFill>
                <a:schemeClr val="accent2">
                  <a:lumMod val="50000"/>
                </a:schemeClr>
              </a:solidFill>
              <a:latin typeface="Cambria" pitchFamily="18" charset="0"/>
              <a:cs typeface="+mn-cs"/>
            </a:endParaRPr>
          </a:p>
          <a:p>
            <a:pPr indent="42863" algn="ctr" fontAlgn="auto">
              <a:spcBef>
                <a:spcPts val="0"/>
              </a:spcBef>
              <a:spcAft>
                <a:spcPct val="40000"/>
              </a:spcAft>
              <a:buClr>
                <a:srgbClr val="FF0000"/>
              </a:buClr>
              <a:buFont typeface="Wingdings" pitchFamily="2" charset="2"/>
              <a:buNone/>
              <a:defRPr/>
            </a:pPr>
            <a:endParaRPr lang="sr-Latn-CS" b="1" dirty="0">
              <a:solidFill>
                <a:schemeClr val="accent2">
                  <a:lumMod val="50000"/>
                </a:schemeClr>
              </a:solidFill>
              <a:latin typeface="Cambria" pitchFamily="18" charset="0"/>
              <a:cs typeface="+mn-cs"/>
            </a:endParaRPr>
          </a:p>
          <a:p>
            <a:pPr indent="42863" algn="ctr" fontAlgn="auto">
              <a:spcBef>
                <a:spcPts val="0"/>
              </a:spcBef>
              <a:spcAft>
                <a:spcPct val="40000"/>
              </a:spcAft>
              <a:buClr>
                <a:srgbClr val="FF0000"/>
              </a:buClr>
              <a:buFont typeface="Wingdings" pitchFamily="2" charset="2"/>
              <a:buNone/>
              <a:defRPr/>
            </a:pPr>
            <a:endParaRPr lang="sr-Latn-CS" b="1" dirty="0">
              <a:solidFill>
                <a:schemeClr val="accent2">
                  <a:lumMod val="50000"/>
                </a:schemeClr>
              </a:solidFill>
              <a:latin typeface="Cambria" pitchFamily="18" charset="0"/>
              <a:cs typeface="+mn-cs"/>
            </a:endParaRPr>
          </a:p>
          <a:p>
            <a:pPr indent="42863" fontAlgn="auto">
              <a:spcBef>
                <a:spcPts val="0"/>
              </a:spcBef>
              <a:spcAft>
                <a:spcPct val="40000"/>
              </a:spcAft>
              <a:buClr>
                <a:srgbClr val="FF0000"/>
              </a:buClr>
              <a:buFont typeface="Arial" pitchFamily="34" charset="0"/>
              <a:buChar char="•"/>
              <a:defRPr/>
            </a:pPr>
            <a:endParaRPr lang="sr-Latn-CS" b="1" dirty="0">
              <a:solidFill>
                <a:schemeClr val="accent2">
                  <a:lumMod val="50000"/>
                </a:schemeClr>
              </a:solidFill>
              <a:latin typeface="Cambria" pitchFamily="18" charset="0"/>
              <a:cs typeface="+mn-cs"/>
            </a:endParaRPr>
          </a:p>
          <a:p>
            <a:pPr indent="42863" fontAlgn="auto">
              <a:spcBef>
                <a:spcPts val="0"/>
              </a:spcBef>
              <a:spcAft>
                <a:spcPct val="40000"/>
              </a:spcAft>
              <a:buClr>
                <a:srgbClr val="FF0000"/>
              </a:buClr>
              <a:buFont typeface="Arial" pitchFamily="34" charset="0"/>
              <a:buChar char="•"/>
              <a:defRPr/>
            </a:pPr>
            <a:endParaRPr lang="sr-Latn-CS" b="1" dirty="0">
              <a:solidFill>
                <a:schemeClr val="accent2">
                  <a:lumMod val="50000"/>
                </a:schemeClr>
              </a:solidFill>
              <a:latin typeface="Cambria" pitchFamily="18" charset="0"/>
              <a:cs typeface="+mn-cs"/>
            </a:endParaRPr>
          </a:p>
        </p:txBody>
      </p:sp>
      <p:pic>
        <p:nvPicPr>
          <p:cNvPr id="18"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2" name="Rectangle 21"/>
          <p:cNvSpPr/>
          <p:nvPr/>
        </p:nvSpPr>
        <p:spPr>
          <a:xfrm>
            <a:off x="0" y="87868"/>
            <a:ext cx="4629150" cy="369332"/>
          </a:xfrm>
          <a:prstGeom prst="rect">
            <a:avLst/>
          </a:prstGeom>
        </p:spPr>
        <p:txBody>
          <a:bodyPr wrap="square">
            <a:spAutoFit/>
          </a:bodyPr>
          <a:lstStyle/>
          <a:p>
            <a:pPr marL="14288" indent="-14288" fontAlgn="auto">
              <a:spcBef>
                <a:spcPts val="0"/>
              </a:spcBef>
              <a:spcAft>
                <a:spcPct val="40000"/>
              </a:spcAft>
              <a:buClr>
                <a:srgbClr val="FF0000"/>
              </a:buClr>
              <a:defRPr/>
            </a:pPr>
            <a:r>
              <a:rPr lang="en-US" b="1" smtClean="0">
                <a:solidFill>
                  <a:schemeClr val="bg1"/>
                </a:solidFill>
                <a:latin typeface="Cambria" pitchFamily="18" charset="0"/>
              </a:rPr>
              <a:t>Chapter 19: Social Policy and Employment</a:t>
            </a:r>
            <a:endParaRPr lang="sr-Latn-CS" b="1">
              <a:solidFill>
                <a:schemeClr val="bg1"/>
              </a:solidFill>
              <a:latin typeface="Cambria" pitchFamily="18" charset="0"/>
            </a:endParaRPr>
          </a:p>
        </p:txBody>
      </p:sp>
      <p:sp>
        <p:nvSpPr>
          <p:cNvPr id="29" name="Round Same Side Corner Rectangle 28"/>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0"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31" name="Rectangle 30"/>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32" name="Rectangle 31"/>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914400"/>
            <a:ext cx="8915400" cy="5909310"/>
          </a:xfrm>
          <a:prstGeom prst="rect">
            <a:avLst/>
          </a:prstGeom>
          <a:noFill/>
        </p:spPr>
        <p:txBody>
          <a:bodyPr wrap="square" rtlCol="0">
            <a:spAutoFit/>
          </a:bodyPr>
          <a:lstStyle/>
          <a:p>
            <a:pPr algn="ctr"/>
            <a:r>
              <a:rPr lang="sr-Latn-CS" b="1" smtClean="0">
                <a:solidFill>
                  <a:schemeClr val="accent2">
                    <a:lumMod val="75000"/>
                  </a:schemeClr>
                </a:solidFill>
                <a:latin typeface="Cambria" pitchFamily="18" charset="0"/>
              </a:rPr>
              <a:t>ADMINISTRATION </a:t>
            </a:r>
            <a:r>
              <a:rPr lang="sr-Latn-CS" b="1" smtClean="0">
                <a:solidFill>
                  <a:schemeClr val="accent2">
                    <a:lumMod val="75000"/>
                  </a:schemeClr>
                </a:solidFill>
                <a:latin typeface="Cambria" pitchFamily="18" charset="0"/>
              </a:rPr>
              <a:t>FOR INSPECTION AFFAIRS</a:t>
            </a:r>
          </a:p>
          <a:p>
            <a:pPr algn="ctr"/>
            <a:endParaRPr lang="sr-Latn-ME" smtClean="0">
              <a:latin typeface="Cambria" pitchFamily="18" charset="0"/>
            </a:endParaRPr>
          </a:p>
          <a:p>
            <a:pPr algn="ctr"/>
            <a:r>
              <a:rPr lang="sr-Latn-ME" b="1" smtClean="0">
                <a:solidFill>
                  <a:schemeClr val="accent2">
                    <a:lumMod val="50000"/>
                  </a:schemeClr>
                </a:solidFill>
                <a:latin typeface="Cambria" pitchFamily="18" charset="0"/>
              </a:rPr>
              <a:t>Administration for Inspection Affairs </a:t>
            </a:r>
            <a:r>
              <a:rPr lang="sr-Latn-ME" smtClean="0">
                <a:latin typeface="Cambria" pitchFamily="18" charset="0"/>
              </a:rPr>
              <a:t>-</a:t>
            </a:r>
            <a:r>
              <a:rPr lang="en-US" smtClean="0">
                <a:latin typeface="Cambria" pitchFamily="18" charset="0"/>
              </a:rPr>
              <a:t> </a:t>
            </a:r>
            <a:r>
              <a:rPr lang="en-US" b="1" smtClean="0">
                <a:solidFill>
                  <a:schemeClr val="accent2">
                    <a:lumMod val="50000"/>
                  </a:schemeClr>
                </a:solidFill>
                <a:latin typeface="Cambria" pitchFamily="18" charset="0"/>
              </a:rPr>
              <a:t>Department of Labo</a:t>
            </a:r>
            <a:r>
              <a:rPr lang="sr-Latn-ME" b="1" smtClean="0">
                <a:solidFill>
                  <a:schemeClr val="accent2">
                    <a:lumMod val="50000"/>
                  </a:schemeClr>
                </a:solidFill>
                <a:latin typeface="Cambria" pitchFamily="18" charset="0"/>
              </a:rPr>
              <a:t>u</a:t>
            </a:r>
            <a:r>
              <a:rPr lang="en-US" b="1" smtClean="0">
                <a:solidFill>
                  <a:schemeClr val="accent2">
                    <a:lumMod val="50000"/>
                  </a:schemeClr>
                </a:solidFill>
                <a:latin typeface="Cambria" pitchFamily="18" charset="0"/>
              </a:rPr>
              <a:t>r Inspection</a:t>
            </a:r>
            <a:r>
              <a:rPr lang="en-US" smtClean="0">
                <a:latin typeface="Cambria" pitchFamily="18" charset="0"/>
              </a:rPr>
              <a:t>, which has 15 offices throughout Montenegro and operates within the </a:t>
            </a:r>
            <a:r>
              <a:rPr lang="sr-Latn-ME" smtClean="0">
                <a:latin typeface="Cambria" pitchFamily="18" charset="0"/>
              </a:rPr>
              <a:t>Sector</a:t>
            </a:r>
            <a:r>
              <a:rPr lang="en-US" smtClean="0">
                <a:latin typeface="Cambria" pitchFamily="18" charset="0"/>
              </a:rPr>
              <a:t> of Public Procurement, gambling and protection of markets and economics</a:t>
            </a:r>
            <a:endParaRPr lang="sr-Latn-ME" smtClean="0">
              <a:latin typeface="Cambria" pitchFamily="18" charset="0"/>
            </a:endParaRPr>
          </a:p>
          <a:p>
            <a:pPr algn="ctr"/>
            <a:endParaRPr lang="sr-Latn-CS" b="1" smtClean="0">
              <a:solidFill>
                <a:schemeClr val="accent2">
                  <a:lumMod val="75000"/>
                </a:schemeClr>
              </a:solidFill>
              <a:latin typeface="Cambria" pitchFamily="18" charset="0"/>
            </a:endParaRPr>
          </a:p>
          <a:p>
            <a:pPr algn="ctr"/>
            <a:r>
              <a:rPr lang="en-US" smtClean="0">
                <a:latin typeface="Cambria" pitchFamily="18" charset="0"/>
              </a:rPr>
              <a:t>There are 35 inspectors: 1 Chief </a:t>
            </a:r>
            <a:r>
              <a:rPr lang="sr-Latn-ME" smtClean="0">
                <a:latin typeface="Cambria" pitchFamily="18" charset="0"/>
              </a:rPr>
              <a:t> Labour </a:t>
            </a:r>
            <a:r>
              <a:rPr lang="en-US" smtClean="0">
                <a:latin typeface="Cambria" pitchFamily="18" charset="0"/>
              </a:rPr>
              <a:t>Inspector, </a:t>
            </a:r>
            <a:r>
              <a:rPr lang="sr-Latn-ME" smtClean="0">
                <a:latin typeface="Cambria" pitchFamily="18" charset="0"/>
              </a:rPr>
              <a:t>1</a:t>
            </a:r>
            <a:r>
              <a:rPr lang="en-US" smtClean="0">
                <a:latin typeface="Cambria" pitchFamily="18" charset="0"/>
              </a:rPr>
              <a:t> </a:t>
            </a:r>
            <a:r>
              <a:rPr lang="sr-Latn-ME" smtClean="0">
                <a:latin typeface="Cambria" pitchFamily="18" charset="0"/>
              </a:rPr>
              <a:t>L</a:t>
            </a:r>
            <a:r>
              <a:rPr lang="en-US" smtClean="0">
                <a:latin typeface="Cambria" pitchFamily="18" charset="0"/>
              </a:rPr>
              <a:t>abo</a:t>
            </a:r>
            <a:r>
              <a:rPr lang="sr-Latn-ME" smtClean="0">
                <a:latin typeface="Cambria" pitchFamily="18" charset="0"/>
              </a:rPr>
              <a:t>u</a:t>
            </a:r>
            <a:r>
              <a:rPr lang="en-US" smtClean="0">
                <a:latin typeface="Cambria" pitchFamily="18" charset="0"/>
              </a:rPr>
              <a:t>r </a:t>
            </a:r>
            <a:r>
              <a:rPr lang="en-US" smtClean="0">
                <a:latin typeface="Cambria" pitchFamily="18" charset="0"/>
              </a:rPr>
              <a:t>inspector - Coordinator for </a:t>
            </a:r>
            <a:r>
              <a:rPr lang="sr-Latn-ME" smtClean="0">
                <a:latin typeface="Cambria" pitchFamily="18" charset="0"/>
              </a:rPr>
              <a:t>L</a:t>
            </a:r>
            <a:r>
              <a:rPr lang="en-US" smtClean="0">
                <a:latin typeface="Cambria" pitchFamily="18" charset="0"/>
              </a:rPr>
              <a:t>abo</a:t>
            </a:r>
            <a:r>
              <a:rPr lang="sr-Latn-ME" smtClean="0">
                <a:latin typeface="Cambria" pitchFamily="18" charset="0"/>
              </a:rPr>
              <a:t>u</a:t>
            </a:r>
            <a:r>
              <a:rPr lang="en-US" smtClean="0">
                <a:latin typeface="Cambria" pitchFamily="18" charset="0"/>
              </a:rPr>
              <a:t>r relations, </a:t>
            </a:r>
            <a:r>
              <a:rPr lang="sr-Latn-ME" smtClean="0">
                <a:latin typeface="Cambria" pitchFamily="18" charset="0"/>
              </a:rPr>
              <a:t>1</a:t>
            </a:r>
            <a:r>
              <a:rPr lang="en-US" smtClean="0">
                <a:latin typeface="Cambria" pitchFamily="18" charset="0"/>
              </a:rPr>
              <a:t> </a:t>
            </a:r>
            <a:r>
              <a:rPr lang="sr-Latn-ME" smtClean="0">
                <a:latin typeface="Cambria" pitchFamily="18" charset="0"/>
              </a:rPr>
              <a:t>L</a:t>
            </a:r>
            <a:r>
              <a:rPr lang="en-US" smtClean="0">
                <a:latin typeface="Cambria" pitchFamily="18" charset="0"/>
              </a:rPr>
              <a:t>abo</a:t>
            </a:r>
            <a:r>
              <a:rPr lang="sr-Latn-ME" smtClean="0">
                <a:latin typeface="Cambria" pitchFamily="18" charset="0"/>
              </a:rPr>
              <a:t>u</a:t>
            </a:r>
            <a:r>
              <a:rPr lang="en-US" smtClean="0">
                <a:latin typeface="Cambria" pitchFamily="18" charset="0"/>
              </a:rPr>
              <a:t>r inspector for ​​</a:t>
            </a:r>
            <a:r>
              <a:rPr lang="sr-Latn-ME" smtClean="0">
                <a:latin typeface="Cambria" pitchFamily="18" charset="0"/>
              </a:rPr>
              <a:t>S</a:t>
            </a:r>
            <a:r>
              <a:rPr lang="en-US" smtClean="0">
                <a:latin typeface="Cambria" pitchFamily="18" charset="0"/>
              </a:rPr>
              <a:t>afety at </a:t>
            </a:r>
            <a:r>
              <a:rPr lang="sr-Latn-ME" smtClean="0">
                <a:latin typeface="Cambria" pitchFamily="18" charset="0"/>
              </a:rPr>
              <a:t>W</a:t>
            </a:r>
            <a:r>
              <a:rPr lang="en-US" smtClean="0">
                <a:latin typeface="Cambria" pitchFamily="18" charset="0"/>
              </a:rPr>
              <a:t>ork - Coordinator for for ​​</a:t>
            </a:r>
            <a:r>
              <a:rPr lang="sr-Latn-ME" smtClean="0">
                <a:latin typeface="Cambria" pitchFamily="18" charset="0"/>
              </a:rPr>
              <a:t>S</a:t>
            </a:r>
            <a:r>
              <a:rPr lang="en-US" smtClean="0">
                <a:latin typeface="Cambria" pitchFamily="18" charset="0"/>
              </a:rPr>
              <a:t>afety at </a:t>
            </a:r>
            <a:r>
              <a:rPr lang="sr-Latn-ME" smtClean="0">
                <a:latin typeface="Cambria" pitchFamily="18" charset="0"/>
              </a:rPr>
              <a:t>W</a:t>
            </a:r>
            <a:r>
              <a:rPr lang="en-US" smtClean="0">
                <a:latin typeface="Cambria" pitchFamily="18" charset="0"/>
              </a:rPr>
              <a:t>ork , 24 </a:t>
            </a:r>
            <a:r>
              <a:rPr lang="sr-Latn-ME" smtClean="0">
                <a:latin typeface="Cambria" pitchFamily="18" charset="0"/>
              </a:rPr>
              <a:t>L</a:t>
            </a:r>
            <a:r>
              <a:rPr lang="en-US" smtClean="0">
                <a:latin typeface="Cambria" pitchFamily="18" charset="0"/>
              </a:rPr>
              <a:t>abo</a:t>
            </a:r>
            <a:r>
              <a:rPr lang="sr-Latn-ME" smtClean="0">
                <a:latin typeface="Cambria" pitchFamily="18" charset="0"/>
              </a:rPr>
              <a:t>u</a:t>
            </a:r>
            <a:r>
              <a:rPr lang="en-US" smtClean="0">
                <a:latin typeface="Cambria" pitchFamily="18" charset="0"/>
              </a:rPr>
              <a:t>r inspectors (lawyers - supervising labo</a:t>
            </a:r>
            <a:r>
              <a:rPr lang="sr-Latn-ME" smtClean="0">
                <a:latin typeface="Cambria" pitchFamily="18" charset="0"/>
              </a:rPr>
              <a:t>u</a:t>
            </a:r>
            <a:r>
              <a:rPr lang="en-US" smtClean="0">
                <a:latin typeface="Cambria" pitchFamily="18" charset="0"/>
              </a:rPr>
              <a:t>r relations) and </a:t>
            </a:r>
            <a:r>
              <a:rPr lang="sr-Latn-ME" smtClean="0">
                <a:latin typeface="Cambria" pitchFamily="18" charset="0"/>
              </a:rPr>
              <a:t> 8 L</a:t>
            </a:r>
            <a:r>
              <a:rPr lang="en-US" smtClean="0">
                <a:latin typeface="Cambria" pitchFamily="18" charset="0"/>
              </a:rPr>
              <a:t>abo</a:t>
            </a:r>
            <a:r>
              <a:rPr lang="sr-Latn-ME" smtClean="0">
                <a:latin typeface="Cambria" pitchFamily="18" charset="0"/>
              </a:rPr>
              <a:t>u</a:t>
            </a:r>
            <a:r>
              <a:rPr lang="en-US" smtClean="0">
                <a:latin typeface="Cambria" pitchFamily="18" charset="0"/>
              </a:rPr>
              <a:t>r inspector</a:t>
            </a:r>
            <a:r>
              <a:rPr lang="sr-Latn-ME" smtClean="0">
                <a:latin typeface="Cambria" pitchFamily="18" charset="0"/>
              </a:rPr>
              <a:t>s</a:t>
            </a:r>
            <a:r>
              <a:rPr lang="en-US" smtClean="0">
                <a:latin typeface="Cambria" pitchFamily="18" charset="0"/>
              </a:rPr>
              <a:t> for ​​</a:t>
            </a:r>
            <a:r>
              <a:rPr lang="sr-Latn-ME" smtClean="0">
                <a:latin typeface="Cambria" pitchFamily="18" charset="0"/>
              </a:rPr>
              <a:t>S</a:t>
            </a:r>
            <a:r>
              <a:rPr lang="en-US" smtClean="0">
                <a:latin typeface="Cambria" pitchFamily="18" charset="0"/>
              </a:rPr>
              <a:t>afety at </a:t>
            </a:r>
            <a:r>
              <a:rPr lang="sr-Latn-ME" smtClean="0">
                <a:latin typeface="Cambria" pitchFamily="18" charset="0"/>
              </a:rPr>
              <a:t>W</a:t>
            </a:r>
            <a:r>
              <a:rPr lang="en-US" smtClean="0">
                <a:latin typeface="Cambria" pitchFamily="18" charset="0"/>
              </a:rPr>
              <a:t>ork (</a:t>
            </a:r>
            <a:r>
              <a:rPr lang="sr-Latn-ME" smtClean="0">
                <a:latin typeface="Cambria" pitchFamily="18" charset="0"/>
              </a:rPr>
              <a:t>different professions </a:t>
            </a:r>
            <a:r>
              <a:rPr lang="en-US" smtClean="0">
                <a:latin typeface="Cambria" pitchFamily="18" charset="0"/>
              </a:rPr>
              <a:t>engineers - supervis</a:t>
            </a:r>
            <a:r>
              <a:rPr lang="sr-Latn-ME" smtClean="0">
                <a:latin typeface="Cambria" pitchFamily="18" charset="0"/>
              </a:rPr>
              <a:t>ing</a:t>
            </a:r>
            <a:r>
              <a:rPr lang="en-US" smtClean="0">
                <a:latin typeface="Cambria" pitchFamily="18" charset="0"/>
              </a:rPr>
              <a:t> safety at work</a:t>
            </a:r>
            <a:r>
              <a:rPr lang="en-US" smtClean="0">
                <a:latin typeface="Cambria" pitchFamily="18" charset="0"/>
              </a:rPr>
              <a:t>)</a:t>
            </a:r>
            <a:endParaRPr lang="sr-Latn-ME" smtClean="0">
              <a:latin typeface="Cambria" pitchFamily="18" charset="0"/>
            </a:endParaRPr>
          </a:p>
          <a:p>
            <a:pPr algn="ctr"/>
            <a:r>
              <a:rPr lang="en-US" smtClean="0">
                <a:latin typeface="Cambria" pitchFamily="18" charset="0"/>
              </a:rPr>
              <a:t> </a:t>
            </a:r>
            <a:r>
              <a:rPr lang="en-US" smtClean="0">
                <a:latin typeface="Cambria" pitchFamily="18" charset="0"/>
              </a:rPr>
              <a:t>Administration </a:t>
            </a:r>
            <a:r>
              <a:rPr lang="en-US" smtClean="0">
                <a:latin typeface="Cambria" pitchFamily="18" charset="0"/>
              </a:rPr>
              <a:t>for </a:t>
            </a:r>
            <a:r>
              <a:rPr lang="en-US" smtClean="0">
                <a:latin typeface="Cambria" pitchFamily="18" charset="0"/>
              </a:rPr>
              <a:t>Inspection </a:t>
            </a:r>
            <a:r>
              <a:rPr lang="sr-Latn-ME" smtClean="0">
                <a:latin typeface="Cambria" pitchFamily="18" charset="0"/>
              </a:rPr>
              <a:t>Affairs </a:t>
            </a:r>
            <a:r>
              <a:rPr lang="sr-Latn-ME" smtClean="0">
                <a:latin typeface="Cambria" pitchFamily="18" charset="0"/>
              </a:rPr>
              <a:t> </a:t>
            </a:r>
            <a:r>
              <a:rPr lang="sr-Latn-ME" smtClean="0">
                <a:latin typeface="Cambria" pitchFamily="18" charset="0"/>
              </a:rPr>
              <a:t>has </a:t>
            </a:r>
            <a:r>
              <a:rPr lang="en-US" smtClean="0">
                <a:latin typeface="Cambria" pitchFamily="18" charset="0"/>
              </a:rPr>
              <a:t>other </a:t>
            </a:r>
            <a:r>
              <a:rPr lang="en-US" smtClean="0">
                <a:latin typeface="Cambria" pitchFamily="18" charset="0"/>
              </a:rPr>
              <a:t>inspections </a:t>
            </a:r>
            <a:r>
              <a:rPr lang="sr-Latn-ME" smtClean="0">
                <a:latin typeface="Cambria" pitchFamily="18" charset="0"/>
              </a:rPr>
              <a:t>which supervise some </a:t>
            </a:r>
            <a:r>
              <a:rPr lang="en-US" smtClean="0">
                <a:latin typeface="Cambria" pitchFamily="18" charset="0"/>
              </a:rPr>
              <a:t>part</a:t>
            </a:r>
            <a:r>
              <a:rPr lang="sr-Latn-ME" smtClean="0">
                <a:latin typeface="Cambria" pitchFamily="18" charset="0"/>
              </a:rPr>
              <a:t>s of safety at work </a:t>
            </a:r>
            <a:r>
              <a:rPr lang="en-US" smtClean="0">
                <a:latin typeface="Cambria" pitchFamily="18" charset="0"/>
              </a:rPr>
              <a:t>in </a:t>
            </a:r>
            <a:r>
              <a:rPr lang="en-US" smtClean="0">
                <a:latin typeface="Cambria" pitchFamily="18" charset="0"/>
              </a:rPr>
              <a:t>certain </a:t>
            </a:r>
            <a:r>
              <a:rPr lang="en-US" smtClean="0">
                <a:latin typeface="Cambria" pitchFamily="18" charset="0"/>
              </a:rPr>
              <a:t>sectors: </a:t>
            </a:r>
            <a:r>
              <a:rPr lang="sr-Latn-ME" smtClean="0">
                <a:latin typeface="Cambria" pitchFamily="18" charset="0"/>
              </a:rPr>
              <a:t> Department of Health and Sanitary inspection, Department for Trade Market inspection, </a:t>
            </a:r>
            <a:r>
              <a:rPr lang="en-US" smtClean="0">
                <a:latin typeface="Cambria" pitchFamily="18" charset="0"/>
              </a:rPr>
              <a:t>Department </a:t>
            </a:r>
            <a:r>
              <a:rPr lang="en-US" smtClean="0">
                <a:latin typeface="Cambria" pitchFamily="18" charset="0"/>
              </a:rPr>
              <a:t>of mining, geological and inspected for hydrocarbons, Department of thermo Inspection, Department of thermo-inspection</a:t>
            </a:r>
            <a:r>
              <a:rPr lang="en-US" smtClean="0">
                <a:latin typeface="Cambria" pitchFamily="18" charset="0"/>
              </a:rPr>
              <a:t>, </a:t>
            </a:r>
            <a:r>
              <a:rPr lang="sr-Latn-ME" smtClean="0">
                <a:latin typeface="Cambria" pitchFamily="18" charset="0"/>
              </a:rPr>
              <a:t>D</a:t>
            </a:r>
            <a:r>
              <a:rPr lang="en-US" smtClean="0">
                <a:latin typeface="Cambria" pitchFamily="18" charset="0"/>
              </a:rPr>
              <a:t>epartment </a:t>
            </a:r>
            <a:r>
              <a:rPr lang="en-US" smtClean="0">
                <a:latin typeface="Cambria" pitchFamily="18" charset="0"/>
              </a:rPr>
              <a:t>of </a:t>
            </a:r>
            <a:r>
              <a:rPr lang="en-US" smtClean="0">
                <a:latin typeface="Cambria" pitchFamily="18" charset="0"/>
              </a:rPr>
              <a:t>fisheries</a:t>
            </a:r>
            <a:r>
              <a:rPr lang="sr-Latn-ME" smtClean="0">
                <a:latin typeface="Cambria" pitchFamily="18" charset="0"/>
              </a:rPr>
              <a:t> inspection</a:t>
            </a:r>
          </a:p>
          <a:p>
            <a:pPr algn="ctr"/>
            <a:endParaRPr lang="sr-Latn-ME" smtClean="0">
              <a:latin typeface="Cambria" pitchFamily="18" charset="0"/>
            </a:endParaRPr>
          </a:p>
          <a:p>
            <a:pPr algn="ctr"/>
            <a:r>
              <a:rPr lang="en-US" smtClean="0">
                <a:latin typeface="Cambria" pitchFamily="18" charset="0"/>
              </a:rPr>
              <a:t>The Port Authority oversees the safety of navigation</a:t>
            </a:r>
            <a:r>
              <a:rPr lang="en-US" smtClean="0">
                <a:latin typeface="Cambria" pitchFamily="18" charset="0"/>
              </a:rPr>
              <a:t>, </a:t>
            </a:r>
            <a:r>
              <a:rPr lang="en-US" smtClean="0">
                <a:latin typeface="Cambria" pitchFamily="18" charset="0"/>
              </a:rPr>
              <a:t>the </a:t>
            </a:r>
            <a:r>
              <a:rPr lang="en-US" smtClean="0">
                <a:latin typeface="Cambria" pitchFamily="18" charset="0"/>
              </a:rPr>
              <a:t>Administrative </a:t>
            </a:r>
            <a:r>
              <a:rPr lang="en-US" smtClean="0">
                <a:latin typeface="Cambria" pitchFamily="18" charset="0"/>
              </a:rPr>
              <a:t>Inspection </a:t>
            </a:r>
            <a:r>
              <a:rPr lang="sr-Latn-ME" smtClean="0">
                <a:latin typeface="Cambria" pitchFamily="18" charset="0"/>
              </a:rPr>
              <a:t>supervise</a:t>
            </a:r>
            <a:r>
              <a:rPr lang="en-US" smtClean="0">
                <a:latin typeface="Cambria" pitchFamily="18" charset="0"/>
              </a:rPr>
              <a:t> </a:t>
            </a:r>
            <a:r>
              <a:rPr lang="en-US" smtClean="0">
                <a:latin typeface="Cambria" pitchFamily="18" charset="0"/>
              </a:rPr>
              <a:t>the </a:t>
            </a:r>
            <a:r>
              <a:rPr lang="en-US" smtClean="0">
                <a:latin typeface="Cambria" pitchFamily="18" charset="0"/>
              </a:rPr>
              <a:t>state </a:t>
            </a:r>
            <a:r>
              <a:rPr lang="en-US" smtClean="0">
                <a:latin typeface="Cambria" pitchFamily="18" charset="0"/>
              </a:rPr>
              <a:t>administration</a:t>
            </a:r>
            <a:r>
              <a:rPr lang="sr-Latn-ME" smtClean="0">
                <a:latin typeface="Cambria" pitchFamily="18" charset="0"/>
              </a:rPr>
              <a:t>, </a:t>
            </a:r>
            <a:r>
              <a:rPr lang="en-GB" smtClean="0">
                <a:latin typeface="Cambria" pitchFamily="18" charset="0"/>
              </a:rPr>
              <a:t>Environmental Protection Agency issues </a:t>
            </a:r>
            <a:r>
              <a:rPr lang="sr-Latn-ME" smtClean="0">
                <a:latin typeface="Cambria" pitchFamily="18" charset="0"/>
              </a:rPr>
              <a:t>various </a:t>
            </a:r>
            <a:r>
              <a:rPr lang="en-GB" smtClean="0">
                <a:latin typeface="Cambria" pitchFamily="18" charset="0"/>
              </a:rPr>
              <a:t>licences</a:t>
            </a:r>
            <a:r>
              <a:rPr lang="sr-Latn-ME" smtClean="0">
                <a:latin typeface="Cambria" pitchFamily="18" charset="0"/>
              </a:rPr>
              <a:t>...</a:t>
            </a:r>
            <a:endParaRPr lang="sr-Latn-ME" smtClean="0">
              <a:latin typeface="Cambria" pitchFamily="18" charset="0"/>
            </a:endParaRPr>
          </a:p>
          <a:p>
            <a:pPr algn="ctr"/>
            <a:endParaRPr lang="en-US">
              <a:latin typeface="Cambria" pitchFamily="18" charset="0"/>
            </a:endParaRPr>
          </a:p>
        </p:txBody>
      </p:sp>
      <p:sp>
        <p:nvSpPr>
          <p:cNvPr id="5" name="Round Same Side Corner Rectangle 4"/>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 name="Group 21"/>
          <p:cNvGrpSpPr>
            <a:grpSpLocks/>
          </p:cNvGrpSpPr>
          <p:nvPr/>
        </p:nvGrpSpPr>
        <p:grpSpPr bwMode="auto">
          <a:xfrm>
            <a:off x="7885113" y="-4763"/>
            <a:ext cx="1211262" cy="385763"/>
            <a:chOff x="7814716" y="-5258"/>
            <a:chExt cx="1210767" cy="460280"/>
          </a:xfrm>
        </p:grpSpPr>
        <p:sp>
          <p:nvSpPr>
            <p:cNvPr id="8" name="5-Point Star 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5-Point Star 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5-Point Star 1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5-Point Star 1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5-Point Star 1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16" name="Picture 18" descr="EU MN logo"/>
          <p:cNvPicPr>
            <a:picLocks noChangeAspect="1" noChangeArrowheads="1"/>
          </p:cNvPicPr>
          <p:nvPr/>
        </p:nvPicPr>
        <p:blipFill>
          <a:blip r:embed="rId3" cstate="print"/>
          <a:srcRect/>
          <a:stretch>
            <a:fillRect/>
          </a:stretch>
        </p:blipFill>
        <p:spPr bwMode="auto">
          <a:xfrm>
            <a:off x="7543800" y="685800"/>
            <a:ext cx="1219200" cy="685800"/>
          </a:xfrm>
          <a:prstGeom prst="rect">
            <a:avLst/>
          </a:prstGeom>
          <a:noFill/>
          <a:ln w="9525">
            <a:noFill/>
            <a:miter lim="800000"/>
            <a:headEnd/>
            <a:tailEnd/>
          </a:ln>
        </p:spPr>
      </p:pic>
      <p:sp>
        <p:nvSpPr>
          <p:cNvPr id="20" name="Rectangle 19"/>
          <p:cNvSpPr/>
          <p:nvPr/>
        </p:nvSpPr>
        <p:spPr>
          <a:xfrm>
            <a:off x="0" y="87868"/>
            <a:ext cx="4629150" cy="369332"/>
          </a:xfrm>
          <a:prstGeom prst="rect">
            <a:avLst/>
          </a:prstGeom>
        </p:spPr>
        <p:txBody>
          <a:bodyPr wrap="square">
            <a:spAutoFit/>
          </a:bodyPr>
          <a:lstStyle/>
          <a:p>
            <a:pPr marL="14288" indent="-14288" fontAlgn="auto">
              <a:spcBef>
                <a:spcPts val="0"/>
              </a:spcBef>
              <a:spcAft>
                <a:spcPct val="40000"/>
              </a:spcAft>
              <a:buClr>
                <a:srgbClr val="FF0000"/>
              </a:buClr>
              <a:defRPr/>
            </a:pPr>
            <a:r>
              <a:rPr lang="en-US" b="1" smtClean="0">
                <a:solidFill>
                  <a:schemeClr val="bg1"/>
                </a:solidFill>
                <a:latin typeface="Cambria" pitchFamily="18" charset="0"/>
              </a:rPr>
              <a:t>Chapter 19: Social Policy and Employment</a:t>
            </a:r>
            <a:endParaRPr lang="sr-Latn-CS" b="1">
              <a:solidFill>
                <a:schemeClr val="bg1"/>
              </a:solidFill>
              <a:latin typeface="Cambria" pitchFamily="18" charset="0"/>
            </a:endParaRPr>
          </a:p>
        </p:txBody>
      </p:sp>
      <p:sp>
        <p:nvSpPr>
          <p:cNvPr id="21" name="Round Same Side Corner Rectangle 20"/>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2"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23" name="Rectangle 22"/>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24" name="Rectangle 23"/>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0" y="2667000"/>
            <a:ext cx="8583612" cy="3657600"/>
          </a:xfrm>
          <a:prstGeom prst="rect">
            <a:avLst/>
          </a:prstGeom>
          <a:noFill/>
          <a:ln w="9525" algn="ctr">
            <a:noFill/>
            <a:miter lim="800000"/>
            <a:headEnd/>
            <a:tailEnd/>
          </a:ln>
          <a:effectLst/>
        </p:spPr>
        <p:txBody>
          <a:bodyPr/>
          <a:lstStyle/>
          <a:p>
            <a:pPr marL="14288" indent="214313" fontAlgn="auto">
              <a:spcBef>
                <a:spcPts val="0"/>
              </a:spcBef>
              <a:spcAft>
                <a:spcPts val="0"/>
              </a:spcAft>
              <a:defRPr/>
            </a:pPr>
            <a:endParaRPr lang="sr-Latn-CS" sz="1600" dirty="0">
              <a:solidFill>
                <a:schemeClr val="accent2">
                  <a:lumMod val="50000"/>
                </a:schemeClr>
              </a:solidFill>
              <a:latin typeface="Cambria" pitchFamily="18" charset="0"/>
              <a:cs typeface="+mn-cs"/>
            </a:endParaRPr>
          </a:p>
          <a:p>
            <a:pPr marL="814388" indent="-450850" algn="ctr" fontAlgn="auto">
              <a:spcBef>
                <a:spcPts val="0"/>
              </a:spcBef>
              <a:spcAft>
                <a:spcPts val="0"/>
              </a:spcAft>
              <a:buFont typeface="Arial" pitchFamily="34" charset="0"/>
              <a:buChar char="•"/>
              <a:defRPr/>
            </a:pPr>
            <a:endParaRPr lang="en-US" sz="1400" b="1" dirty="0">
              <a:solidFill>
                <a:schemeClr val="accent2">
                  <a:lumMod val="75000"/>
                </a:schemeClr>
              </a:solidFill>
              <a:latin typeface="Cambria" pitchFamily="18" charset="0"/>
              <a:cs typeface="+mn-cs"/>
            </a:endParaRPr>
          </a:p>
          <a:p>
            <a:pPr marL="814388" indent="-450850" algn="ctr" fontAlgn="auto">
              <a:spcBef>
                <a:spcPts val="0"/>
              </a:spcBef>
              <a:spcAft>
                <a:spcPts val="0"/>
              </a:spcAft>
              <a:defRPr/>
            </a:pPr>
            <a:endParaRPr lang="en-US" sz="1400" b="1" dirty="0">
              <a:solidFill>
                <a:srgbClr val="000099"/>
              </a:solidFill>
              <a:latin typeface="Cambria" pitchFamily="18" charset="0"/>
              <a:cs typeface="+mn-cs"/>
            </a:endParaRPr>
          </a:p>
          <a:p>
            <a:pPr marL="814388" indent="-450850" algn="ctr" fontAlgn="auto">
              <a:spcBef>
                <a:spcPts val="0"/>
              </a:spcBef>
              <a:spcAft>
                <a:spcPct val="40000"/>
              </a:spcAft>
              <a:buClr>
                <a:srgbClr val="FF0000"/>
              </a:buClr>
              <a:buFont typeface="Wingdings" pitchFamily="2" charset="2"/>
              <a:buNone/>
              <a:defRPr/>
            </a:pPr>
            <a:endParaRPr lang="en-US" b="1" dirty="0">
              <a:latin typeface="Cambria" pitchFamily="18" charset="0"/>
              <a:cs typeface="+mn-cs"/>
            </a:endParaRPr>
          </a:p>
        </p:txBody>
      </p:sp>
      <p:sp>
        <p:nvSpPr>
          <p:cNvPr id="14" name="Rectangle 13"/>
          <p:cNvSpPr/>
          <p:nvPr/>
        </p:nvSpPr>
        <p:spPr>
          <a:xfrm>
            <a:off x="228600" y="914400"/>
            <a:ext cx="8534400" cy="6186309"/>
          </a:xfrm>
          <a:prstGeom prst="rect">
            <a:avLst/>
          </a:prstGeom>
        </p:spPr>
        <p:txBody>
          <a:bodyPr>
            <a:spAutoFit/>
          </a:bodyPr>
          <a:lstStyle/>
          <a:p>
            <a:pPr marL="14288" indent="-14288" algn="ctr" fontAlgn="auto">
              <a:spcBef>
                <a:spcPts val="0"/>
              </a:spcBef>
              <a:spcAft>
                <a:spcPct val="40000"/>
              </a:spcAft>
              <a:buClr>
                <a:srgbClr val="FF0000"/>
              </a:buClr>
              <a:buFont typeface="Wingdings" pitchFamily="2" charset="2"/>
              <a:buNone/>
              <a:defRPr/>
            </a:pPr>
            <a:r>
              <a:rPr lang="sr-Latn-CS" sz="2000" b="1" smtClean="0">
                <a:solidFill>
                  <a:schemeClr val="accent2">
                    <a:lumMod val="75000"/>
                  </a:schemeClr>
                </a:solidFill>
                <a:latin typeface="Cambria" pitchFamily="18" charset="0"/>
                <a:cs typeface="+mn-cs"/>
              </a:rPr>
              <a:t>INSTITUTIONAL FRAMEWORK</a:t>
            </a:r>
            <a:endParaRPr lang="sr-Latn-CS" sz="2000" b="1" dirty="0">
              <a:solidFill>
                <a:schemeClr val="accent2">
                  <a:lumMod val="75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r>
              <a:rPr lang="sr-Latn-CS" sz="2000" b="1" smtClean="0">
                <a:solidFill>
                  <a:schemeClr val="accent2">
                    <a:lumMod val="50000"/>
                  </a:schemeClr>
                </a:solidFill>
                <a:latin typeface="Cambria" pitchFamily="18" charset="0"/>
                <a:cs typeface="+mn-cs"/>
              </a:rPr>
              <a:t>Ministry of </a:t>
            </a:r>
            <a:r>
              <a:rPr lang="sr-Latn-CS" sz="2000" b="1" smtClean="0">
                <a:solidFill>
                  <a:schemeClr val="accent2">
                    <a:lumMod val="50000"/>
                  </a:schemeClr>
                </a:solidFill>
                <a:latin typeface="Cambria" pitchFamily="18" charset="0"/>
                <a:cs typeface="+mn-cs"/>
              </a:rPr>
              <a:t>Health</a:t>
            </a:r>
          </a:p>
          <a:p>
            <a:pPr marL="14288" indent="-14288" algn="ctr" fontAlgn="auto">
              <a:spcBef>
                <a:spcPts val="0"/>
              </a:spcBef>
              <a:spcAft>
                <a:spcPct val="40000"/>
              </a:spcAft>
              <a:buClr>
                <a:srgbClr val="FF0000"/>
              </a:buClr>
              <a:buFont typeface="Wingdings" pitchFamily="2" charset="2"/>
              <a:buNone/>
              <a:defRPr/>
            </a:pPr>
            <a:r>
              <a:rPr lang="en-US" sz="2000" smtClean="0">
                <a:solidFill>
                  <a:schemeClr val="accent2">
                    <a:lumMod val="50000"/>
                  </a:schemeClr>
                </a:solidFill>
                <a:latin typeface="Cambria" pitchFamily="18" charset="0"/>
              </a:rPr>
              <a:t>Department of Emergency</a:t>
            </a:r>
            <a:r>
              <a:rPr lang="en-US" sz="2000" smtClean="0">
                <a:solidFill>
                  <a:schemeClr val="accent2">
                    <a:lumMod val="50000"/>
                  </a:schemeClr>
                </a:solidFill>
                <a:latin typeface="Cambria" pitchFamily="18" charset="0"/>
              </a:rPr>
              <a:t/>
            </a:r>
            <a:br>
              <a:rPr lang="en-US" sz="2000" smtClean="0">
                <a:solidFill>
                  <a:schemeClr val="accent2">
                    <a:lumMod val="50000"/>
                  </a:schemeClr>
                </a:solidFill>
                <a:latin typeface="Cambria" pitchFamily="18" charset="0"/>
              </a:rPr>
            </a:br>
            <a:r>
              <a:rPr lang="sr-Latn-ME" sz="2000" smtClean="0">
                <a:solidFill>
                  <a:schemeClr val="accent2">
                    <a:lumMod val="50000"/>
                  </a:schemeClr>
                </a:solidFill>
                <a:latin typeface="Cambria" pitchFamily="18" charset="0"/>
              </a:rPr>
              <a:t>Department of </a:t>
            </a:r>
            <a:r>
              <a:rPr lang="en-US" sz="2000" smtClean="0">
                <a:solidFill>
                  <a:schemeClr val="accent2">
                    <a:lumMod val="50000"/>
                  </a:schemeClr>
                </a:solidFill>
                <a:latin typeface="Cambria" pitchFamily="18" charset="0"/>
              </a:rPr>
              <a:t>Blood </a:t>
            </a:r>
            <a:r>
              <a:rPr lang="en-US" sz="2000" smtClean="0">
                <a:solidFill>
                  <a:schemeClr val="accent2">
                    <a:lumMod val="50000"/>
                  </a:schemeClr>
                </a:solidFill>
                <a:latin typeface="Cambria" pitchFamily="18" charset="0"/>
              </a:rPr>
              <a:t>Transfusion</a:t>
            </a:r>
            <a:br>
              <a:rPr lang="en-US" sz="2000" smtClean="0">
                <a:solidFill>
                  <a:schemeClr val="accent2">
                    <a:lumMod val="50000"/>
                  </a:schemeClr>
                </a:solidFill>
                <a:latin typeface="Cambria" pitchFamily="18" charset="0"/>
              </a:rPr>
            </a:br>
            <a:r>
              <a:rPr lang="en-US" sz="2000" smtClean="0">
                <a:solidFill>
                  <a:schemeClr val="accent2">
                    <a:lumMod val="50000"/>
                  </a:schemeClr>
                </a:solidFill>
                <a:latin typeface="Cambria" pitchFamily="18" charset="0"/>
              </a:rPr>
              <a:t>Health care facilities (health centers, hospitals, Clinical Centre of Montenegro, Institute of Public Health, wholesalers)</a:t>
            </a:r>
            <a:endParaRPr lang="sr-Latn-CS" sz="2000" b="1" smtClean="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r>
              <a:rPr lang="sr-Latn-CS" sz="2000" b="1" smtClean="0">
                <a:solidFill>
                  <a:schemeClr val="accent2">
                    <a:lumMod val="50000"/>
                  </a:schemeClr>
                </a:solidFill>
                <a:latin typeface="Cambria" pitchFamily="18" charset="0"/>
                <a:cs typeface="+mn-cs"/>
              </a:rPr>
              <a:t>Ministry of Economy</a:t>
            </a:r>
          </a:p>
          <a:p>
            <a:pPr marL="14288" indent="-14288" algn="ctr" fontAlgn="auto">
              <a:spcBef>
                <a:spcPts val="0"/>
              </a:spcBef>
              <a:spcAft>
                <a:spcPct val="40000"/>
              </a:spcAft>
              <a:buClr>
                <a:srgbClr val="FF0000"/>
              </a:buClr>
              <a:buFont typeface="Wingdings" pitchFamily="2" charset="2"/>
              <a:buNone/>
              <a:defRPr/>
            </a:pPr>
            <a:r>
              <a:rPr lang="en-US" sz="2000" b="1" smtClean="0">
                <a:solidFill>
                  <a:schemeClr val="accent2">
                    <a:lumMod val="50000"/>
                  </a:schemeClr>
                </a:solidFill>
                <a:latin typeface="Cambria" pitchFamily="18" charset="0"/>
              </a:rPr>
              <a:t>Ministry of Sustainable Development and Tourism</a:t>
            </a:r>
            <a:endParaRPr lang="sr-Latn-ME" sz="2000" b="1" smtClean="0">
              <a:solidFill>
                <a:schemeClr val="accent2">
                  <a:lumMod val="50000"/>
                </a:schemeClr>
              </a:solidFill>
              <a:latin typeface="Cambria" pitchFamily="18" charset="0"/>
            </a:endParaRPr>
          </a:p>
          <a:p>
            <a:pPr marL="14288" indent="-14288" algn="ctr" fontAlgn="auto">
              <a:spcBef>
                <a:spcPts val="0"/>
              </a:spcBef>
              <a:spcAft>
                <a:spcPct val="40000"/>
              </a:spcAft>
              <a:buClr>
                <a:srgbClr val="FF0000"/>
              </a:buClr>
              <a:buFont typeface="Wingdings" pitchFamily="2" charset="2"/>
              <a:buNone/>
              <a:defRPr/>
            </a:pPr>
            <a:r>
              <a:rPr lang="sr-Latn-CS" sz="2000" b="1" smtClean="0">
                <a:solidFill>
                  <a:schemeClr val="accent2">
                    <a:lumMod val="50000"/>
                  </a:schemeClr>
                </a:solidFill>
                <a:latin typeface="Cambria" pitchFamily="18" charset="0"/>
                <a:cs typeface="+mn-cs"/>
              </a:rPr>
              <a:t>Ministry of Shipping and Transport</a:t>
            </a:r>
          </a:p>
          <a:p>
            <a:pPr algn="ctr">
              <a:spcBef>
                <a:spcPts val="0"/>
              </a:spcBef>
            </a:pPr>
            <a:r>
              <a:rPr lang="en-GB" sz="2000" b="1" smtClean="0">
                <a:solidFill>
                  <a:srgbClr val="632523"/>
                </a:solidFill>
                <a:latin typeface="Cambria" pitchFamily="18" charset="0"/>
              </a:rPr>
              <a:t>The Ministry responsible for </a:t>
            </a:r>
            <a:r>
              <a:rPr lang="sr-Latn-ME" sz="2000" b="1" smtClean="0">
                <a:solidFill>
                  <a:srgbClr val="632523"/>
                </a:solidFill>
                <a:latin typeface="Cambria" pitchFamily="18" charset="0"/>
              </a:rPr>
              <a:t>e</a:t>
            </a:r>
            <a:r>
              <a:rPr lang="en-GB" sz="2000" b="1" smtClean="0">
                <a:solidFill>
                  <a:srgbClr val="632523"/>
                </a:solidFill>
                <a:latin typeface="Cambria" pitchFamily="18" charset="0"/>
              </a:rPr>
              <a:t>nvironment</a:t>
            </a:r>
            <a:r>
              <a:rPr lang="sr-Latn-ME" sz="2000" b="1" smtClean="0">
                <a:solidFill>
                  <a:srgbClr val="632523"/>
                </a:solidFill>
                <a:latin typeface="Cambria" pitchFamily="18" charset="0"/>
              </a:rPr>
              <a:t>al</a:t>
            </a:r>
            <a:r>
              <a:rPr lang="en-GB" sz="2000" b="1" smtClean="0">
                <a:solidFill>
                  <a:srgbClr val="632523"/>
                </a:solidFill>
                <a:latin typeface="Cambria" pitchFamily="18" charset="0"/>
              </a:rPr>
              <a:t> </a:t>
            </a:r>
            <a:r>
              <a:rPr lang="sr-Latn-ME" sz="2000" b="1" smtClean="0">
                <a:solidFill>
                  <a:srgbClr val="632523"/>
                </a:solidFill>
                <a:latin typeface="Cambria" pitchFamily="18" charset="0"/>
              </a:rPr>
              <a:t>p</a:t>
            </a:r>
            <a:r>
              <a:rPr lang="en-GB" sz="2000" b="1" smtClean="0">
                <a:solidFill>
                  <a:srgbClr val="632523"/>
                </a:solidFill>
                <a:latin typeface="Cambria" pitchFamily="18" charset="0"/>
              </a:rPr>
              <a:t>rotection </a:t>
            </a:r>
            <a:r>
              <a:rPr lang="sr-Latn-ME" sz="2000" smtClean="0">
                <a:solidFill>
                  <a:srgbClr val="632523"/>
                </a:solidFill>
                <a:latin typeface="Cambria" pitchFamily="18" charset="0"/>
              </a:rPr>
              <a:t>is </a:t>
            </a:r>
            <a:r>
              <a:rPr lang="en-GB" sz="2000" smtClean="0">
                <a:solidFill>
                  <a:srgbClr val="632523"/>
                </a:solidFill>
                <a:latin typeface="Cambria" pitchFamily="18" charset="0"/>
              </a:rPr>
              <a:t>competent for </a:t>
            </a:r>
            <a:r>
              <a:rPr lang="sr-Latn-ME" sz="2000" smtClean="0">
                <a:solidFill>
                  <a:srgbClr val="632523"/>
                </a:solidFill>
                <a:latin typeface="Cambria" pitchFamily="18" charset="0"/>
              </a:rPr>
              <a:t>supervision of the </a:t>
            </a:r>
            <a:r>
              <a:rPr lang="en-GB" sz="2000" smtClean="0">
                <a:solidFill>
                  <a:schemeClr val="accent2">
                    <a:lumMod val="50000"/>
                  </a:schemeClr>
                </a:solidFill>
                <a:latin typeface="Cambria" pitchFamily="18" charset="0"/>
              </a:rPr>
              <a:t>Law </a:t>
            </a:r>
            <a:r>
              <a:rPr lang="sr-Latn-ME" sz="2000" smtClean="0">
                <a:solidFill>
                  <a:schemeClr val="accent2">
                    <a:lumMod val="50000"/>
                  </a:schemeClr>
                </a:solidFill>
                <a:latin typeface="Cambria" pitchFamily="18" charset="0"/>
              </a:rPr>
              <a:t>on Ionising Radiation Protection and Radiation Safety</a:t>
            </a:r>
            <a:r>
              <a:rPr lang="sr-Latn-ME" sz="2000" smtClean="0">
                <a:solidFill>
                  <a:srgbClr val="0000FF"/>
                </a:solidFill>
                <a:latin typeface="Cambria" pitchFamily="18" charset="0"/>
              </a:rPr>
              <a:t> </a:t>
            </a:r>
            <a:r>
              <a:rPr lang="en-GB" sz="2000" smtClean="0">
                <a:solidFill>
                  <a:schemeClr val="accent2">
                    <a:lumMod val="50000"/>
                  </a:schemeClr>
                </a:solidFill>
                <a:latin typeface="Cambria" pitchFamily="18" charset="0"/>
              </a:rPr>
              <a:t>(</a:t>
            </a:r>
            <a:r>
              <a:rPr lang="sr-Latn-ME" sz="2000" smtClean="0">
                <a:solidFill>
                  <a:schemeClr val="accent2">
                    <a:lumMod val="50000"/>
                  </a:schemeClr>
                </a:solidFill>
                <a:latin typeface="Cambria" pitchFamily="18" charset="0"/>
              </a:rPr>
              <a:t>“</a:t>
            </a:r>
            <a:r>
              <a:rPr lang="en-US" sz="2000" smtClean="0">
                <a:solidFill>
                  <a:schemeClr val="accent2">
                    <a:lumMod val="50000"/>
                  </a:schemeClr>
                </a:solidFill>
                <a:latin typeface="Cambria" pitchFamily="18" charset="0"/>
              </a:rPr>
              <a:t>Off</a:t>
            </a:r>
            <a:r>
              <a:rPr lang="sr-Latn-ME" sz="2000" smtClean="0">
                <a:solidFill>
                  <a:schemeClr val="accent2">
                    <a:lumMod val="50000"/>
                  </a:schemeClr>
                </a:solidFill>
                <a:latin typeface="Cambria" pitchFamily="18" charset="0"/>
              </a:rPr>
              <a:t>icial</a:t>
            </a:r>
            <a:r>
              <a:rPr lang="en-US" sz="2000" smtClean="0">
                <a:solidFill>
                  <a:schemeClr val="accent2">
                    <a:lumMod val="50000"/>
                  </a:schemeClr>
                </a:solidFill>
                <a:latin typeface="Cambria" pitchFamily="18" charset="0"/>
              </a:rPr>
              <a:t> Gazette of Montenegro</a:t>
            </a:r>
            <a:r>
              <a:rPr lang="sr-Latn-ME" sz="2000" smtClean="0">
                <a:solidFill>
                  <a:schemeClr val="accent2">
                    <a:lumMod val="50000"/>
                  </a:schemeClr>
                </a:solidFill>
                <a:latin typeface="Cambria" pitchFamily="18" charset="0"/>
              </a:rPr>
              <a:t>”</a:t>
            </a:r>
            <a:r>
              <a:rPr lang="en-GB" sz="2000" smtClean="0">
                <a:solidFill>
                  <a:schemeClr val="accent2">
                    <a:lumMod val="50000"/>
                  </a:schemeClr>
                </a:solidFill>
                <a:latin typeface="Cambria" pitchFamily="18" charset="0"/>
              </a:rPr>
              <a:t> </a:t>
            </a:r>
            <a:r>
              <a:rPr lang="sr-Latn-ME" sz="2000" smtClean="0">
                <a:solidFill>
                  <a:srgbClr val="632523"/>
                </a:solidFill>
                <a:latin typeface="Cambria" pitchFamily="18" charset="0"/>
              </a:rPr>
              <a:t>no. 5</a:t>
            </a:r>
            <a:r>
              <a:rPr lang="en-GB" sz="2000" smtClean="0">
                <a:solidFill>
                  <a:srgbClr val="632523"/>
                </a:solidFill>
                <a:latin typeface="Cambria" pitchFamily="18" charset="0"/>
              </a:rPr>
              <a:t>6/</a:t>
            </a:r>
            <a:r>
              <a:rPr lang="sr-Latn-ME" sz="2000" smtClean="0">
                <a:solidFill>
                  <a:srgbClr val="632523"/>
                </a:solidFill>
                <a:latin typeface="Cambria" pitchFamily="18" charset="0"/>
              </a:rPr>
              <a:t>09, 58/09</a:t>
            </a:r>
            <a:r>
              <a:rPr lang="en-GB" sz="2000" smtClean="0">
                <a:solidFill>
                  <a:srgbClr val="632523"/>
                </a:solidFill>
                <a:latin typeface="Cambria" pitchFamily="18" charset="0"/>
              </a:rPr>
              <a:t>)</a:t>
            </a:r>
            <a:endParaRPr lang="sr-Latn-ME" sz="2000" smtClean="0">
              <a:solidFill>
                <a:srgbClr val="632523"/>
              </a:solidFill>
              <a:latin typeface="Cambria" pitchFamily="18" charset="0"/>
            </a:endParaRPr>
          </a:p>
          <a:p>
            <a:pPr algn="ctr">
              <a:spcBef>
                <a:spcPts val="0"/>
              </a:spcBef>
            </a:pPr>
            <a:endParaRPr lang="sr-Latn-ME" sz="2000" smtClean="0">
              <a:solidFill>
                <a:srgbClr val="632523"/>
              </a:solidFill>
              <a:latin typeface="Cambria" pitchFamily="18" charset="0"/>
            </a:endParaRPr>
          </a:p>
          <a:p>
            <a:pPr lvl="0" algn="ctr">
              <a:spcBef>
                <a:spcPts val="0"/>
              </a:spcBef>
            </a:pPr>
            <a:r>
              <a:rPr lang="sr-Latn-ME" sz="2000" b="1" smtClean="0">
                <a:solidFill>
                  <a:srgbClr val="632523"/>
                </a:solidFill>
                <a:latin typeface="Cambria" pitchFamily="18" charset="0"/>
              </a:rPr>
              <a:t>Ministry of Internal Affairs </a:t>
            </a:r>
            <a:r>
              <a:rPr lang="sr-Latn-ME" sz="2000" smtClean="0">
                <a:solidFill>
                  <a:srgbClr val="632523"/>
                </a:solidFill>
                <a:latin typeface="Cambria" pitchFamily="18" charset="0"/>
              </a:rPr>
              <a:t>is responsible for emergency cases</a:t>
            </a:r>
          </a:p>
          <a:p>
            <a:pPr lvl="0" algn="ctr">
              <a:spcBef>
                <a:spcPts val="0"/>
              </a:spcBef>
            </a:pPr>
            <a:endParaRPr lang="en-GB" sz="2000" smtClean="0">
              <a:solidFill>
                <a:srgbClr val="632523"/>
              </a:solidFill>
              <a:latin typeface="Cambria" pitchFamily="18" charset="0"/>
            </a:endParaRPr>
          </a:p>
          <a:p>
            <a:pPr marL="14288" indent="-14288" algn="ctr" fontAlgn="auto">
              <a:spcBef>
                <a:spcPts val="0"/>
              </a:spcBef>
              <a:spcAft>
                <a:spcPct val="40000"/>
              </a:spcAft>
              <a:buClr>
                <a:srgbClr val="FF0000"/>
              </a:buClr>
              <a:buFont typeface="Wingdings" pitchFamily="2" charset="2"/>
              <a:buNone/>
              <a:defRPr/>
            </a:pPr>
            <a:endParaRPr lang="sr-Latn-CS" sz="2000" b="1" dirty="0">
              <a:solidFill>
                <a:srgbClr val="CC3300"/>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sr-Latn-CS" sz="2000" b="1" dirty="0">
              <a:solidFill>
                <a:schemeClr val="accent2">
                  <a:lumMod val="75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533400" y="1447800"/>
            <a:ext cx="8153400" cy="2308225"/>
          </a:xfrm>
          <a:prstGeom prst="rect">
            <a:avLst/>
          </a:prstGeom>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sr-Latn-CS" b="1" dirty="0">
              <a:solidFill>
                <a:schemeClr val="accent2">
                  <a:lumMod val="50000"/>
                </a:schemeClr>
              </a:solidFill>
              <a:latin typeface="Cambria" pitchFamily="18" charset="0"/>
              <a:cs typeface="+mn-cs"/>
            </a:endParaRPr>
          </a:p>
          <a:p>
            <a:pPr indent="42863" algn="ctr" fontAlgn="auto">
              <a:spcBef>
                <a:spcPts val="0"/>
              </a:spcBef>
              <a:spcAft>
                <a:spcPct val="40000"/>
              </a:spcAft>
              <a:buClr>
                <a:srgbClr val="FF0000"/>
              </a:buClr>
              <a:buFont typeface="Wingdings" pitchFamily="2" charset="2"/>
              <a:buNone/>
              <a:defRPr/>
            </a:pPr>
            <a:endParaRPr lang="sr-Latn-CS" b="1" dirty="0">
              <a:solidFill>
                <a:schemeClr val="accent2">
                  <a:lumMod val="50000"/>
                </a:schemeClr>
              </a:solidFill>
              <a:latin typeface="Cambria" pitchFamily="18" charset="0"/>
              <a:cs typeface="+mn-cs"/>
            </a:endParaRPr>
          </a:p>
          <a:p>
            <a:pPr indent="42863" algn="ctr" fontAlgn="auto">
              <a:spcBef>
                <a:spcPts val="0"/>
              </a:spcBef>
              <a:spcAft>
                <a:spcPct val="40000"/>
              </a:spcAft>
              <a:buClr>
                <a:srgbClr val="FF0000"/>
              </a:buClr>
              <a:buFont typeface="Wingdings" pitchFamily="2" charset="2"/>
              <a:buNone/>
              <a:defRPr/>
            </a:pPr>
            <a:endParaRPr lang="sr-Latn-CS" b="1" dirty="0">
              <a:solidFill>
                <a:schemeClr val="accent2">
                  <a:lumMod val="50000"/>
                </a:schemeClr>
              </a:solidFill>
              <a:latin typeface="Cambria" pitchFamily="18" charset="0"/>
              <a:cs typeface="+mn-cs"/>
            </a:endParaRPr>
          </a:p>
          <a:p>
            <a:pPr indent="42863" algn="ctr" fontAlgn="auto">
              <a:spcBef>
                <a:spcPts val="0"/>
              </a:spcBef>
              <a:spcAft>
                <a:spcPct val="40000"/>
              </a:spcAft>
              <a:buClr>
                <a:srgbClr val="FF0000"/>
              </a:buClr>
              <a:buFont typeface="Wingdings" pitchFamily="2" charset="2"/>
              <a:buNone/>
              <a:defRPr/>
            </a:pPr>
            <a:endParaRPr lang="sr-Latn-CS" b="1" dirty="0">
              <a:solidFill>
                <a:schemeClr val="accent2">
                  <a:lumMod val="50000"/>
                </a:schemeClr>
              </a:solidFill>
              <a:latin typeface="Cambria" pitchFamily="18" charset="0"/>
              <a:cs typeface="+mn-cs"/>
            </a:endParaRPr>
          </a:p>
          <a:p>
            <a:pPr indent="42863" fontAlgn="auto">
              <a:spcBef>
                <a:spcPts val="0"/>
              </a:spcBef>
              <a:spcAft>
                <a:spcPct val="40000"/>
              </a:spcAft>
              <a:buClr>
                <a:srgbClr val="FF0000"/>
              </a:buClr>
              <a:buFont typeface="Arial" pitchFamily="34" charset="0"/>
              <a:buChar char="•"/>
              <a:defRPr/>
            </a:pPr>
            <a:endParaRPr lang="sr-Latn-CS" b="1" dirty="0">
              <a:solidFill>
                <a:schemeClr val="accent2">
                  <a:lumMod val="50000"/>
                </a:schemeClr>
              </a:solidFill>
              <a:latin typeface="Cambria" pitchFamily="18" charset="0"/>
              <a:cs typeface="+mn-cs"/>
            </a:endParaRPr>
          </a:p>
          <a:p>
            <a:pPr indent="42863" fontAlgn="auto">
              <a:spcBef>
                <a:spcPts val="0"/>
              </a:spcBef>
              <a:spcAft>
                <a:spcPct val="40000"/>
              </a:spcAft>
              <a:buClr>
                <a:srgbClr val="FF0000"/>
              </a:buClr>
              <a:buFont typeface="Arial" pitchFamily="34" charset="0"/>
              <a:buChar char="•"/>
              <a:defRPr/>
            </a:pPr>
            <a:endParaRPr lang="sr-Latn-CS" b="1" dirty="0">
              <a:solidFill>
                <a:schemeClr val="accent2">
                  <a:lumMod val="50000"/>
                </a:schemeClr>
              </a:solidFill>
              <a:latin typeface="Cambria" pitchFamily="18" charset="0"/>
              <a:cs typeface="+mn-cs"/>
            </a:endParaRPr>
          </a:p>
        </p:txBody>
      </p:sp>
      <p:pic>
        <p:nvPicPr>
          <p:cNvPr id="18"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2" name="Rectangle 21"/>
          <p:cNvSpPr/>
          <p:nvPr/>
        </p:nvSpPr>
        <p:spPr>
          <a:xfrm>
            <a:off x="0" y="87868"/>
            <a:ext cx="4629150" cy="369332"/>
          </a:xfrm>
          <a:prstGeom prst="rect">
            <a:avLst/>
          </a:prstGeom>
        </p:spPr>
        <p:txBody>
          <a:bodyPr wrap="square">
            <a:spAutoFit/>
          </a:bodyPr>
          <a:lstStyle/>
          <a:p>
            <a:pPr marL="14288" indent="-14288" fontAlgn="auto">
              <a:spcBef>
                <a:spcPts val="0"/>
              </a:spcBef>
              <a:spcAft>
                <a:spcPct val="40000"/>
              </a:spcAft>
              <a:buClr>
                <a:srgbClr val="FF0000"/>
              </a:buClr>
              <a:defRPr/>
            </a:pPr>
            <a:r>
              <a:rPr lang="en-US" b="1" smtClean="0">
                <a:solidFill>
                  <a:schemeClr val="bg1"/>
                </a:solidFill>
                <a:latin typeface="Cambria" pitchFamily="18" charset="0"/>
              </a:rPr>
              <a:t>Chapter 19: Social Policy and Employment</a:t>
            </a:r>
            <a:endParaRPr lang="sr-Latn-CS" b="1">
              <a:solidFill>
                <a:schemeClr val="bg1"/>
              </a:solidFill>
              <a:latin typeface="Cambria" pitchFamily="18" charset="0"/>
            </a:endParaRPr>
          </a:p>
        </p:txBody>
      </p:sp>
      <p:sp>
        <p:nvSpPr>
          <p:cNvPr id="29" name="Round Same Side Corner Rectangle 28"/>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0"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31" name="Rectangle 30"/>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32" name="Rectangle 31"/>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9: </a:t>
            </a:r>
            <a:r>
              <a:rPr lang="x-none" sz="1100" b="1">
                <a:solidFill>
                  <a:schemeClr val="accent2">
                    <a:lumMod val="50000"/>
                  </a:schemeClr>
                </a:solidFill>
              </a:rPr>
              <a:t> </a:t>
            </a:r>
            <a:r>
              <a:rPr lang="en-US" sz="1100" b="1" dirty="0">
                <a:solidFill>
                  <a:schemeClr val="accent2">
                    <a:lumMod val="50000"/>
                  </a:schemeClr>
                </a:solidFill>
              </a:rPr>
              <a:t>SOCIAL POLICY AND EMPLOYMENT</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9221"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cs typeface="+mn-cs"/>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sr-Latn-CS" sz="4000" b="1" dirty="0">
                <a:solidFill>
                  <a:schemeClr val="accent2">
                    <a:lumMod val="20000"/>
                    <a:lumOff val="80000"/>
                  </a:schemeClr>
                </a:solidFill>
                <a:latin typeface="Cambria" pitchFamily="18" charset="0"/>
                <a:cs typeface="+mn-cs"/>
              </a:rPr>
              <a:t>QUESTIONS</a:t>
            </a:r>
            <a:endParaRPr lang="hr-HR" sz="4000" b="1" dirty="0">
              <a:solidFill>
                <a:schemeClr val="accent2">
                  <a:lumMod val="20000"/>
                  <a:lumOff val="80000"/>
                </a:schemeClr>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1665</TotalTime>
  <Words>7144</Words>
  <Application>Microsoft Office PowerPoint</Application>
  <PresentationFormat>On-screen Show (4:3)</PresentationFormat>
  <Paragraphs>1088</Paragraphs>
  <Slides>57</Slides>
  <Notes>57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57</vt:i4>
      </vt:variant>
    </vt:vector>
  </HeadingPairs>
  <TitlesOfParts>
    <vt:vector size="62" baseType="lpstr">
      <vt:lpstr>Arial</vt:lpstr>
      <vt:lpstr>Calibri</vt:lpstr>
      <vt:lpstr>Cambria</vt:lpstr>
      <vt:lpstr>Wingdings</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Zlatko</cp:lastModifiedBy>
  <cp:revision>217</cp:revision>
  <dcterms:created xsi:type="dcterms:W3CDTF">2012-04-18T16:21:57Z</dcterms:created>
  <dcterms:modified xsi:type="dcterms:W3CDTF">2013-03-03T15:20:49Z</dcterms:modified>
</cp:coreProperties>
</file>