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xls" ContentType="application/vnd.ms-exce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93" r:id="rId3"/>
    <p:sldId id="260" r:id="rId4"/>
    <p:sldId id="356" r:id="rId5"/>
    <p:sldId id="328" r:id="rId6"/>
    <p:sldId id="340" r:id="rId7"/>
    <p:sldId id="357" r:id="rId8"/>
    <p:sldId id="347" r:id="rId9"/>
    <p:sldId id="348" r:id="rId10"/>
    <p:sldId id="358" r:id="rId11"/>
    <p:sldId id="351" r:id="rId12"/>
    <p:sldId id="352" r:id="rId13"/>
    <p:sldId id="359" r:id="rId14"/>
    <p:sldId id="355" r:id="rId15"/>
    <p:sldId id="339" r:id="rId16"/>
    <p:sldId id="360" r:id="rId17"/>
    <p:sldId id="341" r:id="rId18"/>
    <p:sldId id="361" r:id="rId19"/>
    <p:sldId id="343" r:id="rId20"/>
    <p:sldId id="265" r:id="rId21"/>
  </p:sldIdLst>
  <p:sldSz cx="9144000" cy="6858000" type="screen4x3"/>
  <p:notesSz cx="7053263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485" autoAdjust="0"/>
    <p:restoredTop sz="94676" autoAdjust="0"/>
  </p:normalViewPr>
  <p:slideViewPr>
    <p:cSldViewPr>
      <p:cViewPr>
        <p:scale>
          <a:sx n="106" d="100"/>
          <a:sy n="106" d="100"/>
        </p:scale>
        <p:origin x="-786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4214EA-1C1A-49CE-A266-F2A943D1D98D}" type="doc">
      <dgm:prSet loTypeId="urn:microsoft.com/office/officeart/2005/8/layout/chevron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9C395FF5-2BC5-426A-9096-2863DFB4241D}">
      <dgm:prSet phldrT="[Text]"/>
      <dgm:spPr/>
      <dgm:t>
        <a:bodyPr/>
        <a:lstStyle/>
        <a:p>
          <a:r>
            <a:rPr lang="en-US" b="1" dirty="0" err="1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Podgorica</a:t>
          </a:r>
          <a:endParaRPr lang="en-US" b="1" dirty="0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A6DABBF4-238B-4C04-8EBB-82FFEBDFFCE0}" type="parTrans" cxnId="{33F111EF-F2A9-4B26-AB67-F6A9D4C79F33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1E62091E-BD21-40D2-B52B-F49A161EE852}" type="sibTrans" cxnId="{33F111EF-F2A9-4B26-AB67-F6A9D4C79F33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CC7F0F11-A2A5-4905-99E9-1EE6529E2A90}">
      <dgm:prSet phldrT="[Text]"/>
      <dgm:spPr/>
      <dgm:t>
        <a:bodyPr/>
        <a:lstStyle/>
        <a:p>
          <a:pPr algn="just"/>
          <a:r>
            <a:rPr lang="en-US" b="0" dirty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New Student Residence Hall (868 places), </a:t>
          </a:r>
        </a:p>
      </dgm:t>
    </dgm:pt>
    <dgm:pt modelId="{CDF043C7-5364-4B3E-8809-6CB630B17E3D}" type="parTrans" cxnId="{52EB5D2B-1FD2-44C1-A595-6FB5EA27BC41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A8D65DC2-6EAF-4E4E-AC4E-5F65C55E8721}" type="sibTrans" cxnId="{52EB5D2B-1FD2-44C1-A595-6FB5EA27BC41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09FD1E1B-449F-411C-A6A5-7B5B484663FF}">
      <dgm:prSet phldrT="[Text]"/>
      <dgm:spPr/>
      <dgm:t>
        <a:bodyPr/>
        <a:lstStyle/>
        <a:p>
          <a:r>
            <a: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Kotor</a:t>
          </a:r>
          <a:endParaRPr lang="en-US" b="1" dirty="0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41D9BE32-05A6-428E-9695-CCDAF6D47006}" type="parTrans" cxnId="{92F8DFC8-57FD-46BB-9A7A-2EEA67B84D1E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9EF8292F-1CEC-40C2-A201-A9B057D1227B}" type="sibTrans" cxnId="{92F8DFC8-57FD-46BB-9A7A-2EEA67B84D1E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554BA5FA-304B-410E-B0D9-8E6CF376A638}">
      <dgm:prSet phldrT="[Text]"/>
      <dgm:spPr/>
      <dgm:t>
        <a:bodyPr/>
        <a:lstStyle/>
        <a:p>
          <a:pPr algn="just"/>
          <a:r>
            <a:rPr lang="en-US" b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Student Residence Hall Spasić-Mašera</a:t>
          </a:r>
          <a:r>
            <a:rPr lang="sr-Latn-CS" b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 (262 places)</a:t>
          </a:r>
          <a:endParaRPr lang="en-US" b="0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B9C47FE8-6729-4E3D-9F97-60C3EA405CA5}" type="parTrans" cxnId="{FBE40094-9B3C-4DAA-B252-44B5B9AF28B4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86135647-B82D-4B3D-8514-30160E019B20}" type="sibTrans" cxnId="{FBE40094-9B3C-4DAA-B252-44B5B9AF28B4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698BB5D7-04D8-47D0-B6D9-AE11C2356082}">
      <dgm:prSet phldrT="[Text]"/>
      <dgm:spPr/>
      <dgm:t>
        <a:bodyPr/>
        <a:lstStyle/>
        <a:p>
          <a:r>
            <a: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Cetinje</a:t>
          </a:r>
          <a:endParaRPr lang="en-US" b="1" dirty="0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7AE8CF03-85CF-41DB-A5D9-C5A2DA52BECD}" type="parTrans" cxnId="{DFBF0816-7672-4B7F-8691-CED592451DA4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81D3020D-A1A3-4226-B3ED-EB30A87A273D}" type="sibTrans" cxnId="{DFBF0816-7672-4B7F-8691-CED592451DA4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CC12550A-7769-4CB6-9EF8-86C12C1875DF}">
      <dgm:prSet phldrT="[Text]"/>
      <dgm:spPr/>
      <dgm:t>
        <a:bodyPr/>
        <a:lstStyle/>
        <a:p>
          <a:pPr algn="just"/>
          <a:r>
            <a:rPr lang="en-US" b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Student Residence Hall at Cetinje</a:t>
          </a:r>
          <a:r>
            <a:rPr lang="sr-Latn-CS" b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 (120 places) </a:t>
          </a:r>
          <a:endParaRPr lang="en-US" b="0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13C16980-79DC-40F2-B44A-F22D88A68694}" type="parTrans" cxnId="{E7B9CD61-185C-4CEA-A440-CB541C395479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40C194C9-8F22-4046-9407-074CDB07F2D0}" type="sibTrans" cxnId="{E7B9CD61-185C-4CEA-A440-CB541C395479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E9DA0E93-5D58-44A7-8C24-D9237F745DF4}">
      <dgm:prSet/>
      <dgm:spPr/>
      <dgm:t>
        <a:bodyPr/>
        <a:lstStyle/>
        <a:p>
          <a:r>
            <a:rPr lang="en-US" b="1" dirty="0" err="1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Nik</a:t>
          </a:r>
          <a:r>
            <a: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šić</a:t>
          </a:r>
          <a:endParaRPr lang="en-US" b="1" dirty="0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45BC5049-0831-4A35-83E9-9E0027FBD2B7}" type="parTrans" cxnId="{2771C3C7-C63D-4392-A4DF-EF31A9856875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77F675BD-A312-4070-A20A-25EEC3DA79E2}" type="sibTrans" cxnId="{2771C3C7-C63D-4392-A4DF-EF31A9856875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C8D70E6D-20FC-4563-88BF-E03A51F84510}">
      <dgm:prSet phldrT="[Text]"/>
      <dgm:spPr/>
      <dgm:t>
        <a:bodyPr/>
        <a:lstStyle/>
        <a:p>
          <a:pPr algn="just"/>
          <a:r>
            <a:rPr lang="en-US" b="0" dirty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Old Students Residence Hall (240 places)</a:t>
          </a:r>
        </a:p>
      </dgm:t>
    </dgm:pt>
    <dgm:pt modelId="{F1A73243-5349-4F98-B12B-08D861A79388}" type="parTrans" cxnId="{B7652FC1-ED43-4EDF-A15C-D13B6471F125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B678694E-3150-4555-9C46-8D525A1BFE2C}" type="sibTrans" cxnId="{B7652FC1-ED43-4EDF-A15C-D13B6471F125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1D07F431-838B-4DB1-8B3B-E667D85D0A32}">
      <dgm:prSet/>
      <dgm:spPr/>
      <dgm:t>
        <a:bodyPr/>
        <a:lstStyle/>
        <a:p>
          <a:pPr algn="just"/>
          <a:r>
            <a:rPr lang="en-US" b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Students Residence Hall Braća Vučinić</a:t>
          </a:r>
          <a:r>
            <a:rPr lang="sr-Latn-CS" b="0">
              <a:solidFill>
                <a:schemeClr val="accent2">
                  <a:lumMod val="50000"/>
                </a:schemeClr>
              </a:solidFill>
              <a:latin typeface="Cambria" pitchFamily="18" charset="0"/>
            </a:rPr>
            <a:t>  (256 places)</a:t>
          </a:r>
          <a:endParaRPr lang="en-US" b="0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BD8F875C-28ED-4D3E-A8C3-662168DA46EA}" type="parTrans" cxnId="{BA05B61F-E066-4108-B0E6-6D4FDFB382DE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D2E93CF3-8437-4F6E-9904-D7ACEAD1C711}" type="sibTrans" cxnId="{BA05B61F-E066-4108-B0E6-6D4FDFB382DE}">
      <dgm:prSet/>
      <dgm:spPr/>
      <dgm:t>
        <a:bodyPr/>
        <a:lstStyle/>
        <a:p>
          <a:endParaRPr lang="en-US">
            <a:solidFill>
              <a:schemeClr val="accent2">
                <a:lumMod val="50000"/>
              </a:schemeClr>
            </a:solidFill>
            <a:latin typeface="Cambria" pitchFamily="18" charset="0"/>
          </a:endParaRPr>
        </a:p>
      </dgm:t>
    </dgm:pt>
    <dgm:pt modelId="{3D65E7C7-C627-4059-BB13-3BF0C6B5069D}" type="pres">
      <dgm:prSet presAssocID="{C84214EA-1C1A-49CE-A266-F2A943D1D98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45A1DB-E6D0-45EB-A2AF-6204EB7C9CD5}" type="pres">
      <dgm:prSet presAssocID="{9C395FF5-2BC5-426A-9096-2863DFB4241D}" presName="composite" presStyleCnt="0"/>
      <dgm:spPr/>
    </dgm:pt>
    <dgm:pt modelId="{D508FF39-6ED0-4832-B36D-603401EE499B}" type="pres">
      <dgm:prSet presAssocID="{9C395FF5-2BC5-426A-9096-2863DFB4241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4DEBB-6184-4017-8243-20046856AAE9}" type="pres">
      <dgm:prSet presAssocID="{9C395FF5-2BC5-426A-9096-2863DFB4241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0AF7F-6F42-46EA-BA72-97863D3A22D9}" type="pres">
      <dgm:prSet presAssocID="{1E62091E-BD21-40D2-B52B-F49A161EE852}" presName="sp" presStyleCnt="0"/>
      <dgm:spPr/>
    </dgm:pt>
    <dgm:pt modelId="{F5A55DFA-C43E-4354-9D66-7B9F2297A333}" type="pres">
      <dgm:prSet presAssocID="{E9DA0E93-5D58-44A7-8C24-D9237F745DF4}" presName="composite" presStyleCnt="0"/>
      <dgm:spPr/>
    </dgm:pt>
    <dgm:pt modelId="{C234A911-96F7-48EF-945C-6D5AA5CC0CFC}" type="pres">
      <dgm:prSet presAssocID="{E9DA0E93-5D58-44A7-8C24-D9237F745DF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C07EEC-B0EB-4E1B-896C-C9DA6FCC0B31}" type="pres">
      <dgm:prSet presAssocID="{E9DA0E93-5D58-44A7-8C24-D9237F745DF4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13806-81AE-4448-8FFC-B3696725945C}" type="pres">
      <dgm:prSet presAssocID="{77F675BD-A312-4070-A20A-25EEC3DA79E2}" presName="sp" presStyleCnt="0"/>
      <dgm:spPr/>
    </dgm:pt>
    <dgm:pt modelId="{DE96EDCC-26F9-4B40-B1B2-39F10162B7E1}" type="pres">
      <dgm:prSet presAssocID="{09FD1E1B-449F-411C-A6A5-7B5B484663FF}" presName="composite" presStyleCnt="0"/>
      <dgm:spPr/>
    </dgm:pt>
    <dgm:pt modelId="{78DC9704-84D8-4D45-AEF8-23BD5366DFE2}" type="pres">
      <dgm:prSet presAssocID="{09FD1E1B-449F-411C-A6A5-7B5B484663FF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159292-DE53-44E8-A0F3-0FA514442504}" type="pres">
      <dgm:prSet presAssocID="{09FD1E1B-449F-411C-A6A5-7B5B484663FF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75A08-5621-4E5E-8AC1-523AEF6DE92C}" type="pres">
      <dgm:prSet presAssocID="{9EF8292F-1CEC-40C2-A201-A9B057D1227B}" presName="sp" presStyleCnt="0"/>
      <dgm:spPr/>
    </dgm:pt>
    <dgm:pt modelId="{DCDCE4FA-B2C0-4C63-BCD8-1C84B5599A44}" type="pres">
      <dgm:prSet presAssocID="{698BB5D7-04D8-47D0-B6D9-AE11C2356082}" presName="composite" presStyleCnt="0"/>
      <dgm:spPr/>
    </dgm:pt>
    <dgm:pt modelId="{B77D9B0E-B602-471C-B7F3-47D668F696A4}" type="pres">
      <dgm:prSet presAssocID="{698BB5D7-04D8-47D0-B6D9-AE11C235608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C0D01-7CC6-479B-B37A-88C3E987C0BB}" type="pres">
      <dgm:prSet presAssocID="{698BB5D7-04D8-47D0-B6D9-AE11C235608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976AF7-79E8-4DD6-BAE2-BE9F45682985}" type="presOf" srcId="{C8D70E6D-20FC-4563-88BF-E03A51F84510}" destId="{EC44DEBB-6184-4017-8243-20046856AAE9}" srcOrd="0" destOrd="1" presId="urn:microsoft.com/office/officeart/2005/8/layout/chevron2"/>
    <dgm:cxn modelId="{0B2FD344-905C-496B-BAA7-461E71BBA0A1}" type="presOf" srcId="{554BA5FA-304B-410E-B0D9-8E6CF376A638}" destId="{66159292-DE53-44E8-A0F3-0FA514442504}" srcOrd="0" destOrd="0" presId="urn:microsoft.com/office/officeart/2005/8/layout/chevron2"/>
    <dgm:cxn modelId="{1865556D-935A-4CE7-89D9-138761A778D6}" type="presOf" srcId="{698BB5D7-04D8-47D0-B6D9-AE11C2356082}" destId="{B77D9B0E-B602-471C-B7F3-47D668F696A4}" srcOrd="0" destOrd="0" presId="urn:microsoft.com/office/officeart/2005/8/layout/chevron2"/>
    <dgm:cxn modelId="{A56EC0E5-7DFB-40AD-8161-DC51E5D6F4B0}" type="presOf" srcId="{E9DA0E93-5D58-44A7-8C24-D9237F745DF4}" destId="{C234A911-96F7-48EF-945C-6D5AA5CC0CFC}" srcOrd="0" destOrd="0" presId="urn:microsoft.com/office/officeart/2005/8/layout/chevron2"/>
    <dgm:cxn modelId="{92F8DFC8-57FD-46BB-9A7A-2EEA67B84D1E}" srcId="{C84214EA-1C1A-49CE-A266-F2A943D1D98D}" destId="{09FD1E1B-449F-411C-A6A5-7B5B484663FF}" srcOrd="2" destOrd="0" parTransId="{41D9BE32-05A6-428E-9695-CCDAF6D47006}" sibTransId="{9EF8292F-1CEC-40C2-A201-A9B057D1227B}"/>
    <dgm:cxn modelId="{C523734C-676D-4CC4-AD09-C950079E6F09}" type="presOf" srcId="{CC12550A-7769-4CB6-9EF8-86C12C1875DF}" destId="{981C0D01-7CC6-479B-B37A-88C3E987C0BB}" srcOrd="0" destOrd="0" presId="urn:microsoft.com/office/officeart/2005/8/layout/chevron2"/>
    <dgm:cxn modelId="{2771C3C7-C63D-4392-A4DF-EF31A9856875}" srcId="{C84214EA-1C1A-49CE-A266-F2A943D1D98D}" destId="{E9DA0E93-5D58-44A7-8C24-D9237F745DF4}" srcOrd="1" destOrd="0" parTransId="{45BC5049-0831-4A35-83E9-9E0027FBD2B7}" sibTransId="{77F675BD-A312-4070-A20A-25EEC3DA79E2}"/>
    <dgm:cxn modelId="{6DB22301-F208-41B9-B922-713121A5D50A}" type="presOf" srcId="{1D07F431-838B-4DB1-8B3B-E667D85D0A32}" destId="{E9C07EEC-B0EB-4E1B-896C-C9DA6FCC0B31}" srcOrd="0" destOrd="0" presId="urn:microsoft.com/office/officeart/2005/8/layout/chevron2"/>
    <dgm:cxn modelId="{A2260982-49BB-4463-AB8F-3D6CCA6A1424}" type="presOf" srcId="{09FD1E1B-449F-411C-A6A5-7B5B484663FF}" destId="{78DC9704-84D8-4D45-AEF8-23BD5366DFE2}" srcOrd="0" destOrd="0" presId="urn:microsoft.com/office/officeart/2005/8/layout/chevron2"/>
    <dgm:cxn modelId="{DFBF0816-7672-4B7F-8691-CED592451DA4}" srcId="{C84214EA-1C1A-49CE-A266-F2A943D1D98D}" destId="{698BB5D7-04D8-47D0-B6D9-AE11C2356082}" srcOrd="3" destOrd="0" parTransId="{7AE8CF03-85CF-41DB-A5D9-C5A2DA52BECD}" sibTransId="{81D3020D-A1A3-4226-B3ED-EB30A87A273D}"/>
    <dgm:cxn modelId="{6FAEBCA4-CBA8-421A-87E5-C319B43A9CE1}" type="presOf" srcId="{9C395FF5-2BC5-426A-9096-2863DFB4241D}" destId="{D508FF39-6ED0-4832-B36D-603401EE499B}" srcOrd="0" destOrd="0" presId="urn:microsoft.com/office/officeart/2005/8/layout/chevron2"/>
    <dgm:cxn modelId="{F8A8ECE3-9758-4D58-BDC6-CC2E91055F27}" type="presOf" srcId="{CC7F0F11-A2A5-4905-99E9-1EE6529E2A90}" destId="{EC44DEBB-6184-4017-8243-20046856AAE9}" srcOrd="0" destOrd="0" presId="urn:microsoft.com/office/officeart/2005/8/layout/chevron2"/>
    <dgm:cxn modelId="{9810A488-E9E6-4349-8B1B-0F2688724D75}" type="presOf" srcId="{C84214EA-1C1A-49CE-A266-F2A943D1D98D}" destId="{3D65E7C7-C627-4059-BB13-3BF0C6B5069D}" srcOrd="0" destOrd="0" presId="urn:microsoft.com/office/officeart/2005/8/layout/chevron2"/>
    <dgm:cxn modelId="{FBE40094-9B3C-4DAA-B252-44B5B9AF28B4}" srcId="{09FD1E1B-449F-411C-A6A5-7B5B484663FF}" destId="{554BA5FA-304B-410E-B0D9-8E6CF376A638}" srcOrd="0" destOrd="0" parTransId="{B9C47FE8-6729-4E3D-9F97-60C3EA405CA5}" sibTransId="{86135647-B82D-4B3D-8514-30160E019B20}"/>
    <dgm:cxn modelId="{33F111EF-F2A9-4B26-AB67-F6A9D4C79F33}" srcId="{C84214EA-1C1A-49CE-A266-F2A943D1D98D}" destId="{9C395FF5-2BC5-426A-9096-2863DFB4241D}" srcOrd="0" destOrd="0" parTransId="{A6DABBF4-238B-4C04-8EBB-82FFEBDFFCE0}" sibTransId="{1E62091E-BD21-40D2-B52B-F49A161EE852}"/>
    <dgm:cxn modelId="{E7B9CD61-185C-4CEA-A440-CB541C395479}" srcId="{698BB5D7-04D8-47D0-B6D9-AE11C2356082}" destId="{CC12550A-7769-4CB6-9EF8-86C12C1875DF}" srcOrd="0" destOrd="0" parTransId="{13C16980-79DC-40F2-B44A-F22D88A68694}" sibTransId="{40C194C9-8F22-4046-9407-074CDB07F2D0}"/>
    <dgm:cxn modelId="{52EB5D2B-1FD2-44C1-A595-6FB5EA27BC41}" srcId="{9C395FF5-2BC5-426A-9096-2863DFB4241D}" destId="{CC7F0F11-A2A5-4905-99E9-1EE6529E2A90}" srcOrd="0" destOrd="0" parTransId="{CDF043C7-5364-4B3E-8809-6CB630B17E3D}" sibTransId="{A8D65DC2-6EAF-4E4E-AC4E-5F65C55E8721}"/>
    <dgm:cxn modelId="{BA05B61F-E066-4108-B0E6-6D4FDFB382DE}" srcId="{E9DA0E93-5D58-44A7-8C24-D9237F745DF4}" destId="{1D07F431-838B-4DB1-8B3B-E667D85D0A32}" srcOrd="0" destOrd="0" parTransId="{BD8F875C-28ED-4D3E-A8C3-662168DA46EA}" sibTransId="{D2E93CF3-8437-4F6E-9904-D7ACEAD1C711}"/>
    <dgm:cxn modelId="{B7652FC1-ED43-4EDF-A15C-D13B6471F125}" srcId="{9C395FF5-2BC5-426A-9096-2863DFB4241D}" destId="{C8D70E6D-20FC-4563-88BF-E03A51F84510}" srcOrd="1" destOrd="0" parTransId="{F1A73243-5349-4F98-B12B-08D861A79388}" sibTransId="{B678694E-3150-4555-9C46-8D525A1BFE2C}"/>
    <dgm:cxn modelId="{44B5F58F-79F9-4413-ADC8-E0E4B10E41F6}" type="presParOf" srcId="{3D65E7C7-C627-4059-BB13-3BF0C6B5069D}" destId="{3B45A1DB-E6D0-45EB-A2AF-6204EB7C9CD5}" srcOrd="0" destOrd="0" presId="urn:microsoft.com/office/officeart/2005/8/layout/chevron2"/>
    <dgm:cxn modelId="{467C4576-4D98-4A27-B7E6-0A4932FDE646}" type="presParOf" srcId="{3B45A1DB-E6D0-45EB-A2AF-6204EB7C9CD5}" destId="{D508FF39-6ED0-4832-B36D-603401EE499B}" srcOrd="0" destOrd="0" presId="urn:microsoft.com/office/officeart/2005/8/layout/chevron2"/>
    <dgm:cxn modelId="{3075B1B8-CAE2-4F8A-9D8F-0BE71901D93A}" type="presParOf" srcId="{3B45A1DB-E6D0-45EB-A2AF-6204EB7C9CD5}" destId="{EC44DEBB-6184-4017-8243-20046856AAE9}" srcOrd="1" destOrd="0" presId="urn:microsoft.com/office/officeart/2005/8/layout/chevron2"/>
    <dgm:cxn modelId="{72413137-17BD-4EF4-B14A-7995CF61D55E}" type="presParOf" srcId="{3D65E7C7-C627-4059-BB13-3BF0C6B5069D}" destId="{4630AF7F-6F42-46EA-BA72-97863D3A22D9}" srcOrd="1" destOrd="0" presId="urn:microsoft.com/office/officeart/2005/8/layout/chevron2"/>
    <dgm:cxn modelId="{F209ACE5-D994-410B-B084-BA5C3A97BAD4}" type="presParOf" srcId="{3D65E7C7-C627-4059-BB13-3BF0C6B5069D}" destId="{F5A55DFA-C43E-4354-9D66-7B9F2297A333}" srcOrd="2" destOrd="0" presId="urn:microsoft.com/office/officeart/2005/8/layout/chevron2"/>
    <dgm:cxn modelId="{9DE2713E-B70D-46AE-8C8F-33EC77A770EC}" type="presParOf" srcId="{F5A55DFA-C43E-4354-9D66-7B9F2297A333}" destId="{C234A911-96F7-48EF-945C-6D5AA5CC0CFC}" srcOrd="0" destOrd="0" presId="urn:microsoft.com/office/officeart/2005/8/layout/chevron2"/>
    <dgm:cxn modelId="{85ABEB24-B60C-46D1-82F4-0861DB4B5AEB}" type="presParOf" srcId="{F5A55DFA-C43E-4354-9D66-7B9F2297A333}" destId="{E9C07EEC-B0EB-4E1B-896C-C9DA6FCC0B31}" srcOrd="1" destOrd="0" presId="urn:microsoft.com/office/officeart/2005/8/layout/chevron2"/>
    <dgm:cxn modelId="{1AC5A67E-91CB-4FAE-87B0-A9F8CB20BC30}" type="presParOf" srcId="{3D65E7C7-C627-4059-BB13-3BF0C6B5069D}" destId="{0C013806-81AE-4448-8FFC-B3696725945C}" srcOrd="3" destOrd="0" presId="urn:microsoft.com/office/officeart/2005/8/layout/chevron2"/>
    <dgm:cxn modelId="{EB934B9E-5B65-4755-8AAC-B7CC15666CE8}" type="presParOf" srcId="{3D65E7C7-C627-4059-BB13-3BF0C6B5069D}" destId="{DE96EDCC-26F9-4B40-B1B2-39F10162B7E1}" srcOrd="4" destOrd="0" presId="urn:microsoft.com/office/officeart/2005/8/layout/chevron2"/>
    <dgm:cxn modelId="{779990BE-9657-48D5-B08A-352E737E0769}" type="presParOf" srcId="{DE96EDCC-26F9-4B40-B1B2-39F10162B7E1}" destId="{78DC9704-84D8-4D45-AEF8-23BD5366DFE2}" srcOrd="0" destOrd="0" presId="urn:microsoft.com/office/officeart/2005/8/layout/chevron2"/>
    <dgm:cxn modelId="{6D1F9EEA-24CD-4424-AF82-C64FD3CAE7A6}" type="presParOf" srcId="{DE96EDCC-26F9-4B40-B1B2-39F10162B7E1}" destId="{66159292-DE53-44E8-A0F3-0FA514442504}" srcOrd="1" destOrd="0" presId="urn:microsoft.com/office/officeart/2005/8/layout/chevron2"/>
    <dgm:cxn modelId="{25E7953B-E26A-4E91-8792-E7E05C466213}" type="presParOf" srcId="{3D65E7C7-C627-4059-BB13-3BF0C6B5069D}" destId="{BC775A08-5621-4E5E-8AC1-523AEF6DE92C}" srcOrd="5" destOrd="0" presId="urn:microsoft.com/office/officeart/2005/8/layout/chevron2"/>
    <dgm:cxn modelId="{ADE49A09-4B38-474A-8CD2-F0976DCC558C}" type="presParOf" srcId="{3D65E7C7-C627-4059-BB13-3BF0C6B5069D}" destId="{DCDCE4FA-B2C0-4C63-BCD8-1C84B5599A44}" srcOrd="6" destOrd="0" presId="urn:microsoft.com/office/officeart/2005/8/layout/chevron2"/>
    <dgm:cxn modelId="{71C9536B-66CD-48D9-892C-121439C6CD51}" type="presParOf" srcId="{DCDCE4FA-B2C0-4C63-BCD8-1C84B5599A44}" destId="{B77D9B0E-B602-471C-B7F3-47D668F696A4}" srcOrd="0" destOrd="0" presId="urn:microsoft.com/office/officeart/2005/8/layout/chevron2"/>
    <dgm:cxn modelId="{64C75636-BA4D-4680-9675-D0B2AE12D841}" type="presParOf" srcId="{DCDCE4FA-B2C0-4C63-BCD8-1C84B5599A44}" destId="{981C0D01-7CC6-479B-B37A-88C3E987C0B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525" cy="465138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4150" y="0"/>
            <a:ext cx="3057525" cy="465138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>
              <a:defRPr sz="1200"/>
            </a:lvl1pPr>
          </a:lstStyle>
          <a:p>
            <a:pPr>
              <a:defRPr/>
            </a:pPr>
            <a:fld id="{B7AD1B98-9037-4719-A091-18B5728566AD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51" tIns="45875" rIns="91751" bIns="4587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6438" y="4422775"/>
            <a:ext cx="5640387" cy="4187825"/>
          </a:xfrm>
          <a:prstGeom prst="rect">
            <a:avLst/>
          </a:prstGeom>
        </p:spPr>
        <p:txBody>
          <a:bodyPr vert="horz" lIns="91751" tIns="45875" rIns="91751" bIns="4587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7525" cy="465138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4150" y="8842375"/>
            <a:ext cx="3057525" cy="465138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>
              <a:defRPr sz="1200"/>
            </a:lvl1pPr>
          </a:lstStyle>
          <a:p>
            <a:pPr>
              <a:defRPr/>
            </a:pPr>
            <a:fld id="{24C105E7-48E7-46BD-87CA-3585966741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3435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94220-EBD1-4803-B36E-A844AB07CAD3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6961B-DE59-4BF0-99D8-9C83804C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E35D-D564-479A-AE07-78F9EF7840E0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40F89-BC5D-47B6-96C2-D0A22AB1E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5895D-D7FA-47F3-A795-6761DA016956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0B36C-0C68-41D4-8D11-8141452BA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07070-4AEE-4EDD-A1B6-EC8F9F70B271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43078-76E3-4337-A898-3A10EE1AB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47529-CE05-4956-92F6-031FD157D5C0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DA850-8E84-4F2D-97D8-C2005CD80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B446E-2731-4AD4-90E1-ED356FD7E9A8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36AC6-A477-4C17-A428-D6E8E3CA9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5F6DC-22BE-425E-AB55-8518B55CFB68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45249-F59B-40D5-B617-B4A7F8D4D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DDDE2-6755-4020-B2CE-85E71F673CC0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9BC0-7552-44CD-9EBB-2FB881D536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A305A-9B49-4B03-9851-BD80CD8BE04D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329ED-B6B6-4C55-BC40-549271ADF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69CA3-B45F-4157-9EFA-9170BF27C012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B2BA2-3CF9-4F19-A1AD-AA1E33FB5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A71FB-5363-4B12-975E-4FE13F77601B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ECE43-9D3F-49B0-8B24-28CC0425E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BD653D-3FF5-436E-8CC7-D970BB32D5D7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8EF6EC-CF0D-4474-8452-88B11935C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hyperlink" Target="mailto:t.milic@mna.gov.m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Office_Excel_97-2003_Worksheet1.xls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Office_Excel_97-2003_Worksheet2.xls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wm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2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6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 –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Education </a:t>
            </a:r>
            <a:r>
              <a:rPr lang="sr-Latn-CS" sz="1600" b="1" i="1">
                <a:solidFill>
                  <a:schemeClr val="bg1"/>
                </a:solidFill>
                <a:latin typeface="Cambria" pitchFamily="18" charset="0"/>
              </a:rPr>
              <a:t>and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Culture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 </a:t>
            </a:r>
            <a:r>
              <a:rPr lang="hr-HR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</a:t>
            </a:r>
            <a:r>
              <a:rPr lang="en-U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6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71800" y="6324600"/>
            <a:ext cx="3203575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Bru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ssel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s, 16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Nove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mber 2012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121"/>
          <p:cNvSpPr txBox="1">
            <a:spLocks noChangeArrowheads="1"/>
          </p:cNvSpPr>
          <p:nvPr/>
        </p:nvSpPr>
        <p:spPr bwMode="auto">
          <a:xfrm>
            <a:off x="149225" y="254635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308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</a:t>
            </a:r>
            <a:r>
              <a:rPr lang="en-US" sz="1100" b="1" dirty="0">
                <a:solidFill>
                  <a:srgbClr val="C00000"/>
                </a:solidFill>
              </a:rPr>
              <a:t>Culture</a:t>
            </a:r>
          </a:p>
        </p:txBody>
      </p:sp>
      <p:sp>
        <p:nvSpPr>
          <p:cNvPr id="5131" name="Rectangle 18"/>
          <p:cNvSpPr>
            <a:spLocks noChangeArrowheads="1"/>
          </p:cNvSpPr>
          <p:nvPr/>
        </p:nvSpPr>
        <p:spPr bwMode="auto">
          <a:xfrm>
            <a:off x="1447800" y="2590800"/>
            <a:ext cx="6019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BE" sz="4000" b="1" dirty="0">
                <a:solidFill>
                  <a:srgbClr val="C00000"/>
                </a:solidFill>
                <a:latin typeface="Cambria" pitchFamily="18" charset="0"/>
              </a:rPr>
              <a:t>Access to </a:t>
            </a:r>
            <a:r>
              <a:rPr lang="en-US" sz="4000" b="1" dirty="0">
                <a:solidFill>
                  <a:srgbClr val="C00000"/>
                </a:solidFill>
                <a:latin typeface="Cambria" pitchFamily="18" charset="0"/>
              </a:rPr>
              <a:t>education</a:t>
            </a:r>
            <a:endParaRPr lang="en-US" sz="4000" b="1" dirty="0">
              <a:solidFill>
                <a:srgbClr val="C00000"/>
              </a:solidFill>
              <a:latin typeface="Cambria" pitchFamily="18" charset="0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4419600"/>
            <a:ext cx="83820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Tamara </a:t>
            </a:r>
            <a:r>
              <a:rPr lang="x-non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Milić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x-non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Senior Advisor, 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Ministry of Education and Sports</a:t>
            </a: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hlinkClick r:id="rId4"/>
              </a:rPr>
              <a:t>t.milic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hlinkClick r:id="rId4"/>
              </a:rPr>
              <a:t>@m</a:t>
            </a:r>
            <a:r>
              <a:rPr lang="x-none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hlinkClick r:id="rId4"/>
              </a:rPr>
              <a:t>ps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hlinkClick r:id="rId4"/>
              </a:rPr>
              <a:t>.gov.me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sr-Latn-CS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85" name="Picture 18" descr="EU MN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381000" y="2514600"/>
            <a:ext cx="8077200" cy="289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fr-BE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Directive 77/486/EEC of 25 July 1977 on the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education</a:t>
            </a:r>
            <a:r>
              <a:rPr lang="fr-BE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of the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children</a:t>
            </a:r>
            <a:r>
              <a:rPr lang="fr-BE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of migrant </a:t>
            </a:r>
            <a:r>
              <a:rPr lang="fr-BE" sz="2400" b="1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workers</a:t>
            </a:r>
            <a:endParaRPr lang="fr-BE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fr-BE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defRPr/>
            </a:pPr>
            <a:endParaRPr lang="fr-BE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61983CJ0293 - Judgment of the Court of 13 February 1985. Françoise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Gravier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v City of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Liège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  <a:defRPr/>
            </a:pPr>
            <a:endParaRPr lang="en-GB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6400" y="1524000"/>
            <a:ext cx="59436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sz="2800" b="1" dirty="0">
                <a:solidFill>
                  <a:srgbClr val="C00000"/>
                </a:solidFill>
                <a:latin typeface="Cambria" pitchFamily="18" charset="0"/>
                <a:cs typeface="+mn-cs"/>
              </a:rPr>
              <a:t>Relevant acquis</a:t>
            </a:r>
          </a:p>
        </p:txBody>
      </p:sp>
      <p:grpSp>
        <p:nvGrpSpPr>
          <p:cNvPr id="410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410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342900" y="13716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pl-PL" sz="3200" b="1" dirty="0">
                <a:solidFill>
                  <a:srgbClr val="C00000"/>
                </a:solidFill>
                <a:latin typeface="Cambria" pitchFamily="18" charset="0"/>
                <a:cs typeface="+mn-cs"/>
              </a:rPr>
              <a:t>OUTLINE</a:t>
            </a: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pl-PL" sz="3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pl-PL" sz="3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pl-PL" sz="3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000099"/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5720" y="2514600"/>
            <a:ext cx="8553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200000"/>
              </a:lnSpc>
              <a:defRPr/>
            </a:pPr>
            <a:r>
              <a:rPr lang="x-none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</a:t>
            </a:r>
            <a:r>
              <a:rPr lang="x-none" sz="24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	</a:t>
            </a:r>
            <a:r>
              <a:rPr lang="x-none" sz="24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x-none" sz="2400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</a:t>
            </a:r>
            <a:r>
              <a:rPr lang="fr-BE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QUAL CONDITIONS OF ACCESS TO EDUCATON</a:t>
            </a:r>
            <a:endParaRPr lang="x-none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514350" indent="-514350">
              <a:lnSpc>
                <a:spcPct val="200000"/>
              </a:lnSpc>
              <a:defRPr/>
            </a:pPr>
            <a:r>
              <a:rPr lang="x-none" sz="24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II	</a:t>
            </a:r>
            <a:r>
              <a:rPr lang="x-none" sz="24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NON- DISCRIMINATION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sr-Latn-CS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Education </a:t>
            </a:r>
            <a:r>
              <a:rPr lang="en-US" sz="1100" b="1" dirty="0">
                <a:solidFill>
                  <a:srgbClr val="C00000"/>
                </a:solidFill>
              </a:rPr>
              <a:t>and </a:t>
            </a:r>
            <a:r>
              <a:rPr lang="sr-Latn-CS" sz="1100" b="1" dirty="0">
                <a:solidFill>
                  <a:srgbClr val="C00000"/>
                </a:solidFill>
              </a:rPr>
              <a:t>Culture</a:t>
            </a:r>
            <a:endParaRPr lang="en-U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6153" name="Picture 18" descr="EU MN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152400" y="152400"/>
            <a:ext cx="502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512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57200" y="685800"/>
            <a:ext cx="8458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x-none" sz="2400" b="1" dirty="0">
                <a:solidFill>
                  <a:srgbClr val="C00000"/>
                </a:solidFill>
                <a:latin typeface="Cambria" pitchFamily="18" charset="0"/>
              </a:rPr>
              <a:t>E</a:t>
            </a:r>
            <a:r>
              <a:rPr lang="fr-BE" sz="2400" b="1" dirty="0" err="1">
                <a:solidFill>
                  <a:srgbClr val="C00000"/>
                </a:solidFill>
                <a:latin typeface="Cambria" pitchFamily="18" charset="0"/>
              </a:rPr>
              <a:t>qual</a:t>
            </a:r>
            <a:r>
              <a:rPr lang="fr-BE" sz="2400" b="1" dirty="0">
                <a:solidFill>
                  <a:srgbClr val="C00000"/>
                </a:solidFill>
                <a:latin typeface="Cambria" pitchFamily="18" charset="0"/>
              </a:rPr>
              <a:t> conditions of </a:t>
            </a:r>
            <a:r>
              <a:rPr lang="fr-BE" sz="2400" b="1" dirty="0" err="1">
                <a:solidFill>
                  <a:srgbClr val="C00000"/>
                </a:solidFill>
                <a:latin typeface="Cambria" pitchFamily="18" charset="0"/>
              </a:rPr>
              <a:t>access</a:t>
            </a:r>
            <a:r>
              <a:rPr lang="fr-BE" sz="2400" b="1" dirty="0">
                <a:solidFill>
                  <a:srgbClr val="C00000"/>
                </a:solidFill>
                <a:latin typeface="Cambria" pitchFamily="18" charset="0"/>
              </a:rPr>
              <a:t> to </a:t>
            </a:r>
            <a:r>
              <a:rPr lang="fr-BE" sz="2400" b="1" dirty="0" err="1">
                <a:solidFill>
                  <a:srgbClr val="C00000"/>
                </a:solidFill>
                <a:latin typeface="Cambria" pitchFamily="18" charset="0"/>
              </a:rPr>
              <a:t>educaton</a:t>
            </a:r>
            <a:endParaRPr lang="en-US" sz="2400" b="1" dirty="0">
              <a:solidFill>
                <a:srgbClr val="C00000"/>
              </a:solidFill>
              <a:latin typeface="Cambria" pitchFamily="18" charset="0"/>
            </a:endParaRPr>
          </a:p>
          <a:p>
            <a:pPr marL="228600" indent="-228600" algn="ctr">
              <a:defRPr/>
            </a:pPr>
            <a:r>
              <a:rPr lang="x-none" sz="2400" b="1">
                <a:solidFill>
                  <a:srgbClr val="C00000"/>
                </a:solidFill>
                <a:latin typeface="Cambria" pitchFamily="18" charset="0"/>
                <a:cs typeface="+mn-cs"/>
              </a:rPr>
              <a:t>Legal </a:t>
            </a:r>
            <a:r>
              <a:rPr lang="x-none" sz="2400" b="1" smtClean="0">
                <a:solidFill>
                  <a:srgbClr val="C00000"/>
                </a:solidFill>
                <a:latin typeface="Cambria" pitchFamily="18" charset="0"/>
                <a:cs typeface="+mn-cs"/>
              </a:rPr>
              <a:t>framework</a:t>
            </a:r>
            <a:endParaRPr lang="x-none" sz="2400" b="1" dirty="0">
              <a:solidFill>
                <a:srgbClr val="C00000"/>
              </a:solidFill>
              <a:latin typeface="Cambria" pitchFamily="18" charset="0"/>
              <a:cs typeface="+mn-cs"/>
            </a:endParaRPr>
          </a:p>
          <a:p>
            <a:pPr marL="228600" indent="-228600" algn="just">
              <a:defRPr/>
            </a:pPr>
            <a:endParaRPr lang="en-US" sz="19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28600" indent="-2286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Elementary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education is compulsory and free of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charge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 -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 all children aged six to 15 years.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buClr>
                <a:srgbClr val="C00000"/>
              </a:buClr>
              <a:buFont typeface="Arial" pitchFamily="34" charset="0"/>
              <a:buChar char="•"/>
              <a:defRPr/>
            </a:pPr>
            <a:endParaRPr lang="en-US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Foreign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nationals with permanent residence or temporary residents may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educate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as Montenegrin citizens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they are equal in the exercise of the right to education with the citizens of Montenegro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Arial" pitchFamily="34" charset="0"/>
              <a:buChar char="•"/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Regular secondary school student does not pay tuition, foreign citizen may be admitted to school in accordance with international standards.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x-none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defRPr/>
            </a:pPr>
            <a:endParaRPr lang="en-US" sz="1600" b="1" i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  <a:defRPr/>
            </a:pPr>
            <a:endParaRPr lang="x-none" sz="1600" b="1" i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5134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1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121"/>
          <p:cNvSpPr txBox="1">
            <a:spLocks noChangeArrowheads="1"/>
          </p:cNvSpPr>
          <p:nvPr/>
        </p:nvSpPr>
        <p:spPr bwMode="auto">
          <a:xfrm>
            <a:off x="152400" y="1447800"/>
            <a:ext cx="8569325" cy="4724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814388" indent="-4508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"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Book of Changes" (2001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create conditions that will consider every child needs;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beside contents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included in the regular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curricula - 20% of the open-content for the classes for each subject.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trategy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development of primary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education - individualized and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differentiated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approach.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Teachers trainings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child </a:t>
            </a: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oriented, 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individualized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teaching methods; 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active learning; 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set of programs that in all or partially included topics such 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 intercultural etc.</a:t>
            </a:r>
          </a:p>
          <a:p>
            <a:pPr marL="285750" indent="-285750" algn="just">
              <a:buFont typeface="Wingdings" pitchFamily="2" charset="2"/>
              <a:buChar char="Ø"/>
              <a:defRPr/>
            </a:pP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717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04800" y="838200"/>
            <a:ext cx="82264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GB" sz="2800" b="1" dirty="0">
                <a:solidFill>
                  <a:srgbClr val="C00000"/>
                </a:solidFill>
                <a:latin typeface="Cambria" pitchFamily="18" charset="0"/>
              </a:rPr>
              <a:t>Measures have been </a:t>
            </a:r>
            <a:r>
              <a:rPr lang="en-GB" sz="2800" b="1" dirty="0" smtClean="0">
                <a:solidFill>
                  <a:srgbClr val="C00000"/>
                </a:solidFill>
                <a:latin typeface="Cambria" pitchFamily="18" charset="0"/>
              </a:rPr>
              <a:t>taken</a:t>
            </a:r>
            <a:r>
              <a:rPr lang="x-none" sz="2800" b="1" dirty="0" smtClean="0">
                <a:solidFill>
                  <a:srgbClr val="C00000"/>
                </a:solidFill>
                <a:latin typeface="Cambria" pitchFamily="18" charset="0"/>
              </a:rPr>
              <a:t> (1)</a:t>
            </a:r>
            <a:endParaRPr lang="en-US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718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1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121"/>
          <p:cNvSpPr txBox="1">
            <a:spLocks noChangeArrowheads="1"/>
          </p:cNvSpPr>
          <p:nvPr/>
        </p:nvSpPr>
        <p:spPr bwMode="auto">
          <a:xfrm>
            <a:off x="152400" y="1447800"/>
            <a:ext cx="8569325" cy="4724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814388" indent="-4508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just">
              <a:buClr>
                <a:srgbClr val="C00000"/>
              </a:buClr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Additional and supplementary classes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oreign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languages​​: English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(from the 1st elementary school grade)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Italian, French, German, Spanish and Russian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(communication, literature, culture...);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study of other languages - in accordance with the express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ed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wishes of students and their parents.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Teachers - required realizing two more hours of direct work with students</a:t>
            </a:r>
            <a:r>
              <a:rPr lang="x-none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  <a:defRPr/>
            </a:pP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717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04800" y="838200"/>
            <a:ext cx="82264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GB" sz="2800" b="1" dirty="0">
                <a:solidFill>
                  <a:srgbClr val="C00000"/>
                </a:solidFill>
                <a:latin typeface="Cambria" pitchFamily="18" charset="0"/>
              </a:rPr>
              <a:t>Measures have been </a:t>
            </a:r>
            <a:r>
              <a:rPr lang="en-GB" sz="2800" b="1" dirty="0" smtClean="0">
                <a:solidFill>
                  <a:srgbClr val="C00000"/>
                </a:solidFill>
                <a:latin typeface="Cambria" pitchFamily="18" charset="0"/>
              </a:rPr>
              <a:t>taken</a:t>
            </a:r>
            <a:r>
              <a:rPr lang="x-none" sz="2800" b="1" dirty="0" smtClean="0">
                <a:solidFill>
                  <a:srgbClr val="C00000"/>
                </a:solidFill>
                <a:latin typeface="Cambria" pitchFamily="18" charset="0"/>
              </a:rPr>
              <a:t> (2)</a:t>
            </a:r>
            <a:endParaRPr lang="en-US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718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7744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922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81000" y="2060848"/>
            <a:ext cx="8458200" cy="414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chieve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integration and educational goals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C00000"/>
              </a:buClr>
              <a:defRPr/>
            </a:pP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Ensure promotion of the teaching of the mother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tongue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culture of the country of origin of the migrant workers children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</a:t>
            </a:r>
            <a:r>
              <a:rPr lang="x-none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hough the application of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</a:p>
          <a:p>
            <a:pPr algn="just">
              <a:buClr>
                <a:srgbClr val="C00000"/>
              </a:buClr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indent="-457200" algn="just">
              <a:buClr>
                <a:srgbClr val="C00000"/>
              </a:buClr>
              <a:buFont typeface="+mj-lt"/>
              <a:buAutoNum type="alphaLcParenR"/>
              <a:defRPr/>
            </a:pP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wo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hours of direct work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with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those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children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indent="-457200" algn="just">
              <a:buClr>
                <a:srgbClr val="C00000"/>
              </a:buClr>
              <a:buFont typeface="+mj-lt"/>
              <a:buAutoNum type="alphaLcParenR"/>
              <a:defRPr/>
            </a:pP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indent="-457200" algn="just">
              <a:buClr>
                <a:srgbClr val="C00000"/>
              </a:buClr>
              <a:buFont typeface="+mj-lt"/>
              <a:buAutoNum type="alphaLcParenR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ndividualized,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additional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supplementary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classes;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marL="457200" indent="-457200" algn="just">
              <a:buClr>
                <a:srgbClr val="C00000"/>
              </a:buClr>
              <a:buFont typeface="+mj-lt"/>
              <a:buAutoNum type="alphaLcParenR"/>
              <a:defRPr/>
            </a:pP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indent="-457200" algn="just">
              <a:buClr>
                <a:srgbClr val="C00000"/>
              </a:buClr>
              <a:buFont typeface="+mj-lt"/>
              <a:buAutoNum type="alphaLcParenR"/>
              <a:defRPr/>
            </a:pP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pen-content for the classes for each subject.</a:t>
            </a:r>
          </a:p>
          <a:p>
            <a:pPr algn="ctr">
              <a:defRPr/>
            </a:pPr>
            <a:endParaRPr lang="x-none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200" b="1" dirty="0">
                <a:cs typeface="+mn-cs"/>
              </a:rPr>
              <a:t> </a:t>
            </a:r>
            <a:endParaRPr lang="en-US" sz="1050" b="1" dirty="0">
              <a:cs typeface="+mn-cs"/>
            </a:endParaRPr>
          </a:p>
          <a:p>
            <a:pPr marL="685800" lvl="1" indent="-228600" algn="just">
              <a:defRPr/>
            </a:pPr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	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923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304800" y="838200"/>
            <a:ext cx="8226425" cy="7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3600" b="1" dirty="0" smtClean="0">
                <a:solidFill>
                  <a:srgbClr val="C00000"/>
                </a:solidFill>
                <a:latin typeface="Cambria" pitchFamily="18" charset="0"/>
              </a:rPr>
              <a:t>Recommendations</a:t>
            </a: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8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3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121"/>
          <p:cNvSpPr txBox="1">
            <a:spLocks noChangeArrowheads="1"/>
          </p:cNvSpPr>
          <p:nvPr/>
        </p:nvSpPr>
        <p:spPr bwMode="auto">
          <a:xfrm>
            <a:off x="179388" y="1928802"/>
            <a:ext cx="8569325" cy="4090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95250" y="1371600"/>
            <a:ext cx="8834468" cy="498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Strategy on Inclusive Education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 strategies an all education levels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 </a:t>
            </a:r>
            <a:endParaRPr lang="sr-Latn-C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x-none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1)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regular school</a:t>
            </a:r>
            <a:r>
              <a:rPr lang="x-none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 2)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special classes in regular schools</a:t>
            </a:r>
            <a:r>
              <a:rPr lang="x-none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x-none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3) 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res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ource centres;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x-non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pecial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x-non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ducation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x-non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eeds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focus on barriers</a:t>
            </a:r>
            <a:r>
              <a:rPr lang="x-non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not on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child </a:t>
            </a:r>
            <a:r>
              <a:rPr lang="x-non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impairement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</a:p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Increasing 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trend of 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SEN 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children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in m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ainstream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education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 IDEPs;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GB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GB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sr-Latn-C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C00000"/>
              </a:buClr>
              <a:defRPr/>
            </a:pPr>
            <a:endParaRPr lang="sr-Latn-CS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6398" name="Picture 18" descr="EU MN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1357290" y="714356"/>
            <a:ext cx="7173935" cy="50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SEN </a:t>
            </a:r>
            <a:r>
              <a:rPr lang="sr-Latn-CS" sz="2800" b="1" dirty="0" smtClean="0">
                <a:solidFill>
                  <a:srgbClr val="C00000"/>
                </a:solidFill>
                <a:latin typeface="Cambria" pitchFamily="18" charset="0"/>
              </a:rPr>
              <a:t>Children (1)</a:t>
            </a:r>
            <a:endParaRPr lang="x-none" sz="2800" b="1" smtClean="0">
              <a:solidFill>
                <a:srgbClr val="C00000"/>
              </a:solidFill>
              <a:latin typeface="Cambria" pitchFamily="18" charset="0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  <p:graphicFrame>
        <p:nvGraphicFramePr>
          <p:cNvPr id="32769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17490179"/>
              </p:ext>
            </p:extLst>
          </p:nvPr>
        </p:nvGraphicFramePr>
        <p:xfrm>
          <a:off x="95251" y="2420888"/>
          <a:ext cx="8910224" cy="3937070"/>
        </p:xfrm>
        <a:graphic>
          <a:graphicData uri="http://schemas.openxmlformats.org/presentationml/2006/ole">
            <p:oleObj spid="_x0000_s32786" r:id="rId6" imgW="8626588" imgH="2066723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8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121"/>
          <p:cNvSpPr txBox="1">
            <a:spLocks noChangeArrowheads="1"/>
          </p:cNvSpPr>
          <p:nvPr/>
        </p:nvSpPr>
        <p:spPr bwMode="auto">
          <a:xfrm>
            <a:off x="179388" y="1928802"/>
            <a:ext cx="8569325" cy="4090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95250" y="1571612"/>
            <a:ext cx="883446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Commissions 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 the orientation 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(18) trained; working tools 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Manual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 eaLnBrk="1" hangingPunct="1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sr-Latn-CS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Stuff 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ha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been trained</a:t>
            </a:r>
            <a:r>
              <a:rPr lang="x-none" sz="22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 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Catalogue of Programmes - 25;</a:t>
            </a: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GB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Special institutions into resource centres; Mobile teams; </a:t>
            </a: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sr-Latn-CS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External assessment is adjusted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sr-Latn-CS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</a:t>
            </a:r>
            <a:r>
              <a:rPr lang="en-GB" sz="22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ocational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inclusive education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- Training 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teams are established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Tempus: 1) 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Educational Policy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2)</a:t>
            </a:r>
            <a:r>
              <a:rPr lang="en-GB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Inclusive education study program; 3)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High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education 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 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SEN </a:t>
            </a:r>
            <a:r>
              <a:rPr lang="x-none" sz="22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studen</a:t>
            </a:r>
            <a:r>
              <a:rPr lang="sr-Latn-C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ts.</a:t>
            </a:r>
            <a:endParaRPr lang="en-US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sr-Latn-CS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6398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1357290" y="714356"/>
            <a:ext cx="7173935" cy="50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Cambria" pitchFamily="18" charset="0"/>
              </a:rPr>
              <a:t>SEN </a:t>
            </a:r>
            <a:r>
              <a:rPr lang="sr-Latn-CS" sz="3200" b="1" dirty="0" smtClean="0">
                <a:solidFill>
                  <a:srgbClr val="C00000"/>
                </a:solidFill>
                <a:latin typeface="Cambria" pitchFamily="18" charset="0"/>
              </a:rPr>
              <a:t>Children (2)</a:t>
            </a:r>
            <a:endParaRPr lang="x-none" sz="3200" b="1" smtClean="0">
              <a:solidFill>
                <a:srgbClr val="C00000"/>
              </a:solidFill>
              <a:latin typeface="Cambria" pitchFamily="18" charset="0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34526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43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843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04800" y="1988840"/>
            <a:ext cx="85344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Empower intersectoral cooperation and early education; 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algn="just">
              <a:buClr>
                <a:srgbClr val="C00000"/>
              </a:buClr>
              <a:defRPr/>
            </a:pP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Resource centers as support to the regular schools;</a:t>
            </a: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Improve way of working in schools with special classes;</a:t>
            </a:r>
            <a:endParaRPr lang="x-non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x-none" sz="24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rofessional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ori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entation</a:t>
            </a:r>
            <a:r>
              <a:rPr lang="x-none" sz="24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Vocational education – adjustment and c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uriculum m</a:t>
            </a:r>
            <a:r>
              <a:rPr lang="x-none" sz="24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odulari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</a:t>
            </a:r>
            <a:r>
              <a:rPr lang="x-none" sz="24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tion;</a:t>
            </a: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sr-Latn-CS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Improve pre-service; special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ists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study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programs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in-service.</a:t>
            </a:r>
            <a:endParaRPr lang="x-non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8446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1"/>
          <p:cNvSpPr txBox="1">
            <a:spLocks/>
          </p:cNvSpPr>
          <p:nvPr/>
        </p:nvSpPr>
        <p:spPr bwMode="auto">
          <a:xfrm>
            <a:off x="471488" y="7620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Cambria" pitchFamily="18" charset="0"/>
              </a:rPr>
              <a:t>Recommendations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053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3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5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179388" y="1295400"/>
            <a:ext cx="865981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»De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 of Roma inclusion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2005-2015«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and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ion plan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 the </a:t>
            </a:r>
            <a:r>
              <a:rPr lang="en-GB" sz="20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implementa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tion</a:t>
            </a:r>
            <a:r>
              <a:rPr lang="x-none" sz="20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GB" sz="20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Strateg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y for the improvement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the RE population position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2012-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16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Increasing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trend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the RE children education</a:t>
            </a:r>
            <a:r>
              <a:rPr lang="x-none" sz="20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;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x-non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x-non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x-non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2063" name="Picture 18" descr="EU MN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53786278"/>
              </p:ext>
            </p:extLst>
          </p:nvPr>
        </p:nvGraphicFramePr>
        <p:xfrm>
          <a:off x="147772" y="2514600"/>
          <a:ext cx="8763000" cy="3781527"/>
        </p:xfrm>
        <a:graphic>
          <a:graphicData uri="http://schemas.openxmlformats.org/presentationml/2006/ole">
            <p:oleObj spid="_x0000_s3093" r:id="rId6" imgW="5584420" imgH="2737341" progId="Excel.Sheet.8">
              <p:embed/>
            </p:oleObj>
          </a:graphicData>
        </a:graphic>
      </p:graphicFrame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1143000" y="609600"/>
            <a:ext cx="73882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sr-Latn-CS" sz="3200" b="1" dirty="0" smtClean="0">
                <a:solidFill>
                  <a:srgbClr val="C00000"/>
                </a:solidFill>
                <a:latin typeface="Cambria" pitchFamily="18" charset="0"/>
              </a:rPr>
              <a:t>RE pupils education</a:t>
            </a:r>
            <a:r>
              <a:rPr lang="en-US" sz="3200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x-none" sz="3200" b="1" dirty="0" smtClean="0">
                <a:solidFill>
                  <a:srgbClr val="C00000"/>
                </a:solidFill>
                <a:latin typeface="Cambria" pitchFamily="18" charset="0"/>
              </a:rPr>
              <a:t> (1)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053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5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179387" y="1484784"/>
            <a:ext cx="8749271" cy="483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Special support to the school “</a:t>
            </a:r>
            <a:r>
              <a:rPr lang="en-GB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Božidar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Vuković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sz="24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Podgoričanin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“; 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0" algn="just">
              <a:buClr>
                <a:srgbClr val="C00000"/>
              </a:buClr>
              <a:buFont typeface="Wingdings" pitchFamily="2" charset="2"/>
              <a:buChar char="ü"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 children enrolled in urban schools – free text books and transportation;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Project »Support to the reform of the child care system” - IPA 2010: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lvl="0" indent="-457200" algn="just">
              <a:buClr>
                <a:srgbClr val="C00000"/>
              </a:buClr>
              <a:buFont typeface="+mj-lt"/>
              <a:buAutoNum type="alphaLcParenR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Preparatory kindergartens for RE children; 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lvl="0" indent="-457200" algn="just">
              <a:buClr>
                <a:srgbClr val="C00000"/>
              </a:buClr>
              <a:buFont typeface="+mj-lt"/>
              <a:buAutoNum type="alphaLcParenR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Drop-out prevention and case management; 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lvl="0" indent="-457200" algn="just">
              <a:buClr>
                <a:srgbClr val="C00000"/>
              </a:buClr>
              <a:buFont typeface="+mj-lt"/>
              <a:buAutoNum type="alphaLcParenR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Job description, mechanism of RE assistants engagement;</a:t>
            </a: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0" algn="just">
              <a:buClr>
                <a:srgbClr val="C00000"/>
              </a:buClr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lvl="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Vocational education Centre – professional qualification standards and trainings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 </a:t>
            </a:r>
            <a:endParaRPr lang="x-non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206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1143000" y="609600"/>
            <a:ext cx="73882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sr-Latn-CS" sz="3200" b="1" dirty="0" smtClean="0">
                <a:solidFill>
                  <a:srgbClr val="C00000"/>
                </a:solidFill>
                <a:latin typeface="Cambria" pitchFamily="18" charset="0"/>
              </a:rPr>
              <a:t>RE pupils education</a:t>
            </a:r>
            <a:r>
              <a:rPr lang="en-US" sz="3200" b="1" dirty="0" smtClean="0">
                <a:solidFill>
                  <a:srgbClr val="C00000"/>
                </a:solidFill>
                <a:latin typeface="Cambria" pitchFamily="18" charset="0"/>
              </a:rPr>
              <a:t> (2)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7633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81000" y="1676400"/>
            <a:ext cx="845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endParaRPr lang="x-none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685800" lvl="1" indent="-228600" algn="just">
              <a:defRPr/>
            </a:pPr>
            <a:r>
              <a:rPr lang="hr-HR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	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230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1"/>
          <p:cNvSpPr txBox="1">
            <a:spLocks/>
          </p:cNvSpPr>
          <p:nvPr/>
        </p:nvSpPr>
        <p:spPr bwMode="auto">
          <a:xfrm>
            <a:off x="457200" y="685800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Recommendations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228600" y="2132856"/>
            <a:ext cx="8534400" cy="411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sr-Latn-C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Durable closure of the satelate school of “Božidar Vuković Podgoričanin placed in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Settlement</a:t>
            </a:r>
            <a:r>
              <a:rPr kumimoji="0" lang="sr-Latn-C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x-non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Konik – IPA 2011;</a:t>
            </a:r>
            <a:endParaRPr kumimoji="0" lang="sr-Latn-C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sr-Latn-C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Improving school attendance and school achievement;</a:t>
            </a:r>
            <a:endParaRPr kumimoji="0" lang="sr-Latn-C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sr-Latn-C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Reducing segregation;</a:t>
            </a:r>
            <a:endParaRPr kumimoji="0" lang="sr-Latn-C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tabLst/>
              <a:defRPr/>
            </a:pPr>
            <a:endParaRPr kumimoji="0" lang="sr-Latn-C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Motivation</a:t>
            </a:r>
            <a:r>
              <a:rPr kumimoji="0" lang="sr-Latn-C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of the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RE parent</a:t>
            </a:r>
            <a:r>
              <a:rPr kumimoji="0" lang="sr-Latn-C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4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4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024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8601" y="1844824"/>
            <a:ext cx="8686800" cy="451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Higher Education: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available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to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al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l;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prohibits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discrimination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on the basis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gender, race, marital status, color, language, religion, political or other opinion, national, ethnic or other origin, a national community, property status, disability, or other similar grounds, position or circumstances.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x-non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Foreign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nationals are eligible for admission to degree programs in </a:t>
            </a:r>
            <a:r>
              <a:rPr lang="x-non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Public Instituions of Higher Education in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Montenegro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under the same conditions as Montenegrin citizens who pay tuition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en-US" sz="215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>
              <a:defRPr/>
            </a:pPr>
            <a:endParaRPr lang="en-US" sz="1200" b="1" dirty="0">
              <a:cs typeface="+mn-cs"/>
            </a:endParaRPr>
          </a:p>
          <a:p>
            <a:pPr>
              <a:defRPr/>
            </a:pPr>
            <a:r>
              <a:rPr lang="en-US" sz="1200" b="1" dirty="0">
                <a:cs typeface="+mn-cs"/>
              </a:rPr>
              <a:t> </a:t>
            </a:r>
            <a:endParaRPr lang="en-US" sz="1050" b="1" dirty="0">
              <a:cs typeface="+mn-cs"/>
            </a:endParaRPr>
          </a:p>
          <a:p>
            <a:pPr marL="685800" lvl="1" indent="-228600" algn="just">
              <a:defRPr/>
            </a:pPr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	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0254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06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1"/>
          <p:cNvSpPr txBox="1">
            <a:spLocks/>
          </p:cNvSpPr>
          <p:nvPr/>
        </p:nvSpPr>
        <p:spPr bwMode="auto">
          <a:xfrm>
            <a:off x="457200" y="685800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sz="4000" b="1" dirty="0" smtClean="0">
                <a:solidFill>
                  <a:srgbClr val="C00000"/>
                </a:solidFill>
                <a:latin typeface="Cambria" pitchFamily="18" charset="0"/>
              </a:rPr>
              <a:t>Non discrimination</a:t>
            </a:r>
            <a:r>
              <a:rPr lang="x-none" sz="4000" b="1" dirty="0" smtClean="0">
                <a:solidFill>
                  <a:srgbClr val="C00000"/>
                </a:solidFill>
                <a:latin typeface="Cambria" pitchFamily="18" charset="0"/>
              </a:rPr>
              <a:t> (1)</a:t>
            </a:r>
            <a:r>
              <a:rPr lang="en-GB" sz="4000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endParaRPr lang="en-GB" sz="40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4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4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024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8601" y="1556792"/>
            <a:ext cx="8686800" cy="480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Mobility programs.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x-none" sz="2400" smtClean="0">
              <a:solidFill>
                <a:srgbClr val="C00000"/>
              </a:solidFill>
              <a:latin typeface="Cambria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Right on the recognition of qualification documents and equalization.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 person </a:t>
            </a:r>
            <a:r>
              <a:rPr lang="sr-Cyrl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whom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foreign qualifications </a:t>
            </a:r>
            <a:r>
              <a:rPr lang="sr-Cyrl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are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recognized ha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ve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the right to exercise a regulated profession under the same conditions as Montenegrin citizen. </a:t>
            </a: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recognition procedure - foreign certificate on formal education (from EU) for the performing of regulated profession is recognized automatically as qualification acquired in Montenegro.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171450" indent="-171450">
              <a:defRPr/>
            </a:pPr>
            <a:endParaRPr lang="en-US" sz="2200" b="1" dirty="0">
              <a:latin typeface="Cambria" pitchFamily="18" charset="0"/>
              <a:cs typeface="+mn-cs"/>
            </a:endParaRPr>
          </a:p>
          <a:p>
            <a:pPr marL="171450" indent="-171450">
              <a:defRPr/>
            </a:pPr>
            <a:endParaRPr lang="en-US" sz="1200" b="1" dirty="0">
              <a:cs typeface="+mn-cs"/>
            </a:endParaRPr>
          </a:p>
          <a:p>
            <a:pPr>
              <a:defRPr/>
            </a:pPr>
            <a:r>
              <a:rPr lang="en-US" sz="1200" b="1" dirty="0">
                <a:cs typeface="+mn-cs"/>
              </a:rPr>
              <a:t> </a:t>
            </a:r>
            <a:endParaRPr lang="en-US" sz="1050" b="1" dirty="0">
              <a:cs typeface="+mn-cs"/>
            </a:endParaRPr>
          </a:p>
          <a:p>
            <a:pPr marL="685800" lvl="1" indent="-228600" algn="just">
              <a:defRPr/>
            </a:pPr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	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0254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06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1"/>
          <p:cNvSpPr txBox="1">
            <a:spLocks/>
          </p:cNvSpPr>
          <p:nvPr/>
        </p:nvSpPr>
        <p:spPr bwMode="auto">
          <a:xfrm>
            <a:off x="457200" y="685800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sz="4000" b="1" dirty="0" smtClean="0">
                <a:solidFill>
                  <a:srgbClr val="C00000"/>
                </a:solidFill>
                <a:latin typeface="Cambria" pitchFamily="18" charset="0"/>
              </a:rPr>
              <a:t>Non discrimination </a:t>
            </a:r>
            <a:endParaRPr lang="en-GB" sz="40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84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229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81000" y="2060848"/>
            <a:ext cx="8458200" cy="4187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" indent="-1714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Government provides financial support for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students both in public and private Institutions of Higher Education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paying tuition and other fees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 graduate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master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PhD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level.</a:t>
            </a:r>
            <a:endParaRPr lang="x-non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x-non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 Student has the right to:</a:t>
            </a:r>
            <a:r>
              <a:rPr lang="x-none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marL="228600" indent="-228600"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accommodation and food in the dormitory;</a:t>
            </a:r>
          </a:p>
          <a:p>
            <a:pPr marL="228600" indent="-228600"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Student scholarship;</a:t>
            </a:r>
          </a:p>
          <a:p>
            <a:pPr marL="228600" indent="-228600"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scholarships for the best students;</a:t>
            </a:r>
          </a:p>
          <a:p>
            <a:pPr marL="228600" indent="-228600"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participation in transport costs in urban and intercity traffic;</a:t>
            </a:r>
          </a:p>
          <a:p>
            <a:pPr marL="228600" indent="-228600"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professional development;</a:t>
            </a:r>
          </a:p>
          <a:p>
            <a:pPr marL="228600" indent="-228600"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health care.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685800" lvl="1" indent="-228600" algn="just">
              <a:defRPr/>
            </a:pPr>
            <a:r>
              <a:rPr lang="hr-HR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cs typeface="+mn-cs"/>
              </a:rPr>
              <a:t>	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230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1219200" y="685800"/>
            <a:ext cx="731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smtClean="0">
                <a:solidFill>
                  <a:srgbClr val="C00000"/>
                </a:solidFill>
                <a:latin typeface="Cambria" pitchFamily="18" charset="0"/>
              </a:rPr>
              <a:t>Measures have been taken</a:t>
            </a:r>
            <a:r>
              <a:rPr lang="x-none" sz="2800" b="1" dirty="0" smtClean="0">
                <a:solidFill>
                  <a:srgbClr val="C00000"/>
                </a:solidFill>
                <a:latin typeface="Cambria" pitchFamily="18" charset="0"/>
              </a:rPr>
              <a:t> (1)</a:t>
            </a:r>
            <a:endParaRPr lang="en-GB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434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179388" y="1484784"/>
            <a:ext cx="8659812" cy="476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0" indent="-34290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Students’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halls 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are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Podgorica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Nikšić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Kotor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and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Cetinje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i.e. in towns where there are faculties or complexes of faculties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en-US" sz="2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x-none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Food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accommodation prices are affordable and they do not exceed 30 </a:t>
            </a:r>
            <a:r>
              <a:rPr lang="sr-Latn-C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uros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per month.</a:t>
            </a:r>
          </a:p>
          <a:p>
            <a:pPr>
              <a:defRPr/>
            </a:pPr>
            <a:endParaRPr lang="en-US" sz="1050" b="1" dirty="0">
              <a:cs typeface="+mn-cs"/>
            </a:endParaRPr>
          </a:p>
          <a:p>
            <a:pPr marL="685800" lvl="1" indent="-228600" algn="just">
              <a:defRPr/>
            </a:pPr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	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435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xmlns="" val="109700201"/>
              </p:ext>
            </p:extLst>
          </p:nvPr>
        </p:nvGraphicFramePr>
        <p:xfrm>
          <a:off x="320675" y="2276872"/>
          <a:ext cx="842803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9" name="Rectangle 28"/>
          <p:cNvSpPr/>
          <p:nvPr/>
        </p:nvSpPr>
        <p:spPr>
          <a:xfrm>
            <a:off x="1219200" y="685800"/>
            <a:ext cx="731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smtClean="0">
                <a:solidFill>
                  <a:srgbClr val="C00000"/>
                </a:solidFill>
                <a:latin typeface="Cambria" pitchFamily="18" charset="0"/>
              </a:rPr>
              <a:t>Measures have been taken</a:t>
            </a:r>
            <a:r>
              <a:rPr lang="x-none" sz="2800" b="1" dirty="0" smtClean="0">
                <a:solidFill>
                  <a:srgbClr val="C00000"/>
                </a:solidFill>
                <a:latin typeface="Cambria" pitchFamily="18" charset="0"/>
              </a:rPr>
              <a:t> (2)</a:t>
            </a:r>
            <a:endParaRPr lang="en-GB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173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31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331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332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81000" y="2514600"/>
            <a:ext cx="8458200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just" eaLnBrk="0" hangingPunct="0">
              <a:spcBef>
                <a:spcPct val="20000"/>
              </a:spcBef>
              <a:defRPr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algn="just" eaLnBrk="0" hangingPunct="0"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Changes and Amendments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Law on Higher Education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– 2013;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 eaLnBrk="0" hangingPunct="0"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x-none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Adoption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</a:t>
            </a:r>
            <a:r>
              <a:rPr lang="x-none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the Regulations regarding the m</a:t>
            </a:r>
            <a:r>
              <a:rPr lang="x-none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anner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procedure of the enrollment in the first year for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all Universities and Institutions of Higher Education.</a:t>
            </a:r>
            <a:endParaRPr lang="sr-Latn-C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250" y="104775"/>
            <a:ext cx="3790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26: Education and Culture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2</a:t>
            </a:r>
            <a:r>
              <a:rPr lang="x-none" sz="1100" b="1" dirty="0">
                <a:solidFill>
                  <a:srgbClr val="C00000"/>
                </a:solidFill>
              </a:rPr>
              <a:t>6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x-none" sz="1100" b="1" dirty="0">
                <a:solidFill>
                  <a:srgbClr val="C00000"/>
                </a:solidFill>
              </a:rPr>
              <a:t>Education and Culture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13326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itle 1"/>
          <p:cNvSpPr txBox="1">
            <a:spLocks/>
          </p:cNvSpPr>
          <p:nvPr/>
        </p:nvSpPr>
        <p:spPr bwMode="auto">
          <a:xfrm>
            <a:off x="457200" y="685800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Recommendations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4341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3721</TotalTime>
  <Words>1794</Words>
  <Application>Microsoft Office PowerPoint</Application>
  <PresentationFormat>On-screen Show (4:3)</PresentationFormat>
  <Paragraphs>321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Microsoft Office Excel 97-2003 Worksheet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melita.rastoder</cp:lastModifiedBy>
  <cp:revision>409</cp:revision>
  <cp:lastPrinted>2012-10-25T13:39:48Z</cp:lastPrinted>
  <dcterms:created xsi:type="dcterms:W3CDTF">2012-04-18T16:21:57Z</dcterms:created>
  <dcterms:modified xsi:type="dcterms:W3CDTF">2012-11-08T16:08:25Z</dcterms:modified>
</cp:coreProperties>
</file>