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5" r:id="rId10"/>
  </p:sldIdLst>
  <p:sldSz cx="9144000" cy="6858000" type="screen4x3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11267" name="AutoShape 2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11268" name="AutoShape 3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11269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2850" cy="376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1888" cy="45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l-SI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670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670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670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708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fld id="{ABDAAE9F-202D-4F6C-B0F9-D38341543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8400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fld id="{24FB8E44-0B55-4426-A123-113452121AC4}" type="slidenum">
              <a:rPr lang="en-US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en-US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22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fld id="{ABFCF178-BB68-48A2-8651-54AB352D3AB8}" type="slidenum">
              <a:rPr lang="en-US">
                <a:solidFill>
                  <a:srgbClr val="000000"/>
                </a:solidFill>
                <a:latin typeface="Times New Roman" pitchFamily="16" charset="0"/>
              </a:rPr>
              <a:pPr eaLnBrk="1"/>
              <a:t>2</a:t>
            </a:fld>
            <a:endParaRPr lang="en-US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33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fld id="{E9FD4852-BB5D-4450-ACEF-310E2C239CFA}" type="slidenum">
              <a:rPr lang="en-US">
                <a:solidFill>
                  <a:srgbClr val="000000"/>
                </a:solidFill>
                <a:latin typeface="Times New Roman" pitchFamily="16" charset="0"/>
              </a:rPr>
              <a:pPr eaLnBrk="1"/>
              <a:t>3</a:t>
            </a:fld>
            <a:endParaRPr lang="en-US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43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fld id="{5B27313D-EA58-4A29-9858-45F4E434C7C6}" type="slidenum">
              <a:rPr lang="en-US">
                <a:solidFill>
                  <a:srgbClr val="000000"/>
                </a:solidFill>
                <a:latin typeface="Times New Roman" pitchFamily="16" charset="0"/>
              </a:rPr>
              <a:pPr eaLnBrk="1"/>
              <a:t>4</a:t>
            </a:fld>
            <a:endParaRPr lang="en-US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fld id="{670403FA-371E-4619-BC85-0E2D0784EC3E}" type="slidenum">
              <a:rPr lang="en-US">
                <a:solidFill>
                  <a:srgbClr val="000000"/>
                </a:solidFill>
                <a:latin typeface="Times New Roman" pitchFamily="16" charset="0"/>
              </a:rPr>
              <a:pPr eaLnBrk="1"/>
              <a:t>5</a:t>
            </a:fld>
            <a:endParaRPr lang="en-US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63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fld id="{34A346DE-3EA7-4F6B-A726-DDFEE9DD5EF2}" type="slidenum">
              <a:rPr lang="en-US">
                <a:solidFill>
                  <a:srgbClr val="000000"/>
                </a:solidFill>
                <a:latin typeface="Times New Roman" pitchFamily="16" charset="0"/>
              </a:rPr>
              <a:pPr eaLnBrk="1"/>
              <a:t>6</a:t>
            </a:fld>
            <a:endParaRPr lang="en-US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74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fld id="{9F0CA399-B919-4F5C-8C1B-8C01A364BFE7}" type="slidenum">
              <a:rPr lang="en-US">
                <a:solidFill>
                  <a:srgbClr val="000000"/>
                </a:solidFill>
                <a:latin typeface="Times New Roman" pitchFamily="16" charset="0"/>
              </a:rPr>
              <a:pPr eaLnBrk="1"/>
              <a:t>7</a:t>
            </a:fld>
            <a:endParaRPr lang="en-US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84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457709-FC56-4D7F-8DCF-CEFD79362D54}" type="slidenum">
              <a:rPr lang="en-US"/>
              <a:pPr/>
              <a:t>8</a:t>
            </a:fld>
            <a:endParaRPr lang="en-US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63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402453CB-DC2A-4358-A4E9-AEF2FCAD5196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623B881C-413A-4D41-8A29-457F7D1D7294}" type="slidenum">
              <a:rPr lang="en-US" sz="14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en-US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686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26342-D174-462C-9C6D-B8E5B124B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713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E4348-2AF6-484D-A73A-112CE816F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0539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10F82-D3B5-412A-99CD-5B5833878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1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79D7A-C172-4CDF-80A1-48F6F52B93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297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BAE29-74E1-4B71-B518-276F57989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469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58D1E-D793-4696-AFA3-2F1BA9282A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230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21363-FCC0-42CB-AA3F-F16EFC982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18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DE7E5-7AB8-4813-BE39-4A3CA3B5C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401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77DAB-BB34-4065-BB3F-B8713B14E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3180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865E2-76F4-442D-BB8F-7BBFB60D4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280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274638"/>
            <a:ext cx="2055812" cy="5845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5038" cy="5845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C9435-DD87-47FF-99C3-4D9121332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862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3250" cy="1136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99565-3DF0-4A0D-9C35-3CED6278A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338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01617-4748-4080-8E83-50FA418ACF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9593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490A0-6144-49EE-AF83-AC9A8129F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5258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192F9-6A58-4A0D-A462-D5C73C145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7400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90FC2-35B7-4709-8DC6-88B6B45DF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9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34819-548A-4FA7-B36D-61EDAD1804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503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A69C9-D440-409B-9D60-D0D3E5F3A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6688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6BB7B-3F90-491B-9AB4-AC24F71D8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9413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9A306-6D82-4837-BE46-ED0DC4947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2706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0AAE4-9751-434D-AAAD-833878B78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0687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D098E-25C1-4C2A-8F97-09875DACA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67299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7CB19-0012-4338-8C58-A32FE0917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225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3250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3250" cy="451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725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725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FAD3B014-C9FA-46C3-B066-5394F2273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5pPr>
      <a:lvl6pPr marL="25146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6pPr>
      <a:lvl7pPr marL="29718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7pPr>
      <a:lvl8pPr marL="34290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8pPr>
      <a:lvl9pPr marL="38862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60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72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5/28/13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72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3935EFD-9656-418D-A229-B85F38C72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5pPr>
      <a:lvl6pPr marL="25146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6pPr>
      <a:lvl7pPr marL="29718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7pPr>
      <a:lvl8pPr marL="34290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8pPr>
      <a:lvl9pPr marL="38862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fld id="{365AED9B-DC6A-4B87-8E1F-327AFC5D9B53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>
                <a:lnSpc>
                  <a:spcPct val="100000"/>
                </a:lnSpc>
                <a:buClrTx/>
                <a:buFontTx/>
                <a:buNone/>
              </a:pPr>
              <a:t>1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-609600" y="0"/>
            <a:ext cx="9753600" cy="6858000"/>
          </a:xfrm>
          <a:prstGeom prst="rect">
            <a:avLst/>
          </a:prstGeom>
          <a:gradFill rotWithShape="0">
            <a:gsLst>
              <a:gs pos="0">
                <a:srgbClr val="D99694"/>
              </a:gs>
              <a:gs pos="100000">
                <a:srgbClr val="68211D"/>
              </a:gs>
            </a:gsLst>
            <a:path path="shape">
              <a:fillToRect l="50000" t="50000" r="50000" b="50000"/>
            </a:path>
          </a:gradFill>
          <a:ln w="25560">
            <a:solidFill>
              <a:srgbClr val="3A5F8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04800" y="1676400"/>
            <a:ext cx="8458200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>
                <a:solidFill>
                  <a:srgbClr val="FFFFFF"/>
                </a:solidFill>
                <a:latin typeface="Cambria" pitchFamily="16" charset="0"/>
              </a:rPr>
              <a:t> M O N T E N E G R O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>
                <a:solidFill>
                  <a:srgbClr val="FFFFFF"/>
                </a:solidFill>
                <a:latin typeface="Cambria" pitchFamily="16" charset="0"/>
              </a:rPr>
              <a:t>Negotiating Team for the Accession of Montenegro to the European Union</a:t>
            </a:r>
            <a:br>
              <a:rPr lang="en-US" sz="1600" b="1">
                <a:solidFill>
                  <a:srgbClr val="FFFFFF"/>
                </a:solidFill>
                <a:latin typeface="Cambria" pitchFamily="16" charset="0"/>
              </a:rPr>
            </a:br>
            <a:r>
              <a:rPr lang="en-US" sz="1600" b="1" i="1">
                <a:solidFill>
                  <a:srgbClr val="FFFFFF"/>
                </a:solidFill>
                <a:latin typeface="Cambria" pitchFamily="16" charset="0"/>
              </a:rPr>
              <a:t>Working Group for Chapter 29 –  Customs union</a:t>
            </a:r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600">
                <a:solidFill>
                  <a:srgbClr val="F2DCDB"/>
                </a:solidFill>
                <a:latin typeface="Cambria" pitchFamily="16" charset="0"/>
              </a:rPr>
              <a:t>Bilateral screening: Chapter 29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600" b="1">
                <a:solidFill>
                  <a:srgbClr val="F2DCDB"/>
                </a:solidFill>
                <a:latin typeface="Cambria" pitchFamily="16" charset="0"/>
              </a:rPr>
              <a:t>PRESENTATION OF MONTENEGRO</a:t>
            </a:r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3106738" y="6327775"/>
            <a:ext cx="21288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>
                <a:solidFill>
                  <a:srgbClr val="D99694"/>
                </a:solidFill>
                <a:latin typeface="Cambria" pitchFamily="16" charset="0"/>
              </a:rPr>
              <a:t>Brussels,  May 2013</a:t>
            </a:r>
          </a:p>
        </p:txBody>
      </p:sp>
      <p:grpSp>
        <p:nvGrpSpPr>
          <p:cNvPr id="3080" name="Group 7"/>
          <p:cNvGrpSpPr>
            <a:grpSpLocks/>
          </p:cNvGrpSpPr>
          <p:nvPr/>
        </p:nvGrpSpPr>
        <p:grpSpPr bwMode="auto">
          <a:xfrm>
            <a:off x="-77788" y="5162550"/>
            <a:ext cx="1014413" cy="1746250"/>
            <a:chOff x="-49" y="3252"/>
            <a:chExt cx="639" cy="1100"/>
          </a:xfrm>
        </p:grpSpPr>
        <p:sp>
          <p:nvSpPr>
            <p:cNvPr id="4104" name="AutoShape 8"/>
            <p:cNvSpPr>
              <a:spLocks noChangeArrowheads="1"/>
            </p:cNvSpPr>
            <p:nvPr/>
          </p:nvSpPr>
          <p:spPr bwMode="auto">
            <a:xfrm>
              <a:off x="-31" y="4068"/>
              <a:ext cx="284" cy="284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l-SI">
                <a:ea typeface="+mn-ea"/>
                <a:cs typeface="+mn-cs"/>
              </a:endParaRPr>
            </a:p>
          </p:txBody>
        </p:sp>
        <p:sp>
          <p:nvSpPr>
            <p:cNvPr id="4105" name="AutoShape 9"/>
            <p:cNvSpPr>
              <a:spLocks noChangeArrowheads="1"/>
            </p:cNvSpPr>
            <p:nvPr/>
          </p:nvSpPr>
          <p:spPr bwMode="auto">
            <a:xfrm>
              <a:off x="161" y="3972"/>
              <a:ext cx="284" cy="284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l-SI">
                <a:ea typeface="+mn-ea"/>
                <a:cs typeface="+mn-cs"/>
              </a:endParaRPr>
            </a:p>
          </p:txBody>
        </p:sp>
        <p:sp>
          <p:nvSpPr>
            <p:cNvPr id="4106" name="AutoShape 10"/>
            <p:cNvSpPr>
              <a:spLocks noChangeArrowheads="1"/>
            </p:cNvSpPr>
            <p:nvPr/>
          </p:nvSpPr>
          <p:spPr bwMode="auto">
            <a:xfrm>
              <a:off x="306" y="3780"/>
              <a:ext cx="284" cy="284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l-SI">
                <a:ea typeface="+mn-ea"/>
                <a:cs typeface="+mn-cs"/>
              </a:endParaRPr>
            </a:p>
          </p:txBody>
        </p:sp>
        <p:sp>
          <p:nvSpPr>
            <p:cNvPr id="4107" name="AutoShape 11"/>
            <p:cNvSpPr>
              <a:spLocks noChangeArrowheads="1"/>
            </p:cNvSpPr>
            <p:nvPr/>
          </p:nvSpPr>
          <p:spPr bwMode="auto">
            <a:xfrm>
              <a:off x="306" y="3540"/>
              <a:ext cx="284" cy="284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l-SI">
                <a:ea typeface="+mn-ea"/>
                <a:cs typeface="+mn-cs"/>
              </a:endParaRPr>
            </a:p>
          </p:txBody>
        </p:sp>
        <p:sp>
          <p:nvSpPr>
            <p:cNvPr id="4108" name="AutoShape 12"/>
            <p:cNvSpPr>
              <a:spLocks noChangeArrowheads="1"/>
            </p:cNvSpPr>
            <p:nvPr/>
          </p:nvSpPr>
          <p:spPr bwMode="auto">
            <a:xfrm>
              <a:off x="161" y="3348"/>
              <a:ext cx="284" cy="284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l-SI">
                <a:ea typeface="+mn-ea"/>
                <a:cs typeface="+mn-cs"/>
              </a:endParaRPr>
            </a:p>
          </p:txBody>
        </p:sp>
        <p:sp>
          <p:nvSpPr>
            <p:cNvPr id="4109" name="AutoShape 13"/>
            <p:cNvSpPr>
              <a:spLocks noChangeArrowheads="1"/>
            </p:cNvSpPr>
            <p:nvPr/>
          </p:nvSpPr>
          <p:spPr bwMode="auto">
            <a:xfrm>
              <a:off x="-49" y="3252"/>
              <a:ext cx="284" cy="284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l-SI"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"/>
          <p:cNvGrpSpPr>
            <a:grpSpLocks/>
          </p:cNvGrpSpPr>
          <p:nvPr/>
        </p:nvGrpSpPr>
        <p:grpSpPr bwMode="auto">
          <a:xfrm>
            <a:off x="0" y="-23813"/>
            <a:ext cx="9137650" cy="857251"/>
            <a:chOff x="0" y="-15"/>
            <a:chExt cx="5756" cy="540"/>
          </a:xfrm>
        </p:grpSpPr>
        <p:sp>
          <p:nvSpPr>
            <p:cNvPr id="4106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6" cy="33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</p:txBody>
        </p:sp>
        <p:sp>
          <p:nvSpPr>
            <p:cNvPr id="4107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52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</a:endParaRPr>
            </a:p>
          </p:txBody>
        </p:sp>
        <p:grpSp>
          <p:nvGrpSpPr>
            <p:cNvPr id="4108" name="Group 4"/>
            <p:cNvGrpSpPr>
              <a:grpSpLocks/>
            </p:cNvGrpSpPr>
            <p:nvPr/>
          </p:nvGrpSpPr>
          <p:grpSpPr bwMode="auto">
            <a:xfrm>
              <a:off x="4955" y="-15"/>
              <a:ext cx="779" cy="262"/>
              <a:chOff x="4955" y="-15"/>
              <a:chExt cx="779" cy="262"/>
            </a:xfrm>
          </p:grpSpPr>
          <p:sp>
            <p:nvSpPr>
              <p:cNvPr id="5125" name="AutoShape 5"/>
              <p:cNvSpPr>
                <a:spLocks noChangeArrowheads="1"/>
              </p:cNvSpPr>
              <p:nvPr/>
            </p:nvSpPr>
            <p:spPr bwMode="auto">
              <a:xfrm rot="180000">
                <a:off x="4959" y="-13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5126" name="AutoShape 6"/>
              <p:cNvSpPr>
                <a:spLocks noChangeArrowheads="1"/>
              </p:cNvSpPr>
              <p:nvPr/>
            </p:nvSpPr>
            <p:spPr bwMode="auto">
              <a:xfrm rot="180000">
                <a:off x="5075" y="89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5127" name="AutoShape 7"/>
              <p:cNvSpPr>
                <a:spLocks noChangeArrowheads="1"/>
              </p:cNvSpPr>
              <p:nvPr/>
            </p:nvSpPr>
            <p:spPr bwMode="auto">
              <a:xfrm rot="180000">
                <a:off x="5221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5128" name="AutoShape 8"/>
              <p:cNvSpPr>
                <a:spLocks noChangeArrowheads="1"/>
              </p:cNvSpPr>
              <p:nvPr/>
            </p:nvSpPr>
            <p:spPr bwMode="auto">
              <a:xfrm rot="180000">
                <a:off x="5374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5129" name="AutoShape 9"/>
              <p:cNvSpPr>
                <a:spLocks noChangeArrowheads="1"/>
              </p:cNvSpPr>
              <p:nvPr/>
            </p:nvSpPr>
            <p:spPr bwMode="auto">
              <a:xfrm rot="180000">
                <a:off x="5620" y="-8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5130" name="AutoShape 10"/>
              <p:cNvSpPr>
                <a:spLocks noChangeArrowheads="1"/>
              </p:cNvSpPr>
              <p:nvPr/>
            </p:nvSpPr>
            <p:spPr bwMode="auto">
              <a:xfrm rot="180000">
                <a:off x="5509" y="84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099" name="Group 11"/>
          <p:cNvGrpSpPr>
            <a:grpSpLocks/>
          </p:cNvGrpSpPr>
          <p:nvPr/>
        </p:nvGrpSpPr>
        <p:grpSpPr bwMode="auto">
          <a:xfrm>
            <a:off x="0" y="6354763"/>
            <a:ext cx="9137650" cy="500062"/>
            <a:chOff x="0" y="4003"/>
            <a:chExt cx="5756" cy="315"/>
          </a:xfrm>
        </p:grpSpPr>
        <p:sp>
          <p:nvSpPr>
            <p:cNvPr id="4102" name="AutoShape 12"/>
            <p:cNvSpPr>
              <a:spLocks noChangeArrowheads="1"/>
            </p:cNvSpPr>
            <p:nvPr/>
          </p:nvSpPr>
          <p:spPr bwMode="auto">
            <a:xfrm rot="10800000">
              <a:off x="3" y="4036"/>
              <a:ext cx="5754" cy="281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4103" name="Rectangle 13"/>
            <p:cNvSpPr>
              <a:spLocks noChangeArrowheads="1"/>
            </p:cNvSpPr>
            <p:nvPr/>
          </p:nvSpPr>
          <p:spPr bwMode="auto">
            <a:xfrm>
              <a:off x="424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4104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105" name="Rectangle 15"/>
            <p:cNvSpPr>
              <a:spLocks noChangeArrowheads="1"/>
            </p:cNvSpPr>
            <p:nvPr/>
          </p:nvSpPr>
          <p:spPr bwMode="auto">
            <a:xfrm>
              <a:off x="4078" y="4032"/>
              <a:ext cx="1580" cy="281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</a:endParaRPr>
            </a:p>
          </p:txBody>
        </p:sp>
      </p:grpSp>
      <p:sp>
        <p:nvSpPr>
          <p:cNvPr id="4100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95313"/>
            <a:ext cx="8228013" cy="114141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smtClean="0">
                <a:latin typeface="Arial" charset="0"/>
              </a:rPr>
              <a:t>AUTHORIZED ECONOMIC OPERATORS</a:t>
            </a:r>
          </a:p>
        </p:txBody>
      </p:sp>
      <p:sp>
        <p:nvSpPr>
          <p:cNvPr id="4101" name="Rectangle 17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279525"/>
            <a:ext cx="8228013" cy="4524375"/>
          </a:xfrm>
        </p:spPr>
        <p:txBody>
          <a:bodyPr lIns="0" tIns="0" rIns="0" bIns="0" anchor="ctr"/>
          <a:lstStyle/>
          <a:p>
            <a:pPr indent="-339725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</a:rPr>
              <a:t>    WCO SAFE Framework of standards</a:t>
            </a:r>
            <a:r>
              <a:rPr lang="en-US" sz="2400" dirty="0" smtClean="0">
                <a:latin typeface="Arial" charset="0"/>
              </a:rPr>
              <a:t> </a:t>
            </a:r>
            <a:r>
              <a:rPr lang="sr-Latn-CS" sz="2400" dirty="0" smtClean="0">
                <a:latin typeface="Arial" charset="0"/>
              </a:rPr>
              <a:t>to secure and facilitate global trade</a:t>
            </a:r>
            <a:r>
              <a:rPr lang="en-US" sz="2400" dirty="0" smtClean="0">
                <a:latin typeface="Arial" charset="0"/>
              </a:rPr>
              <a:t>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  <a:r>
              <a:rPr lang="sl-SI" sz="2400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The concept of authorized economic operator has </a:t>
            </a:r>
            <a:r>
              <a:rPr lang="sl-SI" sz="2400" dirty="0" smtClean="0">
                <a:latin typeface="Arial" charset="0"/>
              </a:rPr>
              <a:t>been </a:t>
            </a:r>
            <a:r>
              <a:rPr lang="en-US" sz="2400" dirty="0" smtClean="0">
                <a:latin typeface="Arial" charset="0"/>
              </a:rPr>
              <a:t>established in amendments to the Customs Law from 2008 (Official Gazette of Montenegro</a:t>
            </a:r>
            <a:r>
              <a:rPr lang="sl-SI" sz="2400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21/2008).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24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  Article 6a of </a:t>
            </a:r>
            <a:r>
              <a:rPr lang="sl-SI" sz="2400" dirty="0" smtClean="0">
                <a:latin typeface="Arial" charset="0"/>
              </a:rPr>
              <a:t>the </a:t>
            </a:r>
            <a:r>
              <a:rPr lang="en-US" sz="2400" dirty="0" smtClean="0">
                <a:latin typeface="Arial" charset="0"/>
              </a:rPr>
              <a:t>Customs Law of Montenegro is mainly in </a:t>
            </a:r>
            <a:r>
              <a:rPr lang="sr-Latn-CS" sz="2400" dirty="0" smtClean="0">
                <a:latin typeface="Arial" charset="0"/>
              </a:rPr>
              <a:t>  </a:t>
            </a:r>
            <a:r>
              <a:rPr lang="en-US" sz="2400" dirty="0" smtClean="0">
                <a:latin typeface="Arial" charset="0"/>
              </a:rPr>
              <a:t>line with </a:t>
            </a:r>
            <a:r>
              <a:rPr lang="sl-SI" sz="2400" dirty="0" smtClean="0">
                <a:latin typeface="Arial" charset="0"/>
              </a:rPr>
              <a:t>the </a:t>
            </a:r>
            <a:r>
              <a:rPr lang="en-US" sz="2400" dirty="0" smtClean="0">
                <a:latin typeface="Arial" charset="0"/>
              </a:rPr>
              <a:t>Article </a:t>
            </a:r>
            <a:r>
              <a:rPr lang="en-US" sz="2400" dirty="0" err="1" smtClean="0">
                <a:latin typeface="Arial" charset="0"/>
              </a:rPr>
              <a:t>5a</a:t>
            </a:r>
            <a:r>
              <a:rPr lang="en-US" sz="2400" dirty="0" smtClean="0">
                <a:latin typeface="Arial" charset="0"/>
              </a:rPr>
              <a:t> of CCC. </a:t>
            </a:r>
          </a:p>
          <a:p>
            <a:pPr indent="-339725" algn="ctr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12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"/>
          <p:cNvGrpSpPr>
            <a:grpSpLocks/>
          </p:cNvGrpSpPr>
          <p:nvPr/>
        </p:nvGrpSpPr>
        <p:grpSpPr bwMode="auto">
          <a:xfrm>
            <a:off x="0" y="-23813"/>
            <a:ext cx="9137650" cy="857251"/>
            <a:chOff x="0" y="-15"/>
            <a:chExt cx="5756" cy="540"/>
          </a:xfrm>
        </p:grpSpPr>
        <p:sp>
          <p:nvSpPr>
            <p:cNvPr id="5130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6" cy="33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</p:txBody>
        </p:sp>
        <p:sp>
          <p:nvSpPr>
            <p:cNvPr id="5131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52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</a:endParaRPr>
            </a:p>
          </p:txBody>
        </p:sp>
        <p:grpSp>
          <p:nvGrpSpPr>
            <p:cNvPr id="5132" name="Group 4"/>
            <p:cNvGrpSpPr>
              <a:grpSpLocks/>
            </p:cNvGrpSpPr>
            <p:nvPr/>
          </p:nvGrpSpPr>
          <p:grpSpPr bwMode="auto">
            <a:xfrm>
              <a:off x="4955" y="-15"/>
              <a:ext cx="779" cy="262"/>
              <a:chOff x="4955" y="-15"/>
              <a:chExt cx="779" cy="262"/>
            </a:xfrm>
          </p:grpSpPr>
          <p:sp>
            <p:nvSpPr>
              <p:cNvPr id="6149" name="AutoShape 5"/>
              <p:cNvSpPr>
                <a:spLocks noChangeArrowheads="1"/>
              </p:cNvSpPr>
              <p:nvPr/>
            </p:nvSpPr>
            <p:spPr bwMode="auto">
              <a:xfrm rot="180000">
                <a:off x="4959" y="-13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6150" name="AutoShape 6"/>
              <p:cNvSpPr>
                <a:spLocks noChangeArrowheads="1"/>
              </p:cNvSpPr>
              <p:nvPr/>
            </p:nvSpPr>
            <p:spPr bwMode="auto">
              <a:xfrm rot="180000">
                <a:off x="5075" y="89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6151" name="AutoShape 7"/>
              <p:cNvSpPr>
                <a:spLocks noChangeArrowheads="1"/>
              </p:cNvSpPr>
              <p:nvPr/>
            </p:nvSpPr>
            <p:spPr bwMode="auto">
              <a:xfrm rot="180000">
                <a:off x="5221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6152" name="AutoShape 8"/>
              <p:cNvSpPr>
                <a:spLocks noChangeArrowheads="1"/>
              </p:cNvSpPr>
              <p:nvPr/>
            </p:nvSpPr>
            <p:spPr bwMode="auto">
              <a:xfrm rot="180000">
                <a:off x="5374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6153" name="AutoShape 9"/>
              <p:cNvSpPr>
                <a:spLocks noChangeArrowheads="1"/>
              </p:cNvSpPr>
              <p:nvPr/>
            </p:nvSpPr>
            <p:spPr bwMode="auto">
              <a:xfrm rot="180000">
                <a:off x="5620" y="-8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6154" name="AutoShape 10"/>
              <p:cNvSpPr>
                <a:spLocks noChangeArrowheads="1"/>
              </p:cNvSpPr>
              <p:nvPr/>
            </p:nvSpPr>
            <p:spPr bwMode="auto">
              <a:xfrm rot="180000">
                <a:off x="5509" y="84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123" name="Group 11"/>
          <p:cNvGrpSpPr>
            <a:grpSpLocks/>
          </p:cNvGrpSpPr>
          <p:nvPr/>
        </p:nvGrpSpPr>
        <p:grpSpPr bwMode="auto">
          <a:xfrm>
            <a:off x="0" y="6354763"/>
            <a:ext cx="9137650" cy="500062"/>
            <a:chOff x="0" y="4003"/>
            <a:chExt cx="5756" cy="315"/>
          </a:xfrm>
        </p:grpSpPr>
        <p:sp>
          <p:nvSpPr>
            <p:cNvPr id="5126" name="AutoShape 12"/>
            <p:cNvSpPr>
              <a:spLocks noChangeArrowheads="1"/>
            </p:cNvSpPr>
            <p:nvPr/>
          </p:nvSpPr>
          <p:spPr bwMode="auto">
            <a:xfrm rot="10800000">
              <a:off x="3" y="4036"/>
              <a:ext cx="5754" cy="281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5127" name="Rectangle 13"/>
            <p:cNvSpPr>
              <a:spLocks noChangeArrowheads="1"/>
            </p:cNvSpPr>
            <p:nvPr/>
          </p:nvSpPr>
          <p:spPr bwMode="auto">
            <a:xfrm>
              <a:off x="424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5128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129" name="Rectangle 15"/>
            <p:cNvSpPr>
              <a:spLocks noChangeArrowheads="1"/>
            </p:cNvSpPr>
            <p:nvPr/>
          </p:nvSpPr>
          <p:spPr bwMode="auto">
            <a:xfrm>
              <a:off x="4078" y="4032"/>
              <a:ext cx="1580" cy="281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</a:endParaRPr>
            </a:p>
          </p:txBody>
        </p:sp>
      </p:grpSp>
      <p:sp>
        <p:nvSpPr>
          <p:cNvPr id="5124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95313"/>
            <a:ext cx="8228013" cy="114141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smtClean="0">
                <a:latin typeface="Arial" charset="0"/>
              </a:rPr>
              <a:t>AUTHORIZED ECONOMIC OPERATORS</a:t>
            </a:r>
          </a:p>
        </p:txBody>
      </p:sp>
      <p:sp>
        <p:nvSpPr>
          <p:cNvPr id="5125" name="Rectangle 17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279525"/>
            <a:ext cx="8228013" cy="4524375"/>
          </a:xfrm>
        </p:spPr>
        <p:txBody>
          <a:bodyPr lIns="0" tIns="0" rIns="0" bIns="0" anchor="ctr"/>
          <a:lstStyle/>
          <a:p>
            <a:pPr indent="-338138" algn="ctr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Customs Law of Montenegro - Article 6a</a:t>
            </a:r>
          </a:p>
          <a:p>
            <a:pPr indent="-338138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</a:p>
          <a:p>
            <a:pPr indent="-338138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  <a:r>
              <a:rPr lang="sl-SI" sz="2400" dirty="0" smtClean="0">
                <a:latin typeface="Arial" charset="0"/>
              </a:rPr>
              <a:t>  </a:t>
            </a:r>
            <a:r>
              <a:rPr lang="en-US" sz="2400" dirty="0" smtClean="0">
                <a:latin typeface="Arial" charset="0"/>
              </a:rPr>
              <a:t>The customs authority, in coordination with other authorities, and in accordance with </a:t>
            </a:r>
            <a:r>
              <a:rPr lang="en-US" sz="2400" dirty="0" smtClean="0">
                <a:latin typeface="Arial" charset="0"/>
              </a:rPr>
              <a:t>the prescribed </a:t>
            </a:r>
            <a:r>
              <a:rPr lang="en-US" sz="2400" dirty="0" smtClean="0">
                <a:latin typeface="Arial" charset="0"/>
              </a:rPr>
              <a:t>criteria, shall grant the status of  authorized economic operator of the entity established in the customs territory of Montenegro.</a:t>
            </a:r>
          </a:p>
          <a:p>
            <a:pPr indent="-338138" algn="ctr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1200" dirty="0" smtClean="0">
              <a:latin typeface="Arial" charset="0"/>
            </a:endParaRPr>
          </a:p>
          <a:p>
            <a:pPr indent="-338138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   Authorized economic operator may use the facilities when performing security-relevant checks, and simplified customs procedures prescribed by the customs legislation.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"/>
          <p:cNvGrpSpPr>
            <a:grpSpLocks/>
          </p:cNvGrpSpPr>
          <p:nvPr/>
        </p:nvGrpSpPr>
        <p:grpSpPr bwMode="auto">
          <a:xfrm>
            <a:off x="0" y="-23813"/>
            <a:ext cx="9137650" cy="857251"/>
            <a:chOff x="0" y="-15"/>
            <a:chExt cx="5756" cy="540"/>
          </a:xfrm>
        </p:grpSpPr>
        <p:sp>
          <p:nvSpPr>
            <p:cNvPr id="6154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6" cy="33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</p:txBody>
        </p:sp>
        <p:sp>
          <p:nvSpPr>
            <p:cNvPr id="6155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52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</a:endParaRPr>
            </a:p>
          </p:txBody>
        </p:sp>
        <p:grpSp>
          <p:nvGrpSpPr>
            <p:cNvPr id="6156" name="Group 4"/>
            <p:cNvGrpSpPr>
              <a:grpSpLocks/>
            </p:cNvGrpSpPr>
            <p:nvPr/>
          </p:nvGrpSpPr>
          <p:grpSpPr bwMode="auto">
            <a:xfrm>
              <a:off x="4955" y="-15"/>
              <a:ext cx="779" cy="262"/>
              <a:chOff x="4955" y="-15"/>
              <a:chExt cx="779" cy="262"/>
            </a:xfrm>
          </p:grpSpPr>
          <p:sp>
            <p:nvSpPr>
              <p:cNvPr id="7173" name="AutoShape 5"/>
              <p:cNvSpPr>
                <a:spLocks noChangeArrowheads="1"/>
              </p:cNvSpPr>
              <p:nvPr/>
            </p:nvSpPr>
            <p:spPr bwMode="auto">
              <a:xfrm rot="180000">
                <a:off x="4959" y="-13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7174" name="AutoShape 6"/>
              <p:cNvSpPr>
                <a:spLocks noChangeArrowheads="1"/>
              </p:cNvSpPr>
              <p:nvPr/>
            </p:nvSpPr>
            <p:spPr bwMode="auto">
              <a:xfrm rot="180000">
                <a:off x="5075" y="89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7175" name="AutoShape 7"/>
              <p:cNvSpPr>
                <a:spLocks noChangeArrowheads="1"/>
              </p:cNvSpPr>
              <p:nvPr/>
            </p:nvSpPr>
            <p:spPr bwMode="auto">
              <a:xfrm rot="180000">
                <a:off x="5221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7176" name="AutoShape 8"/>
              <p:cNvSpPr>
                <a:spLocks noChangeArrowheads="1"/>
              </p:cNvSpPr>
              <p:nvPr/>
            </p:nvSpPr>
            <p:spPr bwMode="auto">
              <a:xfrm rot="180000">
                <a:off x="5374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7177" name="AutoShape 9"/>
              <p:cNvSpPr>
                <a:spLocks noChangeArrowheads="1"/>
              </p:cNvSpPr>
              <p:nvPr/>
            </p:nvSpPr>
            <p:spPr bwMode="auto">
              <a:xfrm rot="180000">
                <a:off x="5620" y="-8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7178" name="AutoShape 10"/>
              <p:cNvSpPr>
                <a:spLocks noChangeArrowheads="1"/>
              </p:cNvSpPr>
              <p:nvPr/>
            </p:nvSpPr>
            <p:spPr bwMode="auto">
              <a:xfrm rot="180000">
                <a:off x="5509" y="84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147" name="Group 11"/>
          <p:cNvGrpSpPr>
            <a:grpSpLocks/>
          </p:cNvGrpSpPr>
          <p:nvPr/>
        </p:nvGrpSpPr>
        <p:grpSpPr bwMode="auto">
          <a:xfrm>
            <a:off x="0" y="6354763"/>
            <a:ext cx="9137650" cy="500062"/>
            <a:chOff x="0" y="4003"/>
            <a:chExt cx="5756" cy="315"/>
          </a:xfrm>
        </p:grpSpPr>
        <p:sp>
          <p:nvSpPr>
            <p:cNvPr id="6150" name="AutoShape 12"/>
            <p:cNvSpPr>
              <a:spLocks noChangeArrowheads="1"/>
            </p:cNvSpPr>
            <p:nvPr/>
          </p:nvSpPr>
          <p:spPr bwMode="auto">
            <a:xfrm rot="10800000">
              <a:off x="3" y="4036"/>
              <a:ext cx="5754" cy="281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6151" name="Rectangle 13"/>
            <p:cNvSpPr>
              <a:spLocks noChangeArrowheads="1"/>
            </p:cNvSpPr>
            <p:nvPr/>
          </p:nvSpPr>
          <p:spPr bwMode="auto">
            <a:xfrm>
              <a:off x="424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6152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153" name="Rectangle 15"/>
            <p:cNvSpPr>
              <a:spLocks noChangeArrowheads="1"/>
            </p:cNvSpPr>
            <p:nvPr/>
          </p:nvSpPr>
          <p:spPr bwMode="auto">
            <a:xfrm>
              <a:off x="4078" y="4032"/>
              <a:ext cx="1580" cy="281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</a:endParaRPr>
            </a:p>
          </p:txBody>
        </p:sp>
      </p:grpSp>
      <p:sp>
        <p:nvSpPr>
          <p:cNvPr id="6148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95313"/>
            <a:ext cx="8228013" cy="114141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smtClean="0">
                <a:latin typeface="Arial" charset="0"/>
              </a:rPr>
              <a:t>AUTHORIZED ECONOMIC OPERATORS</a:t>
            </a:r>
          </a:p>
        </p:txBody>
      </p:sp>
      <p:sp>
        <p:nvSpPr>
          <p:cNvPr id="6149" name="Rectangle 17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279525"/>
            <a:ext cx="8228013" cy="4524375"/>
          </a:xfrm>
        </p:spPr>
        <p:txBody>
          <a:bodyPr lIns="0" tIns="0" rIns="0" bIns="0" anchor="ctr"/>
          <a:lstStyle/>
          <a:p>
            <a:pPr indent="-339725" algn="ctr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Customs Law of Montenegro - Article 6a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  Status of authorized economic operator may be granted to </a:t>
            </a:r>
            <a:r>
              <a:rPr lang="en-US" sz="2400" dirty="0" smtClean="0">
                <a:latin typeface="Arial" charset="0"/>
              </a:rPr>
              <a:t>an </a:t>
            </a:r>
            <a:r>
              <a:rPr lang="en-US" sz="2400" dirty="0" smtClean="0">
                <a:latin typeface="Arial" charset="0"/>
              </a:rPr>
              <a:t>economic operator:</a:t>
            </a:r>
          </a:p>
          <a:p>
            <a:pPr indent="-339725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which adequately complied with the customs legislation in the previous period;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which satisfactorily keeps business and, where appropriate, transport records, enabling appropriate customs controls;</a:t>
            </a:r>
          </a:p>
          <a:p>
            <a:pPr indent="-339725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which meets the requirements for representation in customs procedures, established in a special regulation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that is financially stable and reliable;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which fulfills appropriate safety and security measures.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"/>
          <p:cNvGrpSpPr>
            <a:grpSpLocks/>
          </p:cNvGrpSpPr>
          <p:nvPr/>
        </p:nvGrpSpPr>
        <p:grpSpPr bwMode="auto">
          <a:xfrm>
            <a:off x="0" y="-23813"/>
            <a:ext cx="9137650" cy="857251"/>
            <a:chOff x="0" y="-15"/>
            <a:chExt cx="5756" cy="540"/>
          </a:xfrm>
        </p:grpSpPr>
        <p:sp>
          <p:nvSpPr>
            <p:cNvPr id="7178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6" cy="33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</p:txBody>
        </p:sp>
        <p:sp>
          <p:nvSpPr>
            <p:cNvPr id="7179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52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</a:endParaRPr>
            </a:p>
          </p:txBody>
        </p:sp>
        <p:grpSp>
          <p:nvGrpSpPr>
            <p:cNvPr id="7180" name="Group 4"/>
            <p:cNvGrpSpPr>
              <a:grpSpLocks/>
            </p:cNvGrpSpPr>
            <p:nvPr/>
          </p:nvGrpSpPr>
          <p:grpSpPr bwMode="auto">
            <a:xfrm>
              <a:off x="4955" y="-15"/>
              <a:ext cx="779" cy="262"/>
              <a:chOff x="4955" y="-15"/>
              <a:chExt cx="779" cy="262"/>
            </a:xfrm>
          </p:grpSpPr>
          <p:sp>
            <p:nvSpPr>
              <p:cNvPr id="8197" name="AutoShape 5"/>
              <p:cNvSpPr>
                <a:spLocks noChangeArrowheads="1"/>
              </p:cNvSpPr>
              <p:nvPr/>
            </p:nvSpPr>
            <p:spPr bwMode="auto">
              <a:xfrm rot="180000">
                <a:off x="4959" y="-13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8198" name="AutoShape 6"/>
              <p:cNvSpPr>
                <a:spLocks noChangeArrowheads="1"/>
              </p:cNvSpPr>
              <p:nvPr/>
            </p:nvSpPr>
            <p:spPr bwMode="auto">
              <a:xfrm rot="180000">
                <a:off x="5075" y="89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8199" name="AutoShape 7"/>
              <p:cNvSpPr>
                <a:spLocks noChangeArrowheads="1"/>
              </p:cNvSpPr>
              <p:nvPr/>
            </p:nvSpPr>
            <p:spPr bwMode="auto">
              <a:xfrm rot="180000">
                <a:off x="5221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8200" name="AutoShape 8"/>
              <p:cNvSpPr>
                <a:spLocks noChangeArrowheads="1"/>
              </p:cNvSpPr>
              <p:nvPr/>
            </p:nvSpPr>
            <p:spPr bwMode="auto">
              <a:xfrm rot="180000">
                <a:off x="5374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8201" name="AutoShape 9"/>
              <p:cNvSpPr>
                <a:spLocks noChangeArrowheads="1"/>
              </p:cNvSpPr>
              <p:nvPr/>
            </p:nvSpPr>
            <p:spPr bwMode="auto">
              <a:xfrm rot="180000">
                <a:off x="5620" y="-8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8202" name="AutoShape 10"/>
              <p:cNvSpPr>
                <a:spLocks noChangeArrowheads="1"/>
              </p:cNvSpPr>
              <p:nvPr/>
            </p:nvSpPr>
            <p:spPr bwMode="auto">
              <a:xfrm rot="180000">
                <a:off x="5509" y="84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171" name="Group 11"/>
          <p:cNvGrpSpPr>
            <a:grpSpLocks/>
          </p:cNvGrpSpPr>
          <p:nvPr/>
        </p:nvGrpSpPr>
        <p:grpSpPr bwMode="auto">
          <a:xfrm>
            <a:off x="0" y="6354763"/>
            <a:ext cx="9137650" cy="500062"/>
            <a:chOff x="0" y="4003"/>
            <a:chExt cx="5756" cy="315"/>
          </a:xfrm>
        </p:grpSpPr>
        <p:sp>
          <p:nvSpPr>
            <p:cNvPr id="7174" name="AutoShape 12"/>
            <p:cNvSpPr>
              <a:spLocks noChangeArrowheads="1"/>
            </p:cNvSpPr>
            <p:nvPr/>
          </p:nvSpPr>
          <p:spPr bwMode="auto">
            <a:xfrm rot="10800000">
              <a:off x="3" y="4036"/>
              <a:ext cx="5754" cy="281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7175" name="Rectangle 13"/>
            <p:cNvSpPr>
              <a:spLocks noChangeArrowheads="1"/>
            </p:cNvSpPr>
            <p:nvPr/>
          </p:nvSpPr>
          <p:spPr bwMode="auto">
            <a:xfrm>
              <a:off x="424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7176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177" name="Rectangle 15"/>
            <p:cNvSpPr>
              <a:spLocks noChangeArrowheads="1"/>
            </p:cNvSpPr>
            <p:nvPr/>
          </p:nvSpPr>
          <p:spPr bwMode="auto">
            <a:xfrm>
              <a:off x="4078" y="4032"/>
              <a:ext cx="1580" cy="281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</a:endParaRPr>
            </a:p>
          </p:txBody>
        </p:sp>
      </p:grpSp>
      <p:sp>
        <p:nvSpPr>
          <p:cNvPr id="7172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95313"/>
            <a:ext cx="8228013" cy="114141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smtClean="0">
                <a:latin typeface="Arial" charset="0"/>
              </a:rPr>
              <a:t>AUTHORIZED ECONOMIC OPERATORS</a:t>
            </a:r>
          </a:p>
        </p:txBody>
      </p:sp>
      <p:sp>
        <p:nvSpPr>
          <p:cNvPr id="7173" name="Rectangle 17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993775"/>
            <a:ext cx="8228013" cy="5097463"/>
          </a:xfrm>
        </p:spPr>
        <p:txBody>
          <a:bodyPr lIns="0" tIns="0" rIns="0" bIns="0" anchor="ctr"/>
          <a:lstStyle/>
          <a:p>
            <a:pPr indent="-339725" algn="ctr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Customs Law of Montenegro - Article 6a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  The Government shall prescribe: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conditions for granting the status of authorized economic operator,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conditions for granting authorization to use simplified procedures,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</a:t>
            </a:r>
            <a:r>
              <a:rPr lang="sl-SI" sz="2400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type and scope of facilities which may be granted in view of security relevant checks and risk management, 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- conditions and procedures under which the status of authorized economic operators may be suspended.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24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  <a:r>
              <a:rPr lang="sl-SI" sz="2400" dirty="0" smtClean="0">
                <a:latin typeface="Arial" charset="0"/>
              </a:rPr>
              <a:t>  </a:t>
            </a:r>
            <a:r>
              <a:rPr lang="en-US" sz="2400" dirty="0" smtClean="0">
                <a:latin typeface="Arial" charset="0"/>
              </a:rPr>
              <a:t>Authorized economic operator shall notify the customs authority of the status and other changes that could affect the granted approval.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0" y="-23813"/>
            <a:ext cx="9137650" cy="857251"/>
            <a:chOff x="0" y="-15"/>
            <a:chExt cx="5756" cy="540"/>
          </a:xfrm>
        </p:grpSpPr>
        <p:sp>
          <p:nvSpPr>
            <p:cNvPr id="8202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6" cy="33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</p:txBody>
        </p:sp>
        <p:sp>
          <p:nvSpPr>
            <p:cNvPr id="8203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52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</a:endParaRPr>
            </a:p>
          </p:txBody>
        </p:sp>
        <p:grpSp>
          <p:nvGrpSpPr>
            <p:cNvPr id="8204" name="Group 4"/>
            <p:cNvGrpSpPr>
              <a:grpSpLocks/>
            </p:cNvGrpSpPr>
            <p:nvPr/>
          </p:nvGrpSpPr>
          <p:grpSpPr bwMode="auto">
            <a:xfrm>
              <a:off x="4955" y="-15"/>
              <a:ext cx="779" cy="262"/>
              <a:chOff x="4955" y="-15"/>
              <a:chExt cx="779" cy="262"/>
            </a:xfrm>
          </p:grpSpPr>
          <p:sp>
            <p:nvSpPr>
              <p:cNvPr id="9221" name="AutoShape 5"/>
              <p:cNvSpPr>
                <a:spLocks noChangeArrowheads="1"/>
              </p:cNvSpPr>
              <p:nvPr/>
            </p:nvSpPr>
            <p:spPr bwMode="auto">
              <a:xfrm rot="180000">
                <a:off x="4959" y="-13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9222" name="AutoShape 6"/>
              <p:cNvSpPr>
                <a:spLocks noChangeArrowheads="1"/>
              </p:cNvSpPr>
              <p:nvPr/>
            </p:nvSpPr>
            <p:spPr bwMode="auto">
              <a:xfrm rot="180000">
                <a:off x="5075" y="89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9223" name="AutoShape 7"/>
              <p:cNvSpPr>
                <a:spLocks noChangeArrowheads="1"/>
              </p:cNvSpPr>
              <p:nvPr/>
            </p:nvSpPr>
            <p:spPr bwMode="auto">
              <a:xfrm rot="180000">
                <a:off x="5221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9224" name="AutoShape 8"/>
              <p:cNvSpPr>
                <a:spLocks noChangeArrowheads="1"/>
              </p:cNvSpPr>
              <p:nvPr/>
            </p:nvSpPr>
            <p:spPr bwMode="auto">
              <a:xfrm rot="180000">
                <a:off x="5374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9225" name="AutoShape 9"/>
              <p:cNvSpPr>
                <a:spLocks noChangeArrowheads="1"/>
              </p:cNvSpPr>
              <p:nvPr/>
            </p:nvSpPr>
            <p:spPr bwMode="auto">
              <a:xfrm rot="180000">
                <a:off x="5620" y="-8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9226" name="AutoShape 10"/>
              <p:cNvSpPr>
                <a:spLocks noChangeArrowheads="1"/>
              </p:cNvSpPr>
              <p:nvPr/>
            </p:nvSpPr>
            <p:spPr bwMode="auto">
              <a:xfrm rot="180000">
                <a:off x="5509" y="84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195" name="Group 11"/>
          <p:cNvGrpSpPr>
            <a:grpSpLocks/>
          </p:cNvGrpSpPr>
          <p:nvPr/>
        </p:nvGrpSpPr>
        <p:grpSpPr bwMode="auto">
          <a:xfrm>
            <a:off x="0" y="6354763"/>
            <a:ext cx="9137650" cy="500062"/>
            <a:chOff x="0" y="4003"/>
            <a:chExt cx="5756" cy="315"/>
          </a:xfrm>
        </p:grpSpPr>
        <p:sp>
          <p:nvSpPr>
            <p:cNvPr id="8198" name="AutoShape 12"/>
            <p:cNvSpPr>
              <a:spLocks noChangeArrowheads="1"/>
            </p:cNvSpPr>
            <p:nvPr/>
          </p:nvSpPr>
          <p:spPr bwMode="auto">
            <a:xfrm rot="10800000">
              <a:off x="3" y="4036"/>
              <a:ext cx="5754" cy="281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8199" name="Rectangle 13"/>
            <p:cNvSpPr>
              <a:spLocks noChangeArrowheads="1"/>
            </p:cNvSpPr>
            <p:nvPr/>
          </p:nvSpPr>
          <p:spPr bwMode="auto">
            <a:xfrm>
              <a:off x="424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8200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201" name="Rectangle 15"/>
            <p:cNvSpPr>
              <a:spLocks noChangeArrowheads="1"/>
            </p:cNvSpPr>
            <p:nvPr/>
          </p:nvSpPr>
          <p:spPr bwMode="auto">
            <a:xfrm>
              <a:off x="4078" y="4032"/>
              <a:ext cx="1580" cy="281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</a:endParaRPr>
            </a:p>
          </p:txBody>
        </p:sp>
      </p:grpSp>
      <p:sp>
        <p:nvSpPr>
          <p:cNvPr id="8196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95313"/>
            <a:ext cx="8228013" cy="114141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smtClean="0">
                <a:latin typeface="Arial" charset="0"/>
              </a:rPr>
              <a:t>AUTHORIZED ECONOMIC OPERATORS</a:t>
            </a:r>
          </a:p>
        </p:txBody>
      </p:sp>
      <p:sp>
        <p:nvSpPr>
          <p:cNvPr id="8197" name="Rectangle 17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279525"/>
            <a:ext cx="8228013" cy="4524375"/>
          </a:xfrm>
        </p:spPr>
        <p:txBody>
          <a:bodyPr lIns="0" tIns="0" rIns="0" bIns="0" anchor="ctr"/>
          <a:lstStyle/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  <a:r>
              <a:rPr lang="sl-SI" sz="2400" dirty="0" smtClean="0">
                <a:latin typeface="Arial" charset="0"/>
              </a:rPr>
              <a:t> 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</a:rPr>
              <a:t>  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</a:rPr>
              <a:t>   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</a:rPr>
              <a:t>    </a:t>
            </a:r>
            <a:r>
              <a:rPr lang="en-US" sz="2400" dirty="0" smtClean="0">
                <a:latin typeface="Arial" charset="0"/>
              </a:rPr>
              <a:t>We do not have </a:t>
            </a:r>
            <a:r>
              <a:rPr lang="sr-Latn-CS" sz="2400" dirty="0" smtClean="0">
                <a:latin typeface="Arial" charset="0"/>
              </a:rPr>
              <a:t>secondary legislation </a:t>
            </a:r>
            <a:r>
              <a:rPr lang="en-US" sz="2400" dirty="0" smtClean="0">
                <a:latin typeface="Arial" charset="0"/>
              </a:rPr>
              <a:t>which </a:t>
            </a:r>
            <a:r>
              <a:rPr lang="en-US" sz="2400" dirty="0" err="1" smtClean="0">
                <a:latin typeface="Arial" charset="0"/>
              </a:rPr>
              <a:t>isnecessary</a:t>
            </a:r>
            <a:r>
              <a:rPr lang="en-US" sz="2400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for implementation of </a:t>
            </a:r>
            <a:r>
              <a:rPr lang="en-US" sz="2400" dirty="0" smtClean="0">
                <a:latin typeface="Arial" charset="0"/>
              </a:rPr>
              <a:t>the AEO </a:t>
            </a:r>
            <a:r>
              <a:rPr lang="en-US" sz="2400" dirty="0" smtClean="0">
                <a:latin typeface="Arial" charset="0"/>
              </a:rPr>
              <a:t>concept in practice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24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  In order to fully comply </a:t>
            </a:r>
            <a:r>
              <a:rPr lang="en-US" sz="2400" dirty="0" smtClean="0">
                <a:latin typeface="Arial" charset="0"/>
              </a:rPr>
              <a:t>with the </a:t>
            </a:r>
            <a:r>
              <a:rPr lang="en-US" sz="2400" dirty="0" smtClean="0">
                <a:latin typeface="Arial" charset="0"/>
              </a:rPr>
              <a:t>EU customs regulations in this area, it is necessary to adopt </a:t>
            </a:r>
            <a:r>
              <a:rPr lang="sr-Latn-CS" sz="2400" dirty="0" smtClean="0">
                <a:latin typeface="Arial" charset="0"/>
              </a:rPr>
              <a:t>secondary legislation</a:t>
            </a:r>
            <a:endParaRPr lang="en-US" sz="2400" dirty="0" smtClean="0">
              <a:latin typeface="Arial" charset="0"/>
            </a:endParaRPr>
          </a:p>
          <a:p>
            <a:pPr indent="-339725" algn="ctr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24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  <a:r>
              <a:rPr lang="sl-SI" sz="2400" dirty="0" smtClean="0">
                <a:latin typeface="Arial" charset="0"/>
              </a:rPr>
              <a:t>  </a:t>
            </a:r>
            <a:r>
              <a:rPr lang="en-US" sz="2400" dirty="0" smtClean="0">
                <a:latin typeface="Arial" charset="0"/>
              </a:rPr>
              <a:t>The </a:t>
            </a:r>
            <a:r>
              <a:rPr lang="en-US" sz="2400" dirty="0" err="1" smtClean="0">
                <a:latin typeface="Arial" charset="0"/>
              </a:rPr>
              <a:t>Ministr</a:t>
            </a:r>
            <a:r>
              <a:rPr lang="sl-SI" sz="2400" dirty="0" smtClean="0">
                <a:latin typeface="Arial" charset="0"/>
              </a:rPr>
              <a:t>y </a:t>
            </a:r>
            <a:r>
              <a:rPr lang="en-US" sz="2400" dirty="0" smtClean="0">
                <a:latin typeface="Arial" charset="0"/>
              </a:rPr>
              <a:t>o</a:t>
            </a:r>
            <a:r>
              <a:rPr lang="sl-SI" sz="2400" dirty="0" smtClean="0">
                <a:latin typeface="Arial" charset="0"/>
              </a:rPr>
              <a:t>f</a:t>
            </a:r>
            <a:r>
              <a:rPr lang="en-US" sz="2400" dirty="0" smtClean="0">
                <a:latin typeface="Arial" charset="0"/>
              </a:rPr>
              <a:t> </a:t>
            </a:r>
            <a:r>
              <a:rPr lang="sl-SI" sz="2400" dirty="0" smtClean="0">
                <a:latin typeface="Arial" charset="0"/>
              </a:rPr>
              <a:t>F</a:t>
            </a:r>
            <a:r>
              <a:rPr lang="en-US" sz="2400" dirty="0" err="1" smtClean="0">
                <a:latin typeface="Arial" charset="0"/>
              </a:rPr>
              <a:t>inan</a:t>
            </a:r>
            <a:r>
              <a:rPr lang="sl-SI" sz="2400" dirty="0" smtClean="0">
                <a:latin typeface="Arial" charset="0"/>
              </a:rPr>
              <a:t>c</a:t>
            </a:r>
            <a:r>
              <a:rPr lang="en-US" sz="2400" dirty="0" smtClean="0">
                <a:latin typeface="Arial" charset="0"/>
              </a:rPr>
              <a:t>e</a:t>
            </a:r>
            <a:r>
              <a:rPr lang="sl-SI" sz="2400" dirty="0" smtClean="0">
                <a:latin typeface="Arial" charset="0"/>
              </a:rPr>
              <a:t> and </a:t>
            </a:r>
            <a:r>
              <a:rPr lang="en-US" sz="2400" dirty="0" smtClean="0">
                <a:latin typeface="Arial" charset="0"/>
              </a:rPr>
              <a:t>the </a:t>
            </a:r>
            <a:r>
              <a:rPr lang="sl-SI" sz="2400" dirty="0" smtClean="0">
                <a:latin typeface="Arial" charset="0"/>
              </a:rPr>
              <a:t>MCA </a:t>
            </a:r>
            <a:r>
              <a:rPr lang="sl-SI" sz="2400" dirty="0" smtClean="0">
                <a:latin typeface="Arial" charset="0"/>
              </a:rPr>
              <a:t>made </a:t>
            </a:r>
            <a:r>
              <a:rPr lang="en-US" sz="2400" dirty="0" smtClean="0">
                <a:latin typeface="Arial" charset="0"/>
              </a:rPr>
              <a:t>a </a:t>
            </a:r>
            <a:r>
              <a:rPr lang="sl-SI" sz="2400" dirty="0" smtClean="0">
                <a:latin typeface="Arial" charset="0"/>
              </a:rPr>
              <a:t>draft </a:t>
            </a:r>
            <a:r>
              <a:rPr lang="sl-SI" sz="2400" dirty="0" smtClean="0">
                <a:latin typeface="Arial" charset="0"/>
              </a:rPr>
              <a:t>of </a:t>
            </a:r>
            <a:r>
              <a:rPr lang="en-US" sz="2400" dirty="0">
                <a:latin typeface="Arial" charset="0"/>
              </a:rPr>
              <a:t>implementation </a:t>
            </a:r>
            <a:r>
              <a:rPr lang="en-US" sz="2400" dirty="0" smtClean="0">
                <a:latin typeface="Arial" charset="0"/>
              </a:rPr>
              <a:t>provisions</a:t>
            </a:r>
            <a:endParaRPr lang="sr-Latn-CS" sz="24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r-Latn-CS" sz="2400" dirty="0" smtClean="0">
                <a:latin typeface="Arial" charset="0"/>
              </a:rPr>
              <a:t>     </a:t>
            </a:r>
          </a:p>
          <a:p>
            <a:pPr indent="-339725" algn="just" eaLnBrk="1" hangingPunct="1">
              <a:spcAft>
                <a:spcPct val="0"/>
              </a:spcAft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r-Latn-CS" sz="2400" dirty="0" smtClean="0">
                <a:latin typeface="Arial" charset="0"/>
              </a:rPr>
              <a:t>     </a:t>
            </a:r>
            <a:r>
              <a:rPr lang="en-US" sz="2400" dirty="0" smtClean="0">
                <a:latin typeface="Arial" charset="0"/>
              </a:rPr>
              <a:t> </a:t>
            </a:r>
            <a:endParaRPr lang="sl-SI" sz="2400" dirty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24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"/>
          <p:cNvGrpSpPr>
            <a:grpSpLocks/>
          </p:cNvGrpSpPr>
          <p:nvPr/>
        </p:nvGrpSpPr>
        <p:grpSpPr bwMode="auto">
          <a:xfrm>
            <a:off x="0" y="-23813"/>
            <a:ext cx="9137650" cy="857251"/>
            <a:chOff x="0" y="-15"/>
            <a:chExt cx="5756" cy="540"/>
          </a:xfrm>
        </p:grpSpPr>
        <p:sp>
          <p:nvSpPr>
            <p:cNvPr id="9226" name="AutoShape 2"/>
            <p:cNvSpPr>
              <a:spLocks noChangeArrowheads="1"/>
            </p:cNvSpPr>
            <p:nvPr/>
          </p:nvSpPr>
          <p:spPr bwMode="auto">
            <a:xfrm>
              <a:off x="0" y="0"/>
              <a:ext cx="5756" cy="33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</a:endParaRPr>
            </a:p>
          </p:txBody>
        </p:sp>
        <p:sp>
          <p:nvSpPr>
            <p:cNvPr id="9227" name="Rectangle 3"/>
            <p:cNvSpPr>
              <a:spLocks noChangeArrowheads="1"/>
            </p:cNvSpPr>
            <p:nvPr/>
          </p:nvSpPr>
          <p:spPr bwMode="auto">
            <a:xfrm>
              <a:off x="60" y="66"/>
              <a:ext cx="3152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</a:endParaRPr>
            </a:p>
          </p:txBody>
        </p:sp>
        <p:grpSp>
          <p:nvGrpSpPr>
            <p:cNvPr id="9228" name="Group 4"/>
            <p:cNvGrpSpPr>
              <a:grpSpLocks/>
            </p:cNvGrpSpPr>
            <p:nvPr/>
          </p:nvGrpSpPr>
          <p:grpSpPr bwMode="auto">
            <a:xfrm>
              <a:off x="4955" y="-15"/>
              <a:ext cx="779" cy="262"/>
              <a:chOff x="4955" y="-15"/>
              <a:chExt cx="779" cy="262"/>
            </a:xfrm>
          </p:grpSpPr>
          <p:sp>
            <p:nvSpPr>
              <p:cNvPr id="2" name="AutoShape 5"/>
              <p:cNvSpPr>
                <a:spLocks noChangeArrowheads="1"/>
              </p:cNvSpPr>
              <p:nvPr/>
            </p:nvSpPr>
            <p:spPr bwMode="auto">
              <a:xfrm rot="180000">
                <a:off x="4959" y="-13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3" name="AutoShape 6"/>
              <p:cNvSpPr>
                <a:spLocks noChangeArrowheads="1"/>
              </p:cNvSpPr>
              <p:nvPr/>
            </p:nvSpPr>
            <p:spPr bwMode="auto">
              <a:xfrm rot="180000">
                <a:off x="5075" y="89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4" name="AutoShape 7"/>
              <p:cNvSpPr>
                <a:spLocks noChangeArrowheads="1"/>
              </p:cNvSpPr>
              <p:nvPr/>
            </p:nvSpPr>
            <p:spPr bwMode="auto">
              <a:xfrm rot="180000">
                <a:off x="5221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5" name="AutoShape 8"/>
              <p:cNvSpPr>
                <a:spLocks noChangeArrowheads="1"/>
              </p:cNvSpPr>
              <p:nvPr/>
            </p:nvSpPr>
            <p:spPr bwMode="auto">
              <a:xfrm rot="180000">
                <a:off x="5374" y="137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6" name="AutoShape 9"/>
              <p:cNvSpPr>
                <a:spLocks noChangeArrowheads="1"/>
              </p:cNvSpPr>
              <p:nvPr/>
            </p:nvSpPr>
            <p:spPr bwMode="auto">
              <a:xfrm rot="180000">
                <a:off x="5620" y="-8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  <p:sp>
            <p:nvSpPr>
              <p:cNvPr id="7" name="AutoShape 10"/>
              <p:cNvSpPr>
                <a:spLocks noChangeArrowheads="1"/>
              </p:cNvSpPr>
              <p:nvPr/>
            </p:nvSpPr>
            <p:spPr bwMode="auto">
              <a:xfrm rot="180000">
                <a:off x="5509" y="84"/>
                <a:ext cx="113" cy="105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sl-SI"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19" name="Group 11"/>
          <p:cNvGrpSpPr>
            <a:grpSpLocks/>
          </p:cNvGrpSpPr>
          <p:nvPr/>
        </p:nvGrpSpPr>
        <p:grpSpPr bwMode="auto">
          <a:xfrm>
            <a:off x="0" y="6354763"/>
            <a:ext cx="9137650" cy="500062"/>
            <a:chOff x="0" y="4003"/>
            <a:chExt cx="5756" cy="315"/>
          </a:xfrm>
        </p:grpSpPr>
        <p:sp>
          <p:nvSpPr>
            <p:cNvPr id="9222" name="AutoShape 12"/>
            <p:cNvSpPr>
              <a:spLocks noChangeArrowheads="1"/>
            </p:cNvSpPr>
            <p:nvPr/>
          </p:nvSpPr>
          <p:spPr bwMode="auto">
            <a:xfrm rot="10800000">
              <a:off x="3" y="4036"/>
              <a:ext cx="5754" cy="281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9223" name="Rectangle 13"/>
            <p:cNvSpPr>
              <a:spLocks noChangeArrowheads="1"/>
            </p:cNvSpPr>
            <p:nvPr/>
          </p:nvSpPr>
          <p:spPr bwMode="auto">
            <a:xfrm>
              <a:off x="424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9224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225" name="Rectangle 15"/>
            <p:cNvSpPr>
              <a:spLocks noChangeArrowheads="1"/>
            </p:cNvSpPr>
            <p:nvPr/>
          </p:nvSpPr>
          <p:spPr bwMode="auto">
            <a:xfrm>
              <a:off x="4078" y="4032"/>
              <a:ext cx="1580" cy="281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</a:endParaRPr>
            </a:p>
          </p:txBody>
        </p:sp>
      </p:grpSp>
      <p:sp>
        <p:nvSpPr>
          <p:cNvPr id="9220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95313"/>
            <a:ext cx="8228013" cy="114141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smtClean="0">
                <a:latin typeface="Arial" charset="0"/>
              </a:rPr>
              <a:t>AUTHORIZED ECONOMIC OPERATORS</a:t>
            </a:r>
          </a:p>
        </p:txBody>
      </p:sp>
      <p:sp>
        <p:nvSpPr>
          <p:cNvPr id="9221" name="Rectangle 17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279525"/>
            <a:ext cx="8228013" cy="4524375"/>
          </a:xfrm>
        </p:spPr>
        <p:txBody>
          <a:bodyPr lIns="0" tIns="0" rIns="0" bIns="0" anchor="ctr"/>
          <a:lstStyle/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dirty="0" smtClean="0">
                <a:latin typeface="Arial" charset="0"/>
              </a:rPr>
              <a:t>  </a:t>
            </a:r>
            <a:r>
              <a:rPr lang="sl-SI" sz="2400" dirty="0" smtClean="0">
                <a:latin typeface="Arial" charset="0"/>
              </a:rPr>
              <a:t>  -Workshop ‘‘Introduction and implementation of an AEO concept compatible with the EU AEO program in CEFTA Parties‘‘ – April 2013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sl-SI" sz="2400" dirty="0" smtClean="0">
              <a:latin typeface="Arial" charset="0"/>
            </a:endParaRP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</a:rPr>
              <a:t>    -Agreed recommendations: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  <a:cs typeface="Arial" charset="0"/>
              </a:rPr>
              <a:t>    to a</a:t>
            </a:r>
            <a:r>
              <a:rPr lang="en-GB" sz="2400" dirty="0" err="1" smtClean="0">
                <a:latin typeface="Arial" charset="0"/>
                <a:cs typeface="Arial" charset="0"/>
              </a:rPr>
              <a:t>ccelerat</a:t>
            </a:r>
            <a:r>
              <a:rPr lang="sl-SI" sz="2400" dirty="0" smtClean="0">
                <a:latin typeface="Arial" charset="0"/>
                <a:cs typeface="Arial" charset="0"/>
              </a:rPr>
              <a:t>e</a:t>
            </a:r>
            <a:r>
              <a:rPr lang="en-GB" sz="2400" dirty="0" smtClean="0">
                <a:latin typeface="Arial" charset="0"/>
                <a:cs typeface="Arial" charset="0"/>
              </a:rPr>
              <a:t> the implementation of </a:t>
            </a:r>
            <a:r>
              <a:rPr lang="en-GB" sz="2400" dirty="0" smtClean="0">
                <a:latin typeface="Arial" charset="0"/>
                <a:cs typeface="Arial" charset="0"/>
              </a:rPr>
              <a:t>the AEO</a:t>
            </a:r>
            <a:r>
              <a:rPr lang="sl-SI" sz="2400" dirty="0" smtClean="0">
                <a:latin typeface="Arial" charset="0"/>
                <a:cs typeface="Arial" charset="0"/>
              </a:rPr>
              <a:t>,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  <a:cs typeface="Arial" charset="0"/>
              </a:rPr>
              <a:t>    </a:t>
            </a:r>
            <a:r>
              <a:rPr lang="sr-Latn-CS" sz="2400" dirty="0" smtClean="0">
                <a:latin typeface="Arial" charset="0"/>
                <a:cs typeface="Arial" charset="0"/>
              </a:rPr>
              <a:t>i</a:t>
            </a:r>
            <a:r>
              <a:rPr lang="en-GB" sz="2400" dirty="0" err="1" smtClean="0">
                <a:latin typeface="Arial" charset="0"/>
                <a:cs typeface="Arial" charset="0"/>
              </a:rPr>
              <a:t>dentification</a:t>
            </a:r>
            <a:r>
              <a:rPr lang="en-GB" sz="2400" dirty="0" smtClean="0">
                <a:latin typeface="Arial" charset="0"/>
                <a:cs typeface="Arial" charset="0"/>
              </a:rPr>
              <a:t> of mutual interest for possible MRA on AEO</a:t>
            </a:r>
            <a:r>
              <a:rPr lang="sl-SI" sz="2400" dirty="0" smtClean="0">
                <a:latin typeface="Arial" charset="0"/>
                <a:cs typeface="Arial" charset="0"/>
              </a:rPr>
              <a:t>, l</a:t>
            </a:r>
            <a:r>
              <a:rPr lang="en-GB" sz="2400" dirty="0" err="1" smtClean="0">
                <a:latin typeface="Arial" charset="0"/>
                <a:cs typeface="Arial" charset="0"/>
              </a:rPr>
              <a:t>aunch</a:t>
            </a:r>
            <a:r>
              <a:rPr lang="en-GB" sz="2400" dirty="0" smtClean="0">
                <a:latin typeface="Arial" charset="0"/>
                <a:cs typeface="Arial" charset="0"/>
              </a:rPr>
              <a:t> of pilot project in CEFTA Parties</a:t>
            </a:r>
            <a:r>
              <a:rPr lang="sl-SI" sz="2400" dirty="0" smtClean="0">
                <a:latin typeface="Arial" charset="0"/>
                <a:cs typeface="Arial" charset="0"/>
              </a:rPr>
              <a:t>, </a:t>
            </a:r>
          </a:p>
          <a:p>
            <a:pPr indent="-339725" algn="just" eaLnBrk="1" hangingPunct="1">
              <a:spcAft>
                <a:spcPct val="0"/>
              </a:spcAft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sl-SI" sz="2400" dirty="0" smtClean="0">
                <a:latin typeface="Arial" charset="0"/>
                <a:cs typeface="Arial" charset="0"/>
              </a:rPr>
              <a:t>    c</a:t>
            </a:r>
            <a:r>
              <a:rPr lang="en-GB" sz="2400" dirty="0" err="1" smtClean="0">
                <a:latin typeface="Arial" charset="0"/>
                <a:cs typeface="Arial" charset="0"/>
              </a:rPr>
              <a:t>ommunication</a:t>
            </a:r>
            <a:r>
              <a:rPr lang="en-GB" sz="2400" dirty="0" smtClean="0">
                <a:latin typeface="Arial" charset="0"/>
                <a:cs typeface="Arial" charset="0"/>
              </a:rPr>
              <a:t> between </a:t>
            </a:r>
            <a:r>
              <a:rPr lang="en-GB" sz="2400" dirty="0" smtClean="0">
                <a:latin typeface="Arial" charset="0"/>
                <a:cs typeface="Arial" charset="0"/>
              </a:rPr>
              <a:t>the CEFTA </a:t>
            </a:r>
            <a:r>
              <a:rPr lang="en-GB" sz="2400" dirty="0" smtClean="0">
                <a:latin typeface="Arial" charset="0"/>
                <a:cs typeface="Arial" charset="0"/>
              </a:rPr>
              <a:t>Parties on AEO</a:t>
            </a:r>
            <a:r>
              <a:rPr lang="sl-SI" sz="2400" dirty="0" smtClean="0">
                <a:latin typeface="Arial" charset="0"/>
                <a:cs typeface="Arial" charset="0"/>
              </a:rPr>
              <a:t>, c</a:t>
            </a:r>
            <a:r>
              <a:rPr lang="en-GB" sz="2400" dirty="0" err="1" smtClean="0">
                <a:latin typeface="Arial" charset="0"/>
                <a:cs typeface="Arial" charset="0"/>
              </a:rPr>
              <a:t>ooperation</a:t>
            </a:r>
            <a:r>
              <a:rPr lang="en-GB" sz="2400" dirty="0" smtClean="0">
                <a:latin typeface="Arial" charset="0"/>
                <a:cs typeface="Arial" charset="0"/>
              </a:rPr>
              <a:t> with the private sector</a:t>
            </a:r>
            <a:r>
              <a:rPr lang="sl-SI" sz="2400" dirty="0" smtClean="0">
                <a:latin typeface="Arial" charset="0"/>
                <a:cs typeface="Arial" charset="0"/>
              </a:rPr>
              <a:t>...</a:t>
            </a:r>
            <a:r>
              <a:rPr lang="en-US" sz="2400" dirty="0" smtClean="0">
                <a:latin typeface="Arial" charset="0"/>
              </a:rPr>
              <a:t>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-33338"/>
            <a:ext cx="9132888" cy="838201"/>
            <a:chOff x="0" y="-21"/>
            <a:chExt cx="5753" cy="528"/>
          </a:xfrm>
        </p:grpSpPr>
        <p:sp>
          <p:nvSpPr>
            <p:cNvPr id="19458" name="AutoShape 2"/>
            <p:cNvSpPr>
              <a:spLocks noChangeArrowheads="1"/>
            </p:cNvSpPr>
            <p:nvPr/>
          </p:nvSpPr>
          <p:spPr bwMode="auto">
            <a:xfrm>
              <a:off x="0" y="-21"/>
              <a:ext cx="5753" cy="342"/>
            </a:xfrm>
            <a:prstGeom prst="roundRect">
              <a:avLst>
                <a:gd name="adj" fmla="val 98199"/>
              </a:avLst>
            </a:prstGeom>
            <a:solidFill>
              <a:srgbClr val="63252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 i="1">
                  <a:solidFill>
                    <a:srgbClr val="E6B9B8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 i="1">
                <a:solidFill>
                  <a:srgbClr val="E6B9B8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60" y="47"/>
              <a:ext cx="3149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b="1">
                  <a:solidFill>
                    <a:srgbClr val="F2DCDB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</a:t>
              </a:r>
            </a:p>
            <a:p>
              <a:pPr hangingPunct="1">
                <a:lnSpc>
                  <a:spcPct val="100000"/>
                </a:lnSpc>
                <a:spcAft>
                  <a:spcPts val="725"/>
                </a:spcAft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b="1">
                <a:solidFill>
                  <a:srgbClr val="F2DCDB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0" y="6354763"/>
            <a:ext cx="9131300" cy="500062"/>
            <a:chOff x="0" y="4003"/>
            <a:chExt cx="5752" cy="315"/>
          </a:xfrm>
        </p:grpSpPr>
        <p:sp>
          <p:nvSpPr>
            <p:cNvPr id="19461" name="AutoShape 5"/>
            <p:cNvSpPr>
              <a:spLocks noChangeArrowheads="1"/>
            </p:cNvSpPr>
            <p:nvPr/>
          </p:nvSpPr>
          <p:spPr bwMode="auto">
            <a:xfrm rot="10800000">
              <a:off x="5" y="4041"/>
              <a:ext cx="5748" cy="278"/>
            </a:xfrm>
            <a:prstGeom prst="roundRect">
              <a:avLst>
                <a:gd name="adj" fmla="val 139532"/>
              </a:avLst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/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421" y="4070"/>
              <a:ext cx="269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M O N T E N E G R O</a:t>
              </a:r>
            </a:p>
            <a:p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0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Negotiating Team for the Accession of  Montenegro to the European Union </a:t>
              </a:r>
            </a:p>
          </p:txBody>
        </p:sp>
        <p:pic>
          <p:nvPicPr>
            <p:cNvPr id="19463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3"/>
              <a:ext cx="31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9464" name="Rectangle 8"/>
            <p:cNvSpPr>
              <a:spLocks noChangeArrowheads="1"/>
            </p:cNvSpPr>
            <p:nvPr/>
          </p:nvSpPr>
          <p:spPr bwMode="auto">
            <a:xfrm>
              <a:off x="4075" y="4032"/>
              <a:ext cx="1576" cy="278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/>
            <a:lstStyle/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Chapter 29: 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100" b="1" i="1">
                  <a:solidFill>
                    <a:srgbClr val="953735"/>
                  </a:solidFill>
                  <a:latin typeface="Cambria" pitchFamily="16" charset="0"/>
                  <a:ea typeface="Lucida Sans Unicode" charset="0"/>
                  <a:cs typeface="Lucida Sans Unicode" charset="0"/>
                </a:rPr>
                <a:t>Customs union</a:t>
              </a:r>
            </a:p>
            <a:p>
              <a:pPr algn="ctr"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US" sz="1100" b="1" i="1">
                <a:solidFill>
                  <a:srgbClr val="953735"/>
                </a:solidFill>
                <a:latin typeface="Cambria" pitchFamily="16" charset="0"/>
                <a:ea typeface="Lucida Sans Unicode" charset="0"/>
                <a:cs typeface="Lucida Sans Unicode" charset="0"/>
              </a:endParaRPr>
            </a:p>
          </p:txBody>
        </p:sp>
      </p:grp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463550" y="990600"/>
            <a:ext cx="82280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hangingPunct="1">
              <a:buClr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THANK YOU FOR YOUR ATTENTION</a:t>
            </a:r>
          </a:p>
          <a:p>
            <a:pPr algn="ctr" hangingPunct="1">
              <a:buClrTx/>
              <a:buFontTx/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algn="ctr" hangingPunct="1">
              <a:buClr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QUESTIONS AND ANSWERS</a:t>
            </a:r>
            <a:endParaRPr lang="sl-SI" sz="2800" dirty="0">
              <a:solidFill>
                <a:srgbClr val="000000"/>
              </a:solidFill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57200" y="2133600"/>
            <a:ext cx="82280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42900" indent="-333375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FFFFFF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 hangingPunct="1">
              <a:buClr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  </a:t>
            </a: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sr-Latn-CS" sz="2400" dirty="0" smtClean="0">
                <a:solidFill>
                  <a:srgbClr val="000000"/>
                </a:solidFill>
              </a:rPr>
              <a:t>    Tatjana Vujisić 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000000"/>
                </a:solidFill>
              </a:rPr>
              <a:t>Department of </a:t>
            </a:r>
            <a:r>
              <a:rPr lang="sr-Latn-CS" sz="2400" dirty="0" smtClean="0">
                <a:solidFill>
                  <a:srgbClr val="000000"/>
                </a:solidFill>
              </a:rPr>
              <a:t>customs operations, monitoring and implementation customs and other legislation 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000000"/>
                </a:solidFill>
              </a:rPr>
              <a:t>phone:  +382 20 442 0</a:t>
            </a:r>
            <a:r>
              <a:rPr lang="sr-Latn-CS" sz="2400" dirty="0" smtClean="0">
                <a:solidFill>
                  <a:srgbClr val="000000"/>
                </a:solidFill>
              </a:rPr>
              <a:t>20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just" hangingPunct="1">
              <a:buClrTx/>
              <a:buSzTx/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000000"/>
                </a:solidFill>
              </a:rPr>
              <a:t>e-mail: </a:t>
            </a:r>
            <a:r>
              <a:rPr lang="sr-Latn-CS" sz="2400" dirty="0" smtClean="0">
                <a:solidFill>
                  <a:srgbClr val="000000"/>
                </a:solidFill>
              </a:rPr>
              <a:t>tatjana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r>
              <a:rPr lang="sr-Latn-CS" sz="2400" dirty="0" smtClean="0">
                <a:solidFill>
                  <a:srgbClr val="000000"/>
                </a:solidFill>
              </a:rPr>
              <a:t>vujisic</a:t>
            </a:r>
            <a:r>
              <a:rPr lang="en-US" sz="2400" dirty="0" smtClean="0">
                <a:solidFill>
                  <a:srgbClr val="000000"/>
                </a:solidFill>
              </a:rPr>
              <a:t>@</a:t>
            </a:r>
            <a:r>
              <a:rPr lang="en-US" sz="2400" dirty="0" err="1" smtClean="0">
                <a:solidFill>
                  <a:srgbClr val="000000"/>
                </a:solidFill>
              </a:rPr>
              <a:t>carina.gov.me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4775174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Lucida Sans Unicode"/>
        <a:cs typeface="Lucida Sans Unicode"/>
      </a:majorFont>
      <a:minorFont>
        <a:latin typeface="Calibri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Lucida Sans Unicode"/>
        <a:cs typeface="Lucida Sans Unicode"/>
      </a:majorFont>
      <a:minorFont>
        <a:latin typeface="Calibri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34549</TotalTime>
  <Words>771</Words>
  <Application>Microsoft Office PowerPoint</Application>
  <PresentationFormat>On-screen Show (4:3)</PresentationFormat>
  <Paragraphs>130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1_Office Theme</vt:lpstr>
      <vt:lpstr>Slide 1</vt:lpstr>
      <vt:lpstr>AUTHORIZED ECONOMIC OPERATORS</vt:lpstr>
      <vt:lpstr>AUTHORIZED ECONOMIC OPERATORS</vt:lpstr>
      <vt:lpstr>AUTHORIZED ECONOMIC OPERATORS</vt:lpstr>
      <vt:lpstr>AUTHORIZED ECONOMIC OPERATORS</vt:lpstr>
      <vt:lpstr>AUTHORIZED ECONOMIC OPERATORS</vt:lpstr>
      <vt:lpstr>AUTHORIZED ECONOMIC OPERATORS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carina</dc:creator>
  <cp:lastModifiedBy>luka.koprivica</cp:lastModifiedBy>
  <cp:revision>13</cp:revision>
  <cp:lastPrinted>1601-01-01T00:00:00Z</cp:lastPrinted>
  <dcterms:created xsi:type="dcterms:W3CDTF">1601-01-01T00:00:00Z</dcterms:created>
  <dcterms:modified xsi:type="dcterms:W3CDTF">2013-06-13T10:36:49Z</dcterms:modified>
</cp:coreProperties>
</file>