
<file path=[Content_Types].xml><?xml version="1.0" encoding="utf-8"?>
<Types xmlns="http://schemas.openxmlformats.org/package/2006/content-types">
  <Default Extension="wmf" ContentType="image/x-wmf"/>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1" r:id="rId3"/>
    <p:sldId id="262" r:id="rId4"/>
    <p:sldId id="288" r:id="rId5"/>
    <p:sldId id="287" r:id="rId6"/>
    <p:sldId id="271" r:id="rId7"/>
    <p:sldId id="278" r:id="rId8"/>
    <p:sldId id="289" r:id="rId9"/>
    <p:sldId id="267" r:id="rId10"/>
    <p:sldId id="265" r:id="rId11"/>
    <p:sldId id="274" r:id="rId1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86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5ED27801-BB71-450B-A55A-70024F200565}" type="datetimeFigureOut">
              <a:rPr lang="en-US"/>
              <a:pPr>
                <a:defRPr/>
              </a:pPr>
              <a:t>6/13/2013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D4DC9F4-8E9E-4050-8B6C-D6B4502D9242}" type="slidenum">
              <a:rPr lang="en-US"/>
              <a:pPr>
                <a:defRPr/>
              </a:pPr>
              <a:t>‹#›</a:t>
            </a:fld>
            <a:endParaRPr lang="en-US"/>
          </a:p>
        </p:txBody>
      </p:sp>
    </p:spTree>
    <p:extLst>
      <p:ext uri="{BB962C8B-B14F-4D97-AF65-F5344CB8AC3E}">
        <p14:creationId xmlns:p14="http://schemas.microsoft.com/office/powerpoint/2010/main" val="1769250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C8F8405-77A4-4A05-8F30-578E1687168C}" type="datetimeFigureOut">
              <a:rPr lang="en-US"/>
              <a:pPr>
                <a:defRPr/>
              </a:pPr>
              <a:t>6/13/2013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4415D99-6831-4693-A707-FC991A1BEC67}" type="slidenum">
              <a:rPr lang="en-US"/>
              <a:pPr>
                <a:defRPr/>
              </a:pPr>
              <a:t>‹#›</a:t>
            </a:fld>
            <a:endParaRPr lang="en-US"/>
          </a:p>
        </p:txBody>
      </p:sp>
    </p:spTree>
    <p:extLst>
      <p:ext uri="{BB962C8B-B14F-4D97-AF65-F5344CB8AC3E}">
        <p14:creationId xmlns:p14="http://schemas.microsoft.com/office/powerpoint/2010/main" val="3009302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2926ECA-F52A-4EA0-B52C-DCAB02F9BC24}" type="datetimeFigureOut">
              <a:rPr lang="en-US"/>
              <a:pPr>
                <a:defRPr/>
              </a:pPr>
              <a:t>6/13/2013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F2B7AF6-8491-4F4D-A826-A5B4A9962B2C}" type="slidenum">
              <a:rPr lang="en-US"/>
              <a:pPr>
                <a:defRPr/>
              </a:pPr>
              <a:t>‹#›</a:t>
            </a:fld>
            <a:endParaRPr lang="en-US"/>
          </a:p>
        </p:txBody>
      </p:sp>
    </p:spTree>
    <p:extLst>
      <p:ext uri="{BB962C8B-B14F-4D97-AF65-F5344CB8AC3E}">
        <p14:creationId xmlns:p14="http://schemas.microsoft.com/office/powerpoint/2010/main" val="2653147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9525CD4C-BE69-48E3-ABF6-C404B71D47C7}" type="datetimeFigureOut">
              <a:rPr lang="en-US"/>
              <a:pPr>
                <a:defRPr/>
              </a:pPr>
              <a:t>6/13/2013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9664D85-82B7-4A02-BFA0-85C5D86C1D9F}" type="slidenum">
              <a:rPr lang="en-US"/>
              <a:pPr>
                <a:defRPr/>
              </a:pPr>
              <a:t>‹#›</a:t>
            </a:fld>
            <a:endParaRPr lang="en-US"/>
          </a:p>
        </p:txBody>
      </p:sp>
    </p:spTree>
    <p:extLst>
      <p:ext uri="{BB962C8B-B14F-4D97-AF65-F5344CB8AC3E}">
        <p14:creationId xmlns:p14="http://schemas.microsoft.com/office/powerpoint/2010/main" val="3783071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EAA1AE68-6843-4FAE-A573-DCA34FCF52A9}" type="datetimeFigureOut">
              <a:rPr lang="en-US"/>
              <a:pPr>
                <a:defRPr/>
              </a:pPr>
              <a:t>6/13/2013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8F5AA991-1E46-4C25-85BA-55E07D31AFEE}" type="slidenum">
              <a:rPr lang="en-US"/>
              <a:pPr>
                <a:defRPr/>
              </a:pPr>
              <a:t>‹#›</a:t>
            </a:fld>
            <a:endParaRPr lang="en-US"/>
          </a:p>
        </p:txBody>
      </p:sp>
    </p:spTree>
    <p:extLst>
      <p:ext uri="{BB962C8B-B14F-4D97-AF65-F5344CB8AC3E}">
        <p14:creationId xmlns:p14="http://schemas.microsoft.com/office/powerpoint/2010/main" val="306733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FE044D8-FE44-41F2-B218-849E9E5CB289}" type="datetimeFigureOut">
              <a:rPr lang="en-US"/>
              <a:pPr>
                <a:defRPr/>
              </a:pPr>
              <a:t>6/13/2013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D8BB2586-4947-437F-A715-93C8EB636868}" type="slidenum">
              <a:rPr lang="en-US"/>
              <a:pPr>
                <a:defRPr/>
              </a:pPr>
              <a:t>‹#›</a:t>
            </a:fld>
            <a:endParaRPr lang="en-US"/>
          </a:p>
        </p:txBody>
      </p:sp>
    </p:spTree>
    <p:extLst>
      <p:ext uri="{BB962C8B-B14F-4D97-AF65-F5344CB8AC3E}">
        <p14:creationId xmlns:p14="http://schemas.microsoft.com/office/powerpoint/2010/main" val="3705980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2810332-01FA-4561-91C8-07CF8A1425FA}" type="datetimeFigureOut">
              <a:rPr lang="en-US"/>
              <a:pPr>
                <a:defRPr/>
              </a:pPr>
              <a:t>6/13/2013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3A47F85-CDC2-4EEC-83C6-336B5A0CB7B3}" type="slidenum">
              <a:rPr lang="en-US"/>
              <a:pPr>
                <a:defRPr/>
              </a:pPr>
              <a:t>‹#›</a:t>
            </a:fld>
            <a:endParaRPr lang="en-US"/>
          </a:p>
        </p:txBody>
      </p:sp>
    </p:spTree>
    <p:extLst>
      <p:ext uri="{BB962C8B-B14F-4D97-AF65-F5344CB8AC3E}">
        <p14:creationId xmlns:p14="http://schemas.microsoft.com/office/powerpoint/2010/main" val="1443515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70C5E77-22D8-4D36-8C5B-3CBE3090E636}" type="datetimeFigureOut">
              <a:rPr lang="en-US"/>
              <a:pPr>
                <a:defRPr/>
              </a:pPr>
              <a:t>6/13/2013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683F11F-EB37-46F9-B17A-76DE12DC7353}" type="slidenum">
              <a:rPr lang="en-US"/>
              <a:pPr>
                <a:defRPr/>
              </a:pPr>
              <a:t>‹#›</a:t>
            </a:fld>
            <a:endParaRPr lang="en-US"/>
          </a:p>
        </p:txBody>
      </p:sp>
    </p:spTree>
    <p:extLst>
      <p:ext uri="{BB962C8B-B14F-4D97-AF65-F5344CB8AC3E}">
        <p14:creationId xmlns:p14="http://schemas.microsoft.com/office/powerpoint/2010/main" val="3463985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C079740-7A5B-4C2C-A894-50734E8C076C}" type="datetimeFigureOut">
              <a:rPr lang="en-US"/>
              <a:pPr>
                <a:defRPr/>
              </a:pPr>
              <a:t>6/13/2013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F0FB736-D814-4443-BADE-5244DC2A75EC}" type="slidenum">
              <a:rPr lang="en-US"/>
              <a:pPr>
                <a:defRPr/>
              </a:pPr>
              <a:t>‹#›</a:t>
            </a:fld>
            <a:endParaRPr lang="en-US"/>
          </a:p>
        </p:txBody>
      </p:sp>
    </p:spTree>
    <p:extLst>
      <p:ext uri="{BB962C8B-B14F-4D97-AF65-F5344CB8AC3E}">
        <p14:creationId xmlns:p14="http://schemas.microsoft.com/office/powerpoint/2010/main" val="1110970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709ECC5-DCC2-40EB-A702-FE83B8BEB8FF}" type="datetimeFigureOut">
              <a:rPr lang="en-US"/>
              <a:pPr>
                <a:defRPr/>
              </a:pPr>
              <a:t>6/13/2013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B5ED7A9-6E4D-4541-8D14-2B6A8FE7A7B3}" type="slidenum">
              <a:rPr lang="en-US"/>
              <a:pPr>
                <a:defRPr/>
              </a:pPr>
              <a:t>‹#›</a:t>
            </a:fld>
            <a:endParaRPr lang="en-US"/>
          </a:p>
        </p:txBody>
      </p:sp>
    </p:spTree>
    <p:extLst>
      <p:ext uri="{BB962C8B-B14F-4D97-AF65-F5344CB8AC3E}">
        <p14:creationId xmlns:p14="http://schemas.microsoft.com/office/powerpoint/2010/main" val="3889532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61A9A15-4821-401E-B121-8630AF9AA6D3}" type="datetimeFigureOut">
              <a:rPr lang="en-US"/>
              <a:pPr>
                <a:defRPr/>
              </a:pPr>
              <a:t>6/13/2013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E9A916E-F64B-4453-984A-9ACBAA4541D7}" type="slidenum">
              <a:rPr lang="en-US"/>
              <a:pPr>
                <a:defRPr/>
              </a:pPr>
              <a:t>‹#›</a:t>
            </a:fld>
            <a:endParaRPr lang="en-US"/>
          </a:p>
        </p:txBody>
      </p:sp>
    </p:spTree>
    <p:extLst>
      <p:ext uri="{BB962C8B-B14F-4D97-AF65-F5344CB8AC3E}">
        <p14:creationId xmlns:p14="http://schemas.microsoft.com/office/powerpoint/2010/main" val="18801415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EE72425B-E24E-414C-B51B-6D1B54FE164F}" type="datetimeFigureOut">
              <a:rPr lang="en-US"/>
              <a:pPr>
                <a:defRPr/>
              </a:pPr>
              <a:t>6/13/2013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AF5D6C20-6A69-45AD-A0F1-19D1A5B097D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wmf"/><Relationship Id="rId1" Type="http://schemas.openxmlformats.org/officeDocument/2006/relationships/slideLayout" Target="../slideLayouts/slideLayout1.xml"/><Relationship Id="rId4" Type="http://schemas.openxmlformats.org/officeDocument/2006/relationships/image" Target="../media/image5.emf"/></Relationships>
</file>

<file path=ppt/slides/_rels/slide9.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C6FA2F05-08E4-4A08-ABD5-90E59C79F094}" type="slidenum">
              <a:rPr lang="en-US"/>
              <a:pPr>
                <a:defRPr/>
              </a:pPr>
              <a:t>1</a:t>
            </a:fld>
            <a:endParaRPr lang="en-US"/>
          </a:p>
        </p:txBody>
      </p:sp>
      <p:sp>
        <p:nvSpPr>
          <p:cNvPr id="5" name="Rectangle 4"/>
          <p:cNvSpPr/>
          <p:nvPr/>
        </p:nvSpPr>
        <p:spPr>
          <a:xfrm>
            <a:off x="-706437" y="87086"/>
            <a:ext cx="97536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sr-Latn-CS" sz="2800" b="1" dirty="0" smtClean="0">
                <a:solidFill>
                  <a:schemeClr val="bg1"/>
                </a:solidFill>
                <a:latin typeface="Arial" pitchFamily="34" charset="0"/>
                <a:ea typeface="+mj-ea"/>
                <a:cs typeface="Arial" pitchFamily="34" charset="0"/>
              </a:rPr>
              <a:t>Control of </a:t>
            </a:r>
            <a:r>
              <a:rPr lang="en-US" sz="2800" b="1" dirty="0" smtClean="0">
                <a:solidFill>
                  <a:schemeClr val="bg1"/>
                </a:solidFill>
                <a:latin typeface="Arial" pitchFamily="34" charset="0"/>
                <a:ea typeface="+mj-ea"/>
                <a:cs typeface="Arial" pitchFamily="34" charset="0"/>
              </a:rPr>
              <a:t>cross-</a:t>
            </a:r>
            <a:r>
              <a:rPr lang="sr-Latn-CS" sz="2800" b="1" dirty="0" smtClean="0">
                <a:solidFill>
                  <a:schemeClr val="bg1"/>
                </a:solidFill>
                <a:latin typeface="Arial" pitchFamily="34" charset="0"/>
                <a:ea typeface="+mj-ea"/>
                <a:cs typeface="Arial" pitchFamily="34" charset="0"/>
              </a:rPr>
              <a:t>border </a:t>
            </a:r>
            <a:r>
              <a:rPr lang="sr-Latn-CS" sz="2800" b="1" dirty="0" smtClean="0">
                <a:solidFill>
                  <a:schemeClr val="bg1"/>
                </a:solidFill>
                <a:latin typeface="Arial" pitchFamily="34" charset="0"/>
                <a:ea typeface="+mj-ea"/>
                <a:cs typeface="Arial" pitchFamily="34" charset="0"/>
              </a:rPr>
              <a:t>transfer of cash</a:t>
            </a:r>
            <a:endParaRPr lang="en-US" sz="2800" b="1" dirty="0">
              <a:solidFill>
                <a:schemeClr val="bg1"/>
              </a:solidFill>
              <a:latin typeface="Arial" pitchFamily="34" charset="0"/>
              <a:cs typeface="Arial" pitchFamily="34" charset="0"/>
            </a:endParaRPr>
          </a:p>
        </p:txBody>
      </p:sp>
      <p:sp>
        <p:nvSpPr>
          <p:cNvPr id="2054" name="Text Box 3"/>
          <p:cNvSpPr txBox="1">
            <a:spLocks noChangeArrowheads="1"/>
          </p:cNvSpPr>
          <p:nvPr/>
        </p:nvSpPr>
        <p:spPr bwMode="auto">
          <a:xfrm>
            <a:off x="304800" y="1676400"/>
            <a:ext cx="84582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sr-Latn-CS" sz="1600" b="1">
                <a:solidFill>
                  <a:schemeClr val="bg1"/>
                </a:solidFill>
                <a:latin typeface="Cambria" pitchFamily="18" charset="0"/>
              </a:rPr>
              <a:t> M O N T E N E G R O </a:t>
            </a:r>
          </a:p>
          <a:p>
            <a:pPr algn="ctr" eaLnBrk="1" hangingPunct="1"/>
            <a:r>
              <a:rPr lang="en-GB" sz="1600" b="1">
                <a:solidFill>
                  <a:schemeClr val="bg1"/>
                </a:solidFill>
                <a:latin typeface="Cambria" pitchFamily="18" charset="0"/>
              </a:rPr>
              <a:t>Negotiating Team for the Accession of </a:t>
            </a:r>
            <a:r>
              <a:rPr lang="sr-Latn-CS" sz="1600" b="1">
                <a:solidFill>
                  <a:schemeClr val="bg1"/>
                </a:solidFill>
                <a:latin typeface="Cambria" pitchFamily="18" charset="0"/>
              </a:rPr>
              <a:t>Montenegro </a:t>
            </a:r>
            <a:r>
              <a:rPr lang="en-GB" sz="1600" b="1">
                <a:solidFill>
                  <a:schemeClr val="bg1"/>
                </a:solidFill>
                <a:latin typeface="Cambria" pitchFamily="18" charset="0"/>
              </a:rPr>
              <a:t>to the European Union</a:t>
            </a:r>
            <a:br>
              <a:rPr lang="en-GB" sz="1600" b="1">
                <a:solidFill>
                  <a:schemeClr val="bg1"/>
                </a:solidFill>
                <a:latin typeface="Cambria" pitchFamily="18" charset="0"/>
              </a:rPr>
            </a:br>
            <a:r>
              <a:rPr lang="en-GB" sz="1600" b="1" i="1">
                <a:solidFill>
                  <a:schemeClr val="bg1"/>
                </a:solidFill>
                <a:latin typeface="Cambria" pitchFamily="18" charset="0"/>
              </a:rPr>
              <a:t>Working Group for Chapter </a:t>
            </a:r>
            <a:r>
              <a:rPr lang="en-US" sz="1600" b="1" i="1">
                <a:solidFill>
                  <a:schemeClr val="bg1"/>
                </a:solidFill>
                <a:latin typeface="Cambria" pitchFamily="18" charset="0"/>
              </a:rPr>
              <a:t>29 </a:t>
            </a:r>
            <a:r>
              <a:rPr lang="hr-HR" sz="1600" b="1" i="1">
                <a:solidFill>
                  <a:schemeClr val="bg1"/>
                </a:solidFill>
                <a:latin typeface="Cambria" pitchFamily="18" charset="0"/>
              </a:rPr>
              <a:t>–</a:t>
            </a:r>
            <a:r>
              <a:rPr lang="en-US" sz="1600" b="1" i="1">
                <a:solidFill>
                  <a:schemeClr val="bg1"/>
                </a:solidFill>
                <a:latin typeface="Cambria" pitchFamily="18" charset="0"/>
              </a:rPr>
              <a:t> </a:t>
            </a:r>
            <a:r>
              <a:rPr lang="sr-Latn-CS" sz="1600" b="1" i="1">
                <a:solidFill>
                  <a:schemeClr val="bg1"/>
                </a:solidFill>
                <a:latin typeface="Cambria" pitchFamily="18" charset="0"/>
              </a:rPr>
              <a:t> </a:t>
            </a:r>
            <a:r>
              <a:rPr lang="en-US" sz="1600" b="1" i="1">
                <a:solidFill>
                  <a:schemeClr val="bg1"/>
                </a:solidFill>
                <a:latin typeface="Cambria" pitchFamily="18" charset="0"/>
              </a:rPr>
              <a:t>Customs union</a:t>
            </a:r>
            <a:endParaRPr lang="en-US" sz="1600">
              <a:latin typeface="Cambria" pitchFamily="18" charset="0"/>
            </a:endParaRPr>
          </a:p>
        </p:txBody>
      </p:sp>
      <p:pic>
        <p:nvPicPr>
          <p:cNvPr id="7"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2056" name="Rectangle 3"/>
          <p:cNvSpPr>
            <a:spLocks noChangeArrowheads="1"/>
          </p:cNvSpPr>
          <p:nvPr/>
        </p:nvSpPr>
        <p:spPr bwMode="auto">
          <a:xfrm>
            <a:off x="1447800" y="4403725"/>
            <a:ext cx="6324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GB" sz="2600">
                <a:solidFill>
                  <a:srgbClr val="F2DCDB"/>
                </a:solidFill>
                <a:latin typeface="Cambria" pitchFamily="18" charset="0"/>
              </a:rPr>
              <a:t>Bilateral screening: Chapter </a:t>
            </a:r>
            <a:r>
              <a:rPr lang="en-US" sz="2600">
                <a:solidFill>
                  <a:srgbClr val="F2DCDB"/>
                </a:solidFill>
                <a:latin typeface="Cambria" pitchFamily="18" charset="0"/>
              </a:rPr>
              <a:t>29</a:t>
            </a:r>
            <a:endParaRPr lang="en-GB" sz="2600">
              <a:solidFill>
                <a:srgbClr val="F2DCDB"/>
              </a:solidFill>
              <a:latin typeface="Cambria" pitchFamily="18" charset="0"/>
            </a:endParaRPr>
          </a:p>
          <a:p>
            <a:pPr algn="ctr"/>
            <a:r>
              <a:rPr lang="en-GB" sz="2600" b="1">
                <a:solidFill>
                  <a:srgbClr val="F2DCDB"/>
                </a:solidFill>
                <a:latin typeface="Cambria" pitchFamily="18" charset="0"/>
              </a:rPr>
              <a:t>PRESENTATION OF </a:t>
            </a:r>
            <a:r>
              <a:rPr lang="sr-Latn-CS" sz="2600" b="1">
                <a:solidFill>
                  <a:srgbClr val="F2DCDB"/>
                </a:solidFill>
                <a:latin typeface="Cambria" pitchFamily="18" charset="0"/>
              </a:rPr>
              <a:t>MONTENEGRO</a:t>
            </a:r>
            <a:endParaRPr lang="hr-HR" sz="2600" b="1">
              <a:solidFill>
                <a:srgbClr val="F2DCDB"/>
              </a:solidFill>
              <a:latin typeface="Calibri" pitchFamily="34" charset="0"/>
            </a:endParaRPr>
          </a:p>
        </p:txBody>
      </p:sp>
      <p:sp>
        <p:nvSpPr>
          <p:cNvPr id="2057" name="Rectangle 12"/>
          <p:cNvSpPr>
            <a:spLocks noChangeArrowheads="1"/>
          </p:cNvSpPr>
          <p:nvPr/>
        </p:nvSpPr>
        <p:spPr bwMode="auto">
          <a:xfrm>
            <a:off x="3033713" y="6326188"/>
            <a:ext cx="22733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en-US" b="1">
                <a:solidFill>
                  <a:srgbClr val="D99694"/>
                </a:solidFill>
                <a:latin typeface="Cambria" pitchFamily="18" charset="0"/>
              </a:rPr>
              <a:t>Bru</a:t>
            </a:r>
            <a:r>
              <a:rPr lang="hr-HR" b="1">
                <a:solidFill>
                  <a:srgbClr val="D99694"/>
                </a:solidFill>
                <a:latin typeface="Cambria" pitchFamily="18" charset="0"/>
              </a:rPr>
              <a:t>ssel</a:t>
            </a:r>
            <a:r>
              <a:rPr lang="en-US" b="1">
                <a:solidFill>
                  <a:srgbClr val="D99694"/>
                </a:solidFill>
                <a:latin typeface="Cambria" pitchFamily="18" charset="0"/>
              </a:rPr>
              <a:t>s,  May </a:t>
            </a:r>
            <a:r>
              <a:rPr lang="sr-Latn-CS" b="1">
                <a:solidFill>
                  <a:srgbClr val="D99694"/>
                </a:solidFill>
                <a:latin typeface="Cambria" pitchFamily="18" charset="0"/>
              </a:rPr>
              <a:t>201</a:t>
            </a:r>
            <a:r>
              <a:rPr lang="en-US" b="1">
                <a:solidFill>
                  <a:srgbClr val="D99694"/>
                </a:solidFill>
                <a:latin typeface="Cambria" pitchFamily="18" charset="0"/>
              </a:rPr>
              <a:t>3</a:t>
            </a:r>
            <a:endParaRPr lang="en-US">
              <a:solidFill>
                <a:srgbClr val="D99694"/>
              </a:solidFill>
              <a:latin typeface="Calibri" pitchFamily="34" charset="0"/>
            </a:endParaRPr>
          </a:p>
        </p:txBody>
      </p:sp>
      <p:grpSp>
        <p:nvGrpSpPr>
          <p:cNvPr id="2058" name="Group 22"/>
          <p:cNvGrpSpPr>
            <a:grpSpLocks/>
          </p:cNvGrpSpPr>
          <p:nvPr/>
        </p:nvGrpSpPr>
        <p:grpSpPr bwMode="auto">
          <a:xfrm rot="165688">
            <a:off x="-77788" y="5162550"/>
            <a:ext cx="1020763" cy="1752600"/>
            <a:chOff x="-28875" y="5105400"/>
            <a:chExt cx="1019475" cy="1752600"/>
          </a:xfrm>
        </p:grpSpPr>
        <p:sp>
          <p:nvSpPr>
            <p:cNvPr id="11" name="5-Point Star 10"/>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5-Point Star 11"/>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5-Point Star 12"/>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5-Point Star 13"/>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5-Point Star 14"/>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5-Point Star 15"/>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7"/>
          <p:cNvGrpSpPr>
            <a:grpSpLocks/>
          </p:cNvGrpSpPr>
          <p:nvPr/>
        </p:nvGrpSpPr>
        <p:grpSpPr bwMode="auto">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i="1" dirty="0">
                <a:solidFill>
                  <a:srgbClr val="E6B9B8"/>
                </a:solidFill>
                <a:latin typeface="Cambria" pitchFamily="18" charset="0"/>
                <a:cs typeface="Arial" charset="0"/>
              </a:endParaRPr>
            </a:p>
            <a:p>
              <a:pPr algn="ctr" fontAlgn="auto">
                <a:spcBef>
                  <a:spcPts val="0"/>
                </a:spcBef>
                <a:spcAft>
                  <a:spcPts val="0"/>
                </a:spcAft>
                <a:defRPr/>
              </a:pPr>
              <a:r>
                <a:rPr lang="en-US" b="1" i="1" dirty="0">
                  <a:solidFill>
                    <a:srgbClr val="E6B9B8"/>
                  </a:solidFill>
                  <a:latin typeface="Cambria" pitchFamily="18" charset="0"/>
                  <a:cs typeface="Arial" charset="0"/>
                </a:rPr>
                <a:t>CUSTOMS UNION</a:t>
              </a:r>
            </a:p>
            <a:p>
              <a:pPr algn="ctr" fontAlgn="auto">
                <a:spcBef>
                  <a:spcPts val="0"/>
                </a:spcBef>
                <a:spcAft>
                  <a:spcPts val="0"/>
                </a:spcAft>
                <a:defRPr/>
              </a:pPr>
              <a:endParaRPr lang="en-US" b="1" i="1" dirty="0">
                <a:solidFill>
                  <a:srgbClr val="E6B9B8"/>
                </a:solidFill>
                <a:latin typeface="Cambria" pitchFamily="18" charset="0"/>
                <a:cs typeface="Arial" charset="0"/>
              </a:endParaRPr>
            </a:p>
          </p:txBody>
        </p:sp>
        <p:sp>
          <p:nvSpPr>
            <p:cNvPr id="3083" name="Rectangle 7"/>
            <p:cNvSpPr>
              <a:spLocks noChangeArrowheads="1"/>
            </p:cNvSpPr>
            <p:nvPr/>
          </p:nvSpPr>
          <p:spPr bwMode="auto">
            <a:xfrm>
              <a:off x="95250" y="104775"/>
              <a:ext cx="5010150"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4288" indent="-14288">
                <a:spcAft>
                  <a:spcPct val="40000"/>
                </a:spcAft>
                <a:buClr>
                  <a:srgbClr val="FF0000"/>
                </a:buClr>
              </a:pPr>
              <a:r>
                <a:rPr lang="sr-Latn-CS" b="1">
                  <a:solidFill>
                    <a:srgbClr val="F2DCDB"/>
                  </a:solidFill>
                  <a:latin typeface="Cambria" pitchFamily="18" charset="0"/>
                </a:rPr>
                <a:t>Chapter </a:t>
              </a:r>
              <a:r>
                <a:rPr lang="en-US" b="1">
                  <a:solidFill>
                    <a:srgbClr val="F2DCDB"/>
                  </a:solidFill>
                  <a:latin typeface="Cambria" pitchFamily="18" charset="0"/>
                </a:rPr>
                <a:t>29</a:t>
              </a:r>
              <a:r>
                <a:rPr lang="sr-Latn-CS" b="1">
                  <a:solidFill>
                    <a:srgbClr val="F2DCDB"/>
                  </a:solidFill>
                  <a:latin typeface="Cambria" pitchFamily="18" charset="0"/>
                </a:rPr>
                <a:t>:</a:t>
              </a:r>
              <a:endParaRPr lang="en-US" b="1">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a:solidFill>
                  <a:srgbClr val="F2DCDB"/>
                </a:solidFill>
                <a:latin typeface="Cambria" pitchFamily="18" charset="0"/>
              </a:endParaRPr>
            </a:p>
          </p:txBody>
        </p:sp>
        <p:grpSp>
          <p:nvGrpSpPr>
            <p:cNvPr id="3084"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grpSp>
      </p:grpSp>
      <p:grpSp>
        <p:nvGrpSpPr>
          <p:cNvPr id="3075" name="Group 21"/>
          <p:cNvGrpSpPr>
            <a:grpSpLocks/>
          </p:cNvGrpSpPr>
          <p:nvPr/>
        </p:nvGrpSpPr>
        <p:grpSpPr bwMode="auto">
          <a:xfrm>
            <a:off x="0" y="6354763"/>
            <a:ext cx="9144000" cy="506412"/>
            <a:chOff x="0" y="6354762"/>
            <a:chExt cx="9144000" cy="506473"/>
          </a:xfrm>
        </p:grpSpPr>
        <p:sp>
          <p:nvSpPr>
            <p:cNvPr id="4" name="Round Same Side Corner Rectangle 3"/>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5" name="Rectangle 4"/>
            <p:cNvSpPr/>
            <p:nvPr/>
          </p:nvSpPr>
          <p:spPr>
            <a:xfrm>
              <a:off x="533400" y="6461137"/>
              <a:ext cx="4564063" cy="40009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3080" name="Picture 4" descr="C:\Documents and Settings\alen.nikezic\Desktop\MUPIJU-Stari komp\Press clipping\montenegro grb.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354762"/>
              <a:ext cx="508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953735"/>
                  </a:solidFill>
                  <a:latin typeface="Cambria" pitchFamily="18" charset="0"/>
                  <a:cs typeface="Arial" charset="0"/>
                </a:rPr>
                <a:t>Chapter 29: </a:t>
              </a:r>
              <a:endParaRPr lang="sr-Latn-CS" sz="1100" b="1" dirty="0">
                <a:solidFill>
                  <a:srgbClr val="953735"/>
                </a:solidFill>
                <a:latin typeface="Cambria" pitchFamily="18" charset="0"/>
                <a:cs typeface="Arial" charset="0"/>
              </a:endParaRPr>
            </a:p>
            <a:p>
              <a:pPr algn="ctr" fontAlgn="auto">
                <a:spcBef>
                  <a:spcPts val="0"/>
                </a:spcBef>
                <a:spcAft>
                  <a:spcPts val="0"/>
                </a:spcAft>
                <a:defRPr/>
              </a:pPr>
              <a:r>
                <a:rPr lang="en-US" sz="1100" b="1" i="1" dirty="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fontAlgn="auto">
                <a:spcBef>
                  <a:spcPts val="0"/>
                </a:spcBef>
                <a:spcAft>
                  <a:spcPts val="0"/>
                </a:spcAft>
                <a:defRPr/>
              </a:pPr>
              <a:endParaRPr lang="en-US" sz="1100" b="1" i="1" dirty="0">
                <a:solidFill>
                  <a:srgbClr val="953735"/>
                </a:solidFill>
                <a:latin typeface="Cambria" pitchFamily="18" charset="0"/>
                <a:cs typeface="Arial" charset="0"/>
              </a:endParaRPr>
            </a:p>
          </p:txBody>
        </p:sp>
      </p:grpSp>
      <p:sp>
        <p:nvSpPr>
          <p:cNvPr id="3076" name="Title 18"/>
          <p:cNvSpPr>
            <a:spLocks noGrp="1"/>
          </p:cNvSpPr>
          <p:nvPr>
            <p:ph type="ctrTitle"/>
          </p:nvPr>
        </p:nvSpPr>
        <p:spPr>
          <a:xfrm>
            <a:off x="1023938" y="533400"/>
            <a:ext cx="7413625" cy="1524000"/>
          </a:xfrm>
        </p:spPr>
        <p:txBody>
          <a:bodyPr/>
          <a:lstStyle/>
          <a:p>
            <a:pPr eaLnBrk="1" hangingPunct="1"/>
            <a:r>
              <a:rPr lang="sr-Latn-CS" sz="2800" dirty="0" smtClean="0">
                <a:latin typeface="Arial" pitchFamily="34" charset="0"/>
                <a:cs typeface="Arial" pitchFamily="34" charset="0"/>
              </a:rPr>
              <a:t>Legal framework for con</a:t>
            </a:r>
            <a:r>
              <a:rPr lang="en-US" sz="2800" dirty="0" smtClean="0">
                <a:latin typeface="Arial" pitchFamily="34" charset="0"/>
                <a:cs typeface="Arial" pitchFamily="34" charset="0"/>
              </a:rPr>
              <a:t>t</a:t>
            </a:r>
            <a:r>
              <a:rPr lang="sr-Latn-CS" sz="2800" dirty="0" smtClean="0">
                <a:latin typeface="Arial" pitchFamily="34" charset="0"/>
                <a:cs typeface="Arial" pitchFamily="34" charset="0"/>
              </a:rPr>
              <a:t>rol o</a:t>
            </a:r>
            <a:r>
              <a:rPr lang="en-US" sz="2800" dirty="0" smtClean="0">
                <a:latin typeface="Arial" pitchFamily="34" charset="0"/>
                <a:cs typeface="Arial" pitchFamily="34" charset="0"/>
              </a:rPr>
              <a:t>f</a:t>
            </a:r>
            <a:r>
              <a:rPr lang="sr-Latn-CS" sz="2800" dirty="0" smtClean="0">
                <a:latin typeface="Arial" pitchFamily="34" charset="0"/>
                <a:cs typeface="Arial" pitchFamily="34" charset="0"/>
              </a:rPr>
              <a:t> tra</a:t>
            </a:r>
            <a:r>
              <a:rPr lang="en-US" sz="2800" dirty="0" smtClean="0">
                <a:latin typeface="Arial" pitchFamily="34" charset="0"/>
                <a:cs typeface="Arial" pitchFamily="34" charset="0"/>
              </a:rPr>
              <a:t>n</a:t>
            </a:r>
            <a:r>
              <a:rPr lang="sr-Latn-CS" sz="2800" dirty="0" smtClean="0">
                <a:latin typeface="Arial" pitchFamily="34" charset="0"/>
                <a:cs typeface="Arial" pitchFamily="34" charset="0"/>
              </a:rPr>
              <a:t>sborder tran</a:t>
            </a:r>
            <a:r>
              <a:rPr lang="en-US" sz="2800" dirty="0" smtClean="0">
                <a:latin typeface="Arial" pitchFamily="34" charset="0"/>
                <a:cs typeface="Arial" pitchFamily="34" charset="0"/>
              </a:rPr>
              <a:t>s</a:t>
            </a:r>
            <a:r>
              <a:rPr lang="sr-Latn-CS" sz="2800" dirty="0" smtClean="0">
                <a:latin typeface="Arial" pitchFamily="34" charset="0"/>
                <a:cs typeface="Arial" pitchFamily="34" charset="0"/>
              </a:rPr>
              <a:t>fer o</a:t>
            </a:r>
            <a:r>
              <a:rPr lang="en-US" sz="2800" dirty="0" smtClean="0">
                <a:latin typeface="Arial" pitchFamily="34" charset="0"/>
                <a:cs typeface="Arial" pitchFamily="34" charset="0"/>
              </a:rPr>
              <a:t>f</a:t>
            </a:r>
            <a:r>
              <a:rPr lang="sr-Latn-CS" sz="2800" dirty="0" smtClean="0">
                <a:latin typeface="Arial" pitchFamily="34" charset="0"/>
                <a:cs typeface="Arial" pitchFamily="34" charset="0"/>
              </a:rPr>
              <a:t> cash</a:t>
            </a:r>
            <a:endParaRPr lang="en-US" sz="2800" dirty="0" smtClean="0">
              <a:latin typeface="Arial" pitchFamily="34" charset="0"/>
              <a:cs typeface="Arial" pitchFamily="34" charset="0"/>
            </a:endParaRPr>
          </a:p>
        </p:txBody>
      </p:sp>
      <p:sp>
        <p:nvSpPr>
          <p:cNvPr id="4101" name="Subtitle 19"/>
          <p:cNvSpPr>
            <a:spLocks noGrp="1"/>
          </p:cNvSpPr>
          <p:nvPr>
            <p:ph type="subTitle" idx="1"/>
          </p:nvPr>
        </p:nvSpPr>
        <p:spPr>
          <a:xfrm>
            <a:off x="609600" y="2209800"/>
            <a:ext cx="8129588" cy="4038600"/>
          </a:xfrm>
        </p:spPr>
        <p:txBody>
          <a:bodyPr/>
          <a:lstStyle/>
          <a:p>
            <a:pPr marL="342900" indent="-342900" algn="just" eaLnBrk="1" hangingPunct="1">
              <a:buFont typeface="Arial" charset="0"/>
              <a:buAutoNum type="arabicPeriod"/>
              <a:defRPr/>
            </a:pPr>
            <a:r>
              <a:rPr lang="en-US" sz="1800" dirty="0">
                <a:solidFill>
                  <a:srgbClr val="000000"/>
                </a:solidFill>
                <a:latin typeface="Arial" pitchFamily="34" charset="0"/>
                <a:cs typeface="Arial" pitchFamily="34" charset="0"/>
              </a:rPr>
              <a:t>Law on Foreign Current and Capital Operations Official Gazette </a:t>
            </a:r>
            <a:r>
              <a:rPr lang="sr-Latn-CS" sz="1800" dirty="0" smtClean="0">
                <a:solidFill>
                  <a:schemeClr val="tx1"/>
                </a:solidFill>
                <a:latin typeface="Arial" pitchFamily="34" charset="0"/>
                <a:cs typeface="Arial" pitchFamily="34" charset="0"/>
              </a:rPr>
              <a:t>45/2005, 62/2008; 73/2010; 40/2011,</a:t>
            </a:r>
          </a:p>
          <a:p>
            <a:pPr marL="342900" indent="-342900" algn="just" eaLnBrk="1" hangingPunct="1">
              <a:buFont typeface="Arial" charset="0"/>
              <a:buAutoNum type="arabicPeriod"/>
              <a:defRPr/>
            </a:pPr>
            <a:r>
              <a:rPr lang="en-US" sz="1800" dirty="0">
                <a:solidFill>
                  <a:schemeClr val="tx1"/>
                </a:solidFill>
                <a:latin typeface="Arial" pitchFamily="34" charset="0"/>
                <a:cs typeface="Arial" pitchFamily="34" charset="0"/>
              </a:rPr>
              <a:t>Law on prevention of money laundering and terrorism </a:t>
            </a:r>
            <a:r>
              <a:rPr lang="en-US" sz="1800" dirty="0" smtClean="0">
                <a:solidFill>
                  <a:schemeClr val="tx1"/>
                </a:solidFill>
                <a:latin typeface="Arial" pitchFamily="34" charset="0"/>
                <a:cs typeface="Arial" pitchFamily="34" charset="0"/>
              </a:rPr>
              <a:t>financing, Official Gazette </a:t>
            </a:r>
            <a:r>
              <a:rPr lang="sr-Latn-CS" sz="1800" dirty="0" smtClean="0">
                <a:solidFill>
                  <a:schemeClr val="tx1"/>
                </a:solidFill>
                <a:latin typeface="Arial" pitchFamily="34" charset="0"/>
                <a:cs typeface="Arial" pitchFamily="34" charset="0"/>
              </a:rPr>
              <a:t>14/2012,</a:t>
            </a:r>
          </a:p>
          <a:p>
            <a:pPr marL="342900" indent="-342900" algn="just" eaLnBrk="1" hangingPunct="1">
              <a:buFont typeface="Arial" charset="0"/>
              <a:buAutoNum type="arabicPeriod"/>
              <a:defRPr/>
            </a:pPr>
            <a:r>
              <a:rPr lang="en-US" sz="1800" dirty="0">
                <a:solidFill>
                  <a:prstClr val="black"/>
                </a:solidFill>
                <a:latin typeface="Arial" pitchFamily="34" charset="0"/>
                <a:cs typeface="Arial" pitchFamily="34" charset="0"/>
              </a:rPr>
              <a:t>Decision on the amount of cash that can brought in or out of Montenegro without declaring </a:t>
            </a:r>
            <a:r>
              <a:rPr lang="en-US" sz="1800" dirty="0" smtClean="0">
                <a:solidFill>
                  <a:prstClr val="black"/>
                </a:solidFill>
                <a:latin typeface="Arial" pitchFamily="34" charset="0"/>
                <a:cs typeface="Arial" pitchFamily="34" charset="0"/>
              </a:rPr>
              <a:t>Official Gazette </a:t>
            </a:r>
            <a:r>
              <a:rPr lang="sr-Latn-CS" sz="1800" dirty="0" smtClean="0">
                <a:solidFill>
                  <a:schemeClr val="tx1"/>
                </a:solidFill>
                <a:latin typeface="Arial" pitchFamily="34" charset="0"/>
                <a:cs typeface="Arial" pitchFamily="34" charset="0"/>
              </a:rPr>
              <a:t>38/2010,</a:t>
            </a:r>
          </a:p>
          <a:p>
            <a:pPr marL="342900" indent="-342900" algn="just" eaLnBrk="1" hangingPunct="1">
              <a:buFont typeface="Arial" charset="0"/>
              <a:buAutoNum type="arabicPeriod"/>
              <a:defRPr/>
            </a:pPr>
            <a:r>
              <a:rPr lang="en-US" sz="2000" dirty="0">
                <a:solidFill>
                  <a:prstClr val="black"/>
                </a:solidFill>
                <a:latin typeface="Arial" pitchFamily="34" charset="0"/>
                <a:ea typeface="+mj-ea"/>
                <a:cs typeface="Arial" pitchFamily="34" charset="0"/>
              </a:rPr>
              <a:t>Customs Service Law</a:t>
            </a:r>
            <a:r>
              <a:rPr lang="sl-SI" sz="2000" dirty="0">
                <a:solidFill>
                  <a:prstClr val="black"/>
                </a:solidFill>
                <a:latin typeface="Arial" pitchFamily="34" charset="0"/>
                <a:ea typeface="+mj-ea"/>
                <a:cs typeface="Arial" pitchFamily="34" charset="0"/>
              </a:rPr>
              <a:t>, </a:t>
            </a:r>
            <a:r>
              <a:rPr lang="en-US" sz="2000" dirty="0">
                <a:solidFill>
                  <a:prstClr val="black"/>
                </a:solidFill>
                <a:latin typeface="Arial" pitchFamily="34" charset="0"/>
                <a:ea typeface="+mj-ea"/>
                <a:cs typeface="Arial" pitchFamily="34" charset="0"/>
              </a:rPr>
              <a:t>OG </a:t>
            </a:r>
            <a:r>
              <a:rPr lang="sl-SI" sz="2000" dirty="0">
                <a:solidFill>
                  <a:prstClr val="black"/>
                </a:solidFill>
                <a:latin typeface="Arial" pitchFamily="34" charset="0"/>
                <a:ea typeface="+mj-ea"/>
                <a:cs typeface="Arial" pitchFamily="34" charset="0"/>
              </a:rPr>
              <a:t>2/2002, </a:t>
            </a:r>
            <a:r>
              <a:rPr lang="sl-SI" sz="2000">
                <a:solidFill>
                  <a:prstClr val="black"/>
                </a:solidFill>
                <a:latin typeface="Arial" pitchFamily="34" charset="0"/>
                <a:ea typeface="+mj-ea"/>
                <a:cs typeface="Arial" pitchFamily="34" charset="0"/>
              </a:rPr>
              <a:t>29/2005 </a:t>
            </a:r>
            <a:endParaRPr lang="sl-SI" sz="2000" smtClean="0">
              <a:solidFill>
                <a:prstClr val="black"/>
              </a:solidFill>
              <a:latin typeface="Arial" pitchFamily="34" charset="0"/>
              <a:ea typeface="+mj-ea"/>
              <a:cs typeface="Arial" pitchFamily="34" charset="0"/>
            </a:endParaRPr>
          </a:p>
          <a:p>
            <a:pPr marL="342900" indent="-342900" algn="just" eaLnBrk="1" hangingPunct="1">
              <a:buFont typeface="Arial" charset="0"/>
              <a:buAutoNum type="arabicPeriod"/>
              <a:defRPr/>
            </a:pPr>
            <a:r>
              <a:rPr lang="en-US" sz="1800" smtClean="0">
                <a:solidFill>
                  <a:schemeClr val="tx1"/>
                </a:solidFill>
                <a:latin typeface="Arial" pitchFamily="34" charset="0"/>
                <a:cs typeface="Arial" pitchFamily="34" charset="0"/>
              </a:rPr>
              <a:t>Rulebook </a:t>
            </a:r>
            <a:r>
              <a:rPr lang="en-US" sz="1800" dirty="0" smtClean="0">
                <a:solidFill>
                  <a:schemeClr val="tx1"/>
                </a:solidFill>
                <a:latin typeface="Arial" pitchFamily="34" charset="0"/>
                <a:cs typeface="Arial" pitchFamily="34" charset="0"/>
              </a:rPr>
              <a:t>on keeping records of conducted controls of physical entry and exit of means of payment across the state border, Official Gazette </a:t>
            </a:r>
            <a:r>
              <a:rPr lang="sl-SI" sz="1800" dirty="0" smtClean="0">
                <a:solidFill>
                  <a:schemeClr val="tx1"/>
                </a:solidFill>
                <a:latin typeface="Arial" pitchFamily="34" charset="0"/>
                <a:cs typeface="Arial" pitchFamily="34" charset="0"/>
              </a:rPr>
              <a:t>35/2011,</a:t>
            </a:r>
            <a:endParaRPr lang="sl-SI" sz="1800" dirty="0">
              <a:solidFill>
                <a:schemeClr val="tx1"/>
              </a:solidFill>
              <a:latin typeface="Arial" pitchFamily="34" charset="0"/>
              <a:cs typeface="Arial" pitchFamily="34" charset="0"/>
            </a:endParaRPr>
          </a:p>
          <a:p>
            <a:pPr marL="342900" indent="-342900" algn="just" eaLnBrk="1" hangingPunct="1">
              <a:buFont typeface="Arial" charset="0"/>
              <a:buAutoNum type="arabicPeriod"/>
              <a:defRPr/>
            </a:pPr>
            <a:r>
              <a:rPr lang="en-US" sz="1800" dirty="0" smtClean="0">
                <a:solidFill>
                  <a:schemeClr val="tx1"/>
                </a:solidFill>
                <a:latin typeface="Arial" pitchFamily="34" charset="0"/>
                <a:cs typeface="Arial" pitchFamily="34" charset="0"/>
              </a:rPr>
              <a:t>Rulebook on method for providing data on transfer of money to the Administration for the prevention of money laundering and terrorism financing, Official Gazette </a:t>
            </a:r>
            <a:r>
              <a:rPr lang="sr-Latn-CS" sz="1800" dirty="0" smtClean="0">
                <a:solidFill>
                  <a:schemeClr val="tx1"/>
                </a:solidFill>
                <a:latin typeface="Arial" pitchFamily="34" charset="0"/>
                <a:cs typeface="Arial" pitchFamily="34" charset="0"/>
              </a:rPr>
              <a:t>79/2008,</a:t>
            </a:r>
          </a:p>
          <a:p>
            <a:pPr marL="342900" indent="-342900" algn="just" eaLnBrk="1" hangingPunct="1">
              <a:buFont typeface="Arial" charset="0"/>
              <a:buAutoNum type="arabicPeriod"/>
              <a:defRPr/>
            </a:pPr>
            <a:r>
              <a:rPr lang="en-US" sz="1800" dirty="0" smtClean="0">
                <a:solidFill>
                  <a:schemeClr val="tx1"/>
                </a:solidFill>
                <a:latin typeface="Arial" pitchFamily="34" charset="0"/>
                <a:cs typeface="Arial" pitchFamily="34" charset="0"/>
              </a:rPr>
              <a:t>Cooperation agreement between the Customs Administration and </a:t>
            </a:r>
            <a:r>
              <a:rPr lang="en-US" sz="1800" dirty="0" err="1" smtClean="0">
                <a:solidFill>
                  <a:schemeClr val="tx1"/>
                </a:solidFill>
                <a:latin typeface="Arial" pitchFamily="34" charset="0"/>
                <a:cs typeface="Arial" pitchFamily="34" charset="0"/>
              </a:rPr>
              <a:t>APMLFT</a:t>
            </a:r>
            <a:r>
              <a:rPr lang="sr-Latn-CS" sz="1800" dirty="0" smtClean="0">
                <a:solidFill>
                  <a:schemeClr val="tx1"/>
                </a:solidFill>
                <a:latin typeface="Arial" pitchFamily="34" charset="0"/>
                <a:cs typeface="Arial" pitchFamily="34" charset="0"/>
              </a:rPr>
              <a:t>.</a:t>
            </a:r>
          </a:p>
          <a:p>
            <a:pPr marL="342900" indent="-342900" algn="just" eaLnBrk="1" hangingPunct="1">
              <a:buFont typeface="Arial" charset="0"/>
              <a:buAutoNum type="arabicPeriod"/>
              <a:defRPr/>
            </a:pPr>
            <a:endParaRPr lang="sr-Latn-CS" sz="1800" dirty="0">
              <a:solidFill>
                <a:schemeClr val="tx1"/>
              </a:solidFill>
              <a:latin typeface="Arial" pitchFamily="34" charset="0"/>
              <a:cs typeface="Arial" pitchFamily="34" charset="0"/>
            </a:endParaRPr>
          </a:p>
          <a:p>
            <a:pPr marL="342900" indent="-342900" algn="just" eaLnBrk="1" hangingPunct="1">
              <a:buFont typeface="Arial" charset="0"/>
              <a:buAutoNum type="arabicPeriod"/>
              <a:defRPr/>
            </a:pPr>
            <a:endParaRPr lang="sr-Latn-CS" sz="1800" dirty="0" smtClean="0">
              <a:solidFill>
                <a:schemeClr val="tx1"/>
              </a:solidFill>
              <a:latin typeface="Georgia" pitchFamily="18" charset="0"/>
            </a:endParaRPr>
          </a:p>
          <a:p>
            <a:pPr marL="342900" indent="-342900" algn="just" eaLnBrk="1" hangingPunct="1">
              <a:buFont typeface="Arial" charset="0"/>
              <a:buAutoNum type="arabicPeriod"/>
              <a:defRPr/>
            </a:pPr>
            <a:endParaRPr lang="sr-Latn-CS" sz="1800" dirty="0" smtClean="0">
              <a:solidFill>
                <a:schemeClr val="tx1"/>
              </a:solidFill>
              <a:latin typeface="Georgia" pitchFamily="18" charset="0"/>
            </a:endParaRPr>
          </a:p>
          <a:p>
            <a:pPr algn="just" eaLnBrk="1" hangingPunct="1">
              <a:buFont typeface="Arial" charset="0"/>
              <a:buNone/>
              <a:defRPr/>
            </a:pPr>
            <a:r>
              <a:rPr lang="sr-Latn-CS" sz="1800" dirty="0" smtClean="0">
                <a:solidFill>
                  <a:schemeClr val="tx1"/>
                </a:solidFill>
                <a:latin typeface="Georgia" pitchFamily="18" charset="0"/>
              </a:rPr>
              <a:t> </a:t>
            </a:r>
          </a:p>
          <a:p>
            <a:pPr algn="just" eaLnBrk="1" hangingPunct="1">
              <a:buFont typeface="Arial" charset="0"/>
              <a:buNone/>
              <a:defRPr/>
            </a:pPr>
            <a:r>
              <a:rPr lang="sr-Latn-CS" sz="1800" dirty="0" smtClean="0">
                <a:solidFill>
                  <a:schemeClr val="tx1"/>
                </a:solidFill>
                <a:latin typeface="Georgia" pitchFamily="18" charset="0"/>
              </a:rPr>
              <a:t> </a:t>
            </a:r>
          </a:p>
          <a:p>
            <a:pPr algn="just" eaLnBrk="1" hangingPunct="1">
              <a:buFont typeface="Arial" charset="0"/>
              <a:buNone/>
              <a:defRPr/>
            </a:pPr>
            <a:r>
              <a:rPr lang="sr-Latn-CS" sz="1800" dirty="0" smtClean="0">
                <a:solidFill>
                  <a:schemeClr val="tx1"/>
                </a:solidFill>
                <a:latin typeface="Georgia" pitchFamily="18" charset="0"/>
              </a:rPr>
              <a:t> </a:t>
            </a:r>
          </a:p>
          <a:p>
            <a:pPr algn="just" eaLnBrk="1" hangingPunct="1">
              <a:buFont typeface="Arial" charset="0"/>
              <a:buNone/>
              <a:defRPr/>
            </a:pPr>
            <a:endParaRPr lang="pt-BR" sz="1800" dirty="0" smtClean="0">
              <a:solidFill>
                <a:schemeClr val="tx1"/>
              </a:solidFill>
              <a:latin typeface="Georgia"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Group 7"/>
          <p:cNvGrpSpPr>
            <a:grpSpLocks/>
          </p:cNvGrpSpPr>
          <p:nvPr/>
        </p:nvGrpSpPr>
        <p:grpSpPr bwMode="auto">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i="1" dirty="0">
                <a:solidFill>
                  <a:srgbClr val="E6B9B8"/>
                </a:solidFill>
                <a:latin typeface="Cambria" pitchFamily="18" charset="0"/>
                <a:cs typeface="Arial" charset="0"/>
              </a:endParaRPr>
            </a:p>
            <a:p>
              <a:pPr algn="ctr" fontAlgn="auto">
                <a:spcBef>
                  <a:spcPts val="0"/>
                </a:spcBef>
                <a:spcAft>
                  <a:spcPts val="0"/>
                </a:spcAft>
                <a:defRPr/>
              </a:pPr>
              <a:r>
                <a:rPr lang="en-US" b="1" i="1" dirty="0">
                  <a:solidFill>
                    <a:srgbClr val="E6B9B8"/>
                  </a:solidFill>
                  <a:latin typeface="Cambria" pitchFamily="18" charset="0"/>
                  <a:cs typeface="Arial" charset="0"/>
                </a:rPr>
                <a:t>CUSTOMS UNION</a:t>
              </a:r>
            </a:p>
            <a:p>
              <a:pPr algn="ctr" fontAlgn="auto">
                <a:spcBef>
                  <a:spcPts val="0"/>
                </a:spcBef>
                <a:spcAft>
                  <a:spcPts val="0"/>
                </a:spcAft>
                <a:defRPr/>
              </a:pPr>
              <a:endParaRPr lang="en-US" b="1" i="1" dirty="0">
                <a:solidFill>
                  <a:srgbClr val="E6B9B8"/>
                </a:solidFill>
                <a:latin typeface="Cambria" pitchFamily="18" charset="0"/>
                <a:cs typeface="Arial" charset="0"/>
              </a:endParaRPr>
            </a:p>
          </p:txBody>
        </p:sp>
        <p:sp>
          <p:nvSpPr>
            <p:cNvPr id="4107" name="Rectangle 7"/>
            <p:cNvSpPr>
              <a:spLocks noChangeArrowheads="1"/>
            </p:cNvSpPr>
            <p:nvPr/>
          </p:nvSpPr>
          <p:spPr bwMode="auto">
            <a:xfrm>
              <a:off x="95250" y="104775"/>
              <a:ext cx="5010150"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4288" indent="-14288">
                <a:spcAft>
                  <a:spcPct val="40000"/>
                </a:spcAft>
                <a:buClr>
                  <a:srgbClr val="FF0000"/>
                </a:buClr>
              </a:pPr>
              <a:r>
                <a:rPr lang="sr-Latn-CS" b="1">
                  <a:solidFill>
                    <a:srgbClr val="F2DCDB"/>
                  </a:solidFill>
                  <a:latin typeface="Cambria" pitchFamily="18" charset="0"/>
                </a:rPr>
                <a:t>Chapter </a:t>
              </a:r>
              <a:r>
                <a:rPr lang="en-US" b="1">
                  <a:solidFill>
                    <a:srgbClr val="F2DCDB"/>
                  </a:solidFill>
                  <a:latin typeface="Cambria" pitchFamily="18" charset="0"/>
                </a:rPr>
                <a:t>29</a:t>
              </a:r>
              <a:r>
                <a:rPr lang="sr-Latn-CS" b="1">
                  <a:solidFill>
                    <a:srgbClr val="F2DCDB"/>
                  </a:solidFill>
                  <a:latin typeface="Cambria" pitchFamily="18" charset="0"/>
                </a:rPr>
                <a:t>:</a:t>
              </a:r>
              <a:endParaRPr lang="en-US" b="1">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a:solidFill>
                  <a:srgbClr val="F2DCDB"/>
                </a:solidFill>
                <a:latin typeface="Cambria" pitchFamily="18" charset="0"/>
              </a:endParaRPr>
            </a:p>
          </p:txBody>
        </p:sp>
        <p:grpSp>
          <p:nvGrpSpPr>
            <p:cNvPr id="4108"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grpSp>
      </p:grpSp>
      <p:grpSp>
        <p:nvGrpSpPr>
          <p:cNvPr id="4099" name="Group 21"/>
          <p:cNvGrpSpPr>
            <a:grpSpLocks/>
          </p:cNvGrpSpPr>
          <p:nvPr/>
        </p:nvGrpSpPr>
        <p:grpSpPr bwMode="auto">
          <a:xfrm>
            <a:off x="0" y="6354763"/>
            <a:ext cx="9144000" cy="506412"/>
            <a:chOff x="0" y="6354762"/>
            <a:chExt cx="9144000" cy="506473"/>
          </a:xfrm>
        </p:grpSpPr>
        <p:sp>
          <p:nvSpPr>
            <p:cNvPr id="4" name="Round Same Side Corner Rectangle 3"/>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5" name="Rectangle 4"/>
            <p:cNvSpPr/>
            <p:nvPr/>
          </p:nvSpPr>
          <p:spPr>
            <a:xfrm>
              <a:off x="533400" y="6461137"/>
              <a:ext cx="4564063" cy="40009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4104" name="Picture 4" descr="C:\Documents and Settings\alen.nikezic\Desktop\MUPIJU-Stari komp\Press clipping\montenegro grb.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354762"/>
              <a:ext cx="508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953735"/>
                  </a:solidFill>
                  <a:latin typeface="Cambria" pitchFamily="18" charset="0"/>
                  <a:cs typeface="Arial" charset="0"/>
                </a:rPr>
                <a:t>Chapter 29: </a:t>
              </a:r>
              <a:endParaRPr lang="sr-Latn-CS" sz="1100" b="1" dirty="0">
                <a:solidFill>
                  <a:srgbClr val="953735"/>
                </a:solidFill>
                <a:latin typeface="Cambria" pitchFamily="18" charset="0"/>
                <a:cs typeface="Arial" charset="0"/>
              </a:endParaRPr>
            </a:p>
            <a:p>
              <a:pPr algn="ctr" fontAlgn="auto">
                <a:spcBef>
                  <a:spcPts val="0"/>
                </a:spcBef>
                <a:spcAft>
                  <a:spcPts val="0"/>
                </a:spcAft>
                <a:defRPr/>
              </a:pPr>
              <a:r>
                <a:rPr lang="en-US" sz="1100" b="1" i="1" dirty="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fontAlgn="auto">
                <a:spcBef>
                  <a:spcPts val="0"/>
                </a:spcBef>
                <a:spcAft>
                  <a:spcPts val="0"/>
                </a:spcAft>
                <a:defRPr/>
              </a:pPr>
              <a:endParaRPr lang="en-US" sz="1100" b="1" i="1" dirty="0">
                <a:solidFill>
                  <a:srgbClr val="953735"/>
                </a:solidFill>
                <a:latin typeface="Cambria" pitchFamily="18" charset="0"/>
                <a:cs typeface="Arial" charset="0"/>
              </a:endParaRPr>
            </a:p>
          </p:txBody>
        </p:sp>
      </p:grpSp>
      <p:sp>
        <p:nvSpPr>
          <p:cNvPr id="4100" name="Title 18"/>
          <p:cNvSpPr>
            <a:spLocks noGrp="1"/>
          </p:cNvSpPr>
          <p:nvPr>
            <p:ph type="ctrTitle"/>
          </p:nvPr>
        </p:nvSpPr>
        <p:spPr>
          <a:xfrm>
            <a:off x="609600" y="990600"/>
            <a:ext cx="7772400" cy="1524000"/>
          </a:xfrm>
        </p:spPr>
        <p:txBody>
          <a:bodyPr/>
          <a:lstStyle/>
          <a:p>
            <a:pPr eaLnBrk="1" hangingPunct="1"/>
            <a:r>
              <a:rPr lang="sr-Latn-CS" sz="2800" dirty="0" smtClean="0">
                <a:latin typeface="Arial" pitchFamily="34" charset="0"/>
                <a:cs typeface="Arial" pitchFamily="34" charset="0"/>
              </a:rPr>
              <a:t>O</a:t>
            </a:r>
            <a:r>
              <a:rPr lang="en-US" sz="2800" dirty="0" err="1" smtClean="0">
                <a:latin typeface="Arial" pitchFamily="34" charset="0"/>
                <a:cs typeface="Arial" pitchFamily="34" charset="0"/>
              </a:rPr>
              <a:t>bligation</a:t>
            </a:r>
            <a:r>
              <a:rPr lang="en-US" sz="2800" dirty="0" smtClean="0">
                <a:latin typeface="Arial" pitchFamily="34" charset="0"/>
                <a:cs typeface="Arial" pitchFamily="34" charset="0"/>
              </a:rPr>
              <a:t> of reporting</a:t>
            </a:r>
            <a:r>
              <a:rPr lang="sr-Latn-CS" sz="3600" b="1" dirty="0" smtClean="0">
                <a:latin typeface="Arial" pitchFamily="34" charset="0"/>
                <a:cs typeface="Arial" pitchFamily="34" charset="0"/>
              </a:rPr>
              <a:t/>
            </a:r>
            <a:br>
              <a:rPr lang="sr-Latn-CS" sz="3600" b="1" dirty="0" smtClean="0">
                <a:latin typeface="Arial" pitchFamily="34" charset="0"/>
                <a:cs typeface="Arial" pitchFamily="34" charset="0"/>
              </a:rPr>
            </a:br>
            <a:r>
              <a:rPr lang="sr-Latn-CS" sz="1600" b="1" dirty="0" smtClean="0">
                <a:latin typeface="Arial" pitchFamily="34" charset="0"/>
                <a:cs typeface="Arial" pitchFamily="34" charset="0"/>
              </a:rPr>
              <a:t>(</a:t>
            </a:r>
            <a:r>
              <a:rPr lang="en-US" sz="1600" b="1" dirty="0" smtClean="0">
                <a:latin typeface="Arial" pitchFamily="34" charset="0"/>
                <a:cs typeface="Arial" pitchFamily="34" charset="0"/>
              </a:rPr>
              <a:t>Law on Foreign Current and Capital Operations</a:t>
            </a:r>
            <a:r>
              <a:rPr lang="sr-Latn-CS" sz="1600" b="1" dirty="0" smtClean="0">
                <a:latin typeface="Arial" pitchFamily="34" charset="0"/>
                <a:cs typeface="Arial" pitchFamily="34" charset="0"/>
              </a:rPr>
              <a:t>, </a:t>
            </a:r>
            <a:r>
              <a:rPr lang="en-US" sz="1600" b="1" dirty="0" smtClean="0">
                <a:latin typeface="Arial" pitchFamily="34" charset="0"/>
                <a:cs typeface="Arial" pitchFamily="34" charset="0"/>
              </a:rPr>
              <a:t>Article </a:t>
            </a:r>
            <a:r>
              <a:rPr lang="sr-Latn-CS" sz="1600" b="1" dirty="0" smtClean="0">
                <a:latin typeface="Arial" pitchFamily="34" charset="0"/>
                <a:cs typeface="Arial" pitchFamily="34" charset="0"/>
              </a:rPr>
              <a:t>10) </a:t>
            </a:r>
            <a:endParaRPr lang="en-US" sz="1600" b="1" dirty="0" smtClean="0">
              <a:latin typeface="Arial" pitchFamily="34" charset="0"/>
              <a:cs typeface="Arial" pitchFamily="34" charset="0"/>
            </a:endParaRPr>
          </a:p>
        </p:txBody>
      </p:sp>
      <p:sp>
        <p:nvSpPr>
          <p:cNvPr id="4101" name="Subtitle 19"/>
          <p:cNvSpPr>
            <a:spLocks noGrp="1"/>
          </p:cNvSpPr>
          <p:nvPr>
            <p:ph type="subTitle" idx="1"/>
          </p:nvPr>
        </p:nvSpPr>
        <p:spPr>
          <a:xfrm>
            <a:off x="685800" y="2514600"/>
            <a:ext cx="7605713" cy="3352800"/>
          </a:xfrm>
        </p:spPr>
        <p:txBody>
          <a:bodyPr/>
          <a:lstStyle/>
          <a:p>
            <a:pPr marL="342900" indent="-342900" algn="just" eaLnBrk="1" hangingPunct="1">
              <a:buFontTx/>
              <a:buChar char="-"/>
              <a:defRPr/>
            </a:pPr>
            <a:r>
              <a:rPr lang="en-US" sz="2000" dirty="0" smtClean="0">
                <a:solidFill>
                  <a:srgbClr val="000000"/>
                </a:solidFill>
                <a:latin typeface="Arial"/>
              </a:rPr>
              <a:t>Residents </a:t>
            </a:r>
            <a:r>
              <a:rPr lang="en-US" sz="2000" dirty="0">
                <a:solidFill>
                  <a:srgbClr val="000000"/>
                </a:solidFill>
                <a:latin typeface="Arial"/>
              </a:rPr>
              <a:t>and non-residents are obliged to declare physical import or export of means of payment at the point of entry or </a:t>
            </a:r>
            <a:r>
              <a:rPr lang="en-US" sz="2000" dirty="0" smtClean="0">
                <a:solidFill>
                  <a:srgbClr val="000000"/>
                </a:solidFill>
                <a:latin typeface="Arial"/>
              </a:rPr>
              <a:t>exit to </a:t>
            </a:r>
            <a:r>
              <a:rPr lang="en-US" sz="2000" dirty="0">
                <a:solidFill>
                  <a:srgbClr val="000000"/>
                </a:solidFill>
                <a:latin typeface="Arial"/>
              </a:rPr>
              <a:t>or out of </a:t>
            </a:r>
            <a:r>
              <a:rPr lang="en-US" sz="2000" dirty="0" smtClean="0">
                <a:solidFill>
                  <a:srgbClr val="000000"/>
                </a:solidFill>
                <a:latin typeface="Arial"/>
              </a:rPr>
              <a:t>Montenegro</a:t>
            </a:r>
            <a:r>
              <a:rPr lang="sr-Latn-CS" sz="2000" dirty="0" smtClean="0">
                <a:solidFill>
                  <a:schemeClr val="tx1"/>
                </a:solidFill>
                <a:latin typeface="Arial" pitchFamily="34" charset="0"/>
                <a:cs typeface="Arial" pitchFamily="34" charset="0"/>
              </a:rPr>
              <a:t>;</a:t>
            </a:r>
          </a:p>
          <a:p>
            <a:pPr marL="342900" indent="-342900" algn="just" eaLnBrk="1" hangingPunct="1">
              <a:buFontTx/>
              <a:buChar char="-"/>
              <a:defRPr/>
            </a:pPr>
            <a:r>
              <a:rPr lang="en-US" sz="2000" dirty="0">
                <a:solidFill>
                  <a:srgbClr val="000000"/>
                </a:solidFill>
                <a:latin typeface="Arial"/>
              </a:rPr>
              <a:t>The declaration </a:t>
            </a:r>
            <a:r>
              <a:rPr lang="en-US" sz="2000" dirty="0" smtClean="0">
                <a:solidFill>
                  <a:srgbClr val="000000"/>
                </a:solidFill>
                <a:latin typeface="Arial"/>
              </a:rPr>
              <a:t>on transfer of the means of payment across the state border shall </a:t>
            </a:r>
            <a:r>
              <a:rPr lang="en-US" sz="2000" dirty="0">
                <a:solidFill>
                  <a:srgbClr val="000000"/>
                </a:solidFill>
                <a:latin typeface="Arial"/>
              </a:rPr>
              <a:t>be submitted to </a:t>
            </a:r>
            <a:r>
              <a:rPr lang="en-US" sz="2000" dirty="0" smtClean="0">
                <a:solidFill>
                  <a:srgbClr val="000000"/>
                </a:solidFill>
                <a:latin typeface="Arial"/>
              </a:rPr>
              <a:t>the Customs Administration at </a:t>
            </a:r>
            <a:r>
              <a:rPr lang="en-US" sz="2000" dirty="0">
                <a:solidFill>
                  <a:srgbClr val="000000"/>
                </a:solidFill>
                <a:latin typeface="Arial"/>
              </a:rPr>
              <a:t>the border crossing </a:t>
            </a:r>
            <a:r>
              <a:rPr lang="en-US" sz="2000" dirty="0" smtClean="0">
                <a:solidFill>
                  <a:srgbClr val="000000"/>
                </a:solidFill>
                <a:latin typeface="Arial"/>
              </a:rPr>
              <a:t>point</a:t>
            </a:r>
            <a:r>
              <a:rPr lang="sr-Latn-CS" sz="2000" dirty="0" smtClean="0">
                <a:solidFill>
                  <a:schemeClr val="tx1"/>
                </a:solidFill>
                <a:latin typeface="Arial" pitchFamily="34" charset="0"/>
                <a:cs typeface="Arial" pitchFamily="34" charset="0"/>
              </a:rPr>
              <a:t>;</a:t>
            </a:r>
            <a:endParaRPr lang="sr-Latn-CS" sz="2000" dirty="0">
              <a:solidFill>
                <a:schemeClr val="tx1"/>
              </a:solidFill>
              <a:latin typeface="Arial" pitchFamily="34" charset="0"/>
              <a:cs typeface="Arial" pitchFamily="34" charset="0"/>
            </a:endParaRPr>
          </a:p>
          <a:p>
            <a:pPr marL="342900" indent="-342900" algn="just" eaLnBrk="1" hangingPunct="1">
              <a:buFontTx/>
              <a:buChar char="-"/>
              <a:defRPr/>
            </a:pPr>
            <a:r>
              <a:rPr lang="en-US" sz="2000" dirty="0">
                <a:solidFill>
                  <a:srgbClr val="000000"/>
                </a:solidFill>
                <a:latin typeface="Arial"/>
              </a:rPr>
              <a:t>The Central Bank shall prescribe the amount of cash which </a:t>
            </a:r>
            <a:r>
              <a:rPr lang="en-US" sz="2000" dirty="0" smtClean="0">
                <a:solidFill>
                  <a:srgbClr val="000000"/>
                </a:solidFill>
                <a:latin typeface="Arial"/>
              </a:rPr>
              <a:t>can be brought in and out of Montenegro without declaring</a:t>
            </a:r>
            <a:r>
              <a:rPr lang="sr-Latn-CS" sz="2000" dirty="0" smtClean="0">
                <a:solidFill>
                  <a:schemeClr val="tx1"/>
                </a:solidFill>
                <a:latin typeface="Arial" pitchFamily="34" charset="0"/>
                <a:cs typeface="Arial" pitchFamily="34" charset="0"/>
              </a:rPr>
              <a:t>;</a:t>
            </a:r>
          </a:p>
          <a:p>
            <a:pPr marL="342900" indent="-342900" algn="just" eaLnBrk="1" hangingPunct="1">
              <a:buFontTx/>
              <a:buChar char="-"/>
              <a:defRPr/>
            </a:pPr>
            <a:r>
              <a:rPr lang="en-US" sz="2000" dirty="0" smtClean="0">
                <a:solidFill>
                  <a:schemeClr val="tx1"/>
                </a:solidFill>
                <a:latin typeface="Arial" pitchFamily="34" charset="0"/>
                <a:cs typeface="Arial" pitchFamily="34" charset="0"/>
              </a:rPr>
              <a:t>Control of </a:t>
            </a:r>
            <a:r>
              <a:rPr lang="en-US" sz="2000" dirty="0">
                <a:solidFill>
                  <a:srgbClr val="000000"/>
                </a:solidFill>
                <a:latin typeface="Arial"/>
              </a:rPr>
              <a:t>physical import or export of means of </a:t>
            </a:r>
            <a:r>
              <a:rPr lang="en-US" sz="2000" dirty="0" smtClean="0">
                <a:solidFill>
                  <a:srgbClr val="000000"/>
                </a:solidFill>
                <a:latin typeface="Arial"/>
              </a:rPr>
              <a:t>payment shall be conducted by the Customs Administration</a:t>
            </a:r>
            <a:endParaRPr lang="sr-Latn-CS" sz="2000" dirty="0" smtClean="0">
              <a:solidFill>
                <a:schemeClr val="tx1"/>
              </a:solidFill>
              <a:latin typeface="Arial" pitchFamily="34" charset="0"/>
              <a:cs typeface="Arial" pitchFamily="34" charset="0"/>
            </a:endParaRPr>
          </a:p>
          <a:p>
            <a:pPr marL="342900" indent="-342900" algn="just" eaLnBrk="1" hangingPunct="1">
              <a:buFontTx/>
              <a:buChar char="-"/>
              <a:defRPr/>
            </a:pPr>
            <a:endParaRPr lang="sr-Latn-CS" sz="2000" dirty="0" smtClean="0">
              <a:solidFill>
                <a:schemeClr val="tx1"/>
              </a:solidFill>
              <a:latin typeface="Arial" pitchFamily="34" charset="0"/>
              <a:cs typeface="Arial" pitchFamily="34" charset="0"/>
            </a:endParaRPr>
          </a:p>
          <a:p>
            <a:pPr algn="just" eaLnBrk="1" hangingPunct="1">
              <a:defRPr/>
            </a:pPr>
            <a:r>
              <a:rPr lang="sr-Latn-CS" sz="2000" dirty="0" smtClean="0">
                <a:solidFill>
                  <a:schemeClr val="tx1"/>
                </a:solidFill>
                <a:latin typeface="Arial" pitchFamily="34" charset="0"/>
                <a:cs typeface="Arial" pitchFamily="34" charset="0"/>
              </a:rPr>
              <a:t>-;</a:t>
            </a:r>
          </a:p>
          <a:p>
            <a:pPr eaLnBrk="1" hangingPunct="1">
              <a:defRPr/>
            </a:pPr>
            <a:endParaRPr lang="sr-Latn-CS" sz="2000" dirty="0" smtClean="0">
              <a:solidFill>
                <a:schemeClr val="tx1"/>
              </a:solidFill>
              <a:latin typeface="Arial" pitchFamily="34" charset="0"/>
              <a:cs typeface="Arial" pitchFamily="34" charset="0"/>
            </a:endParaRPr>
          </a:p>
          <a:p>
            <a:pPr eaLnBrk="1" hangingPunct="1">
              <a:defRPr/>
            </a:pPr>
            <a:endParaRPr lang="sr-Latn-CS" sz="2000" dirty="0" smtClean="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2" name="Group 7"/>
          <p:cNvGrpSpPr>
            <a:grpSpLocks/>
          </p:cNvGrpSpPr>
          <p:nvPr/>
        </p:nvGrpSpPr>
        <p:grpSpPr bwMode="auto">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i="1" dirty="0">
                <a:solidFill>
                  <a:srgbClr val="E6B9B8"/>
                </a:solidFill>
                <a:latin typeface="Cambria" pitchFamily="18" charset="0"/>
                <a:cs typeface="Arial" charset="0"/>
              </a:endParaRPr>
            </a:p>
            <a:p>
              <a:pPr algn="ctr" fontAlgn="auto">
                <a:spcBef>
                  <a:spcPts val="0"/>
                </a:spcBef>
                <a:spcAft>
                  <a:spcPts val="0"/>
                </a:spcAft>
                <a:defRPr/>
              </a:pPr>
              <a:r>
                <a:rPr lang="en-US" b="1" i="1" dirty="0">
                  <a:solidFill>
                    <a:srgbClr val="E6B9B8"/>
                  </a:solidFill>
                  <a:latin typeface="Cambria" pitchFamily="18" charset="0"/>
                  <a:cs typeface="Arial" charset="0"/>
                </a:rPr>
                <a:t>CUSTOMS UNION</a:t>
              </a:r>
            </a:p>
            <a:p>
              <a:pPr algn="ctr" fontAlgn="auto">
                <a:spcBef>
                  <a:spcPts val="0"/>
                </a:spcBef>
                <a:spcAft>
                  <a:spcPts val="0"/>
                </a:spcAft>
                <a:defRPr/>
              </a:pPr>
              <a:endParaRPr lang="en-US" b="1" i="1" dirty="0">
                <a:solidFill>
                  <a:srgbClr val="E6B9B8"/>
                </a:solidFill>
                <a:latin typeface="Cambria" pitchFamily="18" charset="0"/>
                <a:cs typeface="Arial" charset="0"/>
              </a:endParaRPr>
            </a:p>
          </p:txBody>
        </p:sp>
        <p:sp>
          <p:nvSpPr>
            <p:cNvPr id="5131" name="Rectangle 7"/>
            <p:cNvSpPr>
              <a:spLocks noChangeArrowheads="1"/>
            </p:cNvSpPr>
            <p:nvPr/>
          </p:nvSpPr>
          <p:spPr bwMode="auto">
            <a:xfrm>
              <a:off x="95250" y="104775"/>
              <a:ext cx="5010150"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4288" indent="-14288">
                <a:spcAft>
                  <a:spcPct val="40000"/>
                </a:spcAft>
                <a:buClr>
                  <a:srgbClr val="FF0000"/>
                </a:buClr>
              </a:pPr>
              <a:r>
                <a:rPr lang="sr-Latn-CS" b="1">
                  <a:solidFill>
                    <a:srgbClr val="F2DCDB"/>
                  </a:solidFill>
                  <a:latin typeface="Cambria" pitchFamily="18" charset="0"/>
                </a:rPr>
                <a:t>Chapter </a:t>
              </a:r>
              <a:r>
                <a:rPr lang="en-US" b="1">
                  <a:solidFill>
                    <a:srgbClr val="F2DCDB"/>
                  </a:solidFill>
                  <a:latin typeface="Cambria" pitchFamily="18" charset="0"/>
                </a:rPr>
                <a:t>29</a:t>
              </a:r>
              <a:r>
                <a:rPr lang="sr-Latn-CS" b="1">
                  <a:solidFill>
                    <a:srgbClr val="F2DCDB"/>
                  </a:solidFill>
                  <a:latin typeface="Cambria" pitchFamily="18" charset="0"/>
                </a:rPr>
                <a:t>:</a:t>
              </a:r>
              <a:endParaRPr lang="en-US" b="1">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a:solidFill>
                  <a:srgbClr val="F2DCDB"/>
                </a:solidFill>
                <a:latin typeface="Cambria" pitchFamily="18" charset="0"/>
              </a:endParaRPr>
            </a:p>
          </p:txBody>
        </p:sp>
        <p:grpSp>
          <p:nvGrpSpPr>
            <p:cNvPr id="5132"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Cambria" pitchFamily="18" charset="0"/>
                </a:endParaRPr>
              </a:p>
            </p:txBody>
          </p:sp>
        </p:grpSp>
      </p:grpSp>
      <p:grpSp>
        <p:nvGrpSpPr>
          <p:cNvPr id="5123" name="Group 21"/>
          <p:cNvGrpSpPr>
            <a:grpSpLocks/>
          </p:cNvGrpSpPr>
          <p:nvPr/>
        </p:nvGrpSpPr>
        <p:grpSpPr bwMode="auto">
          <a:xfrm>
            <a:off x="0" y="6354763"/>
            <a:ext cx="9144000" cy="506412"/>
            <a:chOff x="0" y="6354762"/>
            <a:chExt cx="9144000" cy="506473"/>
          </a:xfrm>
        </p:grpSpPr>
        <p:sp>
          <p:nvSpPr>
            <p:cNvPr id="4" name="Round Same Side Corner Rectangle 3"/>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Cambria" pitchFamily="18" charset="0"/>
              </a:endParaRPr>
            </a:p>
          </p:txBody>
        </p:sp>
        <p:sp>
          <p:nvSpPr>
            <p:cNvPr id="5127" name="Rectangle 4"/>
            <p:cNvSpPr>
              <a:spLocks noChangeArrowheads="1"/>
            </p:cNvSpPr>
            <p:nvPr/>
          </p:nvSpPr>
          <p:spPr bwMode="auto">
            <a:xfrm>
              <a:off x="533400" y="6461137"/>
              <a:ext cx="4564063" cy="400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sr-Latn-CS" sz="1000" b="1">
                  <a:solidFill>
                    <a:srgbClr val="953735"/>
                  </a:solidFill>
                  <a:latin typeface="Cambria" pitchFamily="18" charset="0"/>
                </a:rPr>
                <a:t>M O N T E N E G R O</a:t>
              </a:r>
            </a:p>
            <a:p>
              <a:r>
                <a:rPr lang="en-GB" sz="1000" b="1">
                  <a:solidFill>
                    <a:srgbClr val="953735"/>
                  </a:solidFill>
                  <a:latin typeface="Cambria" pitchFamily="18" charset="0"/>
                </a:rPr>
                <a:t>Negotiating Team for the Accession of </a:t>
              </a:r>
              <a:r>
                <a:rPr lang="sl-SI" sz="1000" b="1">
                  <a:solidFill>
                    <a:srgbClr val="953735"/>
                  </a:solidFill>
                  <a:latin typeface="Cambria" pitchFamily="18" charset="0"/>
                </a:rPr>
                <a:t> </a:t>
              </a:r>
              <a:r>
                <a:rPr lang="sr-Latn-CS" sz="1000" b="1">
                  <a:solidFill>
                    <a:srgbClr val="953735"/>
                  </a:solidFill>
                  <a:latin typeface="Cambria" pitchFamily="18" charset="0"/>
                </a:rPr>
                <a:t>Montenegro </a:t>
              </a:r>
              <a:r>
                <a:rPr lang="en-GB" sz="1000" b="1">
                  <a:solidFill>
                    <a:srgbClr val="953735"/>
                  </a:solidFill>
                  <a:latin typeface="Cambria" pitchFamily="18" charset="0"/>
                </a:rPr>
                <a:t>to the European Union</a:t>
              </a:r>
              <a:r>
                <a:rPr lang="sr-Latn-CS" sz="1000" b="1">
                  <a:solidFill>
                    <a:srgbClr val="953735"/>
                  </a:solidFill>
                  <a:latin typeface="Cambria" pitchFamily="18" charset="0"/>
                </a:rPr>
                <a:t> </a:t>
              </a:r>
              <a:endParaRPr lang="en-US" sz="1000">
                <a:solidFill>
                  <a:srgbClr val="953735"/>
                </a:solidFill>
                <a:latin typeface="Cambria" pitchFamily="18" charset="0"/>
              </a:endParaRPr>
            </a:p>
          </p:txBody>
        </p:sp>
        <p:pic>
          <p:nvPicPr>
            <p:cNvPr id="5128" name="Picture 4" descr="C:\Documents and Settings\alen.nikezic\Desktop\MUPIJU-Stari komp\Press clipping\montenegro grb.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354762"/>
              <a:ext cx="508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953735"/>
                  </a:solidFill>
                  <a:latin typeface="Cambria" pitchFamily="18" charset="0"/>
                  <a:cs typeface="Arial" charset="0"/>
                </a:rPr>
                <a:t>Chapter 29: </a:t>
              </a:r>
              <a:endParaRPr lang="sr-Latn-CS" sz="1100" b="1" dirty="0">
                <a:solidFill>
                  <a:srgbClr val="953735"/>
                </a:solidFill>
                <a:latin typeface="Cambria" pitchFamily="18" charset="0"/>
                <a:cs typeface="Arial" charset="0"/>
              </a:endParaRPr>
            </a:p>
            <a:p>
              <a:pPr algn="ctr" fontAlgn="auto">
                <a:spcBef>
                  <a:spcPts val="0"/>
                </a:spcBef>
                <a:spcAft>
                  <a:spcPts val="0"/>
                </a:spcAft>
                <a:defRPr/>
              </a:pPr>
              <a:r>
                <a:rPr lang="en-US" sz="1100" b="1" i="1" dirty="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fontAlgn="auto">
                <a:spcBef>
                  <a:spcPts val="0"/>
                </a:spcBef>
                <a:spcAft>
                  <a:spcPts val="0"/>
                </a:spcAft>
                <a:defRPr/>
              </a:pPr>
              <a:endParaRPr lang="en-US" sz="1100" b="1" i="1" dirty="0">
                <a:solidFill>
                  <a:srgbClr val="953735"/>
                </a:solidFill>
                <a:latin typeface="Cambria" pitchFamily="18" charset="0"/>
                <a:cs typeface="Arial" charset="0"/>
              </a:endParaRPr>
            </a:p>
          </p:txBody>
        </p:sp>
      </p:grpSp>
      <p:sp>
        <p:nvSpPr>
          <p:cNvPr id="13316" name="Title 18"/>
          <p:cNvSpPr>
            <a:spLocks noGrp="1"/>
          </p:cNvSpPr>
          <p:nvPr>
            <p:ph type="ctrTitle"/>
          </p:nvPr>
        </p:nvSpPr>
        <p:spPr>
          <a:xfrm>
            <a:off x="304800" y="838200"/>
            <a:ext cx="8458200" cy="990600"/>
          </a:xfrm>
        </p:spPr>
        <p:txBody>
          <a:bodyPr/>
          <a:lstStyle/>
          <a:p>
            <a:pPr marL="342900" indent="-342900" eaLnBrk="1" hangingPunct="1">
              <a:spcBef>
                <a:spcPct val="20000"/>
              </a:spcBef>
              <a:defRPr/>
            </a:pPr>
            <a:r>
              <a:rPr lang="en-US" sz="2400" dirty="0">
                <a:solidFill>
                  <a:prstClr val="black"/>
                </a:solidFill>
                <a:latin typeface="Arial" pitchFamily="34" charset="0"/>
                <a:ea typeface="+mn-ea"/>
                <a:cs typeface="Arial" pitchFamily="34" charset="0"/>
              </a:rPr>
              <a:t>Decision on the amount of cash that can brought in or out of </a:t>
            </a:r>
            <a:r>
              <a:rPr lang="en-US" sz="2400" dirty="0" smtClean="0">
                <a:solidFill>
                  <a:prstClr val="black"/>
                </a:solidFill>
                <a:latin typeface="Arial" pitchFamily="34" charset="0"/>
                <a:ea typeface="+mn-ea"/>
                <a:cs typeface="Arial" pitchFamily="34" charset="0"/>
              </a:rPr>
              <a:t>Montenegro </a:t>
            </a:r>
            <a:r>
              <a:rPr lang="en-US" sz="2400" dirty="0">
                <a:solidFill>
                  <a:prstClr val="black"/>
                </a:solidFill>
                <a:latin typeface="Arial" pitchFamily="34" charset="0"/>
                <a:ea typeface="+mn-ea"/>
                <a:cs typeface="Arial" pitchFamily="34" charset="0"/>
              </a:rPr>
              <a:t>without </a:t>
            </a:r>
            <a:r>
              <a:rPr lang="en-US" sz="2400" dirty="0" smtClean="0">
                <a:solidFill>
                  <a:prstClr val="black"/>
                </a:solidFill>
                <a:latin typeface="Arial" pitchFamily="34" charset="0"/>
                <a:ea typeface="+mn-ea"/>
                <a:cs typeface="Arial" pitchFamily="34" charset="0"/>
              </a:rPr>
              <a:t>declaring, </a:t>
            </a:r>
            <a:r>
              <a:rPr lang="en-US" sz="2400" dirty="0" err="1" smtClean="0">
                <a:solidFill>
                  <a:prstClr val="black"/>
                </a:solidFill>
                <a:latin typeface="Arial" pitchFamily="34" charset="0"/>
                <a:ea typeface="+mn-ea"/>
                <a:cs typeface="Arial" pitchFamily="34" charset="0"/>
              </a:rPr>
              <a:t>OG</a:t>
            </a:r>
            <a:r>
              <a:rPr lang="en-US" sz="2400" dirty="0" smtClean="0">
                <a:solidFill>
                  <a:prstClr val="black"/>
                </a:solidFill>
                <a:latin typeface="Arial" pitchFamily="34" charset="0"/>
                <a:ea typeface="+mn-ea"/>
                <a:cs typeface="Arial" pitchFamily="34" charset="0"/>
              </a:rPr>
              <a:t> </a:t>
            </a:r>
            <a:r>
              <a:rPr lang="sr-Latn-CS" sz="2400" dirty="0" smtClean="0">
                <a:solidFill>
                  <a:prstClr val="black"/>
                </a:solidFill>
                <a:latin typeface="Arial" pitchFamily="34" charset="0"/>
                <a:ea typeface="+mn-ea"/>
                <a:cs typeface="Arial" pitchFamily="34" charset="0"/>
              </a:rPr>
              <a:t>38/2010</a:t>
            </a:r>
            <a:r>
              <a:rPr lang="sr-Latn-CS" sz="2400" dirty="0">
                <a:solidFill>
                  <a:prstClr val="black"/>
                </a:solidFill>
                <a:latin typeface="Arial" pitchFamily="34" charset="0"/>
                <a:ea typeface="+mn-ea"/>
                <a:cs typeface="Arial" pitchFamily="34" charset="0"/>
              </a:rPr>
              <a:t/>
            </a:r>
            <a:br>
              <a:rPr lang="sr-Latn-CS" sz="2400" dirty="0">
                <a:solidFill>
                  <a:prstClr val="black"/>
                </a:solidFill>
                <a:latin typeface="Arial" pitchFamily="34" charset="0"/>
                <a:ea typeface="+mn-ea"/>
                <a:cs typeface="Arial" pitchFamily="34" charset="0"/>
              </a:rPr>
            </a:br>
            <a:endParaRPr lang="en-US" sz="2400" dirty="0" smtClean="0"/>
          </a:p>
        </p:txBody>
      </p:sp>
      <p:sp>
        <p:nvSpPr>
          <p:cNvPr id="5125" name="Subtitle 19"/>
          <p:cNvSpPr>
            <a:spLocks noGrp="1"/>
          </p:cNvSpPr>
          <p:nvPr>
            <p:ph type="subTitle" idx="1"/>
          </p:nvPr>
        </p:nvSpPr>
        <p:spPr>
          <a:xfrm>
            <a:off x="304800" y="1905000"/>
            <a:ext cx="8529638" cy="4267200"/>
          </a:xfrm>
        </p:spPr>
        <p:txBody>
          <a:bodyPr/>
          <a:lstStyle/>
          <a:p>
            <a:pPr eaLnBrk="1" hangingPunct="1">
              <a:lnSpc>
                <a:spcPct val="80000"/>
              </a:lnSpc>
            </a:pPr>
            <a:endParaRPr lang="sl-SI" sz="1500" dirty="0" smtClean="0">
              <a:solidFill>
                <a:schemeClr val="tx1"/>
              </a:solidFill>
              <a:latin typeface="Georgia" pitchFamily="18" charset="0"/>
            </a:endParaRPr>
          </a:p>
          <a:p>
            <a:pPr eaLnBrk="1" hangingPunct="1">
              <a:lnSpc>
                <a:spcPct val="80000"/>
              </a:lnSpc>
            </a:pPr>
            <a:r>
              <a:rPr lang="en-US" sz="2400" b="1" dirty="0" smtClean="0">
                <a:solidFill>
                  <a:schemeClr val="tx1"/>
                </a:solidFill>
                <a:latin typeface="Arial" pitchFamily="34" charset="0"/>
                <a:cs typeface="Arial" pitchFamily="34" charset="0"/>
              </a:rPr>
              <a:t>Article </a:t>
            </a:r>
            <a:r>
              <a:rPr lang="sl-SI" sz="2400" b="1" dirty="0" smtClean="0">
                <a:solidFill>
                  <a:schemeClr val="tx1"/>
                </a:solidFill>
                <a:latin typeface="Arial" pitchFamily="34" charset="0"/>
                <a:cs typeface="Arial" pitchFamily="34" charset="0"/>
              </a:rPr>
              <a:t>1</a:t>
            </a:r>
          </a:p>
          <a:p>
            <a:pPr eaLnBrk="1" hangingPunct="1">
              <a:lnSpc>
                <a:spcPct val="80000"/>
              </a:lnSpc>
            </a:pPr>
            <a:endParaRPr lang="sl-SI" sz="1500" dirty="0" smtClean="0">
              <a:solidFill>
                <a:schemeClr val="tx1"/>
              </a:solidFill>
              <a:latin typeface="Georgia" pitchFamily="18" charset="0"/>
            </a:endParaRPr>
          </a:p>
          <a:p>
            <a:pPr algn="just" eaLnBrk="1" hangingPunct="1">
              <a:lnSpc>
                <a:spcPct val="80000"/>
              </a:lnSpc>
            </a:pPr>
            <a:r>
              <a:rPr lang="en-US" sz="2000" dirty="0">
                <a:solidFill>
                  <a:schemeClr val="tx1"/>
                </a:solidFill>
                <a:latin typeface="Arial" pitchFamily="34" charset="0"/>
                <a:cs typeface="Arial" pitchFamily="34" charset="0"/>
              </a:rPr>
              <a:t>A resident/non-resident may physically bring into or take out of Montenegro cash in euro and/or currency other than euro in the total amount or the counter value of the amount of </a:t>
            </a:r>
            <a:r>
              <a:rPr lang="en-US" sz="2000" dirty="0" smtClean="0">
                <a:solidFill>
                  <a:schemeClr val="tx1"/>
                </a:solidFill>
                <a:latin typeface="Arial" pitchFamily="34" charset="0"/>
                <a:cs typeface="Arial" pitchFamily="34" charset="0"/>
              </a:rPr>
              <a:t>EUR </a:t>
            </a:r>
            <a:r>
              <a:rPr lang="en-US" sz="2000" b="1" dirty="0" smtClean="0">
                <a:solidFill>
                  <a:schemeClr val="tx1"/>
                </a:solidFill>
                <a:latin typeface="Arial" pitchFamily="34" charset="0"/>
                <a:cs typeface="Arial" pitchFamily="34" charset="0"/>
              </a:rPr>
              <a:t>10,000 </a:t>
            </a:r>
            <a:r>
              <a:rPr lang="en-US" sz="2000" dirty="0">
                <a:solidFill>
                  <a:schemeClr val="tx1"/>
                </a:solidFill>
                <a:latin typeface="Arial" pitchFamily="34" charset="0"/>
                <a:cs typeface="Arial" pitchFamily="34" charset="0"/>
              </a:rPr>
              <a:t>without reporting the amount to the administrative authority in charge of customs </a:t>
            </a:r>
            <a:r>
              <a:rPr lang="en-US" sz="2000" dirty="0" smtClean="0">
                <a:solidFill>
                  <a:schemeClr val="tx1"/>
                </a:solidFill>
                <a:latin typeface="Arial" pitchFamily="34" charset="0"/>
                <a:cs typeface="Arial" pitchFamily="34" charset="0"/>
              </a:rPr>
              <a:t>affairs</a:t>
            </a:r>
            <a:r>
              <a:rPr lang="sl-SI" sz="2000" b="1" dirty="0" smtClean="0">
                <a:solidFill>
                  <a:schemeClr val="tx1"/>
                </a:solidFill>
                <a:latin typeface="Arial" pitchFamily="34" charset="0"/>
                <a:cs typeface="Arial" pitchFamily="34" charset="0"/>
              </a:rPr>
              <a:t>.</a:t>
            </a:r>
          </a:p>
          <a:p>
            <a:pPr algn="just" eaLnBrk="1" hangingPunct="1">
              <a:lnSpc>
                <a:spcPct val="80000"/>
              </a:lnSpc>
            </a:pPr>
            <a:endParaRPr lang="sl-SI" sz="2000" b="1" dirty="0">
              <a:solidFill>
                <a:schemeClr val="tx1"/>
              </a:solidFill>
              <a:latin typeface="Arial" pitchFamily="34" charset="0"/>
              <a:cs typeface="Arial" pitchFamily="34" charset="0"/>
            </a:endParaRPr>
          </a:p>
          <a:p>
            <a:pPr algn="just" eaLnBrk="1" hangingPunct="1">
              <a:lnSpc>
                <a:spcPct val="80000"/>
              </a:lnSpc>
            </a:pPr>
            <a:r>
              <a:rPr lang="en-US" sz="2000" dirty="0">
                <a:solidFill>
                  <a:schemeClr val="tx1"/>
                </a:solidFill>
                <a:latin typeface="Arial"/>
              </a:rPr>
              <a:t>Notice of how to apply physical import and export of means of payment is set in a prominent place at border crossings.</a:t>
            </a:r>
            <a:endParaRPr lang="sl-SI" sz="2000" b="1" dirty="0" smtClean="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6" name="Group 7"/>
          <p:cNvGrpSpPr>
            <a:grpSpLocks/>
          </p:cNvGrpSpPr>
          <p:nvPr/>
        </p:nvGrpSpPr>
        <p:grpSpPr bwMode="auto">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i="1" dirty="0">
                <a:solidFill>
                  <a:srgbClr val="E6B9B8"/>
                </a:solidFill>
                <a:latin typeface="Cambria" pitchFamily="18" charset="0"/>
                <a:cs typeface="Arial" charset="0"/>
              </a:endParaRPr>
            </a:p>
            <a:p>
              <a:pPr algn="ctr" fontAlgn="auto">
                <a:spcBef>
                  <a:spcPts val="0"/>
                </a:spcBef>
                <a:spcAft>
                  <a:spcPts val="0"/>
                </a:spcAft>
                <a:defRPr/>
              </a:pPr>
              <a:r>
                <a:rPr lang="en-US" b="1" i="1" dirty="0">
                  <a:solidFill>
                    <a:srgbClr val="E6B9B8"/>
                  </a:solidFill>
                  <a:latin typeface="Cambria" pitchFamily="18" charset="0"/>
                  <a:cs typeface="Arial" charset="0"/>
                </a:rPr>
                <a:t>CUSTOMS UNION</a:t>
              </a:r>
            </a:p>
            <a:p>
              <a:pPr algn="ctr" fontAlgn="auto">
                <a:spcBef>
                  <a:spcPts val="0"/>
                </a:spcBef>
                <a:spcAft>
                  <a:spcPts val="0"/>
                </a:spcAft>
                <a:defRPr/>
              </a:pPr>
              <a:endParaRPr lang="en-US" b="1" i="1" dirty="0">
                <a:solidFill>
                  <a:srgbClr val="E6B9B8"/>
                </a:solidFill>
                <a:latin typeface="Cambria" pitchFamily="18" charset="0"/>
                <a:cs typeface="Arial" charset="0"/>
              </a:endParaRPr>
            </a:p>
          </p:txBody>
        </p:sp>
        <p:sp>
          <p:nvSpPr>
            <p:cNvPr id="6156" name="Rectangle 7"/>
            <p:cNvSpPr>
              <a:spLocks noChangeArrowheads="1"/>
            </p:cNvSpPr>
            <p:nvPr/>
          </p:nvSpPr>
          <p:spPr bwMode="auto">
            <a:xfrm>
              <a:off x="95250" y="104775"/>
              <a:ext cx="5010150"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4288" indent="-14288">
                <a:spcAft>
                  <a:spcPct val="40000"/>
                </a:spcAft>
                <a:buClr>
                  <a:srgbClr val="FF0000"/>
                </a:buClr>
              </a:pPr>
              <a:r>
                <a:rPr lang="sr-Latn-CS" b="1">
                  <a:solidFill>
                    <a:srgbClr val="F2DCDB"/>
                  </a:solidFill>
                  <a:latin typeface="Cambria" pitchFamily="18" charset="0"/>
                </a:rPr>
                <a:t>Chapter </a:t>
              </a:r>
              <a:r>
                <a:rPr lang="en-US" b="1">
                  <a:solidFill>
                    <a:srgbClr val="F2DCDB"/>
                  </a:solidFill>
                  <a:latin typeface="Cambria" pitchFamily="18" charset="0"/>
                </a:rPr>
                <a:t>29</a:t>
              </a:r>
              <a:r>
                <a:rPr lang="sr-Latn-CS" b="1">
                  <a:solidFill>
                    <a:srgbClr val="F2DCDB"/>
                  </a:solidFill>
                  <a:latin typeface="Cambria" pitchFamily="18" charset="0"/>
                </a:rPr>
                <a:t>:</a:t>
              </a:r>
              <a:endParaRPr lang="en-US" b="1">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a:solidFill>
                  <a:srgbClr val="F2DCDB"/>
                </a:solidFill>
                <a:latin typeface="Cambria" pitchFamily="18" charset="0"/>
              </a:endParaRPr>
            </a:p>
          </p:txBody>
        </p:sp>
        <p:grpSp>
          <p:nvGrpSpPr>
            <p:cNvPr id="6157"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Cambria" pitchFamily="18" charset="0"/>
                </a:endParaRPr>
              </a:p>
            </p:txBody>
          </p:sp>
        </p:grpSp>
      </p:grpSp>
      <p:grpSp>
        <p:nvGrpSpPr>
          <p:cNvPr id="6147" name="Group 21"/>
          <p:cNvGrpSpPr>
            <a:grpSpLocks/>
          </p:cNvGrpSpPr>
          <p:nvPr/>
        </p:nvGrpSpPr>
        <p:grpSpPr bwMode="auto">
          <a:xfrm>
            <a:off x="0" y="6354763"/>
            <a:ext cx="9144000" cy="506412"/>
            <a:chOff x="0" y="6354762"/>
            <a:chExt cx="9144000" cy="506473"/>
          </a:xfrm>
        </p:grpSpPr>
        <p:sp>
          <p:nvSpPr>
            <p:cNvPr id="4" name="Round Same Side Corner Rectangle 3"/>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Cambria" pitchFamily="18" charset="0"/>
              </a:endParaRPr>
            </a:p>
          </p:txBody>
        </p:sp>
        <p:sp>
          <p:nvSpPr>
            <p:cNvPr id="6152" name="Rectangle 4"/>
            <p:cNvSpPr>
              <a:spLocks noChangeArrowheads="1"/>
            </p:cNvSpPr>
            <p:nvPr/>
          </p:nvSpPr>
          <p:spPr bwMode="auto">
            <a:xfrm>
              <a:off x="533400" y="6461137"/>
              <a:ext cx="4564063" cy="400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sr-Latn-CS" sz="1000" b="1">
                  <a:solidFill>
                    <a:srgbClr val="953735"/>
                  </a:solidFill>
                  <a:latin typeface="Cambria" pitchFamily="18" charset="0"/>
                </a:rPr>
                <a:t>M O N T E N E G R O</a:t>
              </a:r>
            </a:p>
            <a:p>
              <a:r>
                <a:rPr lang="en-GB" sz="1000" b="1">
                  <a:solidFill>
                    <a:srgbClr val="953735"/>
                  </a:solidFill>
                  <a:latin typeface="Cambria" pitchFamily="18" charset="0"/>
                </a:rPr>
                <a:t>Negotiating Team for the Accession of </a:t>
              </a:r>
              <a:r>
                <a:rPr lang="sl-SI" sz="1000" b="1">
                  <a:solidFill>
                    <a:srgbClr val="953735"/>
                  </a:solidFill>
                  <a:latin typeface="Cambria" pitchFamily="18" charset="0"/>
                </a:rPr>
                <a:t> </a:t>
              </a:r>
              <a:r>
                <a:rPr lang="sr-Latn-CS" sz="1000" b="1">
                  <a:solidFill>
                    <a:srgbClr val="953735"/>
                  </a:solidFill>
                  <a:latin typeface="Cambria" pitchFamily="18" charset="0"/>
                </a:rPr>
                <a:t>Montenegro </a:t>
              </a:r>
              <a:r>
                <a:rPr lang="en-GB" sz="1000" b="1">
                  <a:solidFill>
                    <a:srgbClr val="953735"/>
                  </a:solidFill>
                  <a:latin typeface="Cambria" pitchFamily="18" charset="0"/>
                </a:rPr>
                <a:t>to the European Union</a:t>
              </a:r>
              <a:r>
                <a:rPr lang="sr-Latn-CS" sz="1000" b="1">
                  <a:solidFill>
                    <a:srgbClr val="953735"/>
                  </a:solidFill>
                  <a:latin typeface="Cambria" pitchFamily="18" charset="0"/>
                </a:rPr>
                <a:t> </a:t>
              </a:r>
              <a:endParaRPr lang="en-US" sz="1000">
                <a:solidFill>
                  <a:srgbClr val="953735"/>
                </a:solidFill>
                <a:latin typeface="Cambria" pitchFamily="18" charset="0"/>
              </a:endParaRPr>
            </a:p>
          </p:txBody>
        </p:sp>
        <p:pic>
          <p:nvPicPr>
            <p:cNvPr id="6153" name="Picture 4" descr="C:\Documents and Settings\alen.nikezic\Desktop\MUPIJU-Stari komp\Press clipping\montenegro grb.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354762"/>
              <a:ext cx="508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953735"/>
                  </a:solidFill>
                  <a:latin typeface="Cambria" pitchFamily="18" charset="0"/>
                  <a:cs typeface="Arial" charset="0"/>
                </a:rPr>
                <a:t>Chapter 29: </a:t>
              </a:r>
              <a:endParaRPr lang="sr-Latn-CS" sz="1100" b="1" dirty="0">
                <a:solidFill>
                  <a:srgbClr val="953735"/>
                </a:solidFill>
                <a:latin typeface="Cambria" pitchFamily="18" charset="0"/>
                <a:cs typeface="Arial" charset="0"/>
              </a:endParaRPr>
            </a:p>
            <a:p>
              <a:pPr algn="ctr" fontAlgn="auto">
                <a:spcBef>
                  <a:spcPts val="0"/>
                </a:spcBef>
                <a:spcAft>
                  <a:spcPts val="0"/>
                </a:spcAft>
                <a:defRPr/>
              </a:pPr>
              <a:r>
                <a:rPr lang="en-US" sz="1100" b="1" i="1" dirty="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fontAlgn="auto">
                <a:spcBef>
                  <a:spcPts val="0"/>
                </a:spcBef>
                <a:spcAft>
                  <a:spcPts val="0"/>
                </a:spcAft>
                <a:defRPr/>
              </a:pPr>
              <a:endParaRPr lang="en-US" sz="1100" b="1" i="1" dirty="0">
                <a:solidFill>
                  <a:srgbClr val="953735"/>
                </a:solidFill>
                <a:latin typeface="Cambria" pitchFamily="18" charset="0"/>
                <a:cs typeface="Arial" charset="0"/>
              </a:endParaRPr>
            </a:p>
          </p:txBody>
        </p:sp>
      </p:grpSp>
      <p:sp>
        <p:nvSpPr>
          <p:cNvPr id="6148" name="Title 18"/>
          <p:cNvSpPr>
            <a:spLocks noGrp="1"/>
          </p:cNvSpPr>
          <p:nvPr>
            <p:ph type="ctrTitle"/>
          </p:nvPr>
        </p:nvSpPr>
        <p:spPr>
          <a:xfrm>
            <a:off x="95250" y="990600"/>
            <a:ext cx="8896350" cy="1066800"/>
          </a:xfrm>
        </p:spPr>
        <p:txBody>
          <a:bodyPr/>
          <a:lstStyle/>
          <a:p>
            <a:pPr algn="l" eaLnBrk="1" hangingPunct="1"/>
            <a:r>
              <a:rPr lang="en-US" sz="2800" dirty="0" smtClean="0">
                <a:solidFill>
                  <a:srgbClr val="000000"/>
                </a:solidFill>
                <a:latin typeface="Arial" pitchFamily="34" charset="0"/>
                <a:cs typeface="Arial" pitchFamily="34" charset="0"/>
              </a:rPr>
              <a:t>Customs</a:t>
            </a:r>
            <a:r>
              <a:rPr lang="sl-SI" sz="2800" dirty="0" smtClean="0">
                <a:solidFill>
                  <a:srgbClr val="000000"/>
                </a:solidFill>
                <a:latin typeface="Arial" pitchFamily="34" charset="0"/>
                <a:cs typeface="Arial" pitchFamily="34" charset="0"/>
              </a:rPr>
              <a:t> </a:t>
            </a:r>
            <a:r>
              <a:rPr lang="en-US" sz="2800" dirty="0" smtClean="0">
                <a:solidFill>
                  <a:srgbClr val="000000"/>
                </a:solidFill>
                <a:latin typeface="Arial" pitchFamily="34" charset="0"/>
                <a:cs typeface="Arial" pitchFamily="34" charset="0"/>
              </a:rPr>
              <a:t>administration     </a:t>
            </a:r>
            <a:r>
              <a:rPr lang="sl-SI" sz="2800" dirty="0" smtClean="0">
                <a:solidFill>
                  <a:srgbClr val="000000"/>
                </a:solidFill>
                <a:latin typeface="Arial" pitchFamily="34" charset="0"/>
                <a:cs typeface="Arial" pitchFamily="34" charset="0"/>
              </a:rPr>
              <a:t>Central Bank </a:t>
            </a:r>
            <a:r>
              <a:rPr lang="en-US" sz="2800" dirty="0" smtClean="0">
                <a:solidFill>
                  <a:srgbClr val="000000"/>
                </a:solidFill>
                <a:latin typeface="Arial" pitchFamily="34" charset="0"/>
                <a:cs typeface="Arial" pitchFamily="34" charset="0"/>
              </a:rPr>
              <a:t>of Montenegro</a:t>
            </a:r>
            <a:r>
              <a:rPr lang="sr-Latn-CS" sz="2000" dirty="0" smtClean="0">
                <a:latin typeface="Arial" pitchFamily="34" charset="0"/>
                <a:cs typeface="Arial" pitchFamily="34" charset="0"/>
              </a:rPr>
              <a:t/>
            </a:r>
            <a:br>
              <a:rPr lang="sr-Latn-CS" sz="2000" dirty="0" smtClean="0">
                <a:latin typeface="Arial" pitchFamily="34" charset="0"/>
                <a:cs typeface="Arial" pitchFamily="34" charset="0"/>
              </a:rPr>
            </a:br>
            <a:endParaRPr lang="en-US" sz="3200" dirty="0" smtClean="0">
              <a:latin typeface="Arial" pitchFamily="34" charset="0"/>
              <a:cs typeface="Arial" pitchFamily="34" charset="0"/>
            </a:endParaRPr>
          </a:p>
        </p:txBody>
      </p:sp>
      <p:sp>
        <p:nvSpPr>
          <p:cNvPr id="6149" name="Subtitle 19"/>
          <p:cNvSpPr>
            <a:spLocks noGrp="1"/>
          </p:cNvSpPr>
          <p:nvPr>
            <p:ph type="subTitle" idx="1"/>
          </p:nvPr>
        </p:nvSpPr>
        <p:spPr>
          <a:xfrm>
            <a:off x="254000" y="1752600"/>
            <a:ext cx="8458200" cy="4267200"/>
          </a:xfrm>
        </p:spPr>
        <p:txBody>
          <a:bodyPr/>
          <a:lstStyle/>
          <a:p>
            <a:pPr algn="just" eaLnBrk="1" hangingPunct="1"/>
            <a:r>
              <a:rPr lang="en-US" sz="1600" dirty="0">
                <a:solidFill>
                  <a:srgbClr val="000000"/>
                </a:solidFill>
                <a:latin typeface="Arial" pitchFamily="34" charset="0"/>
                <a:cs typeface="Arial" pitchFamily="34" charset="0"/>
              </a:rPr>
              <a:t>Rulebook on keeping records of conducted controls of physical entry and exit of means of payment across the state border, Official Gazette </a:t>
            </a:r>
            <a:r>
              <a:rPr lang="sl-SI" sz="1600" dirty="0" smtClean="0">
                <a:solidFill>
                  <a:srgbClr val="000000"/>
                </a:solidFill>
                <a:latin typeface="Arial" pitchFamily="34" charset="0"/>
                <a:cs typeface="Arial" pitchFamily="34" charset="0"/>
              </a:rPr>
              <a:t>35/2011 </a:t>
            </a:r>
          </a:p>
          <a:p>
            <a:pPr algn="just" eaLnBrk="1" hangingPunct="1"/>
            <a:endParaRPr lang="sl-SI" sz="1600" dirty="0" smtClean="0">
              <a:solidFill>
                <a:srgbClr val="000000"/>
              </a:solidFill>
              <a:latin typeface="Arial" pitchFamily="34" charset="0"/>
              <a:cs typeface="Arial" pitchFamily="34" charset="0"/>
            </a:endParaRPr>
          </a:p>
          <a:p>
            <a:pPr algn="just" eaLnBrk="1" hangingPunct="1"/>
            <a:r>
              <a:rPr lang="en-US" sz="1800" b="1" dirty="0" smtClean="0">
                <a:solidFill>
                  <a:srgbClr val="000000"/>
                </a:solidFill>
                <a:latin typeface="Arial" pitchFamily="34" charset="0"/>
                <a:cs typeface="Arial" pitchFamily="34" charset="0"/>
              </a:rPr>
              <a:t>Article </a:t>
            </a:r>
            <a:r>
              <a:rPr lang="sl-SI" sz="1800" b="1" dirty="0" smtClean="0">
                <a:solidFill>
                  <a:srgbClr val="000000"/>
                </a:solidFill>
                <a:latin typeface="Arial" pitchFamily="34" charset="0"/>
                <a:cs typeface="Arial" pitchFamily="34" charset="0"/>
              </a:rPr>
              <a:t>2:</a:t>
            </a:r>
          </a:p>
          <a:p>
            <a:pPr algn="just"/>
            <a:r>
              <a:rPr lang="en-US" sz="1800" dirty="0" smtClean="0">
                <a:solidFill>
                  <a:srgbClr val="231F20"/>
                </a:solidFill>
                <a:latin typeface="Arial" pitchFamily="34" charset="0"/>
                <a:cs typeface="Arial" pitchFamily="34" charset="0"/>
              </a:rPr>
              <a:t>Means of payment, in the sense of this Rulebook are</a:t>
            </a:r>
            <a:r>
              <a:rPr lang="sl-SI" sz="1800" dirty="0" smtClean="0">
                <a:solidFill>
                  <a:srgbClr val="000000"/>
                </a:solidFill>
                <a:latin typeface="Arial" pitchFamily="34" charset="0"/>
                <a:cs typeface="Arial" pitchFamily="34" charset="0"/>
              </a:rPr>
              <a:t>:</a:t>
            </a:r>
          </a:p>
          <a:p>
            <a:pPr algn="just"/>
            <a:r>
              <a:rPr lang="sl-SI" sz="1800" dirty="0" smtClean="0">
                <a:solidFill>
                  <a:schemeClr val="tx1"/>
                </a:solidFill>
                <a:latin typeface="Arial" pitchFamily="34" charset="0"/>
                <a:cs typeface="Arial" pitchFamily="34" charset="0"/>
              </a:rPr>
              <a:t>-    </a:t>
            </a:r>
            <a:r>
              <a:rPr lang="sl-SI" sz="1800" b="1" dirty="0" smtClean="0">
                <a:solidFill>
                  <a:schemeClr val="tx1"/>
                </a:solidFill>
                <a:latin typeface="Arial" pitchFamily="34" charset="0"/>
                <a:cs typeface="Arial" pitchFamily="34" charset="0"/>
              </a:rPr>
              <a:t>C</a:t>
            </a:r>
            <a:r>
              <a:rPr lang="en-US" sz="1800" b="1" dirty="0" smtClean="0">
                <a:solidFill>
                  <a:schemeClr val="tx1"/>
                </a:solidFill>
                <a:latin typeface="Arial" pitchFamily="34" charset="0"/>
                <a:cs typeface="Arial" pitchFamily="34" charset="0"/>
              </a:rPr>
              <a:t>ash</a:t>
            </a:r>
            <a:r>
              <a:rPr lang="sl-SI" sz="1800" b="1" dirty="0" smtClean="0">
                <a:solidFill>
                  <a:schemeClr val="tx1"/>
                </a:solidFill>
                <a:latin typeface="Arial" pitchFamily="34" charset="0"/>
                <a:cs typeface="Arial" pitchFamily="34" charset="0"/>
              </a:rPr>
              <a:t> </a:t>
            </a:r>
            <a:r>
              <a:rPr lang="sl-SI" sz="1800" dirty="0" smtClean="0">
                <a:solidFill>
                  <a:schemeClr val="tx1"/>
                </a:solidFill>
                <a:latin typeface="Arial" pitchFamily="34" charset="0"/>
                <a:cs typeface="Arial" pitchFamily="34" charset="0"/>
              </a:rPr>
              <a:t>(</a:t>
            </a:r>
            <a:r>
              <a:rPr lang="en-US" sz="1800" dirty="0" smtClean="0">
                <a:solidFill>
                  <a:schemeClr val="tx1"/>
                </a:solidFill>
                <a:latin typeface="Arial" pitchFamily="34" charset="0"/>
                <a:cs typeface="Arial" pitchFamily="34" charset="0"/>
              </a:rPr>
              <a:t>bank notes and coins</a:t>
            </a:r>
            <a:r>
              <a:rPr lang="sl-SI" sz="1800" dirty="0" smtClean="0">
                <a:solidFill>
                  <a:schemeClr val="tx1"/>
                </a:solidFill>
                <a:latin typeface="Arial" pitchFamily="34" charset="0"/>
                <a:cs typeface="Arial" pitchFamily="34" charset="0"/>
              </a:rPr>
              <a:t>) </a:t>
            </a:r>
            <a:r>
              <a:rPr lang="en-US" sz="1800" dirty="0" smtClean="0">
                <a:solidFill>
                  <a:schemeClr val="tx1"/>
                </a:solidFill>
                <a:latin typeface="Arial" pitchFamily="34" charset="0"/>
                <a:cs typeface="Arial" pitchFamily="34" charset="0"/>
              </a:rPr>
              <a:t>which are in circulation as means of payment;</a:t>
            </a:r>
            <a:endParaRPr lang="sl-SI" sz="1800" dirty="0" smtClean="0">
              <a:solidFill>
                <a:schemeClr val="tx1"/>
              </a:solidFill>
              <a:latin typeface="Arial" pitchFamily="34" charset="0"/>
              <a:cs typeface="Arial" pitchFamily="34" charset="0"/>
            </a:endParaRPr>
          </a:p>
          <a:p>
            <a:pPr marL="285750" indent="-285750" algn="just">
              <a:buFontTx/>
              <a:buChar char="-"/>
            </a:pPr>
            <a:r>
              <a:rPr lang="en-US" sz="1800" b="1" dirty="0" smtClean="0">
                <a:solidFill>
                  <a:schemeClr val="tx1"/>
                </a:solidFill>
                <a:latin typeface="Arial" pitchFamily="34" charset="0"/>
                <a:cs typeface="Arial" pitchFamily="34" charset="0"/>
              </a:rPr>
              <a:t>Payment</a:t>
            </a:r>
            <a:r>
              <a:rPr lang="en-US" sz="1800" dirty="0" smtClean="0">
                <a:solidFill>
                  <a:schemeClr val="tx1"/>
                </a:solidFill>
                <a:latin typeface="Arial" pitchFamily="34" charset="0"/>
                <a:cs typeface="Arial" pitchFamily="34" charset="0"/>
              </a:rPr>
              <a:t> </a:t>
            </a:r>
            <a:r>
              <a:rPr lang="sl-SI" sz="1800" b="1" dirty="0" smtClean="0">
                <a:solidFill>
                  <a:schemeClr val="tx1"/>
                </a:solidFill>
                <a:latin typeface="Arial" pitchFamily="34" charset="0"/>
                <a:cs typeface="Arial" pitchFamily="34" charset="0"/>
              </a:rPr>
              <a:t>instrument</a:t>
            </a:r>
            <a:r>
              <a:rPr lang="en-US" sz="1800" b="1" dirty="0">
                <a:solidFill>
                  <a:schemeClr val="tx1"/>
                </a:solidFill>
                <a:latin typeface="Arial" pitchFamily="34" charset="0"/>
                <a:cs typeface="Arial" pitchFamily="34" charset="0"/>
              </a:rPr>
              <a:t>s</a:t>
            </a:r>
            <a:r>
              <a:rPr lang="sl-SI" sz="1800" b="1" dirty="0" smtClean="0">
                <a:solidFill>
                  <a:schemeClr val="tx1"/>
                </a:solidFill>
                <a:latin typeface="Arial" pitchFamily="34" charset="0"/>
                <a:cs typeface="Arial" pitchFamily="34" charset="0"/>
              </a:rPr>
              <a:t> </a:t>
            </a:r>
            <a:r>
              <a:rPr lang="sl-SI" sz="1800" dirty="0" smtClean="0">
                <a:solidFill>
                  <a:schemeClr val="tx1"/>
                </a:solidFill>
                <a:latin typeface="Arial" pitchFamily="34" charset="0"/>
                <a:cs typeface="Arial" pitchFamily="34" charset="0"/>
              </a:rPr>
              <a:t>(</a:t>
            </a:r>
            <a:r>
              <a:rPr lang="en-US" sz="1800" dirty="0">
                <a:solidFill>
                  <a:schemeClr val="tx1"/>
                </a:solidFill>
                <a:latin typeface="Arial" pitchFamily="34" charset="0"/>
                <a:cs typeface="Arial" pitchFamily="34" charset="0"/>
              </a:rPr>
              <a:t>including checks, bills of exchange and orders for money transfers</a:t>
            </a:r>
            <a:r>
              <a:rPr lang="en-US" sz="1800" dirty="0" smtClean="0">
                <a:solidFill>
                  <a:schemeClr val="tx1"/>
                </a:solidFill>
                <a:latin typeface="Arial" pitchFamily="34" charset="0"/>
                <a:cs typeface="Arial" pitchFamily="34" charset="0"/>
              </a:rPr>
              <a:t>), as bearer negotiable instruments, </a:t>
            </a:r>
            <a:r>
              <a:rPr lang="en-US" sz="1800" dirty="0">
                <a:solidFill>
                  <a:schemeClr val="tx1"/>
                </a:solidFill>
                <a:latin typeface="Arial" pitchFamily="34" charset="0"/>
                <a:cs typeface="Arial" pitchFamily="34" charset="0"/>
              </a:rPr>
              <a:t>endorsed without restriction, written in the name of a fictitious </a:t>
            </a:r>
            <a:r>
              <a:rPr lang="en-US" sz="1800" dirty="0" smtClean="0">
                <a:solidFill>
                  <a:schemeClr val="tx1"/>
                </a:solidFill>
                <a:latin typeface="Arial" pitchFamily="34" charset="0"/>
                <a:cs typeface="Arial" pitchFamily="34" charset="0"/>
              </a:rPr>
              <a:t>client or </a:t>
            </a:r>
            <a:r>
              <a:rPr lang="en-US" sz="1800" dirty="0">
                <a:solidFill>
                  <a:schemeClr val="tx1"/>
                </a:solidFill>
                <a:latin typeface="Arial" pitchFamily="34" charset="0"/>
                <a:cs typeface="Arial" pitchFamily="34" charset="0"/>
              </a:rPr>
              <a:t>in another form and incomplete instruments (checks, bills of exchange and orders for money transfers) that have been signed, without specifying the names of </a:t>
            </a:r>
            <a:r>
              <a:rPr lang="en-US" sz="1800" dirty="0" smtClean="0">
                <a:solidFill>
                  <a:schemeClr val="tx1"/>
                </a:solidFill>
                <a:latin typeface="Arial" pitchFamily="34" charset="0"/>
                <a:cs typeface="Arial" pitchFamily="34" charset="0"/>
              </a:rPr>
              <a:t>clients</a:t>
            </a:r>
            <a:endParaRPr lang="sl-SI" sz="1800" dirty="0" smtClean="0">
              <a:solidFill>
                <a:schemeClr val="tx1"/>
              </a:solidFill>
              <a:latin typeface="Arial" pitchFamily="34" charset="0"/>
              <a:cs typeface="Arial" pitchFamily="34" charset="0"/>
            </a:endParaRPr>
          </a:p>
          <a:p>
            <a:pPr algn="just"/>
            <a:r>
              <a:rPr lang="en-US" sz="1800" dirty="0" smtClean="0">
                <a:solidFill>
                  <a:schemeClr val="tx1"/>
                </a:solidFill>
                <a:latin typeface="Arial" pitchFamily="34" charset="0"/>
                <a:cs typeface="Arial" pitchFamily="34" charset="0"/>
              </a:rPr>
              <a:t>Records on conducted control of physical entry and exit of means of payment is done in the reporting form, making the integral part to this Rulebook. One copy of the Report is submitted by the customs administration to the Central Bank of Montenegro.</a:t>
            </a:r>
            <a:endParaRPr lang="sl-SI" sz="1800" dirty="0" smtClean="0">
              <a:solidFill>
                <a:schemeClr val="tx1"/>
              </a:solidFill>
              <a:latin typeface="Arial" pitchFamily="34" charset="0"/>
              <a:cs typeface="Arial" pitchFamily="34" charset="0"/>
            </a:endParaRPr>
          </a:p>
          <a:p>
            <a:pPr algn="l"/>
            <a:r>
              <a:rPr lang="sl-SI" sz="1800" dirty="0" smtClean="0">
                <a:solidFill>
                  <a:srgbClr val="000000"/>
                </a:solidFill>
                <a:latin typeface="ArialMT"/>
              </a:rPr>
              <a:t> </a:t>
            </a:r>
          </a:p>
          <a:p>
            <a:pPr algn="l"/>
            <a:endParaRPr lang="sl-SI" sz="1800" dirty="0" smtClean="0">
              <a:solidFill>
                <a:srgbClr val="000000"/>
              </a:solidFill>
              <a:latin typeface="ArialMT"/>
            </a:endParaRPr>
          </a:p>
          <a:p>
            <a:pPr algn="l"/>
            <a:endParaRPr lang="sl-SI" sz="1800" dirty="0" smtClean="0">
              <a:solidFill>
                <a:srgbClr val="000000"/>
              </a:solidFill>
              <a:latin typeface="ArialMT"/>
            </a:endParaRPr>
          </a:p>
          <a:p>
            <a:pPr algn="just" eaLnBrk="1" hangingPunct="1"/>
            <a:endParaRPr lang="sl-SI" sz="1800" dirty="0" smtClean="0">
              <a:solidFill>
                <a:srgbClr val="000000"/>
              </a:solidFill>
              <a:latin typeface="Arial" pitchFamily="34" charset="0"/>
              <a:cs typeface="Arial" pitchFamily="34" charset="0"/>
            </a:endParaRPr>
          </a:p>
          <a:p>
            <a:pPr algn="just" eaLnBrk="1" hangingPunct="1"/>
            <a:endParaRPr lang="sr-Latn-CS" sz="2000" dirty="0" smtClean="0">
              <a:solidFill>
                <a:schemeClr val="tx1"/>
              </a:solidFill>
              <a:latin typeface="Arial" pitchFamily="34" charset="0"/>
              <a:cs typeface="Arial" pitchFamily="34" charset="0"/>
            </a:endParaRPr>
          </a:p>
        </p:txBody>
      </p:sp>
      <p:sp>
        <p:nvSpPr>
          <p:cNvPr id="2" name="Left-Right Arrow 1"/>
          <p:cNvSpPr/>
          <p:nvPr/>
        </p:nvSpPr>
        <p:spPr>
          <a:xfrm>
            <a:off x="3886200" y="1189990"/>
            <a:ext cx="465138" cy="228600"/>
          </a:xfrm>
          <a:prstGeom prst="leftRightArrow">
            <a:avLst/>
          </a:prstGeom>
        </p:spPr>
        <p:style>
          <a:lnRef idx="2">
            <a:schemeClr val="dk1"/>
          </a:lnRef>
          <a:fillRef idx="1">
            <a:schemeClr val="lt1"/>
          </a:fillRef>
          <a:effectRef idx="0">
            <a:schemeClr val="dk1"/>
          </a:effectRef>
          <a:fontRef idx="minor">
            <a:schemeClr val="dk1"/>
          </a:fontRef>
        </p:style>
        <p:txBody>
          <a:bodyPr anchor="ctr"/>
          <a:lstStyle/>
          <a:p>
            <a:pPr algn="ctr">
              <a:defRPr/>
            </a:pPr>
            <a:endParaRPr lang="sl-SI"/>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70" name="Group 7"/>
          <p:cNvGrpSpPr>
            <a:grpSpLocks/>
          </p:cNvGrpSpPr>
          <p:nvPr/>
        </p:nvGrpSpPr>
        <p:grpSpPr bwMode="auto">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i="1" dirty="0">
                <a:solidFill>
                  <a:srgbClr val="E6B9B8"/>
                </a:solidFill>
                <a:latin typeface="Cambria" pitchFamily="18" charset="0"/>
                <a:cs typeface="Arial" charset="0"/>
              </a:endParaRPr>
            </a:p>
            <a:p>
              <a:pPr algn="ctr" fontAlgn="auto">
                <a:spcBef>
                  <a:spcPts val="0"/>
                </a:spcBef>
                <a:spcAft>
                  <a:spcPts val="0"/>
                </a:spcAft>
                <a:defRPr/>
              </a:pPr>
              <a:r>
                <a:rPr lang="en-US" b="1" i="1" dirty="0">
                  <a:solidFill>
                    <a:srgbClr val="E6B9B8"/>
                  </a:solidFill>
                  <a:latin typeface="Cambria" pitchFamily="18" charset="0"/>
                  <a:cs typeface="Arial" charset="0"/>
                </a:rPr>
                <a:t>CUSTOMS UNION</a:t>
              </a:r>
            </a:p>
            <a:p>
              <a:pPr algn="ctr" fontAlgn="auto">
                <a:spcBef>
                  <a:spcPts val="0"/>
                </a:spcBef>
                <a:spcAft>
                  <a:spcPts val="0"/>
                </a:spcAft>
                <a:defRPr/>
              </a:pPr>
              <a:endParaRPr lang="en-US" b="1" i="1" dirty="0">
                <a:solidFill>
                  <a:srgbClr val="E6B9B8"/>
                </a:solidFill>
                <a:latin typeface="Cambria" pitchFamily="18" charset="0"/>
                <a:cs typeface="Arial" charset="0"/>
              </a:endParaRPr>
            </a:p>
          </p:txBody>
        </p:sp>
        <p:sp>
          <p:nvSpPr>
            <p:cNvPr id="7180" name="Rectangle 7"/>
            <p:cNvSpPr>
              <a:spLocks noChangeArrowheads="1"/>
            </p:cNvSpPr>
            <p:nvPr/>
          </p:nvSpPr>
          <p:spPr bwMode="auto">
            <a:xfrm>
              <a:off x="95250" y="104775"/>
              <a:ext cx="5010150"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4288" indent="-14288">
                <a:spcAft>
                  <a:spcPct val="40000"/>
                </a:spcAft>
                <a:buClr>
                  <a:srgbClr val="FF0000"/>
                </a:buClr>
              </a:pPr>
              <a:r>
                <a:rPr lang="sr-Latn-CS" b="1">
                  <a:solidFill>
                    <a:srgbClr val="F2DCDB"/>
                  </a:solidFill>
                  <a:latin typeface="Cambria" pitchFamily="18" charset="0"/>
                </a:rPr>
                <a:t>Chapter </a:t>
              </a:r>
              <a:r>
                <a:rPr lang="en-US" b="1">
                  <a:solidFill>
                    <a:srgbClr val="F2DCDB"/>
                  </a:solidFill>
                  <a:latin typeface="Cambria" pitchFamily="18" charset="0"/>
                </a:rPr>
                <a:t>29</a:t>
              </a:r>
              <a:r>
                <a:rPr lang="sr-Latn-CS" b="1">
                  <a:solidFill>
                    <a:srgbClr val="F2DCDB"/>
                  </a:solidFill>
                  <a:latin typeface="Cambria" pitchFamily="18" charset="0"/>
                </a:rPr>
                <a:t>:</a:t>
              </a:r>
              <a:endParaRPr lang="en-US" b="1">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a:solidFill>
                  <a:srgbClr val="F2DCDB"/>
                </a:solidFill>
                <a:latin typeface="Cambria" pitchFamily="18" charset="0"/>
              </a:endParaRPr>
            </a:p>
          </p:txBody>
        </p:sp>
        <p:grpSp>
          <p:nvGrpSpPr>
            <p:cNvPr id="7181"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grpSp>
      </p:grpSp>
      <p:grpSp>
        <p:nvGrpSpPr>
          <p:cNvPr id="7171" name="Group 21"/>
          <p:cNvGrpSpPr>
            <a:grpSpLocks/>
          </p:cNvGrpSpPr>
          <p:nvPr/>
        </p:nvGrpSpPr>
        <p:grpSpPr bwMode="auto">
          <a:xfrm>
            <a:off x="0" y="6354763"/>
            <a:ext cx="9144000" cy="506412"/>
            <a:chOff x="0" y="6354762"/>
            <a:chExt cx="9144000" cy="506473"/>
          </a:xfrm>
        </p:grpSpPr>
        <p:sp>
          <p:nvSpPr>
            <p:cNvPr id="4" name="Round Same Side Corner Rectangle 3"/>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5" name="Rectangle 4"/>
            <p:cNvSpPr/>
            <p:nvPr/>
          </p:nvSpPr>
          <p:spPr>
            <a:xfrm>
              <a:off x="533400" y="6461137"/>
              <a:ext cx="4564063" cy="40009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7177" name="Picture 4" descr="C:\Documents and Settings\alen.nikezic\Desktop\MUPIJU-Stari komp\Press clipping\montenegro grb.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354762"/>
              <a:ext cx="508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953735"/>
                  </a:solidFill>
                  <a:latin typeface="Cambria" pitchFamily="18" charset="0"/>
                  <a:cs typeface="Arial" charset="0"/>
                </a:rPr>
                <a:t>Chapter 29: </a:t>
              </a:r>
              <a:endParaRPr lang="sr-Latn-CS" sz="1100" b="1" dirty="0">
                <a:solidFill>
                  <a:srgbClr val="953735"/>
                </a:solidFill>
                <a:latin typeface="Cambria" pitchFamily="18" charset="0"/>
                <a:cs typeface="Arial" charset="0"/>
              </a:endParaRPr>
            </a:p>
            <a:p>
              <a:pPr algn="ctr" fontAlgn="auto">
                <a:spcBef>
                  <a:spcPts val="0"/>
                </a:spcBef>
                <a:spcAft>
                  <a:spcPts val="0"/>
                </a:spcAft>
                <a:defRPr/>
              </a:pPr>
              <a:r>
                <a:rPr lang="en-US" sz="1100" b="1" i="1" dirty="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fontAlgn="auto">
                <a:spcBef>
                  <a:spcPts val="0"/>
                </a:spcBef>
                <a:spcAft>
                  <a:spcPts val="0"/>
                </a:spcAft>
                <a:defRPr/>
              </a:pPr>
              <a:endParaRPr lang="en-US" sz="1100" b="1" i="1" dirty="0">
                <a:solidFill>
                  <a:srgbClr val="953735"/>
                </a:solidFill>
                <a:latin typeface="Cambria" pitchFamily="18" charset="0"/>
                <a:cs typeface="Arial" charset="0"/>
              </a:endParaRPr>
            </a:p>
          </p:txBody>
        </p:sp>
      </p:grpSp>
      <p:sp>
        <p:nvSpPr>
          <p:cNvPr id="7172" name="Title 18"/>
          <p:cNvSpPr>
            <a:spLocks noGrp="1"/>
          </p:cNvSpPr>
          <p:nvPr>
            <p:ph type="ctrTitle"/>
          </p:nvPr>
        </p:nvSpPr>
        <p:spPr>
          <a:xfrm>
            <a:off x="95250" y="762000"/>
            <a:ext cx="9004300" cy="5486400"/>
          </a:xfrm>
        </p:spPr>
        <p:txBody>
          <a:bodyPr/>
          <a:lstStyle/>
          <a:p>
            <a:pPr eaLnBrk="1" hangingPunct="1"/>
            <a:endParaRPr lang="sl-SI" smtClean="0"/>
          </a:p>
        </p:txBody>
      </p:sp>
      <p:pic>
        <p:nvPicPr>
          <p:cNvPr id="7173" name="Picture 18" descr="C:\Documents and Settings\All Users\Desktop\Sharing\obraza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338" y="1219200"/>
            <a:ext cx="4056062" cy="481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2" descr="C:\Documents and Settings\All Users\Desktop\Sharing\obrazac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1371600"/>
            <a:ext cx="4375150" cy="466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4" name="Group 7"/>
          <p:cNvGrpSpPr>
            <a:grpSpLocks/>
          </p:cNvGrpSpPr>
          <p:nvPr/>
        </p:nvGrpSpPr>
        <p:grpSpPr bwMode="auto">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i="1" dirty="0">
                <a:solidFill>
                  <a:srgbClr val="E6B9B8"/>
                </a:solidFill>
                <a:latin typeface="Cambria" pitchFamily="18" charset="0"/>
                <a:cs typeface="Arial" charset="0"/>
              </a:endParaRPr>
            </a:p>
            <a:p>
              <a:pPr algn="ctr" fontAlgn="auto">
                <a:spcBef>
                  <a:spcPts val="0"/>
                </a:spcBef>
                <a:spcAft>
                  <a:spcPts val="0"/>
                </a:spcAft>
                <a:defRPr/>
              </a:pPr>
              <a:r>
                <a:rPr lang="en-US" b="1" i="1" dirty="0">
                  <a:solidFill>
                    <a:srgbClr val="E6B9B8"/>
                  </a:solidFill>
                  <a:latin typeface="Cambria" pitchFamily="18" charset="0"/>
                  <a:cs typeface="Arial" charset="0"/>
                </a:rPr>
                <a:t>CUSTOMS UNION</a:t>
              </a:r>
            </a:p>
            <a:p>
              <a:pPr algn="ctr" fontAlgn="auto">
                <a:spcBef>
                  <a:spcPts val="0"/>
                </a:spcBef>
                <a:spcAft>
                  <a:spcPts val="0"/>
                </a:spcAft>
                <a:defRPr/>
              </a:pPr>
              <a:endParaRPr lang="en-US" b="1" i="1" dirty="0">
                <a:solidFill>
                  <a:srgbClr val="E6B9B8"/>
                </a:solidFill>
                <a:latin typeface="Cambria" pitchFamily="18" charset="0"/>
                <a:cs typeface="Arial" charset="0"/>
              </a:endParaRPr>
            </a:p>
          </p:txBody>
        </p:sp>
        <p:sp>
          <p:nvSpPr>
            <p:cNvPr id="8204" name="Rectangle 7"/>
            <p:cNvSpPr>
              <a:spLocks noChangeArrowheads="1"/>
            </p:cNvSpPr>
            <p:nvPr/>
          </p:nvSpPr>
          <p:spPr bwMode="auto">
            <a:xfrm>
              <a:off x="95250" y="104775"/>
              <a:ext cx="5010150"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4288" indent="-14288">
                <a:spcAft>
                  <a:spcPct val="40000"/>
                </a:spcAft>
                <a:buClr>
                  <a:srgbClr val="FF0000"/>
                </a:buClr>
              </a:pPr>
              <a:r>
                <a:rPr lang="sr-Latn-CS" b="1">
                  <a:solidFill>
                    <a:srgbClr val="F2DCDB"/>
                  </a:solidFill>
                  <a:latin typeface="Cambria" pitchFamily="18" charset="0"/>
                </a:rPr>
                <a:t>Chapter </a:t>
              </a:r>
              <a:r>
                <a:rPr lang="en-US" b="1">
                  <a:solidFill>
                    <a:srgbClr val="F2DCDB"/>
                  </a:solidFill>
                  <a:latin typeface="Cambria" pitchFamily="18" charset="0"/>
                </a:rPr>
                <a:t>29</a:t>
              </a:r>
              <a:r>
                <a:rPr lang="sr-Latn-CS" b="1">
                  <a:solidFill>
                    <a:srgbClr val="F2DCDB"/>
                  </a:solidFill>
                  <a:latin typeface="Cambria" pitchFamily="18" charset="0"/>
                </a:rPr>
                <a:t>:</a:t>
              </a:r>
              <a:endParaRPr lang="en-US" b="1">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a:solidFill>
                  <a:srgbClr val="F2DCDB"/>
                </a:solidFill>
                <a:latin typeface="Cambria" pitchFamily="18" charset="0"/>
              </a:endParaRPr>
            </a:p>
          </p:txBody>
        </p:sp>
        <p:grpSp>
          <p:nvGrpSpPr>
            <p:cNvPr id="8205"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grpSp>
      </p:grpSp>
      <p:grpSp>
        <p:nvGrpSpPr>
          <p:cNvPr id="8195" name="Group 21"/>
          <p:cNvGrpSpPr>
            <a:grpSpLocks/>
          </p:cNvGrpSpPr>
          <p:nvPr/>
        </p:nvGrpSpPr>
        <p:grpSpPr bwMode="auto">
          <a:xfrm>
            <a:off x="0" y="6354763"/>
            <a:ext cx="9144000" cy="506412"/>
            <a:chOff x="0" y="6354762"/>
            <a:chExt cx="9144000" cy="506473"/>
          </a:xfrm>
        </p:grpSpPr>
        <p:sp>
          <p:nvSpPr>
            <p:cNvPr id="4" name="Round Same Side Corner Rectangle 3"/>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5" name="Rectangle 4"/>
            <p:cNvSpPr/>
            <p:nvPr/>
          </p:nvSpPr>
          <p:spPr>
            <a:xfrm>
              <a:off x="533400" y="6461137"/>
              <a:ext cx="4564063" cy="40009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8201" name="Picture 4" descr="C:\Documents and Settings\alen.nikezic\Desktop\MUPIJU-Stari komp\Press clipping\montenegro grb.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354762"/>
              <a:ext cx="508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953735"/>
                  </a:solidFill>
                  <a:latin typeface="Cambria" pitchFamily="18" charset="0"/>
                  <a:cs typeface="Arial" charset="0"/>
                </a:rPr>
                <a:t>Chapter 29: </a:t>
              </a:r>
              <a:endParaRPr lang="sr-Latn-CS" sz="1100" b="1" dirty="0">
                <a:solidFill>
                  <a:srgbClr val="953735"/>
                </a:solidFill>
                <a:latin typeface="Cambria" pitchFamily="18" charset="0"/>
                <a:cs typeface="Arial" charset="0"/>
              </a:endParaRPr>
            </a:p>
            <a:p>
              <a:pPr algn="ctr" fontAlgn="auto">
                <a:spcBef>
                  <a:spcPts val="0"/>
                </a:spcBef>
                <a:spcAft>
                  <a:spcPts val="0"/>
                </a:spcAft>
                <a:defRPr/>
              </a:pPr>
              <a:r>
                <a:rPr lang="en-US" sz="1100" b="1" i="1" dirty="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fontAlgn="auto">
                <a:spcBef>
                  <a:spcPts val="0"/>
                </a:spcBef>
                <a:spcAft>
                  <a:spcPts val="0"/>
                </a:spcAft>
                <a:defRPr/>
              </a:pPr>
              <a:endParaRPr lang="en-US" sz="1100" b="1" i="1" dirty="0">
                <a:solidFill>
                  <a:srgbClr val="953735"/>
                </a:solidFill>
                <a:latin typeface="Cambria" pitchFamily="18" charset="0"/>
                <a:cs typeface="Arial" charset="0"/>
              </a:endParaRPr>
            </a:p>
          </p:txBody>
        </p:sp>
      </p:grpSp>
      <p:sp>
        <p:nvSpPr>
          <p:cNvPr id="8196" name="Title 18"/>
          <p:cNvSpPr>
            <a:spLocks noGrp="1"/>
          </p:cNvSpPr>
          <p:nvPr>
            <p:ph type="ctrTitle"/>
          </p:nvPr>
        </p:nvSpPr>
        <p:spPr>
          <a:xfrm>
            <a:off x="914400" y="2467928"/>
            <a:ext cx="7377113" cy="3628072"/>
          </a:xfrm>
        </p:spPr>
        <p:txBody>
          <a:bodyPr/>
          <a:lstStyle/>
          <a:p>
            <a:pPr algn="l" eaLnBrk="1" hangingPunct="1"/>
            <a:r>
              <a:rPr lang="sr-Latn-CS" sz="2800" b="1" dirty="0" smtClean="0">
                <a:latin typeface="Arial" pitchFamily="34" charset="0"/>
                <a:cs typeface="Arial" pitchFamily="34" charset="0"/>
              </a:rPr>
              <a:t/>
            </a:r>
            <a:br>
              <a:rPr lang="sr-Latn-CS" sz="2800" b="1" dirty="0" smtClean="0">
                <a:latin typeface="Arial" pitchFamily="34" charset="0"/>
                <a:cs typeface="Arial" pitchFamily="34" charset="0"/>
              </a:rPr>
            </a:br>
            <a:r>
              <a:rPr lang="sr-Latn-CS" sz="2800" b="1" dirty="0" smtClean="0">
                <a:latin typeface="Arial" pitchFamily="34" charset="0"/>
                <a:cs typeface="Arial" pitchFamily="34" charset="0"/>
              </a:rPr>
              <a:t/>
            </a:r>
            <a:br>
              <a:rPr lang="sr-Latn-CS" sz="2800" b="1" dirty="0" smtClean="0">
                <a:latin typeface="Arial" pitchFamily="34" charset="0"/>
                <a:cs typeface="Arial" pitchFamily="34" charset="0"/>
              </a:rPr>
            </a:br>
            <a:r>
              <a:rPr lang="sr-Latn-CS" sz="2800" b="1" dirty="0" smtClean="0">
                <a:latin typeface="Arial" pitchFamily="34" charset="0"/>
                <a:cs typeface="Arial" pitchFamily="34" charset="0"/>
              </a:rPr>
              <a:t/>
            </a:r>
            <a:br>
              <a:rPr lang="sr-Latn-CS" sz="2800" b="1" dirty="0" smtClean="0">
                <a:latin typeface="Arial" pitchFamily="34" charset="0"/>
                <a:cs typeface="Arial" pitchFamily="34" charset="0"/>
              </a:rPr>
            </a:br>
            <a:r>
              <a:rPr lang="sr-Latn-CS" sz="2800" b="1" dirty="0" smtClean="0">
                <a:latin typeface="Arial" pitchFamily="34" charset="0"/>
                <a:cs typeface="Arial" pitchFamily="34" charset="0"/>
              </a:rPr>
              <a:t/>
            </a:r>
            <a:br>
              <a:rPr lang="sr-Latn-CS" sz="2800" b="1" dirty="0" smtClean="0">
                <a:latin typeface="Arial" pitchFamily="34" charset="0"/>
                <a:cs typeface="Arial" pitchFamily="34" charset="0"/>
              </a:rPr>
            </a:br>
            <a:r>
              <a:rPr lang="sr-Latn-CS" sz="1800" b="1" dirty="0" smtClean="0"/>
              <a:t/>
            </a:r>
            <a:br>
              <a:rPr lang="sr-Latn-CS" sz="1800" b="1" dirty="0" smtClean="0"/>
            </a:br>
            <a:r>
              <a:rPr lang="sr-Latn-CS" sz="1800" b="1" dirty="0" smtClean="0"/>
              <a:t/>
            </a:r>
            <a:br>
              <a:rPr lang="sr-Latn-CS" sz="1800" b="1" dirty="0" smtClean="0"/>
            </a:br>
            <a:r>
              <a:rPr lang="sr-Latn-CS" b="1" dirty="0" smtClean="0"/>
              <a:t/>
            </a:r>
            <a:br>
              <a:rPr lang="sr-Latn-CS" b="1" dirty="0" smtClean="0"/>
            </a:br>
            <a:r>
              <a:rPr lang="sr-Latn-CS" b="1" dirty="0" smtClean="0"/>
              <a:t/>
            </a:r>
            <a:br>
              <a:rPr lang="sr-Latn-CS" b="1" dirty="0" smtClean="0"/>
            </a:br>
            <a:r>
              <a:rPr lang="sr-Latn-CS" b="1" dirty="0" smtClean="0"/>
              <a:t/>
            </a:r>
            <a:br>
              <a:rPr lang="sr-Latn-CS" b="1" dirty="0" smtClean="0"/>
            </a:br>
            <a:r>
              <a:rPr lang="en-GB" sz="2000" dirty="0" smtClean="0">
                <a:effectLst/>
                <a:latin typeface="Arial"/>
                <a:ea typeface="Times New Roman"/>
              </a:rPr>
              <a:t>The administration body competent for custom affairs shall provide data or enable electronic access, to the competent administration body, on each money, check, bearer securities, precious metals and precious stones transport across the state border, exceeding value or amount of </a:t>
            </a:r>
            <a:r>
              <a:rPr lang="en-GB" sz="2000" dirty="0" smtClean="0">
                <a:effectLst/>
                <a:latin typeface="Arial"/>
                <a:ea typeface="Times New Roman"/>
              </a:rPr>
              <a:t>EUR 10.000 </a:t>
            </a:r>
            <a:r>
              <a:rPr lang="en-GB" sz="2000" dirty="0" smtClean="0">
                <a:effectLst/>
                <a:latin typeface="Arial"/>
                <a:ea typeface="Times New Roman"/>
              </a:rPr>
              <a:t>or more, within 3 days from the date of transporting</a:t>
            </a:r>
            <a:r>
              <a:rPr lang="sr-Latn-CS" sz="2000" dirty="0" smtClean="0">
                <a:solidFill>
                  <a:srgbClr val="000000"/>
                </a:solidFill>
                <a:latin typeface="Arial" pitchFamily="34" charset="0"/>
                <a:cs typeface="Arial" pitchFamily="34" charset="0"/>
              </a:rPr>
              <a:t>.</a:t>
            </a:r>
            <a:br>
              <a:rPr lang="sr-Latn-CS" sz="2000" dirty="0" smtClean="0">
                <a:solidFill>
                  <a:srgbClr val="000000"/>
                </a:solidFill>
                <a:latin typeface="Arial" pitchFamily="34" charset="0"/>
                <a:cs typeface="Arial" pitchFamily="34" charset="0"/>
              </a:rPr>
            </a:br>
            <a:r>
              <a:rPr lang="sr-Latn-CS" sz="2000" dirty="0" smtClean="0">
                <a:solidFill>
                  <a:srgbClr val="000000"/>
                </a:solidFill>
                <a:latin typeface="Arial" pitchFamily="34" charset="0"/>
                <a:cs typeface="Arial" pitchFamily="34" charset="0"/>
              </a:rPr>
              <a:t/>
            </a:r>
            <a:br>
              <a:rPr lang="sr-Latn-CS" sz="2000" dirty="0" smtClean="0">
                <a:solidFill>
                  <a:srgbClr val="000000"/>
                </a:solidFill>
                <a:latin typeface="Arial" pitchFamily="34" charset="0"/>
                <a:cs typeface="Arial" pitchFamily="34" charset="0"/>
              </a:rPr>
            </a:br>
            <a:r>
              <a:rPr lang="en-GB" sz="2000" dirty="0" smtClean="0">
                <a:effectLst/>
                <a:latin typeface="Arial"/>
                <a:ea typeface="Times New Roman"/>
              </a:rPr>
              <a:t>The customs administration shall provide data to the competent administration body on transportation even in value or amount lower than </a:t>
            </a:r>
            <a:r>
              <a:rPr lang="en-GB" sz="2000" dirty="0" smtClean="0">
                <a:effectLst/>
                <a:latin typeface="Arial"/>
                <a:ea typeface="Times New Roman"/>
              </a:rPr>
              <a:t>EUR 10,000, </a:t>
            </a:r>
            <a:r>
              <a:rPr lang="en-GB" sz="2000" dirty="0" smtClean="0">
                <a:effectLst/>
                <a:latin typeface="Arial"/>
                <a:ea typeface="Times New Roman"/>
              </a:rPr>
              <a:t>if in accordance with such person there are reasons for suspicion of money laundering or terrorist financing</a:t>
            </a:r>
            <a:r>
              <a:rPr lang="sr-Latn-CS" sz="2000" dirty="0" smtClean="0">
                <a:solidFill>
                  <a:srgbClr val="000000"/>
                </a:solidFill>
                <a:latin typeface="Arial" pitchFamily="34" charset="0"/>
                <a:cs typeface="Arial" pitchFamily="34" charset="0"/>
              </a:rPr>
              <a:t>.</a:t>
            </a:r>
            <a:br>
              <a:rPr lang="sr-Latn-CS" sz="2000" dirty="0" smtClean="0">
                <a:solidFill>
                  <a:srgbClr val="000000"/>
                </a:solidFill>
                <a:latin typeface="Arial" pitchFamily="34" charset="0"/>
                <a:cs typeface="Arial" pitchFamily="34" charset="0"/>
              </a:rPr>
            </a:br>
            <a:r>
              <a:rPr lang="sr-Latn-CS" sz="1800" b="1" dirty="0" smtClean="0">
                <a:solidFill>
                  <a:srgbClr val="000000"/>
                </a:solidFill>
              </a:rPr>
              <a:t/>
            </a:r>
            <a:br>
              <a:rPr lang="sr-Latn-CS" sz="1800" b="1" dirty="0" smtClean="0">
                <a:solidFill>
                  <a:srgbClr val="000000"/>
                </a:solidFill>
              </a:rPr>
            </a:br>
            <a:r>
              <a:rPr lang="sr-Latn-CS" sz="1800" b="1" dirty="0" smtClean="0">
                <a:solidFill>
                  <a:srgbClr val="000000"/>
                </a:solidFill>
              </a:rPr>
              <a:t/>
            </a:r>
            <a:br>
              <a:rPr lang="sr-Latn-CS" sz="1800" b="1" dirty="0" smtClean="0">
                <a:solidFill>
                  <a:srgbClr val="000000"/>
                </a:solidFill>
              </a:rPr>
            </a:br>
            <a:r>
              <a:rPr lang="sr-Latn-CS" b="1" dirty="0" smtClean="0"/>
              <a:t/>
            </a:r>
            <a:br>
              <a:rPr lang="sr-Latn-CS" b="1" dirty="0" smtClean="0"/>
            </a:br>
            <a:r>
              <a:rPr lang="sr-Latn-CS" b="1" dirty="0" smtClean="0"/>
              <a:t/>
            </a:r>
            <a:br>
              <a:rPr lang="sr-Latn-CS" b="1" dirty="0" smtClean="0"/>
            </a:br>
            <a:r>
              <a:rPr lang="sr-Latn-CS" b="1" dirty="0" smtClean="0"/>
              <a:t/>
            </a:r>
            <a:br>
              <a:rPr lang="sr-Latn-CS" b="1" dirty="0" smtClean="0"/>
            </a:br>
            <a:r>
              <a:rPr lang="sr-Latn-CS" b="1" dirty="0" smtClean="0"/>
              <a:t/>
            </a:r>
            <a:br>
              <a:rPr lang="sr-Latn-CS" b="1" dirty="0" smtClean="0"/>
            </a:br>
            <a:r>
              <a:rPr lang="sr-Latn-CS" b="1" dirty="0" smtClean="0"/>
              <a:t/>
            </a:r>
            <a:br>
              <a:rPr lang="sr-Latn-CS" b="1" dirty="0" smtClean="0"/>
            </a:br>
            <a:endParaRPr lang="en-US" b="1" dirty="0" smtClean="0"/>
          </a:p>
        </p:txBody>
      </p:sp>
      <p:sp>
        <p:nvSpPr>
          <p:cNvPr id="2" name="TextBox 1"/>
          <p:cNvSpPr txBox="1"/>
          <p:nvPr/>
        </p:nvSpPr>
        <p:spPr>
          <a:xfrm>
            <a:off x="304799" y="990600"/>
            <a:ext cx="8605957" cy="1477328"/>
          </a:xfrm>
          <a:prstGeom prst="rect">
            <a:avLst/>
          </a:prstGeom>
          <a:noFill/>
        </p:spPr>
        <p:txBody>
          <a:bodyPr wrap="square">
            <a:spAutoFit/>
          </a:bodyPr>
          <a:lstStyle/>
          <a:p>
            <a:pPr algn="ctr">
              <a:defRPr/>
            </a:pPr>
            <a:r>
              <a:rPr lang="en-US" sz="2800" dirty="0" smtClean="0">
                <a:solidFill>
                  <a:prstClr val="black"/>
                </a:solidFill>
                <a:ea typeface="+mj-ea"/>
                <a:cs typeface="Arial" pitchFamily="34" charset="0"/>
              </a:rPr>
              <a:t>Customs Administration        </a:t>
            </a:r>
            <a:r>
              <a:rPr lang="en-US" sz="2800" dirty="0" err="1" smtClean="0">
                <a:solidFill>
                  <a:prstClr val="black"/>
                </a:solidFill>
                <a:ea typeface="+mj-ea"/>
                <a:cs typeface="Arial" pitchFamily="34" charset="0"/>
              </a:rPr>
              <a:t>APMLFT</a:t>
            </a:r>
            <a:r>
              <a:rPr lang="sr-Latn-CS" sz="2800" b="1" dirty="0">
                <a:solidFill>
                  <a:prstClr val="black"/>
                </a:solidFill>
                <a:ea typeface="+mj-ea"/>
                <a:cs typeface="Arial" pitchFamily="34" charset="0"/>
              </a:rPr>
              <a:t/>
            </a:r>
            <a:br>
              <a:rPr lang="sr-Latn-CS" sz="2800" b="1" dirty="0">
                <a:solidFill>
                  <a:prstClr val="black"/>
                </a:solidFill>
                <a:ea typeface="+mj-ea"/>
                <a:cs typeface="Arial" pitchFamily="34" charset="0"/>
              </a:rPr>
            </a:br>
            <a:r>
              <a:rPr lang="en-US" b="1" dirty="0">
                <a:solidFill>
                  <a:prstClr val="black"/>
                </a:solidFill>
                <a:latin typeface="Calibri"/>
                <a:ea typeface="+mj-ea"/>
                <a:cs typeface="+mj-cs"/>
              </a:rPr>
              <a:t>L</a:t>
            </a:r>
            <a:r>
              <a:rPr lang="en-US" b="1" dirty="0" smtClean="0">
                <a:solidFill>
                  <a:prstClr val="black"/>
                </a:solidFill>
                <a:latin typeface="Calibri"/>
                <a:ea typeface="+mj-ea"/>
                <a:cs typeface="+mj-cs"/>
              </a:rPr>
              <a:t>aw on prevention of money laundering and terrorism financing</a:t>
            </a:r>
            <a:r>
              <a:rPr lang="sr-Latn-CS" b="1" dirty="0" smtClean="0">
                <a:solidFill>
                  <a:prstClr val="black"/>
                </a:solidFill>
                <a:latin typeface="Calibri"/>
                <a:ea typeface="+mj-ea"/>
                <a:cs typeface="+mj-cs"/>
              </a:rPr>
              <a:t>,  OG 14/2012 </a:t>
            </a:r>
            <a:r>
              <a:rPr lang="en-US" b="1" dirty="0" smtClean="0">
                <a:solidFill>
                  <a:prstClr val="black"/>
                </a:solidFill>
                <a:latin typeface="Calibri"/>
                <a:ea typeface="+mj-ea"/>
                <a:cs typeface="+mj-cs"/>
              </a:rPr>
              <a:t> Article </a:t>
            </a:r>
            <a:r>
              <a:rPr lang="sr-Latn-CS" b="1" dirty="0" smtClean="0">
                <a:solidFill>
                  <a:prstClr val="black"/>
                </a:solidFill>
                <a:latin typeface="Calibri"/>
                <a:ea typeface="+mj-ea"/>
                <a:cs typeface="+mj-cs"/>
              </a:rPr>
              <a:t>66</a:t>
            </a:r>
            <a:r>
              <a:rPr lang="sr-Latn-CS" sz="4400" b="1" dirty="0">
                <a:solidFill>
                  <a:prstClr val="black"/>
                </a:solidFill>
                <a:latin typeface="Calibri"/>
                <a:ea typeface="+mj-ea"/>
                <a:cs typeface="+mj-cs"/>
              </a:rPr>
              <a:t/>
            </a:r>
            <a:br>
              <a:rPr lang="sr-Latn-CS" sz="4400" b="1" dirty="0">
                <a:solidFill>
                  <a:prstClr val="black"/>
                </a:solidFill>
                <a:latin typeface="Calibri"/>
                <a:ea typeface="+mj-ea"/>
                <a:cs typeface="+mj-cs"/>
              </a:rPr>
            </a:br>
            <a:endParaRPr lang="sl-SI" dirty="0">
              <a:latin typeface="Arial" charset="0"/>
            </a:endParaRPr>
          </a:p>
        </p:txBody>
      </p:sp>
      <p:sp>
        <p:nvSpPr>
          <p:cNvPr id="3" name="Left-Right Arrow 2"/>
          <p:cNvSpPr/>
          <p:nvPr/>
        </p:nvSpPr>
        <p:spPr>
          <a:xfrm>
            <a:off x="5486400" y="1109663"/>
            <a:ext cx="533400" cy="304800"/>
          </a:xfrm>
          <a:prstGeom prst="leftRightArrow">
            <a:avLst/>
          </a:prstGeom>
        </p:spPr>
        <p:style>
          <a:lnRef idx="2">
            <a:schemeClr val="dk1"/>
          </a:lnRef>
          <a:fillRef idx="1">
            <a:schemeClr val="lt1"/>
          </a:fillRef>
          <a:effectRef idx="0">
            <a:schemeClr val="dk1"/>
          </a:effectRef>
          <a:fontRef idx="minor">
            <a:schemeClr val="dk1"/>
          </a:fontRef>
        </p:style>
        <p:txBody>
          <a:bodyPr anchor="ctr"/>
          <a:lstStyle/>
          <a:p>
            <a:pPr algn="ctr">
              <a:defRPr/>
            </a:pPr>
            <a:endParaRPr lang="sl-SI"/>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0" name="Group 7"/>
          <p:cNvGrpSpPr>
            <a:grpSpLocks/>
          </p:cNvGrpSpPr>
          <p:nvPr/>
        </p:nvGrpSpPr>
        <p:grpSpPr bwMode="auto">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i="1" dirty="0">
                <a:solidFill>
                  <a:srgbClr val="E6B9B8"/>
                </a:solidFill>
                <a:latin typeface="Cambria" pitchFamily="18" charset="0"/>
                <a:cs typeface="Arial" charset="0"/>
              </a:endParaRPr>
            </a:p>
            <a:p>
              <a:pPr algn="ctr" fontAlgn="auto">
                <a:spcBef>
                  <a:spcPts val="0"/>
                </a:spcBef>
                <a:spcAft>
                  <a:spcPts val="0"/>
                </a:spcAft>
                <a:defRPr/>
              </a:pPr>
              <a:r>
                <a:rPr lang="en-US" b="1" i="1" dirty="0">
                  <a:solidFill>
                    <a:srgbClr val="E6B9B8"/>
                  </a:solidFill>
                  <a:latin typeface="Cambria" pitchFamily="18" charset="0"/>
                  <a:cs typeface="Arial" charset="0"/>
                </a:rPr>
                <a:t>CUSTOMS UNION</a:t>
              </a:r>
            </a:p>
            <a:p>
              <a:pPr algn="ctr" fontAlgn="auto">
                <a:spcBef>
                  <a:spcPts val="0"/>
                </a:spcBef>
                <a:spcAft>
                  <a:spcPts val="0"/>
                </a:spcAft>
                <a:defRPr/>
              </a:pPr>
              <a:endParaRPr lang="en-US" b="1" i="1" dirty="0">
                <a:solidFill>
                  <a:srgbClr val="E6B9B8"/>
                </a:solidFill>
                <a:latin typeface="Cambria" pitchFamily="18" charset="0"/>
                <a:cs typeface="Arial" charset="0"/>
              </a:endParaRPr>
            </a:p>
          </p:txBody>
        </p:sp>
        <p:sp>
          <p:nvSpPr>
            <p:cNvPr id="12298" name="Rectangle 7"/>
            <p:cNvSpPr>
              <a:spLocks noChangeArrowheads="1"/>
            </p:cNvSpPr>
            <p:nvPr/>
          </p:nvSpPr>
          <p:spPr bwMode="auto">
            <a:xfrm>
              <a:off x="95250" y="104775"/>
              <a:ext cx="5010150"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4288" indent="-14288">
                <a:spcAft>
                  <a:spcPct val="40000"/>
                </a:spcAft>
                <a:buClr>
                  <a:srgbClr val="FF0000"/>
                </a:buClr>
              </a:pPr>
              <a:r>
                <a:rPr lang="sr-Latn-CS" b="1">
                  <a:solidFill>
                    <a:srgbClr val="F2DCDB"/>
                  </a:solidFill>
                  <a:latin typeface="Cambria" pitchFamily="18" charset="0"/>
                </a:rPr>
                <a:t>Chapter </a:t>
              </a:r>
              <a:r>
                <a:rPr lang="en-US" b="1">
                  <a:solidFill>
                    <a:srgbClr val="F2DCDB"/>
                  </a:solidFill>
                  <a:latin typeface="Cambria" pitchFamily="18" charset="0"/>
                </a:rPr>
                <a:t>29</a:t>
              </a:r>
              <a:r>
                <a:rPr lang="sr-Latn-CS" b="1">
                  <a:solidFill>
                    <a:srgbClr val="F2DCDB"/>
                  </a:solidFill>
                  <a:latin typeface="Cambria" pitchFamily="18" charset="0"/>
                </a:rPr>
                <a:t>:</a:t>
              </a:r>
              <a:endParaRPr lang="en-US" b="1">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a:solidFill>
                  <a:srgbClr val="F2DCDB"/>
                </a:solidFill>
                <a:latin typeface="Cambria" pitchFamily="18" charset="0"/>
              </a:endParaRPr>
            </a:p>
          </p:txBody>
        </p:sp>
        <p:grpSp>
          <p:nvGrpSpPr>
            <p:cNvPr id="12299"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grpSp>
      </p:grpSp>
      <p:grpSp>
        <p:nvGrpSpPr>
          <p:cNvPr id="12291" name="Group 21"/>
          <p:cNvGrpSpPr>
            <a:grpSpLocks/>
          </p:cNvGrpSpPr>
          <p:nvPr/>
        </p:nvGrpSpPr>
        <p:grpSpPr bwMode="auto">
          <a:xfrm>
            <a:off x="0" y="6354763"/>
            <a:ext cx="9144000" cy="506412"/>
            <a:chOff x="0" y="6354762"/>
            <a:chExt cx="9144000" cy="506473"/>
          </a:xfrm>
        </p:grpSpPr>
        <p:sp>
          <p:nvSpPr>
            <p:cNvPr id="4" name="Round Same Side Corner Rectangle 3"/>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5" name="Rectangle 4"/>
            <p:cNvSpPr/>
            <p:nvPr/>
          </p:nvSpPr>
          <p:spPr>
            <a:xfrm>
              <a:off x="533400" y="6461137"/>
              <a:ext cx="4564063" cy="40009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2295" name="Picture 4" descr="C:\Documents and Settings\alen.nikezic\Desktop\MUPIJU-Stari komp\Press clipping\montenegro grb.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354762"/>
              <a:ext cx="508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953735"/>
                  </a:solidFill>
                  <a:latin typeface="Cambria" pitchFamily="18" charset="0"/>
                  <a:cs typeface="Arial" charset="0"/>
                </a:rPr>
                <a:t>Chapter 29: </a:t>
              </a:r>
              <a:endParaRPr lang="sr-Latn-CS" sz="1100" b="1" dirty="0">
                <a:solidFill>
                  <a:srgbClr val="953735"/>
                </a:solidFill>
                <a:latin typeface="Cambria" pitchFamily="18" charset="0"/>
                <a:cs typeface="Arial" charset="0"/>
              </a:endParaRPr>
            </a:p>
            <a:p>
              <a:pPr algn="ctr" fontAlgn="auto">
                <a:spcBef>
                  <a:spcPts val="0"/>
                </a:spcBef>
                <a:spcAft>
                  <a:spcPts val="0"/>
                </a:spcAft>
                <a:defRPr/>
              </a:pPr>
              <a:r>
                <a:rPr lang="en-US" sz="1100" b="1" i="1" dirty="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fontAlgn="auto">
                <a:spcBef>
                  <a:spcPts val="0"/>
                </a:spcBef>
                <a:spcAft>
                  <a:spcPts val="0"/>
                </a:spcAft>
                <a:defRPr/>
              </a:pPr>
              <a:endParaRPr lang="en-US" sz="1100" b="1" i="1" dirty="0">
                <a:solidFill>
                  <a:srgbClr val="953735"/>
                </a:solidFill>
                <a:latin typeface="Cambria" pitchFamily="18" charset="0"/>
                <a:cs typeface="Arial" charset="0"/>
              </a:endParaRPr>
            </a:p>
          </p:txBody>
        </p:sp>
      </p:grpSp>
      <p:sp>
        <p:nvSpPr>
          <p:cNvPr id="12292" name="Title 18"/>
          <p:cNvSpPr>
            <a:spLocks noGrp="1"/>
          </p:cNvSpPr>
          <p:nvPr>
            <p:ph type="ctrTitle"/>
          </p:nvPr>
        </p:nvSpPr>
        <p:spPr>
          <a:xfrm>
            <a:off x="95250" y="2130425"/>
            <a:ext cx="8738691" cy="2974975"/>
          </a:xfrm>
        </p:spPr>
        <p:txBody>
          <a:bodyPr/>
          <a:lstStyle/>
          <a:p>
            <a:pPr eaLnBrk="1" hangingPunct="1"/>
            <a:r>
              <a:rPr lang="sr-Latn-CS" sz="1800" dirty="0" smtClean="0">
                <a:latin typeface="Arial" pitchFamily="34" charset="0"/>
                <a:cs typeface="Arial" pitchFamily="34" charset="0"/>
              </a:rPr>
              <a:t/>
            </a:r>
            <a:br>
              <a:rPr lang="sr-Latn-CS" sz="1800" dirty="0" smtClean="0">
                <a:latin typeface="Arial" pitchFamily="34" charset="0"/>
                <a:cs typeface="Arial" pitchFamily="34" charset="0"/>
              </a:rPr>
            </a:br>
            <a:r>
              <a:rPr lang="sr-Latn-CS" sz="1800" dirty="0">
                <a:latin typeface="Arial" pitchFamily="34" charset="0"/>
                <a:cs typeface="Arial" pitchFamily="34" charset="0"/>
              </a:rPr>
              <a:t/>
            </a:r>
            <a:br>
              <a:rPr lang="sr-Latn-CS" sz="1800" dirty="0">
                <a:latin typeface="Arial" pitchFamily="34" charset="0"/>
                <a:cs typeface="Arial" pitchFamily="34" charset="0"/>
              </a:rPr>
            </a:br>
            <a:r>
              <a:rPr lang="sr-Latn-CS" sz="1800" dirty="0" smtClean="0">
                <a:latin typeface="Arial" pitchFamily="34" charset="0"/>
                <a:cs typeface="Arial" pitchFamily="34" charset="0"/>
              </a:rPr>
              <a:t/>
            </a:r>
            <a:br>
              <a:rPr lang="sr-Latn-CS" sz="1800" dirty="0" smtClean="0">
                <a:latin typeface="Arial" pitchFamily="34" charset="0"/>
                <a:cs typeface="Arial" pitchFamily="34" charset="0"/>
              </a:rPr>
            </a:br>
            <a:r>
              <a:rPr lang="sr-Latn-CS" sz="1800" dirty="0">
                <a:latin typeface="Arial" pitchFamily="34" charset="0"/>
                <a:cs typeface="Arial" pitchFamily="34" charset="0"/>
              </a:rPr>
              <a:t/>
            </a:r>
            <a:br>
              <a:rPr lang="sr-Latn-CS" sz="1800" dirty="0">
                <a:latin typeface="Arial" pitchFamily="34" charset="0"/>
                <a:cs typeface="Arial" pitchFamily="34" charset="0"/>
              </a:rPr>
            </a:br>
            <a:r>
              <a:rPr lang="sr-Latn-CS" sz="1800" dirty="0" smtClean="0">
                <a:latin typeface="Arial" pitchFamily="34" charset="0"/>
                <a:cs typeface="Arial" pitchFamily="34" charset="0"/>
              </a:rPr>
              <a:t/>
            </a:r>
            <a:br>
              <a:rPr lang="sr-Latn-CS" sz="1800" dirty="0" smtClean="0">
                <a:latin typeface="Arial" pitchFamily="34" charset="0"/>
                <a:cs typeface="Arial" pitchFamily="34" charset="0"/>
              </a:rPr>
            </a:br>
            <a:r>
              <a:rPr lang="sr-Latn-CS" sz="1800" dirty="0">
                <a:latin typeface="Arial" pitchFamily="34" charset="0"/>
                <a:cs typeface="Arial" pitchFamily="34" charset="0"/>
              </a:rPr>
              <a:t/>
            </a:r>
            <a:br>
              <a:rPr lang="sr-Latn-CS" sz="1800" dirty="0">
                <a:latin typeface="Arial" pitchFamily="34" charset="0"/>
                <a:cs typeface="Arial" pitchFamily="34" charset="0"/>
              </a:rPr>
            </a:br>
            <a:r>
              <a:rPr lang="sr-Latn-CS" sz="1800" dirty="0" smtClean="0">
                <a:latin typeface="Arial" pitchFamily="34" charset="0"/>
                <a:cs typeface="Arial" pitchFamily="34" charset="0"/>
              </a:rPr>
              <a:t/>
            </a:r>
            <a:br>
              <a:rPr lang="sr-Latn-CS" sz="1800" dirty="0" smtClean="0">
                <a:latin typeface="Arial" pitchFamily="34" charset="0"/>
                <a:cs typeface="Arial" pitchFamily="34" charset="0"/>
              </a:rPr>
            </a:br>
            <a:r>
              <a:rPr lang="sr-Latn-CS" sz="1800" dirty="0">
                <a:latin typeface="Arial" pitchFamily="34" charset="0"/>
                <a:cs typeface="Arial" pitchFamily="34" charset="0"/>
              </a:rPr>
              <a:t/>
            </a:r>
            <a:br>
              <a:rPr lang="sr-Latn-CS" sz="1800" dirty="0">
                <a:latin typeface="Arial" pitchFamily="34" charset="0"/>
                <a:cs typeface="Arial" pitchFamily="34" charset="0"/>
              </a:rPr>
            </a:br>
            <a:r>
              <a:rPr lang="sr-Latn-CS" sz="1800" dirty="0" smtClean="0">
                <a:latin typeface="Arial" pitchFamily="34" charset="0"/>
                <a:cs typeface="Arial" pitchFamily="34" charset="0"/>
              </a:rPr>
              <a:t/>
            </a:r>
            <a:br>
              <a:rPr lang="sr-Latn-CS" sz="1800" dirty="0" smtClean="0">
                <a:latin typeface="Arial" pitchFamily="34" charset="0"/>
                <a:cs typeface="Arial" pitchFamily="34" charset="0"/>
              </a:rPr>
            </a:br>
            <a:endParaRPr lang="en-US" sz="1800" i="1" u="sng" dirty="0" smtClean="0">
              <a:solidFill>
                <a:schemeClr val="accent1">
                  <a:lumMod val="75000"/>
                </a:schemeClr>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8001" y="568960"/>
            <a:ext cx="3429000" cy="5517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67477" y="855663"/>
            <a:ext cx="4147008" cy="5709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482080" y="5924246"/>
            <a:ext cx="1832885" cy="276999"/>
          </a:xfrm>
          <a:prstGeom prst="rect">
            <a:avLst/>
          </a:prstGeom>
          <a:noFill/>
        </p:spPr>
        <p:txBody>
          <a:bodyPr wrap="square" rtlCol="0">
            <a:spAutoFit/>
          </a:bodyPr>
          <a:lstStyle/>
          <a:p>
            <a:r>
              <a:rPr lang="sl-SI" sz="1200" dirty="0" smtClean="0">
                <a:latin typeface="Times New Roman" pitchFamily="18" charset="0"/>
                <a:cs typeface="Times New Roman" pitchFamily="18" charset="0"/>
              </a:rPr>
              <a:t>          </a:t>
            </a:r>
            <a:r>
              <a:rPr lang="sl-SI" sz="1200" b="1" dirty="0" smtClean="0">
                <a:latin typeface="Times New Roman" pitchFamily="18" charset="0"/>
                <a:cs typeface="Times New Roman" pitchFamily="18" charset="0"/>
              </a:rPr>
              <a:t>Customs Officer</a:t>
            </a:r>
            <a:endParaRPr lang="sl-SI" sz="1200" b="1" dirty="0">
              <a:latin typeface="Times New Roman" pitchFamily="18" charset="0"/>
              <a:cs typeface="Times New Roman" pitchFamily="18" charset="0"/>
            </a:endParaRPr>
          </a:p>
        </p:txBody>
      </p:sp>
      <p:cxnSp>
        <p:nvCxnSpPr>
          <p:cNvPr id="7" name="Straight Connector 6"/>
          <p:cNvCxnSpPr/>
          <p:nvPr/>
        </p:nvCxnSpPr>
        <p:spPr>
          <a:xfrm>
            <a:off x="4667477" y="855663"/>
            <a:ext cx="0" cy="56054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08000" y="3962400"/>
            <a:ext cx="0" cy="2124406"/>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43646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2" name="Group 7"/>
          <p:cNvGrpSpPr>
            <a:grpSpLocks/>
          </p:cNvGrpSpPr>
          <p:nvPr/>
        </p:nvGrpSpPr>
        <p:grpSpPr bwMode="auto">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i="1" dirty="0">
                <a:solidFill>
                  <a:srgbClr val="E6B9B8"/>
                </a:solidFill>
                <a:latin typeface="Cambria" pitchFamily="18" charset="0"/>
                <a:cs typeface="Arial" charset="0"/>
              </a:endParaRPr>
            </a:p>
            <a:p>
              <a:pPr algn="ctr" fontAlgn="auto">
                <a:spcBef>
                  <a:spcPts val="0"/>
                </a:spcBef>
                <a:spcAft>
                  <a:spcPts val="0"/>
                </a:spcAft>
                <a:defRPr/>
              </a:pPr>
              <a:r>
                <a:rPr lang="en-US" b="1" i="1" dirty="0">
                  <a:solidFill>
                    <a:srgbClr val="E6B9B8"/>
                  </a:solidFill>
                  <a:latin typeface="Cambria" pitchFamily="18" charset="0"/>
                  <a:cs typeface="Arial" charset="0"/>
                </a:rPr>
                <a:t>CUSTOMS UNION</a:t>
              </a:r>
            </a:p>
            <a:p>
              <a:pPr algn="ctr" fontAlgn="auto">
                <a:spcBef>
                  <a:spcPts val="0"/>
                </a:spcBef>
                <a:spcAft>
                  <a:spcPts val="0"/>
                </a:spcAft>
                <a:defRPr/>
              </a:pPr>
              <a:endParaRPr lang="en-US" b="1" i="1" dirty="0">
                <a:solidFill>
                  <a:srgbClr val="E6B9B8"/>
                </a:solidFill>
                <a:latin typeface="Cambria" pitchFamily="18" charset="0"/>
                <a:cs typeface="Arial" charset="0"/>
              </a:endParaRPr>
            </a:p>
          </p:txBody>
        </p:sp>
        <p:sp>
          <p:nvSpPr>
            <p:cNvPr id="10251" name="Rectangle 7"/>
            <p:cNvSpPr>
              <a:spLocks noChangeArrowheads="1"/>
            </p:cNvSpPr>
            <p:nvPr/>
          </p:nvSpPr>
          <p:spPr bwMode="auto">
            <a:xfrm>
              <a:off x="95250" y="104775"/>
              <a:ext cx="5010150"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4288" indent="-14288">
                <a:spcAft>
                  <a:spcPct val="40000"/>
                </a:spcAft>
                <a:buClr>
                  <a:srgbClr val="FF0000"/>
                </a:buClr>
              </a:pPr>
              <a:r>
                <a:rPr lang="sr-Latn-CS" b="1">
                  <a:solidFill>
                    <a:srgbClr val="F2DCDB"/>
                  </a:solidFill>
                  <a:latin typeface="Cambria" pitchFamily="18" charset="0"/>
                </a:rPr>
                <a:t>Chapter </a:t>
              </a:r>
              <a:r>
                <a:rPr lang="en-US" b="1">
                  <a:solidFill>
                    <a:srgbClr val="F2DCDB"/>
                  </a:solidFill>
                  <a:latin typeface="Cambria" pitchFamily="18" charset="0"/>
                </a:rPr>
                <a:t>29</a:t>
              </a:r>
              <a:r>
                <a:rPr lang="sr-Latn-CS" b="1">
                  <a:solidFill>
                    <a:srgbClr val="F2DCDB"/>
                  </a:solidFill>
                  <a:latin typeface="Cambria" pitchFamily="18" charset="0"/>
                </a:rPr>
                <a:t>:</a:t>
              </a:r>
              <a:endParaRPr lang="en-US" b="1">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a:solidFill>
                  <a:srgbClr val="F2DCDB"/>
                </a:solidFill>
                <a:latin typeface="Cambria" pitchFamily="18" charset="0"/>
              </a:endParaRPr>
            </a:p>
          </p:txBody>
        </p:sp>
        <p:grpSp>
          <p:nvGrpSpPr>
            <p:cNvPr id="10252"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grpSp>
      </p:grpSp>
      <p:grpSp>
        <p:nvGrpSpPr>
          <p:cNvPr id="10243" name="Group 21"/>
          <p:cNvGrpSpPr>
            <a:grpSpLocks/>
          </p:cNvGrpSpPr>
          <p:nvPr/>
        </p:nvGrpSpPr>
        <p:grpSpPr bwMode="auto">
          <a:xfrm>
            <a:off x="0" y="6354763"/>
            <a:ext cx="9144000" cy="506412"/>
            <a:chOff x="0" y="6354762"/>
            <a:chExt cx="9144000" cy="506473"/>
          </a:xfrm>
        </p:grpSpPr>
        <p:sp>
          <p:nvSpPr>
            <p:cNvPr id="4" name="Round Same Side Corner Rectangle 3"/>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5" name="Rectangle 4"/>
            <p:cNvSpPr/>
            <p:nvPr/>
          </p:nvSpPr>
          <p:spPr>
            <a:xfrm>
              <a:off x="533400" y="6461137"/>
              <a:ext cx="4564063" cy="40009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0248" name="Picture 4" descr="C:\Documents and Settings\alen.nikezic\Desktop\MUPIJU-Stari komp\Press clipping\montenegro grb.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354762"/>
              <a:ext cx="508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953735"/>
                  </a:solidFill>
                  <a:latin typeface="Cambria" pitchFamily="18" charset="0"/>
                  <a:cs typeface="Arial" charset="0"/>
                </a:rPr>
                <a:t>Chapter 29: </a:t>
              </a:r>
              <a:endParaRPr lang="sr-Latn-CS" sz="1100" b="1" dirty="0">
                <a:solidFill>
                  <a:srgbClr val="953735"/>
                </a:solidFill>
                <a:latin typeface="Cambria" pitchFamily="18" charset="0"/>
                <a:cs typeface="Arial" charset="0"/>
              </a:endParaRPr>
            </a:p>
            <a:p>
              <a:pPr algn="ctr" fontAlgn="auto">
                <a:spcBef>
                  <a:spcPts val="0"/>
                </a:spcBef>
                <a:spcAft>
                  <a:spcPts val="0"/>
                </a:spcAft>
                <a:defRPr/>
              </a:pPr>
              <a:r>
                <a:rPr lang="en-US" sz="1100" b="1" i="1" dirty="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fontAlgn="auto">
                <a:spcBef>
                  <a:spcPts val="0"/>
                </a:spcBef>
                <a:spcAft>
                  <a:spcPts val="0"/>
                </a:spcAft>
                <a:defRPr/>
              </a:pPr>
              <a:endParaRPr lang="en-US" sz="1100" b="1" i="1" dirty="0">
                <a:solidFill>
                  <a:srgbClr val="953735"/>
                </a:solidFill>
                <a:latin typeface="Cambria" pitchFamily="18" charset="0"/>
                <a:cs typeface="Arial" charset="0"/>
              </a:endParaRPr>
            </a:p>
          </p:txBody>
        </p:sp>
      </p:grpSp>
      <p:sp>
        <p:nvSpPr>
          <p:cNvPr id="10244" name="Title 19"/>
          <p:cNvSpPr>
            <a:spLocks noGrp="1"/>
          </p:cNvSpPr>
          <p:nvPr>
            <p:ph type="ctrTitle"/>
          </p:nvPr>
        </p:nvSpPr>
        <p:spPr>
          <a:xfrm>
            <a:off x="381000" y="685800"/>
            <a:ext cx="8529638" cy="1470025"/>
          </a:xfrm>
        </p:spPr>
        <p:txBody>
          <a:bodyPr/>
          <a:lstStyle/>
          <a:p>
            <a:pPr eaLnBrk="1" hangingPunct="1"/>
            <a:r>
              <a:rPr lang="en-US" sz="2800" dirty="0" smtClean="0">
                <a:latin typeface="Arial" pitchFamily="34" charset="0"/>
                <a:cs typeface="Arial" pitchFamily="34" charset="0"/>
              </a:rPr>
              <a:t>Consequences of non-declaring transfer of cash in the amount above the legally prescribed amount</a:t>
            </a:r>
          </a:p>
        </p:txBody>
      </p:sp>
      <p:sp>
        <p:nvSpPr>
          <p:cNvPr id="11269" name="Subtitle 20"/>
          <p:cNvSpPr>
            <a:spLocks noGrp="1"/>
          </p:cNvSpPr>
          <p:nvPr>
            <p:ph type="subTitle" idx="1"/>
          </p:nvPr>
        </p:nvSpPr>
        <p:spPr>
          <a:xfrm>
            <a:off x="484188" y="2057399"/>
            <a:ext cx="7996237" cy="4297363"/>
          </a:xfrm>
        </p:spPr>
        <p:txBody>
          <a:bodyPr/>
          <a:lstStyle/>
          <a:p>
            <a:pPr algn="just" eaLnBrk="1" hangingPunct="1">
              <a:defRPr/>
            </a:pPr>
            <a:r>
              <a:rPr lang="en-US" sz="1800" dirty="0">
                <a:solidFill>
                  <a:srgbClr val="000000"/>
                </a:solidFill>
                <a:latin typeface="Arial" pitchFamily="34" charset="0"/>
                <a:cs typeface="Arial" pitchFamily="34" charset="0"/>
              </a:rPr>
              <a:t>Law on Foreign Current and Capital Operations </a:t>
            </a:r>
            <a:r>
              <a:rPr lang="en-US" sz="1800" dirty="0" smtClean="0">
                <a:solidFill>
                  <a:srgbClr val="000000"/>
                </a:solidFill>
                <a:latin typeface="Arial" pitchFamily="34" charset="0"/>
                <a:cs typeface="Arial" pitchFamily="34" charset="0"/>
              </a:rPr>
              <a:t>Official Gazette </a:t>
            </a:r>
            <a:r>
              <a:rPr lang="sr-Latn-CS" sz="1800" dirty="0" smtClean="0">
                <a:solidFill>
                  <a:srgbClr val="000000"/>
                </a:solidFill>
                <a:latin typeface="Arial" pitchFamily="34" charset="0"/>
                <a:cs typeface="Arial" pitchFamily="34" charset="0"/>
              </a:rPr>
              <a:t>45/2005, 62/2008; 73/2010; 40/2011,</a:t>
            </a:r>
            <a:r>
              <a:rPr lang="en-US" sz="1800" b="1" dirty="0">
                <a:solidFill>
                  <a:schemeClr val="tx1"/>
                </a:solidFill>
                <a:latin typeface="Arial" pitchFamily="34" charset="0"/>
                <a:cs typeface="Arial" pitchFamily="34" charset="0"/>
              </a:rPr>
              <a:t> </a:t>
            </a:r>
            <a:r>
              <a:rPr lang="en-US" sz="1800" b="1" dirty="0" smtClean="0">
                <a:solidFill>
                  <a:schemeClr val="tx1"/>
                </a:solidFill>
                <a:latin typeface="Arial" pitchFamily="34" charset="0"/>
                <a:cs typeface="Arial" pitchFamily="34" charset="0"/>
              </a:rPr>
              <a:t>Article </a:t>
            </a:r>
            <a:r>
              <a:rPr lang="sl-SI" sz="1800" b="1" dirty="0" smtClean="0">
                <a:solidFill>
                  <a:schemeClr val="tx1"/>
                </a:solidFill>
                <a:latin typeface="Arial" pitchFamily="34" charset="0"/>
                <a:cs typeface="Arial" pitchFamily="34" charset="0"/>
              </a:rPr>
              <a:t>15</a:t>
            </a:r>
            <a:r>
              <a:rPr lang="sl-SI" sz="1800" b="1" dirty="0">
                <a:solidFill>
                  <a:schemeClr val="tx1"/>
                </a:solidFill>
                <a:latin typeface="Arial" pitchFamily="34" charset="0"/>
                <a:cs typeface="Arial" pitchFamily="34" charset="0"/>
              </a:rPr>
              <a:t>:</a:t>
            </a:r>
            <a:endParaRPr lang="sr-Latn-CS" sz="1800" b="1" dirty="0">
              <a:solidFill>
                <a:schemeClr val="tx1"/>
              </a:solidFill>
              <a:latin typeface="Arial" pitchFamily="34" charset="0"/>
              <a:cs typeface="Arial" pitchFamily="34" charset="0"/>
            </a:endParaRPr>
          </a:p>
          <a:p>
            <a:pPr>
              <a:defRPr/>
            </a:pPr>
            <a:endParaRPr lang="sr-Latn-CS" sz="1800" b="1" dirty="0" smtClean="0">
              <a:solidFill>
                <a:schemeClr val="tx1"/>
              </a:solidFill>
              <a:latin typeface="Arial" pitchFamily="34" charset="0"/>
              <a:cs typeface="Arial" pitchFamily="34" charset="0"/>
            </a:endParaRPr>
          </a:p>
          <a:p>
            <a:pPr marL="285750" indent="-285750" algn="just">
              <a:buFont typeface="Wingdings" pitchFamily="2" charset="2"/>
              <a:buChar char="§"/>
              <a:defRPr/>
            </a:pPr>
            <a:r>
              <a:rPr lang="en-US" sz="1800" dirty="0">
                <a:solidFill>
                  <a:schemeClr val="tx1"/>
                </a:solidFill>
                <a:latin typeface="Arial" pitchFamily="34" charset="0"/>
                <a:cs typeface="Arial" pitchFamily="34" charset="0"/>
              </a:rPr>
              <a:t>A pecuniary fine in the amount of </a:t>
            </a:r>
            <a:r>
              <a:rPr lang="en-US" sz="1800" dirty="0" smtClean="0">
                <a:solidFill>
                  <a:schemeClr val="tx1"/>
                </a:solidFill>
                <a:latin typeface="Arial" pitchFamily="34" charset="0"/>
                <a:cs typeface="Arial" pitchFamily="34" charset="0"/>
              </a:rPr>
              <a:t>EUR 2,500.00 </a:t>
            </a:r>
            <a:r>
              <a:rPr lang="en-US" sz="1800" dirty="0">
                <a:solidFill>
                  <a:schemeClr val="tx1"/>
                </a:solidFill>
                <a:latin typeface="Arial" pitchFamily="34" charset="0"/>
                <a:cs typeface="Arial" pitchFamily="34" charset="0"/>
              </a:rPr>
              <a:t>t</a:t>
            </a:r>
            <a:r>
              <a:rPr lang="en-US" sz="1800" dirty="0" smtClean="0">
                <a:solidFill>
                  <a:schemeClr val="tx1"/>
                </a:solidFill>
                <a:latin typeface="Arial" pitchFamily="34" charset="0"/>
                <a:cs typeface="Arial" pitchFamily="34" charset="0"/>
              </a:rPr>
              <a:t>o </a:t>
            </a:r>
            <a:r>
              <a:rPr lang="en-US" sz="1800" dirty="0" smtClean="0">
                <a:solidFill>
                  <a:schemeClr val="tx1"/>
                </a:solidFill>
                <a:latin typeface="Arial" pitchFamily="34" charset="0"/>
                <a:cs typeface="Arial" pitchFamily="34" charset="0"/>
              </a:rPr>
              <a:t>EUR 16,500.00  </a:t>
            </a:r>
            <a:r>
              <a:rPr lang="en-US" sz="1800" dirty="0">
                <a:solidFill>
                  <a:schemeClr val="tx1"/>
                </a:solidFill>
                <a:latin typeface="Arial" pitchFamily="34" charset="0"/>
                <a:cs typeface="Arial" pitchFamily="34" charset="0"/>
              </a:rPr>
              <a:t>shall be imposed on a legal entity </a:t>
            </a:r>
            <a:r>
              <a:rPr lang="en-US" sz="1800" dirty="0" smtClean="0">
                <a:solidFill>
                  <a:schemeClr val="tx1"/>
                </a:solidFill>
                <a:latin typeface="Arial" pitchFamily="34" charset="0"/>
                <a:cs typeface="Arial" pitchFamily="34" charset="0"/>
              </a:rPr>
              <a:t>who </a:t>
            </a:r>
            <a:r>
              <a:rPr lang="en-US" sz="1800" dirty="0">
                <a:solidFill>
                  <a:schemeClr val="tx1"/>
                </a:solidFill>
                <a:latin typeface="Arial" pitchFamily="34" charset="0"/>
                <a:cs typeface="Arial" pitchFamily="34" charset="0"/>
              </a:rPr>
              <a:t>fail to declare physical import or export of the means of </a:t>
            </a:r>
            <a:r>
              <a:rPr lang="en-US" sz="1800" dirty="0" smtClean="0">
                <a:solidFill>
                  <a:schemeClr val="tx1"/>
                </a:solidFill>
                <a:latin typeface="Arial" pitchFamily="34" charset="0"/>
                <a:cs typeface="Arial" pitchFamily="34" charset="0"/>
              </a:rPr>
              <a:t>payment</a:t>
            </a:r>
            <a:endParaRPr lang="sr-Latn-CS" sz="1800" dirty="0" smtClean="0">
              <a:solidFill>
                <a:schemeClr val="tx1"/>
              </a:solidFill>
              <a:latin typeface="Arial" pitchFamily="34" charset="0"/>
              <a:cs typeface="Arial" pitchFamily="34" charset="0"/>
            </a:endParaRPr>
          </a:p>
          <a:p>
            <a:pPr marL="285750" indent="-285750" algn="just">
              <a:buFont typeface="Wingdings" pitchFamily="2" charset="2"/>
              <a:buChar char="§"/>
              <a:defRPr/>
            </a:pPr>
            <a:endParaRPr lang="sr-Latn-CS" sz="1800" dirty="0" smtClean="0">
              <a:solidFill>
                <a:schemeClr val="tx1"/>
              </a:solidFill>
              <a:latin typeface="Arial" pitchFamily="34" charset="0"/>
              <a:cs typeface="Arial" pitchFamily="34" charset="0"/>
            </a:endParaRPr>
          </a:p>
          <a:p>
            <a:pPr marL="285750" indent="-285750" algn="just">
              <a:buFont typeface="Wingdings" pitchFamily="2" charset="2"/>
              <a:buChar char="§"/>
              <a:defRPr/>
            </a:pPr>
            <a:r>
              <a:rPr lang="en-US" sz="1800" dirty="0">
                <a:solidFill>
                  <a:schemeClr val="tx1"/>
                </a:solidFill>
                <a:latin typeface="Arial" pitchFamily="34" charset="0"/>
                <a:cs typeface="Arial" pitchFamily="34" charset="0"/>
              </a:rPr>
              <a:t>A pecuniary fine in the amount of </a:t>
            </a:r>
            <a:r>
              <a:rPr lang="en-US" sz="1800" dirty="0" smtClean="0">
                <a:solidFill>
                  <a:schemeClr val="tx1"/>
                </a:solidFill>
                <a:latin typeface="Arial" pitchFamily="34" charset="0"/>
                <a:cs typeface="Arial" pitchFamily="34" charset="0"/>
              </a:rPr>
              <a:t>EUR </a:t>
            </a:r>
            <a:r>
              <a:rPr lang="sr-Latn-CS" sz="1800" dirty="0" smtClean="0">
                <a:solidFill>
                  <a:schemeClr val="tx1"/>
                </a:solidFill>
                <a:latin typeface="Arial" pitchFamily="34" charset="0"/>
                <a:cs typeface="Arial" pitchFamily="34" charset="0"/>
              </a:rPr>
              <a:t>550</a:t>
            </a:r>
            <a:r>
              <a:rPr lang="en-US" sz="1800" dirty="0" smtClean="0">
                <a:solidFill>
                  <a:schemeClr val="tx1"/>
                </a:solidFill>
                <a:latin typeface="Arial" pitchFamily="34" charset="0"/>
                <a:cs typeface="Arial" pitchFamily="34" charset="0"/>
              </a:rPr>
              <a:t>.</a:t>
            </a:r>
            <a:r>
              <a:rPr lang="sr-Latn-CS" sz="1800" dirty="0" smtClean="0">
                <a:solidFill>
                  <a:schemeClr val="tx1"/>
                </a:solidFill>
                <a:latin typeface="Arial" pitchFamily="34" charset="0"/>
                <a:cs typeface="Arial" pitchFamily="34" charset="0"/>
              </a:rPr>
              <a:t>00 </a:t>
            </a:r>
            <a:r>
              <a:rPr lang="en-US" sz="1800" dirty="0" smtClean="0">
                <a:solidFill>
                  <a:schemeClr val="tx1"/>
                </a:solidFill>
                <a:latin typeface="Arial" pitchFamily="34" charset="0"/>
                <a:cs typeface="Arial" pitchFamily="34" charset="0"/>
              </a:rPr>
              <a:t>t</a:t>
            </a:r>
            <a:r>
              <a:rPr lang="sr-Latn-CS" sz="1800" dirty="0" smtClean="0">
                <a:solidFill>
                  <a:schemeClr val="tx1"/>
                </a:solidFill>
                <a:latin typeface="Arial" pitchFamily="34" charset="0"/>
                <a:cs typeface="Arial" pitchFamily="34" charset="0"/>
              </a:rPr>
              <a:t>o </a:t>
            </a:r>
            <a:r>
              <a:rPr lang="en-US" sz="1800" dirty="0" smtClean="0">
                <a:solidFill>
                  <a:schemeClr val="tx1"/>
                </a:solidFill>
                <a:latin typeface="Arial" pitchFamily="34" charset="0"/>
                <a:cs typeface="Arial" pitchFamily="34" charset="0"/>
              </a:rPr>
              <a:t>EUR </a:t>
            </a:r>
            <a:r>
              <a:rPr lang="sr-Latn-CS" sz="1800" dirty="0" smtClean="0">
                <a:solidFill>
                  <a:schemeClr val="tx1"/>
                </a:solidFill>
                <a:latin typeface="Arial" pitchFamily="34" charset="0"/>
                <a:cs typeface="Arial" pitchFamily="34" charset="0"/>
              </a:rPr>
              <a:t>2</a:t>
            </a:r>
            <a:r>
              <a:rPr lang="en-US" sz="1800" dirty="0" smtClean="0">
                <a:solidFill>
                  <a:schemeClr val="tx1"/>
                </a:solidFill>
                <a:latin typeface="Arial" pitchFamily="34" charset="0"/>
                <a:cs typeface="Arial" pitchFamily="34" charset="0"/>
              </a:rPr>
              <a:t>,</a:t>
            </a:r>
            <a:r>
              <a:rPr lang="sr-Latn-CS" sz="1800" dirty="0" smtClean="0">
                <a:solidFill>
                  <a:schemeClr val="tx1"/>
                </a:solidFill>
                <a:latin typeface="Arial" pitchFamily="34" charset="0"/>
                <a:cs typeface="Arial" pitchFamily="34" charset="0"/>
              </a:rPr>
              <a:t>000</a:t>
            </a:r>
            <a:r>
              <a:rPr lang="en-US" sz="1800" dirty="0" smtClean="0">
                <a:solidFill>
                  <a:schemeClr val="tx1"/>
                </a:solidFill>
                <a:latin typeface="Arial" pitchFamily="34" charset="0"/>
                <a:cs typeface="Arial" pitchFamily="34" charset="0"/>
              </a:rPr>
              <a:t>.</a:t>
            </a:r>
            <a:r>
              <a:rPr lang="sr-Latn-CS" sz="1800" dirty="0" smtClean="0">
                <a:solidFill>
                  <a:schemeClr val="tx1"/>
                </a:solidFill>
                <a:latin typeface="Arial" pitchFamily="34" charset="0"/>
                <a:cs typeface="Arial" pitchFamily="34" charset="0"/>
              </a:rPr>
              <a:t>00 </a:t>
            </a:r>
            <a:r>
              <a:rPr lang="en-US" sz="1800" dirty="0" smtClean="0">
                <a:solidFill>
                  <a:schemeClr val="tx1"/>
                </a:solidFill>
                <a:latin typeface="Arial" pitchFamily="34" charset="0"/>
                <a:cs typeface="Arial" pitchFamily="34" charset="0"/>
              </a:rPr>
              <a:t>shall be imposed </a:t>
            </a:r>
            <a:r>
              <a:rPr lang="en-US" sz="1800" dirty="0">
                <a:solidFill>
                  <a:schemeClr val="tx1"/>
                </a:solidFill>
                <a:latin typeface="Arial" pitchFamily="34" charset="0"/>
                <a:cs typeface="Arial" pitchFamily="34" charset="0"/>
              </a:rPr>
              <a:t>on </a:t>
            </a:r>
            <a:r>
              <a:rPr lang="en-US" sz="1800" dirty="0" smtClean="0">
                <a:solidFill>
                  <a:schemeClr val="tx1"/>
                </a:solidFill>
                <a:latin typeface="Arial" pitchFamily="34" charset="0"/>
                <a:cs typeface="Arial" pitchFamily="34" charset="0"/>
              </a:rPr>
              <a:t>a </a:t>
            </a:r>
            <a:r>
              <a:rPr lang="en-US" sz="1800" dirty="0">
                <a:solidFill>
                  <a:schemeClr val="tx1"/>
                </a:solidFill>
                <a:latin typeface="Arial" pitchFamily="34" charset="0"/>
                <a:cs typeface="Arial" pitchFamily="34" charset="0"/>
              </a:rPr>
              <a:t>responsible person in the legal </a:t>
            </a:r>
            <a:r>
              <a:rPr lang="en-US" sz="1800" dirty="0" smtClean="0">
                <a:solidFill>
                  <a:schemeClr val="tx1"/>
                </a:solidFill>
                <a:latin typeface="Arial" pitchFamily="34" charset="0"/>
                <a:cs typeface="Arial" pitchFamily="34" charset="0"/>
              </a:rPr>
              <a:t>entity and natural person </a:t>
            </a:r>
            <a:r>
              <a:rPr lang="en-US" sz="1800" dirty="0">
                <a:solidFill>
                  <a:schemeClr val="tx1"/>
                </a:solidFill>
                <a:latin typeface="Arial" pitchFamily="34" charset="0"/>
                <a:cs typeface="Arial" pitchFamily="34" charset="0"/>
              </a:rPr>
              <a:t>who fail to declare physical import or export of the means of payment</a:t>
            </a:r>
          </a:p>
          <a:p>
            <a:pPr marL="285750" indent="-285750" algn="just">
              <a:buFont typeface="Wingdings" pitchFamily="2" charset="2"/>
              <a:buChar char="§"/>
              <a:defRPr/>
            </a:pPr>
            <a:endParaRPr lang="sr-Latn-CS" sz="1800" dirty="0" smtClean="0">
              <a:solidFill>
                <a:srgbClr val="000000"/>
              </a:solidFill>
              <a:latin typeface="Arial" pitchFamily="34" charset="0"/>
              <a:cs typeface="Arial" pitchFamily="34" charset="0"/>
            </a:endParaRPr>
          </a:p>
          <a:p>
            <a:pPr marL="285750" indent="-285750" algn="just">
              <a:buFont typeface="Wingdings" pitchFamily="2" charset="2"/>
              <a:buChar char="§"/>
              <a:defRPr/>
            </a:pPr>
            <a:r>
              <a:rPr lang="en-US" sz="1800" dirty="0">
                <a:solidFill>
                  <a:srgbClr val="000000"/>
                </a:solidFill>
                <a:latin typeface="Arial" pitchFamily="34" charset="0"/>
                <a:cs typeface="Arial" pitchFamily="34" charset="0"/>
              </a:rPr>
              <a:t>A pecuniary fine in the amount of </a:t>
            </a:r>
            <a:r>
              <a:rPr lang="en-US" sz="1800" dirty="0" smtClean="0">
                <a:solidFill>
                  <a:srgbClr val="000000"/>
                </a:solidFill>
                <a:latin typeface="Arial" pitchFamily="34" charset="0"/>
                <a:cs typeface="Arial" pitchFamily="34" charset="0"/>
              </a:rPr>
              <a:t>EUR </a:t>
            </a:r>
            <a:r>
              <a:rPr lang="sr-Latn-CS" sz="1800" dirty="0" smtClean="0">
                <a:solidFill>
                  <a:srgbClr val="000000"/>
                </a:solidFill>
                <a:latin typeface="Arial" pitchFamily="34" charset="0"/>
                <a:cs typeface="Arial" pitchFamily="34" charset="0"/>
              </a:rPr>
              <a:t>300</a:t>
            </a:r>
            <a:r>
              <a:rPr lang="en-US" sz="1800" dirty="0" smtClean="0">
                <a:solidFill>
                  <a:srgbClr val="000000"/>
                </a:solidFill>
                <a:latin typeface="Arial" pitchFamily="34" charset="0"/>
                <a:cs typeface="Arial" pitchFamily="34" charset="0"/>
              </a:rPr>
              <a:t>.</a:t>
            </a:r>
            <a:r>
              <a:rPr lang="sr-Latn-CS" sz="1800" dirty="0" smtClean="0">
                <a:solidFill>
                  <a:srgbClr val="000000"/>
                </a:solidFill>
                <a:latin typeface="Arial" pitchFamily="34" charset="0"/>
                <a:cs typeface="Arial" pitchFamily="34" charset="0"/>
              </a:rPr>
              <a:t>00 </a:t>
            </a:r>
            <a:r>
              <a:rPr lang="en-US" sz="1800" dirty="0" smtClean="0">
                <a:solidFill>
                  <a:srgbClr val="000000"/>
                </a:solidFill>
                <a:latin typeface="Arial" pitchFamily="34" charset="0"/>
                <a:cs typeface="Arial" pitchFamily="34" charset="0"/>
              </a:rPr>
              <a:t>t</a:t>
            </a:r>
            <a:r>
              <a:rPr lang="sr-Latn-CS" sz="1800" dirty="0" smtClean="0">
                <a:solidFill>
                  <a:srgbClr val="000000"/>
                </a:solidFill>
                <a:latin typeface="Arial" pitchFamily="34" charset="0"/>
                <a:cs typeface="Arial" pitchFamily="34" charset="0"/>
              </a:rPr>
              <a:t>o </a:t>
            </a:r>
            <a:r>
              <a:rPr lang="en-US" sz="1800" dirty="0" smtClean="0">
                <a:solidFill>
                  <a:srgbClr val="000000"/>
                </a:solidFill>
                <a:latin typeface="Arial" pitchFamily="34" charset="0"/>
                <a:cs typeface="Arial" pitchFamily="34" charset="0"/>
              </a:rPr>
              <a:t>EUR </a:t>
            </a:r>
            <a:r>
              <a:rPr lang="sr-Latn-CS" sz="1800" dirty="0" smtClean="0">
                <a:solidFill>
                  <a:srgbClr val="000000"/>
                </a:solidFill>
                <a:latin typeface="Arial" pitchFamily="34" charset="0"/>
                <a:cs typeface="Arial" pitchFamily="34" charset="0"/>
              </a:rPr>
              <a:t>6</a:t>
            </a:r>
            <a:r>
              <a:rPr lang="en-US" sz="1800" dirty="0" smtClean="0">
                <a:solidFill>
                  <a:srgbClr val="000000"/>
                </a:solidFill>
                <a:latin typeface="Arial" pitchFamily="34" charset="0"/>
                <a:cs typeface="Arial" pitchFamily="34" charset="0"/>
              </a:rPr>
              <a:t>,</a:t>
            </a:r>
            <a:r>
              <a:rPr lang="sr-Latn-CS" sz="1800" dirty="0" smtClean="0">
                <a:solidFill>
                  <a:srgbClr val="000000"/>
                </a:solidFill>
                <a:latin typeface="Arial" pitchFamily="34" charset="0"/>
                <a:cs typeface="Arial" pitchFamily="34" charset="0"/>
              </a:rPr>
              <a:t>000</a:t>
            </a:r>
            <a:r>
              <a:rPr lang="en-US" sz="1800" dirty="0" smtClean="0">
                <a:solidFill>
                  <a:srgbClr val="000000"/>
                </a:solidFill>
                <a:latin typeface="Arial" pitchFamily="34" charset="0"/>
                <a:cs typeface="Arial" pitchFamily="34" charset="0"/>
              </a:rPr>
              <a:t>.</a:t>
            </a:r>
            <a:r>
              <a:rPr lang="sr-Latn-CS" sz="1800" dirty="0" smtClean="0">
                <a:solidFill>
                  <a:srgbClr val="000000"/>
                </a:solidFill>
                <a:latin typeface="Arial" pitchFamily="34" charset="0"/>
                <a:cs typeface="Arial" pitchFamily="34" charset="0"/>
              </a:rPr>
              <a:t>00 </a:t>
            </a:r>
            <a:r>
              <a:rPr lang="en-US" sz="1800" dirty="0">
                <a:solidFill>
                  <a:srgbClr val="000000"/>
                </a:solidFill>
                <a:latin typeface="Arial" pitchFamily="34" charset="0"/>
                <a:cs typeface="Arial" pitchFamily="34" charset="0"/>
              </a:rPr>
              <a:t>shall be imposed on </a:t>
            </a:r>
            <a:r>
              <a:rPr lang="en-US" sz="1800" dirty="0" smtClean="0">
                <a:solidFill>
                  <a:srgbClr val="000000"/>
                </a:solidFill>
                <a:latin typeface="Arial" pitchFamily="34" charset="0"/>
                <a:cs typeface="Arial" pitchFamily="34" charset="0"/>
              </a:rPr>
              <a:t>an entrepreneur </a:t>
            </a:r>
            <a:r>
              <a:rPr lang="en-US" sz="1800" dirty="0">
                <a:solidFill>
                  <a:srgbClr val="000000"/>
                </a:solidFill>
                <a:latin typeface="Arial" pitchFamily="34" charset="0"/>
                <a:cs typeface="Arial" pitchFamily="34" charset="0"/>
              </a:rPr>
              <a:t>who fail to declare physical import or export of the means of payment</a:t>
            </a:r>
            <a:endParaRPr lang="sr-Latn-CS" sz="1800" dirty="0" smtClean="0">
              <a:solidFill>
                <a:srgbClr val="000000"/>
              </a:solidFill>
              <a:latin typeface="Arial" pitchFamily="34" charset="0"/>
              <a:cs typeface="Arial" pitchFamily="34" charset="0"/>
            </a:endParaRPr>
          </a:p>
          <a:p>
            <a:pPr algn="l">
              <a:defRPr/>
            </a:pPr>
            <a:endParaRPr lang="en-US" sz="1800" dirty="0" smtClean="0">
              <a:solidFill>
                <a:schemeClr val="tx1"/>
              </a:solidFill>
              <a:latin typeface="Arial" pitchFamily="34" charset="0"/>
              <a:cs typeface="Arial" pitchFamily="34" charset="0"/>
            </a:endParaRPr>
          </a:p>
          <a:p>
            <a:pPr>
              <a:defRPr/>
            </a:pPr>
            <a:endParaRPr lang="sr-Latn-CS" sz="1400" dirty="0" smtClean="0">
              <a:solidFill>
                <a:schemeClr val="tx1"/>
              </a:solidFill>
              <a:latin typeface="Georgia" pitchFamily="18" charset="0"/>
            </a:endParaRPr>
          </a:p>
          <a:p>
            <a:pPr eaLnBrk="1" hangingPunct="1">
              <a:defRPr/>
            </a:pPr>
            <a:endParaRPr lang="sr-Latn-CS" sz="1600" dirty="0" smtClean="0">
              <a:solidFill>
                <a:schemeClr val="tx1"/>
              </a:solidFill>
              <a:latin typeface="Georgia"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6" name="Group 7"/>
          <p:cNvGrpSpPr>
            <a:grpSpLocks/>
          </p:cNvGrpSpPr>
          <p:nvPr/>
        </p:nvGrpSpPr>
        <p:grpSpPr bwMode="auto">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i="1" dirty="0">
                <a:solidFill>
                  <a:srgbClr val="E6B9B8"/>
                </a:solidFill>
                <a:latin typeface="Cambria" pitchFamily="18" charset="0"/>
                <a:cs typeface="Arial" charset="0"/>
              </a:endParaRPr>
            </a:p>
            <a:p>
              <a:pPr algn="ctr" fontAlgn="auto">
                <a:spcBef>
                  <a:spcPts val="0"/>
                </a:spcBef>
                <a:spcAft>
                  <a:spcPts val="0"/>
                </a:spcAft>
                <a:defRPr/>
              </a:pPr>
              <a:r>
                <a:rPr lang="en-US" b="1" i="1" dirty="0">
                  <a:solidFill>
                    <a:srgbClr val="E6B9B8"/>
                  </a:solidFill>
                  <a:latin typeface="Cambria" pitchFamily="18" charset="0"/>
                  <a:cs typeface="Arial" charset="0"/>
                </a:rPr>
                <a:t>CUSTOMS UNION</a:t>
              </a:r>
            </a:p>
            <a:p>
              <a:pPr algn="ctr" fontAlgn="auto">
                <a:spcBef>
                  <a:spcPts val="0"/>
                </a:spcBef>
                <a:spcAft>
                  <a:spcPts val="0"/>
                </a:spcAft>
                <a:defRPr/>
              </a:pPr>
              <a:endParaRPr lang="en-US" b="1" i="1" dirty="0">
                <a:solidFill>
                  <a:srgbClr val="E6B9B8"/>
                </a:solidFill>
                <a:latin typeface="Cambria" pitchFamily="18" charset="0"/>
                <a:cs typeface="Arial" charset="0"/>
              </a:endParaRPr>
            </a:p>
          </p:txBody>
        </p:sp>
        <p:sp>
          <p:nvSpPr>
            <p:cNvPr id="11297" name="Rectangle 7"/>
            <p:cNvSpPr>
              <a:spLocks noChangeArrowheads="1"/>
            </p:cNvSpPr>
            <p:nvPr/>
          </p:nvSpPr>
          <p:spPr bwMode="auto">
            <a:xfrm>
              <a:off x="95250" y="104775"/>
              <a:ext cx="5010150"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4288" indent="-14288">
                <a:spcAft>
                  <a:spcPct val="40000"/>
                </a:spcAft>
                <a:buClr>
                  <a:srgbClr val="FF0000"/>
                </a:buClr>
              </a:pPr>
              <a:r>
                <a:rPr lang="sr-Latn-CS" b="1">
                  <a:solidFill>
                    <a:srgbClr val="F2DCDB"/>
                  </a:solidFill>
                  <a:latin typeface="Cambria" pitchFamily="18" charset="0"/>
                </a:rPr>
                <a:t>Chapter </a:t>
              </a:r>
              <a:r>
                <a:rPr lang="en-US" b="1">
                  <a:solidFill>
                    <a:srgbClr val="F2DCDB"/>
                  </a:solidFill>
                  <a:latin typeface="Cambria" pitchFamily="18" charset="0"/>
                </a:rPr>
                <a:t>29</a:t>
              </a:r>
              <a:r>
                <a:rPr lang="sr-Latn-CS" b="1">
                  <a:solidFill>
                    <a:srgbClr val="F2DCDB"/>
                  </a:solidFill>
                  <a:latin typeface="Cambria" pitchFamily="18" charset="0"/>
                </a:rPr>
                <a:t>:</a:t>
              </a:r>
              <a:endParaRPr lang="en-US" b="1">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a:solidFill>
                  <a:srgbClr val="F2DCDB"/>
                </a:solidFill>
                <a:latin typeface="Cambria" pitchFamily="18" charset="0"/>
              </a:endParaRPr>
            </a:p>
          </p:txBody>
        </p:sp>
        <p:grpSp>
          <p:nvGrpSpPr>
            <p:cNvPr id="11298"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grpSp>
      </p:grpSp>
      <p:grpSp>
        <p:nvGrpSpPr>
          <p:cNvPr id="11267" name="Group 21"/>
          <p:cNvGrpSpPr>
            <a:grpSpLocks/>
          </p:cNvGrpSpPr>
          <p:nvPr/>
        </p:nvGrpSpPr>
        <p:grpSpPr bwMode="auto">
          <a:xfrm>
            <a:off x="0" y="6354763"/>
            <a:ext cx="9144000" cy="506412"/>
            <a:chOff x="0" y="6354762"/>
            <a:chExt cx="9144000" cy="506473"/>
          </a:xfrm>
        </p:grpSpPr>
        <p:sp>
          <p:nvSpPr>
            <p:cNvPr id="4" name="Round Same Side Corner Rectangle 3"/>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5" name="Rectangle 4"/>
            <p:cNvSpPr/>
            <p:nvPr/>
          </p:nvSpPr>
          <p:spPr>
            <a:xfrm>
              <a:off x="533400" y="6461137"/>
              <a:ext cx="4564063" cy="40009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1294" name="Picture 4" descr="C:\Documents and Settings\alen.nikezic\Desktop\MUPIJU-Stari komp\Press clipping\montenegro grb.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354762"/>
              <a:ext cx="508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953735"/>
                  </a:solidFill>
                  <a:latin typeface="Cambria" pitchFamily="18" charset="0"/>
                  <a:cs typeface="Arial" charset="0"/>
                </a:rPr>
                <a:t>Chapter 29: </a:t>
              </a:r>
              <a:endParaRPr lang="sr-Latn-CS" sz="1100" b="1" dirty="0">
                <a:solidFill>
                  <a:srgbClr val="953735"/>
                </a:solidFill>
                <a:latin typeface="Cambria" pitchFamily="18" charset="0"/>
                <a:cs typeface="Arial" charset="0"/>
              </a:endParaRPr>
            </a:p>
            <a:p>
              <a:pPr algn="ctr" fontAlgn="auto">
                <a:spcBef>
                  <a:spcPts val="0"/>
                </a:spcBef>
                <a:spcAft>
                  <a:spcPts val="0"/>
                </a:spcAft>
                <a:defRPr/>
              </a:pPr>
              <a:r>
                <a:rPr lang="en-US" sz="1100" b="1" i="1" dirty="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fontAlgn="auto">
                <a:spcBef>
                  <a:spcPts val="0"/>
                </a:spcBef>
                <a:spcAft>
                  <a:spcPts val="0"/>
                </a:spcAft>
                <a:defRPr/>
              </a:pPr>
              <a:endParaRPr lang="en-US" sz="1100" b="1" i="1" dirty="0">
                <a:solidFill>
                  <a:srgbClr val="953735"/>
                </a:solidFill>
                <a:latin typeface="Cambria" pitchFamily="18" charset="0"/>
                <a:cs typeface="Arial" charset="0"/>
              </a:endParaRPr>
            </a:p>
          </p:txBody>
        </p:sp>
      </p:grpSp>
      <p:sp>
        <p:nvSpPr>
          <p:cNvPr id="11268" name="Title 18"/>
          <p:cNvSpPr>
            <a:spLocks noGrp="1"/>
          </p:cNvSpPr>
          <p:nvPr>
            <p:ph type="ctrTitle"/>
          </p:nvPr>
        </p:nvSpPr>
        <p:spPr>
          <a:xfrm>
            <a:off x="685800" y="459899"/>
            <a:ext cx="7772400" cy="1447800"/>
          </a:xfrm>
        </p:spPr>
        <p:txBody>
          <a:bodyPr/>
          <a:lstStyle/>
          <a:p>
            <a:pPr eaLnBrk="1" hangingPunct="1"/>
            <a:r>
              <a:rPr lang="sl-SI" sz="2800" dirty="0" smtClean="0">
                <a:latin typeface="Arial" pitchFamily="34" charset="0"/>
                <a:cs typeface="Arial" pitchFamily="34" charset="0"/>
              </a:rPr>
              <a:t>Element</a:t>
            </a:r>
            <a:r>
              <a:rPr lang="en-US" sz="2800" dirty="0" smtClean="0">
                <a:latin typeface="Arial" pitchFamily="34" charset="0"/>
                <a:cs typeface="Arial" pitchFamily="34" charset="0"/>
              </a:rPr>
              <a:t>s</a:t>
            </a:r>
            <a:r>
              <a:rPr lang="sl-SI" sz="2800" dirty="0" smtClean="0">
                <a:latin typeface="Arial" pitchFamily="34" charset="0"/>
                <a:cs typeface="Arial" pitchFamily="34" charset="0"/>
              </a:rPr>
              <a:t> </a:t>
            </a:r>
            <a:r>
              <a:rPr lang="en-US" sz="2800" dirty="0" smtClean="0">
                <a:latin typeface="Arial" pitchFamily="34" charset="0"/>
                <a:cs typeface="Arial" pitchFamily="34" charset="0"/>
              </a:rPr>
              <a:t>of </a:t>
            </a:r>
            <a:r>
              <a:rPr lang="sl-SI" sz="2800" dirty="0" smtClean="0">
                <a:latin typeface="Arial" pitchFamily="34" charset="0"/>
                <a:cs typeface="Arial" pitchFamily="34" charset="0"/>
              </a:rPr>
              <a:t>c</a:t>
            </a:r>
            <a:r>
              <a:rPr lang="en-US" sz="2800" dirty="0" err="1" smtClean="0">
                <a:latin typeface="Arial" pitchFamily="34" charset="0"/>
                <a:cs typeface="Arial" pitchFamily="34" charset="0"/>
              </a:rPr>
              <a:t>ustoms</a:t>
            </a:r>
            <a:r>
              <a:rPr lang="en-US" sz="2800" dirty="0" smtClean="0">
                <a:latin typeface="Arial" pitchFamily="34" charset="0"/>
                <a:cs typeface="Arial" pitchFamily="34" charset="0"/>
              </a:rPr>
              <a:t> control</a:t>
            </a:r>
            <a:r>
              <a:rPr lang="sl-SI" sz="2800" b="1" dirty="0" smtClean="0">
                <a:latin typeface="Arial" pitchFamily="34" charset="0"/>
                <a:cs typeface="Arial" pitchFamily="34" charset="0"/>
              </a:rPr>
              <a:t/>
            </a:r>
            <a:br>
              <a:rPr lang="sl-SI" sz="2800" b="1" dirty="0" smtClean="0">
                <a:latin typeface="Arial" pitchFamily="34" charset="0"/>
                <a:cs typeface="Arial" pitchFamily="34" charset="0"/>
              </a:rPr>
            </a:br>
            <a:r>
              <a:rPr lang="en-US" sz="2000" dirty="0" smtClean="0">
                <a:latin typeface="Arial" pitchFamily="34" charset="0"/>
                <a:cs typeface="Arial" pitchFamily="34" charset="0"/>
              </a:rPr>
              <a:t>Law on Customs </a:t>
            </a:r>
            <a:r>
              <a:rPr lang="en-US" sz="2000" dirty="0">
                <a:latin typeface="Arial" pitchFamily="34" charset="0"/>
                <a:cs typeface="Arial" pitchFamily="34" charset="0"/>
              </a:rPr>
              <a:t>Service</a:t>
            </a:r>
            <a:r>
              <a:rPr lang="sl-SI" sz="2000" dirty="0" smtClean="0">
                <a:latin typeface="Arial" pitchFamily="34" charset="0"/>
                <a:cs typeface="Arial" pitchFamily="34" charset="0"/>
              </a:rPr>
              <a:t>, </a:t>
            </a:r>
            <a:r>
              <a:rPr lang="en-US" sz="2000" dirty="0" err="1" smtClean="0">
                <a:latin typeface="Arial" pitchFamily="34" charset="0"/>
                <a:cs typeface="Arial" pitchFamily="34" charset="0"/>
              </a:rPr>
              <a:t>OG</a:t>
            </a:r>
            <a:r>
              <a:rPr lang="en-US" sz="2000" dirty="0" smtClean="0">
                <a:latin typeface="Arial" pitchFamily="34" charset="0"/>
                <a:cs typeface="Arial" pitchFamily="34" charset="0"/>
              </a:rPr>
              <a:t> </a:t>
            </a:r>
            <a:r>
              <a:rPr lang="sl-SI" sz="2000" dirty="0" smtClean="0">
                <a:latin typeface="Arial" pitchFamily="34" charset="0"/>
                <a:cs typeface="Arial" pitchFamily="34" charset="0"/>
              </a:rPr>
              <a:t>2/2002, 29/2005 </a:t>
            </a:r>
            <a:r>
              <a:rPr lang="en-US" sz="2000" dirty="0" smtClean="0">
                <a:latin typeface="Arial" pitchFamily="34" charset="0"/>
                <a:cs typeface="Arial" pitchFamily="34" charset="0"/>
              </a:rPr>
              <a:t>Articles </a:t>
            </a:r>
            <a:r>
              <a:rPr lang="sl-SI" sz="2000" dirty="0" smtClean="0">
                <a:latin typeface="Arial" pitchFamily="34" charset="0"/>
                <a:cs typeface="Arial" pitchFamily="34" charset="0"/>
              </a:rPr>
              <a:t>5 - 35</a:t>
            </a:r>
            <a:endParaRPr lang="en-US" sz="2000" dirty="0" smtClean="0">
              <a:latin typeface="Arial" pitchFamily="34" charset="0"/>
              <a:cs typeface="Arial" pitchFamily="34" charset="0"/>
            </a:endParaRPr>
          </a:p>
        </p:txBody>
      </p:sp>
      <p:sp>
        <p:nvSpPr>
          <p:cNvPr id="20" name="Subtitle 19"/>
          <p:cNvSpPr>
            <a:spLocks noGrp="1"/>
          </p:cNvSpPr>
          <p:nvPr>
            <p:ph type="subTitle" idx="1"/>
          </p:nvPr>
        </p:nvSpPr>
        <p:spPr>
          <a:xfrm>
            <a:off x="685217" y="1600200"/>
            <a:ext cx="7939088" cy="3810000"/>
          </a:xfrm>
        </p:spPr>
        <p:txBody>
          <a:bodyPr rtlCol="0">
            <a:normAutofit fontScale="47500" lnSpcReduction="20000"/>
          </a:bodyPr>
          <a:lstStyle/>
          <a:p>
            <a:pPr eaLnBrk="1" fontAlgn="auto" hangingPunct="1">
              <a:spcAft>
                <a:spcPts val="0"/>
              </a:spcAft>
              <a:defRPr/>
            </a:pPr>
            <a:r>
              <a:rPr lang="sr-Latn-CS" sz="2000" dirty="0" smtClean="0">
                <a:solidFill>
                  <a:schemeClr val="tx1"/>
                </a:solidFill>
                <a:latin typeface="Georgia" pitchFamily="18" charset="0"/>
              </a:rPr>
              <a:t> </a:t>
            </a:r>
          </a:p>
          <a:p>
            <a:pPr marL="342900" indent="-342900" algn="l">
              <a:buFont typeface="Wingdings" pitchFamily="2" charset="2"/>
              <a:buChar char="§"/>
              <a:defRPr/>
            </a:pPr>
            <a:r>
              <a:rPr lang="sl-SI" sz="3300" dirty="0" smtClean="0">
                <a:solidFill>
                  <a:schemeClr val="tx1"/>
                </a:solidFill>
                <a:latin typeface="Arial" pitchFamily="34" charset="0"/>
                <a:cs typeface="Arial" pitchFamily="34" charset="0"/>
              </a:rPr>
              <a:t>C</a:t>
            </a:r>
            <a:r>
              <a:rPr lang="en-US" sz="3300" dirty="0" err="1" smtClean="0">
                <a:solidFill>
                  <a:schemeClr val="tx1"/>
                </a:solidFill>
                <a:latin typeface="Arial" pitchFamily="34" charset="0"/>
                <a:cs typeface="Arial" pitchFamily="34" charset="0"/>
              </a:rPr>
              <a:t>ustoms</a:t>
            </a:r>
            <a:r>
              <a:rPr lang="en-US" sz="3300" dirty="0" smtClean="0">
                <a:solidFill>
                  <a:schemeClr val="tx1"/>
                </a:solidFill>
                <a:latin typeface="Arial" pitchFamily="34" charset="0"/>
                <a:cs typeface="Arial" pitchFamily="34" charset="0"/>
              </a:rPr>
              <a:t> are conducting control and search of vehicles at whole customs territory</a:t>
            </a:r>
            <a:r>
              <a:rPr lang="pl-PL" sz="3300" dirty="0" smtClean="0">
                <a:solidFill>
                  <a:schemeClr val="tx1"/>
                </a:solidFill>
                <a:latin typeface="Arial" pitchFamily="34" charset="0"/>
                <a:cs typeface="Arial" pitchFamily="34" charset="0"/>
              </a:rPr>
              <a:t>.</a:t>
            </a:r>
            <a:endParaRPr lang="pl-PL" sz="3300" dirty="0">
              <a:solidFill>
                <a:schemeClr val="tx1"/>
              </a:solidFill>
              <a:latin typeface="Arial" pitchFamily="34" charset="0"/>
              <a:cs typeface="Arial" pitchFamily="34" charset="0"/>
            </a:endParaRPr>
          </a:p>
          <a:p>
            <a:pPr marL="342900" indent="-342900" algn="l">
              <a:buFont typeface="Wingdings" pitchFamily="2" charset="2"/>
              <a:buChar char="§"/>
              <a:defRPr/>
            </a:pPr>
            <a:endParaRPr lang="sl-SI" sz="3300" dirty="0">
              <a:solidFill>
                <a:schemeClr val="tx1"/>
              </a:solidFill>
              <a:latin typeface="Arial" pitchFamily="34" charset="0"/>
              <a:cs typeface="Arial" pitchFamily="34" charset="0"/>
            </a:endParaRPr>
          </a:p>
          <a:p>
            <a:pPr marL="342900" indent="-342900" algn="l">
              <a:buFont typeface="Wingdings" pitchFamily="2" charset="2"/>
              <a:buChar char="§"/>
              <a:defRPr/>
            </a:pPr>
            <a:r>
              <a:rPr lang="sl-SI" sz="3300" dirty="0" smtClean="0">
                <a:solidFill>
                  <a:schemeClr val="tx1"/>
                </a:solidFill>
                <a:latin typeface="Arial" pitchFamily="34" charset="0"/>
                <a:cs typeface="Arial" pitchFamily="34" charset="0"/>
              </a:rPr>
              <a:t>C</a:t>
            </a:r>
            <a:r>
              <a:rPr lang="en-US" sz="3300" dirty="0" err="1" smtClean="0">
                <a:solidFill>
                  <a:schemeClr val="tx1"/>
                </a:solidFill>
                <a:latin typeface="Arial" pitchFamily="34" charset="0"/>
                <a:cs typeface="Arial" pitchFamily="34" charset="0"/>
              </a:rPr>
              <a:t>ustoms</a:t>
            </a:r>
            <a:r>
              <a:rPr lang="en-US" sz="3300" dirty="0" smtClean="0">
                <a:solidFill>
                  <a:schemeClr val="tx1"/>
                </a:solidFill>
                <a:latin typeface="Arial" pitchFamily="34" charset="0"/>
                <a:cs typeface="Arial" pitchFamily="34" charset="0"/>
              </a:rPr>
              <a:t> are controlling and searching passengers in passenger traffic as well as baggage an other items carried by the passengers</a:t>
            </a:r>
            <a:r>
              <a:rPr lang="sl-SI" sz="3300" dirty="0" smtClean="0">
                <a:solidFill>
                  <a:schemeClr val="tx1"/>
                </a:solidFill>
                <a:latin typeface="Arial" pitchFamily="34" charset="0"/>
                <a:cs typeface="Arial" pitchFamily="34" charset="0"/>
              </a:rPr>
              <a:t>.</a:t>
            </a:r>
          </a:p>
          <a:p>
            <a:pPr marL="342900" indent="-342900" algn="l">
              <a:buFont typeface="Wingdings" pitchFamily="2" charset="2"/>
              <a:buChar char="§"/>
              <a:defRPr/>
            </a:pPr>
            <a:endParaRPr lang="sl-SI" sz="3300" dirty="0">
              <a:solidFill>
                <a:schemeClr val="tx1"/>
              </a:solidFill>
              <a:latin typeface="Arial" pitchFamily="34" charset="0"/>
              <a:cs typeface="Arial" pitchFamily="34" charset="0"/>
            </a:endParaRPr>
          </a:p>
          <a:p>
            <a:pPr marL="342900" indent="-342900" algn="l">
              <a:buFont typeface="Wingdings" pitchFamily="2" charset="2"/>
              <a:buChar char="§"/>
              <a:defRPr/>
            </a:pPr>
            <a:r>
              <a:rPr lang="sl-SI" sz="3300" dirty="0" smtClean="0">
                <a:solidFill>
                  <a:schemeClr val="tx1"/>
                </a:solidFill>
                <a:latin typeface="Arial" pitchFamily="34" charset="0"/>
                <a:cs typeface="Arial" pitchFamily="34" charset="0"/>
              </a:rPr>
              <a:t>C</a:t>
            </a:r>
            <a:r>
              <a:rPr lang="en-US" sz="3300" dirty="0" err="1" smtClean="0">
                <a:solidFill>
                  <a:schemeClr val="tx1"/>
                </a:solidFill>
                <a:latin typeface="Arial" pitchFamily="34" charset="0"/>
                <a:cs typeface="Arial" pitchFamily="34" charset="0"/>
              </a:rPr>
              <a:t>ustoms</a:t>
            </a:r>
            <a:r>
              <a:rPr lang="en-US" sz="3300" dirty="0" smtClean="0">
                <a:solidFill>
                  <a:schemeClr val="tx1"/>
                </a:solidFill>
                <a:latin typeface="Arial" pitchFamily="34" charset="0"/>
                <a:cs typeface="Arial" pitchFamily="34" charset="0"/>
              </a:rPr>
              <a:t> are filing </a:t>
            </a:r>
            <a:r>
              <a:rPr lang="en-US" sz="3300" dirty="0" err="1" smtClean="0">
                <a:solidFill>
                  <a:schemeClr val="tx1"/>
                </a:solidFill>
                <a:latin typeface="Arial" pitchFamily="34" charset="0"/>
                <a:cs typeface="Arial" pitchFamily="34" charset="0"/>
              </a:rPr>
              <a:t>misdemeanour</a:t>
            </a:r>
            <a:r>
              <a:rPr lang="en-US" sz="3300" dirty="0" smtClean="0">
                <a:solidFill>
                  <a:schemeClr val="tx1"/>
                </a:solidFill>
                <a:latin typeface="Arial" pitchFamily="34" charset="0"/>
                <a:cs typeface="Arial" pitchFamily="34" charset="0"/>
              </a:rPr>
              <a:t> report or initiates </a:t>
            </a:r>
            <a:r>
              <a:rPr lang="en-US" sz="3300" dirty="0" err="1" smtClean="0">
                <a:solidFill>
                  <a:schemeClr val="tx1"/>
                </a:solidFill>
                <a:latin typeface="Arial" pitchFamily="34" charset="0"/>
                <a:cs typeface="Arial" pitchFamily="34" charset="0"/>
              </a:rPr>
              <a:t>misdemeanour</a:t>
            </a:r>
            <a:r>
              <a:rPr lang="en-US" sz="3300" dirty="0" smtClean="0">
                <a:solidFill>
                  <a:schemeClr val="tx1"/>
                </a:solidFill>
                <a:latin typeface="Arial" pitchFamily="34" charset="0"/>
                <a:cs typeface="Arial" pitchFamily="34" charset="0"/>
              </a:rPr>
              <a:t> procedure</a:t>
            </a:r>
            <a:r>
              <a:rPr lang="sl-SI" sz="3300" dirty="0" smtClean="0">
                <a:solidFill>
                  <a:schemeClr val="tx1"/>
                </a:solidFill>
                <a:latin typeface="Arial" pitchFamily="34" charset="0"/>
                <a:cs typeface="Arial" pitchFamily="34" charset="0"/>
              </a:rPr>
              <a:t>. </a:t>
            </a:r>
          </a:p>
          <a:p>
            <a:pPr marL="342900" indent="-342900" algn="l">
              <a:buFont typeface="Wingdings" pitchFamily="2" charset="2"/>
              <a:buChar char="§"/>
              <a:defRPr/>
            </a:pPr>
            <a:endParaRPr lang="sl-SI" sz="3300" dirty="0">
              <a:solidFill>
                <a:schemeClr val="tx1"/>
              </a:solidFill>
              <a:latin typeface="Arial" pitchFamily="34" charset="0"/>
              <a:cs typeface="Arial" pitchFamily="34" charset="0"/>
            </a:endParaRPr>
          </a:p>
          <a:p>
            <a:pPr marL="342900" indent="-342900" algn="l">
              <a:buFont typeface="Wingdings" pitchFamily="2" charset="2"/>
              <a:buChar char="§"/>
              <a:defRPr/>
            </a:pPr>
            <a:r>
              <a:rPr lang="sl-SI" sz="3300" dirty="0" smtClean="0">
                <a:solidFill>
                  <a:schemeClr val="tx1"/>
                </a:solidFill>
                <a:latin typeface="Arial" pitchFamily="34" charset="0"/>
                <a:cs typeface="Arial" pitchFamily="34" charset="0"/>
              </a:rPr>
              <a:t>C</a:t>
            </a:r>
            <a:r>
              <a:rPr lang="en-US" sz="3300" dirty="0" err="1" smtClean="0">
                <a:solidFill>
                  <a:schemeClr val="tx1"/>
                </a:solidFill>
                <a:latin typeface="Arial" pitchFamily="34" charset="0"/>
                <a:cs typeface="Arial" pitchFamily="34" charset="0"/>
              </a:rPr>
              <a:t>ustoms</a:t>
            </a:r>
            <a:r>
              <a:rPr lang="en-US" sz="3300" dirty="0" smtClean="0">
                <a:solidFill>
                  <a:schemeClr val="tx1"/>
                </a:solidFill>
                <a:latin typeface="Arial" pitchFamily="34" charset="0"/>
                <a:cs typeface="Arial" pitchFamily="34" charset="0"/>
              </a:rPr>
              <a:t> are evidencing declaration on transfer of cash and forwards the information to the </a:t>
            </a:r>
            <a:r>
              <a:rPr lang="en-US" sz="3300" dirty="0" err="1" smtClean="0">
                <a:solidFill>
                  <a:schemeClr val="tx1"/>
                </a:solidFill>
                <a:latin typeface="Arial" pitchFamily="34" charset="0"/>
                <a:cs typeface="Arial" pitchFamily="34" charset="0"/>
              </a:rPr>
              <a:t>APMLFT</a:t>
            </a:r>
            <a:r>
              <a:rPr lang="en-US" sz="3300" dirty="0" smtClean="0">
                <a:solidFill>
                  <a:schemeClr val="tx1"/>
                </a:solidFill>
                <a:latin typeface="Arial" pitchFamily="34" charset="0"/>
                <a:cs typeface="Arial" pitchFamily="34" charset="0"/>
              </a:rPr>
              <a:t> and Central Bank of Montenegro</a:t>
            </a:r>
            <a:endParaRPr lang="sl-SI" sz="2900" dirty="0" smtClean="0">
              <a:solidFill>
                <a:schemeClr val="tx1"/>
              </a:solidFill>
              <a:latin typeface="Helvetica"/>
            </a:endParaRPr>
          </a:p>
          <a:p>
            <a:pPr marL="342900" indent="-342900" algn="l">
              <a:buFont typeface="Wingdings" pitchFamily="2" charset="2"/>
              <a:buChar char="§"/>
              <a:defRPr/>
            </a:pPr>
            <a:endParaRPr lang="sl-SI" sz="2900" dirty="0">
              <a:solidFill>
                <a:schemeClr val="tx1"/>
              </a:solidFill>
              <a:latin typeface="Helvetica"/>
            </a:endParaRPr>
          </a:p>
          <a:p>
            <a:pPr algn="l">
              <a:buFont typeface="Arial" charset="0"/>
              <a:buNone/>
              <a:defRPr/>
            </a:pPr>
            <a:endParaRPr lang="sr-Latn-CS" sz="2200" dirty="0">
              <a:solidFill>
                <a:schemeClr val="tx1"/>
              </a:solidFill>
              <a:latin typeface="Georgia" pitchFamily="18" charset="0"/>
            </a:endParaRPr>
          </a:p>
          <a:p>
            <a:pPr algn="l">
              <a:buFont typeface="Arial" charset="0"/>
              <a:buNone/>
              <a:defRPr/>
            </a:pPr>
            <a:endParaRPr lang="sl-SI" sz="2400" dirty="0">
              <a:latin typeface="Helvetica"/>
            </a:endParaRPr>
          </a:p>
          <a:p>
            <a:pPr eaLnBrk="1" fontAlgn="auto" hangingPunct="1">
              <a:spcAft>
                <a:spcPts val="0"/>
              </a:spcAft>
              <a:buFont typeface="Arial" charset="0"/>
              <a:buNone/>
              <a:defRPr/>
            </a:pPr>
            <a:r>
              <a:rPr lang="en-US" sz="2200" dirty="0" smtClean="0">
                <a:solidFill>
                  <a:schemeClr val="tx1"/>
                </a:solidFill>
                <a:latin typeface="Georgia" pitchFamily="18" charset="0"/>
              </a:rPr>
              <a:t/>
            </a:r>
            <a:br>
              <a:rPr lang="en-US" sz="2200" dirty="0" smtClean="0">
                <a:solidFill>
                  <a:schemeClr val="tx1"/>
                </a:solidFill>
                <a:latin typeface="Georgia" pitchFamily="18" charset="0"/>
              </a:rPr>
            </a:br>
            <a:endParaRPr lang="en-US" sz="2200" dirty="0">
              <a:solidFill>
                <a:schemeClr val="tx1"/>
              </a:solidFill>
              <a:latin typeface="Georgia"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505778986"/>
              </p:ext>
            </p:extLst>
          </p:nvPr>
        </p:nvGraphicFramePr>
        <p:xfrm>
          <a:off x="243621" y="4114800"/>
          <a:ext cx="8656757" cy="1930240"/>
        </p:xfrm>
        <a:graphic>
          <a:graphicData uri="http://schemas.openxmlformats.org/drawingml/2006/table">
            <a:tbl>
              <a:tblPr firstRow="1" bandRow="1">
                <a:tableStyleId>{5C22544A-7EE6-4342-B048-85BDC9FD1C3A}</a:tableStyleId>
              </a:tblPr>
              <a:tblGrid>
                <a:gridCol w="1719328"/>
                <a:gridCol w="1719328"/>
                <a:gridCol w="1719328"/>
                <a:gridCol w="1719328"/>
                <a:gridCol w="1779445"/>
              </a:tblGrid>
              <a:tr h="370769">
                <a:tc gridSpan="5">
                  <a:txBody>
                    <a:bodyPr/>
                    <a:lstStyle/>
                    <a:p>
                      <a:pPr algn="ctr"/>
                      <a:r>
                        <a:rPr lang="en-US" sz="1800" noProof="0" dirty="0" smtClean="0">
                          <a:latin typeface="Arial" pitchFamily="34" charset="0"/>
                          <a:cs typeface="Arial" pitchFamily="34" charset="0"/>
                        </a:rPr>
                        <a:t>2012 Statistical data</a:t>
                      </a:r>
                      <a:endParaRPr lang="en-US" sz="1800" noProof="0" dirty="0">
                        <a:latin typeface="Arial" pitchFamily="34" charset="0"/>
                        <a:cs typeface="Arial" pitchFamily="34" charset="0"/>
                      </a:endParaRPr>
                    </a:p>
                  </a:txBody>
                  <a:tcPr marL="91436" marR="91436" marT="45711" marB="45711"/>
                </a:tc>
                <a:tc hMerge="1">
                  <a:txBody>
                    <a:bodyPr/>
                    <a:lstStyle/>
                    <a:p>
                      <a:endParaRPr lang="sl-SI" dirty="0"/>
                    </a:p>
                  </a:txBody>
                  <a:tcPr/>
                </a:tc>
                <a:tc hMerge="1">
                  <a:txBody>
                    <a:bodyPr/>
                    <a:lstStyle/>
                    <a:p>
                      <a:endParaRPr lang="sl-SI" dirty="0"/>
                    </a:p>
                  </a:txBody>
                  <a:tcPr/>
                </a:tc>
                <a:tc hMerge="1">
                  <a:txBody>
                    <a:bodyPr/>
                    <a:lstStyle/>
                    <a:p>
                      <a:endParaRPr lang="sl-SI" dirty="0"/>
                    </a:p>
                  </a:txBody>
                  <a:tcPr/>
                </a:tc>
                <a:tc hMerge="1">
                  <a:txBody>
                    <a:bodyPr/>
                    <a:lstStyle/>
                    <a:p>
                      <a:pPr algn="ctr"/>
                      <a:endParaRPr lang="sl-SI" dirty="0">
                        <a:latin typeface="Arial" pitchFamily="34" charset="0"/>
                        <a:cs typeface="Arial" pitchFamily="34" charset="0"/>
                      </a:endParaRPr>
                    </a:p>
                  </a:txBody>
                  <a:tcPr/>
                </a:tc>
              </a:tr>
              <a:tr h="914225">
                <a:tc>
                  <a:txBody>
                    <a:bodyPr/>
                    <a:lstStyle/>
                    <a:p>
                      <a:pPr algn="ctr"/>
                      <a:r>
                        <a:rPr lang="en-US" sz="1800" b="0" noProof="0" smtClean="0">
                          <a:latin typeface="Arial" pitchFamily="34" charset="0"/>
                          <a:cs typeface="Arial" pitchFamily="34" charset="0"/>
                        </a:rPr>
                        <a:t>Declared at entry</a:t>
                      </a:r>
                      <a:endParaRPr lang="en-US" sz="1800" b="0" noProof="0">
                        <a:latin typeface="Arial" pitchFamily="34" charset="0"/>
                        <a:cs typeface="Arial" pitchFamily="34" charset="0"/>
                      </a:endParaRPr>
                    </a:p>
                  </a:txBody>
                  <a:tcPr marL="91436" marR="91436" marT="45711" marB="45711"/>
                </a:tc>
                <a:tc>
                  <a:txBody>
                    <a:bodyPr/>
                    <a:lstStyle/>
                    <a:p>
                      <a:pPr algn="ctr"/>
                      <a:r>
                        <a:rPr lang="en-US" sz="1800" b="0" noProof="0" dirty="0" smtClean="0">
                          <a:latin typeface="Arial" pitchFamily="34" charset="0"/>
                          <a:cs typeface="Arial" pitchFamily="34" charset="0"/>
                        </a:rPr>
                        <a:t>Declared at exit</a:t>
                      </a:r>
                      <a:endParaRPr lang="en-US" sz="1800" b="0" noProof="0" dirty="0">
                        <a:latin typeface="Arial" pitchFamily="34" charset="0"/>
                        <a:cs typeface="Arial" pitchFamily="34" charset="0"/>
                      </a:endParaRPr>
                    </a:p>
                  </a:txBody>
                  <a:tcPr marL="91436" marR="91436" marT="45711" marB="45711"/>
                </a:tc>
                <a:tc>
                  <a:txBody>
                    <a:bodyPr/>
                    <a:lstStyle/>
                    <a:p>
                      <a:pPr algn="ctr"/>
                      <a:r>
                        <a:rPr lang="en-US" sz="1800" b="0" noProof="0" dirty="0" smtClean="0">
                          <a:latin typeface="Arial" pitchFamily="34" charset="0"/>
                          <a:cs typeface="Arial" pitchFamily="34" charset="0"/>
                        </a:rPr>
                        <a:t>Report on suspicious </a:t>
                      </a:r>
                      <a:r>
                        <a:rPr lang="en-US" sz="1800" b="0" baseline="0" noProof="0" dirty="0" smtClean="0">
                          <a:latin typeface="Arial" pitchFamily="34" charset="0"/>
                          <a:cs typeface="Arial" pitchFamily="34" charset="0"/>
                        </a:rPr>
                        <a:t>transaction</a:t>
                      </a:r>
                      <a:endParaRPr lang="en-US" sz="1800" b="0" noProof="0" dirty="0">
                        <a:latin typeface="Arial" pitchFamily="34" charset="0"/>
                        <a:cs typeface="Arial" pitchFamily="34" charset="0"/>
                      </a:endParaRPr>
                    </a:p>
                  </a:txBody>
                  <a:tcPr marL="91436" marR="91436" marT="45711" marB="45711"/>
                </a:tc>
                <a:tc>
                  <a:txBody>
                    <a:bodyPr/>
                    <a:lstStyle/>
                    <a:p>
                      <a:pPr algn="ctr"/>
                      <a:r>
                        <a:rPr lang="en-US" sz="1800" b="0" noProof="0" dirty="0" smtClean="0">
                          <a:latin typeface="Arial" pitchFamily="34" charset="0"/>
                          <a:cs typeface="Arial" pitchFamily="34" charset="0"/>
                        </a:rPr>
                        <a:t>Feedback</a:t>
                      </a:r>
                      <a:endParaRPr lang="en-US" sz="1800" b="0" noProof="0" dirty="0">
                        <a:latin typeface="Arial" pitchFamily="34" charset="0"/>
                        <a:cs typeface="Arial" pitchFamily="34" charset="0"/>
                      </a:endParaRPr>
                    </a:p>
                  </a:txBody>
                  <a:tcPr marL="91436" marR="91436" marT="45711" marB="45711"/>
                </a:tc>
                <a:tc>
                  <a:txBody>
                    <a:bodyPr/>
                    <a:lstStyle/>
                    <a:p>
                      <a:pPr algn="ctr"/>
                      <a:r>
                        <a:rPr lang="en-US" sz="1800" b="0" noProof="0" dirty="0" err="1" smtClean="0">
                          <a:latin typeface="Arial" pitchFamily="34" charset="0"/>
                          <a:cs typeface="Arial" pitchFamily="34" charset="0"/>
                        </a:rPr>
                        <a:t>Misdemeanour</a:t>
                      </a:r>
                      <a:r>
                        <a:rPr lang="en-US" sz="1800" b="0" noProof="0" dirty="0" smtClean="0">
                          <a:latin typeface="Arial" pitchFamily="34" charset="0"/>
                          <a:cs typeface="Arial" pitchFamily="34" charset="0"/>
                        </a:rPr>
                        <a:t> of non-declaring currency</a:t>
                      </a:r>
                      <a:endParaRPr lang="en-US" sz="1800" b="0" noProof="0" dirty="0">
                        <a:latin typeface="Arial" pitchFamily="34" charset="0"/>
                        <a:cs typeface="Arial" pitchFamily="34" charset="0"/>
                      </a:endParaRPr>
                    </a:p>
                  </a:txBody>
                  <a:tcPr marL="91436" marR="91436" marT="45711" marB="45711"/>
                </a:tc>
              </a:tr>
              <a:tr h="370769">
                <a:tc>
                  <a:txBody>
                    <a:bodyPr/>
                    <a:lstStyle/>
                    <a:p>
                      <a:pPr algn="ctr"/>
                      <a:r>
                        <a:rPr lang="en-US" sz="1800" b="1" noProof="0" smtClean="0"/>
                        <a:t>173</a:t>
                      </a:r>
                      <a:endParaRPr lang="en-US" sz="1800" b="1" noProof="0"/>
                    </a:p>
                  </a:txBody>
                  <a:tcPr marL="91436" marR="91436" marT="45711" marB="45711"/>
                </a:tc>
                <a:tc>
                  <a:txBody>
                    <a:bodyPr/>
                    <a:lstStyle/>
                    <a:p>
                      <a:pPr algn="ctr"/>
                      <a:r>
                        <a:rPr lang="en-US" sz="1800" b="1" noProof="0" smtClean="0"/>
                        <a:t>224</a:t>
                      </a:r>
                      <a:endParaRPr lang="en-US" sz="1800" b="1" noProof="0"/>
                    </a:p>
                  </a:txBody>
                  <a:tcPr marL="91436" marR="91436" marT="45711" marB="45711"/>
                </a:tc>
                <a:tc>
                  <a:txBody>
                    <a:bodyPr/>
                    <a:lstStyle/>
                    <a:p>
                      <a:pPr algn="ctr"/>
                      <a:r>
                        <a:rPr lang="en-US" sz="1800" b="1" noProof="0" smtClean="0"/>
                        <a:t>5</a:t>
                      </a:r>
                      <a:endParaRPr lang="en-US" sz="1800" b="1" noProof="0"/>
                    </a:p>
                  </a:txBody>
                  <a:tcPr marL="91436" marR="91436" marT="45711" marB="45711"/>
                </a:tc>
                <a:tc>
                  <a:txBody>
                    <a:bodyPr/>
                    <a:lstStyle/>
                    <a:p>
                      <a:pPr algn="ctr"/>
                      <a:r>
                        <a:rPr lang="en-US" sz="1800" b="1" noProof="0" smtClean="0"/>
                        <a:t>3</a:t>
                      </a:r>
                      <a:endParaRPr lang="en-US" sz="1800" b="1" noProof="0"/>
                    </a:p>
                  </a:txBody>
                  <a:tcPr marL="91436" marR="91436" marT="45711" marB="45711"/>
                </a:tc>
                <a:tc>
                  <a:txBody>
                    <a:bodyPr/>
                    <a:lstStyle/>
                    <a:p>
                      <a:pPr algn="ctr"/>
                      <a:r>
                        <a:rPr lang="en-US" sz="1800" b="1" noProof="0" dirty="0" smtClean="0"/>
                        <a:t>3</a:t>
                      </a:r>
                      <a:endParaRPr lang="en-US" sz="1800" b="1" noProof="0" dirty="0"/>
                    </a:p>
                  </a:txBody>
                  <a:tcPr marL="91436" marR="91436" marT="45711" marB="45711"/>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0" name="Group 7"/>
          <p:cNvGrpSpPr>
            <a:grpSpLocks/>
          </p:cNvGrpSpPr>
          <p:nvPr/>
        </p:nvGrpSpPr>
        <p:grpSpPr bwMode="auto">
          <a:xfrm>
            <a:off x="0" y="-4763"/>
            <a:ext cx="9144000" cy="860426"/>
            <a:chOff x="0" y="-4763"/>
            <a:chExt cx="9144000" cy="860426"/>
          </a:xfrm>
        </p:grpSpPr>
        <p:sp>
          <p:nvSpPr>
            <p:cNvPr id="9" name="Round Same Side Corner Rectangle 8"/>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i="1" dirty="0">
                <a:solidFill>
                  <a:srgbClr val="E6B9B8"/>
                </a:solidFill>
                <a:latin typeface="Cambria" pitchFamily="18" charset="0"/>
                <a:cs typeface="Arial" charset="0"/>
              </a:endParaRPr>
            </a:p>
            <a:p>
              <a:pPr algn="ctr" fontAlgn="auto">
                <a:spcBef>
                  <a:spcPts val="0"/>
                </a:spcBef>
                <a:spcAft>
                  <a:spcPts val="0"/>
                </a:spcAft>
                <a:defRPr/>
              </a:pPr>
              <a:r>
                <a:rPr lang="en-US" b="1" i="1" dirty="0">
                  <a:solidFill>
                    <a:srgbClr val="E6B9B8"/>
                  </a:solidFill>
                  <a:latin typeface="Cambria" pitchFamily="18" charset="0"/>
                  <a:cs typeface="Arial" charset="0"/>
                </a:rPr>
                <a:t>CUSTOMS UNION</a:t>
              </a:r>
            </a:p>
            <a:p>
              <a:pPr algn="ctr" fontAlgn="auto">
                <a:spcBef>
                  <a:spcPts val="0"/>
                </a:spcBef>
                <a:spcAft>
                  <a:spcPts val="0"/>
                </a:spcAft>
                <a:defRPr/>
              </a:pPr>
              <a:endParaRPr lang="en-US" b="1" i="1" dirty="0">
                <a:solidFill>
                  <a:srgbClr val="E6B9B8"/>
                </a:solidFill>
                <a:latin typeface="Cambria" pitchFamily="18" charset="0"/>
                <a:cs typeface="Arial" charset="0"/>
              </a:endParaRPr>
            </a:p>
          </p:txBody>
        </p:sp>
        <p:sp>
          <p:nvSpPr>
            <p:cNvPr id="12298" name="Rectangle 7"/>
            <p:cNvSpPr>
              <a:spLocks noChangeArrowheads="1"/>
            </p:cNvSpPr>
            <p:nvPr/>
          </p:nvSpPr>
          <p:spPr bwMode="auto">
            <a:xfrm>
              <a:off x="95250" y="104775"/>
              <a:ext cx="5010150"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4288" indent="-14288">
                <a:spcAft>
                  <a:spcPct val="40000"/>
                </a:spcAft>
                <a:buClr>
                  <a:srgbClr val="FF0000"/>
                </a:buClr>
              </a:pPr>
              <a:r>
                <a:rPr lang="sr-Latn-CS" b="1">
                  <a:solidFill>
                    <a:srgbClr val="F2DCDB"/>
                  </a:solidFill>
                  <a:latin typeface="Cambria" pitchFamily="18" charset="0"/>
                </a:rPr>
                <a:t>Chapter </a:t>
              </a:r>
              <a:r>
                <a:rPr lang="en-US" b="1">
                  <a:solidFill>
                    <a:srgbClr val="F2DCDB"/>
                  </a:solidFill>
                  <a:latin typeface="Cambria" pitchFamily="18" charset="0"/>
                </a:rPr>
                <a:t>29</a:t>
              </a:r>
              <a:r>
                <a:rPr lang="sr-Latn-CS" b="1">
                  <a:solidFill>
                    <a:srgbClr val="F2DCDB"/>
                  </a:solidFill>
                  <a:latin typeface="Cambria" pitchFamily="18" charset="0"/>
                </a:rPr>
                <a:t>:</a:t>
              </a:r>
              <a:endParaRPr lang="en-US" b="1">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a:solidFill>
                  <a:srgbClr val="F2DCDB"/>
                </a:solidFill>
                <a:latin typeface="Cambria" pitchFamily="18" charset="0"/>
              </a:endParaRPr>
            </a:p>
          </p:txBody>
        </p:sp>
        <p:grpSp>
          <p:nvGrpSpPr>
            <p:cNvPr id="12299" name="Group 21"/>
            <p:cNvGrpSpPr>
              <a:grpSpLocks/>
            </p:cNvGrpSpPr>
            <p:nvPr/>
          </p:nvGrpSpPr>
          <p:grpSpPr bwMode="auto">
            <a:xfrm>
              <a:off x="7885100" y="-4763"/>
              <a:ext cx="1211260" cy="385762"/>
              <a:chOff x="7814716" y="-5258"/>
              <a:chExt cx="1210767" cy="460280"/>
            </a:xfrm>
          </p:grpSpPr>
          <p:sp>
            <p:nvSpPr>
              <p:cNvPr id="12" name="5-Point Star 11"/>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3" name="5-Point Star 12"/>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4" name="5-Point Star 13"/>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5" name="5-Point Star 14"/>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6" name="5-Point Star 15"/>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17" name="5-Point Star 16"/>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grpSp>
      </p:grpSp>
      <p:grpSp>
        <p:nvGrpSpPr>
          <p:cNvPr id="12291" name="Group 21"/>
          <p:cNvGrpSpPr>
            <a:grpSpLocks/>
          </p:cNvGrpSpPr>
          <p:nvPr/>
        </p:nvGrpSpPr>
        <p:grpSpPr bwMode="auto">
          <a:xfrm>
            <a:off x="0" y="6354763"/>
            <a:ext cx="9144000" cy="506412"/>
            <a:chOff x="0" y="6354762"/>
            <a:chExt cx="9144000" cy="506473"/>
          </a:xfrm>
        </p:grpSpPr>
        <p:sp>
          <p:nvSpPr>
            <p:cNvPr id="4" name="Round Same Side Corner Rectangle 3"/>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Cambria" pitchFamily="18" charset="0"/>
              </a:endParaRPr>
            </a:p>
          </p:txBody>
        </p:sp>
        <p:sp>
          <p:nvSpPr>
            <p:cNvPr id="5" name="Rectangle 4"/>
            <p:cNvSpPr/>
            <p:nvPr/>
          </p:nvSpPr>
          <p:spPr>
            <a:xfrm>
              <a:off x="533400" y="6461137"/>
              <a:ext cx="4564063" cy="40009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the Accession 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2295" name="Picture 4" descr="C:\Documents and Settings\alen.nikezic\Desktop\MUPIJU-Stari komp\Press clipping\montenegro grb.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354762"/>
              <a:ext cx="508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953735"/>
                  </a:solidFill>
                  <a:latin typeface="Cambria" pitchFamily="18" charset="0"/>
                  <a:cs typeface="Arial" charset="0"/>
                </a:rPr>
                <a:t>Chapter 29: </a:t>
              </a:r>
              <a:endParaRPr lang="sr-Latn-CS" sz="1100" b="1" dirty="0">
                <a:solidFill>
                  <a:srgbClr val="953735"/>
                </a:solidFill>
                <a:latin typeface="Cambria" pitchFamily="18" charset="0"/>
                <a:cs typeface="Arial" charset="0"/>
              </a:endParaRPr>
            </a:p>
            <a:p>
              <a:pPr algn="ctr" fontAlgn="auto">
                <a:spcBef>
                  <a:spcPts val="0"/>
                </a:spcBef>
                <a:spcAft>
                  <a:spcPts val="0"/>
                </a:spcAft>
                <a:defRPr/>
              </a:pPr>
              <a:r>
                <a:rPr lang="en-US" sz="1100" b="1" i="1" dirty="0">
                  <a:solidFill>
                    <a:srgbClr val="953735"/>
                  </a:solidFill>
                  <a:latin typeface="Cambria" pitchFamily="18" charset="0"/>
                  <a:cs typeface="Arial" charset="0"/>
                </a:rPr>
                <a:t>Customs union</a:t>
              </a:r>
              <a:endParaRPr lang="sl-SI" sz="1100" b="1" i="1" dirty="0">
                <a:solidFill>
                  <a:srgbClr val="953735"/>
                </a:solidFill>
                <a:latin typeface="Cambria" pitchFamily="18" charset="0"/>
                <a:cs typeface="Arial" charset="0"/>
              </a:endParaRPr>
            </a:p>
            <a:p>
              <a:pPr algn="ctr" fontAlgn="auto">
                <a:spcBef>
                  <a:spcPts val="0"/>
                </a:spcBef>
                <a:spcAft>
                  <a:spcPts val="0"/>
                </a:spcAft>
                <a:defRPr/>
              </a:pPr>
              <a:endParaRPr lang="en-US" sz="1100" b="1" i="1" dirty="0">
                <a:solidFill>
                  <a:srgbClr val="953735"/>
                </a:solidFill>
                <a:latin typeface="Cambria" pitchFamily="18" charset="0"/>
                <a:cs typeface="Arial" charset="0"/>
              </a:endParaRPr>
            </a:p>
          </p:txBody>
        </p:sp>
      </p:grpSp>
      <p:sp>
        <p:nvSpPr>
          <p:cNvPr id="12292" name="Title 18"/>
          <p:cNvSpPr>
            <a:spLocks noGrp="1"/>
          </p:cNvSpPr>
          <p:nvPr>
            <p:ph type="ctrTitle"/>
          </p:nvPr>
        </p:nvSpPr>
        <p:spPr>
          <a:xfrm>
            <a:off x="95250" y="2130425"/>
            <a:ext cx="8910210" cy="3965575"/>
          </a:xfrm>
        </p:spPr>
        <p:txBody>
          <a:bodyPr/>
          <a:lstStyle/>
          <a:p>
            <a:pPr eaLnBrk="1" hangingPunct="1"/>
            <a:r>
              <a:rPr lang="sr-Latn-CS" sz="1800" dirty="0" smtClean="0">
                <a:latin typeface="Arial" pitchFamily="34" charset="0"/>
                <a:cs typeface="Arial" pitchFamily="34" charset="0"/>
              </a:rPr>
              <a:t>THANK YOU FOR YOUR ATTENTION !</a:t>
            </a:r>
            <a:br>
              <a:rPr lang="sr-Latn-CS" sz="1800" dirty="0" smtClean="0">
                <a:latin typeface="Arial" pitchFamily="34" charset="0"/>
                <a:cs typeface="Arial" pitchFamily="34" charset="0"/>
              </a:rPr>
            </a:br>
            <a:r>
              <a:rPr lang="sr-Latn-CS" sz="1800" dirty="0">
                <a:latin typeface="Arial" pitchFamily="34" charset="0"/>
                <a:cs typeface="Arial" pitchFamily="34" charset="0"/>
              </a:rPr>
              <a:t/>
            </a:r>
            <a:br>
              <a:rPr lang="sr-Latn-CS" sz="1800" dirty="0">
                <a:latin typeface="Arial" pitchFamily="34" charset="0"/>
                <a:cs typeface="Arial" pitchFamily="34" charset="0"/>
              </a:rPr>
            </a:br>
            <a:r>
              <a:rPr lang="sr-Latn-CS" sz="1800" dirty="0" smtClean="0">
                <a:latin typeface="Arial" pitchFamily="34" charset="0"/>
                <a:cs typeface="Arial" pitchFamily="34" charset="0"/>
              </a:rPr>
              <a:t/>
            </a:r>
            <a:br>
              <a:rPr lang="sr-Latn-CS" sz="1800" dirty="0" smtClean="0">
                <a:latin typeface="Arial" pitchFamily="34" charset="0"/>
                <a:cs typeface="Arial" pitchFamily="34" charset="0"/>
              </a:rPr>
            </a:br>
            <a:r>
              <a:rPr lang="sr-Latn-CS" sz="1800" dirty="0">
                <a:latin typeface="Arial" pitchFamily="34" charset="0"/>
                <a:cs typeface="Arial" pitchFamily="34" charset="0"/>
              </a:rPr>
              <a:t/>
            </a:r>
            <a:br>
              <a:rPr lang="sr-Latn-CS" sz="1800" dirty="0">
                <a:latin typeface="Arial" pitchFamily="34" charset="0"/>
                <a:cs typeface="Arial" pitchFamily="34" charset="0"/>
              </a:rPr>
            </a:br>
            <a:r>
              <a:rPr lang="sr-Latn-CS" sz="1800" dirty="0" smtClean="0">
                <a:latin typeface="Arial" pitchFamily="34" charset="0"/>
                <a:cs typeface="Arial" pitchFamily="34" charset="0"/>
              </a:rPr>
              <a:t>Q</a:t>
            </a:r>
            <a:r>
              <a:rPr lang="en-US" sz="1800" smtClean="0">
                <a:latin typeface="Arial" pitchFamily="34" charset="0"/>
                <a:cs typeface="Arial" pitchFamily="34" charset="0"/>
              </a:rPr>
              <a:t>UESTIONS</a:t>
            </a:r>
            <a:r>
              <a:rPr lang="sr-Latn-CS" sz="1800" dirty="0" smtClean="0">
                <a:latin typeface="Arial" pitchFamily="34" charset="0"/>
                <a:cs typeface="Arial" pitchFamily="34" charset="0"/>
              </a:rPr>
              <a:t/>
            </a:r>
            <a:br>
              <a:rPr lang="sr-Latn-CS" sz="1800" dirty="0" smtClean="0">
                <a:latin typeface="Arial" pitchFamily="34" charset="0"/>
                <a:cs typeface="Arial" pitchFamily="34" charset="0"/>
              </a:rPr>
            </a:br>
            <a:r>
              <a:rPr lang="sr-Latn-CS" sz="1800" dirty="0">
                <a:latin typeface="Arial" pitchFamily="34" charset="0"/>
                <a:cs typeface="Arial" pitchFamily="34" charset="0"/>
              </a:rPr>
              <a:t/>
            </a:r>
            <a:br>
              <a:rPr lang="sr-Latn-CS" sz="1800" dirty="0">
                <a:latin typeface="Arial" pitchFamily="34" charset="0"/>
                <a:cs typeface="Arial" pitchFamily="34" charset="0"/>
              </a:rPr>
            </a:br>
            <a:r>
              <a:rPr lang="sr-Latn-CS" sz="1800" dirty="0" smtClean="0">
                <a:latin typeface="Arial" pitchFamily="34" charset="0"/>
                <a:cs typeface="Arial" pitchFamily="34" charset="0"/>
              </a:rPr>
              <a:t/>
            </a:r>
            <a:br>
              <a:rPr lang="sr-Latn-CS" sz="1800" dirty="0" smtClean="0">
                <a:latin typeface="Arial" pitchFamily="34" charset="0"/>
                <a:cs typeface="Arial" pitchFamily="34" charset="0"/>
              </a:rPr>
            </a:br>
            <a:r>
              <a:rPr lang="sr-Latn-CS" sz="1800" dirty="0">
                <a:latin typeface="Arial" pitchFamily="34" charset="0"/>
                <a:cs typeface="Arial" pitchFamily="34" charset="0"/>
              </a:rPr>
              <a:t/>
            </a:r>
            <a:br>
              <a:rPr lang="sr-Latn-CS" sz="1800" dirty="0">
                <a:latin typeface="Arial" pitchFamily="34" charset="0"/>
                <a:cs typeface="Arial" pitchFamily="34" charset="0"/>
              </a:rPr>
            </a:br>
            <a:r>
              <a:rPr lang="sr-Latn-CS" sz="1800" dirty="0" smtClean="0">
                <a:latin typeface="Arial" pitchFamily="34" charset="0"/>
                <a:cs typeface="Arial" pitchFamily="34" charset="0"/>
              </a:rPr>
              <a:t/>
            </a:r>
            <a:br>
              <a:rPr lang="sr-Latn-CS" sz="1800" dirty="0" smtClean="0">
                <a:latin typeface="Arial" pitchFamily="34" charset="0"/>
                <a:cs typeface="Arial" pitchFamily="34" charset="0"/>
              </a:rPr>
            </a:br>
            <a:r>
              <a:rPr lang="sr-Latn-CS" sz="1800" i="1" u="sng" dirty="0">
                <a:latin typeface="Times New Roman" pitchFamily="18" charset="0"/>
                <a:cs typeface="Times New Roman" pitchFamily="18" charset="0"/>
              </a:rPr>
              <a:t>m</a:t>
            </a:r>
            <a:r>
              <a:rPr lang="sr-Latn-CS" sz="1800" i="1" u="sng" dirty="0" smtClean="0">
                <a:latin typeface="Times New Roman" pitchFamily="18" charset="0"/>
                <a:cs typeface="Times New Roman" pitchFamily="18" charset="0"/>
              </a:rPr>
              <a:t>ilan.radulovic@uspnft.gov.me</a:t>
            </a:r>
            <a:endParaRPr lang="en-US" sz="1800" i="1" u="sng"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1397</TotalTime>
  <Words>1116</Words>
  <Application>Microsoft Office PowerPoint</Application>
  <PresentationFormat>On-screen Show (4:3)</PresentationFormat>
  <Paragraphs>154</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PowerPoint Presentation</vt:lpstr>
      <vt:lpstr>Legal framework for control of transborder transfer of cash</vt:lpstr>
      <vt:lpstr>Obligation of reporting (Law on Foreign Current and Capital Operations, Article 10) </vt:lpstr>
      <vt:lpstr>Decision on the amount of cash that can brought in or out of Montenegro without declaring, OG 38/2010 </vt:lpstr>
      <vt:lpstr>Customs administration     Central Bank of Montenegro </vt:lpstr>
      <vt:lpstr>PowerPoint Presentation</vt:lpstr>
      <vt:lpstr>         The administration body competent for custom affairs shall provide data or enable electronic access, to the competent administration body, on each money, check, bearer securities, precious metals and precious stones transport across the state border, exceeding value or amount of EUR 10.000 or more, within 3 days from the date of transporting.  The customs administration shall provide data to the competent administration body on transportation even in value or amount lower than EUR 10,000, if in accordance with such person there are reasons for suspicion of money laundering or terrorist financing.        </vt:lpstr>
      <vt:lpstr>         </vt:lpstr>
      <vt:lpstr>Consequences of non-declaring transfer of cash in the amount above the legally prescribed amount</vt:lpstr>
      <vt:lpstr>Elements of customs control Law on Customs Service, OG 2/2002, 29/2005 Articles 5 - 35</vt:lpstr>
      <vt:lpstr>THANK YOU FOR YOUR ATTENTION !    QUESTIONS     milan.radulovic@uspnft.gov.me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carina</dc:creator>
  <cp:lastModifiedBy>Jelena Samardzic</cp:lastModifiedBy>
  <cp:revision>283</cp:revision>
  <dcterms:created xsi:type="dcterms:W3CDTF">2006-08-16T00:00:00Z</dcterms:created>
  <dcterms:modified xsi:type="dcterms:W3CDTF">2013-06-13T10:38:32Z</dcterms:modified>
</cp:coreProperties>
</file>