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7" r:id="rId5"/>
    <p:sldId id="262" r:id="rId6"/>
    <p:sldId id="264" r:id="rId7"/>
    <p:sldId id="266" r:id="rId8"/>
    <p:sldId id="261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70" autoAdjust="0"/>
    <p:restoredTop sz="94660" autoAdjust="0"/>
  </p:normalViewPr>
  <p:slideViewPr>
    <p:cSldViewPr>
      <p:cViewPr>
        <p:scale>
          <a:sx n="110" d="100"/>
          <a:sy n="110" d="100"/>
        </p:scale>
        <p:origin x="-192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9228A-0750-4A13-847D-749DA0BE0BEE}" type="datetimeFigureOut">
              <a:rPr lang="en-US" smtClean="0"/>
              <a:pPr/>
              <a:t>6/18/2013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48E2-92E4-4446-A075-A0B02C923A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anilo.minic@carina.gov.me" TargetMode="Externa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1E813BCC-7661-4970-84CB-E27A07C42AB7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sr-Latn-CS" sz="1600" b="1" dirty="0">
                <a:solidFill>
                  <a:schemeClr val="bg1"/>
                </a:solidFill>
                <a:latin typeface="Helvetica" pitchFamily="34" charset="0"/>
              </a:rPr>
              <a:t> M O N T E N E G R O </a:t>
            </a:r>
          </a:p>
          <a:p>
            <a:pPr algn="ctr" eaLnBrk="1" hangingPunct="1"/>
            <a:r>
              <a:rPr lang="en-GB" sz="1400" b="1" dirty="0">
                <a:solidFill>
                  <a:schemeClr val="bg1"/>
                </a:solidFill>
                <a:latin typeface="Helvetica" pitchFamily="34" charset="0"/>
              </a:rPr>
              <a:t>Negotiating Team for the Accession of </a:t>
            </a:r>
            <a:r>
              <a:rPr lang="sr-Latn-CS" sz="1400" b="1" dirty="0">
                <a:solidFill>
                  <a:schemeClr val="bg1"/>
                </a:solidFill>
                <a:latin typeface="Helvetica" pitchFamily="34" charset="0"/>
              </a:rPr>
              <a:t>Montenegro </a:t>
            </a:r>
            <a:r>
              <a:rPr lang="en-GB" sz="1400" b="1" dirty="0">
                <a:solidFill>
                  <a:schemeClr val="bg1"/>
                </a:solidFill>
                <a:latin typeface="Helvetica" pitchFamily="34" charset="0"/>
              </a:rPr>
              <a:t>to the European Union</a:t>
            </a:r>
            <a:br>
              <a:rPr lang="en-GB" sz="1400" b="1" dirty="0">
                <a:solidFill>
                  <a:schemeClr val="bg1"/>
                </a:solidFill>
                <a:latin typeface="Helvetica" pitchFamily="34" charset="0"/>
              </a:rPr>
            </a:br>
            <a:r>
              <a:rPr lang="en-GB" sz="1400" b="1" i="1" dirty="0">
                <a:solidFill>
                  <a:schemeClr val="bg1"/>
                </a:solidFill>
                <a:latin typeface="Helvetica" pitchFamily="34" charset="0"/>
              </a:rPr>
              <a:t>Working Group for Chapter </a:t>
            </a:r>
            <a:r>
              <a:rPr lang="en-US" sz="1400" b="1" i="1" dirty="0" smtClean="0">
                <a:solidFill>
                  <a:schemeClr val="bg1"/>
                </a:solidFill>
                <a:latin typeface="Helvetica" pitchFamily="34" charset="0"/>
              </a:rPr>
              <a:t>29 </a:t>
            </a:r>
            <a:r>
              <a:rPr lang="hr-HR" sz="1400" b="1" i="1" dirty="0" smtClean="0">
                <a:solidFill>
                  <a:schemeClr val="bg1"/>
                </a:solidFill>
                <a:latin typeface="Helvetica" pitchFamily="34" charset="0"/>
              </a:rPr>
              <a:t>–</a:t>
            </a:r>
            <a:r>
              <a:rPr lang="en-US" sz="1400" b="1" i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sr-Latn-CS" sz="1400" b="1" i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Helvetica" pitchFamily="34" charset="0"/>
              </a:rPr>
              <a:t>Customs union</a:t>
            </a:r>
            <a:endParaRPr lang="en-US" sz="1400" dirty="0">
              <a:latin typeface="Helvetica" pitchFamily="34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524000" y="22098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2400" dirty="0">
                <a:solidFill>
                  <a:srgbClr val="F2DCDB"/>
                </a:solidFill>
                <a:latin typeface="Helvetica" pitchFamily="34" charset="0"/>
              </a:rPr>
              <a:t>Bilateral screening: Chapter </a:t>
            </a:r>
            <a:r>
              <a:rPr lang="en-US" sz="2400" dirty="0" smtClean="0">
                <a:solidFill>
                  <a:srgbClr val="F2DCDB"/>
                </a:solidFill>
                <a:latin typeface="Helvetica" pitchFamily="34" charset="0"/>
              </a:rPr>
              <a:t>29</a:t>
            </a:r>
            <a:endParaRPr lang="en-GB" sz="2400" dirty="0">
              <a:solidFill>
                <a:srgbClr val="F2DCDB"/>
              </a:solidFill>
              <a:latin typeface="Helvetica" pitchFamily="34" charset="0"/>
            </a:endParaRPr>
          </a:p>
          <a:p>
            <a:pPr algn="ctr" eaLnBrk="1" hangingPunct="1"/>
            <a:r>
              <a:rPr lang="en-GB" sz="2400" b="1" dirty="0">
                <a:solidFill>
                  <a:srgbClr val="F2DCDB"/>
                </a:solidFill>
                <a:latin typeface="Helvetica" pitchFamily="34" charset="0"/>
              </a:rPr>
              <a:t>PRESENTATION OF </a:t>
            </a:r>
            <a:r>
              <a:rPr lang="sr-Latn-CS" sz="2400" b="1" dirty="0">
                <a:solidFill>
                  <a:srgbClr val="F2DCDB"/>
                </a:solidFill>
                <a:latin typeface="Helvetica" pitchFamily="34" charset="0"/>
              </a:rPr>
              <a:t>MONTENEGRO</a:t>
            </a:r>
            <a:endParaRPr lang="hr-HR" sz="2400" b="1" dirty="0">
              <a:solidFill>
                <a:srgbClr val="F2DCDB"/>
              </a:solidFill>
              <a:latin typeface="Helvetica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011625" y="6326188"/>
            <a:ext cx="2318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Brussels, </a:t>
            </a:r>
            <a:r>
              <a:rPr lang="en-US" b="1" dirty="0" smtClean="0">
                <a:solidFill>
                  <a:srgbClr val="D99694"/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June </a:t>
            </a:r>
            <a:r>
              <a:rPr lang="sr-Latn-CS" sz="1800" b="1" dirty="0" smtClean="0">
                <a:solidFill>
                  <a:srgbClr val="D99694"/>
                </a:solidFill>
                <a:latin typeface="Cambria" pitchFamily="18" charset="0"/>
              </a:rPr>
              <a:t>201</a:t>
            </a:r>
            <a:r>
              <a:rPr lang="en-US" sz="1800" b="1" dirty="0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 sz="1800" dirty="0">
              <a:solidFill>
                <a:srgbClr val="D99694"/>
              </a:solidFill>
            </a:endParaRPr>
          </a:p>
        </p:txBody>
      </p:sp>
      <p:grpSp>
        <p:nvGrpSpPr>
          <p:cNvPr id="10" name="Group 22"/>
          <p:cNvGrpSpPr>
            <a:grpSpLocks/>
          </p:cNvGrpSpPr>
          <p:nvPr/>
        </p:nvGrpSpPr>
        <p:grpSpPr bwMode="auto">
          <a:xfrm>
            <a:off x="-457200" y="5105400"/>
            <a:ext cx="1020763" cy="1752600"/>
            <a:chOff x="-28875" y="5105400"/>
            <a:chExt cx="1019475" cy="1752600"/>
          </a:xfrm>
        </p:grpSpPr>
        <p:sp>
          <p:nvSpPr>
            <p:cNvPr id="11" name="5-Point Star 10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438400" y="33528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FF00"/>
                </a:solidFill>
                <a:latin typeface="Helvetica" pitchFamily="34" charset="0"/>
              </a:rPr>
              <a:t>Electronic Customs</a:t>
            </a:r>
            <a:endParaRPr lang="en-US" sz="3600" b="1" dirty="0">
              <a:solidFill>
                <a:srgbClr val="FFFF00"/>
              </a:solidFill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85800" y="990600"/>
            <a:ext cx="6324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latin typeface="Helvetica" pitchFamily="34" charset="0"/>
              </a:rPr>
              <a:t>Content</a:t>
            </a:r>
            <a:endParaRPr lang="en-US" sz="3000" b="1" dirty="0">
              <a:solidFill>
                <a:schemeClr val="accent2">
                  <a:lumMod val="75000"/>
                </a:schemeClr>
              </a:solidFill>
              <a:latin typeface="Helvetic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2286000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E-Customs service of Montenegro: definition and vision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Objectives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Approach and Projects</a:t>
            </a:r>
          </a:p>
          <a:p>
            <a:pPr>
              <a:lnSpc>
                <a:spcPct val="150000"/>
              </a:lnSpc>
            </a:pPr>
            <a:r>
              <a:rPr lang="en-US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>Gaps(*)</a:t>
            </a:r>
          </a:p>
          <a:p>
            <a:pPr>
              <a:buBlip>
                <a:blip r:embed="rId3"/>
              </a:buBlip>
            </a:pPr>
            <a:endParaRPr lang="en-US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57200" y="914400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</a:rPr>
              <a:t>Definition</a:t>
            </a:r>
            <a:endParaRPr lang="en-US" sz="3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1905000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Definition</a:t>
            </a:r>
          </a:p>
          <a:p>
            <a:pPr lvl="1"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Customs Law – ME Official gazette </a:t>
            </a:r>
            <a:r>
              <a:rPr lang="nn-NO" sz="2400" dirty="0" smtClean="0">
                <a:solidFill>
                  <a:schemeClr val="accent2">
                    <a:lumMod val="50000"/>
                  </a:schemeClr>
                </a:solidFill>
              </a:rPr>
              <a:t>7/2002, 38/2002, 72/2002, 21/2003, 29/2005, 66/2006 and 21/2008 –</a:t>
            </a:r>
            <a:br>
              <a:rPr lang="nn-NO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nn-NO" sz="2400" dirty="0" smtClean="0">
                <a:solidFill>
                  <a:schemeClr val="accent2">
                    <a:lumMod val="50000"/>
                  </a:schemeClr>
                </a:solidFill>
              </a:rPr>
              <a:t>( article 65 )</a:t>
            </a:r>
          </a:p>
          <a:p>
            <a:pPr lvl="1">
              <a:buBlip>
                <a:blip r:embed="rId3"/>
              </a:buBlip>
            </a:pPr>
            <a:r>
              <a:rPr lang="nn-NO" sz="2400" dirty="0" smtClean="0">
                <a:solidFill>
                  <a:schemeClr val="accent2">
                    <a:lumMod val="50000"/>
                  </a:schemeClr>
                </a:solidFill>
              </a:rPr>
              <a:t> Business Strategy</a:t>
            </a:r>
          </a:p>
          <a:p>
            <a:pPr lvl="1">
              <a:buBlip>
                <a:blip r:embed="rId3"/>
              </a:buBlip>
            </a:pPr>
            <a:r>
              <a:rPr lang="nn-NO" sz="2400" dirty="0" smtClean="0">
                <a:solidFill>
                  <a:schemeClr val="accent2">
                    <a:lumMod val="50000"/>
                  </a:schemeClr>
                </a:solidFill>
              </a:rPr>
              <a:t> IT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57200" y="685800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</a:rPr>
              <a:t>Vision </a:t>
            </a:r>
            <a:endParaRPr lang="en-US" sz="3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1447800"/>
            <a:ext cx="7696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 smtClean="0">
                <a:solidFill>
                  <a:schemeClr val="accent2">
                    <a:lumMod val="50000"/>
                  </a:schemeClr>
                </a:solidFill>
              </a:rPr>
              <a:t>Vision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l-SI" sz="2000" dirty="0" smtClean="0">
                <a:solidFill>
                  <a:schemeClr val="accent2">
                    <a:lumMod val="50000"/>
                  </a:schemeClr>
                </a:solidFill>
              </a:rPr>
              <a:t>Business Strategy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2013-2015</a:t>
            </a:r>
            <a:b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(Customs administration of Montenegro)</a:t>
            </a:r>
            <a:endParaRPr lang="sl-SI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l-SI" sz="2000" dirty="0" smtClean="0">
                <a:solidFill>
                  <a:schemeClr val="accent2">
                    <a:lumMod val="50000"/>
                  </a:schemeClr>
                </a:solidFill>
              </a:rPr>
              <a:t>IT Strategy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till 2020</a:t>
            </a:r>
            <a:b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(Customs administration of Montenegro)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Strategy for development of information society 2012-2016 (Ministry of information society and telecommunication)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Strategy for implementation of disaster recovery 2010-2013 </a:t>
            </a:r>
            <a:b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(Ministry of information society and telecommunication)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Law for electronic signature – ME Official gazette (41/2010)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Regulations in 2010 on:</a:t>
            </a:r>
          </a:p>
          <a:p>
            <a:pPr lvl="2"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procedures for issuing certificates</a:t>
            </a:r>
          </a:p>
          <a:p>
            <a:pPr lvl="2">
              <a:buBlip>
                <a:blip r:embed="rId3"/>
              </a:buBlip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keeping records and registry certification service provider</a:t>
            </a:r>
          </a:p>
          <a:p>
            <a:pPr lvl="2">
              <a:buBlip>
                <a:blip r:embed="rId3"/>
              </a:buBlip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protection of certificates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7200" y="914400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</a:rPr>
              <a:t>Objectives</a:t>
            </a:r>
            <a:endParaRPr lang="en-US" sz="3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1905000"/>
            <a:ext cx="7772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Blip>
                <a:blip r:embed="rId3"/>
              </a:buBlip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Facilitating and speeding up the transport over borders crossings and reducing non-customs expenditures</a:t>
            </a:r>
          </a:p>
          <a:p>
            <a:pPr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Fighting against smuggling and illicit trafficking</a:t>
            </a:r>
          </a:p>
          <a:p>
            <a:pPr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Timely and efficient collection of import duties</a:t>
            </a:r>
          </a:p>
          <a:p>
            <a:pPr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Cooperation with other national state authorities and data exchange</a:t>
            </a:r>
          </a:p>
          <a:p>
            <a:pPr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Exchange data with neighborhood countries</a:t>
            </a:r>
          </a:p>
          <a:p>
            <a:pPr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E- Service for trade and citizens</a:t>
            </a:r>
          </a:p>
          <a:p>
            <a:pPr>
              <a:spcBef>
                <a:spcPts val="600"/>
              </a:spcBef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7200" y="685800"/>
            <a:ext cx="6705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</a:rPr>
              <a:t>Approach and new projects (1)</a:t>
            </a:r>
            <a:endParaRPr lang="en-US" sz="3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1828800"/>
            <a:ext cx="510540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Existing projects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Custom clearance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National Transit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Finance Module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Risk Management System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Electronic exchange of pre-arrival data with neighborhood countries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6324600" y="2438400"/>
            <a:ext cx="1143000" cy="2362200"/>
            <a:chOff x="6324600" y="1600200"/>
            <a:chExt cx="1143000" cy="23622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6324600" y="1600200"/>
              <a:ext cx="0" cy="2362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467600" y="1600200"/>
              <a:ext cx="0" cy="1981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5943600" y="1447800"/>
            <a:ext cx="828613" cy="1074797"/>
            <a:chOff x="5943600" y="609600"/>
            <a:chExt cx="828613" cy="1074797"/>
          </a:xfrm>
        </p:grpSpPr>
        <p:pic>
          <p:nvPicPr>
            <p:cNvPr id="1029" name="Picture 5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43600" y="838200"/>
              <a:ext cx="828613" cy="846197"/>
            </a:xfrm>
            <a:prstGeom prst="rect">
              <a:avLst/>
            </a:prstGeom>
            <a:noFill/>
          </p:spPr>
        </p:pic>
        <p:sp>
          <p:nvSpPr>
            <p:cNvPr id="38" name="TextBox 37"/>
            <p:cNvSpPr txBox="1"/>
            <p:nvPr/>
          </p:nvSpPr>
          <p:spPr>
            <a:xfrm>
              <a:off x="5943600" y="609600"/>
              <a:ext cx="609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Broker</a:t>
              </a:r>
              <a:endParaRPr lang="en-US" sz="1200" dirty="0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7924800" y="3784299"/>
            <a:ext cx="1219200" cy="1778301"/>
            <a:chOff x="7924800" y="2946099"/>
            <a:chExt cx="1219200" cy="1778301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8534400" y="4038600"/>
              <a:ext cx="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Group 117"/>
            <p:cNvGrpSpPr/>
            <p:nvPr/>
          </p:nvGrpSpPr>
          <p:grpSpPr>
            <a:xfrm>
              <a:off x="7924800" y="2946099"/>
              <a:ext cx="1219200" cy="1168701"/>
              <a:chOff x="8001000" y="609600"/>
              <a:chExt cx="1219200" cy="1168701"/>
            </a:xfrm>
          </p:grpSpPr>
          <p:pic>
            <p:nvPicPr>
              <p:cNvPr id="1028" name="Picture 4" descr="C:\Program Files (x86)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077200" y="838200"/>
                <a:ext cx="990599" cy="940101"/>
              </a:xfrm>
              <a:prstGeom prst="rect">
                <a:avLst/>
              </a:prstGeom>
              <a:noFill/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8001000" y="609600"/>
                <a:ext cx="1219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Customs officer</a:t>
                </a:r>
                <a:endParaRPr lang="en-US" sz="1200" dirty="0"/>
              </a:p>
            </p:txBody>
          </p:sp>
        </p:grpSp>
      </p:grpSp>
      <p:grpSp>
        <p:nvGrpSpPr>
          <p:cNvPr id="116" name="Group 115"/>
          <p:cNvGrpSpPr/>
          <p:nvPr/>
        </p:nvGrpSpPr>
        <p:grpSpPr>
          <a:xfrm>
            <a:off x="7086600" y="1447800"/>
            <a:ext cx="1066800" cy="990600"/>
            <a:chOff x="7086600" y="609600"/>
            <a:chExt cx="1066800" cy="990600"/>
          </a:xfrm>
        </p:grpSpPr>
        <p:pic>
          <p:nvPicPr>
            <p:cNvPr id="1030" name="Picture 6" descr="C:\Program Files (x86)\Microsoft Office\MEDIA\CAGCAT10\j0300520.gif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62800" y="914400"/>
              <a:ext cx="645042" cy="685800"/>
            </a:xfrm>
            <a:prstGeom prst="rect">
              <a:avLst/>
            </a:prstGeom>
            <a:noFill/>
          </p:spPr>
        </p:pic>
        <p:sp>
          <p:nvSpPr>
            <p:cNvPr id="40" name="TextBox 39"/>
            <p:cNvSpPr txBox="1"/>
            <p:nvPr/>
          </p:nvSpPr>
          <p:spPr>
            <a:xfrm>
              <a:off x="7086600" y="609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CIS System</a:t>
              </a:r>
              <a:endParaRPr lang="en-US" sz="1200" dirty="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5791200" y="4724400"/>
            <a:ext cx="566737" cy="795338"/>
            <a:chOff x="6324600" y="4267200"/>
            <a:chExt cx="566737" cy="795338"/>
          </a:xfrm>
        </p:grpSpPr>
        <p:grpSp>
          <p:nvGrpSpPr>
            <p:cNvPr id="1035" name="Group 11"/>
            <p:cNvGrpSpPr>
              <a:grpSpLocks noChangeAspect="1"/>
            </p:cNvGrpSpPr>
            <p:nvPr/>
          </p:nvGrpSpPr>
          <p:grpSpPr bwMode="auto">
            <a:xfrm>
              <a:off x="6324600" y="4267200"/>
              <a:ext cx="566737" cy="795338"/>
              <a:chOff x="3353" y="3216"/>
              <a:chExt cx="357" cy="501"/>
            </a:xfrm>
          </p:grpSpPr>
          <p:sp>
            <p:nvSpPr>
              <p:cNvPr id="1034" name="AutoShape 10"/>
              <p:cNvSpPr>
                <a:spLocks noChangeAspect="1" noChangeArrowheads="1" noTextEdit="1"/>
              </p:cNvSpPr>
              <p:nvPr/>
            </p:nvSpPr>
            <p:spPr bwMode="auto">
              <a:xfrm>
                <a:off x="3353" y="3216"/>
                <a:ext cx="357" cy="5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3555" y="3660"/>
                <a:ext cx="53" cy="31"/>
              </a:xfrm>
              <a:custGeom>
                <a:avLst/>
                <a:gdLst/>
                <a:ahLst/>
                <a:cxnLst>
                  <a:cxn ang="0">
                    <a:pos x="150" y="122"/>
                  </a:cxn>
                  <a:cxn ang="0">
                    <a:pos x="134" y="118"/>
                  </a:cxn>
                  <a:cxn ang="0">
                    <a:pos x="122" y="112"/>
                  </a:cxn>
                  <a:cxn ang="0">
                    <a:pos x="115" y="104"/>
                  </a:cxn>
                  <a:cxn ang="0">
                    <a:pos x="109" y="93"/>
                  </a:cxn>
                  <a:cxn ang="0">
                    <a:pos x="104" y="83"/>
                  </a:cxn>
                  <a:cxn ang="0">
                    <a:pos x="97" y="74"/>
                  </a:cxn>
                  <a:cxn ang="0">
                    <a:pos x="89" y="65"/>
                  </a:cxn>
                  <a:cxn ang="0">
                    <a:pos x="78" y="59"/>
                  </a:cxn>
                  <a:cxn ang="0">
                    <a:pos x="66" y="60"/>
                  </a:cxn>
                  <a:cxn ang="0">
                    <a:pos x="56" y="62"/>
                  </a:cxn>
                  <a:cxn ang="0">
                    <a:pos x="49" y="66"/>
                  </a:cxn>
                  <a:cxn ang="0">
                    <a:pos x="44" y="71"/>
                  </a:cxn>
                  <a:cxn ang="0">
                    <a:pos x="41" y="77"/>
                  </a:cxn>
                  <a:cxn ang="0">
                    <a:pos x="40" y="86"/>
                  </a:cxn>
                  <a:cxn ang="0">
                    <a:pos x="41" y="97"/>
                  </a:cxn>
                  <a:cxn ang="0">
                    <a:pos x="44" y="111"/>
                  </a:cxn>
                  <a:cxn ang="0">
                    <a:pos x="40" y="111"/>
                  </a:cxn>
                  <a:cxn ang="0">
                    <a:pos x="34" y="111"/>
                  </a:cxn>
                  <a:cxn ang="0">
                    <a:pos x="28" y="111"/>
                  </a:cxn>
                  <a:cxn ang="0">
                    <a:pos x="23" y="111"/>
                  </a:cxn>
                  <a:cxn ang="0">
                    <a:pos x="22" y="91"/>
                  </a:cxn>
                  <a:cxn ang="0">
                    <a:pos x="20" y="74"/>
                  </a:cxn>
                  <a:cxn ang="0">
                    <a:pos x="15" y="58"/>
                  </a:cxn>
                  <a:cxn ang="0">
                    <a:pos x="6" y="42"/>
                  </a:cxn>
                  <a:cxn ang="0">
                    <a:pos x="2" y="32"/>
                  </a:cxn>
                  <a:cxn ang="0">
                    <a:pos x="0" y="19"/>
                  </a:cxn>
                  <a:cxn ang="0">
                    <a:pos x="1" y="6"/>
                  </a:cxn>
                  <a:cxn ang="0">
                    <a:pos x="9" y="0"/>
                  </a:cxn>
                  <a:cxn ang="0">
                    <a:pos x="20" y="11"/>
                  </a:cxn>
                  <a:cxn ang="0">
                    <a:pos x="35" y="22"/>
                  </a:cxn>
                  <a:cxn ang="0">
                    <a:pos x="51" y="30"/>
                  </a:cxn>
                  <a:cxn ang="0">
                    <a:pos x="68" y="37"/>
                  </a:cxn>
                  <a:cxn ang="0">
                    <a:pos x="86" y="42"/>
                  </a:cxn>
                  <a:cxn ang="0">
                    <a:pos x="106" y="46"/>
                  </a:cxn>
                  <a:cxn ang="0">
                    <a:pos x="123" y="48"/>
                  </a:cxn>
                  <a:cxn ang="0">
                    <a:pos x="140" y="49"/>
                  </a:cxn>
                  <a:cxn ang="0">
                    <a:pos x="142" y="48"/>
                  </a:cxn>
                  <a:cxn ang="0">
                    <a:pos x="145" y="47"/>
                  </a:cxn>
                  <a:cxn ang="0">
                    <a:pos x="148" y="46"/>
                  </a:cxn>
                  <a:cxn ang="0">
                    <a:pos x="152" y="46"/>
                  </a:cxn>
                  <a:cxn ang="0">
                    <a:pos x="158" y="58"/>
                  </a:cxn>
                  <a:cxn ang="0">
                    <a:pos x="162" y="67"/>
                  </a:cxn>
                  <a:cxn ang="0">
                    <a:pos x="167" y="72"/>
                  </a:cxn>
                  <a:cxn ang="0">
                    <a:pos x="171" y="77"/>
                  </a:cxn>
                  <a:cxn ang="0">
                    <a:pos x="176" y="80"/>
                  </a:cxn>
                  <a:cxn ang="0">
                    <a:pos x="185" y="82"/>
                  </a:cxn>
                  <a:cxn ang="0">
                    <a:pos x="195" y="86"/>
                  </a:cxn>
                  <a:cxn ang="0">
                    <a:pos x="208" y="90"/>
                  </a:cxn>
                  <a:cxn ang="0">
                    <a:pos x="211" y="96"/>
                  </a:cxn>
                  <a:cxn ang="0">
                    <a:pos x="211" y="101"/>
                  </a:cxn>
                  <a:cxn ang="0">
                    <a:pos x="208" y="107"/>
                  </a:cxn>
                  <a:cxn ang="0">
                    <a:pos x="203" y="111"/>
                  </a:cxn>
                  <a:cxn ang="0">
                    <a:pos x="197" y="114"/>
                  </a:cxn>
                  <a:cxn ang="0">
                    <a:pos x="190" y="117"/>
                  </a:cxn>
                  <a:cxn ang="0">
                    <a:pos x="184" y="120"/>
                  </a:cxn>
                  <a:cxn ang="0">
                    <a:pos x="177" y="121"/>
                  </a:cxn>
                  <a:cxn ang="0">
                    <a:pos x="169" y="122"/>
                  </a:cxn>
                  <a:cxn ang="0">
                    <a:pos x="163" y="122"/>
                  </a:cxn>
                  <a:cxn ang="0">
                    <a:pos x="158" y="122"/>
                  </a:cxn>
                  <a:cxn ang="0">
                    <a:pos x="150" y="122"/>
                  </a:cxn>
                  <a:cxn ang="0">
                    <a:pos x="150" y="122"/>
                  </a:cxn>
                  <a:cxn ang="0">
                    <a:pos x="150" y="122"/>
                  </a:cxn>
                </a:cxnLst>
                <a:rect l="0" t="0" r="r" b="b"/>
                <a:pathLst>
                  <a:path w="211" h="122">
                    <a:moveTo>
                      <a:pt x="150" y="122"/>
                    </a:moveTo>
                    <a:lnTo>
                      <a:pt x="134" y="118"/>
                    </a:lnTo>
                    <a:lnTo>
                      <a:pt x="122" y="112"/>
                    </a:lnTo>
                    <a:lnTo>
                      <a:pt x="115" y="104"/>
                    </a:lnTo>
                    <a:lnTo>
                      <a:pt x="109" y="93"/>
                    </a:lnTo>
                    <a:lnTo>
                      <a:pt x="104" y="83"/>
                    </a:lnTo>
                    <a:lnTo>
                      <a:pt x="97" y="74"/>
                    </a:lnTo>
                    <a:lnTo>
                      <a:pt x="89" y="65"/>
                    </a:lnTo>
                    <a:lnTo>
                      <a:pt x="78" y="59"/>
                    </a:lnTo>
                    <a:lnTo>
                      <a:pt x="66" y="60"/>
                    </a:lnTo>
                    <a:lnTo>
                      <a:pt x="56" y="62"/>
                    </a:lnTo>
                    <a:lnTo>
                      <a:pt x="49" y="66"/>
                    </a:lnTo>
                    <a:lnTo>
                      <a:pt x="44" y="71"/>
                    </a:lnTo>
                    <a:lnTo>
                      <a:pt x="41" y="77"/>
                    </a:lnTo>
                    <a:lnTo>
                      <a:pt x="40" y="86"/>
                    </a:lnTo>
                    <a:lnTo>
                      <a:pt x="41" y="97"/>
                    </a:lnTo>
                    <a:lnTo>
                      <a:pt x="44" y="111"/>
                    </a:lnTo>
                    <a:lnTo>
                      <a:pt x="40" y="111"/>
                    </a:lnTo>
                    <a:lnTo>
                      <a:pt x="34" y="111"/>
                    </a:lnTo>
                    <a:lnTo>
                      <a:pt x="28" y="111"/>
                    </a:lnTo>
                    <a:lnTo>
                      <a:pt x="23" y="111"/>
                    </a:lnTo>
                    <a:lnTo>
                      <a:pt x="22" y="91"/>
                    </a:lnTo>
                    <a:lnTo>
                      <a:pt x="20" y="74"/>
                    </a:lnTo>
                    <a:lnTo>
                      <a:pt x="15" y="58"/>
                    </a:lnTo>
                    <a:lnTo>
                      <a:pt x="6" y="42"/>
                    </a:lnTo>
                    <a:lnTo>
                      <a:pt x="2" y="32"/>
                    </a:lnTo>
                    <a:lnTo>
                      <a:pt x="0" y="19"/>
                    </a:lnTo>
                    <a:lnTo>
                      <a:pt x="1" y="6"/>
                    </a:lnTo>
                    <a:lnTo>
                      <a:pt x="9" y="0"/>
                    </a:lnTo>
                    <a:lnTo>
                      <a:pt x="20" y="11"/>
                    </a:lnTo>
                    <a:lnTo>
                      <a:pt x="35" y="22"/>
                    </a:lnTo>
                    <a:lnTo>
                      <a:pt x="51" y="30"/>
                    </a:lnTo>
                    <a:lnTo>
                      <a:pt x="68" y="37"/>
                    </a:lnTo>
                    <a:lnTo>
                      <a:pt x="86" y="42"/>
                    </a:lnTo>
                    <a:lnTo>
                      <a:pt x="106" y="46"/>
                    </a:lnTo>
                    <a:lnTo>
                      <a:pt x="123" y="48"/>
                    </a:lnTo>
                    <a:lnTo>
                      <a:pt x="140" y="49"/>
                    </a:lnTo>
                    <a:lnTo>
                      <a:pt x="142" y="48"/>
                    </a:lnTo>
                    <a:lnTo>
                      <a:pt x="145" y="47"/>
                    </a:lnTo>
                    <a:lnTo>
                      <a:pt x="148" y="46"/>
                    </a:lnTo>
                    <a:lnTo>
                      <a:pt x="152" y="46"/>
                    </a:lnTo>
                    <a:lnTo>
                      <a:pt x="158" y="58"/>
                    </a:lnTo>
                    <a:lnTo>
                      <a:pt x="162" y="67"/>
                    </a:lnTo>
                    <a:lnTo>
                      <a:pt x="167" y="72"/>
                    </a:lnTo>
                    <a:lnTo>
                      <a:pt x="171" y="77"/>
                    </a:lnTo>
                    <a:lnTo>
                      <a:pt x="176" y="80"/>
                    </a:lnTo>
                    <a:lnTo>
                      <a:pt x="185" y="82"/>
                    </a:lnTo>
                    <a:lnTo>
                      <a:pt x="195" y="86"/>
                    </a:lnTo>
                    <a:lnTo>
                      <a:pt x="208" y="90"/>
                    </a:lnTo>
                    <a:lnTo>
                      <a:pt x="211" y="96"/>
                    </a:lnTo>
                    <a:lnTo>
                      <a:pt x="211" y="101"/>
                    </a:lnTo>
                    <a:lnTo>
                      <a:pt x="208" y="107"/>
                    </a:lnTo>
                    <a:lnTo>
                      <a:pt x="203" y="111"/>
                    </a:lnTo>
                    <a:lnTo>
                      <a:pt x="197" y="114"/>
                    </a:lnTo>
                    <a:lnTo>
                      <a:pt x="190" y="117"/>
                    </a:lnTo>
                    <a:lnTo>
                      <a:pt x="184" y="120"/>
                    </a:lnTo>
                    <a:lnTo>
                      <a:pt x="177" y="121"/>
                    </a:lnTo>
                    <a:lnTo>
                      <a:pt x="169" y="122"/>
                    </a:lnTo>
                    <a:lnTo>
                      <a:pt x="163" y="122"/>
                    </a:lnTo>
                    <a:lnTo>
                      <a:pt x="158" y="122"/>
                    </a:lnTo>
                    <a:lnTo>
                      <a:pt x="150" y="122"/>
                    </a:lnTo>
                    <a:lnTo>
                      <a:pt x="150" y="122"/>
                    </a:lnTo>
                    <a:lnTo>
                      <a:pt x="150" y="122"/>
                    </a:lnTo>
                    <a:close/>
                  </a:path>
                </a:pathLst>
              </a:custGeom>
              <a:solidFill>
                <a:srgbClr val="7C4C4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4" name="Freeform 20"/>
              <p:cNvSpPr>
                <a:spLocks/>
              </p:cNvSpPr>
              <p:nvPr/>
            </p:nvSpPr>
            <p:spPr bwMode="auto">
              <a:xfrm>
                <a:off x="3423" y="3618"/>
                <a:ext cx="41" cy="53"/>
              </a:xfrm>
              <a:custGeom>
                <a:avLst/>
                <a:gdLst/>
                <a:ahLst/>
                <a:cxnLst>
                  <a:cxn ang="0">
                    <a:pos x="147" y="212"/>
                  </a:cxn>
                  <a:cxn ang="0">
                    <a:pos x="135" y="210"/>
                  </a:cxn>
                  <a:cxn ang="0">
                    <a:pos x="123" y="208"/>
                  </a:cxn>
                  <a:cxn ang="0">
                    <a:pos x="113" y="204"/>
                  </a:cxn>
                  <a:cxn ang="0">
                    <a:pos x="103" y="199"/>
                  </a:cxn>
                  <a:cxn ang="0">
                    <a:pos x="94" y="192"/>
                  </a:cxn>
                  <a:cxn ang="0">
                    <a:pos x="87" y="184"/>
                  </a:cxn>
                  <a:cxn ang="0">
                    <a:pos x="79" y="175"/>
                  </a:cxn>
                  <a:cxn ang="0">
                    <a:pos x="72" y="164"/>
                  </a:cxn>
                  <a:cxn ang="0">
                    <a:pos x="70" y="153"/>
                  </a:cxn>
                  <a:cxn ang="0">
                    <a:pos x="67" y="139"/>
                  </a:cxn>
                  <a:cxn ang="0">
                    <a:pos x="64" y="125"/>
                  </a:cxn>
                  <a:cxn ang="0">
                    <a:pos x="60" y="110"/>
                  </a:cxn>
                  <a:cxn ang="0">
                    <a:pos x="55" y="98"/>
                  </a:cxn>
                  <a:cxn ang="0">
                    <a:pos x="47" y="90"/>
                  </a:cxn>
                  <a:cxn ang="0">
                    <a:pos x="37" y="87"/>
                  </a:cxn>
                  <a:cxn ang="0">
                    <a:pos x="24" y="92"/>
                  </a:cxn>
                  <a:cxn ang="0">
                    <a:pos x="21" y="97"/>
                  </a:cxn>
                  <a:cxn ang="0">
                    <a:pos x="18" y="108"/>
                  </a:cxn>
                  <a:cxn ang="0">
                    <a:pos x="14" y="116"/>
                  </a:cxn>
                  <a:cxn ang="0">
                    <a:pos x="11" y="120"/>
                  </a:cxn>
                  <a:cxn ang="0">
                    <a:pos x="9" y="116"/>
                  </a:cxn>
                  <a:cxn ang="0">
                    <a:pos x="6" y="113"/>
                  </a:cxn>
                  <a:cxn ang="0">
                    <a:pos x="3" y="112"/>
                  </a:cxn>
                  <a:cxn ang="0">
                    <a:pos x="0" y="111"/>
                  </a:cxn>
                  <a:cxn ang="0">
                    <a:pos x="1" y="109"/>
                  </a:cxn>
                  <a:cxn ang="0">
                    <a:pos x="3" y="106"/>
                  </a:cxn>
                  <a:cxn ang="0">
                    <a:pos x="6" y="100"/>
                  </a:cxn>
                  <a:cxn ang="0">
                    <a:pos x="11" y="92"/>
                  </a:cxn>
                  <a:cxn ang="0">
                    <a:pos x="13" y="83"/>
                  </a:cxn>
                  <a:cxn ang="0">
                    <a:pos x="14" y="70"/>
                  </a:cxn>
                  <a:cxn ang="0">
                    <a:pos x="16" y="56"/>
                  </a:cxn>
                  <a:cxn ang="0">
                    <a:pos x="19" y="41"/>
                  </a:cxn>
                  <a:cxn ang="0">
                    <a:pos x="22" y="27"/>
                  </a:cxn>
                  <a:cxn ang="0">
                    <a:pos x="27" y="14"/>
                  </a:cxn>
                  <a:cxn ang="0">
                    <a:pos x="34" y="5"/>
                  </a:cxn>
                  <a:cxn ang="0">
                    <a:pos x="44" y="0"/>
                  </a:cxn>
                  <a:cxn ang="0">
                    <a:pos x="44" y="13"/>
                  </a:cxn>
                  <a:cxn ang="0">
                    <a:pos x="45" y="25"/>
                  </a:cxn>
                  <a:cxn ang="0">
                    <a:pos x="47" y="35"/>
                  </a:cxn>
                  <a:cxn ang="0">
                    <a:pos x="50" y="45"/>
                  </a:cxn>
                  <a:cxn ang="0">
                    <a:pos x="54" y="54"/>
                  </a:cxn>
                  <a:cxn ang="0">
                    <a:pos x="60" y="64"/>
                  </a:cxn>
                  <a:cxn ang="0">
                    <a:pos x="66" y="75"/>
                  </a:cxn>
                  <a:cxn ang="0">
                    <a:pos x="74" y="88"/>
                  </a:cxn>
                  <a:cxn ang="0">
                    <a:pos x="80" y="95"/>
                  </a:cxn>
                  <a:cxn ang="0">
                    <a:pos x="86" y="102"/>
                  </a:cxn>
                  <a:cxn ang="0">
                    <a:pos x="92" y="111"/>
                  </a:cxn>
                  <a:cxn ang="0">
                    <a:pos x="98" y="117"/>
                  </a:cxn>
                  <a:cxn ang="0">
                    <a:pos x="105" y="122"/>
                  </a:cxn>
                  <a:cxn ang="0">
                    <a:pos x="113" y="126"/>
                  </a:cxn>
                  <a:cxn ang="0">
                    <a:pos x="122" y="128"/>
                  </a:cxn>
                  <a:cxn ang="0">
                    <a:pos x="133" y="127"/>
                  </a:cxn>
                  <a:cxn ang="0">
                    <a:pos x="135" y="146"/>
                  </a:cxn>
                  <a:cxn ang="0">
                    <a:pos x="137" y="158"/>
                  </a:cxn>
                  <a:cxn ang="0">
                    <a:pos x="143" y="168"/>
                  </a:cxn>
                  <a:cxn ang="0">
                    <a:pos x="159" y="181"/>
                  </a:cxn>
                  <a:cxn ang="0">
                    <a:pos x="164" y="192"/>
                  </a:cxn>
                  <a:cxn ang="0">
                    <a:pos x="166" y="201"/>
                  </a:cxn>
                  <a:cxn ang="0">
                    <a:pos x="161" y="208"/>
                  </a:cxn>
                  <a:cxn ang="0">
                    <a:pos x="147" y="212"/>
                  </a:cxn>
                  <a:cxn ang="0">
                    <a:pos x="147" y="212"/>
                  </a:cxn>
                  <a:cxn ang="0">
                    <a:pos x="147" y="212"/>
                  </a:cxn>
                </a:cxnLst>
                <a:rect l="0" t="0" r="r" b="b"/>
                <a:pathLst>
                  <a:path w="166" h="212">
                    <a:moveTo>
                      <a:pt x="147" y="212"/>
                    </a:moveTo>
                    <a:lnTo>
                      <a:pt x="135" y="210"/>
                    </a:lnTo>
                    <a:lnTo>
                      <a:pt x="123" y="208"/>
                    </a:lnTo>
                    <a:lnTo>
                      <a:pt x="113" y="204"/>
                    </a:lnTo>
                    <a:lnTo>
                      <a:pt x="103" y="199"/>
                    </a:lnTo>
                    <a:lnTo>
                      <a:pt x="94" y="192"/>
                    </a:lnTo>
                    <a:lnTo>
                      <a:pt x="87" y="184"/>
                    </a:lnTo>
                    <a:lnTo>
                      <a:pt x="79" y="175"/>
                    </a:lnTo>
                    <a:lnTo>
                      <a:pt x="72" y="164"/>
                    </a:lnTo>
                    <a:lnTo>
                      <a:pt x="70" y="153"/>
                    </a:lnTo>
                    <a:lnTo>
                      <a:pt x="67" y="139"/>
                    </a:lnTo>
                    <a:lnTo>
                      <a:pt x="64" y="125"/>
                    </a:lnTo>
                    <a:lnTo>
                      <a:pt x="60" y="110"/>
                    </a:lnTo>
                    <a:lnTo>
                      <a:pt x="55" y="98"/>
                    </a:lnTo>
                    <a:lnTo>
                      <a:pt x="47" y="90"/>
                    </a:lnTo>
                    <a:lnTo>
                      <a:pt x="37" y="87"/>
                    </a:lnTo>
                    <a:lnTo>
                      <a:pt x="24" y="92"/>
                    </a:lnTo>
                    <a:lnTo>
                      <a:pt x="21" y="97"/>
                    </a:lnTo>
                    <a:lnTo>
                      <a:pt x="18" y="108"/>
                    </a:lnTo>
                    <a:lnTo>
                      <a:pt x="14" y="116"/>
                    </a:lnTo>
                    <a:lnTo>
                      <a:pt x="11" y="120"/>
                    </a:lnTo>
                    <a:lnTo>
                      <a:pt x="9" y="116"/>
                    </a:lnTo>
                    <a:lnTo>
                      <a:pt x="6" y="113"/>
                    </a:lnTo>
                    <a:lnTo>
                      <a:pt x="3" y="112"/>
                    </a:lnTo>
                    <a:lnTo>
                      <a:pt x="0" y="111"/>
                    </a:lnTo>
                    <a:lnTo>
                      <a:pt x="1" y="109"/>
                    </a:lnTo>
                    <a:lnTo>
                      <a:pt x="3" y="106"/>
                    </a:lnTo>
                    <a:lnTo>
                      <a:pt x="6" y="100"/>
                    </a:lnTo>
                    <a:lnTo>
                      <a:pt x="11" y="92"/>
                    </a:lnTo>
                    <a:lnTo>
                      <a:pt x="13" y="83"/>
                    </a:lnTo>
                    <a:lnTo>
                      <a:pt x="14" y="70"/>
                    </a:lnTo>
                    <a:lnTo>
                      <a:pt x="16" y="56"/>
                    </a:lnTo>
                    <a:lnTo>
                      <a:pt x="19" y="41"/>
                    </a:lnTo>
                    <a:lnTo>
                      <a:pt x="22" y="27"/>
                    </a:lnTo>
                    <a:lnTo>
                      <a:pt x="27" y="14"/>
                    </a:lnTo>
                    <a:lnTo>
                      <a:pt x="34" y="5"/>
                    </a:lnTo>
                    <a:lnTo>
                      <a:pt x="44" y="0"/>
                    </a:lnTo>
                    <a:lnTo>
                      <a:pt x="44" y="13"/>
                    </a:lnTo>
                    <a:lnTo>
                      <a:pt x="45" y="25"/>
                    </a:lnTo>
                    <a:lnTo>
                      <a:pt x="47" y="35"/>
                    </a:lnTo>
                    <a:lnTo>
                      <a:pt x="50" y="45"/>
                    </a:lnTo>
                    <a:lnTo>
                      <a:pt x="54" y="54"/>
                    </a:lnTo>
                    <a:lnTo>
                      <a:pt x="60" y="64"/>
                    </a:lnTo>
                    <a:lnTo>
                      <a:pt x="66" y="75"/>
                    </a:lnTo>
                    <a:lnTo>
                      <a:pt x="74" y="88"/>
                    </a:lnTo>
                    <a:lnTo>
                      <a:pt x="80" y="95"/>
                    </a:lnTo>
                    <a:lnTo>
                      <a:pt x="86" y="102"/>
                    </a:lnTo>
                    <a:lnTo>
                      <a:pt x="92" y="111"/>
                    </a:lnTo>
                    <a:lnTo>
                      <a:pt x="98" y="117"/>
                    </a:lnTo>
                    <a:lnTo>
                      <a:pt x="105" y="122"/>
                    </a:lnTo>
                    <a:lnTo>
                      <a:pt x="113" y="126"/>
                    </a:lnTo>
                    <a:lnTo>
                      <a:pt x="122" y="128"/>
                    </a:lnTo>
                    <a:lnTo>
                      <a:pt x="133" y="127"/>
                    </a:lnTo>
                    <a:lnTo>
                      <a:pt x="135" y="146"/>
                    </a:lnTo>
                    <a:lnTo>
                      <a:pt x="137" y="158"/>
                    </a:lnTo>
                    <a:lnTo>
                      <a:pt x="143" y="168"/>
                    </a:lnTo>
                    <a:lnTo>
                      <a:pt x="159" y="181"/>
                    </a:lnTo>
                    <a:lnTo>
                      <a:pt x="164" y="192"/>
                    </a:lnTo>
                    <a:lnTo>
                      <a:pt x="166" y="201"/>
                    </a:lnTo>
                    <a:lnTo>
                      <a:pt x="161" y="208"/>
                    </a:lnTo>
                    <a:lnTo>
                      <a:pt x="147" y="212"/>
                    </a:lnTo>
                    <a:lnTo>
                      <a:pt x="147" y="212"/>
                    </a:lnTo>
                    <a:lnTo>
                      <a:pt x="147" y="212"/>
                    </a:lnTo>
                    <a:close/>
                  </a:path>
                </a:pathLst>
              </a:custGeom>
              <a:solidFill>
                <a:srgbClr val="7C4C4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3530" y="3511"/>
                <a:ext cx="61" cy="160"/>
              </a:xfrm>
              <a:custGeom>
                <a:avLst/>
                <a:gdLst/>
                <a:ahLst/>
                <a:cxnLst>
                  <a:cxn ang="0">
                    <a:pos x="212" y="636"/>
                  </a:cxn>
                  <a:cxn ang="0">
                    <a:pos x="179" y="628"/>
                  </a:cxn>
                  <a:cxn ang="0">
                    <a:pos x="150" y="614"/>
                  </a:cxn>
                  <a:cxn ang="0">
                    <a:pos x="123" y="596"/>
                  </a:cxn>
                  <a:cxn ang="0">
                    <a:pos x="112" y="563"/>
                  </a:cxn>
                  <a:cxn ang="0">
                    <a:pos x="107" y="522"/>
                  </a:cxn>
                  <a:cxn ang="0">
                    <a:pos x="98" y="483"/>
                  </a:cxn>
                  <a:cxn ang="0">
                    <a:pos x="85" y="444"/>
                  </a:cxn>
                  <a:cxn ang="0">
                    <a:pos x="68" y="407"/>
                  </a:cxn>
                  <a:cxn ang="0">
                    <a:pos x="52" y="369"/>
                  </a:cxn>
                  <a:cxn ang="0">
                    <a:pos x="35" y="331"/>
                  </a:cxn>
                  <a:cxn ang="0">
                    <a:pos x="20" y="293"/>
                  </a:cxn>
                  <a:cxn ang="0">
                    <a:pos x="7" y="247"/>
                  </a:cxn>
                  <a:cxn ang="0">
                    <a:pos x="1" y="195"/>
                  </a:cxn>
                  <a:cxn ang="0">
                    <a:pos x="5" y="140"/>
                  </a:cxn>
                  <a:cxn ang="0">
                    <a:pos x="11" y="75"/>
                  </a:cxn>
                  <a:cxn ang="0">
                    <a:pos x="18" y="47"/>
                  </a:cxn>
                  <a:cxn ang="0">
                    <a:pos x="51" y="40"/>
                  </a:cxn>
                  <a:cxn ang="0">
                    <a:pos x="84" y="26"/>
                  </a:cxn>
                  <a:cxn ang="0">
                    <a:pos x="112" y="10"/>
                  </a:cxn>
                  <a:cxn ang="0">
                    <a:pos x="122" y="0"/>
                  </a:cxn>
                  <a:cxn ang="0">
                    <a:pos x="125" y="0"/>
                  </a:cxn>
                  <a:cxn ang="0">
                    <a:pos x="129" y="21"/>
                  </a:cxn>
                  <a:cxn ang="0">
                    <a:pos x="128" y="68"/>
                  </a:cxn>
                  <a:cxn ang="0">
                    <a:pos x="124" y="107"/>
                  </a:cxn>
                  <a:cxn ang="0">
                    <a:pos x="123" y="140"/>
                  </a:cxn>
                  <a:cxn ang="0">
                    <a:pos x="124" y="202"/>
                  </a:cxn>
                  <a:cxn ang="0">
                    <a:pos x="134" y="293"/>
                  </a:cxn>
                  <a:cxn ang="0">
                    <a:pos x="147" y="384"/>
                  </a:cxn>
                  <a:cxn ang="0">
                    <a:pos x="165" y="475"/>
                  </a:cxn>
                  <a:cxn ang="0">
                    <a:pos x="181" y="534"/>
                  </a:cxn>
                  <a:cxn ang="0">
                    <a:pos x="197" y="562"/>
                  </a:cxn>
                  <a:cxn ang="0">
                    <a:pos x="217" y="589"/>
                  </a:cxn>
                  <a:cxn ang="0">
                    <a:pos x="237" y="617"/>
                  </a:cxn>
                  <a:cxn ang="0">
                    <a:pos x="244" y="635"/>
                  </a:cxn>
                  <a:cxn ang="0">
                    <a:pos x="234" y="638"/>
                  </a:cxn>
                  <a:cxn ang="0">
                    <a:pos x="228" y="639"/>
                  </a:cxn>
                </a:cxnLst>
                <a:rect l="0" t="0" r="r" b="b"/>
                <a:pathLst>
                  <a:path w="246" h="639">
                    <a:moveTo>
                      <a:pt x="228" y="639"/>
                    </a:moveTo>
                    <a:lnTo>
                      <a:pt x="212" y="636"/>
                    </a:lnTo>
                    <a:lnTo>
                      <a:pt x="195" y="633"/>
                    </a:lnTo>
                    <a:lnTo>
                      <a:pt x="179" y="628"/>
                    </a:lnTo>
                    <a:lnTo>
                      <a:pt x="164" y="622"/>
                    </a:lnTo>
                    <a:lnTo>
                      <a:pt x="150" y="614"/>
                    </a:lnTo>
                    <a:lnTo>
                      <a:pt x="137" y="606"/>
                    </a:lnTo>
                    <a:lnTo>
                      <a:pt x="123" y="596"/>
                    </a:lnTo>
                    <a:lnTo>
                      <a:pt x="112" y="584"/>
                    </a:lnTo>
                    <a:lnTo>
                      <a:pt x="112" y="563"/>
                    </a:lnTo>
                    <a:lnTo>
                      <a:pt x="110" y="543"/>
                    </a:lnTo>
                    <a:lnTo>
                      <a:pt x="107" y="522"/>
                    </a:lnTo>
                    <a:lnTo>
                      <a:pt x="103" y="502"/>
                    </a:lnTo>
                    <a:lnTo>
                      <a:pt x="98" y="483"/>
                    </a:lnTo>
                    <a:lnTo>
                      <a:pt x="92" y="464"/>
                    </a:lnTo>
                    <a:lnTo>
                      <a:pt x="85" y="444"/>
                    </a:lnTo>
                    <a:lnTo>
                      <a:pt x="77" y="426"/>
                    </a:lnTo>
                    <a:lnTo>
                      <a:pt x="68" y="407"/>
                    </a:lnTo>
                    <a:lnTo>
                      <a:pt x="60" y="388"/>
                    </a:lnTo>
                    <a:lnTo>
                      <a:pt x="52" y="369"/>
                    </a:lnTo>
                    <a:lnTo>
                      <a:pt x="43" y="349"/>
                    </a:lnTo>
                    <a:lnTo>
                      <a:pt x="35" y="331"/>
                    </a:lnTo>
                    <a:lnTo>
                      <a:pt x="27" y="312"/>
                    </a:lnTo>
                    <a:lnTo>
                      <a:pt x="20" y="293"/>
                    </a:lnTo>
                    <a:lnTo>
                      <a:pt x="12" y="273"/>
                    </a:lnTo>
                    <a:lnTo>
                      <a:pt x="7" y="247"/>
                    </a:lnTo>
                    <a:lnTo>
                      <a:pt x="3" y="222"/>
                    </a:lnTo>
                    <a:lnTo>
                      <a:pt x="1" y="195"/>
                    </a:lnTo>
                    <a:lnTo>
                      <a:pt x="0" y="170"/>
                    </a:lnTo>
                    <a:lnTo>
                      <a:pt x="5" y="140"/>
                    </a:lnTo>
                    <a:lnTo>
                      <a:pt x="10" y="107"/>
                    </a:lnTo>
                    <a:lnTo>
                      <a:pt x="11" y="75"/>
                    </a:lnTo>
                    <a:lnTo>
                      <a:pt x="4" y="48"/>
                    </a:lnTo>
                    <a:lnTo>
                      <a:pt x="18" y="47"/>
                    </a:lnTo>
                    <a:lnTo>
                      <a:pt x="33" y="44"/>
                    </a:lnTo>
                    <a:lnTo>
                      <a:pt x="51" y="40"/>
                    </a:lnTo>
                    <a:lnTo>
                      <a:pt x="68" y="34"/>
                    </a:lnTo>
                    <a:lnTo>
                      <a:pt x="84" y="26"/>
                    </a:lnTo>
                    <a:lnTo>
                      <a:pt x="100" y="19"/>
                    </a:lnTo>
                    <a:lnTo>
                      <a:pt x="112" y="1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9" y="21"/>
                    </a:lnTo>
                    <a:lnTo>
                      <a:pt x="129" y="45"/>
                    </a:lnTo>
                    <a:lnTo>
                      <a:pt x="128" y="68"/>
                    </a:lnTo>
                    <a:lnTo>
                      <a:pt x="125" y="92"/>
                    </a:lnTo>
                    <a:lnTo>
                      <a:pt x="124" y="107"/>
                    </a:lnTo>
                    <a:lnTo>
                      <a:pt x="124" y="124"/>
                    </a:lnTo>
                    <a:lnTo>
                      <a:pt x="123" y="140"/>
                    </a:lnTo>
                    <a:lnTo>
                      <a:pt x="122" y="156"/>
                    </a:lnTo>
                    <a:lnTo>
                      <a:pt x="124" y="202"/>
                    </a:lnTo>
                    <a:lnTo>
                      <a:pt x="129" y="247"/>
                    </a:lnTo>
                    <a:lnTo>
                      <a:pt x="134" y="293"/>
                    </a:lnTo>
                    <a:lnTo>
                      <a:pt x="140" y="338"/>
                    </a:lnTo>
                    <a:lnTo>
                      <a:pt x="147" y="384"/>
                    </a:lnTo>
                    <a:lnTo>
                      <a:pt x="156" y="429"/>
                    </a:lnTo>
                    <a:lnTo>
                      <a:pt x="165" y="475"/>
                    </a:lnTo>
                    <a:lnTo>
                      <a:pt x="176" y="519"/>
                    </a:lnTo>
                    <a:lnTo>
                      <a:pt x="181" y="534"/>
                    </a:lnTo>
                    <a:lnTo>
                      <a:pt x="188" y="548"/>
                    </a:lnTo>
                    <a:lnTo>
                      <a:pt x="197" y="562"/>
                    </a:lnTo>
                    <a:lnTo>
                      <a:pt x="207" y="576"/>
                    </a:lnTo>
                    <a:lnTo>
                      <a:pt x="217" y="589"/>
                    </a:lnTo>
                    <a:lnTo>
                      <a:pt x="227" y="603"/>
                    </a:lnTo>
                    <a:lnTo>
                      <a:pt x="237" y="617"/>
                    </a:lnTo>
                    <a:lnTo>
                      <a:pt x="246" y="630"/>
                    </a:lnTo>
                    <a:lnTo>
                      <a:pt x="244" y="635"/>
                    </a:lnTo>
                    <a:lnTo>
                      <a:pt x="240" y="637"/>
                    </a:lnTo>
                    <a:lnTo>
                      <a:pt x="234" y="638"/>
                    </a:lnTo>
                    <a:lnTo>
                      <a:pt x="228" y="639"/>
                    </a:lnTo>
                    <a:lnTo>
                      <a:pt x="228" y="639"/>
                    </a:lnTo>
                    <a:lnTo>
                      <a:pt x="228" y="639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6" name="Freeform 22"/>
              <p:cNvSpPr>
                <a:spLocks/>
              </p:cNvSpPr>
              <p:nvPr/>
            </p:nvSpPr>
            <p:spPr bwMode="auto">
              <a:xfrm>
                <a:off x="3436" y="3518"/>
                <a:ext cx="94" cy="129"/>
              </a:xfrm>
              <a:custGeom>
                <a:avLst/>
                <a:gdLst/>
                <a:ahLst/>
                <a:cxnLst>
                  <a:cxn ang="0">
                    <a:pos x="55" y="513"/>
                  </a:cxn>
                  <a:cxn ang="0">
                    <a:pos x="28" y="485"/>
                  </a:cxn>
                  <a:cxn ang="0">
                    <a:pos x="8" y="447"/>
                  </a:cxn>
                  <a:cxn ang="0">
                    <a:pos x="0" y="408"/>
                  </a:cxn>
                  <a:cxn ang="0">
                    <a:pos x="31" y="370"/>
                  </a:cxn>
                  <a:cxn ang="0">
                    <a:pos x="79" y="315"/>
                  </a:cxn>
                  <a:cxn ang="0">
                    <a:pos x="118" y="250"/>
                  </a:cxn>
                  <a:cxn ang="0">
                    <a:pos x="144" y="182"/>
                  </a:cxn>
                  <a:cxn ang="0">
                    <a:pos x="158" y="135"/>
                  </a:cxn>
                  <a:cxn ang="0">
                    <a:pos x="170" y="114"/>
                  </a:cxn>
                  <a:cxn ang="0">
                    <a:pos x="179" y="105"/>
                  </a:cxn>
                  <a:cxn ang="0">
                    <a:pos x="180" y="104"/>
                  </a:cxn>
                  <a:cxn ang="0">
                    <a:pos x="192" y="92"/>
                  </a:cxn>
                  <a:cxn ang="0">
                    <a:pos x="215" y="68"/>
                  </a:cxn>
                  <a:cxn ang="0">
                    <a:pos x="237" y="42"/>
                  </a:cxn>
                  <a:cxn ang="0">
                    <a:pos x="256" y="16"/>
                  </a:cxn>
                  <a:cxn ang="0">
                    <a:pos x="262" y="0"/>
                  </a:cxn>
                  <a:cxn ang="0">
                    <a:pos x="262" y="0"/>
                  </a:cxn>
                  <a:cxn ang="0">
                    <a:pos x="277" y="7"/>
                  </a:cxn>
                  <a:cxn ang="0">
                    <a:pos x="302" y="16"/>
                  </a:cxn>
                  <a:cxn ang="0">
                    <a:pos x="327" y="22"/>
                  </a:cxn>
                  <a:cxn ang="0">
                    <a:pos x="355" y="25"/>
                  </a:cxn>
                  <a:cxn ang="0">
                    <a:pos x="375" y="31"/>
                  </a:cxn>
                  <a:cxn ang="0">
                    <a:pos x="379" y="46"/>
                  </a:cxn>
                  <a:cxn ang="0">
                    <a:pos x="370" y="64"/>
                  </a:cxn>
                  <a:cxn ang="0">
                    <a:pos x="356" y="83"/>
                  </a:cxn>
                  <a:cxn ang="0">
                    <a:pos x="341" y="103"/>
                  </a:cxn>
                  <a:cxn ang="0">
                    <a:pos x="327" y="119"/>
                  </a:cxn>
                  <a:cxn ang="0">
                    <a:pos x="308" y="141"/>
                  </a:cxn>
                  <a:cxn ang="0">
                    <a:pos x="282" y="176"/>
                  </a:cxn>
                  <a:cxn ang="0">
                    <a:pos x="253" y="209"/>
                  </a:cxn>
                  <a:cxn ang="0">
                    <a:pos x="224" y="241"/>
                  </a:cxn>
                  <a:cxn ang="0">
                    <a:pos x="195" y="274"/>
                  </a:cxn>
                  <a:cxn ang="0">
                    <a:pos x="165" y="306"/>
                  </a:cxn>
                  <a:cxn ang="0">
                    <a:pos x="138" y="338"/>
                  </a:cxn>
                  <a:cxn ang="0">
                    <a:pos x="113" y="373"/>
                  </a:cxn>
                  <a:cxn ang="0">
                    <a:pos x="90" y="407"/>
                  </a:cxn>
                  <a:cxn ang="0">
                    <a:pos x="79" y="437"/>
                  </a:cxn>
                  <a:cxn ang="0">
                    <a:pos x="76" y="464"/>
                  </a:cxn>
                  <a:cxn ang="0">
                    <a:pos x="78" y="495"/>
                  </a:cxn>
                  <a:cxn ang="0">
                    <a:pos x="76" y="517"/>
                  </a:cxn>
                  <a:cxn ang="0">
                    <a:pos x="72" y="520"/>
                  </a:cxn>
                  <a:cxn ang="0">
                    <a:pos x="70" y="520"/>
                  </a:cxn>
                </a:cxnLst>
                <a:rect l="0" t="0" r="r" b="b"/>
                <a:pathLst>
                  <a:path w="379" h="520">
                    <a:moveTo>
                      <a:pt x="70" y="520"/>
                    </a:moveTo>
                    <a:lnTo>
                      <a:pt x="55" y="513"/>
                    </a:lnTo>
                    <a:lnTo>
                      <a:pt x="41" y="501"/>
                    </a:lnTo>
                    <a:lnTo>
                      <a:pt x="28" y="485"/>
                    </a:lnTo>
                    <a:lnTo>
                      <a:pt x="16" y="467"/>
                    </a:lnTo>
                    <a:lnTo>
                      <a:pt x="8" y="447"/>
                    </a:lnTo>
                    <a:lnTo>
                      <a:pt x="2" y="427"/>
                    </a:lnTo>
                    <a:lnTo>
                      <a:pt x="0" y="408"/>
                    </a:lnTo>
                    <a:lnTo>
                      <a:pt x="2" y="391"/>
                    </a:lnTo>
                    <a:lnTo>
                      <a:pt x="31" y="370"/>
                    </a:lnTo>
                    <a:lnTo>
                      <a:pt x="57" y="345"/>
                    </a:lnTo>
                    <a:lnTo>
                      <a:pt x="79" y="315"/>
                    </a:lnTo>
                    <a:lnTo>
                      <a:pt x="100" y="284"/>
                    </a:lnTo>
                    <a:lnTo>
                      <a:pt x="118" y="250"/>
                    </a:lnTo>
                    <a:lnTo>
                      <a:pt x="133" y="216"/>
                    </a:lnTo>
                    <a:lnTo>
                      <a:pt x="144" y="182"/>
                    </a:lnTo>
                    <a:lnTo>
                      <a:pt x="153" y="147"/>
                    </a:lnTo>
                    <a:lnTo>
                      <a:pt x="158" y="135"/>
                    </a:lnTo>
                    <a:lnTo>
                      <a:pt x="164" y="124"/>
                    </a:lnTo>
                    <a:lnTo>
                      <a:pt x="170" y="114"/>
                    </a:lnTo>
                    <a:lnTo>
                      <a:pt x="179" y="107"/>
                    </a:lnTo>
                    <a:lnTo>
                      <a:pt x="179" y="105"/>
                    </a:lnTo>
                    <a:lnTo>
                      <a:pt x="180" y="104"/>
                    </a:lnTo>
                    <a:lnTo>
                      <a:pt x="180" y="104"/>
                    </a:lnTo>
                    <a:lnTo>
                      <a:pt x="180" y="103"/>
                    </a:lnTo>
                    <a:lnTo>
                      <a:pt x="192" y="92"/>
                    </a:lnTo>
                    <a:lnTo>
                      <a:pt x="203" y="80"/>
                    </a:lnTo>
                    <a:lnTo>
                      <a:pt x="215" y="68"/>
                    </a:lnTo>
                    <a:lnTo>
                      <a:pt x="226" y="55"/>
                    </a:lnTo>
                    <a:lnTo>
                      <a:pt x="237" y="42"/>
                    </a:lnTo>
                    <a:lnTo>
                      <a:pt x="247" y="29"/>
                    </a:lnTo>
                    <a:lnTo>
                      <a:pt x="256" y="16"/>
                    </a:lnTo>
                    <a:lnTo>
                      <a:pt x="262" y="1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77" y="7"/>
                    </a:lnTo>
                    <a:lnTo>
                      <a:pt x="290" y="12"/>
                    </a:lnTo>
                    <a:lnTo>
                      <a:pt x="302" y="16"/>
                    </a:lnTo>
                    <a:lnTo>
                      <a:pt x="315" y="19"/>
                    </a:lnTo>
                    <a:lnTo>
                      <a:pt x="327" y="22"/>
                    </a:lnTo>
                    <a:lnTo>
                      <a:pt x="340" y="24"/>
                    </a:lnTo>
                    <a:lnTo>
                      <a:pt x="355" y="25"/>
                    </a:lnTo>
                    <a:lnTo>
                      <a:pt x="369" y="25"/>
                    </a:lnTo>
                    <a:lnTo>
                      <a:pt x="375" y="31"/>
                    </a:lnTo>
                    <a:lnTo>
                      <a:pt x="378" y="38"/>
                    </a:lnTo>
                    <a:lnTo>
                      <a:pt x="379" y="46"/>
                    </a:lnTo>
                    <a:lnTo>
                      <a:pt x="376" y="56"/>
                    </a:lnTo>
                    <a:lnTo>
                      <a:pt x="370" y="64"/>
                    </a:lnTo>
                    <a:lnTo>
                      <a:pt x="363" y="73"/>
                    </a:lnTo>
                    <a:lnTo>
                      <a:pt x="356" y="83"/>
                    </a:lnTo>
                    <a:lnTo>
                      <a:pt x="349" y="94"/>
                    </a:lnTo>
                    <a:lnTo>
                      <a:pt x="341" y="103"/>
                    </a:lnTo>
                    <a:lnTo>
                      <a:pt x="334" y="112"/>
                    </a:lnTo>
                    <a:lnTo>
                      <a:pt x="327" y="119"/>
                    </a:lnTo>
                    <a:lnTo>
                      <a:pt x="321" y="124"/>
                    </a:lnTo>
                    <a:lnTo>
                      <a:pt x="308" y="141"/>
                    </a:lnTo>
                    <a:lnTo>
                      <a:pt x="295" y="158"/>
                    </a:lnTo>
                    <a:lnTo>
                      <a:pt x="282" y="176"/>
                    </a:lnTo>
                    <a:lnTo>
                      <a:pt x="268" y="193"/>
                    </a:lnTo>
                    <a:lnTo>
                      <a:pt x="253" y="209"/>
                    </a:lnTo>
                    <a:lnTo>
                      <a:pt x="238" y="225"/>
                    </a:lnTo>
                    <a:lnTo>
                      <a:pt x="224" y="241"/>
                    </a:lnTo>
                    <a:lnTo>
                      <a:pt x="209" y="258"/>
                    </a:lnTo>
                    <a:lnTo>
                      <a:pt x="195" y="274"/>
                    </a:lnTo>
                    <a:lnTo>
                      <a:pt x="179" y="290"/>
                    </a:lnTo>
                    <a:lnTo>
                      <a:pt x="165" y="306"/>
                    </a:lnTo>
                    <a:lnTo>
                      <a:pt x="152" y="322"/>
                    </a:lnTo>
                    <a:lnTo>
                      <a:pt x="138" y="338"/>
                    </a:lnTo>
                    <a:lnTo>
                      <a:pt x="126" y="356"/>
                    </a:lnTo>
                    <a:lnTo>
                      <a:pt x="113" y="373"/>
                    </a:lnTo>
                    <a:lnTo>
                      <a:pt x="101" y="391"/>
                    </a:lnTo>
                    <a:lnTo>
                      <a:pt x="90" y="407"/>
                    </a:lnTo>
                    <a:lnTo>
                      <a:pt x="83" y="423"/>
                    </a:lnTo>
                    <a:lnTo>
                      <a:pt x="79" y="437"/>
                    </a:lnTo>
                    <a:lnTo>
                      <a:pt x="77" y="450"/>
                    </a:lnTo>
                    <a:lnTo>
                      <a:pt x="76" y="464"/>
                    </a:lnTo>
                    <a:lnTo>
                      <a:pt x="77" y="478"/>
                    </a:lnTo>
                    <a:lnTo>
                      <a:pt x="78" y="495"/>
                    </a:lnTo>
                    <a:lnTo>
                      <a:pt x="78" y="515"/>
                    </a:lnTo>
                    <a:lnTo>
                      <a:pt x="76" y="517"/>
                    </a:lnTo>
                    <a:lnTo>
                      <a:pt x="74" y="519"/>
                    </a:lnTo>
                    <a:lnTo>
                      <a:pt x="72" y="520"/>
                    </a:lnTo>
                    <a:lnTo>
                      <a:pt x="70" y="520"/>
                    </a:lnTo>
                    <a:lnTo>
                      <a:pt x="70" y="520"/>
                    </a:lnTo>
                    <a:lnTo>
                      <a:pt x="70" y="520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7" name="Freeform 23"/>
              <p:cNvSpPr>
                <a:spLocks/>
              </p:cNvSpPr>
              <p:nvPr/>
            </p:nvSpPr>
            <p:spPr bwMode="auto">
              <a:xfrm>
                <a:off x="3566" y="3472"/>
                <a:ext cx="85" cy="66"/>
              </a:xfrm>
              <a:custGeom>
                <a:avLst/>
                <a:gdLst/>
                <a:ahLst/>
                <a:cxnLst>
                  <a:cxn ang="0">
                    <a:pos x="44" y="263"/>
                  </a:cxn>
                  <a:cxn ang="0">
                    <a:pos x="40" y="240"/>
                  </a:cxn>
                  <a:cxn ang="0">
                    <a:pos x="35" y="218"/>
                  </a:cxn>
                  <a:cxn ang="0">
                    <a:pos x="29" y="196"/>
                  </a:cxn>
                  <a:cxn ang="0">
                    <a:pos x="23" y="175"/>
                  </a:cxn>
                  <a:cxn ang="0">
                    <a:pos x="16" y="146"/>
                  </a:cxn>
                  <a:cxn ang="0">
                    <a:pos x="9" y="116"/>
                  </a:cxn>
                  <a:cxn ang="0">
                    <a:pos x="2" y="84"/>
                  </a:cxn>
                  <a:cxn ang="0">
                    <a:pos x="0" y="56"/>
                  </a:cxn>
                  <a:cxn ang="0">
                    <a:pos x="17" y="53"/>
                  </a:cxn>
                  <a:cxn ang="0">
                    <a:pos x="35" y="50"/>
                  </a:cxn>
                  <a:cxn ang="0">
                    <a:pos x="52" y="48"/>
                  </a:cxn>
                  <a:cxn ang="0">
                    <a:pos x="70" y="45"/>
                  </a:cxn>
                  <a:cxn ang="0">
                    <a:pos x="88" y="41"/>
                  </a:cxn>
                  <a:cxn ang="0">
                    <a:pos x="105" y="38"/>
                  </a:cxn>
                  <a:cxn ang="0">
                    <a:pos x="123" y="35"/>
                  </a:cxn>
                  <a:cxn ang="0">
                    <a:pos x="141" y="32"/>
                  </a:cxn>
                  <a:cxn ang="0">
                    <a:pos x="158" y="28"/>
                  </a:cxn>
                  <a:cxn ang="0">
                    <a:pos x="176" y="25"/>
                  </a:cxn>
                  <a:cxn ang="0">
                    <a:pos x="193" y="22"/>
                  </a:cxn>
                  <a:cxn ang="0">
                    <a:pos x="211" y="17"/>
                  </a:cxn>
                  <a:cxn ang="0">
                    <a:pos x="229" y="14"/>
                  </a:cxn>
                  <a:cxn ang="0">
                    <a:pos x="246" y="10"/>
                  </a:cxn>
                  <a:cxn ang="0">
                    <a:pos x="264" y="7"/>
                  </a:cxn>
                  <a:cxn ang="0">
                    <a:pos x="281" y="4"/>
                  </a:cxn>
                  <a:cxn ang="0">
                    <a:pos x="286" y="3"/>
                  </a:cxn>
                  <a:cxn ang="0">
                    <a:pos x="291" y="1"/>
                  </a:cxn>
                  <a:cxn ang="0">
                    <a:pos x="298" y="0"/>
                  </a:cxn>
                  <a:cxn ang="0">
                    <a:pos x="304" y="0"/>
                  </a:cxn>
                  <a:cxn ang="0">
                    <a:pos x="306" y="13"/>
                  </a:cxn>
                  <a:cxn ang="0">
                    <a:pos x="310" y="33"/>
                  </a:cxn>
                  <a:cxn ang="0">
                    <a:pos x="316" y="63"/>
                  </a:cxn>
                  <a:cxn ang="0">
                    <a:pos x="325" y="108"/>
                  </a:cxn>
                  <a:cxn ang="0">
                    <a:pos x="331" y="153"/>
                  </a:cxn>
                  <a:cxn ang="0">
                    <a:pos x="335" y="179"/>
                  </a:cxn>
                  <a:cxn ang="0">
                    <a:pos x="337" y="196"/>
                  </a:cxn>
                  <a:cxn ang="0">
                    <a:pos x="338" y="206"/>
                  </a:cxn>
                  <a:cxn ang="0">
                    <a:pos x="321" y="212"/>
                  </a:cxn>
                  <a:cxn ang="0">
                    <a:pos x="304" y="218"/>
                  </a:cxn>
                  <a:cxn ang="0">
                    <a:pos x="285" y="223"/>
                  </a:cxn>
                  <a:cxn ang="0">
                    <a:pos x="267" y="227"/>
                  </a:cxn>
                  <a:cxn ang="0">
                    <a:pos x="249" y="232"/>
                  </a:cxn>
                  <a:cxn ang="0">
                    <a:pos x="231" y="236"/>
                  </a:cxn>
                  <a:cxn ang="0">
                    <a:pos x="211" y="239"/>
                  </a:cxn>
                  <a:cxn ang="0">
                    <a:pos x="193" y="242"/>
                  </a:cxn>
                  <a:cxn ang="0">
                    <a:pos x="174" y="245"/>
                  </a:cxn>
                  <a:cxn ang="0">
                    <a:pos x="156" y="248"/>
                  </a:cxn>
                  <a:cxn ang="0">
                    <a:pos x="136" y="251"/>
                  </a:cxn>
                  <a:cxn ang="0">
                    <a:pos x="118" y="253"/>
                  </a:cxn>
                  <a:cxn ang="0">
                    <a:pos x="99" y="256"/>
                  </a:cxn>
                  <a:cxn ang="0">
                    <a:pos x="81" y="258"/>
                  </a:cxn>
                  <a:cxn ang="0">
                    <a:pos x="63" y="261"/>
                  </a:cxn>
                  <a:cxn ang="0">
                    <a:pos x="44" y="263"/>
                  </a:cxn>
                  <a:cxn ang="0">
                    <a:pos x="44" y="263"/>
                  </a:cxn>
                  <a:cxn ang="0">
                    <a:pos x="44" y="263"/>
                  </a:cxn>
                </a:cxnLst>
                <a:rect l="0" t="0" r="r" b="b"/>
                <a:pathLst>
                  <a:path w="338" h="263">
                    <a:moveTo>
                      <a:pt x="44" y="263"/>
                    </a:moveTo>
                    <a:lnTo>
                      <a:pt x="40" y="240"/>
                    </a:lnTo>
                    <a:lnTo>
                      <a:pt x="35" y="218"/>
                    </a:lnTo>
                    <a:lnTo>
                      <a:pt x="29" y="196"/>
                    </a:lnTo>
                    <a:lnTo>
                      <a:pt x="23" y="175"/>
                    </a:lnTo>
                    <a:lnTo>
                      <a:pt x="16" y="146"/>
                    </a:lnTo>
                    <a:lnTo>
                      <a:pt x="9" y="116"/>
                    </a:lnTo>
                    <a:lnTo>
                      <a:pt x="2" y="84"/>
                    </a:lnTo>
                    <a:lnTo>
                      <a:pt x="0" y="56"/>
                    </a:lnTo>
                    <a:lnTo>
                      <a:pt x="17" y="53"/>
                    </a:lnTo>
                    <a:lnTo>
                      <a:pt x="35" y="50"/>
                    </a:lnTo>
                    <a:lnTo>
                      <a:pt x="52" y="48"/>
                    </a:lnTo>
                    <a:lnTo>
                      <a:pt x="70" y="45"/>
                    </a:lnTo>
                    <a:lnTo>
                      <a:pt x="88" y="41"/>
                    </a:lnTo>
                    <a:lnTo>
                      <a:pt x="105" y="38"/>
                    </a:lnTo>
                    <a:lnTo>
                      <a:pt x="123" y="35"/>
                    </a:lnTo>
                    <a:lnTo>
                      <a:pt x="141" y="32"/>
                    </a:lnTo>
                    <a:lnTo>
                      <a:pt x="158" y="28"/>
                    </a:lnTo>
                    <a:lnTo>
                      <a:pt x="176" y="25"/>
                    </a:lnTo>
                    <a:lnTo>
                      <a:pt x="193" y="22"/>
                    </a:lnTo>
                    <a:lnTo>
                      <a:pt x="211" y="17"/>
                    </a:lnTo>
                    <a:lnTo>
                      <a:pt x="229" y="14"/>
                    </a:lnTo>
                    <a:lnTo>
                      <a:pt x="246" y="10"/>
                    </a:lnTo>
                    <a:lnTo>
                      <a:pt x="264" y="7"/>
                    </a:lnTo>
                    <a:lnTo>
                      <a:pt x="281" y="4"/>
                    </a:lnTo>
                    <a:lnTo>
                      <a:pt x="286" y="3"/>
                    </a:lnTo>
                    <a:lnTo>
                      <a:pt x="291" y="1"/>
                    </a:lnTo>
                    <a:lnTo>
                      <a:pt x="298" y="0"/>
                    </a:lnTo>
                    <a:lnTo>
                      <a:pt x="304" y="0"/>
                    </a:lnTo>
                    <a:lnTo>
                      <a:pt x="306" y="13"/>
                    </a:lnTo>
                    <a:lnTo>
                      <a:pt x="310" y="33"/>
                    </a:lnTo>
                    <a:lnTo>
                      <a:pt x="316" y="63"/>
                    </a:lnTo>
                    <a:lnTo>
                      <a:pt x="325" y="108"/>
                    </a:lnTo>
                    <a:lnTo>
                      <a:pt x="331" y="153"/>
                    </a:lnTo>
                    <a:lnTo>
                      <a:pt x="335" y="179"/>
                    </a:lnTo>
                    <a:lnTo>
                      <a:pt x="337" y="196"/>
                    </a:lnTo>
                    <a:lnTo>
                      <a:pt x="338" y="206"/>
                    </a:lnTo>
                    <a:lnTo>
                      <a:pt x="321" y="212"/>
                    </a:lnTo>
                    <a:lnTo>
                      <a:pt x="304" y="218"/>
                    </a:lnTo>
                    <a:lnTo>
                      <a:pt x="285" y="223"/>
                    </a:lnTo>
                    <a:lnTo>
                      <a:pt x="267" y="227"/>
                    </a:lnTo>
                    <a:lnTo>
                      <a:pt x="249" y="232"/>
                    </a:lnTo>
                    <a:lnTo>
                      <a:pt x="231" y="236"/>
                    </a:lnTo>
                    <a:lnTo>
                      <a:pt x="211" y="239"/>
                    </a:lnTo>
                    <a:lnTo>
                      <a:pt x="193" y="242"/>
                    </a:lnTo>
                    <a:lnTo>
                      <a:pt x="174" y="245"/>
                    </a:lnTo>
                    <a:lnTo>
                      <a:pt x="156" y="248"/>
                    </a:lnTo>
                    <a:lnTo>
                      <a:pt x="136" y="251"/>
                    </a:lnTo>
                    <a:lnTo>
                      <a:pt x="118" y="253"/>
                    </a:lnTo>
                    <a:lnTo>
                      <a:pt x="99" y="256"/>
                    </a:lnTo>
                    <a:lnTo>
                      <a:pt x="81" y="258"/>
                    </a:lnTo>
                    <a:lnTo>
                      <a:pt x="63" y="261"/>
                    </a:lnTo>
                    <a:lnTo>
                      <a:pt x="44" y="263"/>
                    </a:lnTo>
                    <a:lnTo>
                      <a:pt x="44" y="263"/>
                    </a:lnTo>
                    <a:lnTo>
                      <a:pt x="44" y="263"/>
                    </a:lnTo>
                    <a:close/>
                  </a:path>
                </a:pathLst>
              </a:custGeom>
              <a:solidFill>
                <a:srgbClr val="A8825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8" name="Freeform 24"/>
              <p:cNvSpPr>
                <a:spLocks/>
              </p:cNvSpPr>
              <p:nvPr/>
            </p:nvSpPr>
            <p:spPr bwMode="auto">
              <a:xfrm>
                <a:off x="3460" y="3293"/>
                <a:ext cx="110" cy="228"/>
              </a:xfrm>
              <a:custGeom>
                <a:avLst/>
                <a:gdLst/>
                <a:ahLst/>
                <a:cxnLst>
                  <a:cxn ang="0">
                    <a:pos x="227" y="910"/>
                  </a:cxn>
                  <a:cxn ang="0">
                    <a:pos x="197" y="900"/>
                  </a:cxn>
                  <a:cxn ang="0">
                    <a:pos x="170" y="887"/>
                  </a:cxn>
                  <a:cxn ang="0">
                    <a:pos x="165" y="885"/>
                  </a:cxn>
                  <a:cxn ang="0">
                    <a:pos x="142" y="822"/>
                  </a:cxn>
                  <a:cxn ang="0">
                    <a:pos x="104" y="731"/>
                  </a:cxn>
                  <a:cxn ang="0">
                    <a:pos x="70" y="641"/>
                  </a:cxn>
                  <a:cxn ang="0">
                    <a:pos x="67" y="524"/>
                  </a:cxn>
                  <a:cxn ang="0">
                    <a:pos x="101" y="454"/>
                  </a:cxn>
                  <a:cxn ang="0">
                    <a:pos x="124" y="408"/>
                  </a:cxn>
                  <a:cxn ang="0">
                    <a:pos x="142" y="360"/>
                  </a:cxn>
                  <a:cxn ang="0">
                    <a:pos x="163" y="181"/>
                  </a:cxn>
                  <a:cxn ang="0">
                    <a:pos x="154" y="120"/>
                  </a:cxn>
                  <a:cxn ang="0">
                    <a:pos x="132" y="129"/>
                  </a:cxn>
                  <a:cxn ang="0">
                    <a:pos x="87" y="143"/>
                  </a:cxn>
                  <a:cxn ang="0">
                    <a:pos x="42" y="155"/>
                  </a:cxn>
                  <a:cxn ang="0">
                    <a:pos x="9" y="142"/>
                  </a:cxn>
                  <a:cxn ang="0">
                    <a:pos x="0" y="110"/>
                  </a:cxn>
                  <a:cxn ang="0">
                    <a:pos x="16" y="78"/>
                  </a:cxn>
                  <a:cxn ang="0">
                    <a:pos x="65" y="60"/>
                  </a:cxn>
                  <a:cxn ang="0">
                    <a:pos x="115" y="42"/>
                  </a:cxn>
                  <a:cxn ang="0">
                    <a:pos x="155" y="23"/>
                  </a:cxn>
                  <a:cxn ang="0">
                    <a:pos x="188" y="10"/>
                  </a:cxn>
                  <a:cxn ang="0">
                    <a:pos x="223" y="2"/>
                  </a:cxn>
                  <a:cxn ang="0">
                    <a:pos x="251" y="2"/>
                  </a:cxn>
                  <a:cxn ang="0">
                    <a:pos x="275" y="4"/>
                  </a:cxn>
                  <a:cxn ang="0">
                    <a:pos x="301" y="5"/>
                  </a:cxn>
                  <a:cxn ang="0">
                    <a:pos x="308" y="65"/>
                  </a:cxn>
                  <a:cxn ang="0">
                    <a:pos x="348" y="106"/>
                  </a:cxn>
                  <a:cxn ang="0">
                    <a:pos x="396" y="114"/>
                  </a:cxn>
                  <a:cxn ang="0">
                    <a:pos x="410" y="107"/>
                  </a:cxn>
                  <a:cxn ang="0">
                    <a:pos x="421" y="100"/>
                  </a:cxn>
                  <a:cxn ang="0">
                    <a:pos x="442" y="136"/>
                  </a:cxn>
                  <a:cxn ang="0">
                    <a:pos x="429" y="184"/>
                  </a:cxn>
                  <a:cxn ang="0">
                    <a:pos x="424" y="203"/>
                  </a:cxn>
                  <a:cxn ang="0">
                    <a:pos x="423" y="242"/>
                  </a:cxn>
                  <a:cxn ang="0">
                    <a:pos x="411" y="281"/>
                  </a:cxn>
                  <a:cxn ang="0">
                    <a:pos x="371" y="318"/>
                  </a:cxn>
                  <a:cxn ang="0">
                    <a:pos x="334" y="389"/>
                  </a:cxn>
                  <a:cxn ang="0">
                    <a:pos x="323" y="472"/>
                  </a:cxn>
                  <a:cxn ang="0">
                    <a:pos x="329" y="514"/>
                  </a:cxn>
                  <a:cxn ang="0">
                    <a:pos x="342" y="570"/>
                  </a:cxn>
                  <a:cxn ang="0">
                    <a:pos x="368" y="692"/>
                  </a:cxn>
                  <a:cxn ang="0">
                    <a:pos x="392" y="815"/>
                  </a:cxn>
                  <a:cxn ang="0">
                    <a:pos x="369" y="882"/>
                  </a:cxn>
                  <a:cxn ang="0">
                    <a:pos x="308" y="905"/>
                  </a:cxn>
                  <a:cxn ang="0">
                    <a:pos x="249" y="912"/>
                  </a:cxn>
                </a:cxnLst>
                <a:rect l="0" t="0" r="r" b="b"/>
                <a:pathLst>
                  <a:path w="442" h="912">
                    <a:moveTo>
                      <a:pt x="249" y="912"/>
                    </a:moveTo>
                    <a:lnTo>
                      <a:pt x="237" y="911"/>
                    </a:lnTo>
                    <a:lnTo>
                      <a:pt x="227" y="910"/>
                    </a:lnTo>
                    <a:lnTo>
                      <a:pt x="216" y="907"/>
                    </a:lnTo>
                    <a:lnTo>
                      <a:pt x="207" y="904"/>
                    </a:lnTo>
                    <a:lnTo>
                      <a:pt x="197" y="900"/>
                    </a:lnTo>
                    <a:lnTo>
                      <a:pt x="188" y="896"/>
                    </a:lnTo>
                    <a:lnTo>
                      <a:pt x="179" y="892"/>
                    </a:lnTo>
                    <a:lnTo>
                      <a:pt x="170" y="887"/>
                    </a:lnTo>
                    <a:lnTo>
                      <a:pt x="168" y="886"/>
                    </a:lnTo>
                    <a:lnTo>
                      <a:pt x="166" y="886"/>
                    </a:lnTo>
                    <a:lnTo>
                      <a:pt x="165" y="885"/>
                    </a:lnTo>
                    <a:lnTo>
                      <a:pt x="163" y="884"/>
                    </a:lnTo>
                    <a:lnTo>
                      <a:pt x="153" y="853"/>
                    </a:lnTo>
                    <a:lnTo>
                      <a:pt x="142" y="822"/>
                    </a:lnTo>
                    <a:lnTo>
                      <a:pt x="129" y="791"/>
                    </a:lnTo>
                    <a:lnTo>
                      <a:pt x="117" y="761"/>
                    </a:lnTo>
                    <a:lnTo>
                      <a:pt x="104" y="731"/>
                    </a:lnTo>
                    <a:lnTo>
                      <a:pt x="92" y="701"/>
                    </a:lnTo>
                    <a:lnTo>
                      <a:pt x="80" y="672"/>
                    </a:lnTo>
                    <a:lnTo>
                      <a:pt x="70" y="641"/>
                    </a:lnTo>
                    <a:lnTo>
                      <a:pt x="63" y="599"/>
                    </a:lnTo>
                    <a:lnTo>
                      <a:pt x="61" y="560"/>
                    </a:lnTo>
                    <a:lnTo>
                      <a:pt x="67" y="524"/>
                    </a:lnTo>
                    <a:lnTo>
                      <a:pt x="82" y="485"/>
                    </a:lnTo>
                    <a:lnTo>
                      <a:pt x="92" y="469"/>
                    </a:lnTo>
                    <a:lnTo>
                      <a:pt x="101" y="454"/>
                    </a:lnTo>
                    <a:lnTo>
                      <a:pt x="109" y="439"/>
                    </a:lnTo>
                    <a:lnTo>
                      <a:pt x="117" y="424"/>
                    </a:lnTo>
                    <a:lnTo>
                      <a:pt x="124" y="408"/>
                    </a:lnTo>
                    <a:lnTo>
                      <a:pt x="131" y="392"/>
                    </a:lnTo>
                    <a:lnTo>
                      <a:pt x="137" y="376"/>
                    </a:lnTo>
                    <a:lnTo>
                      <a:pt x="142" y="360"/>
                    </a:lnTo>
                    <a:lnTo>
                      <a:pt x="152" y="300"/>
                    </a:lnTo>
                    <a:lnTo>
                      <a:pt x="159" y="241"/>
                    </a:lnTo>
                    <a:lnTo>
                      <a:pt x="163" y="181"/>
                    </a:lnTo>
                    <a:lnTo>
                      <a:pt x="165" y="122"/>
                    </a:lnTo>
                    <a:lnTo>
                      <a:pt x="160" y="119"/>
                    </a:lnTo>
                    <a:lnTo>
                      <a:pt x="154" y="120"/>
                    </a:lnTo>
                    <a:lnTo>
                      <a:pt x="149" y="123"/>
                    </a:lnTo>
                    <a:lnTo>
                      <a:pt x="146" y="125"/>
                    </a:lnTo>
                    <a:lnTo>
                      <a:pt x="132" y="129"/>
                    </a:lnTo>
                    <a:lnTo>
                      <a:pt x="118" y="134"/>
                    </a:lnTo>
                    <a:lnTo>
                      <a:pt x="103" y="139"/>
                    </a:lnTo>
                    <a:lnTo>
                      <a:pt x="87" y="143"/>
                    </a:lnTo>
                    <a:lnTo>
                      <a:pt x="71" y="148"/>
                    </a:lnTo>
                    <a:lnTo>
                      <a:pt x="57" y="152"/>
                    </a:lnTo>
                    <a:lnTo>
                      <a:pt x="42" y="155"/>
                    </a:lnTo>
                    <a:lnTo>
                      <a:pt x="29" y="156"/>
                    </a:lnTo>
                    <a:lnTo>
                      <a:pt x="17" y="151"/>
                    </a:lnTo>
                    <a:lnTo>
                      <a:pt x="9" y="142"/>
                    </a:lnTo>
                    <a:lnTo>
                      <a:pt x="3" y="133"/>
                    </a:lnTo>
                    <a:lnTo>
                      <a:pt x="0" y="122"/>
                    </a:lnTo>
                    <a:lnTo>
                      <a:pt x="0" y="110"/>
                    </a:lnTo>
                    <a:lnTo>
                      <a:pt x="3" y="99"/>
                    </a:lnTo>
                    <a:lnTo>
                      <a:pt x="9" y="88"/>
                    </a:lnTo>
                    <a:lnTo>
                      <a:pt x="16" y="78"/>
                    </a:lnTo>
                    <a:lnTo>
                      <a:pt x="32" y="72"/>
                    </a:lnTo>
                    <a:lnTo>
                      <a:pt x="48" y="65"/>
                    </a:lnTo>
                    <a:lnTo>
                      <a:pt x="65" y="60"/>
                    </a:lnTo>
                    <a:lnTo>
                      <a:pt x="81" y="54"/>
                    </a:lnTo>
                    <a:lnTo>
                      <a:pt x="99" y="48"/>
                    </a:lnTo>
                    <a:lnTo>
                      <a:pt x="115" y="42"/>
                    </a:lnTo>
                    <a:lnTo>
                      <a:pt x="132" y="36"/>
                    </a:lnTo>
                    <a:lnTo>
                      <a:pt x="148" y="29"/>
                    </a:lnTo>
                    <a:lnTo>
                      <a:pt x="155" y="23"/>
                    </a:lnTo>
                    <a:lnTo>
                      <a:pt x="164" y="18"/>
                    </a:lnTo>
                    <a:lnTo>
                      <a:pt x="176" y="14"/>
                    </a:lnTo>
                    <a:lnTo>
                      <a:pt x="188" y="10"/>
                    </a:lnTo>
                    <a:lnTo>
                      <a:pt x="200" y="7"/>
                    </a:lnTo>
                    <a:lnTo>
                      <a:pt x="212" y="4"/>
                    </a:lnTo>
                    <a:lnTo>
                      <a:pt x="223" y="2"/>
                    </a:lnTo>
                    <a:lnTo>
                      <a:pt x="233" y="0"/>
                    </a:lnTo>
                    <a:lnTo>
                      <a:pt x="241" y="1"/>
                    </a:lnTo>
                    <a:lnTo>
                      <a:pt x="251" y="2"/>
                    </a:lnTo>
                    <a:lnTo>
                      <a:pt x="259" y="3"/>
                    </a:lnTo>
                    <a:lnTo>
                      <a:pt x="267" y="4"/>
                    </a:lnTo>
                    <a:lnTo>
                      <a:pt x="275" y="4"/>
                    </a:lnTo>
                    <a:lnTo>
                      <a:pt x="284" y="5"/>
                    </a:lnTo>
                    <a:lnTo>
                      <a:pt x="292" y="5"/>
                    </a:lnTo>
                    <a:lnTo>
                      <a:pt x="301" y="5"/>
                    </a:lnTo>
                    <a:lnTo>
                      <a:pt x="299" y="27"/>
                    </a:lnTo>
                    <a:lnTo>
                      <a:pt x="302" y="47"/>
                    </a:lnTo>
                    <a:lnTo>
                      <a:pt x="308" y="65"/>
                    </a:lnTo>
                    <a:lnTo>
                      <a:pt x="317" y="83"/>
                    </a:lnTo>
                    <a:lnTo>
                      <a:pt x="332" y="96"/>
                    </a:lnTo>
                    <a:lnTo>
                      <a:pt x="348" y="106"/>
                    </a:lnTo>
                    <a:lnTo>
                      <a:pt x="368" y="113"/>
                    </a:lnTo>
                    <a:lnTo>
                      <a:pt x="391" y="115"/>
                    </a:lnTo>
                    <a:lnTo>
                      <a:pt x="396" y="114"/>
                    </a:lnTo>
                    <a:lnTo>
                      <a:pt x="400" y="112"/>
                    </a:lnTo>
                    <a:lnTo>
                      <a:pt x="406" y="109"/>
                    </a:lnTo>
                    <a:lnTo>
                      <a:pt x="410" y="107"/>
                    </a:lnTo>
                    <a:lnTo>
                      <a:pt x="414" y="104"/>
                    </a:lnTo>
                    <a:lnTo>
                      <a:pt x="417" y="102"/>
                    </a:lnTo>
                    <a:lnTo>
                      <a:pt x="421" y="100"/>
                    </a:lnTo>
                    <a:lnTo>
                      <a:pt x="425" y="98"/>
                    </a:lnTo>
                    <a:lnTo>
                      <a:pt x="436" y="115"/>
                    </a:lnTo>
                    <a:lnTo>
                      <a:pt x="442" y="136"/>
                    </a:lnTo>
                    <a:lnTo>
                      <a:pt x="442" y="160"/>
                    </a:lnTo>
                    <a:lnTo>
                      <a:pt x="432" y="179"/>
                    </a:lnTo>
                    <a:lnTo>
                      <a:pt x="429" y="184"/>
                    </a:lnTo>
                    <a:lnTo>
                      <a:pt x="427" y="190"/>
                    </a:lnTo>
                    <a:lnTo>
                      <a:pt x="425" y="196"/>
                    </a:lnTo>
                    <a:lnTo>
                      <a:pt x="424" y="203"/>
                    </a:lnTo>
                    <a:lnTo>
                      <a:pt x="424" y="214"/>
                    </a:lnTo>
                    <a:lnTo>
                      <a:pt x="424" y="227"/>
                    </a:lnTo>
                    <a:lnTo>
                      <a:pt x="423" y="242"/>
                    </a:lnTo>
                    <a:lnTo>
                      <a:pt x="420" y="256"/>
                    </a:lnTo>
                    <a:lnTo>
                      <a:pt x="417" y="269"/>
                    </a:lnTo>
                    <a:lnTo>
                      <a:pt x="411" y="281"/>
                    </a:lnTo>
                    <a:lnTo>
                      <a:pt x="402" y="291"/>
                    </a:lnTo>
                    <a:lnTo>
                      <a:pt x="391" y="299"/>
                    </a:lnTo>
                    <a:lnTo>
                      <a:pt x="371" y="318"/>
                    </a:lnTo>
                    <a:lnTo>
                      <a:pt x="355" y="339"/>
                    </a:lnTo>
                    <a:lnTo>
                      <a:pt x="343" y="363"/>
                    </a:lnTo>
                    <a:lnTo>
                      <a:pt x="334" y="389"/>
                    </a:lnTo>
                    <a:lnTo>
                      <a:pt x="328" y="417"/>
                    </a:lnTo>
                    <a:lnTo>
                      <a:pt x="324" y="444"/>
                    </a:lnTo>
                    <a:lnTo>
                      <a:pt x="323" y="472"/>
                    </a:lnTo>
                    <a:lnTo>
                      <a:pt x="325" y="499"/>
                    </a:lnTo>
                    <a:lnTo>
                      <a:pt x="328" y="506"/>
                    </a:lnTo>
                    <a:lnTo>
                      <a:pt x="329" y="514"/>
                    </a:lnTo>
                    <a:lnTo>
                      <a:pt x="331" y="521"/>
                    </a:lnTo>
                    <a:lnTo>
                      <a:pt x="332" y="529"/>
                    </a:lnTo>
                    <a:lnTo>
                      <a:pt x="342" y="570"/>
                    </a:lnTo>
                    <a:lnTo>
                      <a:pt x="352" y="610"/>
                    </a:lnTo>
                    <a:lnTo>
                      <a:pt x="360" y="652"/>
                    </a:lnTo>
                    <a:lnTo>
                      <a:pt x="368" y="692"/>
                    </a:lnTo>
                    <a:lnTo>
                      <a:pt x="376" y="733"/>
                    </a:lnTo>
                    <a:lnTo>
                      <a:pt x="384" y="774"/>
                    </a:lnTo>
                    <a:lnTo>
                      <a:pt x="392" y="815"/>
                    </a:lnTo>
                    <a:lnTo>
                      <a:pt x="400" y="857"/>
                    </a:lnTo>
                    <a:lnTo>
                      <a:pt x="386" y="871"/>
                    </a:lnTo>
                    <a:lnTo>
                      <a:pt x="369" y="882"/>
                    </a:lnTo>
                    <a:lnTo>
                      <a:pt x="350" y="892"/>
                    </a:lnTo>
                    <a:lnTo>
                      <a:pt x="330" y="899"/>
                    </a:lnTo>
                    <a:lnTo>
                      <a:pt x="308" y="905"/>
                    </a:lnTo>
                    <a:lnTo>
                      <a:pt x="287" y="909"/>
                    </a:lnTo>
                    <a:lnTo>
                      <a:pt x="267" y="911"/>
                    </a:lnTo>
                    <a:lnTo>
                      <a:pt x="249" y="912"/>
                    </a:lnTo>
                    <a:lnTo>
                      <a:pt x="249" y="912"/>
                    </a:lnTo>
                    <a:lnTo>
                      <a:pt x="249" y="912"/>
                    </a:lnTo>
                    <a:close/>
                  </a:path>
                </a:pathLst>
              </a:custGeom>
              <a:solidFill>
                <a:srgbClr val="B5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9" name="Freeform 25"/>
              <p:cNvSpPr>
                <a:spLocks/>
              </p:cNvSpPr>
              <p:nvPr/>
            </p:nvSpPr>
            <p:spPr bwMode="auto">
              <a:xfrm>
                <a:off x="3568" y="3464"/>
                <a:ext cx="73" cy="20"/>
              </a:xfrm>
              <a:custGeom>
                <a:avLst/>
                <a:gdLst/>
                <a:ahLst/>
                <a:cxnLst>
                  <a:cxn ang="0">
                    <a:pos x="2" y="77"/>
                  </a:cxn>
                  <a:cxn ang="0">
                    <a:pos x="10" y="69"/>
                  </a:cxn>
                  <a:cxn ang="0">
                    <a:pos x="20" y="60"/>
                  </a:cxn>
                  <a:cxn ang="0">
                    <a:pos x="28" y="50"/>
                  </a:cxn>
                  <a:cxn ang="0">
                    <a:pos x="37" y="45"/>
                  </a:cxn>
                  <a:cxn ang="0">
                    <a:pos x="50" y="43"/>
                  </a:cxn>
                  <a:cxn ang="0">
                    <a:pos x="61" y="47"/>
                  </a:cxn>
                  <a:cxn ang="0">
                    <a:pos x="70" y="54"/>
                  </a:cxn>
                  <a:cxn ang="0">
                    <a:pos x="81" y="56"/>
                  </a:cxn>
                  <a:cxn ang="0">
                    <a:pos x="91" y="52"/>
                  </a:cxn>
                  <a:cxn ang="0">
                    <a:pos x="93" y="41"/>
                  </a:cxn>
                  <a:cxn ang="0">
                    <a:pos x="92" y="33"/>
                  </a:cxn>
                  <a:cxn ang="0">
                    <a:pos x="93" y="29"/>
                  </a:cxn>
                  <a:cxn ang="0">
                    <a:pos x="96" y="29"/>
                  </a:cxn>
                  <a:cxn ang="0">
                    <a:pos x="104" y="35"/>
                  </a:cxn>
                  <a:cxn ang="0">
                    <a:pos x="116" y="40"/>
                  </a:cxn>
                  <a:cxn ang="0">
                    <a:pos x="128" y="39"/>
                  </a:cxn>
                  <a:cxn ang="0">
                    <a:pos x="142" y="35"/>
                  </a:cxn>
                  <a:cxn ang="0">
                    <a:pos x="155" y="31"/>
                  </a:cxn>
                  <a:cxn ang="0">
                    <a:pos x="163" y="28"/>
                  </a:cxn>
                  <a:cxn ang="0">
                    <a:pos x="170" y="24"/>
                  </a:cxn>
                  <a:cxn ang="0">
                    <a:pos x="178" y="21"/>
                  </a:cxn>
                  <a:cxn ang="0">
                    <a:pos x="188" y="24"/>
                  </a:cxn>
                  <a:cxn ang="0">
                    <a:pos x="204" y="27"/>
                  </a:cxn>
                  <a:cxn ang="0">
                    <a:pos x="210" y="18"/>
                  </a:cxn>
                  <a:cxn ang="0">
                    <a:pos x="210" y="12"/>
                  </a:cxn>
                  <a:cxn ang="0">
                    <a:pos x="214" y="6"/>
                  </a:cxn>
                  <a:cxn ang="0">
                    <a:pos x="224" y="4"/>
                  </a:cxn>
                  <a:cxn ang="0">
                    <a:pos x="234" y="2"/>
                  </a:cxn>
                  <a:cxn ang="0">
                    <a:pos x="244" y="0"/>
                  </a:cxn>
                  <a:cxn ang="0">
                    <a:pos x="254" y="2"/>
                  </a:cxn>
                  <a:cxn ang="0">
                    <a:pos x="264" y="8"/>
                  </a:cxn>
                  <a:cxn ang="0">
                    <a:pos x="275" y="14"/>
                  </a:cxn>
                  <a:cxn ang="0">
                    <a:pos x="285" y="19"/>
                  </a:cxn>
                  <a:cxn ang="0">
                    <a:pos x="284" y="25"/>
                  </a:cxn>
                  <a:cxn ang="0">
                    <a:pos x="247" y="33"/>
                  </a:cxn>
                  <a:cxn ang="0">
                    <a:pos x="196" y="43"/>
                  </a:cxn>
                  <a:cxn ang="0">
                    <a:pos x="152" y="52"/>
                  </a:cxn>
                  <a:cxn ang="0">
                    <a:pos x="121" y="57"/>
                  </a:cxn>
                  <a:cxn ang="0">
                    <a:pos x="86" y="64"/>
                  </a:cxn>
                  <a:cxn ang="0">
                    <a:pos x="51" y="70"/>
                  </a:cxn>
                  <a:cxn ang="0">
                    <a:pos x="17" y="77"/>
                  </a:cxn>
                  <a:cxn ang="0">
                    <a:pos x="0" y="81"/>
                  </a:cxn>
                </a:cxnLst>
                <a:rect l="0" t="0" r="r" b="b"/>
                <a:pathLst>
                  <a:path w="292" h="81">
                    <a:moveTo>
                      <a:pt x="0" y="81"/>
                    </a:moveTo>
                    <a:lnTo>
                      <a:pt x="2" y="77"/>
                    </a:lnTo>
                    <a:lnTo>
                      <a:pt x="5" y="73"/>
                    </a:lnTo>
                    <a:lnTo>
                      <a:pt x="10" y="69"/>
                    </a:lnTo>
                    <a:lnTo>
                      <a:pt x="15" y="64"/>
                    </a:lnTo>
                    <a:lnTo>
                      <a:pt x="20" y="60"/>
                    </a:lnTo>
                    <a:lnTo>
                      <a:pt x="24" y="56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7" y="45"/>
                    </a:lnTo>
                    <a:lnTo>
                      <a:pt x="44" y="44"/>
                    </a:lnTo>
                    <a:lnTo>
                      <a:pt x="50" y="43"/>
                    </a:lnTo>
                    <a:lnTo>
                      <a:pt x="58" y="43"/>
                    </a:lnTo>
                    <a:lnTo>
                      <a:pt x="61" y="47"/>
                    </a:lnTo>
                    <a:lnTo>
                      <a:pt x="65" y="52"/>
                    </a:lnTo>
                    <a:lnTo>
                      <a:pt x="70" y="54"/>
                    </a:lnTo>
                    <a:lnTo>
                      <a:pt x="75" y="56"/>
                    </a:lnTo>
                    <a:lnTo>
                      <a:pt x="81" y="56"/>
                    </a:lnTo>
                    <a:lnTo>
                      <a:pt x="86" y="55"/>
                    </a:lnTo>
                    <a:lnTo>
                      <a:pt x="91" y="52"/>
                    </a:lnTo>
                    <a:lnTo>
                      <a:pt x="95" y="46"/>
                    </a:lnTo>
                    <a:lnTo>
                      <a:pt x="93" y="41"/>
                    </a:lnTo>
                    <a:lnTo>
                      <a:pt x="92" y="37"/>
                    </a:lnTo>
                    <a:lnTo>
                      <a:pt x="92" y="33"/>
                    </a:lnTo>
                    <a:lnTo>
                      <a:pt x="92" y="29"/>
                    </a:lnTo>
                    <a:lnTo>
                      <a:pt x="93" y="29"/>
                    </a:lnTo>
                    <a:lnTo>
                      <a:pt x="94" y="29"/>
                    </a:lnTo>
                    <a:lnTo>
                      <a:pt x="96" y="29"/>
                    </a:lnTo>
                    <a:lnTo>
                      <a:pt x="98" y="29"/>
                    </a:lnTo>
                    <a:lnTo>
                      <a:pt x="104" y="35"/>
                    </a:lnTo>
                    <a:lnTo>
                      <a:pt x="110" y="38"/>
                    </a:lnTo>
                    <a:lnTo>
                      <a:pt x="116" y="40"/>
                    </a:lnTo>
                    <a:lnTo>
                      <a:pt x="122" y="40"/>
                    </a:lnTo>
                    <a:lnTo>
                      <a:pt x="128" y="39"/>
                    </a:lnTo>
                    <a:lnTo>
                      <a:pt x="136" y="37"/>
                    </a:lnTo>
                    <a:lnTo>
                      <a:pt x="142" y="35"/>
                    </a:lnTo>
                    <a:lnTo>
                      <a:pt x="150" y="32"/>
                    </a:lnTo>
                    <a:lnTo>
                      <a:pt x="155" y="31"/>
                    </a:lnTo>
                    <a:lnTo>
                      <a:pt x="159" y="30"/>
                    </a:lnTo>
                    <a:lnTo>
                      <a:pt x="163" y="28"/>
                    </a:lnTo>
                    <a:lnTo>
                      <a:pt x="167" y="26"/>
                    </a:lnTo>
                    <a:lnTo>
                      <a:pt x="170" y="24"/>
                    </a:lnTo>
                    <a:lnTo>
                      <a:pt x="174" y="22"/>
                    </a:lnTo>
                    <a:lnTo>
                      <a:pt x="178" y="21"/>
                    </a:lnTo>
                    <a:lnTo>
                      <a:pt x="182" y="20"/>
                    </a:lnTo>
                    <a:lnTo>
                      <a:pt x="188" y="24"/>
                    </a:lnTo>
                    <a:lnTo>
                      <a:pt x="196" y="27"/>
                    </a:lnTo>
                    <a:lnTo>
                      <a:pt x="204" y="27"/>
                    </a:lnTo>
                    <a:lnTo>
                      <a:pt x="209" y="22"/>
                    </a:lnTo>
                    <a:lnTo>
                      <a:pt x="210" y="18"/>
                    </a:lnTo>
                    <a:lnTo>
                      <a:pt x="210" y="15"/>
                    </a:lnTo>
                    <a:lnTo>
                      <a:pt x="210" y="12"/>
                    </a:lnTo>
                    <a:lnTo>
                      <a:pt x="208" y="6"/>
                    </a:lnTo>
                    <a:lnTo>
                      <a:pt x="214" y="6"/>
                    </a:lnTo>
                    <a:lnTo>
                      <a:pt x="219" y="5"/>
                    </a:lnTo>
                    <a:lnTo>
                      <a:pt x="224" y="4"/>
                    </a:lnTo>
                    <a:lnTo>
                      <a:pt x="229" y="3"/>
                    </a:lnTo>
                    <a:lnTo>
                      <a:pt x="234" y="2"/>
                    </a:lnTo>
                    <a:lnTo>
                      <a:pt x="239" y="1"/>
                    </a:lnTo>
                    <a:lnTo>
                      <a:pt x="244" y="0"/>
                    </a:lnTo>
                    <a:lnTo>
                      <a:pt x="249" y="0"/>
                    </a:lnTo>
                    <a:lnTo>
                      <a:pt x="254" y="2"/>
                    </a:lnTo>
                    <a:lnTo>
                      <a:pt x="259" y="5"/>
                    </a:lnTo>
                    <a:lnTo>
                      <a:pt x="264" y="8"/>
                    </a:lnTo>
                    <a:lnTo>
                      <a:pt x="270" y="11"/>
                    </a:lnTo>
                    <a:lnTo>
                      <a:pt x="275" y="14"/>
                    </a:lnTo>
                    <a:lnTo>
                      <a:pt x="280" y="16"/>
                    </a:lnTo>
                    <a:lnTo>
                      <a:pt x="285" y="19"/>
                    </a:lnTo>
                    <a:lnTo>
                      <a:pt x="292" y="22"/>
                    </a:lnTo>
                    <a:lnTo>
                      <a:pt x="284" y="25"/>
                    </a:lnTo>
                    <a:lnTo>
                      <a:pt x="269" y="29"/>
                    </a:lnTo>
                    <a:lnTo>
                      <a:pt x="247" y="33"/>
                    </a:lnTo>
                    <a:lnTo>
                      <a:pt x="222" y="38"/>
                    </a:lnTo>
                    <a:lnTo>
                      <a:pt x="196" y="43"/>
                    </a:lnTo>
                    <a:lnTo>
                      <a:pt x="172" y="47"/>
                    </a:lnTo>
                    <a:lnTo>
                      <a:pt x="152" y="52"/>
                    </a:lnTo>
                    <a:lnTo>
                      <a:pt x="140" y="54"/>
                    </a:lnTo>
                    <a:lnTo>
                      <a:pt x="121" y="57"/>
                    </a:lnTo>
                    <a:lnTo>
                      <a:pt x="104" y="61"/>
                    </a:lnTo>
                    <a:lnTo>
                      <a:pt x="86" y="64"/>
                    </a:lnTo>
                    <a:lnTo>
                      <a:pt x="69" y="67"/>
                    </a:lnTo>
                    <a:lnTo>
                      <a:pt x="51" y="70"/>
                    </a:lnTo>
                    <a:lnTo>
                      <a:pt x="34" y="74"/>
                    </a:lnTo>
                    <a:lnTo>
                      <a:pt x="17" y="77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2685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0" name="Freeform 26"/>
              <p:cNvSpPr>
                <a:spLocks/>
              </p:cNvSpPr>
              <p:nvPr/>
            </p:nvSpPr>
            <p:spPr bwMode="auto">
              <a:xfrm>
                <a:off x="3386" y="3405"/>
                <a:ext cx="81" cy="79"/>
              </a:xfrm>
              <a:custGeom>
                <a:avLst/>
                <a:gdLst/>
                <a:ahLst/>
                <a:cxnLst>
                  <a:cxn ang="0">
                    <a:pos x="212" y="312"/>
                  </a:cxn>
                  <a:cxn ang="0">
                    <a:pos x="201" y="303"/>
                  </a:cxn>
                  <a:cxn ang="0">
                    <a:pos x="191" y="293"/>
                  </a:cxn>
                  <a:cxn ang="0">
                    <a:pos x="182" y="283"/>
                  </a:cxn>
                  <a:cxn ang="0">
                    <a:pos x="168" y="271"/>
                  </a:cxn>
                  <a:cxn ang="0">
                    <a:pos x="147" y="255"/>
                  </a:cxn>
                  <a:cxn ang="0">
                    <a:pos x="125" y="241"/>
                  </a:cxn>
                  <a:cxn ang="0">
                    <a:pos x="103" y="227"/>
                  </a:cxn>
                  <a:cxn ang="0">
                    <a:pos x="81" y="215"/>
                  </a:cxn>
                  <a:cxn ang="0">
                    <a:pos x="58" y="201"/>
                  </a:cxn>
                  <a:cxn ang="0">
                    <a:pos x="35" y="190"/>
                  </a:cxn>
                  <a:cxn ang="0">
                    <a:pos x="12" y="178"/>
                  </a:cxn>
                  <a:cxn ang="0">
                    <a:pos x="0" y="171"/>
                  </a:cxn>
                  <a:cxn ang="0">
                    <a:pos x="19" y="150"/>
                  </a:cxn>
                  <a:cxn ang="0">
                    <a:pos x="34" y="128"/>
                  </a:cxn>
                  <a:cxn ang="0">
                    <a:pos x="48" y="103"/>
                  </a:cxn>
                  <a:cxn ang="0">
                    <a:pos x="61" y="78"/>
                  </a:cxn>
                  <a:cxn ang="0">
                    <a:pos x="76" y="39"/>
                  </a:cxn>
                  <a:cxn ang="0">
                    <a:pos x="89" y="0"/>
                  </a:cxn>
                  <a:cxn ang="0">
                    <a:pos x="114" y="11"/>
                  </a:cxn>
                  <a:cxn ang="0">
                    <a:pos x="141" y="29"/>
                  </a:cxn>
                  <a:cxn ang="0">
                    <a:pos x="168" y="50"/>
                  </a:cxn>
                  <a:cxn ang="0">
                    <a:pos x="194" y="68"/>
                  </a:cxn>
                  <a:cxn ang="0">
                    <a:pos x="179" y="94"/>
                  </a:cxn>
                  <a:cxn ang="0">
                    <a:pos x="169" y="116"/>
                  </a:cxn>
                  <a:cxn ang="0">
                    <a:pos x="177" y="114"/>
                  </a:cxn>
                  <a:cxn ang="0">
                    <a:pos x="187" y="113"/>
                  </a:cxn>
                  <a:cxn ang="0">
                    <a:pos x="170" y="131"/>
                  </a:cxn>
                  <a:cxn ang="0">
                    <a:pos x="160" y="151"/>
                  </a:cxn>
                  <a:cxn ang="0">
                    <a:pos x="170" y="152"/>
                  </a:cxn>
                  <a:cxn ang="0">
                    <a:pos x="181" y="147"/>
                  </a:cxn>
                  <a:cxn ang="0">
                    <a:pos x="181" y="154"/>
                  </a:cxn>
                  <a:cxn ang="0">
                    <a:pos x="177" y="167"/>
                  </a:cxn>
                  <a:cxn ang="0">
                    <a:pos x="181" y="178"/>
                  </a:cxn>
                  <a:cxn ang="0">
                    <a:pos x="197" y="170"/>
                  </a:cxn>
                  <a:cxn ang="0">
                    <a:pos x="203" y="171"/>
                  </a:cxn>
                  <a:cxn ang="0">
                    <a:pos x="202" y="179"/>
                  </a:cxn>
                  <a:cxn ang="0">
                    <a:pos x="203" y="184"/>
                  </a:cxn>
                  <a:cxn ang="0">
                    <a:pos x="203" y="186"/>
                  </a:cxn>
                  <a:cxn ang="0">
                    <a:pos x="214" y="181"/>
                  </a:cxn>
                  <a:cxn ang="0">
                    <a:pos x="233" y="166"/>
                  </a:cxn>
                  <a:cxn ang="0">
                    <a:pos x="249" y="147"/>
                  </a:cxn>
                  <a:cxn ang="0">
                    <a:pos x="262" y="126"/>
                  </a:cxn>
                  <a:cxn ang="0">
                    <a:pos x="272" y="116"/>
                  </a:cxn>
                  <a:cxn ang="0">
                    <a:pos x="286" y="126"/>
                  </a:cxn>
                  <a:cxn ang="0">
                    <a:pos x="304" y="139"/>
                  </a:cxn>
                  <a:cxn ang="0">
                    <a:pos x="319" y="152"/>
                  </a:cxn>
                  <a:cxn ang="0">
                    <a:pos x="318" y="176"/>
                  </a:cxn>
                  <a:cxn ang="0">
                    <a:pos x="301" y="215"/>
                  </a:cxn>
                  <a:cxn ang="0">
                    <a:pos x="281" y="251"/>
                  </a:cxn>
                  <a:cxn ang="0">
                    <a:pos x="256" y="284"/>
                  </a:cxn>
                  <a:cxn ang="0">
                    <a:pos x="238" y="305"/>
                  </a:cxn>
                  <a:cxn ang="0">
                    <a:pos x="226" y="314"/>
                  </a:cxn>
                  <a:cxn ang="0">
                    <a:pos x="218" y="316"/>
                  </a:cxn>
                </a:cxnLst>
                <a:rect l="0" t="0" r="r" b="b"/>
                <a:pathLst>
                  <a:path w="324" h="316">
                    <a:moveTo>
                      <a:pt x="218" y="316"/>
                    </a:moveTo>
                    <a:lnTo>
                      <a:pt x="212" y="312"/>
                    </a:lnTo>
                    <a:lnTo>
                      <a:pt x="206" y="308"/>
                    </a:lnTo>
                    <a:lnTo>
                      <a:pt x="201" y="303"/>
                    </a:lnTo>
                    <a:lnTo>
                      <a:pt x="196" y="298"/>
                    </a:lnTo>
                    <a:lnTo>
                      <a:pt x="191" y="293"/>
                    </a:lnTo>
                    <a:lnTo>
                      <a:pt x="187" y="288"/>
                    </a:lnTo>
                    <a:lnTo>
                      <a:pt x="182" y="283"/>
                    </a:lnTo>
                    <a:lnTo>
                      <a:pt x="178" y="279"/>
                    </a:lnTo>
                    <a:lnTo>
                      <a:pt x="168" y="271"/>
                    </a:lnTo>
                    <a:lnTo>
                      <a:pt x="157" y="263"/>
                    </a:lnTo>
                    <a:lnTo>
                      <a:pt x="147" y="255"/>
                    </a:lnTo>
                    <a:lnTo>
                      <a:pt x="135" y="248"/>
                    </a:lnTo>
                    <a:lnTo>
                      <a:pt x="125" y="241"/>
                    </a:lnTo>
                    <a:lnTo>
                      <a:pt x="114" y="234"/>
                    </a:lnTo>
                    <a:lnTo>
                      <a:pt x="103" y="227"/>
                    </a:lnTo>
                    <a:lnTo>
                      <a:pt x="92" y="221"/>
                    </a:lnTo>
                    <a:lnTo>
                      <a:pt x="81" y="215"/>
                    </a:lnTo>
                    <a:lnTo>
                      <a:pt x="70" y="208"/>
                    </a:lnTo>
                    <a:lnTo>
                      <a:pt x="58" y="201"/>
                    </a:lnTo>
                    <a:lnTo>
                      <a:pt x="47" y="195"/>
                    </a:lnTo>
                    <a:lnTo>
                      <a:pt x="35" y="190"/>
                    </a:lnTo>
                    <a:lnTo>
                      <a:pt x="24" y="184"/>
                    </a:lnTo>
                    <a:lnTo>
                      <a:pt x="12" y="178"/>
                    </a:lnTo>
                    <a:lnTo>
                      <a:pt x="0" y="173"/>
                    </a:lnTo>
                    <a:lnTo>
                      <a:pt x="0" y="171"/>
                    </a:lnTo>
                    <a:lnTo>
                      <a:pt x="10" y="160"/>
                    </a:lnTo>
                    <a:lnTo>
                      <a:pt x="19" y="150"/>
                    </a:lnTo>
                    <a:lnTo>
                      <a:pt x="27" y="139"/>
                    </a:lnTo>
                    <a:lnTo>
                      <a:pt x="34" y="128"/>
                    </a:lnTo>
                    <a:lnTo>
                      <a:pt x="41" y="115"/>
                    </a:lnTo>
                    <a:lnTo>
                      <a:pt x="48" y="103"/>
                    </a:lnTo>
                    <a:lnTo>
                      <a:pt x="55" y="91"/>
                    </a:lnTo>
                    <a:lnTo>
                      <a:pt x="61" y="78"/>
                    </a:lnTo>
                    <a:lnTo>
                      <a:pt x="69" y="58"/>
                    </a:lnTo>
                    <a:lnTo>
                      <a:pt x="76" y="39"/>
                    </a:lnTo>
                    <a:lnTo>
                      <a:pt x="83" y="18"/>
                    </a:lnTo>
                    <a:lnTo>
                      <a:pt x="89" y="0"/>
                    </a:lnTo>
                    <a:lnTo>
                      <a:pt x="102" y="4"/>
                    </a:lnTo>
                    <a:lnTo>
                      <a:pt x="114" y="11"/>
                    </a:lnTo>
                    <a:lnTo>
                      <a:pt x="127" y="19"/>
                    </a:lnTo>
                    <a:lnTo>
                      <a:pt x="141" y="29"/>
                    </a:lnTo>
                    <a:lnTo>
                      <a:pt x="155" y="40"/>
                    </a:lnTo>
                    <a:lnTo>
                      <a:pt x="168" y="50"/>
                    </a:lnTo>
                    <a:lnTo>
                      <a:pt x="181" y="60"/>
                    </a:lnTo>
                    <a:lnTo>
                      <a:pt x="194" y="68"/>
                    </a:lnTo>
                    <a:lnTo>
                      <a:pt x="188" y="81"/>
                    </a:lnTo>
                    <a:lnTo>
                      <a:pt x="179" y="94"/>
                    </a:lnTo>
                    <a:lnTo>
                      <a:pt x="171" y="106"/>
                    </a:lnTo>
                    <a:lnTo>
                      <a:pt x="169" y="116"/>
                    </a:lnTo>
                    <a:lnTo>
                      <a:pt x="173" y="115"/>
                    </a:lnTo>
                    <a:lnTo>
                      <a:pt x="177" y="114"/>
                    </a:lnTo>
                    <a:lnTo>
                      <a:pt x="182" y="113"/>
                    </a:lnTo>
                    <a:lnTo>
                      <a:pt x="187" y="113"/>
                    </a:lnTo>
                    <a:lnTo>
                      <a:pt x="178" y="123"/>
                    </a:lnTo>
                    <a:lnTo>
                      <a:pt x="170" y="131"/>
                    </a:lnTo>
                    <a:lnTo>
                      <a:pt x="163" y="139"/>
                    </a:lnTo>
                    <a:lnTo>
                      <a:pt x="160" y="151"/>
                    </a:lnTo>
                    <a:lnTo>
                      <a:pt x="165" y="153"/>
                    </a:lnTo>
                    <a:lnTo>
                      <a:pt x="170" y="152"/>
                    </a:lnTo>
                    <a:lnTo>
                      <a:pt x="175" y="150"/>
                    </a:lnTo>
                    <a:lnTo>
                      <a:pt x="181" y="147"/>
                    </a:lnTo>
                    <a:lnTo>
                      <a:pt x="183" y="147"/>
                    </a:lnTo>
                    <a:lnTo>
                      <a:pt x="181" y="154"/>
                    </a:lnTo>
                    <a:lnTo>
                      <a:pt x="179" y="161"/>
                    </a:lnTo>
                    <a:lnTo>
                      <a:pt x="177" y="167"/>
                    </a:lnTo>
                    <a:lnTo>
                      <a:pt x="176" y="175"/>
                    </a:lnTo>
                    <a:lnTo>
                      <a:pt x="181" y="178"/>
                    </a:lnTo>
                    <a:lnTo>
                      <a:pt x="189" y="175"/>
                    </a:lnTo>
                    <a:lnTo>
                      <a:pt x="197" y="170"/>
                    </a:lnTo>
                    <a:lnTo>
                      <a:pt x="203" y="167"/>
                    </a:lnTo>
                    <a:lnTo>
                      <a:pt x="203" y="171"/>
                    </a:lnTo>
                    <a:lnTo>
                      <a:pt x="202" y="175"/>
                    </a:lnTo>
                    <a:lnTo>
                      <a:pt x="202" y="179"/>
                    </a:lnTo>
                    <a:lnTo>
                      <a:pt x="203" y="184"/>
                    </a:lnTo>
                    <a:lnTo>
                      <a:pt x="203" y="184"/>
                    </a:lnTo>
                    <a:lnTo>
                      <a:pt x="203" y="185"/>
                    </a:lnTo>
                    <a:lnTo>
                      <a:pt x="203" y="186"/>
                    </a:lnTo>
                    <a:lnTo>
                      <a:pt x="204" y="187"/>
                    </a:lnTo>
                    <a:lnTo>
                      <a:pt x="214" y="181"/>
                    </a:lnTo>
                    <a:lnTo>
                      <a:pt x="225" y="174"/>
                    </a:lnTo>
                    <a:lnTo>
                      <a:pt x="233" y="166"/>
                    </a:lnTo>
                    <a:lnTo>
                      <a:pt x="241" y="156"/>
                    </a:lnTo>
                    <a:lnTo>
                      <a:pt x="249" y="147"/>
                    </a:lnTo>
                    <a:lnTo>
                      <a:pt x="256" y="137"/>
                    </a:lnTo>
                    <a:lnTo>
                      <a:pt x="262" y="126"/>
                    </a:lnTo>
                    <a:lnTo>
                      <a:pt x="268" y="115"/>
                    </a:lnTo>
                    <a:lnTo>
                      <a:pt x="272" y="116"/>
                    </a:lnTo>
                    <a:lnTo>
                      <a:pt x="279" y="121"/>
                    </a:lnTo>
                    <a:lnTo>
                      <a:pt x="286" y="126"/>
                    </a:lnTo>
                    <a:lnTo>
                      <a:pt x="295" y="132"/>
                    </a:lnTo>
                    <a:lnTo>
                      <a:pt x="304" y="139"/>
                    </a:lnTo>
                    <a:lnTo>
                      <a:pt x="312" y="146"/>
                    </a:lnTo>
                    <a:lnTo>
                      <a:pt x="319" y="152"/>
                    </a:lnTo>
                    <a:lnTo>
                      <a:pt x="324" y="157"/>
                    </a:lnTo>
                    <a:lnTo>
                      <a:pt x="318" y="176"/>
                    </a:lnTo>
                    <a:lnTo>
                      <a:pt x="311" y="195"/>
                    </a:lnTo>
                    <a:lnTo>
                      <a:pt x="301" y="215"/>
                    </a:lnTo>
                    <a:lnTo>
                      <a:pt x="292" y="233"/>
                    </a:lnTo>
                    <a:lnTo>
                      <a:pt x="281" y="251"/>
                    </a:lnTo>
                    <a:lnTo>
                      <a:pt x="269" y="268"/>
                    </a:lnTo>
                    <a:lnTo>
                      <a:pt x="256" y="284"/>
                    </a:lnTo>
                    <a:lnTo>
                      <a:pt x="243" y="300"/>
                    </a:lnTo>
                    <a:lnTo>
                      <a:pt x="238" y="305"/>
                    </a:lnTo>
                    <a:lnTo>
                      <a:pt x="232" y="311"/>
                    </a:lnTo>
                    <a:lnTo>
                      <a:pt x="226" y="314"/>
                    </a:lnTo>
                    <a:lnTo>
                      <a:pt x="218" y="316"/>
                    </a:lnTo>
                    <a:lnTo>
                      <a:pt x="218" y="316"/>
                    </a:lnTo>
                    <a:lnTo>
                      <a:pt x="218" y="316"/>
                    </a:lnTo>
                    <a:close/>
                  </a:path>
                </a:pathLst>
              </a:custGeom>
              <a:solidFill>
                <a:srgbClr val="FFF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1" name="Freeform 27"/>
              <p:cNvSpPr>
                <a:spLocks/>
              </p:cNvSpPr>
              <p:nvPr/>
            </p:nvSpPr>
            <p:spPr bwMode="auto">
              <a:xfrm>
                <a:off x="3584" y="3467"/>
                <a:ext cx="7" cy="9"/>
              </a:xfrm>
              <a:custGeom>
                <a:avLst/>
                <a:gdLst/>
                <a:ahLst/>
                <a:cxnLst>
                  <a:cxn ang="0">
                    <a:pos x="9" y="38"/>
                  </a:cxn>
                  <a:cxn ang="0">
                    <a:pos x="0" y="30"/>
                  </a:cxn>
                  <a:cxn ang="0">
                    <a:pos x="0" y="18"/>
                  </a:cxn>
                  <a:cxn ang="0">
                    <a:pos x="7" y="8"/>
                  </a:cxn>
                  <a:cxn ang="0">
                    <a:pos x="17" y="1"/>
                  </a:cxn>
                  <a:cxn ang="0">
                    <a:pos x="19" y="0"/>
                  </a:cxn>
                  <a:cxn ang="0">
                    <a:pos x="22" y="0"/>
                  </a:cxn>
                  <a:cxn ang="0">
                    <a:pos x="24" y="0"/>
                  </a:cxn>
                  <a:cxn ang="0">
                    <a:pos x="26" y="0"/>
                  </a:cxn>
                  <a:cxn ang="0">
                    <a:pos x="26" y="3"/>
                  </a:cxn>
                  <a:cxn ang="0">
                    <a:pos x="26" y="6"/>
                  </a:cxn>
                  <a:cxn ang="0">
                    <a:pos x="26" y="9"/>
                  </a:cxn>
                  <a:cxn ang="0">
                    <a:pos x="26" y="11"/>
                  </a:cxn>
                  <a:cxn ang="0">
                    <a:pos x="18" y="15"/>
                  </a:cxn>
                  <a:cxn ang="0">
                    <a:pos x="17" y="21"/>
                  </a:cxn>
                  <a:cxn ang="0">
                    <a:pos x="18" y="30"/>
                  </a:cxn>
                  <a:cxn ang="0">
                    <a:pos x="17" y="38"/>
                  </a:cxn>
                  <a:cxn ang="0">
                    <a:pos x="15" y="38"/>
                  </a:cxn>
                  <a:cxn ang="0">
                    <a:pos x="13" y="38"/>
                  </a:cxn>
                  <a:cxn ang="0">
                    <a:pos x="11" y="38"/>
                  </a:cxn>
                  <a:cxn ang="0">
                    <a:pos x="9" y="38"/>
                  </a:cxn>
                  <a:cxn ang="0">
                    <a:pos x="9" y="38"/>
                  </a:cxn>
                  <a:cxn ang="0">
                    <a:pos x="9" y="38"/>
                  </a:cxn>
                </a:cxnLst>
                <a:rect l="0" t="0" r="r" b="b"/>
                <a:pathLst>
                  <a:path w="26" h="38">
                    <a:moveTo>
                      <a:pt x="9" y="38"/>
                    </a:moveTo>
                    <a:lnTo>
                      <a:pt x="0" y="30"/>
                    </a:lnTo>
                    <a:lnTo>
                      <a:pt x="0" y="18"/>
                    </a:lnTo>
                    <a:lnTo>
                      <a:pt x="7" y="8"/>
                    </a:lnTo>
                    <a:lnTo>
                      <a:pt x="17" y="1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6" y="3"/>
                    </a:lnTo>
                    <a:lnTo>
                      <a:pt x="26" y="6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18" y="15"/>
                    </a:lnTo>
                    <a:lnTo>
                      <a:pt x="17" y="21"/>
                    </a:lnTo>
                    <a:lnTo>
                      <a:pt x="18" y="30"/>
                    </a:lnTo>
                    <a:lnTo>
                      <a:pt x="17" y="38"/>
                    </a:lnTo>
                    <a:lnTo>
                      <a:pt x="15" y="38"/>
                    </a:lnTo>
                    <a:lnTo>
                      <a:pt x="13" y="38"/>
                    </a:lnTo>
                    <a:lnTo>
                      <a:pt x="11" y="38"/>
                    </a:lnTo>
                    <a:lnTo>
                      <a:pt x="9" y="38"/>
                    </a:lnTo>
                    <a:lnTo>
                      <a:pt x="9" y="38"/>
                    </a:lnTo>
                    <a:lnTo>
                      <a:pt x="9" y="38"/>
                    </a:lnTo>
                    <a:close/>
                  </a:path>
                </a:pathLst>
              </a:custGeom>
              <a:solidFill>
                <a:srgbClr val="846D5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2" name="Freeform 28"/>
              <p:cNvSpPr>
                <a:spLocks/>
              </p:cNvSpPr>
              <p:nvPr/>
            </p:nvSpPr>
            <p:spPr bwMode="auto">
              <a:xfrm>
                <a:off x="3593" y="3464"/>
                <a:ext cx="5" cy="9"/>
              </a:xfrm>
              <a:custGeom>
                <a:avLst/>
                <a:gdLst/>
                <a:ahLst/>
                <a:cxnLst>
                  <a:cxn ang="0">
                    <a:pos x="21" y="33"/>
                  </a:cxn>
                  <a:cxn ang="0">
                    <a:pos x="9" y="28"/>
                  </a:cxn>
                  <a:cxn ang="0">
                    <a:pos x="2" y="21"/>
                  </a:cxn>
                  <a:cxn ang="0">
                    <a:pos x="0" y="13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8" y="2"/>
                  </a:cxn>
                  <a:cxn ang="0">
                    <a:pos x="8" y="4"/>
                  </a:cxn>
                  <a:cxn ang="0">
                    <a:pos x="9" y="8"/>
                  </a:cxn>
                  <a:cxn ang="0">
                    <a:pos x="10" y="15"/>
                  </a:cxn>
                  <a:cxn ang="0">
                    <a:pos x="14" y="21"/>
                  </a:cxn>
                  <a:cxn ang="0">
                    <a:pos x="18" y="27"/>
                  </a:cxn>
                  <a:cxn ang="0">
                    <a:pos x="21" y="31"/>
                  </a:cxn>
                  <a:cxn ang="0">
                    <a:pos x="22" y="33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1" y="33"/>
                  </a:cxn>
                </a:cxnLst>
                <a:rect l="0" t="0" r="r" b="b"/>
                <a:pathLst>
                  <a:path w="22" h="33">
                    <a:moveTo>
                      <a:pt x="21" y="33"/>
                    </a:moveTo>
                    <a:lnTo>
                      <a:pt x="9" y="28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9" y="8"/>
                    </a:lnTo>
                    <a:lnTo>
                      <a:pt x="10" y="15"/>
                    </a:lnTo>
                    <a:lnTo>
                      <a:pt x="14" y="21"/>
                    </a:lnTo>
                    <a:lnTo>
                      <a:pt x="18" y="27"/>
                    </a:lnTo>
                    <a:lnTo>
                      <a:pt x="21" y="31"/>
                    </a:lnTo>
                    <a:lnTo>
                      <a:pt x="22" y="33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21" y="33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3" name="Freeform 29"/>
              <p:cNvSpPr>
                <a:spLocks/>
              </p:cNvSpPr>
              <p:nvPr/>
            </p:nvSpPr>
            <p:spPr bwMode="auto">
              <a:xfrm>
                <a:off x="3596" y="3463"/>
                <a:ext cx="6" cy="9"/>
              </a:xfrm>
              <a:custGeom>
                <a:avLst/>
                <a:gdLst/>
                <a:ahLst/>
                <a:cxnLst>
                  <a:cxn ang="0">
                    <a:pos x="20" y="35"/>
                  </a:cxn>
                  <a:cxn ang="0">
                    <a:pos x="11" y="27"/>
                  </a:cxn>
                  <a:cxn ang="0">
                    <a:pos x="6" y="19"/>
                  </a:cxn>
                  <a:cxn ang="0">
                    <a:pos x="2" y="10"/>
                  </a:cxn>
                  <a:cxn ang="0">
                    <a:pos x="0" y="1"/>
                  </a:cxn>
                  <a:cxn ang="0">
                    <a:pos x="9" y="0"/>
                  </a:cxn>
                  <a:cxn ang="0">
                    <a:pos x="16" y="10"/>
                  </a:cxn>
                  <a:cxn ang="0">
                    <a:pos x="23" y="23"/>
                  </a:cxn>
                  <a:cxn ang="0">
                    <a:pos x="27" y="34"/>
                  </a:cxn>
                  <a:cxn ang="0">
                    <a:pos x="25" y="34"/>
                  </a:cxn>
                  <a:cxn ang="0">
                    <a:pos x="24" y="34"/>
                  </a:cxn>
                  <a:cxn ang="0">
                    <a:pos x="23" y="34"/>
                  </a:cxn>
                  <a:cxn ang="0">
                    <a:pos x="20" y="35"/>
                  </a:cxn>
                  <a:cxn ang="0">
                    <a:pos x="20" y="35"/>
                  </a:cxn>
                  <a:cxn ang="0">
                    <a:pos x="20" y="35"/>
                  </a:cxn>
                </a:cxnLst>
                <a:rect l="0" t="0" r="r" b="b"/>
                <a:pathLst>
                  <a:path w="27" h="35">
                    <a:moveTo>
                      <a:pt x="20" y="35"/>
                    </a:moveTo>
                    <a:lnTo>
                      <a:pt x="11" y="27"/>
                    </a:lnTo>
                    <a:lnTo>
                      <a:pt x="6" y="19"/>
                    </a:lnTo>
                    <a:lnTo>
                      <a:pt x="2" y="10"/>
                    </a:lnTo>
                    <a:lnTo>
                      <a:pt x="0" y="1"/>
                    </a:lnTo>
                    <a:lnTo>
                      <a:pt x="9" y="0"/>
                    </a:lnTo>
                    <a:lnTo>
                      <a:pt x="16" y="10"/>
                    </a:lnTo>
                    <a:lnTo>
                      <a:pt x="23" y="23"/>
                    </a:lnTo>
                    <a:lnTo>
                      <a:pt x="27" y="34"/>
                    </a:lnTo>
                    <a:lnTo>
                      <a:pt x="25" y="34"/>
                    </a:lnTo>
                    <a:lnTo>
                      <a:pt x="24" y="34"/>
                    </a:lnTo>
                    <a:lnTo>
                      <a:pt x="23" y="34"/>
                    </a:lnTo>
                    <a:lnTo>
                      <a:pt x="20" y="35"/>
                    </a:lnTo>
                    <a:lnTo>
                      <a:pt x="20" y="35"/>
                    </a:lnTo>
                    <a:lnTo>
                      <a:pt x="20" y="35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4" name="Freeform 30"/>
              <p:cNvSpPr>
                <a:spLocks/>
              </p:cNvSpPr>
              <p:nvPr/>
            </p:nvSpPr>
            <p:spPr bwMode="auto">
              <a:xfrm>
                <a:off x="3600" y="3461"/>
                <a:ext cx="7" cy="10"/>
              </a:xfrm>
              <a:custGeom>
                <a:avLst/>
                <a:gdLst/>
                <a:ahLst/>
                <a:cxnLst>
                  <a:cxn ang="0">
                    <a:pos x="21" y="39"/>
                  </a:cxn>
                  <a:cxn ang="0">
                    <a:pos x="15" y="33"/>
                  </a:cxn>
                  <a:cxn ang="0">
                    <a:pos x="8" y="22"/>
                  </a:cxn>
                  <a:cxn ang="0">
                    <a:pos x="2" y="11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1" y="1"/>
                  </a:cxn>
                  <a:cxn ang="0">
                    <a:pos x="15" y="4"/>
                  </a:cxn>
                  <a:cxn ang="0">
                    <a:pos x="20" y="10"/>
                  </a:cxn>
                  <a:cxn ang="0">
                    <a:pos x="24" y="16"/>
                  </a:cxn>
                  <a:cxn ang="0">
                    <a:pos x="27" y="23"/>
                  </a:cxn>
                  <a:cxn ang="0">
                    <a:pos x="30" y="28"/>
                  </a:cxn>
                  <a:cxn ang="0">
                    <a:pos x="32" y="32"/>
                  </a:cxn>
                  <a:cxn ang="0">
                    <a:pos x="32" y="33"/>
                  </a:cxn>
                  <a:cxn ang="0">
                    <a:pos x="32" y="34"/>
                  </a:cxn>
                  <a:cxn ang="0">
                    <a:pos x="32" y="35"/>
                  </a:cxn>
                  <a:cxn ang="0">
                    <a:pos x="32" y="36"/>
                  </a:cxn>
                  <a:cxn ang="0">
                    <a:pos x="29" y="37"/>
                  </a:cxn>
                  <a:cxn ang="0">
                    <a:pos x="26" y="38"/>
                  </a:cxn>
                  <a:cxn ang="0">
                    <a:pos x="23" y="39"/>
                  </a:cxn>
                  <a:cxn ang="0">
                    <a:pos x="21" y="39"/>
                  </a:cxn>
                  <a:cxn ang="0">
                    <a:pos x="21" y="39"/>
                  </a:cxn>
                  <a:cxn ang="0">
                    <a:pos x="21" y="39"/>
                  </a:cxn>
                </a:cxnLst>
                <a:rect l="0" t="0" r="r" b="b"/>
                <a:pathLst>
                  <a:path w="32" h="39">
                    <a:moveTo>
                      <a:pt x="21" y="39"/>
                    </a:moveTo>
                    <a:lnTo>
                      <a:pt x="15" y="33"/>
                    </a:lnTo>
                    <a:lnTo>
                      <a:pt x="8" y="22"/>
                    </a:lnTo>
                    <a:lnTo>
                      <a:pt x="2" y="11"/>
                    </a:lnTo>
                    <a:lnTo>
                      <a:pt x="0" y="3"/>
                    </a:lnTo>
                    <a:lnTo>
                      <a:pt x="5" y="0"/>
                    </a:lnTo>
                    <a:lnTo>
                      <a:pt x="11" y="1"/>
                    </a:lnTo>
                    <a:lnTo>
                      <a:pt x="15" y="4"/>
                    </a:lnTo>
                    <a:lnTo>
                      <a:pt x="20" y="10"/>
                    </a:lnTo>
                    <a:lnTo>
                      <a:pt x="24" y="16"/>
                    </a:lnTo>
                    <a:lnTo>
                      <a:pt x="27" y="23"/>
                    </a:lnTo>
                    <a:lnTo>
                      <a:pt x="30" y="28"/>
                    </a:lnTo>
                    <a:lnTo>
                      <a:pt x="32" y="32"/>
                    </a:lnTo>
                    <a:lnTo>
                      <a:pt x="32" y="33"/>
                    </a:lnTo>
                    <a:lnTo>
                      <a:pt x="32" y="34"/>
                    </a:lnTo>
                    <a:lnTo>
                      <a:pt x="32" y="35"/>
                    </a:lnTo>
                    <a:lnTo>
                      <a:pt x="32" y="36"/>
                    </a:lnTo>
                    <a:lnTo>
                      <a:pt x="29" y="37"/>
                    </a:lnTo>
                    <a:lnTo>
                      <a:pt x="26" y="38"/>
                    </a:lnTo>
                    <a:lnTo>
                      <a:pt x="23" y="39"/>
                    </a:lnTo>
                    <a:lnTo>
                      <a:pt x="21" y="39"/>
                    </a:lnTo>
                    <a:lnTo>
                      <a:pt x="21" y="39"/>
                    </a:lnTo>
                    <a:lnTo>
                      <a:pt x="21" y="39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5" name="Freeform 31"/>
              <p:cNvSpPr>
                <a:spLocks/>
              </p:cNvSpPr>
              <p:nvPr/>
            </p:nvSpPr>
            <p:spPr bwMode="auto">
              <a:xfrm>
                <a:off x="3612" y="3464"/>
                <a:ext cx="6" cy="5"/>
              </a:xfrm>
              <a:custGeom>
                <a:avLst/>
                <a:gdLst/>
                <a:ahLst/>
                <a:cxnLst>
                  <a:cxn ang="0">
                    <a:pos x="17" y="20"/>
                  </a:cxn>
                  <a:cxn ang="0">
                    <a:pos x="13" y="17"/>
                  </a:cxn>
                  <a:cxn ang="0">
                    <a:pos x="7" y="11"/>
                  </a:cxn>
                  <a:cxn ang="0">
                    <a:pos x="1" y="4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7" y="3"/>
                  </a:cxn>
                  <a:cxn ang="0">
                    <a:pos x="22" y="10"/>
                  </a:cxn>
                  <a:cxn ang="0">
                    <a:pos x="24" y="19"/>
                  </a:cxn>
                  <a:cxn ang="0">
                    <a:pos x="22" y="20"/>
                  </a:cxn>
                  <a:cxn ang="0">
                    <a:pos x="20" y="20"/>
                  </a:cxn>
                  <a:cxn ang="0">
                    <a:pos x="18" y="20"/>
                  </a:cxn>
                  <a:cxn ang="0">
                    <a:pos x="17" y="20"/>
                  </a:cxn>
                  <a:cxn ang="0">
                    <a:pos x="17" y="20"/>
                  </a:cxn>
                  <a:cxn ang="0">
                    <a:pos x="17" y="20"/>
                  </a:cxn>
                </a:cxnLst>
                <a:rect l="0" t="0" r="r" b="b"/>
                <a:pathLst>
                  <a:path w="24" h="20">
                    <a:moveTo>
                      <a:pt x="17" y="20"/>
                    </a:moveTo>
                    <a:lnTo>
                      <a:pt x="13" y="17"/>
                    </a:lnTo>
                    <a:lnTo>
                      <a:pt x="7" y="11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7" y="3"/>
                    </a:lnTo>
                    <a:lnTo>
                      <a:pt x="22" y="10"/>
                    </a:lnTo>
                    <a:lnTo>
                      <a:pt x="24" y="19"/>
                    </a:lnTo>
                    <a:lnTo>
                      <a:pt x="22" y="20"/>
                    </a:lnTo>
                    <a:lnTo>
                      <a:pt x="20" y="20"/>
                    </a:lnTo>
                    <a:lnTo>
                      <a:pt x="18" y="20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7" y="20"/>
                    </a:lnTo>
                    <a:close/>
                  </a:path>
                </a:pathLst>
              </a:custGeom>
              <a:solidFill>
                <a:srgbClr val="846D5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6" name="Freeform 32"/>
              <p:cNvSpPr>
                <a:spLocks/>
              </p:cNvSpPr>
              <p:nvPr/>
            </p:nvSpPr>
            <p:spPr bwMode="auto">
              <a:xfrm>
                <a:off x="3605" y="3460"/>
                <a:ext cx="6" cy="9"/>
              </a:xfrm>
              <a:custGeom>
                <a:avLst/>
                <a:gdLst/>
                <a:ahLst/>
                <a:cxnLst>
                  <a:cxn ang="0">
                    <a:pos x="17" y="34"/>
                  </a:cxn>
                  <a:cxn ang="0">
                    <a:pos x="13" y="26"/>
                  </a:cxn>
                  <a:cxn ang="0">
                    <a:pos x="7" y="17"/>
                  </a:cxn>
                  <a:cxn ang="0">
                    <a:pos x="2" y="9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2" y="6"/>
                  </a:cxn>
                  <a:cxn ang="0">
                    <a:pos x="17" y="14"/>
                  </a:cxn>
                  <a:cxn ang="0">
                    <a:pos x="21" y="24"/>
                  </a:cxn>
                  <a:cxn ang="0">
                    <a:pos x="23" y="32"/>
                  </a:cxn>
                  <a:cxn ang="0">
                    <a:pos x="22" y="32"/>
                  </a:cxn>
                  <a:cxn ang="0">
                    <a:pos x="20" y="32"/>
                  </a:cxn>
                  <a:cxn ang="0">
                    <a:pos x="19" y="33"/>
                  </a:cxn>
                  <a:cxn ang="0">
                    <a:pos x="17" y="34"/>
                  </a:cxn>
                  <a:cxn ang="0">
                    <a:pos x="17" y="34"/>
                  </a:cxn>
                  <a:cxn ang="0">
                    <a:pos x="17" y="34"/>
                  </a:cxn>
                </a:cxnLst>
                <a:rect l="0" t="0" r="r" b="b"/>
                <a:pathLst>
                  <a:path w="23" h="34">
                    <a:moveTo>
                      <a:pt x="17" y="34"/>
                    </a:moveTo>
                    <a:lnTo>
                      <a:pt x="13" y="26"/>
                    </a:lnTo>
                    <a:lnTo>
                      <a:pt x="7" y="17"/>
                    </a:lnTo>
                    <a:lnTo>
                      <a:pt x="2" y="9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2" y="6"/>
                    </a:lnTo>
                    <a:lnTo>
                      <a:pt x="17" y="14"/>
                    </a:lnTo>
                    <a:lnTo>
                      <a:pt x="21" y="24"/>
                    </a:lnTo>
                    <a:lnTo>
                      <a:pt x="2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9" y="33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7" name="Freeform 33"/>
              <p:cNvSpPr>
                <a:spLocks/>
              </p:cNvSpPr>
              <p:nvPr/>
            </p:nvSpPr>
            <p:spPr bwMode="auto">
              <a:xfrm>
                <a:off x="3543" y="3399"/>
                <a:ext cx="73" cy="67"/>
              </a:xfrm>
              <a:custGeom>
                <a:avLst/>
                <a:gdLst/>
                <a:ahLst/>
                <a:cxnLst>
                  <a:cxn ang="0">
                    <a:pos x="173" y="251"/>
                  </a:cxn>
                  <a:cxn ang="0">
                    <a:pos x="165" y="225"/>
                  </a:cxn>
                  <a:cxn ang="0">
                    <a:pos x="136" y="201"/>
                  </a:cxn>
                  <a:cxn ang="0">
                    <a:pos x="99" y="176"/>
                  </a:cxn>
                  <a:cxn ang="0">
                    <a:pos x="62" y="151"/>
                  </a:cxn>
                  <a:cxn ang="0">
                    <a:pos x="28" y="124"/>
                  </a:cxn>
                  <a:cxn ang="0">
                    <a:pos x="3" y="93"/>
                  </a:cxn>
                  <a:cxn ang="0">
                    <a:pos x="1" y="22"/>
                  </a:cxn>
                  <a:cxn ang="0">
                    <a:pos x="10" y="3"/>
                  </a:cxn>
                  <a:cxn ang="0">
                    <a:pos x="27" y="18"/>
                  </a:cxn>
                  <a:cxn ang="0">
                    <a:pos x="45" y="39"/>
                  </a:cxn>
                  <a:cxn ang="0">
                    <a:pos x="61" y="59"/>
                  </a:cxn>
                  <a:cxn ang="0">
                    <a:pos x="77" y="75"/>
                  </a:cxn>
                  <a:cxn ang="0">
                    <a:pos x="93" y="92"/>
                  </a:cxn>
                  <a:cxn ang="0">
                    <a:pos x="111" y="109"/>
                  </a:cxn>
                  <a:cxn ang="0">
                    <a:pos x="128" y="127"/>
                  </a:cxn>
                  <a:cxn ang="0">
                    <a:pos x="146" y="144"/>
                  </a:cxn>
                  <a:cxn ang="0">
                    <a:pos x="163" y="160"/>
                  </a:cxn>
                  <a:cxn ang="0">
                    <a:pos x="180" y="172"/>
                  </a:cxn>
                  <a:cxn ang="0">
                    <a:pos x="200" y="179"/>
                  </a:cxn>
                  <a:cxn ang="0">
                    <a:pos x="213" y="182"/>
                  </a:cxn>
                  <a:cxn ang="0">
                    <a:pos x="222" y="187"/>
                  </a:cxn>
                  <a:cxn ang="0">
                    <a:pos x="237" y="198"/>
                  </a:cxn>
                  <a:cxn ang="0">
                    <a:pos x="250" y="212"/>
                  </a:cxn>
                  <a:cxn ang="0">
                    <a:pos x="266" y="225"/>
                  </a:cxn>
                  <a:cxn ang="0">
                    <a:pos x="282" y="239"/>
                  </a:cxn>
                  <a:cxn ang="0">
                    <a:pos x="287" y="247"/>
                  </a:cxn>
                  <a:cxn ang="0">
                    <a:pos x="275" y="250"/>
                  </a:cxn>
                  <a:cxn ang="0">
                    <a:pos x="266" y="244"/>
                  </a:cxn>
                  <a:cxn ang="0">
                    <a:pos x="259" y="238"/>
                  </a:cxn>
                  <a:cxn ang="0">
                    <a:pos x="250" y="238"/>
                  </a:cxn>
                  <a:cxn ang="0">
                    <a:pos x="241" y="240"/>
                  </a:cxn>
                  <a:cxn ang="0">
                    <a:pos x="230" y="242"/>
                  </a:cxn>
                  <a:cxn ang="0">
                    <a:pos x="219" y="246"/>
                  </a:cxn>
                  <a:cxn ang="0">
                    <a:pos x="209" y="252"/>
                  </a:cxn>
                  <a:cxn ang="0">
                    <a:pos x="198" y="256"/>
                  </a:cxn>
                  <a:cxn ang="0">
                    <a:pos x="192" y="260"/>
                  </a:cxn>
                  <a:cxn ang="0">
                    <a:pos x="192" y="263"/>
                  </a:cxn>
                  <a:cxn ang="0">
                    <a:pos x="191" y="267"/>
                  </a:cxn>
                  <a:cxn ang="0">
                    <a:pos x="185" y="266"/>
                  </a:cxn>
                  <a:cxn ang="0">
                    <a:pos x="178" y="267"/>
                  </a:cxn>
                </a:cxnLst>
                <a:rect l="0" t="0" r="r" b="b"/>
                <a:pathLst>
                  <a:path w="291" h="267">
                    <a:moveTo>
                      <a:pt x="178" y="267"/>
                    </a:moveTo>
                    <a:lnTo>
                      <a:pt x="173" y="251"/>
                    </a:lnTo>
                    <a:lnTo>
                      <a:pt x="170" y="238"/>
                    </a:lnTo>
                    <a:lnTo>
                      <a:pt x="165" y="225"/>
                    </a:lnTo>
                    <a:lnTo>
                      <a:pt x="156" y="213"/>
                    </a:lnTo>
                    <a:lnTo>
                      <a:pt x="136" y="201"/>
                    </a:lnTo>
                    <a:lnTo>
                      <a:pt x="117" y="189"/>
                    </a:lnTo>
                    <a:lnTo>
                      <a:pt x="99" y="176"/>
                    </a:lnTo>
                    <a:lnTo>
                      <a:pt x="81" y="164"/>
                    </a:lnTo>
                    <a:lnTo>
                      <a:pt x="62" y="151"/>
                    </a:lnTo>
                    <a:lnTo>
                      <a:pt x="45" y="137"/>
                    </a:lnTo>
                    <a:lnTo>
                      <a:pt x="28" y="124"/>
                    </a:lnTo>
                    <a:lnTo>
                      <a:pt x="11" y="111"/>
                    </a:lnTo>
                    <a:lnTo>
                      <a:pt x="3" y="93"/>
                    </a:lnTo>
                    <a:lnTo>
                      <a:pt x="0" y="58"/>
                    </a:lnTo>
                    <a:lnTo>
                      <a:pt x="1" y="22"/>
                    </a:lnTo>
                    <a:lnTo>
                      <a:pt x="3" y="0"/>
                    </a:lnTo>
                    <a:lnTo>
                      <a:pt x="10" y="3"/>
                    </a:lnTo>
                    <a:lnTo>
                      <a:pt x="18" y="9"/>
                    </a:lnTo>
                    <a:lnTo>
                      <a:pt x="27" y="18"/>
                    </a:lnTo>
                    <a:lnTo>
                      <a:pt x="36" y="28"/>
                    </a:lnTo>
                    <a:lnTo>
                      <a:pt x="45" y="39"/>
                    </a:lnTo>
                    <a:lnTo>
                      <a:pt x="53" y="50"/>
                    </a:lnTo>
                    <a:lnTo>
                      <a:pt x="61" y="59"/>
                    </a:lnTo>
                    <a:lnTo>
                      <a:pt x="68" y="66"/>
                    </a:lnTo>
                    <a:lnTo>
                      <a:pt x="77" y="75"/>
                    </a:lnTo>
                    <a:lnTo>
                      <a:pt x="85" y="83"/>
                    </a:lnTo>
                    <a:lnTo>
                      <a:pt x="93" y="92"/>
                    </a:lnTo>
                    <a:lnTo>
                      <a:pt x="102" y="100"/>
                    </a:lnTo>
                    <a:lnTo>
                      <a:pt x="111" y="109"/>
                    </a:lnTo>
                    <a:lnTo>
                      <a:pt x="119" y="118"/>
                    </a:lnTo>
                    <a:lnTo>
                      <a:pt x="128" y="127"/>
                    </a:lnTo>
                    <a:lnTo>
                      <a:pt x="137" y="136"/>
                    </a:lnTo>
                    <a:lnTo>
                      <a:pt x="146" y="144"/>
                    </a:lnTo>
                    <a:lnTo>
                      <a:pt x="155" y="152"/>
                    </a:lnTo>
                    <a:lnTo>
                      <a:pt x="163" y="160"/>
                    </a:lnTo>
                    <a:lnTo>
                      <a:pt x="171" y="166"/>
                    </a:lnTo>
                    <a:lnTo>
                      <a:pt x="180" y="172"/>
                    </a:lnTo>
                    <a:lnTo>
                      <a:pt x="189" y="176"/>
                    </a:lnTo>
                    <a:lnTo>
                      <a:pt x="200" y="179"/>
                    </a:lnTo>
                    <a:lnTo>
                      <a:pt x="212" y="181"/>
                    </a:lnTo>
                    <a:lnTo>
                      <a:pt x="213" y="182"/>
                    </a:lnTo>
                    <a:lnTo>
                      <a:pt x="217" y="184"/>
                    </a:lnTo>
                    <a:lnTo>
                      <a:pt x="222" y="187"/>
                    </a:lnTo>
                    <a:lnTo>
                      <a:pt x="229" y="192"/>
                    </a:lnTo>
                    <a:lnTo>
                      <a:pt x="237" y="198"/>
                    </a:lnTo>
                    <a:lnTo>
                      <a:pt x="243" y="205"/>
                    </a:lnTo>
                    <a:lnTo>
                      <a:pt x="250" y="212"/>
                    </a:lnTo>
                    <a:lnTo>
                      <a:pt x="258" y="219"/>
                    </a:lnTo>
                    <a:lnTo>
                      <a:pt x="266" y="225"/>
                    </a:lnTo>
                    <a:lnTo>
                      <a:pt x="274" y="233"/>
                    </a:lnTo>
                    <a:lnTo>
                      <a:pt x="282" y="239"/>
                    </a:lnTo>
                    <a:lnTo>
                      <a:pt x="291" y="244"/>
                    </a:lnTo>
                    <a:lnTo>
                      <a:pt x="287" y="247"/>
                    </a:lnTo>
                    <a:lnTo>
                      <a:pt x="281" y="249"/>
                    </a:lnTo>
                    <a:lnTo>
                      <a:pt x="275" y="250"/>
                    </a:lnTo>
                    <a:lnTo>
                      <a:pt x="270" y="251"/>
                    </a:lnTo>
                    <a:lnTo>
                      <a:pt x="266" y="244"/>
                    </a:lnTo>
                    <a:lnTo>
                      <a:pt x="263" y="240"/>
                    </a:lnTo>
                    <a:lnTo>
                      <a:pt x="259" y="238"/>
                    </a:lnTo>
                    <a:lnTo>
                      <a:pt x="254" y="238"/>
                    </a:lnTo>
                    <a:lnTo>
                      <a:pt x="250" y="238"/>
                    </a:lnTo>
                    <a:lnTo>
                      <a:pt x="246" y="239"/>
                    </a:lnTo>
                    <a:lnTo>
                      <a:pt x="241" y="240"/>
                    </a:lnTo>
                    <a:lnTo>
                      <a:pt x="237" y="240"/>
                    </a:lnTo>
                    <a:lnTo>
                      <a:pt x="230" y="242"/>
                    </a:lnTo>
                    <a:lnTo>
                      <a:pt x="224" y="244"/>
                    </a:lnTo>
                    <a:lnTo>
                      <a:pt x="219" y="246"/>
                    </a:lnTo>
                    <a:lnTo>
                      <a:pt x="214" y="249"/>
                    </a:lnTo>
                    <a:lnTo>
                      <a:pt x="209" y="252"/>
                    </a:lnTo>
                    <a:lnTo>
                      <a:pt x="204" y="254"/>
                    </a:lnTo>
                    <a:lnTo>
                      <a:pt x="198" y="256"/>
                    </a:lnTo>
                    <a:lnTo>
                      <a:pt x="193" y="258"/>
                    </a:lnTo>
                    <a:lnTo>
                      <a:pt x="192" y="260"/>
                    </a:lnTo>
                    <a:lnTo>
                      <a:pt x="192" y="261"/>
                    </a:lnTo>
                    <a:lnTo>
                      <a:pt x="192" y="263"/>
                    </a:lnTo>
                    <a:lnTo>
                      <a:pt x="192" y="267"/>
                    </a:lnTo>
                    <a:lnTo>
                      <a:pt x="191" y="267"/>
                    </a:lnTo>
                    <a:lnTo>
                      <a:pt x="189" y="266"/>
                    </a:lnTo>
                    <a:lnTo>
                      <a:pt x="185" y="266"/>
                    </a:lnTo>
                    <a:lnTo>
                      <a:pt x="178" y="267"/>
                    </a:lnTo>
                    <a:lnTo>
                      <a:pt x="178" y="267"/>
                    </a:lnTo>
                    <a:lnTo>
                      <a:pt x="178" y="267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8" name="Freeform 34"/>
              <p:cNvSpPr>
                <a:spLocks/>
              </p:cNvSpPr>
              <p:nvPr/>
            </p:nvSpPr>
            <p:spPr bwMode="auto">
              <a:xfrm>
                <a:off x="3429" y="3315"/>
                <a:ext cx="36" cy="134"/>
              </a:xfrm>
              <a:custGeom>
                <a:avLst/>
                <a:gdLst/>
                <a:ahLst/>
                <a:cxnLst>
                  <a:cxn ang="0">
                    <a:pos x="41" y="528"/>
                  </a:cxn>
                  <a:cxn ang="0">
                    <a:pos x="47" y="516"/>
                  </a:cxn>
                  <a:cxn ang="0">
                    <a:pos x="72" y="490"/>
                  </a:cxn>
                  <a:cxn ang="0">
                    <a:pos x="89" y="461"/>
                  </a:cxn>
                  <a:cxn ang="0">
                    <a:pos x="83" y="458"/>
                  </a:cxn>
                  <a:cxn ang="0">
                    <a:pos x="73" y="476"/>
                  </a:cxn>
                  <a:cxn ang="0">
                    <a:pos x="50" y="505"/>
                  </a:cxn>
                  <a:cxn ang="0">
                    <a:pos x="23" y="526"/>
                  </a:cxn>
                  <a:cxn ang="0">
                    <a:pos x="19" y="516"/>
                  </a:cxn>
                  <a:cxn ang="0">
                    <a:pos x="34" y="495"/>
                  </a:cxn>
                  <a:cxn ang="0">
                    <a:pos x="53" y="475"/>
                  </a:cxn>
                  <a:cxn ang="0">
                    <a:pos x="70" y="452"/>
                  </a:cxn>
                  <a:cxn ang="0">
                    <a:pos x="62" y="449"/>
                  </a:cxn>
                  <a:cxn ang="0">
                    <a:pos x="45" y="469"/>
                  </a:cxn>
                  <a:cxn ang="0">
                    <a:pos x="34" y="485"/>
                  </a:cxn>
                  <a:cxn ang="0">
                    <a:pos x="21" y="495"/>
                  </a:cxn>
                  <a:cxn ang="0">
                    <a:pos x="8" y="502"/>
                  </a:cxn>
                  <a:cxn ang="0">
                    <a:pos x="3" y="498"/>
                  </a:cxn>
                  <a:cxn ang="0">
                    <a:pos x="27" y="474"/>
                  </a:cxn>
                  <a:cxn ang="0">
                    <a:pos x="46" y="441"/>
                  </a:cxn>
                  <a:cxn ang="0">
                    <a:pos x="48" y="430"/>
                  </a:cxn>
                  <a:cxn ang="0">
                    <a:pos x="44" y="432"/>
                  </a:cxn>
                  <a:cxn ang="0">
                    <a:pos x="33" y="446"/>
                  </a:cxn>
                  <a:cxn ang="0">
                    <a:pos x="21" y="463"/>
                  </a:cxn>
                  <a:cxn ang="0">
                    <a:pos x="13" y="467"/>
                  </a:cxn>
                  <a:cxn ang="0">
                    <a:pos x="14" y="461"/>
                  </a:cxn>
                  <a:cxn ang="0">
                    <a:pos x="34" y="430"/>
                  </a:cxn>
                  <a:cxn ang="0">
                    <a:pos x="51" y="397"/>
                  </a:cxn>
                  <a:cxn ang="0">
                    <a:pos x="76" y="368"/>
                  </a:cxn>
                  <a:cxn ang="0">
                    <a:pos x="92" y="335"/>
                  </a:cxn>
                  <a:cxn ang="0">
                    <a:pos x="84" y="293"/>
                  </a:cxn>
                  <a:cxn ang="0">
                    <a:pos x="68" y="254"/>
                  </a:cxn>
                  <a:cxn ang="0">
                    <a:pos x="48" y="199"/>
                  </a:cxn>
                  <a:cxn ang="0">
                    <a:pos x="31" y="134"/>
                  </a:cxn>
                  <a:cxn ang="0">
                    <a:pos x="24" y="68"/>
                  </a:cxn>
                  <a:cxn ang="0">
                    <a:pos x="58" y="36"/>
                  </a:cxn>
                  <a:cxn ang="0">
                    <a:pos x="105" y="6"/>
                  </a:cxn>
                  <a:cxn ang="0">
                    <a:pos x="120" y="20"/>
                  </a:cxn>
                  <a:cxn ang="0">
                    <a:pos x="138" y="74"/>
                  </a:cxn>
                  <a:cxn ang="0">
                    <a:pos x="145" y="77"/>
                  </a:cxn>
                  <a:cxn ang="0">
                    <a:pos x="139" y="83"/>
                  </a:cxn>
                  <a:cxn ang="0">
                    <a:pos x="126" y="91"/>
                  </a:cxn>
                  <a:cxn ang="0">
                    <a:pos x="115" y="99"/>
                  </a:cxn>
                  <a:cxn ang="0">
                    <a:pos x="117" y="126"/>
                  </a:cxn>
                  <a:cxn ang="0">
                    <a:pos x="128" y="201"/>
                  </a:cxn>
                  <a:cxn ang="0">
                    <a:pos x="137" y="307"/>
                  </a:cxn>
                  <a:cxn ang="0">
                    <a:pos x="123" y="410"/>
                  </a:cxn>
                  <a:cxn ang="0">
                    <a:pos x="101" y="458"/>
                  </a:cxn>
                  <a:cxn ang="0">
                    <a:pos x="65" y="515"/>
                  </a:cxn>
                  <a:cxn ang="0">
                    <a:pos x="40" y="535"/>
                  </a:cxn>
                </a:cxnLst>
                <a:rect l="0" t="0" r="r" b="b"/>
                <a:pathLst>
                  <a:path w="147" h="535">
                    <a:moveTo>
                      <a:pt x="40" y="535"/>
                    </a:moveTo>
                    <a:lnTo>
                      <a:pt x="41" y="531"/>
                    </a:lnTo>
                    <a:lnTo>
                      <a:pt x="41" y="528"/>
                    </a:lnTo>
                    <a:lnTo>
                      <a:pt x="41" y="525"/>
                    </a:lnTo>
                    <a:lnTo>
                      <a:pt x="41" y="522"/>
                    </a:lnTo>
                    <a:lnTo>
                      <a:pt x="47" y="516"/>
                    </a:lnTo>
                    <a:lnTo>
                      <a:pt x="55" y="509"/>
                    </a:lnTo>
                    <a:lnTo>
                      <a:pt x="64" y="500"/>
                    </a:lnTo>
                    <a:lnTo>
                      <a:pt x="72" y="490"/>
                    </a:lnTo>
                    <a:lnTo>
                      <a:pt x="79" y="479"/>
                    </a:lnTo>
                    <a:lnTo>
                      <a:pt x="85" y="470"/>
                    </a:lnTo>
                    <a:lnTo>
                      <a:pt x="89" y="461"/>
                    </a:lnTo>
                    <a:lnTo>
                      <a:pt x="89" y="454"/>
                    </a:lnTo>
                    <a:lnTo>
                      <a:pt x="85" y="455"/>
                    </a:lnTo>
                    <a:lnTo>
                      <a:pt x="83" y="458"/>
                    </a:lnTo>
                    <a:lnTo>
                      <a:pt x="81" y="461"/>
                    </a:lnTo>
                    <a:lnTo>
                      <a:pt x="78" y="464"/>
                    </a:lnTo>
                    <a:lnTo>
                      <a:pt x="73" y="476"/>
                    </a:lnTo>
                    <a:lnTo>
                      <a:pt x="66" y="487"/>
                    </a:lnTo>
                    <a:lnTo>
                      <a:pt x="59" y="496"/>
                    </a:lnTo>
                    <a:lnTo>
                      <a:pt x="50" y="505"/>
                    </a:lnTo>
                    <a:lnTo>
                      <a:pt x="41" y="512"/>
                    </a:lnTo>
                    <a:lnTo>
                      <a:pt x="32" y="519"/>
                    </a:lnTo>
                    <a:lnTo>
                      <a:pt x="23" y="526"/>
                    </a:lnTo>
                    <a:lnTo>
                      <a:pt x="14" y="533"/>
                    </a:lnTo>
                    <a:lnTo>
                      <a:pt x="16" y="524"/>
                    </a:lnTo>
                    <a:lnTo>
                      <a:pt x="19" y="516"/>
                    </a:lnTo>
                    <a:lnTo>
                      <a:pt x="23" y="509"/>
                    </a:lnTo>
                    <a:lnTo>
                      <a:pt x="28" y="501"/>
                    </a:lnTo>
                    <a:lnTo>
                      <a:pt x="34" y="495"/>
                    </a:lnTo>
                    <a:lnTo>
                      <a:pt x="40" y="488"/>
                    </a:lnTo>
                    <a:lnTo>
                      <a:pt x="46" y="481"/>
                    </a:lnTo>
                    <a:lnTo>
                      <a:pt x="53" y="475"/>
                    </a:lnTo>
                    <a:lnTo>
                      <a:pt x="59" y="467"/>
                    </a:lnTo>
                    <a:lnTo>
                      <a:pt x="65" y="459"/>
                    </a:lnTo>
                    <a:lnTo>
                      <a:pt x="70" y="452"/>
                    </a:lnTo>
                    <a:lnTo>
                      <a:pt x="72" y="444"/>
                    </a:lnTo>
                    <a:lnTo>
                      <a:pt x="67" y="445"/>
                    </a:lnTo>
                    <a:lnTo>
                      <a:pt x="62" y="449"/>
                    </a:lnTo>
                    <a:lnTo>
                      <a:pt x="57" y="455"/>
                    </a:lnTo>
                    <a:lnTo>
                      <a:pt x="50" y="462"/>
                    </a:lnTo>
                    <a:lnTo>
                      <a:pt x="45" y="469"/>
                    </a:lnTo>
                    <a:lnTo>
                      <a:pt x="40" y="475"/>
                    </a:lnTo>
                    <a:lnTo>
                      <a:pt x="36" y="481"/>
                    </a:lnTo>
                    <a:lnTo>
                      <a:pt x="34" y="485"/>
                    </a:lnTo>
                    <a:lnTo>
                      <a:pt x="30" y="489"/>
                    </a:lnTo>
                    <a:lnTo>
                      <a:pt x="26" y="492"/>
                    </a:lnTo>
                    <a:lnTo>
                      <a:pt x="21" y="495"/>
                    </a:lnTo>
                    <a:lnTo>
                      <a:pt x="17" y="497"/>
                    </a:lnTo>
                    <a:lnTo>
                      <a:pt x="13" y="500"/>
                    </a:lnTo>
                    <a:lnTo>
                      <a:pt x="8" y="502"/>
                    </a:lnTo>
                    <a:lnTo>
                      <a:pt x="4" y="504"/>
                    </a:lnTo>
                    <a:lnTo>
                      <a:pt x="0" y="506"/>
                    </a:lnTo>
                    <a:lnTo>
                      <a:pt x="3" y="498"/>
                    </a:lnTo>
                    <a:lnTo>
                      <a:pt x="11" y="490"/>
                    </a:lnTo>
                    <a:lnTo>
                      <a:pt x="20" y="483"/>
                    </a:lnTo>
                    <a:lnTo>
                      <a:pt x="27" y="474"/>
                    </a:lnTo>
                    <a:lnTo>
                      <a:pt x="32" y="463"/>
                    </a:lnTo>
                    <a:lnTo>
                      <a:pt x="39" y="452"/>
                    </a:lnTo>
                    <a:lnTo>
                      <a:pt x="46" y="441"/>
                    </a:lnTo>
                    <a:lnTo>
                      <a:pt x="50" y="430"/>
                    </a:lnTo>
                    <a:lnTo>
                      <a:pt x="49" y="430"/>
                    </a:lnTo>
                    <a:lnTo>
                      <a:pt x="48" y="430"/>
                    </a:lnTo>
                    <a:lnTo>
                      <a:pt x="48" y="430"/>
                    </a:lnTo>
                    <a:lnTo>
                      <a:pt x="48" y="430"/>
                    </a:lnTo>
                    <a:lnTo>
                      <a:pt x="44" y="432"/>
                    </a:lnTo>
                    <a:lnTo>
                      <a:pt x="40" y="436"/>
                    </a:lnTo>
                    <a:lnTo>
                      <a:pt x="36" y="441"/>
                    </a:lnTo>
                    <a:lnTo>
                      <a:pt x="33" y="446"/>
                    </a:lnTo>
                    <a:lnTo>
                      <a:pt x="29" y="452"/>
                    </a:lnTo>
                    <a:lnTo>
                      <a:pt x="25" y="458"/>
                    </a:lnTo>
                    <a:lnTo>
                      <a:pt x="21" y="463"/>
                    </a:lnTo>
                    <a:lnTo>
                      <a:pt x="17" y="467"/>
                    </a:lnTo>
                    <a:lnTo>
                      <a:pt x="15" y="467"/>
                    </a:lnTo>
                    <a:lnTo>
                      <a:pt x="13" y="467"/>
                    </a:lnTo>
                    <a:lnTo>
                      <a:pt x="12" y="467"/>
                    </a:lnTo>
                    <a:lnTo>
                      <a:pt x="11" y="468"/>
                    </a:lnTo>
                    <a:lnTo>
                      <a:pt x="14" y="461"/>
                    </a:lnTo>
                    <a:lnTo>
                      <a:pt x="21" y="449"/>
                    </a:lnTo>
                    <a:lnTo>
                      <a:pt x="29" y="437"/>
                    </a:lnTo>
                    <a:lnTo>
                      <a:pt x="34" y="430"/>
                    </a:lnTo>
                    <a:lnTo>
                      <a:pt x="39" y="419"/>
                    </a:lnTo>
                    <a:lnTo>
                      <a:pt x="44" y="408"/>
                    </a:lnTo>
                    <a:lnTo>
                      <a:pt x="51" y="397"/>
                    </a:lnTo>
                    <a:lnTo>
                      <a:pt x="60" y="387"/>
                    </a:lnTo>
                    <a:lnTo>
                      <a:pt x="68" y="378"/>
                    </a:lnTo>
                    <a:lnTo>
                      <a:pt x="76" y="368"/>
                    </a:lnTo>
                    <a:lnTo>
                      <a:pt x="85" y="358"/>
                    </a:lnTo>
                    <a:lnTo>
                      <a:pt x="92" y="348"/>
                    </a:lnTo>
                    <a:lnTo>
                      <a:pt x="92" y="335"/>
                    </a:lnTo>
                    <a:lnTo>
                      <a:pt x="91" y="321"/>
                    </a:lnTo>
                    <a:lnTo>
                      <a:pt x="88" y="307"/>
                    </a:lnTo>
                    <a:lnTo>
                      <a:pt x="84" y="293"/>
                    </a:lnTo>
                    <a:lnTo>
                      <a:pt x="79" y="280"/>
                    </a:lnTo>
                    <a:lnTo>
                      <a:pt x="74" y="267"/>
                    </a:lnTo>
                    <a:lnTo>
                      <a:pt x="68" y="254"/>
                    </a:lnTo>
                    <a:lnTo>
                      <a:pt x="63" y="243"/>
                    </a:lnTo>
                    <a:lnTo>
                      <a:pt x="56" y="220"/>
                    </a:lnTo>
                    <a:lnTo>
                      <a:pt x="48" y="199"/>
                    </a:lnTo>
                    <a:lnTo>
                      <a:pt x="42" y="178"/>
                    </a:lnTo>
                    <a:lnTo>
                      <a:pt x="36" y="156"/>
                    </a:lnTo>
                    <a:lnTo>
                      <a:pt x="31" y="134"/>
                    </a:lnTo>
                    <a:lnTo>
                      <a:pt x="27" y="112"/>
                    </a:lnTo>
                    <a:lnTo>
                      <a:pt x="25" y="90"/>
                    </a:lnTo>
                    <a:lnTo>
                      <a:pt x="24" y="68"/>
                    </a:lnTo>
                    <a:lnTo>
                      <a:pt x="31" y="58"/>
                    </a:lnTo>
                    <a:lnTo>
                      <a:pt x="43" y="47"/>
                    </a:lnTo>
                    <a:lnTo>
                      <a:pt x="58" y="36"/>
                    </a:lnTo>
                    <a:lnTo>
                      <a:pt x="74" y="24"/>
                    </a:lnTo>
                    <a:lnTo>
                      <a:pt x="90" y="14"/>
                    </a:lnTo>
                    <a:lnTo>
                      <a:pt x="105" y="6"/>
                    </a:lnTo>
                    <a:lnTo>
                      <a:pt x="117" y="1"/>
                    </a:lnTo>
                    <a:lnTo>
                      <a:pt x="126" y="0"/>
                    </a:lnTo>
                    <a:lnTo>
                      <a:pt x="120" y="20"/>
                    </a:lnTo>
                    <a:lnTo>
                      <a:pt x="118" y="39"/>
                    </a:lnTo>
                    <a:lnTo>
                      <a:pt x="124" y="57"/>
                    </a:lnTo>
                    <a:lnTo>
                      <a:pt x="138" y="74"/>
                    </a:lnTo>
                    <a:lnTo>
                      <a:pt x="142" y="75"/>
                    </a:lnTo>
                    <a:lnTo>
                      <a:pt x="144" y="76"/>
                    </a:lnTo>
                    <a:lnTo>
                      <a:pt x="145" y="77"/>
                    </a:lnTo>
                    <a:lnTo>
                      <a:pt x="147" y="78"/>
                    </a:lnTo>
                    <a:lnTo>
                      <a:pt x="143" y="81"/>
                    </a:lnTo>
                    <a:lnTo>
                      <a:pt x="139" y="83"/>
                    </a:lnTo>
                    <a:lnTo>
                      <a:pt x="135" y="86"/>
                    </a:lnTo>
                    <a:lnTo>
                      <a:pt x="130" y="88"/>
                    </a:lnTo>
                    <a:lnTo>
                      <a:pt x="126" y="91"/>
                    </a:lnTo>
                    <a:lnTo>
                      <a:pt x="122" y="94"/>
                    </a:lnTo>
                    <a:lnTo>
                      <a:pt x="119" y="96"/>
                    </a:lnTo>
                    <a:lnTo>
                      <a:pt x="115" y="99"/>
                    </a:lnTo>
                    <a:lnTo>
                      <a:pt x="115" y="108"/>
                    </a:lnTo>
                    <a:lnTo>
                      <a:pt x="116" y="117"/>
                    </a:lnTo>
                    <a:lnTo>
                      <a:pt x="117" y="126"/>
                    </a:lnTo>
                    <a:lnTo>
                      <a:pt x="119" y="135"/>
                    </a:lnTo>
                    <a:lnTo>
                      <a:pt x="123" y="168"/>
                    </a:lnTo>
                    <a:lnTo>
                      <a:pt x="128" y="201"/>
                    </a:lnTo>
                    <a:lnTo>
                      <a:pt x="132" y="236"/>
                    </a:lnTo>
                    <a:lnTo>
                      <a:pt x="136" y="271"/>
                    </a:lnTo>
                    <a:lnTo>
                      <a:pt x="137" y="307"/>
                    </a:lnTo>
                    <a:lnTo>
                      <a:pt x="136" y="342"/>
                    </a:lnTo>
                    <a:lnTo>
                      <a:pt x="131" y="376"/>
                    </a:lnTo>
                    <a:lnTo>
                      <a:pt x="123" y="410"/>
                    </a:lnTo>
                    <a:lnTo>
                      <a:pt x="118" y="422"/>
                    </a:lnTo>
                    <a:lnTo>
                      <a:pt x="110" y="439"/>
                    </a:lnTo>
                    <a:lnTo>
                      <a:pt x="101" y="458"/>
                    </a:lnTo>
                    <a:lnTo>
                      <a:pt x="90" y="478"/>
                    </a:lnTo>
                    <a:lnTo>
                      <a:pt x="78" y="499"/>
                    </a:lnTo>
                    <a:lnTo>
                      <a:pt x="65" y="515"/>
                    </a:lnTo>
                    <a:lnTo>
                      <a:pt x="52" y="528"/>
                    </a:lnTo>
                    <a:lnTo>
                      <a:pt x="40" y="535"/>
                    </a:lnTo>
                    <a:lnTo>
                      <a:pt x="40" y="535"/>
                    </a:lnTo>
                    <a:lnTo>
                      <a:pt x="40" y="535"/>
                    </a:lnTo>
                    <a:close/>
                  </a:path>
                </a:pathLst>
              </a:custGeom>
              <a:solidFill>
                <a:srgbClr val="FFDBC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9" name="Freeform 35"/>
              <p:cNvSpPr>
                <a:spLocks/>
              </p:cNvSpPr>
              <p:nvPr/>
            </p:nvSpPr>
            <p:spPr bwMode="auto">
              <a:xfrm>
                <a:off x="3455" y="3429"/>
                <a:ext cx="1" cy="4"/>
              </a:xfrm>
              <a:custGeom>
                <a:avLst/>
                <a:gdLst/>
                <a:ahLst/>
                <a:cxnLst>
                  <a:cxn ang="0">
                    <a:pos x="3" y="15"/>
                  </a:cxn>
                  <a:cxn ang="0">
                    <a:pos x="0" y="11"/>
                  </a:cxn>
                  <a:cxn ang="0">
                    <a:pos x="0" y="9"/>
                  </a:cxn>
                  <a:cxn ang="0">
                    <a:pos x="1" y="5"/>
                  </a:cxn>
                  <a:cxn ang="0">
                    <a:pos x="4" y="0"/>
                  </a:cxn>
                  <a:cxn ang="0">
                    <a:pos x="5" y="4"/>
                  </a:cxn>
                  <a:cxn ang="0">
                    <a:pos x="6" y="7"/>
                  </a:cxn>
                  <a:cxn ang="0">
                    <a:pos x="6" y="11"/>
                  </a:cxn>
                  <a:cxn ang="0">
                    <a:pos x="6" y="15"/>
                  </a:cxn>
                  <a:cxn ang="0">
                    <a:pos x="5" y="16"/>
                  </a:cxn>
                  <a:cxn ang="0">
                    <a:pos x="4" y="16"/>
                  </a:cxn>
                  <a:cxn ang="0">
                    <a:pos x="4" y="16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3" y="15"/>
                  </a:cxn>
                </a:cxnLst>
                <a:rect l="0" t="0" r="r" b="b"/>
                <a:pathLst>
                  <a:path w="6" h="16">
                    <a:moveTo>
                      <a:pt x="3" y="15"/>
                    </a:moveTo>
                    <a:lnTo>
                      <a:pt x="0" y="11"/>
                    </a:lnTo>
                    <a:lnTo>
                      <a:pt x="0" y="9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5" y="4"/>
                    </a:lnTo>
                    <a:lnTo>
                      <a:pt x="6" y="7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FFE8C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3537" y="3283"/>
                <a:ext cx="73" cy="38"/>
              </a:xfrm>
              <a:custGeom>
                <a:avLst/>
                <a:gdLst/>
                <a:ahLst/>
                <a:cxnLst>
                  <a:cxn ang="0">
                    <a:pos x="66" y="150"/>
                  </a:cxn>
                  <a:cxn ang="0">
                    <a:pos x="50" y="145"/>
                  </a:cxn>
                  <a:cxn ang="0">
                    <a:pos x="35" y="137"/>
                  </a:cxn>
                  <a:cxn ang="0">
                    <a:pos x="22" y="127"/>
                  </a:cxn>
                  <a:cxn ang="0">
                    <a:pos x="5" y="102"/>
                  </a:cxn>
                  <a:cxn ang="0">
                    <a:pos x="0" y="66"/>
                  </a:cxn>
                  <a:cxn ang="0">
                    <a:pos x="2" y="44"/>
                  </a:cxn>
                  <a:cxn ang="0">
                    <a:pos x="15" y="40"/>
                  </a:cxn>
                  <a:cxn ang="0">
                    <a:pos x="29" y="32"/>
                  </a:cxn>
                  <a:cxn ang="0">
                    <a:pos x="41" y="21"/>
                  </a:cxn>
                  <a:cxn ang="0">
                    <a:pos x="55" y="10"/>
                  </a:cxn>
                  <a:cxn ang="0">
                    <a:pos x="66" y="2"/>
                  </a:cxn>
                  <a:cxn ang="0">
                    <a:pos x="83" y="10"/>
                  </a:cxn>
                  <a:cxn ang="0">
                    <a:pos x="112" y="29"/>
                  </a:cxn>
                  <a:cxn ang="0">
                    <a:pos x="142" y="42"/>
                  </a:cxn>
                  <a:cxn ang="0">
                    <a:pos x="173" y="52"/>
                  </a:cxn>
                  <a:cxn ang="0">
                    <a:pos x="198" y="55"/>
                  </a:cxn>
                  <a:cxn ang="0">
                    <a:pos x="210" y="52"/>
                  </a:cxn>
                  <a:cxn ang="0">
                    <a:pos x="220" y="45"/>
                  </a:cxn>
                  <a:cxn ang="0">
                    <a:pos x="230" y="35"/>
                  </a:cxn>
                  <a:cxn ang="0">
                    <a:pos x="243" y="16"/>
                  </a:cxn>
                  <a:cxn ang="0">
                    <a:pos x="255" y="5"/>
                  </a:cxn>
                  <a:cxn ang="0">
                    <a:pos x="267" y="7"/>
                  </a:cxn>
                  <a:cxn ang="0">
                    <a:pos x="282" y="16"/>
                  </a:cxn>
                  <a:cxn ang="0">
                    <a:pos x="291" y="28"/>
                  </a:cxn>
                  <a:cxn ang="0">
                    <a:pos x="284" y="48"/>
                  </a:cxn>
                  <a:cxn ang="0">
                    <a:pos x="281" y="59"/>
                  </a:cxn>
                  <a:cxn ang="0">
                    <a:pos x="278" y="74"/>
                  </a:cxn>
                  <a:cxn ang="0">
                    <a:pos x="269" y="79"/>
                  </a:cxn>
                  <a:cxn ang="0">
                    <a:pos x="260" y="78"/>
                  </a:cxn>
                  <a:cxn ang="0">
                    <a:pos x="252" y="79"/>
                  </a:cxn>
                  <a:cxn ang="0">
                    <a:pos x="245" y="84"/>
                  </a:cxn>
                  <a:cxn ang="0">
                    <a:pos x="236" y="91"/>
                  </a:cxn>
                  <a:cxn ang="0">
                    <a:pos x="231" y="95"/>
                  </a:cxn>
                  <a:cxn ang="0">
                    <a:pos x="218" y="99"/>
                  </a:cxn>
                  <a:cxn ang="0">
                    <a:pos x="210" y="102"/>
                  </a:cxn>
                  <a:cxn ang="0">
                    <a:pos x="196" y="117"/>
                  </a:cxn>
                  <a:cxn ang="0">
                    <a:pos x="174" y="111"/>
                  </a:cxn>
                  <a:cxn ang="0">
                    <a:pos x="156" y="93"/>
                  </a:cxn>
                  <a:cxn ang="0">
                    <a:pos x="138" y="83"/>
                  </a:cxn>
                  <a:cxn ang="0">
                    <a:pos x="123" y="94"/>
                  </a:cxn>
                  <a:cxn ang="0">
                    <a:pos x="117" y="112"/>
                  </a:cxn>
                  <a:cxn ang="0">
                    <a:pos x="111" y="128"/>
                  </a:cxn>
                  <a:cxn ang="0">
                    <a:pos x="100" y="142"/>
                  </a:cxn>
                  <a:cxn ang="0">
                    <a:pos x="87" y="148"/>
                  </a:cxn>
                  <a:cxn ang="0">
                    <a:pos x="79" y="149"/>
                  </a:cxn>
                  <a:cxn ang="0">
                    <a:pos x="76" y="151"/>
                  </a:cxn>
                </a:cxnLst>
                <a:rect l="0" t="0" r="r" b="b"/>
                <a:pathLst>
                  <a:path w="292" h="151">
                    <a:moveTo>
                      <a:pt x="76" y="151"/>
                    </a:moveTo>
                    <a:lnTo>
                      <a:pt x="66" y="150"/>
                    </a:lnTo>
                    <a:lnTo>
                      <a:pt x="58" y="147"/>
                    </a:lnTo>
                    <a:lnTo>
                      <a:pt x="50" y="145"/>
                    </a:lnTo>
                    <a:lnTo>
                      <a:pt x="42" y="141"/>
                    </a:lnTo>
                    <a:lnTo>
                      <a:pt x="35" y="137"/>
                    </a:lnTo>
                    <a:lnTo>
                      <a:pt x="29" y="132"/>
                    </a:lnTo>
                    <a:lnTo>
                      <a:pt x="22" y="127"/>
                    </a:lnTo>
                    <a:lnTo>
                      <a:pt x="15" y="121"/>
                    </a:lnTo>
                    <a:lnTo>
                      <a:pt x="5" y="102"/>
                    </a:lnTo>
                    <a:lnTo>
                      <a:pt x="1" y="85"/>
                    </a:lnTo>
                    <a:lnTo>
                      <a:pt x="0" y="66"/>
                    </a:lnTo>
                    <a:lnTo>
                      <a:pt x="0" y="45"/>
                    </a:lnTo>
                    <a:lnTo>
                      <a:pt x="2" y="44"/>
                    </a:lnTo>
                    <a:lnTo>
                      <a:pt x="8" y="43"/>
                    </a:lnTo>
                    <a:lnTo>
                      <a:pt x="15" y="40"/>
                    </a:lnTo>
                    <a:lnTo>
                      <a:pt x="25" y="35"/>
                    </a:lnTo>
                    <a:lnTo>
                      <a:pt x="29" y="32"/>
                    </a:lnTo>
                    <a:lnTo>
                      <a:pt x="34" y="27"/>
                    </a:lnTo>
                    <a:lnTo>
                      <a:pt x="41" y="21"/>
                    </a:lnTo>
                    <a:lnTo>
                      <a:pt x="48" y="15"/>
                    </a:lnTo>
                    <a:lnTo>
                      <a:pt x="55" y="10"/>
                    </a:lnTo>
                    <a:lnTo>
                      <a:pt x="61" y="5"/>
                    </a:lnTo>
                    <a:lnTo>
                      <a:pt x="66" y="2"/>
                    </a:lnTo>
                    <a:lnTo>
                      <a:pt x="70" y="0"/>
                    </a:lnTo>
                    <a:lnTo>
                      <a:pt x="83" y="10"/>
                    </a:lnTo>
                    <a:lnTo>
                      <a:pt x="97" y="19"/>
                    </a:lnTo>
                    <a:lnTo>
                      <a:pt x="112" y="29"/>
                    </a:lnTo>
                    <a:lnTo>
                      <a:pt x="126" y="36"/>
                    </a:lnTo>
                    <a:lnTo>
                      <a:pt x="142" y="42"/>
                    </a:lnTo>
                    <a:lnTo>
                      <a:pt x="157" y="48"/>
                    </a:lnTo>
                    <a:lnTo>
                      <a:pt x="173" y="52"/>
                    </a:lnTo>
                    <a:lnTo>
                      <a:pt x="191" y="56"/>
                    </a:lnTo>
                    <a:lnTo>
                      <a:pt x="198" y="55"/>
                    </a:lnTo>
                    <a:lnTo>
                      <a:pt x="204" y="54"/>
                    </a:lnTo>
                    <a:lnTo>
                      <a:pt x="210" y="52"/>
                    </a:lnTo>
                    <a:lnTo>
                      <a:pt x="215" y="48"/>
                    </a:lnTo>
                    <a:lnTo>
                      <a:pt x="220" y="45"/>
                    </a:lnTo>
                    <a:lnTo>
                      <a:pt x="225" y="40"/>
                    </a:lnTo>
                    <a:lnTo>
                      <a:pt x="230" y="35"/>
                    </a:lnTo>
                    <a:lnTo>
                      <a:pt x="235" y="29"/>
                    </a:lnTo>
                    <a:lnTo>
                      <a:pt x="243" y="16"/>
                    </a:lnTo>
                    <a:lnTo>
                      <a:pt x="249" y="9"/>
                    </a:lnTo>
                    <a:lnTo>
                      <a:pt x="255" y="5"/>
                    </a:lnTo>
                    <a:lnTo>
                      <a:pt x="261" y="5"/>
                    </a:lnTo>
                    <a:lnTo>
                      <a:pt x="267" y="7"/>
                    </a:lnTo>
                    <a:lnTo>
                      <a:pt x="273" y="11"/>
                    </a:lnTo>
                    <a:lnTo>
                      <a:pt x="282" y="16"/>
                    </a:lnTo>
                    <a:lnTo>
                      <a:pt x="292" y="21"/>
                    </a:lnTo>
                    <a:lnTo>
                      <a:pt x="291" y="28"/>
                    </a:lnTo>
                    <a:lnTo>
                      <a:pt x="287" y="38"/>
                    </a:lnTo>
                    <a:lnTo>
                      <a:pt x="284" y="48"/>
                    </a:lnTo>
                    <a:lnTo>
                      <a:pt x="282" y="55"/>
                    </a:lnTo>
                    <a:lnTo>
                      <a:pt x="281" y="59"/>
                    </a:lnTo>
                    <a:lnTo>
                      <a:pt x="280" y="66"/>
                    </a:lnTo>
                    <a:lnTo>
                      <a:pt x="278" y="74"/>
                    </a:lnTo>
                    <a:lnTo>
                      <a:pt x="275" y="79"/>
                    </a:lnTo>
                    <a:lnTo>
                      <a:pt x="269" y="79"/>
                    </a:lnTo>
                    <a:lnTo>
                      <a:pt x="265" y="78"/>
                    </a:lnTo>
                    <a:lnTo>
                      <a:pt x="260" y="78"/>
                    </a:lnTo>
                    <a:lnTo>
                      <a:pt x="255" y="78"/>
                    </a:lnTo>
                    <a:lnTo>
                      <a:pt x="252" y="79"/>
                    </a:lnTo>
                    <a:lnTo>
                      <a:pt x="248" y="81"/>
                    </a:lnTo>
                    <a:lnTo>
                      <a:pt x="245" y="84"/>
                    </a:lnTo>
                    <a:lnTo>
                      <a:pt x="241" y="90"/>
                    </a:lnTo>
                    <a:lnTo>
                      <a:pt x="236" y="91"/>
                    </a:lnTo>
                    <a:lnTo>
                      <a:pt x="233" y="92"/>
                    </a:lnTo>
                    <a:lnTo>
                      <a:pt x="231" y="95"/>
                    </a:lnTo>
                    <a:lnTo>
                      <a:pt x="227" y="99"/>
                    </a:lnTo>
                    <a:lnTo>
                      <a:pt x="218" y="99"/>
                    </a:lnTo>
                    <a:lnTo>
                      <a:pt x="213" y="99"/>
                    </a:lnTo>
                    <a:lnTo>
                      <a:pt x="210" y="102"/>
                    </a:lnTo>
                    <a:lnTo>
                      <a:pt x="208" y="111"/>
                    </a:lnTo>
                    <a:lnTo>
                      <a:pt x="196" y="117"/>
                    </a:lnTo>
                    <a:lnTo>
                      <a:pt x="185" y="116"/>
                    </a:lnTo>
                    <a:lnTo>
                      <a:pt x="174" y="111"/>
                    </a:lnTo>
                    <a:lnTo>
                      <a:pt x="165" y="102"/>
                    </a:lnTo>
                    <a:lnTo>
                      <a:pt x="156" y="93"/>
                    </a:lnTo>
                    <a:lnTo>
                      <a:pt x="147" y="86"/>
                    </a:lnTo>
                    <a:lnTo>
                      <a:pt x="138" y="83"/>
                    </a:lnTo>
                    <a:lnTo>
                      <a:pt x="128" y="86"/>
                    </a:lnTo>
                    <a:lnTo>
                      <a:pt x="123" y="94"/>
                    </a:lnTo>
                    <a:lnTo>
                      <a:pt x="120" y="102"/>
                    </a:lnTo>
                    <a:lnTo>
                      <a:pt x="117" y="112"/>
                    </a:lnTo>
                    <a:lnTo>
                      <a:pt x="114" y="120"/>
                    </a:lnTo>
                    <a:lnTo>
                      <a:pt x="111" y="128"/>
                    </a:lnTo>
                    <a:lnTo>
                      <a:pt x="106" y="136"/>
                    </a:lnTo>
                    <a:lnTo>
                      <a:pt x="100" y="142"/>
                    </a:lnTo>
                    <a:lnTo>
                      <a:pt x="91" y="148"/>
                    </a:lnTo>
                    <a:lnTo>
                      <a:pt x="87" y="148"/>
                    </a:lnTo>
                    <a:lnTo>
                      <a:pt x="83" y="148"/>
                    </a:lnTo>
                    <a:lnTo>
                      <a:pt x="79" y="149"/>
                    </a:lnTo>
                    <a:lnTo>
                      <a:pt x="76" y="151"/>
                    </a:lnTo>
                    <a:lnTo>
                      <a:pt x="76" y="151"/>
                    </a:lnTo>
                    <a:lnTo>
                      <a:pt x="76" y="151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3548" y="3246"/>
                <a:ext cx="70" cy="49"/>
              </a:xfrm>
              <a:custGeom>
                <a:avLst/>
                <a:gdLst/>
                <a:ahLst/>
                <a:cxnLst>
                  <a:cxn ang="0">
                    <a:pos x="145" y="198"/>
                  </a:cxn>
                  <a:cxn ang="0">
                    <a:pos x="136" y="196"/>
                  </a:cxn>
                  <a:cxn ang="0">
                    <a:pos x="125" y="194"/>
                  </a:cxn>
                  <a:cxn ang="0">
                    <a:pos x="115" y="192"/>
                  </a:cxn>
                  <a:cxn ang="0">
                    <a:pos x="105" y="189"/>
                  </a:cxn>
                  <a:cxn ang="0">
                    <a:pos x="95" y="186"/>
                  </a:cxn>
                  <a:cxn ang="0">
                    <a:pos x="86" y="181"/>
                  </a:cxn>
                  <a:cxn ang="0">
                    <a:pos x="78" y="177"/>
                  </a:cxn>
                  <a:cxn ang="0">
                    <a:pos x="71" y="170"/>
                  </a:cxn>
                  <a:cxn ang="0">
                    <a:pos x="59" y="164"/>
                  </a:cxn>
                  <a:cxn ang="0">
                    <a:pos x="45" y="156"/>
                  </a:cxn>
                  <a:cxn ang="0">
                    <a:pos x="33" y="146"/>
                  </a:cxn>
                  <a:cxn ang="0">
                    <a:pos x="23" y="135"/>
                  </a:cxn>
                  <a:cxn ang="0">
                    <a:pos x="13" y="123"/>
                  </a:cxn>
                  <a:cxn ang="0">
                    <a:pos x="6" y="111"/>
                  </a:cxn>
                  <a:cxn ang="0">
                    <a:pos x="2" y="98"/>
                  </a:cxn>
                  <a:cxn ang="0">
                    <a:pos x="0" y="84"/>
                  </a:cxn>
                  <a:cxn ang="0">
                    <a:pos x="7" y="72"/>
                  </a:cxn>
                  <a:cxn ang="0">
                    <a:pos x="15" y="61"/>
                  </a:cxn>
                  <a:cxn ang="0">
                    <a:pos x="24" y="51"/>
                  </a:cxn>
                  <a:cxn ang="0">
                    <a:pos x="34" y="41"/>
                  </a:cxn>
                  <a:cxn ang="0">
                    <a:pos x="44" y="33"/>
                  </a:cxn>
                  <a:cxn ang="0">
                    <a:pos x="56" y="26"/>
                  </a:cxn>
                  <a:cxn ang="0">
                    <a:pos x="68" y="20"/>
                  </a:cxn>
                  <a:cxn ang="0">
                    <a:pos x="81" y="15"/>
                  </a:cxn>
                  <a:cxn ang="0">
                    <a:pos x="94" y="10"/>
                  </a:cxn>
                  <a:cxn ang="0">
                    <a:pos x="107" y="6"/>
                  </a:cxn>
                  <a:cxn ang="0">
                    <a:pos x="121" y="3"/>
                  </a:cxn>
                  <a:cxn ang="0">
                    <a:pos x="135" y="1"/>
                  </a:cxn>
                  <a:cxn ang="0">
                    <a:pos x="149" y="0"/>
                  </a:cxn>
                  <a:cxn ang="0">
                    <a:pos x="163" y="0"/>
                  </a:cxn>
                  <a:cxn ang="0">
                    <a:pos x="177" y="1"/>
                  </a:cxn>
                  <a:cxn ang="0">
                    <a:pos x="191" y="2"/>
                  </a:cxn>
                  <a:cxn ang="0">
                    <a:pos x="218" y="13"/>
                  </a:cxn>
                  <a:cxn ang="0">
                    <a:pos x="239" y="27"/>
                  </a:cxn>
                  <a:cxn ang="0">
                    <a:pos x="256" y="43"/>
                  </a:cxn>
                  <a:cxn ang="0">
                    <a:pos x="268" y="61"/>
                  </a:cxn>
                  <a:cxn ang="0">
                    <a:pos x="275" y="83"/>
                  </a:cxn>
                  <a:cxn ang="0">
                    <a:pos x="277" y="107"/>
                  </a:cxn>
                  <a:cxn ang="0">
                    <a:pos x="274" y="133"/>
                  </a:cxn>
                  <a:cxn ang="0">
                    <a:pos x="266" y="160"/>
                  </a:cxn>
                  <a:cxn ang="0">
                    <a:pos x="260" y="164"/>
                  </a:cxn>
                  <a:cxn ang="0">
                    <a:pos x="253" y="164"/>
                  </a:cxn>
                  <a:cxn ang="0">
                    <a:pos x="245" y="162"/>
                  </a:cxn>
                  <a:cxn ang="0">
                    <a:pos x="236" y="157"/>
                  </a:cxn>
                  <a:cxn ang="0">
                    <a:pos x="228" y="152"/>
                  </a:cxn>
                  <a:cxn ang="0">
                    <a:pos x="220" y="148"/>
                  </a:cxn>
                  <a:cxn ang="0">
                    <a:pos x="213" y="144"/>
                  </a:cxn>
                  <a:cxn ang="0">
                    <a:pos x="207" y="143"/>
                  </a:cxn>
                  <a:cxn ang="0">
                    <a:pos x="203" y="149"/>
                  </a:cxn>
                  <a:cxn ang="0">
                    <a:pos x="197" y="157"/>
                  </a:cxn>
                  <a:cxn ang="0">
                    <a:pos x="191" y="165"/>
                  </a:cxn>
                  <a:cxn ang="0">
                    <a:pos x="184" y="175"/>
                  </a:cxn>
                  <a:cxn ang="0">
                    <a:pos x="176" y="183"/>
                  </a:cxn>
                  <a:cxn ang="0">
                    <a:pos x="169" y="190"/>
                  </a:cxn>
                  <a:cxn ang="0">
                    <a:pos x="161" y="195"/>
                  </a:cxn>
                  <a:cxn ang="0">
                    <a:pos x="155" y="198"/>
                  </a:cxn>
                  <a:cxn ang="0">
                    <a:pos x="152" y="198"/>
                  </a:cxn>
                  <a:cxn ang="0">
                    <a:pos x="150" y="198"/>
                  </a:cxn>
                  <a:cxn ang="0">
                    <a:pos x="147" y="198"/>
                  </a:cxn>
                  <a:cxn ang="0">
                    <a:pos x="145" y="198"/>
                  </a:cxn>
                  <a:cxn ang="0">
                    <a:pos x="145" y="198"/>
                  </a:cxn>
                  <a:cxn ang="0">
                    <a:pos x="145" y="198"/>
                  </a:cxn>
                </a:cxnLst>
                <a:rect l="0" t="0" r="r" b="b"/>
                <a:pathLst>
                  <a:path w="277" h="198">
                    <a:moveTo>
                      <a:pt x="145" y="198"/>
                    </a:moveTo>
                    <a:lnTo>
                      <a:pt x="136" y="196"/>
                    </a:lnTo>
                    <a:lnTo>
                      <a:pt x="125" y="194"/>
                    </a:lnTo>
                    <a:lnTo>
                      <a:pt x="115" y="192"/>
                    </a:lnTo>
                    <a:lnTo>
                      <a:pt x="105" y="189"/>
                    </a:lnTo>
                    <a:lnTo>
                      <a:pt x="95" y="186"/>
                    </a:lnTo>
                    <a:lnTo>
                      <a:pt x="86" y="181"/>
                    </a:lnTo>
                    <a:lnTo>
                      <a:pt x="78" y="177"/>
                    </a:lnTo>
                    <a:lnTo>
                      <a:pt x="71" y="170"/>
                    </a:lnTo>
                    <a:lnTo>
                      <a:pt x="59" y="164"/>
                    </a:lnTo>
                    <a:lnTo>
                      <a:pt x="45" y="156"/>
                    </a:lnTo>
                    <a:lnTo>
                      <a:pt x="33" y="146"/>
                    </a:lnTo>
                    <a:lnTo>
                      <a:pt x="23" y="135"/>
                    </a:lnTo>
                    <a:lnTo>
                      <a:pt x="13" y="123"/>
                    </a:lnTo>
                    <a:lnTo>
                      <a:pt x="6" y="111"/>
                    </a:lnTo>
                    <a:lnTo>
                      <a:pt x="2" y="98"/>
                    </a:lnTo>
                    <a:lnTo>
                      <a:pt x="0" y="84"/>
                    </a:lnTo>
                    <a:lnTo>
                      <a:pt x="7" y="72"/>
                    </a:lnTo>
                    <a:lnTo>
                      <a:pt x="15" y="61"/>
                    </a:lnTo>
                    <a:lnTo>
                      <a:pt x="24" y="51"/>
                    </a:lnTo>
                    <a:lnTo>
                      <a:pt x="34" y="41"/>
                    </a:lnTo>
                    <a:lnTo>
                      <a:pt x="44" y="33"/>
                    </a:lnTo>
                    <a:lnTo>
                      <a:pt x="56" y="26"/>
                    </a:lnTo>
                    <a:lnTo>
                      <a:pt x="68" y="20"/>
                    </a:lnTo>
                    <a:lnTo>
                      <a:pt x="81" y="15"/>
                    </a:lnTo>
                    <a:lnTo>
                      <a:pt x="94" y="10"/>
                    </a:lnTo>
                    <a:lnTo>
                      <a:pt x="107" y="6"/>
                    </a:lnTo>
                    <a:lnTo>
                      <a:pt x="121" y="3"/>
                    </a:lnTo>
                    <a:lnTo>
                      <a:pt x="135" y="1"/>
                    </a:lnTo>
                    <a:lnTo>
                      <a:pt x="149" y="0"/>
                    </a:lnTo>
                    <a:lnTo>
                      <a:pt x="163" y="0"/>
                    </a:lnTo>
                    <a:lnTo>
                      <a:pt x="177" y="1"/>
                    </a:lnTo>
                    <a:lnTo>
                      <a:pt x="191" y="2"/>
                    </a:lnTo>
                    <a:lnTo>
                      <a:pt x="218" y="13"/>
                    </a:lnTo>
                    <a:lnTo>
                      <a:pt x="239" y="27"/>
                    </a:lnTo>
                    <a:lnTo>
                      <a:pt x="256" y="43"/>
                    </a:lnTo>
                    <a:lnTo>
                      <a:pt x="268" y="61"/>
                    </a:lnTo>
                    <a:lnTo>
                      <a:pt x="275" y="83"/>
                    </a:lnTo>
                    <a:lnTo>
                      <a:pt x="277" y="107"/>
                    </a:lnTo>
                    <a:lnTo>
                      <a:pt x="274" y="133"/>
                    </a:lnTo>
                    <a:lnTo>
                      <a:pt x="266" y="160"/>
                    </a:lnTo>
                    <a:lnTo>
                      <a:pt x="260" y="164"/>
                    </a:lnTo>
                    <a:lnTo>
                      <a:pt x="253" y="164"/>
                    </a:lnTo>
                    <a:lnTo>
                      <a:pt x="245" y="162"/>
                    </a:lnTo>
                    <a:lnTo>
                      <a:pt x="236" y="157"/>
                    </a:lnTo>
                    <a:lnTo>
                      <a:pt x="228" y="152"/>
                    </a:lnTo>
                    <a:lnTo>
                      <a:pt x="220" y="148"/>
                    </a:lnTo>
                    <a:lnTo>
                      <a:pt x="213" y="144"/>
                    </a:lnTo>
                    <a:lnTo>
                      <a:pt x="207" y="143"/>
                    </a:lnTo>
                    <a:lnTo>
                      <a:pt x="203" y="149"/>
                    </a:lnTo>
                    <a:lnTo>
                      <a:pt x="197" y="157"/>
                    </a:lnTo>
                    <a:lnTo>
                      <a:pt x="191" y="165"/>
                    </a:lnTo>
                    <a:lnTo>
                      <a:pt x="184" y="175"/>
                    </a:lnTo>
                    <a:lnTo>
                      <a:pt x="176" y="183"/>
                    </a:lnTo>
                    <a:lnTo>
                      <a:pt x="169" y="190"/>
                    </a:lnTo>
                    <a:lnTo>
                      <a:pt x="161" y="195"/>
                    </a:lnTo>
                    <a:lnTo>
                      <a:pt x="155" y="198"/>
                    </a:lnTo>
                    <a:lnTo>
                      <a:pt x="152" y="198"/>
                    </a:lnTo>
                    <a:lnTo>
                      <a:pt x="150" y="198"/>
                    </a:lnTo>
                    <a:lnTo>
                      <a:pt x="147" y="198"/>
                    </a:lnTo>
                    <a:lnTo>
                      <a:pt x="145" y="198"/>
                    </a:lnTo>
                    <a:lnTo>
                      <a:pt x="145" y="198"/>
                    </a:lnTo>
                    <a:lnTo>
                      <a:pt x="145" y="198"/>
                    </a:lnTo>
                    <a:close/>
                  </a:path>
                </a:pathLst>
              </a:custGeom>
              <a:solidFill>
                <a:srgbClr val="A5664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95" name="Picture 2"/>
            <p:cNvPicPr>
              <a:picLocks noChangeAspect="1" noChangeArrowheads="1"/>
            </p:cNvPicPr>
            <p:nvPr/>
          </p:nvPicPr>
          <p:blipFill>
            <a:blip r:embed="rId7" cstate="print">
              <a:lum contrast="-10000"/>
            </a:blip>
            <a:srcRect l="1780" t="17692" r="71667" b="36249"/>
            <a:stretch>
              <a:fillRect/>
            </a:stretch>
          </p:blipFill>
          <p:spPr bwMode="auto">
            <a:xfrm>
              <a:off x="6400800" y="4648200"/>
              <a:ext cx="1016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62" name="Picture 38" descr="C:\Users\carina\AppData\Local\Microsoft\Windows\Temporary Internet Files\Content.IE5\5T22FHQ1\MC900233481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96400" y="5674779"/>
            <a:ext cx="1566861" cy="726021"/>
          </a:xfrm>
          <a:prstGeom prst="rect">
            <a:avLst/>
          </a:prstGeom>
          <a:noFill/>
        </p:spPr>
      </p:pic>
      <p:grpSp>
        <p:nvGrpSpPr>
          <p:cNvPr id="114" name="Group 113"/>
          <p:cNvGrpSpPr/>
          <p:nvPr/>
        </p:nvGrpSpPr>
        <p:grpSpPr>
          <a:xfrm>
            <a:off x="5638800" y="2557046"/>
            <a:ext cx="762000" cy="338554"/>
            <a:chOff x="5638800" y="1718846"/>
            <a:chExt cx="762000" cy="338554"/>
          </a:xfrm>
        </p:grpSpPr>
        <p:sp>
          <p:nvSpPr>
            <p:cNvPr id="30" name="Rectangle 29"/>
            <p:cNvSpPr/>
            <p:nvPr/>
          </p:nvSpPr>
          <p:spPr>
            <a:xfrm>
              <a:off x="6248400" y="1752600"/>
              <a:ext cx="152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638800" y="1718846"/>
              <a:ext cx="685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Preparation of SAD</a:t>
              </a:r>
              <a:endParaRPr lang="en-US" sz="800" dirty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400800" y="2732716"/>
            <a:ext cx="1066800" cy="315284"/>
            <a:chOff x="6400800" y="1894516"/>
            <a:chExt cx="1066800" cy="315284"/>
          </a:xfrm>
        </p:grpSpPr>
        <p:cxnSp>
          <p:nvCxnSpPr>
            <p:cNvPr id="32" name="Straight Arrow Connector 31"/>
            <p:cNvCxnSpPr>
              <a:stCxn id="30" idx="3"/>
              <a:endCxn id="37" idx="0"/>
            </p:cNvCxnSpPr>
            <p:nvPr/>
          </p:nvCxnSpPr>
          <p:spPr>
            <a:xfrm>
              <a:off x="6400800" y="1905000"/>
              <a:ext cx="10668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 rot="949739">
              <a:off x="6567834" y="1894516"/>
              <a:ext cx="762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E- lodgment</a:t>
              </a:r>
              <a:endParaRPr lang="en-US" sz="8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324600" y="3169903"/>
            <a:ext cx="1066800" cy="335297"/>
            <a:chOff x="6324600" y="2331703"/>
            <a:chExt cx="1066800" cy="335297"/>
          </a:xfrm>
        </p:grpSpPr>
        <p:cxnSp>
          <p:nvCxnSpPr>
            <p:cNvPr id="43" name="Straight Arrow Connector 42"/>
            <p:cNvCxnSpPr>
              <a:stCxn id="37" idx="1"/>
              <a:endCxn id="42" idx="0"/>
            </p:cNvCxnSpPr>
            <p:nvPr/>
          </p:nvCxnSpPr>
          <p:spPr>
            <a:xfrm flipH="1">
              <a:off x="6324600" y="2362200"/>
              <a:ext cx="10668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 rot="20705896">
              <a:off x="6403877" y="2331703"/>
              <a:ext cx="9762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E-reply with errors</a:t>
              </a:r>
              <a:endParaRPr lang="en-US" sz="800" dirty="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400800" y="3583872"/>
            <a:ext cx="1066800" cy="302328"/>
            <a:chOff x="6477000" y="2603955"/>
            <a:chExt cx="1066800" cy="302328"/>
          </a:xfrm>
        </p:grpSpPr>
        <p:cxnSp>
          <p:nvCxnSpPr>
            <p:cNvPr id="51" name="Straight Arrow Connector 50"/>
            <p:cNvCxnSpPr/>
            <p:nvPr/>
          </p:nvCxnSpPr>
          <p:spPr>
            <a:xfrm>
              <a:off x="6477000" y="2677683"/>
              <a:ext cx="10668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 rot="737808">
              <a:off x="6643601" y="2603955"/>
              <a:ext cx="762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E- lodgment</a:t>
              </a:r>
              <a:endParaRPr lang="en-US" sz="800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6324600" y="4006053"/>
            <a:ext cx="1066800" cy="337347"/>
            <a:chOff x="6324600" y="3167853"/>
            <a:chExt cx="1066800" cy="337347"/>
          </a:xfrm>
        </p:grpSpPr>
        <p:cxnSp>
          <p:nvCxnSpPr>
            <p:cNvPr id="54" name="Straight Arrow Connector 53"/>
            <p:cNvCxnSpPr>
              <a:stCxn id="50" idx="1"/>
              <a:endCxn id="57" idx="0"/>
            </p:cNvCxnSpPr>
            <p:nvPr/>
          </p:nvCxnSpPr>
          <p:spPr>
            <a:xfrm flipH="1">
              <a:off x="6324600" y="3200400"/>
              <a:ext cx="10668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 rot="20705896">
              <a:off x="6412085" y="3167853"/>
              <a:ext cx="9762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E-reply  RRP:1852</a:t>
              </a:r>
              <a:endParaRPr lang="en-US" sz="800" dirty="0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8458200" y="5071646"/>
            <a:ext cx="838200" cy="338554"/>
            <a:chOff x="8458200" y="4233446"/>
            <a:chExt cx="838200" cy="338554"/>
          </a:xfrm>
        </p:grpSpPr>
        <p:sp>
          <p:nvSpPr>
            <p:cNvPr id="99" name="Rectangle 98"/>
            <p:cNvSpPr/>
            <p:nvPr/>
          </p:nvSpPr>
          <p:spPr>
            <a:xfrm>
              <a:off x="8458200" y="4267200"/>
              <a:ext cx="152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534400" y="4233446"/>
              <a:ext cx="762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Control and registration</a:t>
              </a:r>
              <a:endParaRPr lang="en-US" sz="800" dirty="0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7391400" y="3048000"/>
            <a:ext cx="838200" cy="338554"/>
            <a:chOff x="7391400" y="2209800"/>
            <a:chExt cx="838200" cy="338554"/>
          </a:xfrm>
        </p:grpSpPr>
        <p:sp>
          <p:nvSpPr>
            <p:cNvPr id="37" name="Rectangle 36"/>
            <p:cNvSpPr/>
            <p:nvPr/>
          </p:nvSpPr>
          <p:spPr>
            <a:xfrm>
              <a:off x="7391400" y="2209800"/>
              <a:ext cx="152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7543800" y="2209800"/>
              <a:ext cx="685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Control process</a:t>
              </a:r>
              <a:endParaRPr lang="en-US" sz="800" dirty="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638800" y="3471446"/>
            <a:ext cx="762000" cy="338554"/>
            <a:chOff x="5638800" y="2633246"/>
            <a:chExt cx="762000" cy="338554"/>
          </a:xfrm>
        </p:grpSpPr>
        <p:sp>
          <p:nvSpPr>
            <p:cNvPr id="42" name="Rectangle 41"/>
            <p:cNvSpPr/>
            <p:nvPr/>
          </p:nvSpPr>
          <p:spPr>
            <a:xfrm>
              <a:off x="6248400" y="2667000"/>
              <a:ext cx="152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638800" y="2633246"/>
              <a:ext cx="685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Correction of SAD</a:t>
              </a:r>
              <a:endParaRPr lang="en-US" sz="800" dirty="0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391400" y="3886200"/>
            <a:ext cx="838200" cy="338554"/>
            <a:chOff x="7391400" y="3048000"/>
            <a:chExt cx="838200" cy="338554"/>
          </a:xfrm>
        </p:grpSpPr>
        <p:sp>
          <p:nvSpPr>
            <p:cNvPr id="50" name="Rectangle 49"/>
            <p:cNvSpPr/>
            <p:nvPr/>
          </p:nvSpPr>
          <p:spPr>
            <a:xfrm>
              <a:off x="7391400" y="3048000"/>
              <a:ext cx="152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543800" y="3048000"/>
              <a:ext cx="685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Control process</a:t>
              </a:r>
              <a:endParaRPr lang="en-US" sz="800" dirty="0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5638800" y="4191000"/>
            <a:ext cx="838200" cy="461665"/>
            <a:chOff x="5638800" y="3352800"/>
            <a:chExt cx="838200" cy="461665"/>
          </a:xfrm>
        </p:grpSpPr>
        <p:sp>
          <p:nvSpPr>
            <p:cNvPr id="57" name="Rectangle 56"/>
            <p:cNvSpPr/>
            <p:nvPr/>
          </p:nvSpPr>
          <p:spPr>
            <a:xfrm>
              <a:off x="6248400" y="3505200"/>
              <a:ext cx="152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638800" y="33528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RRP number and SAD is printed</a:t>
              </a:r>
              <a:endParaRPr lang="en-US" sz="800" dirty="0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7" cstate="print">
            <a:lum contrast="-10000"/>
          </a:blip>
          <a:srcRect l="1780" t="17692" r="71667" b="36249"/>
          <a:stretch>
            <a:fillRect/>
          </a:stretch>
        </p:blipFill>
        <p:spPr bwMode="auto">
          <a:xfrm>
            <a:off x="6096000" y="175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7 -0.0088 C -0.06111 0.04051 -0.09653 0.08981 -0.09479 0.17037 C -0.09306 0.25092 -0.02847 0.42662 -0.01493 0.47454 " pathEditMode="relative" rAng="0" ptsTypes="aaA">
                                      <p:cBhvr>
                                        <p:cTn id="6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72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-1.31059 -0.00254 " pathEditMode="relative" rAng="0" ptsTypes="AA">
                                      <p:cBhvr>
                                        <p:cTn id="88" dur="3000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5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7200" y="9144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</a:rPr>
              <a:t>Approach and new projects (2)</a:t>
            </a:r>
            <a:endParaRPr lang="en-US" sz="3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1981200"/>
            <a:ext cx="6477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New Projects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Simplification paperless procedures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NCTS First phase: Twinning program with Austrian and Slovenian experts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Customs 2013/2020 program</a:t>
            </a:r>
          </a:p>
          <a:p>
            <a:pPr lvl="1">
              <a:spcBef>
                <a:spcPts val="600"/>
              </a:spcBef>
              <a:buBlip>
                <a:blip r:embed="rId3"/>
              </a:buBlip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It Strategy 2020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7200" y="9144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</a:rPr>
              <a:t>Gaps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1676400"/>
            <a:ext cx="7848600" cy="425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accent2">
                    <a:lumMod val="50000"/>
                  </a:schemeClr>
                </a:solidFill>
              </a:rPr>
              <a:t>*</a:t>
            </a:r>
            <a:r>
              <a:rPr lang="en-GB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>AS-IS / TO-BE</a:t>
            </a:r>
          </a:p>
          <a:p>
            <a:endParaRPr lang="en-GB" sz="24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</a:rPr>
              <a:t>Twinning with Austrian and Slovenian experts</a:t>
            </a:r>
          </a:p>
          <a:p>
            <a:pPr lvl="1"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Gap analyses</a:t>
            </a:r>
          </a:p>
          <a:p>
            <a:pPr lvl="1">
              <a:buBlip>
                <a:blip r:embed="rId3"/>
              </a:buBlip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</a:rPr>
              <a:t> BCMP</a:t>
            </a:r>
          </a:p>
          <a:p>
            <a:endParaRPr lang="en-GB" sz="105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EU Delegation of Montenegro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supported procurement of 3 experts who will create new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IT strategy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based on Business Strategy with concept to the EU customs systems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IT Strategy</a:t>
            </a:r>
          </a:p>
          <a:p>
            <a:pPr lvl="1">
              <a:buBlip>
                <a:blip r:embed="rId3"/>
              </a:buBlip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IT Tactical plan for next 3 years</a:t>
            </a:r>
          </a:p>
          <a:p>
            <a:pPr lvl="1">
              <a:buBlip>
                <a:blip r:embed="rId3"/>
              </a:buBlip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IT strategy plan up to 2020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ELECTRONIC CUSTOMS</a:t>
              </a: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dirty="0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09600" y="19050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Contact:</a:t>
            </a:r>
          </a:p>
          <a:p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b="1" i="1" dirty="0" smtClean="0">
                <a:solidFill>
                  <a:schemeClr val="accent2">
                    <a:lumMod val="50000"/>
                  </a:schemeClr>
                </a:solidFill>
              </a:rPr>
              <a:t>Danilo Minić</a:t>
            </a:r>
          </a:p>
          <a:p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l-SI" sz="2400" dirty="0" smtClean="0">
                <a:solidFill>
                  <a:schemeClr val="accent2">
                    <a:lumMod val="50000"/>
                  </a:schemeClr>
                </a:solidFill>
              </a:rPr>
              <a:t>Customs Administration of Montenegro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- Sector</a:t>
            </a:r>
            <a:r>
              <a:rPr lang="sl-SI" sz="2400" dirty="0" smtClean="0">
                <a:solidFill>
                  <a:schemeClr val="accent2">
                    <a:lumMod val="50000"/>
                  </a:schemeClr>
                </a:solidFill>
              </a:rPr>
              <a:t>  02</a:t>
            </a:r>
          </a:p>
          <a:p>
            <a:endParaRPr lang="sl-SI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l-SI" sz="2400" dirty="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danilo.minic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@carina.gov.me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555</Words>
  <Application>Microsoft Office PowerPoint</Application>
  <PresentationFormat>On-screen Show (4:3)</PresentationFormat>
  <Paragraphs>136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djordje.jankovic</dc:creator>
  <cp:lastModifiedBy>Windows User</cp:lastModifiedBy>
  <cp:revision>70</cp:revision>
  <dcterms:created xsi:type="dcterms:W3CDTF">2013-04-15T11:22:31Z</dcterms:created>
  <dcterms:modified xsi:type="dcterms:W3CDTF">2013-06-18T06:22:41Z</dcterms:modified>
</cp:coreProperties>
</file>