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57" r:id="rId2"/>
    <p:sldId id="276" r:id="rId3"/>
    <p:sldId id="260" r:id="rId4"/>
    <p:sldId id="273" r:id="rId5"/>
    <p:sldId id="261" r:id="rId6"/>
    <p:sldId id="275" r:id="rId7"/>
    <p:sldId id="271" r:id="rId8"/>
    <p:sldId id="270"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663300"/>
    <a:srgbClr val="660033"/>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70" autoAdjust="0"/>
    <p:restoredTop sz="94660" autoAdjust="0"/>
  </p:normalViewPr>
  <p:slideViewPr>
    <p:cSldViewPr>
      <p:cViewPr varScale="1">
        <p:scale>
          <a:sx n="79" d="100"/>
          <a:sy n="79" d="100"/>
        </p:scale>
        <p:origin x="-115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650C78CE-EA8E-423E-A12E-9ED02298660A}" type="datetimeFigureOut">
              <a:rPr lang="en-US"/>
              <a:pPr>
                <a:defRPr/>
              </a:pPr>
              <a:t>6/13/2013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C5F7371-3EB3-46C4-9E73-ACCF66B4A558}" type="slidenum">
              <a:rPr lang="en-US"/>
              <a:pPr>
                <a:defRPr/>
              </a:pPr>
              <a:t>‹#›</a:t>
            </a:fld>
            <a:endParaRPr lang="en-US" dirty="0"/>
          </a:p>
        </p:txBody>
      </p:sp>
    </p:spTree>
    <p:extLst>
      <p:ext uri="{BB962C8B-B14F-4D97-AF65-F5344CB8AC3E}">
        <p14:creationId xmlns:p14="http://schemas.microsoft.com/office/powerpoint/2010/main" val="157453048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951088E-A9C7-49C3-9873-BEF384E0BE40}" type="datetimeFigureOut">
              <a:rPr lang="en-US"/>
              <a:pPr>
                <a:defRPr/>
              </a:pPr>
              <a:t>6/13/2013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254951-5B53-45A2-AAE1-516554F395F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6215B5-C24E-4E3F-8773-980797242922}" type="datetimeFigureOut">
              <a:rPr lang="en-US"/>
              <a:pPr>
                <a:defRPr/>
              </a:pPr>
              <a:t>6/13/2013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B87F826-F514-400A-BA36-0FA2E07F325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B0A7654-327F-43EE-B8CB-432E45E9026D}" type="datetimeFigureOut">
              <a:rPr lang="en-US"/>
              <a:pPr>
                <a:defRPr/>
              </a:pPr>
              <a:t>6/13/2013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7951BF5-5A88-4360-8258-946055E9A1E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9F1190F-51BD-4752-A045-C8A0C881DE42}" type="datetimeFigureOut">
              <a:rPr lang="en-US"/>
              <a:pPr>
                <a:defRPr/>
              </a:pPr>
              <a:t>6/13/2013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63078ED-5215-4EED-A87D-BB800787CF1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B46DC7A-C797-437C-BC62-7F948101E8BB}" type="datetimeFigureOut">
              <a:rPr lang="en-US"/>
              <a:pPr>
                <a:defRPr/>
              </a:pPr>
              <a:t>6/13/2013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C889AA86-26F7-4B07-AD3B-3905DC5F2C6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E69C6E7-872D-494C-B6E3-B67E7AD2CED0}" type="datetimeFigureOut">
              <a:rPr lang="en-US"/>
              <a:pPr>
                <a:defRPr/>
              </a:pPr>
              <a:t>6/13/2013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F889D0F-3443-485B-B626-0DE804D15D4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CFD5F9-018A-447B-866D-FCCAB9DEAFE1}" type="datetimeFigureOut">
              <a:rPr lang="en-US"/>
              <a:pPr>
                <a:defRPr/>
              </a:pPr>
              <a:t>6/13/2013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26A8E23-AF52-47E3-8828-3D7E44B0AAE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9E59AB-CCDF-421C-9DCF-67EB23274964}" type="datetimeFigureOut">
              <a:rPr lang="en-US"/>
              <a:pPr>
                <a:defRPr/>
              </a:pPr>
              <a:t>6/13/2013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AB690FA-EB3C-4668-875F-E07E8817D5A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09668D2-A033-4E38-8F43-24E40822F0B9}" type="datetimeFigureOut">
              <a:rPr lang="en-US"/>
              <a:pPr>
                <a:defRPr/>
              </a:pPr>
              <a:t>6/13/2013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6E7B138-D38A-428E-B517-E1FDFB0CFD97}"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EA166E-F724-4FBD-BAD9-44E4C8741C0E}" type="datetimeFigureOut">
              <a:rPr lang="en-US"/>
              <a:pPr>
                <a:defRPr/>
              </a:pPr>
              <a:t>6/13/2013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44E4411-64F4-4ECD-B7F4-156EDBE10AF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4D73160-E933-402B-93B4-2A12EC6AC3A0}" type="datetimeFigureOut">
              <a:rPr lang="en-US"/>
              <a:pPr>
                <a:defRPr/>
              </a:pPr>
              <a:t>6/13/2013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ACA26F4-0319-4361-BFF6-782D8F3B597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D08B7B0-8AFF-476B-8DB8-F4574CF2AEA2}" type="datetimeFigureOut">
              <a:rPr lang="en-US"/>
              <a:pPr>
                <a:defRPr/>
              </a:pPr>
              <a:t>6/13/2013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02008AEA-D06D-4E94-B073-EE5BCE5FF27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26130EA8-11C9-4C95-9C5D-990E639721CF}" type="slidenum">
              <a:rPr lang="en-US"/>
              <a:pPr>
                <a:defRPr/>
              </a:pPr>
              <a:t>1</a:t>
            </a:fld>
            <a:endParaRPr lang="en-US" dirty="0"/>
          </a:p>
        </p:txBody>
      </p:sp>
      <p:sp>
        <p:nvSpPr>
          <p:cNvPr id="5" name="Rectangle 4"/>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41"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29 </a:t>
            </a:r>
            <a:r>
              <a:rPr lang="hr-HR" sz="1600" b="1" i="1">
                <a:solidFill>
                  <a:schemeClr val="bg1"/>
                </a:solidFill>
                <a:latin typeface="Cambria" pitchFamily="18" charset="0"/>
              </a:rPr>
              <a:t>–</a:t>
            </a:r>
            <a:r>
              <a:rPr lang="en-US" sz="1600" b="1" i="1" dirty="0">
                <a:solidFill>
                  <a:schemeClr val="bg1"/>
                </a:solidFill>
                <a:latin typeface="Cambria" pitchFamily="18" charset="0"/>
              </a:rPr>
              <a:t> </a:t>
            </a:r>
            <a:r>
              <a:rPr lang="sr-Latn-CS" sz="1600" b="1" i="1">
                <a:solidFill>
                  <a:schemeClr val="bg1"/>
                </a:solidFill>
                <a:latin typeface="Cambria" pitchFamily="18" charset="0"/>
              </a:rPr>
              <a:t> </a:t>
            </a:r>
            <a:r>
              <a:rPr lang="en-US" sz="1600" b="1" i="1" dirty="0">
                <a:solidFill>
                  <a:schemeClr val="bg1"/>
                </a:solidFill>
                <a:latin typeface="Cambria" pitchFamily="18" charset="0"/>
              </a:rPr>
              <a:t>Customs union</a:t>
            </a:r>
            <a:endParaRPr lang="en-US" sz="1600" dirty="0">
              <a:latin typeface="Cambria" pitchFamily="18" charset="0"/>
            </a:endParaRPr>
          </a:p>
        </p:txBody>
      </p:sp>
      <p:pic>
        <p:nvPicPr>
          <p:cNvPr id="7"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4343"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en-US" sz="2600" dirty="0">
                <a:solidFill>
                  <a:srgbClr val="F2DCDB"/>
                </a:solidFill>
                <a:latin typeface="Cambria" pitchFamily="18" charset="0"/>
              </a:rPr>
              <a:t>29</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14344" name="Rectangle 12"/>
          <p:cNvSpPr>
            <a:spLocks noChangeArrowheads="1"/>
          </p:cNvSpPr>
          <p:nvPr/>
        </p:nvSpPr>
        <p:spPr bwMode="auto">
          <a:xfrm>
            <a:off x="2979981" y="6326466"/>
            <a:ext cx="2379177" cy="369332"/>
          </a:xfrm>
          <a:prstGeom prst="rect">
            <a:avLst/>
          </a:prstGeom>
          <a:noFill/>
          <a:ln w="9525">
            <a:noFill/>
            <a:miter lim="800000"/>
            <a:headEnd/>
            <a:tailEnd/>
          </a:ln>
        </p:spPr>
        <p:txBody>
          <a:bodyPr wrap="none" anchor="ctr">
            <a:spAutoFit/>
          </a:bodyPr>
          <a:lstStyle/>
          <a:p>
            <a:pPr algn="ctr"/>
            <a:r>
              <a:rPr lang="en-GB" b="1" dirty="0" smtClean="0">
                <a:solidFill>
                  <a:srgbClr val="D99694"/>
                </a:solidFill>
                <a:latin typeface="Cambria" pitchFamily="18" charset="0"/>
              </a:rPr>
              <a:t>Brussels,  </a:t>
            </a:r>
            <a:r>
              <a:rPr lang="en-GB" b="1" dirty="0" smtClean="0">
                <a:solidFill>
                  <a:srgbClr val="D99694"/>
                </a:solidFill>
              </a:rPr>
              <a:t>June</a:t>
            </a:r>
            <a:r>
              <a:rPr lang="en-GB" b="1" dirty="0" smtClean="0">
                <a:solidFill>
                  <a:srgbClr val="D99694"/>
                </a:solidFill>
                <a:latin typeface="Cambria" pitchFamily="18" charset="0"/>
              </a:rPr>
              <a:t> 2013</a:t>
            </a:r>
            <a:endParaRPr lang="en-GB" dirty="0">
              <a:solidFill>
                <a:srgbClr val="D99694"/>
              </a:solidFill>
              <a:latin typeface="Calibri" pitchFamily="34" charset="0"/>
            </a:endParaRPr>
          </a:p>
        </p:txBody>
      </p:sp>
      <p:grpSp>
        <p:nvGrpSpPr>
          <p:cNvPr id="14345" name="Group 22"/>
          <p:cNvGrpSpPr>
            <a:grpSpLocks/>
          </p:cNvGrpSpPr>
          <p:nvPr/>
        </p:nvGrpSpPr>
        <p:grpSpPr bwMode="auto">
          <a:xfrm rot="165688">
            <a:off x="-77788" y="5162550"/>
            <a:ext cx="1020763" cy="1752600"/>
            <a:chOff x="-28875" y="5105400"/>
            <a:chExt cx="1019475" cy="1752600"/>
          </a:xfrm>
        </p:grpSpPr>
        <p:sp>
          <p:nvSpPr>
            <p:cNvPr id="11" name="5-Point Star 10"/>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5-Point Star 11"/>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5-Point Star 12"/>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5-Point Star 13"/>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5-Point Star 15"/>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1E755B22-D2D7-4228-A31E-59704CC3C057}" type="slidenum">
              <a:rPr lang="en-US" sz="1200">
                <a:solidFill>
                  <a:schemeClr val="tx1">
                    <a:tint val="75000"/>
                  </a:schemeClr>
                </a:solidFill>
                <a:latin typeface="+mn-lt"/>
              </a:rPr>
              <a:pPr algn="r" fontAlgn="auto">
                <a:spcBef>
                  <a:spcPts val="0"/>
                </a:spcBef>
                <a:spcAft>
                  <a:spcPts val="0"/>
                </a:spcAft>
                <a:defRPr/>
              </a:pPr>
              <a:t>2</a:t>
            </a:fld>
            <a:endParaRPr lang="en-US" sz="1200" dirty="0">
              <a:solidFill>
                <a:schemeClr val="tx1">
                  <a:tint val="75000"/>
                </a:schemeClr>
              </a:solidFill>
              <a:latin typeface="+mn-lt"/>
            </a:endParaRPr>
          </a:p>
        </p:txBody>
      </p:sp>
      <p:sp>
        <p:nvSpPr>
          <p:cNvPr id="5" name="Rectangle 4"/>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702"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a:solidFill>
                  <a:schemeClr val="bg1"/>
                </a:solidFill>
                <a:latin typeface="Cambria" pitchFamily="18" charset="0"/>
              </a:rPr>
              <a:t>29 </a:t>
            </a:r>
            <a:r>
              <a:rPr lang="hr-HR" sz="1600" b="1" i="1">
                <a:solidFill>
                  <a:schemeClr val="bg1"/>
                </a:solidFill>
                <a:latin typeface="Cambria" pitchFamily="18" charset="0"/>
              </a:rPr>
              <a:t>–</a:t>
            </a:r>
            <a:r>
              <a:rPr lang="en-US" sz="1600" b="1" i="1" dirty="0">
                <a:solidFill>
                  <a:schemeClr val="bg1"/>
                </a:solidFill>
                <a:latin typeface="Cambria" pitchFamily="18" charset="0"/>
              </a:rPr>
              <a:t> </a:t>
            </a:r>
            <a:r>
              <a:rPr lang="sr-Latn-CS" sz="1600" b="1" i="1">
                <a:solidFill>
                  <a:schemeClr val="bg1"/>
                </a:solidFill>
                <a:latin typeface="Cambria" pitchFamily="18" charset="0"/>
              </a:rPr>
              <a:t> </a:t>
            </a:r>
            <a:r>
              <a:rPr lang="en-US" sz="1600" b="1" i="1" dirty="0">
                <a:solidFill>
                  <a:schemeClr val="bg1"/>
                </a:solidFill>
                <a:latin typeface="Cambria" pitchFamily="18" charset="0"/>
              </a:rPr>
              <a:t>Customs union</a:t>
            </a:r>
            <a:endParaRPr lang="en-US" sz="1600" dirty="0">
              <a:latin typeface="Cambria" pitchFamily="18" charset="0"/>
            </a:endParaRPr>
          </a:p>
        </p:txBody>
      </p:sp>
      <p:pic>
        <p:nvPicPr>
          <p:cNvPr id="7"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9704" name="Rectangle 3"/>
          <p:cNvSpPr>
            <a:spLocks noChangeArrowheads="1"/>
          </p:cNvSpPr>
          <p:nvPr/>
        </p:nvSpPr>
        <p:spPr bwMode="auto">
          <a:xfrm>
            <a:off x="762000" y="3200400"/>
            <a:ext cx="7315200" cy="3124200"/>
          </a:xfrm>
          <a:prstGeom prst="rect">
            <a:avLst/>
          </a:prstGeom>
          <a:noFill/>
          <a:ln w="9525">
            <a:noFill/>
            <a:miter lim="800000"/>
            <a:headEnd/>
            <a:tailEnd/>
          </a:ln>
        </p:spPr>
        <p:txBody>
          <a:bodyPr anchor="ctr"/>
          <a:lstStyle/>
          <a:p>
            <a:pPr algn="ctr"/>
            <a:r>
              <a:rPr lang="en-US" sz="3200" b="1" dirty="0" smtClean="0">
                <a:solidFill>
                  <a:schemeClr val="bg2"/>
                </a:solidFill>
              </a:rPr>
              <a:t>Customs Duty Reliefs</a:t>
            </a:r>
          </a:p>
          <a:p>
            <a:pPr algn="ctr"/>
            <a:endParaRPr lang="sr-Latn-CS" sz="3200" b="1" i="1" dirty="0">
              <a:solidFill>
                <a:schemeClr val="bg2"/>
              </a:solidFill>
            </a:endParaRPr>
          </a:p>
          <a:p>
            <a:pPr algn="ctr"/>
            <a:endParaRPr lang="sr-Latn-CS" sz="3200" b="1" i="1" dirty="0">
              <a:solidFill>
                <a:schemeClr val="bg2"/>
              </a:solidFill>
            </a:endParaRPr>
          </a:p>
          <a:p>
            <a:pPr algn="ctr"/>
            <a:r>
              <a:rPr lang="en-US" sz="2400" dirty="0" smtClean="0">
                <a:solidFill>
                  <a:schemeClr val="bg2"/>
                </a:solidFill>
              </a:rPr>
              <a:t>Ministry of Finance</a:t>
            </a:r>
            <a:endParaRPr lang="sr-Latn-CS" sz="2400" dirty="0">
              <a:solidFill>
                <a:schemeClr val="bg2"/>
              </a:solidFill>
            </a:endParaRPr>
          </a:p>
          <a:p>
            <a:pPr algn="ctr"/>
            <a:r>
              <a:rPr lang="sr-Latn-CS" sz="2400" dirty="0">
                <a:solidFill>
                  <a:schemeClr val="bg2"/>
                </a:solidFill>
              </a:rPr>
              <a:t>Jelena Sekulić</a:t>
            </a:r>
            <a:endParaRPr lang="en-US" sz="2400" dirty="0">
              <a:solidFill>
                <a:schemeClr val="bg2"/>
              </a:solidFill>
            </a:endParaRPr>
          </a:p>
          <a:p>
            <a:pPr algn="ctr"/>
            <a:r>
              <a:rPr lang="sr-Latn-CS" sz="2400" i="1" dirty="0">
                <a:solidFill>
                  <a:schemeClr val="bg2"/>
                </a:solidFill>
              </a:rPr>
              <a:t>jelena.sekulic@mif.gov.me</a:t>
            </a:r>
            <a:endParaRPr lang="en-US" sz="2400" i="1" dirty="0">
              <a:solidFill>
                <a:schemeClr val="bg2"/>
              </a:solidFill>
            </a:endParaRPr>
          </a:p>
          <a:p>
            <a:pPr algn="ctr"/>
            <a:endParaRPr lang="hr-HR" sz="3200" b="1" i="1" dirty="0">
              <a:solidFill>
                <a:schemeClr val="bg2"/>
              </a:solidFill>
            </a:endParaRPr>
          </a:p>
        </p:txBody>
      </p:sp>
      <p:sp>
        <p:nvSpPr>
          <p:cNvPr id="29705" name="Rectangle 12"/>
          <p:cNvSpPr>
            <a:spLocks noChangeArrowheads="1"/>
          </p:cNvSpPr>
          <p:nvPr/>
        </p:nvSpPr>
        <p:spPr bwMode="auto">
          <a:xfrm>
            <a:off x="2979981" y="6326466"/>
            <a:ext cx="2379177" cy="369332"/>
          </a:xfrm>
          <a:prstGeom prst="rect">
            <a:avLst/>
          </a:prstGeom>
          <a:noFill/>
          <a:ln w="9525">
            <a:noFill/>
            <a:miter lim="800000"/>
            <a:headEnd/>
            <a:tailEnd/>
          </a:ln>
        </p:spPr>
        <p:txBody>
          <a:bodyPr wrap="none" anchor="ctr">
            <a:spAutoFit/>
          </a:bodyPr>
          <a:lstStyle/>
          <a:p>
            <a:pPr algn="ctr"/>
            <a:r>
              <a:rPr lang="en-GB" b="1" dirty="0" smtClean="0">
                <a:solidFill>
                  <a:srgbClr val="D99694"/>
                </a:solidFill>
                <a:latin typeface="Cambria" pitchFamily="18" charset="0"/>
              </a:rPr>
              <a:t>Brussels,  </a:t>
            </a:r>
            <a:r>
              <a:rPr lang="en-GB" b="1" dirty="0" smtClean="0">
                <a:solidFill>
                  <a:srgbClr val="D99694"/>
                </a:solidFill>
              </a:rPr>
              <a:t>June</a:t>
            </a:r>
            <a:r>
              <a:rPr lang="en-GB" b="1" dirty="0" smtClean="0">
                <a:solidFill>
                  <a:srgbClr val="D99694"/>
                </a:solidFill>
                <a:latin typeface="Cambria" pitchFamily="18" charset="0"/>
              </a:rPr>
              <a:t> 2013</a:t>
            </a:r>
            <a:endParaRPr lang="en-GB" dirty="0">
              <a:solidFill>
                <a:srgbClr val="D99694"/>
              </a:solidFill>
              <a:latin typeface="Calibri" pitchFamily="34" charset="0"/>
            </a:endParaRPr>
          </a:p>
        </p:txBody>
      </p:sp>
      <p:grpSp>
        <p:nvGrpSpPr>
          <p:cNvPr id="29706" name="Group 22"/>
          <p:cNvGrpSpPr>
            <a:grpSpLocks/>
          </p:cNvGrpSpPr>
          <p:nvPr/>
        </p:nvGrpSpPr>
        <p:grpSpPr bwMode="auto">
          <a:xfrm rot="165688">
            <a:off x="-77788" y="5162550"/>
            <a:ext cx="1020763" cy="1752600"/>
            <a:chOff x="-28875" y="5105400"/>
            <a:chExt cx="1019475" cy="1752600"/>
          </a:xfrm>
        </p:grpSpPr>
        <p:sp>
          <p:nvSpPr>
            <p:cNvPr id="11" name="5-Point Star 10"/>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5-Point Star 11"/>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5-Point Star 12"/>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5-Point Star 13"/>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5-Point Star 15"/>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6394"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16395"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16386"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6387" name="Title 25"/>
          <p:cNvSpPr>
            <a:spLocks noGrp="1"/>
          </p:cNvSpPr>
          <p:nvPr>
            <p:ph type="title"/>
          </p:nvPr>
        </p:nvSpPr>
        <p:spPr>
          <a:xfrm>
            <a:off x="457200" y="533400"/>
            <a:ext cx="7848600" cy="808038"/>
          </a:xfrm>
        </p:spPr>
        <p:txBody>
          <a:bodyPr/>
          <a:lstStyle/>
          <a:p>
            <a:pPr algn="l"/>
            <a:r>
              <a:rPr lang="en-US" sz="2800" b="1" dirty="0" smtClean="0">
                <a:latin typeface="Arial" charset="0"/>
              </a:rPr>
              <a:t>Legislative Framework</a:t>
            </a:r>
          </a:p>
        </p:txBody>
      </p:sp>
      <p:sp>
        <p:nvSpPr>
          <p:cNvPr id="16388" name="Content Placeholder 26"/>
          <p:cNvSpPr>
            <a:spLocks noGrp="1"/>
          </p:cNvSpPr>
          <p:nvPr>
            <p:ph idx="1"/>
          </p:nvPr>
        </p:nvSpPr>
        <p:spPr>
          <a:xfrm>
            <a:off x="152400" y="1600200"/>
            <a:ext cx="8991600" cy="4495800"/>
          </a:xfrm>
        </p:spPr>
        <p:txBody>
          <a:bodyPr/>
          <a:lstStyle/>
          <a:p>
            <a:r>
              <a:rPr lang="en-GB" sz="2000" b="1" i="1" u="sng" dirty="0" smtClean="0">
                <a:latin typeface="Arial" charset="0"/>
              </a:rPr>
              <a:t>Customs regulations</a:t>
            </a:r>
          </a:p>
          <a:p>
            <a:pPr>
              <a:buFont typeface="Arial" charset="0"/>
              <a:buNone/>
            </a:pPr>
            <a:endParaRPr lang="en-GB" sz="2000" b="1" i="1" u="sng" dirty="0" smtClean="0">
              <a:latin typeface="Arial" charset="0"/>
            </a:endParaRPr>
          </a:p>
          <a:p>
            <a:pPr marL="450850" lvl="1" indent="6350">
              <a:buFont typeface="Arial" charset="0"/>
              <a:buNone/>
            </a:pPr>
            <a:r>
              <a:rPr lang="en-GB" sz="2000" b="1" i="1" dirty="0" smtClean="0">
                <a:latin typeface="Arial" charset="0"/>
              </a:rPr>
              <a:t>Customs Law </a:t>
            </a:r>
            <a:r>
              <a:rPr lang="en-GB" sz="2000" dirty="0" smtClean="0">
                <a:latin typeface="Arial" charset="0"/>
              </a:rPr>
              <a:t>(Official Gazette of the Republic of Montenegro, No 7/02, …, 66/06 and Official Gazette of </a:t>
            </a:r>
            <a:r>
              <a:rPr lang="en-GB" sz="2000" dirty="0" smtClean="0">
                <a:latin typeface="Arial" charset="0"/>
              </a:rPr>
              <a:t>Montenegro </a:t>
            </a:r>
            <a:r>
              <a:rPr lang="en-GB" sz="2000" dirty="0" smtClean="0">
                <a:latin typeface="Arial" charset="0"/>
              </a:rPr>
              <a:t>21/08), Article 184</a:t>
            </a:r>
          </a:p>
          <a:p>
            <a:pPr marL="450850" lvl="1" indent="6350">
              <a:buFont typeface="Arial" charset="0"/>
              <a:buNone/>
            </a:pPr>
            <a:endParaRPr lang="en-US" sz="2000" b="1" i="1" dirty="0" smtClean="0">
              <a:latin typeface="Arial" charset="0"/>
            </a:endParaRPr>
          </a:p>
          <a:p>
            <a:pPr marL="450850" lvl="1" indent="6350">
              <a:buFont typeface="Arial" charset="0"/>
              <a:buNone/>
            </a:pPr>
            <a:r>
              <a:rPr lang="en-US" sz="2000" b="1" i="1" dirty="0" smtClean="0">
                <a:latin typeface="Arial" charset="0"/>
              </a:rPr>
              <a:t>Decree on the procedure for exercising right to customs duty relief  </a:t>
            </a:r>
            <a:r>
              <a:rPr lang="en-US" sz="2000" dirty="0" smtClean="0">
                <a:latin typeface="Arial" charset="0"/>
              </a:rPr>
              <a:t>(Official Gazette of the Republic of </a:t>
            </a:r>
            <a:r>
              <a:rPr lang="en-US" sz="2000" dirty="0" smtClean="0">
                <a:latin typeface="Arial" charset="0"/>
              </a:rPr>
              <a:t>Montenegro </a:t>
            </a:r>
            <a:r>
              <a:rPr lang="en-US" sz="2000" dirty="0" smtClean="0">
                <a:latin typeface="Arial" charset="0"/>
              </a:rPr>
              <a:t>22/03)</a:t>
            </a:r>
          </a:p>
          <a:p>
            <a:pPr marL="450850" lvl="1" indent="6350">
              <a:buFont typeface="Arial" charset="0"/>
              <a:buNone/>
            </a:pPr>
            <a:endParaRPr lang="en-GB" sz="2000" b="1" i="1" dirty="0" smtClean="0">
              <a:latin typeface="Arial" charset="0"/>
            </a:endParaRPr>
          </a:p>
          <a:p>
            <a:r>
              <a:rPr lang="en-GB" sz="2000" b="1" i="1" u="sng" dirty="0" smtClean="0">
                <a:latin typeface="Arial" charset="0"/>
              </a:rPr>
              <a:t>Other regulations</a:t>
            </a:r>
          </a:p>
          <a:p>
            <a:endParaRPr lang="en-GB" sz="2000" b="1" i="1" u="sng" dirty="0" smtClean="0">
              <a:latin typeface="Arial" charset="0"/>
            </a:endParaRPr>
          </a:p>
          <a:p>
            <a:pPr indent="17463">
              <a:buFont typeface="Arial" charset="0"/>
              <a:buNone/>
            </a:pPr>
            <a:r>
              <a:rPr lang="en-US" sz="2000" b="1" i="1" dirty="0" smtClean="0">
                <a:latin typeface="Arial" charset="0"/>
              </a:rPr>
              <a:t>Law on </a:t>
            </a:r>
            <a:r>
              <a:rPr lang="en-US" sz="2000" b="1" i="1" dirty="0">
                <a:latin typeface="Arial" charset="0"/>
              </a:rPr>
              <a:t>S</a:t>
            </a:r>
            <a:r>
              <a:rPr lang="en-US" sz="2000" b="1" i="1" dirty="0" smtClean="0">
                <a:latin typeface="Arial" charset="0"/>
              </a:rPr>
              <a:t>cientific </a:t>
            </a:r>
            <a:r>
              <a:rPr lang="en-US" sz="2000" b="1" i="1" dirty="0" smtClean="0">
                <a:latin typeface="Arial" charset="0"/>
              </a:rPr>
              <a:t>and </a:t>
            </a:r>
            <a:r>
              <a:rPr lang="en-US" sz="2000" b="1" i="1" dirty="0" smtClean="0">
                <a:latin typeface="Arial" charset="0"/>
              </a:rPr>
              <a:t>Research </a:t>
            </a:r>
            <a:r>
              <a:rPr lang="en-US" sz="2000" b="1" i="1" dirty="0">
                <a:latin typeface="Arial" charset="0"/>
              </a:rPr>
              <a:t>A</a:t>
            </a:r>
            <a:r>
              <a:rPr lang="en-US" sz="2000" b="1" i="1" dirty="0" smtClean="0">
                <a:latin typeface="Arial" charset="0"/>
              </a:rPr>
              <a:t>ctivity </a:t>
            </a:r>
            <a:r>
              <a:rPr lang="en-US" sz="2000" dirty="0" smtClean="0">
                <a:latin typeface="Arial" charset="0"/>
              </a:rPr>
              <a:t>(Official Gazette of </a:t>
            </a:r>
            <a:r>
              <a:rPr lang="en-US" sz="2000" dirty="0" smtClean="0">
                <a:latin typeface="Arial" charset="0"/>
              </a:rPr>
              <a:t>Montenegro 80/10 </a:t>
            </a:r>
            <a:r>
              <a:rPr lang="en-US" sz="2000" dirty="0" smtClean="0">
                <a:latin typeface="Arial" charset="0"/>
              </a:rPr>
              <a:t>and 40/11), Article 60</a:t>
            </a:r>
            <a:endParaRPr lang="en-GB" sz="2000" b="1" i="1" dirty="0" smtClean="0">
              <a:latin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7418"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17419"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17410"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7415"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9" name="Title 18"/>
          <p:cNvSpPr>
            <a:spLocks noGrp="1"/>
          </p:cNvSpPr>
          <p:nvPr>
            <p:ph type="ctrTitle"/>
          </p:nvPr>
        </p:nvSpPr>
        <p:spPr>
          <a:xfrm>
            <a:off x="152400" y="609600"/>
            <a:ext cx="8229600" cy="533400"/>
          </a:xfrm>
        </p:spPr>
        <p:txBody>
          <a:bodyPr>
            <a:normAutofit/>
          </a:bodyPr>
          <a:lstStyle/>
          <a:p>
            <a:pPr algn="l"/>
            <a:r>
              <a:rPr lang="en-US" sz="2800" b="1" dirty="0" smtClean="0">
                <a:latin typeface="Arial" charset="0"/>
              </a:rPr>
              <a:t>Relevant EU regulations</a:t>
            </a:r>
          </a:p>
        </p:txBody>
      </p:sp>
      <p:sp>
        <p:nvSpPr>
          <p:cNvPr id="17412" name="Subtitle 19"/>
          <p:cNvSpPr>
            <a:spLocks noGrp="1"/>
          </p:cNvSpPr>
          <p:nvPr>
            <p:ph type="subTitle" idx="1"/>
          </p:nvPr>
        </p:nvSpPr>
        <p:spPr>
          <a:xfrm>
            <a:off x="228600" y="888642"/>
            <a:ext cx="8458200" cy="5283558"/>
          </a:xfrm>
        </p:spPr>
        <p:txBody>
          <a:bodyPr/>
          <a:lstStyle/>
          <a:p>
            <a:pPr algn="just">
              <a:buFont typeface="Wingdings" pitchFamily="2" charset="2"/>
              <a:buChar char="ü"/>
            </a:pPr>
            <a:endParaRPr lang="sr-Latn-CS" sz="2800" b="1" i="1" dirty="0" smtClean="0">
              <a:solidFill>
                <a:schemeClr val="tx1"/>
              </a:solidFill>
              <a:latin typeface="Cambria" pitchFamily="18" charset="0"/>
            </a:endParaRPr>
          </a:p>
          <a:p>
            <a:pPr marL="180975" indent="-180975" algn="just">
              <a:buFont typeface="Wingdings" pitchFamily="2" charset="2"/>
              <a:buChar char="ü"/>
            </a:pPr>
            <a:r>
              <a:rPr lang="en-GB" sz="2000" b="1" i="1" dirty="0" smtClean="0">
                <a:solidFill>
                  <a:schemeClr val="tx1"/>
                </a:solidFill>
                <a:latin typeface="Arial" charset="0"/>
              </a:rPr>
              <a:t>Council Regulation No 1186/2009 setting up a Community system of  reliefs from customs duty </a:t>
            </a:r>
          </a:p>
          <a:p>
            <a:pPr algn="just">
              <a:buFont typeface="Wingdings" pitchFamily="2" charset="2"/>
              <a:buNone/>
            </a:pPr>
            <a:endParaRPr lang="en-US" sz="2000" dirty="0" smtClean="0">
              <a:solidFill>
                <a:schemeClr val="tx1"/>
              </a:solidFill>
              <a:latin typeface="Arial" charset="0"/>
            </a:endParaRPr>
          </a:p>
          <a:p>
            <a:pPr algn="just">
              <a:buFont typeface="Wingdings" pitchFamily="2" charset="2"/>
              <a:buChar char="ü"/>
            </a:pPr>
            <a:r>
              <a:rPr lang="sr-Latn-CS" sz="2000" b="1" i="1" dirty="0" smtClean="0">
                <a:solidFill>
                  <a:schemeClr val="tx1"/>
                </a:solidFill>
                <a:latin typeface="Arial" charset="0"/>
              </a:rPr>
              <a:t> </a:t>
            </a:r>
            <a:r>
              <a:rPr lang="en-US" sz="2000" b="1" i="1" dirty="0" smtClean="0">
                <a:solidFill>
                  <a:schemeClr val="tx1"/>
                </a:solidFill>
                <a:latin typeface="Arial" charset="0"/>
              </a:rPr>
              <a:t>Implementing regulations </a:t>
            </a:r>
            <a:r>
              <a:rPr lang="sr-Latn-CS" sz="2000" b="1" i="1" dirty="0" smtClean="0">
                <a:solidFill>
                  <a:schemeClr val="tx1"/>
                </a:solidFill>
                <a:latin typeface="Arial" charset="0"/>
              </a:rPr>
              <a:t>:</a:t>
            </a:r>
            <a:endParaRPr lang="en-US" sz="2000" dirty="0" smtClean="0">
              <a:solidFill>
                <a:schemeClr val="tx1"/>
              </a:solidFill>
              <a:latin typeface="Arial" charset="0"/>
            </a:endParaRPr>
          </a:p>
          <a:p>
            <a:pPr lvl="1" algn="just"/>
            <a:r>
              <a:rPr lang="en-GB" sz="2000" i="1" dirty="0" smtClean="0">
                <a:solidFill>
                  <a:schemeClr val="tx1"/>
                </a:solidFill>
                <a:latin typeface="Arial" charset="0"/>
              </a:rPr>
              <a:t>Commission Implementing Regulation (EU) No 1225/2011</a:t>
            </a:r>
          </a:p>
          <a:p>
            <a:pPr lvl="1" algn="just"/>
            <a:r>
              <a:rPr lang="en-GB" sz="2000" i="1" dirty="0" smtClean="0">
                <a:solidFill>
                  <a:schemeClr val="tx1"/>
                </a:solidFill>
                <a:latin typeface="Arial" charset="0"/>
              </a:rPr>
              <a:t>Commission Implementing Regulation (EU) No 80/2012</a:t>
            </a:r>
          </a:p>
          <a:p>
            <a:pPr lvl="1" algn="just"/>
            <a:r>
              <a:rPr lang="en-GB" sz="2000" i="1" dirty="0" smtClean="0">
                <a:solidFill>
                  <a:schemeClr val="tx1"/>
                </a:solidFill>
                <a:latin typeface="Arial" charset="0"/>
              </a:rPr>
              <a:t>Commission Implementing Regulation (EU) No 1224/2011</a:t>
            </a:r>
          </a:p>
          <a:p>
            <a:pPr algn="just"/>
            <a:endParaRPr lang="en-US" sz="2000" dirty="0" smtClean="0">
              <a:solidFill>
                <a:schemeClr val="tx1"/>
              </a:solidFill>
              <a:latin typeface="Arial" charset="0"/>
            </a:endParaRPr>
          </a:p>
          <a:p>
            <a:pPr marL="180975" indent="-180975" algn="just">
              <a:buFont typeface="Wingdings" pitchFamily="2" charset="2"/>
              <a:buChar char="ü"/>
            </a:pPr>
            <a:r>
              <a:rPr lang="en-US" sz="2000" b="1" i="1" dirty="0" smtClean="0">
                <a:solidFill>
                  <a:schemeClr val="tx1"/>
                </a:solidFill>
                <a:latin typeface="Arial" charset="0"/>
              </a:rPr>
              <a:t>Council Directive 2007/74/EC </a:t>
            </a:r>
            <a:r>
              <a:rPr lang="en-GB" sz="2000" b="1" i="1" dirty="0" smtClean="0">
                <a:solidFill>
                  <a:schemeClr val="tx1"/>
                </a:solidFill>
                <a:latin typeface="Arial" charset="0"/>
              </a:rPr>
              <a:t>on the exemption from value added tax and excise duty of goods imported by persons travelling from third countries</a:t>
            </a:r>
            <a:endParaRPr lang="en-US" sz="2000" b="1" i="1" dirty="0" smtClean="0">
              <a:solidFill>
                <a:schemeClr val="tx1"/>
              </a:solidFill>
              <a:latin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3"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844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1844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18434"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843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8435" name="Title 19"/>
          <p:cNvSpPr>
            <a:spLocks noGrp="1"/>
          </p:cNvSpPr>
          <p:nvPr>
            <p:ph type="ctrTitle"/>
          </p:nvPr>
        </p:nvSpPr>
        <p:spPr>
          <a:xfrm>
            <a:off x="457200" y="381000"/>
            <a:ext cx="8001000" cy="2362200"/>
          </a:xfrm>
        </p:spPr>
        <p:txBody>
          <a:bodyPr/>
          <a:lstStyle/>
          <a:p>
            <a:pPr algn="l"/>
            <a:r>
              <a:rPr lang="en-US" dirty="0" smtClean="0">
                <a:latin typeface="Cambria" pitchFamily="18" charset="0"/>
              </a:rPr>
              <a:t/>
            </a:r>
            <a:br>
              <a:rPr lang="en-US" dirty="0" smtClean="0">
                <a:latin typeface="Cambria" pitchFamily="18" charset="0"/>
              </a:rPr>
            </a:br>
            <a:endParaRPr lang="en-US" dirty="0" smtClean="0">
              <a:latin typeface="Cambria" pitchFamily="18" charset="0"/>
            </a:endParaRPr>
          </a:p>
        </p:txBody>
      </p:sp>
      <p:sp>
        <p:nvSpPr>
          <p:cNvPr id="21" name="Subtitle 20"/>
          <p:cNvSpPr>
            <a:spLocks noGrp="1"/>
          </p:cNvSpPr>
          <p:nvPr>
            <p:ph type="subTitle" idx="1"/>
          </p:nvPr>
        </p:nvSpPr>
        <p:spPr>
          <a:xfrm>
            <a:off x="609600" y="1447800"/>
            <a:ext cx="8077200" cy="4191000"/>
          </a:xfrm>
        </p:spPr>
        <p:txBody>
          <a:bodyPr>
            <a:normAutofit/>
          </a:bodyPr>
          <a:lstStyle/>
          <a:p>
            <a:pPr algn="just" hangingPunct="0"/>
            <a:r>
              <a:rPr lang="en-US" sz="2800" b="1" i="1" dirty="0" smtClean="0">
                <a:solidFill>
                  <a:schemeClr val="tx1"/>
                </a:solidFill>
                <a:latin typeface="Arial" charset="0"/>
              </a:rPr>
              <a:t>Import customs duty</a:t>
            </a:r>
            <a:r>
              <a:rPr lang="en-US" sz="2800" b="1" dirty="0" smtClean="0">
                <a:solidFill>
                  <a:schemeClr val="tx1"/>
                </a:solidFill>
                <a:latin typeface="Arial" charset="0"/>
              </a:rPr>
              <a:t> </a:t>
            </a:r>
            <a:r>
              <a:rPr lang="en-US" sz="2800" dirty="0" smtClean="0">
                <a:solidFill>
                  <a:schemeClr val="tx1"/>
                </a:solidFill>
                <a:latin typeface="Arial" charset="0"/>
              </a:rPr>
              <a:t>is a customs duty and other charges paid at importation of goods, and having the same effect as the customs duty itself.</a:t>
            </a:r>
            <a:endParaRPr lang="en-US" sz="2800" b="1" i="1" dirty="0" smtClean="0">
              <a:solidFill>
                <a:schemeClr val="tx1"/>
              </a:solidFill>
              <a:latin typeface="Arial" charset="0"/>
            </a:endParaRPr>
          </a:p>
          <a:p>
            <a:pPr algn="just" hangingPunct="0"/>
            <a:endParaRPr lang="sr-Latn-CS" sz="2800" dirty="0" smtClean="0">
              <a:solidFill>
                <a:schemeClr val="tx1"/>
              </a:solidFill>
              <a:latin typeface="Arial" charset="0"/>
            </a:endParaRPr>
          </a:p>
          <a:p>
            <a:pPr algn="just" hangingPunct="0"/>
            <a:r>
              <a:rPr lang="en-US" sz="2800" dirty="0" smtClean="0">
                <a:solidFill>
                  <a:schemeClr val="tx1"/>
                </a:solidFill>
                <a:latin typeface="Arial" charset="0"/>
              </a:rPr>
              <a:t>There are no </a:t>
            </a:r>
            <a:r>
              <a:rPr lang="en-US" sz="2800" b="1" i="1" dirty="0" smtClean="0">
                <a:solidFill>
                  <a:schemeClr val="tx1"/>
                </a:solidFill>
                <a:latin typeface="Arial" charset="0"/>
              </a:rPr>
              <a:t>export customs duty/charges</a:t>
            </a:r>
            <a:r>
              <a:rPr lang="sr-Latn-CS" sz="2800" i="1" dirty="0" smtClean="0">
                <a:solidFill>
                  <a:schemeClr val="tx1"/>
                </a:solidFill>
                <a:latin typeface="Arial" charset="0"/>
              </a:rPr>
              <a:t>.</a:t>
            </a:r>
            <a:endParaRPr lang="sr-Latn-CS" sz="2800" dirty="0" smtClean="0">
              <a:solidFill>
                <a:schemeClr val="tx1"/>
              </a:solidFill>
              <a:latin typeface="Arial" charset="0"/>
            </a:endParaRPr>
          </a:p>
          <a:p>
            <a:endParaRPr lang="en-US" dirty="0" smtClean="0">
              <a:solidFill>
                <a:srgbClr val="898989"/>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946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19467"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19458"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946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20" name="Title 19"/>
          <p:cNvSpPr>
            <a:spLocks noGrp="1"/>
          </p:cNvSpPr>
          <p:nvPr>
            <p:ph type="title"/>
          </p:nvPr>
        </p:nvSpPr>
        <p:spPr>
          <a:xfrm>
            <a:off x="457200" y="274638"/>
            <a:ext cx="8229600" cy="1249362"/>
          </a:xfrm>
        </p:spPr>
        <p:txBody>
          <a:bodyPr>
            <a:normAutofit/>
          </a:bodyPr>
          <a:lstStyle/>
          <a:p>
            <a:pPr algn="l"/>
            <a:r>
              <a:rPr lang="en-US" sz="2800" b="1" dirty="0" smtClean="0">
                <a:latin typeface="Arial" charset="0"/>
              </a:rPr>
              <a:t>Procedure</a:t>
            </a:r>
            <a:r>
              <a:rPr lang="sr-Latn-CS" sz="2800" b="1" dirty="0" smtClean="0">
                <a:latin typeface="Arial" charset="0"/>
              </a:rPr>
              <a:t> (Article 2)</a:t>
            </a:r>
            <a:endParaRPr lang="en-US" sz="2800" b="1" dirty="0" smtClean="0">
              <a:latin typeface="Arial" charset="0"/>
            </a:endParaRPr>
          </a:p>
        </p:txBody>
      </p:sp>
      <p:sp>
        <p:nvSpPr>
          <p:cNvPr id="19460" name="Subtitle 20"/>
          <p:cNvSpPr>
            <a:spLocks noGrp="1"/>
          </p:cNvSpPr>
          <p:nvPr>
            <p:ph idx="1"/>
          </p:nvPr>
        </p:nvSpPr>
        <p:spPr>
          <a:xfrm>
            <a:off x="457200" y="1219200"/>
            <a:ext cx="8382000" cy="4906963"/>
          </a:xfrm>
        </p:spPr>
        <p:txBody>
          <a:bodyPr/>
          <a:lstStyle/>
          <a:p>
            <a:pPr algn="just" hangingPunct="0">
              <a:buFont typeface="Arial" charset="0"/>
              <a:buNone/>
            </a:pPr>
            <a:endParaRPr lang="sr-Latn-CS" sz="2800" dirty="0" smtClean="0">
              <a:latin typeface="Cambria" pitchFamily="18" charset="0"/>
            </a:endParaRPr>
          </a:p>
          <a:p>
            <a:pPr algn="just" hangingPunct="0">
              <a:buFont typeface="Arial" charset="0"/>
              <a:buNone/>
            </a:pPr>
            <a:r>
              <a:rPr lang="en-US" sz="2200" dirty="0" smtClean="0">
                <a:latin typeface="Arial" pitchFamily="34" charset="0"/>
                <a:cs typeface="Arial" pitchFamily="34" charset="0"/>
              </a:rPr>
              <a:t>Procedure is initiated by lodging a request </a:t>
            </a:r>
            <a:r>
              <a:rPr lang="en-US" sz="2200" b="1" i="1" dirty="0" smtClean="0">
                <a:latin typeface="Arial" pitchFamily="34" charset="0"/>
                <a:cs typeface="Arial" pitchFamily="34" charset="0"/>
              </a:rPr>
              <a:t>in writing </a:t>
            </a:r>
            <a:r>
              <a:rPr lang="en-US" sz="2200" dirty="0" smtClean="0">
                <a:latin typeface="Arial" pitchFamily="34" charset="0"/>
                <a:cs typeface="Arial" pitchFamily="34" charset="0"/>
              </a:rPr>
              <a:t>or </a:t>
            </a:r>
            <a:r>
              <a:rPr lang="en-US" sz="2200" b="1" i="1" dirty="0" smtClean="0">
                <a:latin typeface="Arial" pitchFamily="34" charset="0"/>
                <a:cs typeface="Arial" pitchFamily="34" charset="0"/>
              </a:rPr>
              <a:t>verbally</a:t>
            </a:r>
            <a:endParaRPr lang="en-US" sz="2200" dirty="0" smtClean="0">
              <a:latin typeface="Arial" pitchFamily="34" charset="0"/>
              <a:cs typeface="Arial" pitchFamily="34" charset="0"/>
            </a:endParaRPr>
          </a:p>
          <a:p>
            <a:pPr algn="just" hangingPunct="0">
              <a:buFont typeface="Arial" charset="0"/>
              <a:buNone/>
            </a:pPr>
            <a:endParaRPr lang="sr-Latn-CS" sz="2200" dirty="0" smtClean="0">
              <a:latin typeface="Arial" pitchFamily="34" charset="0"/>
              <a:cs typeface="Arial" pitchFamily="34" charset="0"/>
            </a:endParaRPr>
          </a:p>
          <a:p>
            <a:pPr algn="just" hangingPunct="0">
              <a:buFont typeface="Arial" charset="0"/>
              <a:buNone/>
            </a:pPr>
            <a:endParaRPr lang="sr-Latn-CS" sz="2200" dirty="0" smtClean="0">
              <a:latin typeface="Arial" pitchFamily="34" charset="0"/>
              <a:cs typeface="Arial" pitchFamily="34" charset="0"/>
            </a:endParaRPr>
          </a:p>
          <a:p>
            <a:pPr algn="just" hangingPunct="0">
              <a:buFont typeface="Arial" charset="0"/>
              <a:buNone/>
            </a:pPr>
            <a:r>
              <a:rPr lang="en-US" sz="2200" dirty="0" smtClean="0">
                <a:latin typeface="Arial" pitchFamily="34" charset="0"/>
                <a:cs typeface="Arial" pitchFamily="34" charset="0"/>
              </a:rPr>
              <a:t>The customs authority </a:t>
            </a:r>
            <a:r>
              <a:rPr lang="en-US" sz="2200" b="1" i="1" dirty="0" smtClean="0">
                <a:latin typeface="Arial" pitchFamily="34" charset="0"/>
                <a:cs typeface="Arial" pitchFamily="34" charset="0"/>
              </a:rPr>
              <a:t>renders a decision</a:t>
            </a:r>
            <a:r>
              <a:rPr lang="en-US" sz="2200" dirty="0" smtClean="0">
                <a:latin typeface="Arial" pitchFamily="34" charset="0"/>
                <a:cs typeface="Arial" pitchFamily="34" charset="0"/>
              </a:rPr>
              <a:t> by way of a</a:t>
            </a:r>
          </a:p>
          <a:p>
            <a:pPr algn="just" hangingPunct="0"/>
            <a:r>
              <a:rPr lang="en-US" sz="2200" dirty="0" smtClean="0">
                <a:latin typeface="Arial" pitchFamily="34" charset="0"/>
                <a:cs typeface="Arial" pitchFamily="34" charset="0"/>
              </a:rPr>
              <a:t>Decision</a:t>
            </a:r>
          </a:p>
          <a:p>
            <a:pPr algn="just" hangingPunct="0"/>
            <a:r>
              <a:rPr lang="en-US" sz="2200" dirty="0" smtClean="0">
                <a:latin typeface="Arial" pitchFamily="34" charset="0"/>
                <a:cs typeface="Arial" pitchFamily="34" charset="0"/>
              </a:rPr>
              <a:t>Notes on the document</a:t>
            </a:r>
          </a:p>
          <a:p>
            <a:pPr algn="just" hangingPunct="0"/>
            <a:r>
              <a:rPr lang="en-US" sz="2200" dirty="0" smtClean="0">
                <a:latin typeface="Arial" pitchFamily="34" charset="0"/>
                <a:cs typeface="Arial" pitchFamily="34" charset="0"/>
              </a:rPr>
              <a:t>Verbally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1"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0497"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0498"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0482"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0494"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graphicFrame>
        <p:nvGraphicFramePr>
          <p:cNvPr id="20507" name="Group 27"/>
          <p:cNvGraphicFramePr>
            <a:graphicFrameLocks noGrp="1"/>
          </p:cNvGraphicFramePr>
          <p:nvPr/>
        </p:nvGraphicFramePr>
        <p:xfrm>
          <a:off x="228600" y="457200"/>
          <a:ext cx="8763000" cy="5794058"/>
        </p:xfrm>
        <a:graphic>
          <a:graphicData uri="http://schemas.openxmlformats.org/drawingml/2006/table">
            <a:tbl>
              <a:tblPr/>
              <a:tblGrid>
                <a:gridCol w="8763000"/>
              </a:tblGrid>
              <a:tr h="676275">
                <a:tc>
                  <a:txBody>
                    <a:bodyPr/>
                    <a:lstStyle/>
                    <a:p>
                      <a:pPr marL="0" marR="0" lvl="0" indent="0" algn="l" defTabSz="914400" rtl="0" eaLnBrk="1" fontAlgn="base" latinLnBrk="0" hangingPunct="1">
                        <a:lnSpc>
                          <a:spcPct val="115000"/>
                        </a:lnSpc>
                        <a:spcBef>
                          <a:spcPct val="0"/>
                        </a:spcBef>
                        <a:spcAft>
                          <a:spcPct val="0"/>
                        </a:spcAft>
                        <a:buClrTx/>
                        <a:buSzTx/>
                        <a:buFontTx/>
                        <a:buNone/>
                        <a:tabLst>
                          <a:tab pos="330200" algn="l"/>
                        </a:tabLst>
                      </a:pPr>
                      <a:r>
                        <a:rPr kumimoji="0" lang="en-US" sz="2400" b="1" i="0" u="none" strike="noStrike" cap="none" normalizeH="0" baseline="0" dirty="0" smtClean="0">
                          <a:ln>
                            <a:noFill/>
                          </a:ln>
                          <a:solidFill>
                            <a:schemeClr val="tx1"/>
                          </a:solidFill>
                          <a:effectLst/>
                          <a:latin typeface="Cambria" pitchFamily="18" charset="0"/>
                          <a:ea typeface="Calibri" pitchFamily="34" charset="0"/>
                          <a:cs typeface="Tahoma" charset="0"/>
                        </a:rPr>
                        <a:t>Relief in the legislation of Montenegro </a:t>
                      </a:r>
                      <a:endParaRPr kumimoji="0" lang="sr-Latn-CS" sz="2400" b="1" i="0" u="none" strike="noStrike" cap="none" normalizeH="0" baseline="0" dirty="0" smtClean="0">
                        <a:ln>
                          <a:noFill/>
                        </a:ln>
                        <a:solidFill>
                          <a:schemeClr val="tx1"/>
                        </a:solidFill>
                        <a:effectLst/>
                        <a:latin typeface="Cambria" pitchFamily="18" charset="0"/>
                        <a:ea typeface="Calibri" pitchFamily="34" charset="0"/>
                        <a:cs typeface="Tahoma" charset="0"/>
                      </a:endParaRPr>
                    </a:p>
                    <a:p>
                      <a:pPr marL="0" marR="0" lvl="0" indent="0" algn="l" defTabSz="914400" rtl="0" eaLnBrk="1" fontAlgn="base" latinLnBrk="0" hangingPunct="1">
                        <a:lnSpc>
                          <a:spcPct val="115000"/>
                        </a:lnSpc>
                        <a:spcBef>
                          <a:spcPct val="0"/>
                        </a:spcBef>
                        <a:spcAft>
                          <a:spcPct val="0"/>
                        </a:spcAft>
                        <a:buClrTx/>
                        <a:buSzTx/>
                        <a:buFontTx/>
                        <a:buNone/>
                        <a:tabLst>
                          <a:tab pos="330200" algn="l"/>
                        </a:tabLst>
                      </a:pPr>
                      <a:r>
                        <a:rPr kumimoji="0" lang="en-US" sz="2000" b="1" i="0" u="none" strike="noStrike" cap="none" normalizeH="0" baseline="0" dirty="0" smtClean="0">
                          <a:ln>
                            <a:noFill/>
                          </a:ln>
                          <a:solidFill>
                            <a:schemeClr val="tx1"/>
                          </a:solidFill>
                          <a:effectLst/>
                          <a:latin typeface="Cambria" pitchFamily="18" charset="0"/>
                          <a:ea typeface="Calibri" pitchFamily="34" charset="0"/>
                          <a:cs typeface="Tahoma" charset="0"/>
                        </a:rPr>
                        <a:t>identical/similar to EU</a:t>
                      </a:r>
                    </a:p>
                  </a:txBody>
                  <a:tcPr marL="68580" marR="68580" marT="0" marB="0" anchor="ctr" horzOverflow="overflow">
                    <a:lnL>
                      <a:noFill/>
                    </a:lnL>
                    <a:lnR>
                      <a:noFill/>
                    </a:lnR>
                    <a:lnT>
                      <a:noFill/>
                    </a:lnT>
                    <a:lnB>
                      <a:noFill/>
                    </a:lnB>
                    <a:lnTlToBr>
                      <a:noFill/>
                    </a:lnTlToBr>
                    <a:lnBlToTr>
                      <a:noFill/>
                    </a:lnBlToTr>
                    <a:noFill/>
                  </a:tcPr>
                </a:tc>
              </a:tr>
              <a:tr h="488950">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330200" algn="l"/>
                        </a:tabLst>
                      </a:pPr>
                      <a:r>
                        <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 Goods established under an international treaty mandatory for Montenegro</a:t>
                      </a:r>
                      <a:r>
                        <a:rPr kumimoji="0" lang="sr-Latn-CS"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a:t>
                      </a:r>
                      <a:endPar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488950">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Goods in personal luggage of passengers</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433388">
                <a:tc>
                  <a:txBody>
                    <a:bodyPr/>
                    <a:lstStyle/>
                    <a:p>
                      <a:pPr marL="0" marR="0" lvl="0" indent="0" algn="just" defTabSz="914400" rtl="0" eaLnBrk="1" fontAlgn="base" latinLnBrk="0" hangingPunct="1">
                        <a:lnSpc>
                          <a:spcPct val="102000"/>
                        </a:lnSpc>
                        <a:spcBef>
                          <a:spcPct val="0"/>
                        </a:spcBef>
                        <a:spcAft>
                          <a:spcPct val="0"/>
                        </a:spcAft>
                        <a:buClrTx/>
                        <a:buSzTx/>
                        <a:buFont typeface="Arial" charset="0"/>
                        <a:buChar char="•"/>
                        <a:tabLst>
                          <a:tab pos="357188" algn="l"/>
                        </a:tabLst>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Consignments of non-commercial nature</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771525">
                <a:tc>
                  <a:txBody>
                    <a:bodyPr/>
                    <a:lstStyle/>
                    <a:p>
                      <a:pPr marL="0" marR="0" lvl="0" indent="0" algn="just" defTabSz="914400" rtl="0" eaLnBrk="1" fontAlgn="base" latinLnBrk="0" hangingPunct="1">
                        <a:lnSpc>
                          <a:spcPct val="103000"/>
                        </a:lnSpc>
                        <a:spcBef>
                          <a:spcPct val="0"/>
                        </a:spcBef>
                        <a:spcAft>
                          <a:spcPct val="0"/>
                        </a:spcAft>
                        <a:buClrTx/>
                        <a:buSzTx/>
                        <a:buFont typeface="Arial" charset="0"/>
                        <a:buChar char="•"/>
                        <a:tabLst>
                          <a:tab pos="354013" algn="l"/>
                        </a:tabLst>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Honorary decoration, presents and awards received in the in the context of international events and relations</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885888">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pPr>
                      <a:r>
                        <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 Goods required to meet basic needs of human beings, imported by humanitarian organisations for distribution free of charge to needy persons</a:t>
                      </a:r>
                      <a:r>
                        <a:rPr kumimoji="0" lang="sr-Latn-CS"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a:t>
                      </a:r>
                      <a:endPar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976313">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Goods sent to the Red Cross of Montenegro in the form of humanitarian aid and donations for delivery of humanitarian activities</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977900">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pPr>
                      <a:r>
                        <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 Humanitarian organisations, associations of disabled persons and their members importing specific equipment for needs of such persons</a:t>
                      </a:r>
                      <a:r>
                        <a:rPr kumimoji="0" lang="sr-Latn-CS"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a:t>
                      </a:r>
                      <a:endPar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1519"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1520"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1506"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151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graphicFrame>
        <p:nvGraphicFramePr>
          <p:cNvPr id="21532" name="Group 28"/>
          <p:cNvGraphicFramePr>
            <a:graphicFrameLocks noGrp="1"/>
          </p:cNvGraphicFramePr>
          <p:nvPr/>
        </p:nvGraphicFramePr>
        <p:xfrm>
          <a:off x="228600" y="533400"/>
          <a:ext cx="8763000" cy="5254591"/>
        </p:xfrm>
        <a:graphic>
          <a:graphicData uri="http://schemas.openxmlformats.org/drawingml/2006/table">
            <a:tbl>
              <a:tblPr/>
              <a:tblGrid>
                <a:gridCol w="8763000"/>
              </a:tblGrid>
              <a:tr h="967148">
                <a:tc>
                  <a:txBody>
                    <a:bodyPr/>
                    <a:lstStyle/>
                    <a:p>
                      <a:pPr marL="0" marR="0" lvl="0" indent="0" algn="l" defTabSz="914400" rtl="0" eaLnBrk="1" fontAlgn="base" latinLnBrk="0" hangingPunct="1">
                        <a:lnSpc>
                          <a:spcPct val="115000"/>
                        </a:lnSpc>
                        <a:spcBef>
                          <a:spcPct val="0"/>
                        </a:spcBef>
                        <a:spcAft>
                          <a:spcPct val="0"/>
                        </a:spcAft>
                        <a:buClrTx/>
                        <a:buSzTx/>
                        <a:buFontTx/>
                        <a:buNone/>
                        <a:tabLst>
                          <a:tab pos="330200" algn="l"/>
                        </a:tabLst>
                      </a:pPr>
                      <a:r>
                        <a:rPr kumimoji="0" lang="en-US" sz="2400" b="1" i="0" u="none" strike="noStrike" cap="none" normalizeH="0" baseline="0" dirty="0" smtClean="0">
                          <a:ln>
                            <a:noFill/>
                          </a:ln>
                          <a:solidFill>
                            <a:schemeClr val="tx1"/>
                          </a:solidFill>
                          <a:effectLst/>
                          <a:latin typeface="Cambria" pitchFamily="18" charset="0"/>
                          <a:ea typeface="Calibri" pitchFamily="34" charset="0"/>
                          <a:cs typeface="Tahoma" charset="0"/>
                        </a:rPr>
                        <a:t>Relief in the legislation of Montenegro </a:t>
                      </a:r>
                      <a:endParaRPr kumimoji="0" lang="sr-Latn-CS" sz="2400" b="1" i="0" u="none" strike="noStrike" cap="none" normalizeH="0" baseline="0" dirty="0" smtClean="0">
                        <a:ln>
                          <a:noFill/>
                        </a:ln>
                        <a:solidFill>
                          <a:schemeClr val="tx1"/>
                        </a:solidFill>
                        <a:effectLst/>
                        <a:latin typeface="Cambria" pitchFamily="18" charset="0"/>
                        <a:ea typeface="Calibri" pitchFamily="34" charset="0"/>
                        <a:cs typeface="Tahoma" charset="0"/>
                      </a:endParaRPr>
                    </a:p>
                    <a:p>
                      <a:pPr marL="0" marR="0" lvl="0" indent="0" algn="l" defTabSz="914400" rtl="0" eaLnBrk="1" fontAlgn="base" latinLnBrk="0" hangingPunct="1">
                        <a:lnSpc>
                          <a:spcPct val="115000"/>
                        </a:lnSpc>
                        <a:spcBef>
                          <a:spcPct val="0"/>
                        </a:spcBef>
                        <a:spcAft>
                          <a:spcPct val="0"/>
                        </a:spcAft>
                        <a:buClrTx/>
                        <a:buSzTx/>
                        <a:buFontTx/>
                        <a:buNone/>
                        <a:tabLst>
                          <a:tab pos="330200" algn="l"/>
                        </a:tabLst>
                      </a:pPr>
                      <a:r>
                        <a:rPr kumimoji="0" lang="en-US" sz="2000" b="1" i="0" u="none" strike="noStrike" cap="none" normalizeH="0" baseline="0" dirty="0" smtClean="0">
                          <a:ln>
                            <a:noFill/>
                          </a:ln>
                          <a:solidFill>
                            <a:schemeClr val="tx1"/>
                          </a:solidFill>
                          <a:effectLst/>
                          <a:latin typeface="Cambria" pitchFamily="18" charset="0"/>
                          <a:ea typeface="Calibri" pitchFamily="34" charset="0"/>
                          <a:cs typeface="Tahoma" charset="0"/>
                        </a:rPr>
                        <a:t>identical/similar to EU</a:t>
                      </a:r>
                    </a:p>
                  </a:txBody>
                  <a:tcPr marL="68580" marR="68580" marT="0" marB="0" anchor="ctr" horzOverflow="overflow">
                    <a:lnL>
                      <a:noFill/>
                    </a:lnL>
                    <a:lnR>
                      <a:noFill/>
                    </a:lnR>
                    <a:lnT>
                      <a:noFill/>
                    </a:lnT>
                    <a:lnB>
                      <a:noFill/>
                    </a:lnB>
                    <a:lnTlToBr>
                      <a:noFill/>
                    </a:lnTlToBr>
                    <a:lnBlToTr>
                      <a:noFill/>
                    </a:lnBlToTr>
                    <a:noFill/>
                  </a:tcPr>
                </a:tc>
              </a:tr>
              <a:tr h="884550">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355600" algn="l"/>
                        </a:tabLst>
                      </a:pPr>
                      <a:r>
                        <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  Brands, patents, models and their supporting documents sent to organisation for protection of copyrights and industrial patent rights</a:t>
                      </a:r>
                      <a:r>
                        <a:rPr kumimoji="0" lang="sr-Latn-CS"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a:t>
                      </a:r>
                      <a:endPar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455039">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Miscellaneous objects and documents</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endParaRPr>
                    </a:p>
                  </a:txBody>
                  <a:tcPr marL="68580" marR="68580" marT="0" marB="0" anchor="ctr" horzOverflow="overflow">
                    <a:lnL>
                      <a:noFill/>
                    </a:lnL>
                    <a:lnR>
                      <a:noFill/>
                    </a:lnR>
                    <a:lnT>
                      <a:noFill/>
                    </a:lnT>
                    <a:lnB>
                      <a:noFill/>
                    </a:lnB>
                    <a:lnTlToBr>
                      <a:noFill/>
                    </a:lnTlToBr>
                    <a:lnBlToTr>
                      <a:noFill/>
                    </a:lnBlToTr>
                    <a:noFill/>
                  </a:tcPr>
                </a:tc>
              </a:tr>
              <a:tr h="352919">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Objects acquired by inheritance</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1232962">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pPr>
                      <a:r>
                        <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  Products obtained from </a:t>
                      </a:r>
                      <a:r>
                        <a:rPr kumimoji="0" lang="sr-Latn-CS"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properties</a:t>
                      </a:r>
                      <a:r>
                        <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 owned by citizens of Montenegro, living within five kilometres from the borderline, in the respective area of the neighbouring country</a:t>
                      </a:r>
                      <a:r>
                        <a:rPr kumimoji="0" lang="sr-Latn-CS" sz="2000" b="0" i="0" u="none" strike="noStrike" cap="none" normalizeH="0" baseline="0" noProof="0" dirty="0" smtClean="0">
                          <a:ln>
                            <a:noFill/>
                          </a:ln>
                          <a:solidFill>
                            <a:schemeClr val="tx1"/>
                          </a:solidFill>
                          <a:effectLst/>
                          <a:latin typeface="Cambria" pitchFamily="18" charset="0"/>
                          <a:ea typeface="Calibri" pitchFamily="34" charset="0"/>
                          <a:cs typeface="Tahoma" charset="0"/>
                        </a:rPr>
                        <a:t>;</a:t>
                      </a:r>
                      <a:endParaRPr kumimoji="0" lang="en-GB" sz="2000" b="0" i="0" u="none" strike="noStrike" cap="none" normalizeH="0" baseline="0" noProof="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526982">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defRPr/>
                      </a:pP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  Equipment for scientific and research activity</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834991">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Char char="•"/>
                        <a:tabLst>
                          <a:tab pos="4333875" algn="l"/>
                        </a:tabLst>
                        <a:defRPr/>
                      </a:pP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rPr>
                        <a:t> Goods sold in duty free shops</a:t>
                      </a:r>
                      <a:r>
                        <a:rPr kumimoji="0" lang="sr-Latn-CS" sz="2000" b="0" i="0" u="none" strike="noStrike" cap="none" normalizeH="0" baseline="0" dirty="0" smtClean="0">
                          <a:ln>
                            <a:noFill/>
                          </a:ln>
                          <a:solidFill>
                            <a:schemeClr val="tx1"/>
                          </a:solidFill>
                          <a:effectLst/>
                          <a:latin typeface="Cambria" pitchFamily="18"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Cambria" pitchFamily="18"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2543"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2544"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2530"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2540"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graphicFrame>
        <p:nvGraphicFramePr>
          <p:cNvPr id="22564" name="Group 36"/>
          <p:cNvGraphicFramePr>
            <a:graphicFrameLocks noGrp="1"/>
          </p:cNvGraphicFramePr>
          <p:nvPr/>
        </p:nvGraphicFramePr>
        <p:xfrm>
          <a:off x="152400" y="685801"/>
          <a:ext cx="8915400" cy="5258002"/>
        </p:xfrm>
        <a:graphic>
          <a:graphicData uri="http://schemas.openxmlformats.org/drawingml/2006/table">
            <a:tbl>
              <a:tblPr/>
              <a:tblGrid>
                <a:gridCol w="8915400"/>
              </a:tblGrid>
              <a:tr h="696980">
                <a:tc>
                  <a:txBody>
                    <a:bodyPr/>
                    <a:lstStyle/>
                    <a:p>
                      <a:pPr marL="0" marR="0" lvl="0" indent="0" algn="l" defTabSz="914400" rtl="0" eaLnBrk="1" fontAlgn="base" latinLnBrk="0" hangingPunct="1">
                        <a:lnSpc>
                          <a:spcPct val="115000"/>
                        </a:lnSpc>
                        <a:spcBef>
                          <a:spcPct val="0"/>
                        </a:spcBef>
                        <a:spcAft>
                          <a:spcPct val="0"/>
                        </a:spcAft>
                        <a:buClrTx/>
                        <a:buSzTx/>
                        <a:buFontTx/>
                        <a:buNone/>
                        <a:tabLst>
                          <a:tab pos="4333875" algn="l"/>
                        </a:tabLst>
                      </a:pPr>
                      <a:r>
                        <a:rPr kumimoji="0" lang="en-US" sz="2400" b="1" i="0" u="none" strike="noStrike" cap="none" normalizeH="0" baseline="0" dirty="0" smtClean="0">
                          <a:ln>
                            <a:noFill/>
                          </a:ln>
                          <a:solidFill>
                            <a:schemeClr val="tx1"/>
                          </a:solidFill>
                          <a:effectLst/>
                          <a:latin typeface="Arial" charset="0"/>
                          <a:ea typeface="Calibri" pitchFamily="34" charset="0"/>
                          <a:cs typeface="Tahoma" charset="0"/>
                        </a:rPr>
                        <a:t>Reliefs in legislation of Montenegro</a:t>
                      </a:r>
                      <a:endParaRPr kumimoji="0" lang="en-US" sz="2400" b="0" i="0" u="none" strike="noStrike" cap="none" normalizeH="0" baseline="0" dirty="0" smtClean="0">
                        <a:ln>
                          <a:noFill/>
                        </a:ln>
                        <a:solidFill>
                          <a:srgbClr val="FF0000"/>
                        </a:solidFill>
                        <a:effectLst/>
                        <a:latin typeface="Arial" charset="0"/>
                        <a:ea typeface="Calibri" pitchFamily="34" charset="0"/>
                        <a:cs typeface="Times New Roman" pitchFamily="18" charset="0"/>
                      </a:endParaRPr>
                    </a:p>
                  </a:txBody>
                  <a:tcPr marL="68580" marR="68580" marT="0" marB="0" anchor="ctr" horzOverflow="overflow">
                    <a:lnL>
                      <a:noFill/>
                    </a:lnL>
                    <a:lnR>
                      <a:noFill/>
                    </a:lnR>
                    <a:lnT>
                      <a:noFill/>
                    </a:lnT>
                    <a:lnB>
                      <a:noFill/>
                    </a:lnB>
                    <a:lnTlToBr>
                      <a:noFill/>
                    </a:lnTlToBr>
                    <a:lnBlToTr>
                      <a:noFill/>
                    </a:lnBlToTr>
                    <a:noFill/>
                  </a:tcPr>
                </a:tc>
              </a:tr>
              <a:tr h="674619">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Arial"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Arial" charset="0"/>
                          <a:ea typeface="Calibri" pitchFamily="34" charset="0"/>
                          <a:cs typeface="Tahoma" charset="0"/>
                        </a:rPr>
                        <a:t>Goods used for restoration and maintenance of protected monuments of culture</a:t>
                      </a:r>
                      <a:r>
                        <a:rPr kumimoji="0" lang="sr-Latn-CS" sz="2000" b="0" i="0" u="none" strike="noStrike" cap="none" normalizeH="0" baseline="0" dirty="0" smtClean="0">
                          <a:ln>
                            <a:noFill/>
                          </a:ln>
                          <a:solidFill>
                            <a:schemeClr val="tx1"/>
                          </a:solidFill>
                          <a:effectLst/>
                          <a:latin typeface="Arial"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Arial"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790111">
                <a:tc>
                  <a:txBody>
                    <a:bodyPr/>
                    <a:lstStyle/>
                    <a:p>
                      <a:pPr marL="0" marR="0" lvl="0" indent="0" algn="just" defTabSz="914400" rtl="0" eaLnBrk="1" fontAlgn="base" latinLnBrk="0" hangingPunct="1">
                        <a:lnSpc>
                          <a:spcPct val="115000"/>
                        </a:lnSpc>
                        <a:spcBef>
                          <a:spcPct val="0"/>
                        </a:spcBef>
                        <a:spcAft>
                          <a:spcPct val="0"/>
                        </a:spcAft>
                        <a:buClrTx/>
                        <a:buSzTx/>
                        <a:buFont typeface="Arial" pitchFamily="34" charset="0"/>
                        <a:buChar char="•"/>
                        <a:tabLst>
                          <a:tab pos="4333875" algn="l"/>
                        </a:tabLst>
                        <a:defRPr/>
                      </a:pPr>
                      <a:r>
                        <a:rPr kumimoji="0" lang="sr-Latn-CS" sz="2000" b="0" i="0" u="none" strike="noStrike" cap="none" normalizeH="0" baseline="0" dirty="0" smtClean="0">
                          <a:ln>
                            <a:noFill/>
                          </a:ln>
                          <a:solidFill>
                            <a:schemeClr val="tx1"/>
                          </a:solidFill>
                          <a:effectLst/>
                          <a:latin typeface="Arial"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Arial" charset="0"/>
                          <a:ea typeface="Calibri" pitchFamily="34" charset="0"/>
                          <a:cs typeface="Tahoma" charset="0"/>
                        </a:rPr>
                        <a:t> Goods used for museum, archive, restaurateur, literature, artistic, music, performing arts and film activities; donations to institutions of culture</a:t>
                      </a:r>
                      <a:r>
                        <a:rPr kumimoji="0" lang="sr-Latn-CS" sz="2000" b="0" i="0" u="none" strike="noStrike" cap="none" normalizeH="0" baseline="0" dirty="0" smtClean="0">
                          <a:ln>
                            <a:noFill/>
                          </a:ln>
                          <a:solidFill>
                            <a:schemeClr val="tx1"/>
                          </a:solidFill>
                          <a:effectLst/>
                          <a:latin typeface="Arial" charset="0"/>
                          <a:ea typeface="Calibri" pitchFamily="34" charset="0"/>
                          <a:cs typeface="Tahoma" charset="0"/>
                        </a:rPr>
                        <a:t>;</a:t>
                      </a:r>
                      <a:endParaRPr kumimoji="0" lang="en-US" sz="2000" b="0" i="0" u="none" strike="noStrike" cap="none" normalizeH="0" baseline="0" dirty="0" smtClean="0">
                        <a:ln>
                          <a:noFill/>
                        </a:ln>
                        <a:solidFill>
                          <a:schemeClr val="tx1"/>
                        </a:solidFill>
                        <a:effectLst/>
                        <a:latin typeface="Arial" charset="0"/>
                        <a:ea typeface="Calibri" pitchFamily="34" charset="0"/>
                        <a:cs typeface="Tahoma" charset="0"/>
                      </a:endParaRPr>
                    </a:p>
                  </a:txBody>
                  <a:tcPr marL="68580" marR="68580" marT="0" marB="0" anchor="ctr" horzOverflow="overflow">
                    <a:lnL>
                      <a:noFill/>
                    </a:lnL>
                    <a:lnR>
                      <a:noFill/>
                    </a:lnR>
                    <a:lnT>
                      <a:noFill/>
                    </a:lnT>
                    <a:lnB>
                      <a:noFill/>
                    </a:lnB>
                    <a:lnTlToBr>
                      <a:noFill/>
                    </a:lnTlToBr>
                    <a:lnBlToTr>
                      <a:noFill/>
                    </a:lnBlToTr>
                    <a:noFill/>
                  </a:tcPr>
                </a:tc>
              </a:tr>
              <a:tr h="790111">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Arial" charset="0"/>
                          <a:ea typeface="Calibri" pitchFamily="34" charset="0"/>
                          <a:cs typeface="Tahoma" charset="0"/>
                        </a:rPr>
                        <a:t> </a:t>
                      </a:r>
                      <a:r>
                        <a:rPr kumimoji="0" lang="en-US" sz="2000" b="0" i="0" u="none" strike="noStrike" cap="none" normalizeH="0" baseline="0" dirty="0" smtClean="0">
                          <a:ln>
                            <a:noFill/>
                          </a:ln>
                          <a:solidFill>
                            <a:schemeClr val="tx1"/>
                          </a:solidFill>
                          <a:effectLst/>
                          <a:latin typeface="Arial" charset="0"/>
                          <a:ea typeface="Calibri" pitchFamily="34" charset="0"/>
                          <a:cs typeface="Tahoma" charset="0"/>
                        </a:rPr>
                        <a:t> Goods </a:t>
                      </a:r>
                      <a:r>
                        <a:rPr lang="en-GB" sz="2000" kern="1200" dirty="0" smtClean="0">
                          <a:solidFill>
                            <a:schemeClr val="tx1"/>
                          </a:solidFill>
                          <a:latin typeface="Arial" pitchFamily="34" charset="0"/>
                          <a:ea typeface="+mn-ea"/>
                          <a:cs typeface="Arial" pitchFamily="34" charset="0"/>
                        </a:rPr>
                        <a:t>brought into from abroad as own works by scientists, writers, and artists</a:t>
                      </a:r>
                      <a:r>
                        <a:rPr lang="sr-Latn-CS" sz="2000" kern="1200" dirty="0" smtClean="0">
                          <a:solidFill>
                            <a:schemeClr val="tx1"/>
                          </a:solidFill>
                          <a:latin typeface="Arial" pitchFamily="34" charset="0"/>
                          <a:ea typeface="+mn-ea"/>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txBody>
                  <a:tcPr marL="68580" marR="68580" marT="0" marB="0" anchor="ctr" horzOverflow="overflow">
                    <a:lnL>
                      <a:noFill/>
                    </a:lnL>
                    <a:lnR>
                      <a:noFill/>
                    </a:lnR>
                    <a:lnT>
                      <a:noFill/>
                    </a:lnT>
                    <a:lnB>
                      <a:noFill/>
                    </a:lnB>
                    <a:lnTlToBr>
                      <a:noFill/>
                    </a:lnTlToBr>
                    <a:lnBlToTr>
                      <a:noFill/>
                    </a:lnBlToTr>
                    <a:noFill/>
                  </a:tcPr>
                </a:tc>
              </a:tr>
              <a:tr h="690971">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Goods </a:t>
                      </a:r>
                      <a:r>
                        <a:rPr lang="en-GB" sz="2000" kern="1200" dirty="0" smtClean="0">
                          <a:solidFill>
                            <a:schemeClr val="tx1"/>
                          </a:solidFill>
                          <a:latin typeface="Arial" pitchFamily="34" charset="0"/>
                          <a:ea typeface="+mn-ea"/>
                          <a:cs typeface="Arial" pitchFamily="34" charset="0"/>
                        </a:rPr>
                        <a:t>brought into as an investment of a foreign investor in accordance with a special law</a:t>
                      </a:r>
                      <a:r>
                        <a:rPr lang="sr-Latn-CS" sz="2000" kern="1200" dirty="0" smtClean="0">
                          <a:solidFill>
                            <a:schemeClr val="tx1"/>
                          </a:solidFill>
                          <a:latin typeface="Arial" pitchFamily="34" charset="0"/>
                          <a:ea typeface="+mn-ea"/>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txBody>
                  <a:tcPr marL="68580" marR="68580" marT="0" marB="0" anchor="ctr" horzOverflow="overflow">
                    <a:lnL>
                      <a:noFill/>
                    </a:lnL>
                    <a:lnR>
                      <a:noFill/>
                    </a:lnR>
                    <a:lnT>
                      <a:noFill/>
                    </a:lnT>
                    <a:lnB>
                      <a:noFill/>
                    </a:lnB>
                    <a:lnTlToBr>
                      <a:noFill/>
                    </a:lnTlToBr>
                    <a:lnBlToTr>
                      <a:noFill/>
                    </a:lnBlToTr>
                    <a:noFill/>
                  </a:tcPr>
                </a:tc>
              </a:tr>
              <a:tr h="839681">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lang="en-GB" sz="2000" kern="1200" dirty="0" smtClean="0">
                          <a:solidFill>
                            <a:schemeClr val="tx1"/>
                          </a:solidFill>
                          <a:latin typeface="Arial" pitchFamily="34" charset="0"/>
                          <a:ea typeface="+mn-ea"/>
                          <a:cs typeface="Arial" pitchFamily="34" charset="0"/>
                        </a:rPr>
                        <a:t>Equipment imported by the state authorities for discharge of their activities, not produced in Montenegro</a:t>
                      </a:r>
                      <a:r>
                        <a:rPr lang="sr-Latn-CS" sz="2000" kern="1200" dirty="0" smtClean="0">
                          <a:solidFill>
                            <a:schemeClr val="tx1"/>
                          </a:solidFill>
                          <a:latin typeface="Arial" pitchFamily="34" charset="0"/>
                          <a:ea typeface="+mn-ea"/>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txBody>
                  <a:tcPr marL="68580" marR="68580" marT="0" marB="0" anchor="ctr" horzOverflow="overflow">
                    <a:lnL>
                      <a:noFill/>
                    </a:lnL>
                    <a:lnR>
                      <a:noFill/>
                    </a:lnR>
                    <a:lnT>
                      <a:noFill/>
                    </a:lnT>
                    <a:lnB>
                      <a:noFill/>
                    </a:lnB>
                    <a:lnTlToBr>
                      <a:noFill/>
                    </a:lnTlToBr>
                    <a:lnBlToTr>
                      <a:noFill/>
                    </a:lnBlToTr>
                    <a:noFill/>
                  </a:tcPr>
                </a:tc>
              </a:tr>
              <a:tr h="739039">
                <a:tc>
                  <a:txBody>
                    <a:bodyPr/>
                    <a:lstStyle/>
                    <a:p>
                      <a:pPr marL="0" marR="0" lvl="0" indent="0" algn="just" defTabSz="914400" rtl="0" eaLnBrk="1" fontAlgn="base" latinLnBrk="0" hangingPunct="1">
                        <a:lnSpc>
                          <a:spcPct val="115000"/>
                        </a:lnSpc>
                        <a:spcBef>
                          <a:spcPct val="0"/>
                        </a:spcBef>
                        <a:spcAft>
                          <a:spcPct val="0"/>
                        </a:spcAft>
                        <a:buClrTx/>
                        <a:buSzTx/>
                        <a:buFont typeface="Arial" charset="0"/>
                        <a:buChar char="•"/>
                        <a:tabLst>
                          <a:tab pos="4333875" algn="l"/>
                        </a:tabLst>
                      </a:pPr>
                      <a:r>
                        <a:rPr kumimoji="0" lang="sr-Latn-C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lang="en-GB" sz="2000" kern="1200" dirty="0" smtClean="0">
                          <a:solidFill>
                            <a:schemeClr val="tx1"/>
                          </a:solidFill>
                          <a:latin typeface="Arial" pitchFamily="34" charset="0"/>
                          <a:ea typeface="+mn-ea"/>
                          <a:cs typeface="Arial" pitchFamily="34" charset="0"/>
                        </a:rPr>
                        <a:t>Fire prevention and fire fighting equipment</a:t>
                      </a:r>
                      <a:r>
                        <a:rPr lang="sr-Latn-CS" sz="2000" kern="1200" dirty="0" smtClean="0">
                          <a:solidFill>
                            <a:schemeClr val="tx1"/>
                          </a:solidFill>
                          <a:latin typeface="Arial" pitchFamily="34" charset="0"/>
                          <a:ea typeface="+mn-ea"/>
                          <a:cs typeface="Arial" pitchFamily="34" charset="0"/>
                        </a:rPr>
                        <a:t>.</a:t>
                      </a: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txBody>
                  <a:tcPr marL="68580" marR="68580" marT="0" marB="0" anchor="ctr" horzOverflow="overflow">
                    <a:lnL>
                      <a:noFill/>
                    </a:lnL>
                    <a:lnR>
                      <a:noFill/>
                    </a:lnR>
                    <a:lnT>
                      <a:noFill/>
                    </a:lnT>
                    <a:lnB>
                      <a:noFill/>
                    </a:lnB>
                    <a:lnTlToBr>
                      <a:noFill/>
                    </a:lnTlToBr>
                    <a:lnBlToTr>
                      <a:noFill/>
                    </a:lnBlToTr>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3"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356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356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3554"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355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9" name="Title 18"/>
          <p:cNvSpPr>
            <a:spLocks noGrp="1"/>
          </p:cNvSpPr>
          <p:nvPr>
            <p:ph type="ctrTitle"/>
          </p:nvPr>
        </p:nvSpPr>
        <p:spPr>
          <a:xfrm>
            <a:off x="304800" y="685800"/>
            <a:ext cx="8610600" cy="914400"/>
          </a:xfrm>
        </p:spPr>
        <p:txBody>
          <a:bodyPr>
            <a:normAutofit fontScale="90000"/>
          </a:bodyPr>
          <a:lstStyle/>
          <a:p>
            <a:pPr algn="l"/>
            <a:r>
              <a:rPr lang="en-US" sz="2800" b="1" dirty="0" smtClean="0">
                <a:latin typeface="Arial" charset="0"/>
              </a:rPr>
              <a:t>Goods contained in a personal luggage of traveler </a:t>
            </a:r>
            <a:r>
              <a:rPr lang="sr-Latn-CS" sz="2800" b="1" dirty="0" smtClean="0">
                <a:latin typeface="Arial" charset="0"/>
              </a:rPr>
              <a:t>(</a:t>
            </a:r>
            <a:r>
              <a:rPr lang="en-US" sz="2800" b="1" dirty="0" smtClean="0">
                <a:latin typeface="Arial" charset="0"/>
              </a:rPr>
              <a:t>Articles </a:t>
            </a:r>
            <a:r>
              <a:rPr lang="sr-Latn-CS" sz="2800" b="1" dirty="0" smtClean="0">
                <a:latin typeface="Arial" charset="0"/>
              </a:rPr>
              <a:t>8-13)</a:t>
            </a:r>
            <a:endParaRPr lang="en-US" sz="2800" dirty="0" smtClean="0">
              <a:latin typeface="Arial" charset="0"/>
            </a:endParaRPr>
          </a:p>
        </p:txBody>
      </p:sp>
      <p:sp>
        <p:nvSpPr>
          <p:cNvPr id="20" name="Subtitle 19"/>
          <p:cNvSpPr>
            <a:spLocks noGrp="1"/>
          </p:cNvSpPr>
          <p:nvPr>
            <p:ph type="subTitle" idx="1"/>
          </p:nvPr>
        </p:nvSpPr>
        <p:spPr>
          <a:xfrm>
            <a:off x="228600" y="1447800"/>
            <a:ext cx="8610600" cy="4648200"/>
          </a:xfrm>
        </p:spPr>
        <p:txBody>
          <a:bodyPr>
            <a:normAutofit/>
          </a:bodyPr>
          <a:lstStyle/>
          <a:p>
            <a:pPr algn="just">
              <a:lnSpc>
                <a:spcPct val="80000"/>
              </a:lnSpc>
            </a:pPr>
            <a:r>
              <a:rPr lang="sl-SI" sz="1800" dirty="0" smtClean="0">
                <a:solidFill>
                  <a:schemeClr val="tx1"/>
                </a:solidFill>
                <a:latin typeface="Cambria" pitchFamily="18" charset="0"/>
              </a:rPr>
              <a:t> </a:t>
            </a:r>
            <a:endParaRPr lang="en-US" sz="2000" dirty="0" smtClean="0">
              <a:solidFill>
                <a:schemeClr val="tx1"/>
              </a:solidFill>
              <a:latin typeface="Cambria" pitchFamily="18" charset="0"/>
            </a:endParaRPr>
          </a:p>
          <a:p>
            <a:pPr algn="just">
              <a:lnSpc>
                <a:spcPct val="80000"/>
              </a:lnSpc>
            </a:pPr>
            <a:r>
              <a:rPr lang="en-US" sz="2000" b="1" i="1" dirty="0" smtClean="0">
                <a:solidFill>
                  <a:schemeClr val="tx1"/>
                </a:solidFill>
                <a:latin typeface="Arial" charset="0"/>
              </a:rPr>
              <a:t>Personal luggage </a:t>
            </a:r>
            <a:r>
              <a:rPr lang="en-US" sz="2000" dirty="0" smtClean="0">
                <a:solidFill>
                  <a:schemeClr val="tx1"/>
                </a:solidFill>
                <a:latin typeface="Arial" charset="0"/>
              </a:rPr>
              <a:t>– articles for personal use of a traveler during travel and which are presented by the traveler to the customs authority at his/her entry into the customs territory, as well as the luggage presented to the same customs authority later, if demonstrates that the accompanying luggage was submitted to the same carrier before his/her departure.</a:t>
            </a:r>
            <a:endParaRPr lang="en-US" sz="2000" b="1" i="1" dirty="0" smtClean="0">
              <a:solidFill>
                <a:schemeClr val="tx1"/>
              </a:solidFill>
              <a:latin typeface="Arial" charset="0"/>
            </a:endParaRPr>
          </a:p>
          <a:p>
            <a:pPr algn="just">
              <a:lnSpc>
                <a:spcPct val="80000"/>
              </a:lnSpc>
            </a:pPr>
            <a:r>
              <a:rPr lang="sl-SI" sz="2000" dirty="0" smtClean="0">
                <a:solidFill>
                  <a:schemeClr val="tx1"/>
                </a:solidFill>
                <a:latin typeface="Arial" charset="0"/>
              </a:rPr>
              <a:t> </a:t>
            </a:r>
            <a:endParaRPr lang="en-US" sz="2000" dirty="0" smtClean="0">
              <a:solidFill>
                <a:schemeClr val="tx1"/>
              </a:solidFill>
              <a:latin typeface="Arial" charset="0"/>
            </a:endParaRPr>
          </a:p>
          <a:p>
            <a:pPr algn="just">
              <a:lnSpc>
                <a:spcPct val="80000"/>
              </a:lnSpc>
            </a:pPr>
            <a:r>
              <a:rPr lang="en-US" sz="2000" dirty="0" smtClean="0">
                <a:solidFill>
                  <a:schemeClr val="tx1"/>
                </a:solidFill>
                <a:latin typeface="Arial" charset="0"/>
              </a:rPr>
              <a:t>Goods imported for </a:t>
            </a:r>
            <a:r>
              <a:rPr lang="en-US" sz="2000" b="1" i="1" dirty="0" smtClean="0">
                <a:solidFill>
                  <a:schemeClr val="tx1"/>
                </a:solidFill>
                <a:latin typeface="Arial" charset="0"/>
              </a:rPr>
              <a:t>non-commercial purposes</a:t>
            </a:r>
            <a:r>
              <a:rPr lang="en-US" sz="2000" dirty="0" smtClean="0">
                <a:solidFill>
                  <a:schemeClr val="tx1"/>
                </a:solidFill>
                <a:latin typeface="Arial" charset="0"/>
              </a:rPr>
              <a:t> are the goods that</a:t>
            </a:r>
            <a:r>
              <a:rPr lang="sl-SI" sz="2000" dirty="0" smtClean="0">
                <a:solidFill>
                  <a:schemeClr val="tx1"/>
                </a:solidFill>
                <a:latin typeface="Arial" charset="0"/>
              </a:rPr>
              <a:t>:</a:t>
            </a:r>
            <a:endParaRPr lang="en-US" sz="2000" dirty="0" smtClean="0">
              <a:solidFill>
                <a:schemeClr val="tx1"/>
              </a:solidFill>
              <a:latin typeface="Arial" charset="0"/>
            </a:endParaRPr>
          </a:p>
          <a:p>
            <a:pPr algn="just">
              <a:lnSpc>
                <a:spcPct val="80000"/>
              </a:lnSpc>
            </a:pPr>
            <a:endParaRPr lang="en-US" sz="2000" dirty="0" smtClean="0">
              <a:solidFill>
                <a:schemeClr val="tx1"/>
              </a:solidFill>
              <a:latin typeface="Arial" charset="0"/>
            </a:endParaRPr>
          </a:p>
          <a:p>
            <a:pPr marL="180975" indent="-180975" algn="just">
              <a:lnSpc>
                <a:spcPct val="80000"/>
              </a:lnSpc>
              <a:buFont typeface="Arial" charset="0"/>
              <a:buChar char="•"/>
            </a:pPr>
            <a:r>
              <a:rPr lang="sr-Latn-CS" sz="2000" dirty="0" smtClean="0">
                <a:solidFill>
                  <a:schemeClr val="tx1"/>
                </a:solidFill>
                <a:latin typeface="Arial" charset="0"/>
              </a:rPr>
              <a:t>a</a:t>
            </a:r>
            <a:r>
              <a:rPr lang="en-US" sz="2000" dirty="0" smtClean="0">
                <a:solidFill>
                  <a:schemeClr val="tx1"/>
                </a:solidFill>
                <a:latin typeface="Arial" charset="0"/>
              </a:rPr>
              <a:t> traveler imports for a specific event, of negligible value and in small quantities;</a:t>
            </a:r>
          </a:p>
          <a:p>
            <a:pPr marL="180975" indent="-180975" algn="just">
              <a:lnSpc>
                <a:spcPct val="80000"/>
              </a:lnSpc>
              <a:buFont typeface="Arial" charset="0"/>
              <a:buChar char="•"/>
            </a:pPr>
            <a:endParaRPr lang="en-US" sz="2000" dirty="0" smtClean="0">
              <a:solidFill>
                <a:schemeClr val="tx1"/>
              </a:solidFill>
              <a:latin typeface="Arial" charset="0"/>
            </a:endParaRPr>
          </a:p>
          <a:p>
            <a:pPr marL="180975" indent="-180975" algn="just">
              <a:lnSpc>
                <a:spcPct val="80000"/>
              </a:lnSpc>
              <a:buFont typeface="Arial" charset="0"/>
              <a:buChar char="•"/>
            </a:pPr>
            <a:r>
              <a:rPr lang="sr-Latn-CS" sz="2000" dirty="0" smtClean="0">
                <a:solidFill>
                  <a:schemeClr val="tx1"/>
                </a:solidFill>
                <a:latin typeface="Arial" charset="0"/>
              </a:rPr>
              <a:t>a</a:t>
            </a:r>
            <a:r>
              <a:rPr lang="en-US" sz="2000" dirty="0" smtClean="0">
                <a:solidFill>
                  <a:schemeClr val="tx1"/>
                </a:solidFill>
                <a:latin typeface="Arial" charset="0"/>
              </a:rPr>
              <a:t>re solely for personal use of a traveler or his/her family, or goods intended as presents, however, quantity of such goods cannot be such to that could indicate an import for commercial purposes</a:t>
            </a:r>
            <a:r>
              <a:rPr lang="sr-Latn-CS" sz="2000" dirty="0" smtClean="0">
                <a:solidFill>
                  <a:schemeClr val="tx1"/>
                </a:solidFill>
                <a:latin typeface="Arial" charset="0"/>
              </a:rPr>
              <a:t>.</a:t>
            </a:r>
            <a:endParaRPr lang="en-US" sz="2000" dirty="0" smtClean="0">
              <a:solidFill>
                <a:schemeClr val="tx1"/>
              </a:solidFill>
              <a:latin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458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4587"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4578"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4583"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24579" name="Title 18"/>
          <p:cNvSpPr>
            <a:spLocks noGrp="1"/>
          </p:cNvSpPr>
          <p:nvPr>
            <p:ph type="ctrTitle"/>
          </p:nvPr>
        </p:nvSpPr>
        <p:spPr>
          <a:xfrm>
            <a:off x="381000" y="457200"/>
            <a:ext cx="8763000" cy="1219200"/>
          </a:xfrm>
        </p:spPr>
        <p:txBody>
          <a:bodyPr/>
          <a:lstStyle/>
          <a:p>
            <a:pPr algn="l"/>
            <a:r>
              <a:rPr lang="en-US" sz="2500" b="1" dirty="0" smtClean="0">
                <a:latin typeface="Arial" charset="0"/>
              </a:rPr>
              <a:t>Goods contained in personal luggage of a traveler </a:t>
            </a:r>
            <a:br>
              <a:rPr lang="en-US" sz="2500" b="1" dirty="0" smtClean="0">
                <a:latin typeface="Arial" charset="0"/>
              </a:rPr>
            </a:br>
            <a:r>
              <a:rPr lang="en-US" sz="2500" b="1" u="sng" dirty="0" smtClean="0">
                <a:latin typeface="Arial" charset="0"/>
              </a:rPr>
              <a:t>quantitative limits/monetary thresholds </a:t>
            </a:r>
            <a:br>
              <a:rPr lang="en-US" sz="2500" b="1" u="sng" dirty="0" smtClean="0">
                <a:latin typeface="Arial" charset="0"/>
              </a:rPr>
            </a:br>
            <a:r>
              <a:rPr lang="en-US" sz="2500" b="1" dirty="0" smtClean="0">
                <a:latin typeface="Arial" charset="0"/>
              </a:rPr>
              <a:t>(Articles 9 and 11)</a:t>
            </a:r>
            <a:endParaRPr lang="en-US" sz="2500" dirty="0" smtClean="0">
              <a:latin typeface="Arial" charset="0"/>
            </a:endParaRPr>
          </a:p>
        </p:txBody>
      </p:sp>
      <p:sp>
        <p:nvSpPr>
          <p:cNvPr id="20" name="Subtitle 19"/>
          <p:cNvSpPr>
            <a:spLocks noGrp="1"/>
          </p:cNvSpPr>
          <p:nvPr>
            <p:ph type="subTitle" idx="1"/>
          </p:nvPr>
        </p:nvSpPr>
        <p:spPr>
          <a:xfrm>
            <a:off x="304800" y="1752600"/>
            <a:ext cx="8458200" cy="4876800"/>
          </a:xfrm>
        </p:spPr>
        <p:txBody>
          <a:bodyPr>
            <a:normAutofit/>
          </a:bodyPr>
          <a:lstStyle/>
          <a:p>
            <a:pPr algn="l">
              <a:lnSpc>
                <a:spcPct val="80000"/>
              </a:lnSpc>
            </a:pPr>
            <a:r>
              <a:rPr lang="en-US" sz="2000" b="1" u="sng" dirty="0" smtClean="0">
                <a:solidFill>
                  <a:schemeClr val="tx1"/>
                </a:solidFill>
                <a:latin typeface="Arial" charset="0"/>
              </a:rPr>
              <a:t>Tobacco products</a:t>
            </a:r>
            <a:r>
              <a:rPr lang="sl-SI" sz="2000" b="1" u="sng" dirty="0" smtClean="0">
                <a:solidFill>
                  <a:schemeClr val="tx1"/>
                </a:solidFill>
                <a:latin typeface="Arial" charset="0"/>
              </a:rPr>
              <a:t>:</a:t>
            </a:r>
            <a:endParaRPr lang="en-US" sz="2000" b="1" dirty="0" smtClean="0">
              <a:solidFill>
                <a:schemeClr val="tx1"/>
              </a:solidFill>
              <a:latin typeface="Arial" charset="0"/>
            </a:endParaRPr>
          </a:p>
          <a:p>
            <a:pPr algn="l">
              <a:lnSpc>
                <a:spcPct val="80000"/>
              </a:lnSpc>
              <a:buFont typeface="Arial" charset="0"/>
              <a:buChar char="•"/>
            </a:pPr>
            <a:r>
              <a:rPr lang="en-GB" sz="1800" dirty="0" smtClean="0">
                <a:solidFill>
                  <a:schemeClr val="tx1"/>
                </a:solidFill>
                <a:latin typeface="Arial" charset="0"/>
              </a:rPr>
              <a:t>200 cigarettes, or</a:t>
            </a:r>
          </a:p>
          <a:p>
            <a:pPr algn="l">
              <a:lnSpc>
                <a:spcPct val="80000"/>
              </a:lnSpc>
              <a:buFont typeface="Arial" charset="0"/>
              <a:buChar char="•"/>
            </a:pPr>
            <a:r>
              <a:rPr lang="en-GB" sz="1800" dirty="0" smtClean="0">
                <a:solidFill>
                  <a:schemeClr val="tx1"/>
                </a:solidFill>
                <a:latin typeface="Arial" charset="0"/>
              </a:rPr>
              <a:t>100 cigarillos (cigars of a maximum weight of  3 grams each), or</a:t>
            </a:r>
          </a:p>
          <a:p>
            <a:pPr algn="l">
              <a:lnSpc>
                <a:spcPct val="80000"/>
              </a:lnSpc>
              <a:buFont typeface="Arial" charset="0"/>
              <a:buChar char="•"/>
            </a:pPr>
            <a:r>
              <a:rPr lang="en-GB" sz="1800" dirty="0" smtClean="0">
                <a:solidFill>
                  <a:schemeClr val="tx1"/>
                </a:solidFill>
                <a:latin typeface="Arial" charset="0"/>
              </a:rPr>
              <a:t>50 cigars, or</a:t>
            </a:r>
          </a:p>
          <a:p>
            <a:pPr algn="l">
              <a:lnSpc>
                <a:spcPct val="80000"/>
              </a:lnSpc>
              <a:buFont typeface="Arial" charset="0"/>
              <a:buChar char="•"/>
            </a:pPr>
            <a:r>
              <a:rPr lang="en-GB" sz="1800" dirty="0" smtClean="0">
                <a:solidFill>
                  <a:schemeClr val="tx1"/>
                </a:solidFill>
                <a:latin typeface="Arial" charset="0"/>
              </a:rPr>
              <a:t>250 grams of smoking tobacco, or</a:t>
            </a:r>
          </a:p>
          <a:p>
            <a:pPr algn="l">
              <a:lnSpc>
                <a:spcPct val="80000"/>
              </a:lnSpc>
              <a:buFont typeface="Arial" charset="0"/>
              <a:buChar char="•"/>
            </a:pPr>
            <a:r>
              <a:rPr lang="en-GB" sz="1800" dirty="0" smtClean="0">
                <a:solidFill>
                  <a:schemeClr val="tx1"/>
                </a:solidFill>
                <a:latin typeface="Arial" charset="0"/>
              </a:rPr>
              <a:t>Proportionate quantity of various listed tobacco products</a:t>
            </a:r>
          </a:p>
          <a:p>
            <a:pPr algn="l">
              <a:lnSpc>
                <a:spcPct val="80000"/>
              </a:lnSpc>
            </a:pPr>
            <a:endParaRPr lang="en-GB" sz="1800" b="1" dirty="0" smtClean="0">
              <a:solidFill>
                <a:schemeClr val="tx1"/>
              </a:solidFill>
              <a:latin typeface="Arial" charset="0"/>
            </a:endParaRPr>
          </a:p>
          <a:p>
            <a:pPr algn="l">
              <a:lnSpc>
                <a:spcPct val="80000"/>
              </a:lnSpc>
            </a:pPr>
            <a:r>
              <a:rPr lang="en-GB" sz="2000" b="1" u="sng" dirty="0" smtClean="0">
                <a:solidFill>
                  <a:schemeClr val="tx1"/>
                </a:solidFill>
                <a:latin typeface="Arial" charset="0"/>
              </a:rPr>
              <a:t>Alcohol or alcoholic beverages:</a:t>
            </a:r>
            <a:endParaRPr lang="en-GB" sz="2000" dirty="0" smtClean="0">
              <a:solidFill>
                <a:schemeClr val="tx1"/>
              </a:solidFill>
              <a:latin typeface="Arial" charset="0"/>
            </a:endParaRPr>
          </a:p>
          <a:p>
            <a:pPr algn="l">
              <a:lnSpc>
                <a:spcPct val="80000"/>
              </a:lnSpc>
              <a:buFont typeface="Arial" charset="0"/>
              <a:buChar char="•"/>
            </a:pPr>
            <a:r>
              <a:rPr lang="en-GB" sz="1800" dirty="0" smtClean="0">
                <a:solidFill>
                  <a:schemeClr val="tx1"/>
                </a:solidFill>
                <a:latin typeface="Arial" charset="0"/>
              </a:rPr>
              <a:t>2 litres of wine, and</a:t>
            </a:r>
          </a:p>
          <a:p>
            <a:pPr algn="l">
              <a:lnSpc>
                <a:spcPct val="80000"/>
              </a:lnSpc>
              <a:buFont typeface="Arial" charset="0"/>
              <a:buChar char="•"/>
            </a:pPr>
            <a:r>
              <a:rPr lang="en-GB" sz="1800" dirty="0" smtClean="0">
                <a:solidFill>
                  <a:schemeClr val="tx1"/>
                </a:solidFill>
                <a:latin typeface="Arial" charset="0"/>
              </a:rPr>
              <a:t>1 litre of spirits</a:t>
            </a:r>
          </a:p>
          <a:p>
            <a:pPr algn="l">
              <a:lnSpc>
                <a:spcPct val="80000"/>
              </a:lnSpc>
            </a:pPr>
            <a:endParaRPr lang="en-GB" sz="1800" b="1" dirty="0" smtClean="0">
              <a:solidFill>
                <a:schemeClr val="tx1"/>
              </a:solidFill>
              <a:latin typeface="Arial" charset="0"/>
            </a:endParaRPr>
          </a:p>
          <a:p>
            <a:pPr algn="l">
              <a:lnSpc>
                <a:spcPct val="80000"/>
              </a:lnSpc>
            </a:pPr>
            <a:r>
              <a:rPr lang="en-GB" sz="2000" b="1" u="sng" dirty="0" smtClean="0">
                <a:solidFill>
                  <a:schemeClr val="tx1"/>
                </a:solidFill>
                <a:latin typeface="Arial" charset="0"/>
              </a:rPr>
              <a:t>Perfumes:</a:t>
            </a:r>
            <a:endParaRPr lang="en-GB" sz="2000" dirty="0" smtClean="0">
              <a:solidFill>
                <a:schemeClr val="tx1"/>
              </a:solidFill>
              <a:latin typeface="Arial" charset="0"/>
            </a:endParaRPr>
          </a:p>
          <a:p>
            <a:pPr algn="l">
              <a:lnSpc>
                <a:spcPct val="80000"/>
              </a:lnSpc>
              <a:buFont typeface="Arial" charset="0"/>
              <a:buChar char="•"/>
            </a:pPr>
            <a:r>
              <a:rPr lang="en-GB" sz="1800" dirty="0" smtClean="0">
                <a:solidFill>
                  <a:schemeClr val="tx1"/>
                </a:solidFill>
                <a:latin typeface="Arial" charset="0"/>
              </a:rPr>
              <a:t>50 grams, or</a:t>
            </a:r>
          </a:p>
          <a:p>
            <a:pPr algn="l">
              <a:lnSpc>
                <a:spcPct val="80000"/>
              </a:lnSpc>
              <a:buFont typeface="Arial" charset="0"/>
              <a:buChar char="•"/>
            </a:pPr>
            <a:r>
              <a:rPr lang="en-GB" sz="1800" dirty="0" smtClean="0">
                <a:solidFill>
                  <a:schemeClr val="tx1"/>
                </a:solidFill>
                <a:latin typeface="Arial" charset="0"/>
              </a:rPr>
              <a:t>Eau de toilette: 0.25 litres</a:t>
            </a:r>
          </a:p>
          <a:p>
            <a:pPr algn="l">
              <a:lnSpc>
                <a:spcPct val="80000"/>
              </a:lnSpc>
            </a:pPr>
            <a:endParaRPr lang="en-GB" sz="1800" dirty="0" smtClean="0">
              <a:solidFill>
                <a:schemeClr val="tx1"/>
              </a:solidFill>
              <a:latin typeface="Arial" charset="0"/>
            </a:endParaRPr>
          </a:p>
          <a:p>
            <a:pPr algn="l">
              <a:lnSpc>
                <a:spcPct val="80000"/>
              </a:lnSpc>
              <a:buFont typeface="Arial" charset="0"/>
              <a:buChar char="•"/>
            </a:pPr>
            <a:r>
              <a:rPr lang="en-GB" sz="2000" b="1" dirty="0" smtClean="0">
                <a:solidFill>
                  <a:schemeClr val="tx1"/>
                </a:solidFill>
                <a:latin typeface="Arial" charset="0"/>
              </a:rPr>
              <a:t>Other goods: up to value of EUR 150.00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5610"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5611"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5602"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5607"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25603" name="Title 18"/>
          <p:cNvSpPr>
            <a:spLocks noGrp="1"/>
          </p:cNvSpPr>
          <p:nvPr>
            <p:ph type="ctrTitle"/>
          </p:nvPr>
        </p:nvSpPr>
        <p:spPr>
          <a:xfrm>
            <a:off x="304800" y="609600"/>
            <a:ext cx="8839200" cy="1066800"/>
          </a:xfrm>
        </p:spPr>
        <p:txBody>
          <a:bodyPr/>
          <a:lstStyle/>
          <a:p>
            <a:pPr algn="l"/>
            <a:r>
              <a:rPr lang="en-US" sz="2500" b="1" dirty="0" smtClean="0">
                <a:latin typeface="Arial" charset="0"/>
              </a:rPr>
              <a:t>Consignments of non-commercial nature </a:t>
            </a:r>
            <a:r>
              <a:rPr lang="sr-Latn-CS" sz="2500" b="1" dirty="0" smtClean="0">
                <a:latin typeface="Arial" charset="0"/>
              </a:rPr>
              <a:t>(</a:t>
            </a:r>
            <a:r>
              <a:rPr lang="en-US" sz="2500" b="1" dirty="0" smtClean="0">
                <a:latin typeface="Arial" charset="0"/>
              </a:rPr>
              <a:t>Articles </a:t>
            </a:r>
            <a:r>
              <a:rPr lang="sr-Latn-CS" sz="2500" b="1" dirty="0" smtClean="0">
                <a:latin typeface="Arial" charset="0"/>
              </a:rPr>
              <a:t>14-15)</a:t>
            </a:r>
            <a:endParaRPr lang="en-US" sz="2500" b="1" dirty="0" smtClean="0">
              <a:latin typeface="Arial" charset="0"/>
            </a:endParaRPr>
          </a:p>
        </p:txBody>
      </p:sp>
      <p:sp>
        <p:nvSpPr>
          <p:cNvPr id="20" name="Subtitle 19"/>
          <p:cNvSpPr>
            <a:spLocks noGrp="1"/>
          </p:cNvSpPr>
          <p:nvPr>
            <p:ph type="subTitle" idx="1"/>
          </p:nvPr>
        </p:nvSpPr>
        <p:spPr>
          <a:xfrm>
            <a:off x="228600" y="1828800"/>
            <a:ext cx="8686800" cy="4267200"/>
          </a:xfrm>
        </p:spPr>
        <p:txBody>
          <a:bodyPr>
            <a:normAutofit lnSpcReduction="10000"/>
          </a:bodyPr>
          <a:lstStyle/>
          <a:p>
            <a:pPr algn="just">
              <a:lnSpc>
                <a:spcPct val="80000"/>
              </a:lnSpc>
              <a:buFont typeface="Wingdings" pitchFamily="2" charset="2"/>
              <a:buChar char="ü"/>
            </a:pPr>
            <a:r>
              <a:rPr lang="en-US" sz="2000" dirty="0" smtClean="0">
                <a:solidFill>
                  <a:schemeClr val="tx1"/>
                </a:solidFill>
                <a:latin typeface="Arial" charset="0"/>
              </a:rPr>
              <a:t>Goods contained in consignments and shipped from abroad to natural persons in Montenegro, provided that such consignments are not of a commercial nature and if they comply with stipulated type, quantity and value</a:t>
            </a:r>
            <a:r>
              <a:rPr lang="sr-Latn-CS" sz="2000" dirty="0" smtClean="0">
                <a:solidFill>
                  <a:schemeClr val="tx1"/>
                </a:solidFill>
                <a:latin typeface="Arial" charset="0"/>
              </a:rPr>
              <a:t>.</a:t>
            </a:r>
            <a:endParaRPr lang="en-US" sz="2000" dirty="0" smtClean="0">
              <a:solidFill>
                <a:schemeClr val="tx1"/>
              </a:solidFill>
              <a:latin typeface="Arial" charset="0"/>
            </a:endParaRPr>
          </a:p>
          <a:p>
            <a:pPr algn="just">
              <a:lnSpc>
                <a:spcPct val="80000"/>
              </a:lnSpc>
            </a:pPr>
            <a:r>
              <a:rPr lang="sr-Latn-CS" sz="2000" dirty="0" smtClean="0">
                <a:solidFill>
                  <a:schemeClr val="tx1"/>
                </a:solidFill>
                <a:latin typeface="Arial" charset="0"/>
              </a:rPr>
              <a:t> </a:t>
            </a:r>
            <a:endParaRPr lang="en-US" sz="2000" dirty="0" smtClean="0">
              <a:solidFill>
                <a:schemeClr val="tx1"/>
              </a:solidFill>
              <a:latin typeface="Arial" charset="0"/>
            </a:endParaRPr>
          </a:p>
          <a:p>
            <a:pPr marL="269875" indent="-269875" algn="just">
              <a:lnSpc>
                <a:spcPct val="80000"/>
              </a:lnSpc>
              <a:buFont typeface="Arial" charset="0"/>
              <a:buChar char="•"/>
            </a:pPr>
            <a:r>
              <a:rPr lang="en-US" sz="2000" dirty="0" smtClean="0">
                <a:solidFill>
                  <a:schemeClr val="tx1"/>
                </a:solidFill>
                <a:latin typeface="Arial" charset="0"/>
              </a:rPr>
              <a:t>Goods </a:t>
            </a:r>
            <a:r>
              <a:rPr lang="en-US" sz="2000" b="1" dirty="0" smtClean="0">
                <a:solidFill>
                  <a:schemeClr val="tx1"/>
                </a:solidFill>
                <a:latin typeface="Arial" charset="0"/>
              </a:rPr>
              <a:t>occasionally received </a:t>
            </a:r>
            <a:r>
              <a:rPr lang="en-US" sz="2000" dirty="0" smtClean="0">
                <a:solidFill>
                  <a:schemeClr val="tx1"/>
                </a:solidFill>
                <a:latin typeface="Arial" charset="0"/>
              </a:rPr>
              <a:t>from abroad </a:t>
            </a:r>
            <a:r>
              <a:rPr lang="en-US" sz="2000" b="1" dirty="0" smtClean="0">
                <a:solidFill>
                  <a:schemeClr val="tx1"/>
                </a:solidFill>
                <a:latin typeface="Arial" charset="0"/>
              </a:rPr>
              <a:t>in small consignments</a:t>
            </a:r>
          </a:p>
          <a:p>
            <a:pPr marL="269875" indent="-269875" algn="just">
              <a:lnSpc>
                <a:spcPct val="80000"/>
              </a:lnSpc>
              <a:buFont typeface="Arial" charset="0"/>
              <a:buChar char="•"/>
            </a:pPr>
            <a:endParaRPr lang="en-US" sz="2000" b="1" dirty="0" smtClean="0">
              <a:solidFill>
                <a:schemeClr val="tx1"/>
              </a:solidFill>
              <a:latin typeface="Arial" charset="0"/>
            </a:endParaRPr>
          </a:p>
          <a:p>
            <a:pPr marL="269875" indent="-269875" algn="just">
              <a:lnSpc>
                <a:spcPct val="80000"/>
              </a:lnSpc>
              <a:buFont typeface="Arial" charset="0"/>
              <a:buChar char="•"/>
            </a:pPr>
            <a:r>
              <a:rPr lang="en-US" sz="2000" dirty="0" smtClean="0">
                <a:solidFill>
                  <a:schemeClr val="tx1"/>
                </a:solidFill>
                <a:latin typeface="Arial" charset="0"/>
              </a:rPr>
              <a:t>Total value up to </a:t>
            </a:r>
            <a:r>
              <a:rPr lang="en-US" sz="2000" b="1" dirty="0" smtClean="0">
                <a:solidFill>
                  <a:schemeClr val="tx1"/>
                </a:solidFill>
                <a:latin typeface="Arial" charset="0"/>
              </a:rPr>
              <a:t>EUR 150.00</a:t>
            </a:r>
            <a:endParaRPr lang="en-US" sz="2000" dirty="0" smtClean="0">
              <a:solidFill>
                <a:schemeClr val="tx1"/>
              </a:solidFill>
              <a:latin typeface="Arial" charset="0"/>
            </a:endParaRPr>
          </a:p>
          <a:p>
            <a:pPr algn="just">
              <a:lnSpc>
                <a:spcPct val="80000"/>
              </a:lnSpc>
            </a:pPr>
            <a:r>
              <a:rPr lang="sl-SI" sz="2000" dirty="0" smtClean="0">
                <a:solidFill>
                  <a:schemeClr val="tx1"/>
                </a:solidFill>
                <a:latin typeface="Arial" charset="0"/>
              </a:rPr>
              <a:t> </a:t>
            </a:r>
          </a:p>
          <a:p>
            <a:pPr algn="just">
              <a:lnSpc>
                <a:spcPct val="80000"/>
              </a:lnSpc>
            </a:pPr>
            <a:endParaRPr lang="en-US" sz="2000" dirty="0" smtClean="0">
              <a:solidFill>
                <a:schemeClr val="tx1"/>
              </a:solidFill>
              <a:latin typeface="Arial" charset="0"/>
            </a:endParaRPr>
          </a:p>
          <a:p>
            <a:pPr algn="just">
              <a:lnSpc>
                <a:spcPct val="80000"/>
              </a:lnSpc>
            </a:pPr>
            <a:r>
              <a:rPr lang="en-US" sz="2000" dirty="0" smtClean="0">
                <a:solidFill>
                  <a:schemeClr val="tx1"/>
                </a:solidFill>
                <a:latin typeface="Arial" charset="0"/>
              </a:rPr>
              <a:t>Not applicable on</a:t>
            </a:r>
            <a:r>
              <a:rPr lang="sl-SI" sz="2000" dirty="0" smtClean="0">
                <a:solidFill>
                  <a:schemeClr val="tx1"/>
                </a:solidFill>
                <a:latin typeface="Arial" charset="0"/>
              </a:rPr>
              <a:t>:</a:t>
            </a:r>
            <a:endParaRPr lang="en-US" sz="2000" dirty="0" smtClean="0">
              <a:solidFill>
                <a:schemeClr val="tx1"/>
              </a:solidFill>
              <a:latin typeface="Arial" charset="0"/>
            </a:endParaRPr>
          </a:p>
          <a:p>
            <a:pPr algn="just">
              <a:lnSpc>
                <a:spcPct val="80000"/>
              </a:lnSpc>
            </a:pPr>
            <a:r>
              <a:rPr lang="sl-SI" sz="2000" dirty="0" smtClean="0">
                <a:solidFill>
                  <a:schemeClr val="tx1"/>
                </a:solidFill>
                <a:latin typeface="Arial" charset="0"/>
              </a:rPr>
              <a:t> </a:t>
            </a:r>
            <a:endParaRPr lang="en-US" sz="2000" dirty="0" smtClean="0">
              <a:solidFill>
                <a:schemeClr val="tx1"/>
              </a:solidFill>
              <a:latin typeface="Arial" charset="0"/>
            </a:endParaRPr>
          </a:p>
          <a:p>
            <a:pPr marL="269875" indent="-269875" algn="just">
              <a:lnSpc>
                <a:spcPct val="90000"/>
              </a:lnSpc>
              <a:buFont typeface="Arial" charset="0"/>
              <a:buChar char="•"/>
            </a:pPr>
            <a:r>
              <a:rPr lang="en-US" sz="2000" dirty="0" smtClean="0">
                <a:solidFill>
                  <a:schemeClr val="tx1"/>
                </a:solidFill>
                <a:latin typeface="Arial" charset="0"/>
              </a:rPr>
              <a:t>Alcohols and beverages containing alcohol </a:t>
            </a:r>
          </a:p>
          <a:p>
            <a:pPr marL="269875" indent="-269875" algn="just">
              <a:lnSpc>
                <a:spcPct val="90000"/>
              </a:lnSpc>
              <a:buFont typeface="Arial" charset="0"/>
              <a:buChar char="•"/>
            </a:pPr>
            <a:endParaRPr lang="en-US" sz="2000" dirty="0" smtClean="0">
              <a:solidFill>
                <a:schemeClr val="tx1"/>
              </a:solidFill>
              <a:latin typeface="Arial" charset="0"/>
            </a:endParaRPr>
          </a:p>
          <a:p>
            <a:pPr marL="269875" indent="-269875" algn="just">
              <a:lnSpc>
                <a:spcPct val="90000"/>
              </a:lnSpc>
              <a:buFont typeface="Arial" charset="0"/>
              <a:buChar char="•"/>
            </a:pPr>
            <a:r>
              <a:rPr lang="en-US" sz="2000" dirty="0" smtClean="0">
                <a:solidFill>
                  <a:schemeClr val="tx1"/>
                </a:solidFill>
                <a:latin typeface="Arial" charset="0"/>
              </a:rPr>
              <a:t>Tobacco and tobacco products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Group 7"/>
          <p:cNvGrpSpPr>
            <a:grpSpLocks/>
          </p:cNvGrpSpPr>
          <p:nvPr/>
        </p:nvGrpSpPr>
        <p:grpSpPr bwMode="auto">
          <a:xfrm>
            <a:off x="0" y="0"/>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6634"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6635"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6626"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663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26627" name="Title 18"/>
          <p:cNvSpPr>
            <a:spLocks noGrp="1"/>
          </p:cNvSpPr>
          <p:nvPr>
            <p:ph type="ctrTitle"/>
          </p:nvPr>
        </p:nvSpPr>
        <p:spPr>
          <a:xfrm>
            <a:off x="609600" y="685800"/>
            <a:ext cx="7772400" cy="685800"/>
          </a:xfrm>
        </p:spPr>
        <p:txBody>
          <a:bodyPr/>
          <a:lstStyle/>
          <a:p>
            <a:pPr algn="l"/>
            <a:r>
              <a:rPr lang="en-US" sz="2500" b="1" dirty="0" smtClean="0">
                <a:latin typeface="Arial" pitchFamily="34" charset="0"/>
                <a:cs typeface="Arial" pitchFamily="34" charset="0"/>
              </a:rPr>
              <a:t>Reliefs for disabled persons </a:t>
            </a:r>
            <a:r>
              <a:rPr lang="sr-Latn-CS" sz="2500" b="1" dirty="0" smtClean="0">
                <a:latin typeface="Arial" pitchFamily="34" charset="0"/>
                <a:cs typeface="Arial" pitchFamily="34" charset="0"/>
              </a:rPr>
              <a:t>(</a:t>
            </a:r>
            <a:r>
              <a:rPr lang="en-US" sz="2500" b="1" dirty="0" smtClean="0">
                <a:latin typeface="Arial" pitchFamily="34" charset="0"/>
                <a:cs typeface="Arial" pitchFamily="34" charset="0"/>
              </a:rPr>
              <a:t>Articles</a:t>
            </a:r>
            <a:r>
              <a:rPr lang="sr-Latn-CS" sz="2500" b="1" dirty="0" smtClean="0">
                <a:latin typeface="Arial" pitchFamily="34" charset="0"/>
                <a:cs typeface="Arial" pitchFamily="34" charset="0"/>
              </a:rPr>
              <a:t> 20-24)</a:t>
            </a:r>
            <a:endParaRPr lang="en-US" sz="2500" dirty="0" smtClean="0">
              <a:latin typeface="Arial" pitchFamily="34" charset="0"/>
              <a:cs typeface="Arial" pitchFamily="34" charset="0"/>
            </a:endParaRPr>
          </a:p>
        </p:txBody>
      </p:sp>
      <p:sp>
        <p:nvSpPr>
          <p:cNvPr id="26628" name="Subtitle 19"/>
          <p:cNvSpPr>
            <a:spLocks noGrp="1"/>
          </p:cNvSpPr>
          <p:nvPr>
            <p:ph type="subTitle" idx="1"/>
          </p:nvPr>
        </p:nvSpPr>
        <p:spPr>
          <a:xfrm>
            <a:off x="533400" y="1524000"/>
            <a:ext cx="8458200" cy="4267200"/>
          </a:xfrm>
        </p:spPr>
        <p:txBody>
          <a:bodyPr/>
          <a:lstStyle/>
          <a:p>
            <a:pPr algn="just">
              <a:buFont typeface="Wingdings" pitchFamily="2" charset="2"/>
              <a:buChar char="ü"/>
            </a:pPr>
            <a:r>
              <a:rPr lang="en-GB" sz="2000" dirty="0" smtClean="0">
                <a:solidFill>
                  <a:schemeClr val="tx1"/>
                </a:solidFill>
                <a:latin typeface="Arial" pitchFamily="34" charset="0"/>
                <a:cs typeface="Arial" pitchFamily="34" charset="0"/>
              </a:rPr>
              <a:t>Humanitarian organisations, associations of blind and deaf persons or persons with impaired hearing, persons with muscular and neuromuscular diseases and members thereof importing specific equipment, devices, instruments, spare parts and consumables for needs of such persons. </a:t>
            </a:r>
          </a:p>
          <a:p>
            <a:pPr algn="l"/>
            <a:r>
              <a:rPr lang="sl-SI" sz="2600" dirty="0" smtClean="0">
                <a:solidFill>
                  <a:schemeClr val="tx1"/>
                </a:solidFill>
                <a:latin typeface="Arial" pitchFamily="34" charset="0"/>
                <a:cs typeface="Arial" pitchFamily="34" charset="0"/>
              </a:rPr>
              <a:t> </a:t>
            </a:r>
            <a:endParaRPr lang="en-US" sz="2600" dirty="0" smtClean="0">
              <a:solidFill>
                <a:schemeClr val="tx1"/>
              </a:solidFill>
              <a:latin typeface="Arial" pitchFamily="34" charset="0"/>
              <a:cs typeface="Arial" pitchFamily="34" charset="0"/>
            </a:endParaRPr>
          </a:p>
          <a:p>
            <a:pPr algn="l"/>
            <a:r>
              <a:rPr lang="en-GB" sz="2000" b="1" i="1" dirty="0" smtClean="0">
                <a:solidFill>
                  <a:schemeClr val="tx1"/>
                </a:solidFill>
                <a:latin typeface="Arial" pitchFamily="34" charset="0"/>
                <a:cs typeface="Arial" pitchFamily="34" charset="0"/>
              </a:rPr>
              <a:t>Specific equipment</a:t>
            </a:r>
          </a:p>
          <a:p>
            <a:pPr marL="269875" indent="-269875" algn="just">
              <a:buFont typeface="Arial" charset="0"/>
              <a:buChar char="•"/>
            </a:pPr>
            <a:r>
              <a:rPr lang="en-US" sz="2000" dirty="0" smtClean="0">
                <a:solidFill>
                  <a:schemeClr val="tx1"/>
                </a:solidFill>
                <a:latin typeface="Arial" pitchFamily="34" charset="0"/>
                <a:cs typeface="Arial" pitchFamily="34" charset="0"/>
              </a:rPr>
              <a:t>Equipment, technical aids, spares parts as established by the Ministry of Health</a:t>
            </a:r>
            <a:endParaRPr lang="en-GB" sz="2000" dirty="0" smtClean="0">
              <a:solidFill>
                <a:schemeClr val="tx1"/>
              </a:solidFill>
              <a:latin typeface="Arial" pitchFamily="34" charset="0"/>
              <a:cs typeface="Arial" pitchFamily="34" charset="0"/>
            </a:endParaRPr>
          </a:p>
          <a:p>
            <a:pPr marL="269875" indent="-269875" algn="just">
              <a:buFont typeface="Arial" charset="0"/>
              <a:buChar char="•"/>
            </a:pPr>
            <a:endParaRPr lang="en-GB" sz="2000" dirty="0" smtClean="0">
              <a:solidFill>
                <a:schemeClr val="tx1"/>
              </a:solidFill>
              <a:latin typeface="Arial" pitchFamily="34" charset="0"/>
              <a:cs typeface="Arial" pitchFamily="34" charset="0"/>
            </a:endParaRPr>
          </a:p>
          <a:p>
            <a:pPr marL="269875" indent="-269875" algn="just">
              <a:buFont typeface="Arial" charset="0"/>
              <a:buChar char="•"/>
            </a:pPr>
            <a:r>
              <a:rPr lang="en-GB" sz="2000" dirty="0" smtClean="0">
                <a:solidFill>
                  <a:schemeClr val="tx1"/>
                </a:solidFill>
                <a:latin typeface="Arial" pitchFamily="34" charset="0"/>
                <a:cs typeface="Arial" pitchFamily="34" charset="0"/>
              </a:rPr>
              <a:t>Passenger vehicles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7658"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7659"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7650"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7655"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9" name="Title 18"/>
          <p:cNvSpPr>
            <a:spLocks noGrp="1"/>
          </p:cNvSpPr>
          <p:nvPr>
            <p:ph type="ctrTitle"/>
          </p:nvPr>
        </p:nvSpPr>
        <p:spPr>
          <a:xfrm>
            <a:off x="152400" y="609600"/>
            <a:ext cx="8458200" cy="1524000"/>
          </a:xfrm>
        </p:spPr>
        <p:txBody>
          <a:bodyPr>
            <a:normAutofit/>
          </a:bodyPr>
          <a:lstStyle/>
          <a:p>
            <a:r>
              <a:rPr lang="en-US" sz="2400" b="1" dirty="0" smtClean="0">
                <a:latin typeface="Arial" pitchFamily="34" charset="0"/>
                <a:cs typeface="Arial" pitchFamily="34" charset="0"/>
              </a:rPr>
              <a:t>FUTURE STEPS</a:t>
            </a:r>
            <a:br>
              <a:rPr lang="en-US" sz="2400" b="1" dirty="0" smtClean="0">
                <a:latin typeface="Arial" pitchFamily="34" charset="0"/>
                <a:cs typeface="Arial" pitchFamily="34" charset="0"/>
              </a:rPr>
            </a:br>
            <a:r>
              <a:rPr lang="sr-Latn-CS" sz="2400" b="1" dirty="0" smtClean="0">
                <a:latin typeface="Arial" pitchFamily="34" charset="0"/>
                <a:cs typeface="Arial" pitchFamily="34" charset="0"/>
              </a:rPr>
              <a:t> </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en-GB" sz="2200" b="1" dirty="0" smtClean="0">
                <a:latin typeface="Arial" pitchFamily="34" charset="0"/>
                <a:cs typeface="Arial" pitchFamily="34" charset="0"/>
              </a:rPr>
              <a:t>FULL HARMONISATION WITH RELEVANT EU REGULATIONS </a:t>
            </a:r>
            <a:endParaRPr lang="en-US" sz="4000" dirty="0" smtClean="0">
              <a:latin typeface="Arial" pitchFamily="34" charset="0"/>
              <a:cs typeface="Arial" pitchFamily="34" charset="0"/>
            </a:endParaRPr>
          </a:p>
        </p:txBody>
      </p:sp>
      <p:sp>
        <p:nvSpPr>
          <p:cNvPr id="27652" name="Subtitle 19"/>
          <p:cNvSpPr>
            <a:spLocks noGrp="1"/>
          </p:cNvSpPr>
          <p:nvPr>
            <p:ph type="subTitle" idx="1"/>
          </p:nvPr>
        </p:nvSpPr>
        <p:spPr>
          <a:xfrm>
            <a:off x="381000" y="2133600"/>
            <a:ext cx="8382000" cy="3886200"/>
          </a:xfrm>
        </p:spPr>
        <p:txBody>
          <a:bodyPr/>
          <a:lstStyle/>
          <a:p>
            <a:pPr algn="l">
              <a:buFont typeface="Wingdings" pitchFamily="2" charset="2"/>
              <a:buChar char="ü"/>
            </a:pPr>
            <a:endParaRPr lang="sr-Latn-CS" sz="2000" b="1" i="1" dirty="0" smtClean="0">
              <a:solidFill>
                <a:schemeClr val="tx1"/>
              </a:solidFill>
              <a:latin typeface="Cambria" pitchFamily="18" charset="0"/>
            </a:endParaRPr>
          </a:p>
          <a:p>
            <a:pPr marL="90488" indent="-90488" algn="just">
              <a:buFont typeface="Wingdings" pitchFamily="2" charset="2"/>
              <a:buChar char="ü"/>
            </a:pPr>
            <a:r>
              <a:rPr lang="en-US" sz="2000" b="1" i="1" dirty="0" smtClean="0">
                <a:solidFill>
                  <a:schemeClr val="tx1"/>
                </a:solidFill>
                <a:latin typeface="Arial" charset="0"/>
              </a:rPr>
              <a:t>Draft Law Amending and Supplementing the Customs Law</a:t>
            </a:r>
          </a:p>
          <a:p>
            <a:pPr marL="631825" lvl="1" indent="-174625" algn="just">
              <a:buFont typeface="Arial" charset="0"/>
              <a:buChar char="•"/>
            </a:pPr>
            <a:r>
              <a:rPr lang="en-US" sz="2000" dirty="0" smtClean="0">
                <a:solidFill>
                  <a:schemeClr val="tx1"/>
                </a:solidFill>
                <a:latin typeface="Arial" charset="0"/>
              </a:rPr>
              <a:t>Article 184 amendments</a:t>
            </a:r>
          </a:p>
          <a:p>
            <a:pPr marL="631825" lvl="1" indent="-174625" algn="just">
              <a:buFont typeface="Arial" charset="0"/>
              <a:buChar char="•"/>
            </a:pPr>
            <a:r>
              <a:rPr lang="en-US" sz="2000" dirty="0" smtClean="0">
                <a:solidFill>
                  <a:schemeClr val="tx1"/>
                </a:solidFill>
                <a:latin typeface="Arial" charset="0"/>
              </a:rPr>
              <a:t>Transposing all reliefs at import from relevant EU regulations</a:t>
            </a:r>
          </a:p>
          <a:p>
            <a:pPr marL="631825" lvl="1" indent="-174625" algn="just">
              <a:buFont typeface="Arial" charset="0"/>
              <a:buChar char="•"/>
            </a:pPr>
            <a:r>
              <a:rPr lang="en-US" sz="2000" dirty="0" smtClean="0">
                <a:solidFill>
                  <a:schemeClr val="tx1"/>
                </a:solidFill>
                <a:latin typeface="Arial" charset="0"/>
              </a:rPr>
              <a:t>Keeping existing reliefs until such time Montenegro joins EU</a:t>
            </a:r>
          </a:p>
          <a:p>
            <a:pPr algn="just"/>
            <a:r>
              <a:rPr lang="sr-Latn-CS" sz="2000" b="1" dirty="0" smtClean="0">
                <a:solidFill>
                  <a:schemeClr val="tx1"/>
                </a:solidFill>
                <a:latin typeface="Arial" charset="0"/>
              </a:rPr>
              <a:t> </a:t>
            </a:r>
            <a:endParaRPr lang="en-US" sz="2000" dirty="0" smtClean="0">
              <a:solidFill>
                <a:schemeClr val="tx1"/>
              </a:solidFill>
              <a:latin typeface="Arial" charset="0"/>
            </a:endParaRPr>
          </a:p>
          <a:p>
            <a:pPr algn="just">
              <a:buFont typeface="Wingdings" pitchFamily="2" charset="2"/>
              <a:buChar char="ü"/>
            </a:pPr>
            <a:r>
              <a:rPr lang="en-US" sz="2000" b="1" i="1" dirty="0" smtClean="0">
                <a:solidFill>
                  <a:schemeClr val="tx1"/>
                </a:solidFill>
                <a:latin typeface="Arial" charset="0"/>
              </a:rPr>
              <a:t>New Decree on Reliefs from Customs Duty</a:t>
            </a:r>
          </a:p>
          <a:p>
            <a:pPr algn="just"/>
            <a:r>
              <a:rPr lang="sr-Latn-CS" sz="2000" b="1" i="1" dirty="0" smtClean="0">
                <a:solidFill>
                  <a:schemeClr val="tx1"/>
                </a:solidFill>
                <a:latin typeface="Arial" charset="0"/>
              </a:rPr>
              <a:t> </a:t>
            </a:r>
            <a:endParaRPr lang="en-US" sz="2000" dirty="0" smtClean="0">
              <a:solidFill>
                <a:schemeClr val="tx1"/>
              </a:solidFill>
              <a:latin typeface="Arial" charset="0"/>
            </a:endParaRPr>
          </a:p>
          <a:p>
            <a:pPr algn="just">
              <a:buFont typeface="Wingdings" pitchFamily="2" charset="2"/>
              <a:buChar char="ü"/>
            </a:pPr>
            <a:r>
              <a:rPr lang="en-US" sz="2000" b="1" i="1" dirty="0" smtClean="0">
                <a:solidFill>
                  <a:schemeClr val="tx1"/>
                </a:solidFill>
                <a:latin typeface="Arial" charset="0"/>
              </a:rPr>
              <a:t>Application is planned from 1 January 2014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28722"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dirty="0">
                  <a:solidFill>
                    <a:srgbClr val="F2DCDB"/>
                  </a:solidFill>
                  <a:latin typeface="Cambria" pitchFamily="18" charset="0"/>
                </a:rPr>
                <a:t>29</a:t>
              </a:r>
              <a:r>
                <a:rPr lang="sr-Latn-CS" b="1">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8723"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grpSp>
      </p:grpSp>
      <p:grpSp>
        <p:nvGrpSpPr>
          <p:cNvPr id="28674"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2871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0" y="6354762"/>
              <a:ext cx="508000" cy="503238"/>
            </a:xfrm>
            <a:prstGeom prst="rect">
              <a:avLst/>
            </a:prstGeom>
            <a:noFill/>
            <a:ln w="9525">
              <a:noFill/>
              <a:miter lim="800000"/>
              <a:headEnd/>
              <a:tailEnd/>
            </a:ln>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28675" name="Title 18"/>
          <p:cNvSpPr>
            <a:spLocks noGrp="1"/>
          </p:cNvSpPr>
          <p:nvPr>
            <p:ph type="ctrTitle"/>
          </p:nvPr>
        </p:nvSpPr>
        <p:spPr>
          <a:xfrm>
            <a:off x="228600" y="762000"/>
            <a:ext cx="8229600" cy="838200"/>
          </a:xfrm>
        </p:spPr>
        <p:txBody>
          <a:bodyPr/>
          <a:lstStyle/>
          <a:p>
            <a:pPr algn="l"/>
            <a:r>
              <a:rPr lang="sr-Latn-CS" sz="2400" b="1" i="1" smtClean="0">
                <a:latin typeface="Cambria" pitchFamily="18" charset="0"/>
              </a:rPr>
              <a:t>RELEVANTNI PROPISI EU</a:t>
            </a:r>
            <a:r>
              <a:rPr lang="en-US" sz="2400" i="1" dirty="0" smtClean="0">
                <a:latin typeface="Cambria" pitchFamily="18" charset="0"/>
              </a:rPr>
              <a:t/>
            </a:r>
            <a:br>
              <a:rPr lang="en-US" sz="2400" i="1" dirty="0" smtClean="0">
                <a:latin typeface="Cambria" pitchFamily="18" charset="0"/>
              </a:rPr>
            </a:br>
            <a:endParaRPr lang="en-US" sz="2400" i="1" dirty="0" smtClean="0">
              <a:latin typeface="Cambria" pitchFamily="18" charset="0"/>
            </a:endParaRPr>
          </a:p>
        </p:txBody>
      </p:sp>
      <p:sp>
        <p:nvSpPr>
          <p:cNvPr id="24" name="Rectangle 2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endPar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endParaRPr>
          </a:p>
          <a:p>
            <a:pPr algn="ctr" fontAlgn="auto">
              <a:spcBef>
                <a:spcPts val="0"/>
              </a:spcBef>
              <a:spcAft>
                <a:spcPts val="0"/>
              </a:spcAft>
              <a:defRPr/>
            </a:pPr>
            <a:r>
              <a:rPr lang="sr-Latn-CS" dirty="0">
                <a:solidFill>
                  <a:schemeClr val="accent2">
                    <a:lumMod val="20000"/>
                    <a:lumOff val="80000"/>
                  </a:schemeClr>
                </a:solidFill>
                <a:effectLst>
                  <a:outerShdw blurRad="38100" dist="38100" dir="2700000" algn="tl">
                    <a:srgbClr val="000000">
                      <a:alpha val="43137"/>
                    </a:srgbClr>
                  </a:outerShdw>
                </a:effectLst>
                <a:latin typeface="Cambria" pitchFamily="18" charset="0"/>
              </a:rPr>
              <a:t>                                                                       </a:t>
            </a:r>
            <a:r>
              <a:rPr lang="sr-Latn-CS" sz="28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r>
              <a:rPr lang="sr-Latn-CS" b="1" dirty="0">
                <a:solidFill>
                  <a:schemeClr val="accent2">
                    <a:lumMod val="20000"/>
                    <a:lumOff val="80000"/>
                  </a:schemeClr>
                </a:solidFill>
                <a:latin typeface="Cambria" pitchFamily="18" charset="0"/>
              </a:rPr>
              <a:t>                                                                </a:t>
            </a:r>
            <a:r>
              <a:rPr lang="sr-Latn-CS" sz="2800" b="1" dirty="0">
                <a:solidFill>
                  <a:schemeClr val="accent2">
                    <a:lumMod val="20000"/>
                    <a:lumOff val="80000"/>
                  </a:schemeClr>
                </a:solidFill>
                <a:latin typeface="Cambria" pitchFamily="18" charset="0"/>
              </a:rPr>
              <a:t>QUESTIONS</a:t>
            </a:r>
            <a:endParaRPr lang="sr-Latn-CS" sz="2800" dirty="0">
              <a:solidFill>
                <a:schemeClr val="accent2">
                  <a:lumMod val="20000"/>
                  <a:lumOff val="80000"/>
                </a:schemeClr>
              </a:solidFill>
              <a:latin typeface="Cambria" pitchFamily="18" charset="0"/>
            </a:endParaRPr>
          </a:p>
        </p:txBody>
      </p:sp>
      <p:grpSp>
        <p:nvGrpSpPr>
          <p:cNvPr id="28680" name="Group 31"/>
          <p:cNvGrpSpPr>
            <a:grpSpLocks/>
          </p:cNvGrpSpPr>
          <p:nvPr/>
        </p:nvGrpSpPr>
        <p:grpSpPr bwMode="auto">
          <a:xfrm>
            <a:off x="0" y="0"/>
            <a:ext cx="4662488" cy="4081463"/>
            <a:chOff x="1364455" y="17002"/>
            <a:chExt cx="4662490" cy="4080796"/>
          </a:xfrm>
        </p:grpSpPr>
        <p:sp>
          <p:nvSpPr>
            <p:cNvPr id="26" name="5-Point Star 2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5-Point Star 34"/>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5-Point Star 35"/>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5-Point Star 36"/>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8" name="TextBox 37"/>
          <p:cNvSpPr txBox="1"/>
          <p:nvPr/>
        </p:nvSpPr>
        <p:spPr>
          <a:xfrm>
            <a:off x="4114800" y="3200400"/>
            <a:ext cx="4191000" cy="923330"/>
          </a:xfrm>
          <a:prstGeom prst="rect">
            <a:avLst/>
          </a:prstGeom>
          <a:noFill/>
        </p:spPr>
        <p:txBody>
          <a:bodyPr wrap="square" rtlCol="0">
            <a:spAutoFit/>
          </a:bodyPr>
          <a:lstStyle/>
          <a:p>
            <a:pPr algn="ctr"/>
            <a:r>
              <a:rPr lang="en-US" dirty="0" smtClean="0">
                <a:solidFill>
                  <a:schemeClr val="bg2"/>
                </a:solidFill>
              </a:rPr>
              <a:t>Ministry of Finance</a:t>
            </a:r>
            <a:endParaRPr lang="sr-Latn-CS" dirty="0" smtClean="0">
              <a:solidFill>
                <a:schemeClr val="bg2"/>
              </a:solidFill>
            </a:endParaRPr>
          </a:p>
          <a:p>
            <a:pPr algn="ctr"/>
            <a:r>
              <a:rPr lang="sr-Latn-CS" dirty="0" smtClean="0">
                <a:solidFill>
                  <a:schemeClr val="bg2"/>
                </a:solidFill>
              </a:rPr>
              <a:t>Jelena Sekulić</a:t>
            </a:r>
            <a:endParaRPr lang="en-US" dirty="0" smtClean="0">
              <a:solidFill>
                <a:schemeClr val="bg2"/>
              </a:solidFill>
            </a:endParaRPr>
          </a:p>
          <a:p>
            <a:pPr algn="ctr"/>
            <a:r>
              <a:rPr lang="sr-Latn-CS" i="1" dirty="0" smtClean="0">
                <a:solidFill>
                  <a:schemeClr val="bg2"/>
                </a:solidFill>
              </a:rPr>
              <a:t>jelena.sekulic@mif.gov.me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794</TotalTime>
  <Words>1228</Words>
  <Application>Microsoft Office PowerPoint</Application>
  <PresentationFormat>On-screen Show (4:3)</PresentationFormat>
  <Paragraphs>238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Legislative Framework</vt:lpstr>
      <vt:lpstr>Relevant EU regulations</vt:lpstr>
      <vt:lpstr> </vt:lpstr>
      <vt:lpstr>Procedure (Article 2)</vt:lpstr>
      <vt:lpstr>PowerPoint Presentation</vt:lpstr>
      <vt:lpstr>PowerPoint Presentation</vt:lpstr>
      <vt:lpstr>PowerPoint Presentation</vt:lpstr>
      <vt:lpstr>Goods contained in a personal luggage of traveler (Articles 8-13)</vt:lpstr>
      <vt:lpstr>Goods contained in personal luggage of a traveler  quantitative limits/monetary thresholds  (Articles 9 and 11)</vt:lpstr>
      <vt:lpstr>Consignments of non-commercial nature (Articles 14-15)</vt:lpstr>
      <vt:lpstr>Reliefs for disabled persons (Articles 20-24)</vt:lpstr>
      <vt:lpstr>FUTURE STEPS   FULL HARMONISATION WITH RELEVANT EU REGULATIONS </vt:lpstr>
      <vt:lpstr>RELEVANTNI PROPISI EU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djordje.jankovic</dc:creator>
  <cp:lastModifiedBy>Jelena Samardzic</cp:lastModifiedBy>
  <cp:revision>163</cp:revision>
  <dcterms:created xsi:type="dcterms:W3CDTF">2013-04-15T11:22:31Z</dcterms:created>
  <dcterms:modified xsi:type="dcterms:W3CDTF">2013-06-13T10:20:09Z</dcterms:modified>
</cp:coreProperties>
</file>