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8" r:id="rId2"/>
    <p:sldId id="259" r:id="rId3"/>
    <p:sldId id="261" r:id="rId4"/>
    <p:sldId id="281" r:id="rId5"/>
    <p:sldId id="262" r:id="rId6"/>
    <p:sldId id="264" r:id="rId7"/>
    <p:sldId id="266" r:id="rId8"/>
    <p:sldId id="265" r:id="rId9"/>
    <p:sldId id="269" r:id="rId10"/>
    <p:sldId id="267" r:id="rId11"/>
    <p:sldId id="268" r:id="rId12"/>
    <p:sldId id="270" r:id="rId13"/>
    <p:sldId id="282" r:id="rId14"/>
    <p:sldId id="283" r:id="rId15"/>
    <p:sldId id="284" r:id="rId16"/>
    <p:sldId id="285" r:id="rId17"/>
    <p:sldId id="286" r:id="rId18"/>
    <p:sldId id="271" r:id="rId19"/>
    <p:sldId id="273" r:id="rId20"/>
    <p:sldId id="274" r:id="rId21"/>
    <p:sldId id="275" r:id="rId22"/>
    <p:sldId id="276" r:id="rId23"/>
    <p:sldId id="287" r:id="rId24"/>
    <p:sldId id="288" r:id="rId25"/>
    <p:sldId id="289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971F39-D6BB-4880-BD8B-66FD83E9F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77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311CE59-1402-457E-A6F1-369FFED5DEEE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2A444A-8407-4B43-89D2-4BD4993DD79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C5B272-D6C7-4B46-9383-3C661CA2AF5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0CEB3A3-4E0F-4E12-B462-D7A63BAAA4F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EDB6E3-0C32-494D-82C5-91120DBB085C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AFDB8BC-5EC6-4F41-9DEE-6EE9A4622FA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F351861-3E4D-431B-8AB5-CA67C98F34D7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467C4D2-21A6-443B-9601-91525294EDD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U dek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A49D4-9657-43D6-92AB-73417215D1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B2D5B-D955-4646-9A6B-0086950830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BB81-5DE3-4551-868C-6DCC3D7AC7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DE1D7-C2CB-48A8-8729-B4002E3EA6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F438B0-E920-4A13-869F-28CBE2A328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55A7C-227E-42FA-962E-9DC8E63427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EBA846-AAD3-4702-9B19-78D5A592F0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B6CE6-0F51-4790-B15F-DEF484F6BF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9D20F-24C4-4900-8E90-277511424E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AF5394-3FD2-468E-883C-AB59DE85EB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38619-6203-468F-8874-D613E81370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622220-3B97-4AC2-A46D-FCBBE7375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0BFC825-65C1-4B60-9BD5-CC397119DE2E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29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Customs union</a:t>
            </a:r>
            <a:endParaRPr lang="en-US" sz="1600"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343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>
                <a:solidFill>
                  <a:srgbClr val="F2DCDB"/>
                </a:solidFill>
                <a:latin typeface="Cambria" pitchFamily="18" charset="0"/>
              </a:rPr>
              <a:t>29</a:t>
            </a:r>
            <a:endParaRPr lang="en-GB" sz="260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>MONTENEGRO </a:t>
            </a:r>
            <a:endParaRPr lang="hr-HR" sz="2600" b="1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14344" name="Rectangle 12"/>
          <p:cNvSpPr>
            <a:spLocks noChangeArrowheads="1"/>
          </p:cNvSpPr>
          <p:nvPr/>
        </p:nvSpPr>
        <p:spPr bwMode="auto">
          <a:xfrm>
            <a:off x="3033713" y="6326188"/>
            <a:ext cx="2273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Bru</a:t>
            </a:r>
            <a:r>
              <a:rPr lang="hr-HR" b="1">
                <a:solidFill>
                  <a:srgbClr val="D99694"/>
                </a:solidFill>
                <a:latin typeface="Cambria" pitchFamily="18" charset="0"/>
              </a:rPr>
              <a:t>ssel</a:t>
            </a:r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s,  May </a:t>
            </a:r>
            <a:r>
              <a:rPr lang="sr-Latn-CS" b="1">
                <a:solidFill>
                  <a:srgbClr val="D99694"/>
                </a:solidFill>
                <a:latin typeface="Cambria" pitchFamily="18" charset="0"/>
              </a:rPr>
              <a:t>201</a:t>
            </a:r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14345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1" name="5-Point Star 10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1536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537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536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536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15363" name="Rectangle 17"/>
          <p:cNvSpPr>
            <a:spLocks noChangeArrowheads="1"/>
          </p:cNvSpPr>
          <p:nvPr/>
        </p:nvSpPr>
        <p:spPr bwMode="auto">
          <a:xfrm>
            <a:off x="927100" y="2514600"/>
            <a:ext cx="7289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/>
              <a:t>TRANSIT (TIR, ATA, NCTS)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5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638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639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16387" name="Rectangle 17"/>
          <p:cNvSpPr>
            <a:spLocks noChangeArrowheads="1"/>
          </p:cNvSpPr>
          <p:nvPr/>
        </p:nvSpPr>
        <p:spPr bwMode="auto">
          <a:xfrm>
            <a:off x="3034608" y="925513"/>
            <a:ext cx="30779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SUMMARY</a:t>
            </a:r>
            <a:endParaRPr lang="en-US" sz="4400" b="1" dirty="0"/>
          </a:p>
        </p:txBody>
      </p:sp>
      <p:sp>
        <p:nvSpPr>
          <p:cNvPr id="16388" name="Rectangle 17"/>
          <p:cNvSpPr>
            <a:spLocks noChangeArrowheads="1"/>
          </p:cNvSpPr>
          <p:nvPr/>
        </p:nvSpPr>
        <p:spPr bwMode="auto">
          <a:xfrm>
            <a:off x="1012825" y="2209800"/>
            <a:ext cx="72390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sl-SI" sz="2400" b="1" dirty="0"/>
              <a:t>Legal framework</a:t>
            </a:r>
          </a:p>
          <a:p>
            <a:pPr marL="342900" indent="-342900">
              <a:buFontTx/>
              <a:buAutoNum type="arabicPeriod"/>
            </a:pPr>
            <a:r>
              <a:rPr lang="sl-SI" sz="2400" b="1" dirty="0"/>
              <a:t>Types of transit procedure</a:t>
            </a:r>
          </a:p>
          <a:p>
            <a:pPr marL="342900" indent="-342900">
              <a:buFontTx/>
              <a:buAutoNum type="arabicPeriod"/>
            </a:pPr>
            <a:r>
              <a:rPr lang="sl-SI" sz="2400" b="1" dirty="0"/>
              <a:t>Responsibility and secure of payment</a:t>
            </a:r>
          </a:p>
          <a:p>
            <a:pPr marL="342900" indent="-342900">
              <a:buFontTx/>
              <a:buAutoNum type="arabicPeriod"/>
            </a:pPr>
            <a:r>
              <a:rPr lang="en-US" sz="2400" b="1" dirty="0"/>
              <a:t>Conduct of transit procedure</a:t>
            </a:r>
            <a:endParaRPr lang="sl-SI" sz="2400" b="1" dirty="0"/>
          </a:p>
          <a:p>
            <a:pPr marL="342900" indent="-342900">
              <a:buFontTx/>
              <a:buAutoNum type="arabicPeriod"/>
            </a:pPr>
            <a:r>
              <a:rPr lang="sl-SI" sz="2400" b="1" dirty="0"/>
              <a:t>Simplified procedure</a:t>
            </a:r>
          </a:p>
          <a:p>
            <a:pPr marL="342900" indent="-342900">
              <a:buFontTx/>
              <a:buAutoNum type="arabicPeriod"/>
            </a:pPr>
            <a:r>
              <a:rPr lang="sl-SI" sz="2400" b="1" dirty="0"/>
              <a:t>TIR carnet</a:t>
            </a:r>
          </a:p>
          <a:p>
            <a:pPr marL="342900" indent="-342900">
              <a:buFontTx/>
              <a:buAutoNum type="arabicPeriod"/>
            </a:pPr>
            <a:r>
              <a:rPr lang="sl-SI" sz="2400" b="1" dirty="0"/>
              <a:t>ATA carnet</a:t>
            </a:r>
          </a:p>
          <a:p>
            <a:pPr marL="342900" indent="-342900">
              <a:buFontTx/>
              <a:buAutoNum type="arabicPeriod"/>
            </a:pPr>
            <a:r>
              <a:rPr lang="sl-SI" sz="2400" b="1" dirty="0"/>
              <a:t>NCTS</a:t>
            </a:r>
          </a:p>
          <a:p>
            <a:pPr marL="342900" indent="-342900">
              <a:buFontTx/>
              <a:buAutoNum type="arabicPeriod"/>
            </a:pPr>
            <a:endParaRPr lang="en-US" sz="2400" b="1" dirty="0"/>
          </a:p>
          <a:p>
            <a:pPr marL="342900" indent="-342900">
              <a:buFontTx/>
              <a:buAutoNum type="arabicPeriod"/>
            </a:pPr>
            <a:endParaRPr lang="sl-SI" sz="2400" b="1" dirty="0"/>
          </a:p>
          <a:p>
            <a:pPr marL="342900" indent="-342900">
              <a:buFontTx/>
              <a:buAutoNum type="arabicPeriod"/>
            </a:pPr>
            <a:endParaRPr lang="sl-SI" sz="2400" b="1" dirty="0"/>
          </a:p>
          <a:p>
            <a:pPr marL="342900" indent="-342900">
              <a:buFontTx/>
              <a:buAutoNum type="arabicPeriod"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1741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741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741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741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17411" name="Rectangle 17"/>
          <p:cNvSpPr>
            <a:spLocks noChangeArrowheads="1"/>
          </p:cNvSpPr>
          <p:nvPr/>
        </p:nvSpPr>
        <p:spPr bwMode="auto">
          <a:xfrm>
            <a:off x="1554163" y="692150"/>
            <a:ext cx="60356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b="1"/>
              <a:t>LEGAL FRAMEWORK</a:t>
            </a:r>
          </a:p>
        </p:txBody>
      </p:sp>
      <p:sp>
        <p:nvSpPr>
          <p:cNvPr id="17412" name="Rectangle 17"/>
          <p:cNvSpPr>
            <a:spLocks noChangeArrowheads="1"/>
          </p:cNvSpPr>
          <p:nvPr/>
        </p:nvSpPr>
        <p:spPr bwMode="auto">
          <a:xfrm>
            <a:off x="508000" y="1700213"/>
            <a:ext cx="821055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b="1" u="sng" dirty="0"/>
              <a:t>Customs Law</a:t>
            </a:r>
            <a:r>
              <a:rPr lang="en-US" b="1" dirty="0"/>
              <a:t> </a:t>
            </a:r>
            <a:r>
              <a:rPr lang="sl-SI" b="1" dirty="0"/>
              <a:t>(Official Ga</a:t>
            </a:r>
            <a:r>
              <a:rPr lang="en-US" b="1" dirty="0"/>
              <a:t>z</a:t>
            </a:r>
            <a:r>
              <a:rPr lang="sl-SI" b="1" dirty="0"/>
              <a:t>ette</a:t>
            </a:r>
            <a:r>
              <a:rPr lang="en-US" b="1" dirty="0"/>
              <a:t> of the Republic of Montenegro</a:t>
            </a:r>
            <a:r>
              <a:rPr lang="sl-SI" b="1" dirty="0"/>
              <a:t> 7/02, 38/02, 72/02, 21/03, 31/03, 29/05, 66/06, 21/08)</a:t>
            </a:r>
            <a:endParaRPr lang="en-US" b="1" dirty="0"/>
          </a:p>
          <a:p>
            <a:pPr marL="342900" indent="-342900">
              <a:buFontTx/>
              <a:buAutoNum type="arabicPeriod"/>
            </a:pPr>
            <a:r>
              <a:rPr lang="en-US" b="1" u="sng" dirty="0"/>
              <a:t>Implementing provisions to the Customs Law</a:t>
            </a:r>
            <a:r>
              <a:rPr lang="sl-SI" b="1" u="sng" dirty="0"/>
              <a:t> (Official Ga</a:t>
            </a:r>
            <a:r>
              <a:rPr lang="en-US" b="1" u="sng" dirty="0"/>
              <a:t>z</a:t>
            </a:r>
            <a:r>
              <a:rPr lang="sl-SI" b="1" u="sng" dirty="0"/>
              <a:t>ette</a:t>
            </a:r>
            <a:r>
              <a:rPr lang="en-US" b="1" u="sng" dirty="0"/>
              <a:t> of the Republic of Montenegro</a:t>
            </a:r>
            <a:r>
              <a:rPr lang="en-US" b="1" dirty="0"/>
              <a:t> </a:t>
            </a:r>
            <a:r>
              <a:rPr lang="sl-SI" b="1" dirty="0"/>
              <a:t>(15/03, 81/06, 38/08)</a:t>
            </a:r>
            <a:endParaRPr lang="en-US" b="1" dirty="0"/>
          </a:p>
          <a:p>
            <a:pPr marL="342900" indent="-342900">
              <a:buFontTx/>
              <a:buAutoNum type="arabicPeriod"/>
            </a:pPr>
            <a:r>
              <a:rPr lang="en-US" b="1" u="sng" dirty="0"/>
              <a:t>Rulebook on contents and method of lodging of customs declaration and summary declaration</a:t>
            </a:r>
            <a:r>
              <a:rPr lang="sl-SI" b="1" dirty="0"/>
              <a:t> (Official Ga</a:t>
            </a:r>
            <a:r>
              <a:rPr lang="en-US" b="1" dirty="0"/>
              <a:t>z</a:t>
            </a:r>
            <a:r>
              <a:rPr lang="sl-SI" b="1" dirty="0"/>
              <a:t>ette</a:t>
            </a:r>
            <a:r>
              <a:rPr lang="en-US" b="1" dirty="0"/>
              <a:t> of the Republic of Montenegro </a:t>
            </a:r>
            <a:r>
              <a:rPr lang="sl-SI" b="1" dirty="0"/>
              <a:t>16/03, 43/04, 2/05, 14/05, 48/07)</a:t>
            </a:r>
          </a:p>
          <a:p>
            <a:pPr marL="342900" indent="-342900">
              <a:buFontTx/>
              <a:buAutoNum type="arabicPeriod"/>
            </a:pPr>
            <a:r>
              <a:rPr lang="en-US" b="1" u="sng" dirty="0"/>
              <a:t>Law on ratification of the Agreement between </a:t>
            </a:r>
            <a:r>
              <a:rPr lang="en-US" b="1" u="sng" dirty="0" smtClean="0"/>
              <a:t>Serbia  </a:t>
            </a:r>
            <a:r>
              <a:rPr lang="en-US" b="1" u="sng" dirty="0"/>
              <a:t>and Montenegro and North Atlantic Treaty Organization (NATO) on transit arrangements for support of peace operations</a:t>
            </a:r>
            <a:r>
              <a:rPr lang="en-US" b="1" dirty="0"/>
              <a:t> (</a:t>
            </a:r>
            <a:r>
              <a:rPr lang="sl-SI" b="1" dirty="0"/>
              <a:t>Official Ga</a:t>
            </a:r>
            <a:r>
              <a:rPr lang="en-US" b="1" dirty="0"/>
              <a:t>z</a:t>
            </a:r>
            <a:r>
              <a:rPr lang="sl-SI" b="1" dirty="0"/>
              <a:t>ette</a:t>
            </a:r>
            <a:r>
              <a:rPr lang="en-US" b="1" dirty="0"/>
              <a:t> of Serbia and Montenegro – International treaties 13/2005)</a:t>
            </a:r>
          </a:p>
          <a:p>
            <a:pPr marL="342900" indent="-342900">
              <a:buFontTx/>
              <a:buAutoNum type="arabicPeriod"/>
            </a:pPr>
            <a:r>
              <a:rPr lang="en-US" b="1" u="sng" dirty="0"/>
              <a:t>TIR Convention</a:t>
            </a:r>
          </a:p>
          <a:p>
            <a:pPr marL="342900" indent="-342900">
              <a:buFontTx/>
              <a:buAutoNum type="arabicPeriod"/>
            </a:pPr>
            <a:r>
              <a:rPr lang="en-US" b="1" u="sng" dirty="0"/>
              <a:t>Convention on temporary admission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1845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845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3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6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7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8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0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1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843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19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20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845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grpSp>
        <p:nvGrpSpPr>
          <p:cNvPr id="18435" name="Group 7"/>
          <p:cNvGrpSpPr>
            <a:grpSpLocks/>
          </p:cNvGrpSpPr>
          <p:nvPr/>
        </p:nvGrpSpPr>
        <p:grpSpPr bwMode="auto">
          <a:xfrm>
            <a:off x="304800" y="-7938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1844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844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8436" name="Group 21"/>
          <p:cNvGrpSpPr>
            <a:grpSpLocks/>
          </p:cNvGrpSpPr>
          <p:nvPr/>
        </p:nvGrpSpPr>
        <p:grpSpPr bwMode="auto">
          <a:xfrm>
            <a:off x="304800" y="6351588"/>
            <a:ext cx="9144000" cy="503237"/>
            <a:chOff x="0" y="6354762"/>
            <a:chExt cx="9144000" cy="503298"/>
          </a:xfrm>
        </p:grpSpPr>
        <p:sp>
          <p:nvSpPr>
            <p:cNvPr id="4" name="Round Same Side Corner Rectangle 3"/>
            <p:cNvSpPr>
              <a:spLocks noChangeArrowheads="1"/>
            </p:cNvSpPr>
            <p:nvPr/>
          </p:nvSpPr>
          <p:spPr bwMode="auto">
            <a:xfrm rot="10800000">
              <a:off x="0" y="6400805"/>
              <a:ext cx="9144000" cy="457255"/>
            </a:xfrm>
            <a:custGeom>
              <a:avLst/>
              <a:gdLst>
                <a:gd name="T0" fmla="*/ 9144000 w 9144000"/>
                <a:gd name="T1" fmla="*/ 228628 h 457255"/>
                <a:gd name="T2" fmla="*/ 4572000 w 9144000"/>
                <a:gd name="T3" fmla="*/ 457255 h 457255"/>
                <a:gd name="T4" fmla="*/ 0 w 9144000"/>
                <a:gd name="T5" fmla="*/ 228628 h 457255"/>
                <a:gd name="T6" fmla="*/ 4572000 w 9144000"/>
                <a:gd name="T7" fmla="*/ 0 h 457255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40364 w 9144000"/>
                <a:gd name="T13" fmla="*/ 40364 h 457255"/>
                <a:gd name="T14" fmla="*/ 9103636 w 9144000"/>
                <a:gd name="T15" fmla="*/ 457255 h 4572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44000" h="457255">
                  <a:moveTo>
                    <a:pt x="137812" y="0"/>
                  </a:moveTo>
                  <a:lnTo>
                    <a:pt x="9006188" y="0"/>
                  </a:lnTo>
                  <a:cubicBezTo>
                    <a:pt x="9082299" y="0"/>
                    <a:pt x="9144000" y="61700"/>
                    <a:pt x="9144000" y="137812"/>
                  </a:cubicBezTo>
                  <a:lnTo>
                    <a:pt x="9144000" y="457255"/>
                  </a:lnTo>
                  <a:lnTo>
                    <a:pt x="0" y="457255"/>
                  </a:lnTo>
                  <a:lnTo>
                    <a:pt x="0" y="137812"/>
                  </a:lnTo>
                  <a:lnTo>
                    <a:pt x="0" y="137811"/>
                  </a:lnTo>
                  <a:cubicBezTo>
                    <a:pt x="0" y="61700"/>
                    <a:pt x="61700" y="0"/>
                    <a:pt x="137812" y="0"/>
                  </a:cubicBezTo>
                  <a:close/>
                </a:path>
              </a:pathLst>
            </a:custGeom>
            <a:solidFill>
              <a:srgbClr val="F2DCDB"/>
            </a:solidFill>
            <a:ln>
              <a:noFill/>
            </a:ln>
            <a:effectLst>
              <a:outerShdw dist="38100" dir="16200000" rotWithShape="0">
                <a:srgbClr val="D99694">
                  <a:alpha val="60999"/>
                </a:srgbClr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Cambria" pitchFamily="18" charset="0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21200" cy="3969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844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914400" y="762000"/>
            <a:ext cx="82296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Types of transit procedure</a:t>
            </a: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1143000" y="2060575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eriod"/>
            </a:pPr>
            <a:endParaRPr lang="sl-SI" sz="2800"/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endParaRPr lang="sl-SI" sz="2800"/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US" sz="2800"/>
              <a:t>External transit</a:t>
            </a:r>
            <a:endParaRPr lang="hr-HR" sz="2800"/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US" sz="2800"/>
              <a:t>Internal transit</a:t>
            </a:r>
          </a:p>
        </p:txBody>
      </p:sp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914400" y="762000"/>
            <a:ext cx="82296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4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1946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946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945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946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914400" y="762000"/>
            <a:ext cx="82296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External transit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/>
            <a:r>
              <a:rPr lang="en-US" sz="2400"/>
              <a:t>	Movement between two places in customs territory:</a:t>
            </a:r>
          </a:p>
          <a:p>
            <a:pPr marL="800100" lvl="1" indent="-342900">
              <a:buFontTx/>
              <a:buChar char="•"/>
            </a:pPr>
            <a:r>
              <a:rPr lang="en-US" sz="2400"/>
              <a:t>Foreign goods without payment of customs debt</a:t>
            </a:r>
          </a:p>
          <a:p>
            <a:pPr marL="800100" lvl="1" indent="-342900">
              <a:buFontTx/>
              <a:buChar char="•"/>
            </a:pPr>
            <a:r>
              <a:rPr lang="en-US" sz="2400"/>
              <a:t>Domestic goods for which the export procedure has been carried out</a:t>
            </a:r>
          </a:p>
          <a:p>
            <a:pPr marL="800100" lvl="1" indent="-342900">
              <a:buFontTx/>
              <a:buChar char="•"/>
            </a:pPr>
            <a:endParaRPr lang="en-US" sz="2400"/>
          </a:p>
          <a:p>
            <a:pPr marL="800100" lvl="1" indent="-342900"/>
            <a:r>
              <a:rPr lang="en-US" sz="2400"/>
              <a:t>Movement is carried out pursuant to: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400"/>
              <a:t>External transit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400"/>
              <a:t>TIR carnet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400"/>
              <a:t>ATA carnet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400"/>
              <a:t>Postal services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400"/>
              <a:t>Form 302 for NATO troops.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endParaRPr lang="en-US" sz="2400"/>
          </a:p>
          <a:p>
            <a:pPr marL="609600" indent="-609600">
              <a:spcBef>
                <a:spcPct val="20000"/>
              </a:spcBef>
              <a:buFontTx/>
              <a:buChar char="-"/>
            </a:pPr>
            <a:endParaRPr lang="en-US" sz="2400"/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endParaRPr lang="en-US" sz="2400"/>
          </a:p>
          <a:p>
            <a:pPr marL="800100" lvl="1" indent="-342900">
              <a:spcBef>
                <a:spcPct val="20000"/>
              </a:spcBef>
            </a:pPr>
            <a:endParaRPr lang="en-US" sz="2400"/>
          </a:p>
          <a:p>
            <a:pPr marL="800100" lvl="1" indent="-342900">
              <a:spcBef>
                <a:spcPct val="20000"/>
              </a:spcBef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049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049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048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048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304800" y="762000"/>
            <a:ext cx="88392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Internal transit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buFontTx/>
              <a:buChar char="-"/>
            </a:pPr>
            <a:endParaRPr lang="en-US" sz="2800" dirty="0"/>
          </a:p>
          <a:p>
            <a:pPr marL="609600" indent="-609600">
              <a:buFontTx/>
              <a:buChar char="-"/>
            </a:pPr>
            <a:endParaRPr lang="en-US" sz="2800" dirty="0"/>
          </a:p>
          <a:p>
            <a:pPr marL="800100" lvl="1" indent="-342900">
              <a:buFontTx/>
              <a:buChar char="-"/>
            </a:pPr>
            <a:r>
              <a:rPr lang="en-US" sz="2800" dirty="0"/>
              <a:t>Movement of domestic goods</a:t>
            </a:r>
          </a:p>
          <a:p>
            <a:pPr marL="800100" lvl="1" indent="-342900">
              <a:buFontTx/>
              <a:buChar char="-"/>
            </a:pPr>
            <a:r>
              <a:rPr lang="en-US" sz="2800" dirty="0"/>
              <a:t>From one place to another within customs territory</a:t>
            </a:r>
          </a:p>
          <a:p>
            <a:pPr marL="800100" lvl="1" indent="-342900">
              <a:buFontTx/>
              <a:buChar char="-"/>
            </a:pPr>
            <a:r>
              <a:rPr lang="en-US" sz="2800" dirty="0"/>
              <a:t>Crossing territory of </a:t>
            </a:r>
            <a:r>
              <a:rPr lang="en-US" sz="2800" dirty="0" smtClean="0"/>
              <a:t>a </a:t>
            </a:r>
            <a:r>
              <a:rPr lang="en-US" sz="2800" dirty="0" smtClean="0"/>
              <a:t>third </a:t>
            </a:r>
            <a:r>
              <a:rPr lang="en-US" sz="2800" dirty="0"/>
              <a:t>country</a:t>
            </a:r>
          </a:p>
          <a:p>
            <a:pPr marL="800100" lvl="1" indent="-342900">
              <a:buFontTx/>
              <a:buChar char="-"/>
            </a:pPr>
            <a:r>
              <a:rPr lang="en-US" sz="2800" dirty="0"/>
              <a:t>Without change in customs status</a:t>
            </a:r>
          </a:p>
          <a:p>
            <a:pPr marL="800100" lvl="1" indent="-342900">
              <a:buFontTx/>
              <a:buChar char="-"/>
            </a:pPr>
            <a:endParaRPr lang="en-US" sz="2800" dirty="0"/>
          </a:p>
          <a:p>
            <a:pPr marL="800100" lvl="1" indent="-342900">
              <a:buFontTx/>
              <a:buChar char="-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151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151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150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151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04800" y="762000"/>
            <a:ext cx="88392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Responsibility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buFontTx/>
              <a:buChar char="-"/>
            </a:pPr>
            <a:endParaRPr lang="en-US" sz="2700"/>
          </a:p>
          <a:p>
            <a:pPr marL="609600" indent="-609600">
              <a:buFontTx/>
              <a:buChar char="-"/>
            </a:pPr>
            <a:endParaRPr lang="en-US" sz="2700"/>
          </a:p>
          <a:p>
            <a:pPr marL="800100" lvl="1" indent="-342900">
              <a:buFontTx/>
              <a:buChar char="-"/>
            </a:pPr>
            <a:r>
              <a:rPr lang="en-US" sz="2700"/>
              <a:t>The principal is the holder of transit procedure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The goods are presented to the office of destination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The provisions o</a:t>
            </a:r>
            <a:r>
              <a:rPr lang="sl-SI" sz="2700"/>
              <a:t>f</a:t>
            </a:r>
            <a:r>
              <a:rPr lang="en-US" sz="2700"/>
              <a:t> the transit procedure are followed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Consignee and carrier are also responsible for presentation of goods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253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254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253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253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Security for payment</a:t>
            </a: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468313" y="2063750"/>
            <a:ext cx="8316912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FontTx/>
              <a:buChar char="-"/>
            </a:pPr>
            <a:endParaRPr lang="en-US" sz="2800"/>
          </a:p>
          <a:p>
            <a:pPr marL="800100" lvl="1" indent="-342900">
              <a:buFontTx/>
              <a:buChar char="-"/>
            </a:pPr>
            <a:r>
              <a:rPr lang="en-US" sz="2400"/>
              <a:t>Valid throughout customs territory</a:t>
            </a:r>
          </a:p>
          <a:p>
            <a:pPr marL="800100" lvl="1" indent="-342900">
              <a:buFontTx/>
              <a:buChar char="-"/>
            </a:pPr>
            <a:r>
              <a:rPr lang="en-US" sz="2400"/>
              <a:t>The amount of security for payment shall be up to the amount of customs debt</a:t>
            </a:r>
          </a:p>
          <a:p>
            <a:pPr marL="800100" lvl="1" indent="-342900">
              <a:buFontTx/>
              <a:buChar char="-"/>
            </a:pPr>
            <a:r>
              <a:rPr lang="en-US" sz="2400"/>
              <a:t>Security for payment is given under the prescribed conditions</a:t>
            </a:r>
          </a:p>
          <a:p>
            <a:pPr marL="800100" lvl="1" indent="-342900">
              <a:buFontTx/>
              <a:buChar char="-"/>
            </a:pPr>
            <a:r>
              <a:rPr lang="en-US" sz="2400"/>
              <a:t>Types: bank guarantee and cash deposit</a:t>
            </a:r>
          </a:p>
          <a:p>
            <a:pPr marL="800100" lvl="1" indent="-342900">
              <a:buFontTx/>
              <a:buChar char="-"/>
            </a:pPr>
            <a:r>
              <a:rPr lang="en-US" sz="2400"/>
              <a:t>Individual and general guarantee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458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458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457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458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Conduct of transit procedure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228600" y="1752600"/>
            <a:ext cx="89154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FontTx/>
              <a:buChar char="-"/>
            </a:pPr>
            <a:endParaRPr lang="en-US" sz="2700"/>
          </a:p>
          <a:p>
            <a:pPr marL="800100" lvl="1" indent="-342900">
              <a:buFontTx/>
              <a:buChar char="-"/>
            </a:pPr>
            <a:endParaRPr lang="en-US" sz="2700"/>
          </a:p>
          <a:p>
            <a:pPr marL="800100" lvl="1" indent="-342900">
              <a:buFontTx/>
              <a:buChar char="-"/>
            </a:pPr>
            <a:r>
              <a:rPr lang="en-US" sz="2700"/>
              <a:t>Transit declaration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Loading specification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Security for payment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Guarantee waiver</a:t>
            </a:r>
          </a:p>
          <a:p>
            <a:pPr marL="800100" lvl="1" indent="-342900">
              <a:buFontTx/>
              <a:buChar char="-"/>
            </a:pPr>
            <a:r>
              <a:rPr lang="en-US" sz="2700"/>
              <a:t>Transport document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561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561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560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560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Office of departure</a:t>
            </a: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endParaRPr lang="en-US" sz="2800"/>
          </a:p>
          <a:p>
            <a:pPr marL="800100" lvl="1" indent="-342900">
              <a:buFontTx/>
              <a:buChar char="-"/>
            </a:pPr>
            <a:r>
              <a:rPr lang="en-US" sz="2800"/>
              <a:t>Transit declaration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Submitted electronically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Office of departure accepts the declaration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Filled in SAD form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Sets the deadline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Affixes customs seals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If it is necessary, it also sets the route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Filled transit declaration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Keeps the copy of declaration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765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766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765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765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Office of destination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FontTx/>
              <a:buChar char="-"/>
            </a:pPr>
            <a:endParaRPr lang="sr-Latn-CS" sz="2800"/>
          </a:p>
          <a:p>
            <a:pPr marL="800100" lvl="1" indent="-342900"/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The goods and transit declaration are presented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Discharged electronically</a:t>
            </a:r>
            <a:endParaRPr lang="sl-SI" sz="2800"/>
          </a:p>
          <a:p>
            <a:pPr marL="800100" lvl="1" indent="-342900">
              <a:buFontTx/>
              <a:buChar char="-"/>
            </a:pPr>
            <a:r>
              <a:rPr lang="en-US" sz="2800"/>
              <a:t>Discharge at another customs house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Paper discharged only in cases of:</a:t>
            </a:r>
            <a:endParaRPr lang="sr-Latn-CS" sz="2800"/>
          </a:p>
          <a:p>
            <a:pPr marL="1143000" lvl="2" indent="-228600">
              <a:buFontTx/>
              <a:buChar char="-"/>
            </a:pPr>
            <a:r>
              <a:rPr lang="sl-SI" sz="2400"/>
              <a:t>Te</a:t>
            </a:r>
            <a:r>
              <a:rPr lang="en-US" sz="2400"/>
              <a:t>chnical problems</a:t>
            </a:r>
            <a:endParaRPr lang="sl-SI" sz="2400"/>
          </a:p>
          <a:p>
            <a:pPr marL="1143000" lvl="2" indent="-228600">
              <a:buFontTx/>
              <a:buChar char="-"/>
            </a:pPr>
            <a:r>
              <a:rPr lang="sl-SI" sz="2400"/>
              <a:t>Infrastru</a:t>
            </a:r>
            <a:r>
              <a:rPr lang="en-US" sz="2400"/>
              <a:t>cture problems</a:t>
            </a:r>
            <a:endParaRPr lang="sl-SI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2970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970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969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970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Enquir</a:t>
            </a:r>
            <a:r>
              <a:rPr lang="sl-SI" sz="4400" b="1"/>
              <a:t>ies</a:t>
            </a:r>
            <a:endParaRPr lang="en-US" sz="4400" b="1"/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95250" y="1752600"/>
            <a:ext cx="889635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r>
              <a:rPr lang="en-US" sz="2200"/>
              <a:t>Irregularities at the office of destination</a:t>
            </a:r>
            <a:r>
              <a:rPr lang="sr-Latn-CS" sz="2200"/>
              <a:t>:</a:t>
            </a:r>
          </a:p>
          <a:p>
            <a:pPr marL="1257300" lvl="2" indent="-342900">
              <a:buFontTx/>
              <a:buChar char="-"/>
            </a:pPr>
            <a:r>
              <a:rPr lang="en-US" sz="2200"/>
              <a:t>Violation of deadline for lodging of transit SAD</a:t>
            </a:r>
            <a:endParaRPr lang="sr-Latn-CS" sz="2200"/>
          </a:p>
          <a:p>
            <a:pPr marL="1714500" lvl="3" indent="-342900">
              <a:buFontTx/>
              <a:buChar char="-"/>
            </a:pPr>
            <a:r>
              <a:rPr lang="sr-Latn-CS" sz="2200"/>
              <a:t>Neopravdanost razloga za prekoračenje</a:t>
            </a:r>
          </a:p>
          <a:p>
            <a:pPr marL="1714500" lvl="3" indent="-342900">
              <a:buFontTx/>
              <a:buChar char="-"/>
            </a:pPr>
            <a:r>
              <a:rPr lang="en-US" sz="2200"/>
              <a:t>Initiation of the misdemeanour proceedings by the office of destination</a:t>
            </a:r>
            <a:endParaRPr lang="sr-Latn-CS" sz="2200"/>
          </a:p>
          <a:p>
            <a:pPr marL="1714500" lvl="3" indent="-342900">
              <a:buFontTx/>
              <a:buChar char="-"/>
            </a:pPr>
            <a:r>
              <a:rPr lang="en-US" sz="2200"/>
              <a:t>Copy </a:t>
            </a:r>
            <a:r>
              <a:rPr lang="sr-Latn-CS" sz="2200"/>
              <a:t>5 </a:t>
            </a:r>
            <a:r>
              <a:rPr lang="en-US" sz="2200"/>
              <a:t>of the SAD for the office of departure</a:t>
            </a:r>
            <a:endParaRPr lang="sr-Latn-CS" sz="2200"/>
          </a:p>
          <a:p>
            <a:pPr marL="1257300" lvl="2" indent="-342900">
              <a:buFontTx/>
              <a:buChar char="-"/>
            </a:pPr>
            <a:r>
              <a:rPr lang="en-US" sz="2200"/>
              <a:t>Damage of customs seals</a:t>
            </a:r>
            <a:endParaRPr lang="sr-Latn-CS" sz="2200"/>
          </a:p>
          <a:p>
            <a:pPr marL="1714500" lvl="3" indent="-342900">
              <a:buFontTx/>
              <a:buChar char="-"/>
            </a:pPr>
            <a:r>
              <a:rPr lang="en-US" sz="2200"/>
              <a:t>Initiation of the misdemeanour proceedings by the office of destination</a:t>
            </a:r>
          </a:p>
          <a:p>
            <a:pPr marL="1714500" lvl="3" indent="-342900">
              <a:buFontTx/>
              <a:buChar char="-"/>
            </a:pPr>
            <a:r>
              <a:rPr lang="en-US" sz="2200"/>
              <a:t>Copy 5 of the SAD for the office of departure</a:t>
            </a:r>
          </a:p>
          <a:p>
            <a:pPr marL="1714500" lvl="3" indent="-342900"/>
            <a:r>
              <a:rPr lang="sr-Latn-CS" sz="2200"/>
              <a:t>	</a:t>
            </a:r>
            <a:r>
              <a:rPr lang="en-US" sz="2200"/>
              <a:t>In case of correctness of customs seals or justified reasons, declaration is discharged electronically</a:t>
            </a:r>
            <a:endParaRPr lang="sr-Latn-CS" sz="2200"/>
          </a:p>
          <a:p>
            <a:pPr marL="1257300" lvl="2" indent="-342900">
              <a:buFontTx/>
              <a:buChar char="-"/>
            </a:pPr>
            <a:endParaRPr lang="sr-Latn-CS" sz="2800"/>
          </a:p>
          <a:p>
            <a:pPr marL="800100" lvl="1" indent="-342900"/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3175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175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3174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17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Enquiry/urgency</a:t>
            </a: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95250" y="1752600"/>
            <a:ext cx="889635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r>
              <a:rPr lang="en-US" sz="2800"/>
              <a:t>Irregularities at the office of destination</a:t>
            </a:r>
            <a:r>
              <a:rPr lang="sr-Latn-CS" sz="2800"/>
              <a:t>:</a:t>
            </a:r>
          </a:p>
          <a:p>
            <a:pPr marL="1257300" lvl="2" indent="-342900">
              <a:buFontTx/>
              <a:buChar char="-"/>
            </a:pPr>
            <a:r>
              <a:rPr lang="en-US" sz="2400"/>
              <a:t>Difference between the presented and declared goods</a:t>
            </a:r>
            <a:endParaRPr lang="sr-Latn-CS" sz="2400"/>
          </a:p>
          <a:p>
            <a:pPr marL="1257300" lvl="2" indent="-342900">
              <a:buFontTx/>
              <a:buChar char="-"/>
            </a:pPr>
            <a:r>
              <a:rPr lang="en-US" sz="2400"/>
              <a:t>Discrepancy between copies 4 and 5 of the SAD</a:t>
            </a:r>
            <a:endParaRPr lang="sr-Latn-CS" sz="2400"/>
          </a:p>
          <a:p>
            <a:pPr marL="1257300" lvl="2" indent="-342900">
              <a:buFontTx/>
              <a:buChar char="-"/>
            </a:pPr>
            <a:r>
              <a:rPr lang="en-US" sz="2400"/>
              <a:t>Lack of documents accompanying transit SAD</a:t>
            </a:r>
            <a:endParaRPr lang="sr-Latn-CS" sz="2400"/>
          </a:p>
          <a:p>
            <a:pPr marL="1257300" lvl="2" indent="-342900">
              <a:buFontTx/>
              <a:buChar char="-"/>
            </a:pPr>
            <a:endParaRPr lang="sr-Latn-CS" sz="2400"/>
          </a:p>
          <a:p>
            <a:pPr marL="1714500" lvl="3" indent="-342900">
              <a:buFontTx/>
              <a:buChar char="-"/>
            </a:pPr>
            <a:r>
              <a:rPr lang="en-US" sz="2800"/>
              <a:t>In case of minor irregularities:</a:t>
            </a:r>
            <a:endParaRPr lang="sr-Latn-CS" sz="2800"/>
          </a:p>
          <a:p>
            <a:pPr marL="2171700" lvl="4" indent="-342900">
              <a:buFontTx/>
              <a:buChar char="-"/>
            </a:pPr>
            <a:r>
              <a:rPr lang="sr-Latn-CS" sz="2400"/>
              <a:t>De</a:t>
            </a:r>
            <a:r>
              <a:rPr lang="en-US" sz="2400"/>
              <a:t>claration is discharged electronically</a:t>
            </a:r>
            <a:endParaRPr lang="sr-Latn-CS" sz="2400"/>
          </a:p>
          <a:p>
            <a:pPr marL="1714500" lvl="3" indent="-342900">
              <a:buFontTx/>
              <a:buChar char="-"/>
            </a:pPr>
            <a:r>
              <a:rPr lang="en-US" sz="2800"/>
              <a:t>In case of major irregularities </a:t>
            </a:r>
            <a:r>
              <a:rPr lang="sr-Latn-CS" sz="2800"/>
              <a:t>:</a:t>
            </a:r>
          </a:p>
          <a:p>
            <a:pPr marL="2171700" lvl="4" indent="-342900">
              <a:buFontTx/>
              <a:buChar char="-"/>
            </a:pPr>
            <a:r>
              <a:rPr lang="en-US" sz="2400"/>
              <a:t>Office of destination initiates misdemeanour proceedings</a:t>
            </a:r>
            <a:endParaRPr lang="sr-Latn-CS" sz="2400"/>
          </a:p>
          <a:p>
            <a:pPr marL="2171700" lvl="4" indent="-342900">
              <a:buFontTx/>
              <a:buChar char="-"/>
            </a:pPr>
            <a:r>
              <a:rPr lang="en-US" sz="2400"/>
              <a:t>Copy </a:t>
            </a:r>
            <a:r>
              <a:rPr lang="sr-Latn-CS" sz="2400"/>
              <a:t>5 </a:t>
            </a:r>
            <a:r>
              <a:rPr lang="en-US" sz="2400"/>
              <a:t>of the SAD for the office of departure</a:t>
            </a:r>
            <a:endParaRPr lang="sr-Latn-CS" sz="2400"/>
          </a:p>
          <a:p>
            <a:pPr marL="1257300" lvl="2" indent="-342900"/>
            <a:endParaRPr lang="sr-Latn-CS" sz="2400"/>
          </a:p>
          <a:p>
            <a:pPr marL="1257300" lvl="2" indent="-342900">
              <a:buFontTx/>
              <a:buChar char="-"/>
            </a:pPr>
            <a:endParaRPr lang="sr-Latn-CS" sz="2800"/>
          </a:p>
          <a:p>
            <a:pPr marL="800100" lvl="1" indent="-342900"/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33803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380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3379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380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Enquiry/urgency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FontTx/>
              <a:buChar char="-"/>
            </a:pPr>
            <a:r>
              <a:rPr lang="en-US" sz="2800"/>
              <a:t>In case that the office od departure fails to receive following documents from the office of destination:</a:t>
            </a:r>
            <a:endParaRPr lang="sr-Latn-CS" sz="2800"/>
          </a:p>
          <a:p>
            <a:pPr marL="1257300" lvl="2" indent="-342900">
              <a:buFontTx/>
              <a:buChar char="-"/>
            </a:pPr>
            <a:r>
              <a:rPr lang="en-US" sz="2400"/>
              <a:t>Notification on status of </a:t>
            </a:r>
            <a:r>
              <a:rPr lang="sr-Latn-CS" sz="2400"/>
              <a:t>tran</a:t>
            </a:r>
            <a:r>
              <a:rPr lang="en-US" sz="2400"/>
              <a:t>s</a:t>
            </a:r>
            <a:r>
              <a:rPr lang="sr-Latn-CS" sz="2400"/>
              <a:t>it </a:t>
            </a:r>
            <a:r>
              <a:rPr lang="en-US" sz="2400"/>
              <a:t>SAD or</a:t>
            </a:r>
            <a:endParaRPr lang="sr-Latn-CS" sz="2400"/>
          </a:p>
          <a:p>
            <a:pPr marL="1257300" lvl="2" indent="-342900">
              <a:buFontTx/>
              <a:buChar char="-"/>
            </a:pPr>
            <a:r>
              <a:rPr lang="en-US" sz="2400"/>
              <a:t>Copy 5 of the SAD within </a:t>
            </a:r>
            <a:r>
              <a:rPr lang="sr-Latn-CS" sz="2400"/>
              <a:t>48h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Office of departure sends the urgency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Office of destination provides reply within </a:t>
            </a:r>
            <a:r>
              <a:rPr lang="sr-Latn-CS" sz="2800"/>
              <a:t>24h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In case that the office od departure fails to receive the reply, it</a:t>
            </a:r>
            <a:endParaRPr lang="sr-Latn-CS" sz="2800"/>
          </a:p>
          <a:p>
            <a:pPr marL="1257300" lvl="2" indent="-342900">
              <a:buFontTx/>
              <a:buChar char="-"/>
            </a:pPr>
            <a:r>
              <a:rPr lang="en-US" sz="2800"/>
              <a:t>Notifies the Head of Customs House</a:t>
            </a:r>
            <a:endParaRPr lang="sr-Latn-CS" sz="2800"/>
          </a:p>
          <a:p>
            <a:pPr marL="1257300" lvl="2" indent="-342900">
              <a:buFontTx/>
              <a:buChar char="-"/>
            </a:pPr>
            <a:r>
              <a:rPr lang="en-US" sz="2800"/>
              <a:t>Notifies the Director</a:t>
            </a:r>
            <a:endParaRPr lang="sr-Latn-CS" sz="2800"/>
          </a:p>
          <a:p>
            <a:pPr marL="800100" lvl="1" indent="-342900"/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3585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585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3584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584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-44450" y="538163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Recovery of customs debt</a:t>
            </a: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533400" y="1412875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FontTx/>
              <a:buAutoNum type="arabicPeriod"/>
            </a:pPr>
            <a:r>
              <a:rPr lang="en-US" sz="2800"/>
              <a:t>When the office of destination detects irregularities at</a:t>
            </a:r>
            <a:endParaRPr lang="sr-Latn-CS" sz="2800"/>
          </a:p>
          <a:p>
            <a:pPr marL="1257300" lvl="2" indent="-342900">
              <a:buFontTx/>
              <a:buChar char="-"/>
            </a:pPr>
            <a:r>
              <a:rPr lang="en-US" sz="2400"/>
              <a:t>Goods </a:t>
            </a:r>
            <a:endParaRPr lang="sr-Latn-CS" sz="2400"/>
          </a:p>
          <a:p>
            <a:pPr marL="1257300" lvl="2" indent="-342900">
              <a:buFontTx/>
              <a:buChar char="-"/>
            </a:pPr>
            <a:r>
              <a:rPr lang="sr-Latn-CS" sz="2400"/>
              <a:t>V</a:t>
            </a:r>
            <a:r>
              <a:rPr lang="en-US" sz="2400"/>
              <a:t>ehicles</a:t>
            </a:r>
            <a:endParaRPr lang="sr-Latn-CS" sz="2400"/>
          </a:p>
          <a:p>
            <a:pPr marL="1257300" lvl="2" indent="-342900">
              <a:buFontTx/>
              <a:buChar char="-"/>
            </a:pPr>
            <a:r>
              <a:rPr lang="sr-Latn-CS" sz="2400"/>
              <a:t>Do</a:t>
            </a:r>
            <a:r>
              <a:rPr lang="en-US" sz="2400"/>
              <a:t>cuments</a:t>
            </a:r>
            <a:r>
              <a:rPr lang="sr-Latn-CS" sz="2400"/>
              <a:t>		</a:t>
            </a:r>
            <a:r>
              <a:rPr lang="en-US" sz="2400"/>
              <a:t>OR</a:t>
            </a:r>
            <a:endParaRPr lang="sr-Latn-CS" sz="2800"/>
          </a:p>
          <a:p>
            <a:pPr marL="800100" lvl="1" indent="-342900">
              <a:buFontTx/>
              <a:buAutoNum type="arabicPeriod"/>
            </a:pPr>
            <a:r>
              <a:rPr lang="en-US" sz="2800"/>
              <a:t>When the office of departure fails to receive reply to urgency, it: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400"/>
              <a:t>Initiates the procedure of recovery of customs debt</a:t>
            </a:r>
            <a:endParaRPr lang="sr-Latn-CS" sz="2400"/>
          </a:p>
          <a:p>
            <a:pPr marL="800100" lvl="1" indent="-342900">
              <a:buFontTx/>
              <a:buChar char="-"/>
            </a:pPr>
            <a:r>
              <a:rPr lang="en-US" sz="2400"/>
              <a:t>Notifies the principal</a:t>
            </a:r>
            <a:endParaRPr lang="sr-Latn-CS" sz="2400"/>
          </a:p>
          <a:p>
            <a:pPr marL="800100" lvl="1" indent="-342900">
              <a:buFontTx/>
              <a:buChar char="-"/>
            </a:pPr>
            <a:r>
              <a:rPr lang="sr-Latn-CS" sz="2400"/>
              <a:t>Releases </a:t>
            </a:r>
            <a:r>
              <a:rPr lang="en-US" sz="2400"/>
              <a:t>the security for payment</a:t>
            </a:r>
            <a:endParaRPr lang="sr-Latn-CS" sz="2400"/>
          </a:p>
          <a:p>
            <a:pPr marL="800100" lvl="1" indent="-342900"/>
            <a:r>
              <a:rPr lang="sl-SI" sz="2400"/>
              <a:t>3. </a:t>
            </a:r>
            <a:r>
              <a:rPr lang="en-US" sz="2800"/>
              <a:t>The Principal has the right to prove that the transit procedure ended in prescribed manner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3789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790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3789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789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Simplified procedure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endParaRPr lang="sr-Latn-CS" sz="2400" u="sng"/>
          </a:p>
          <a:p>
            <a:pPr marL="800100" lvl="1" indent="-342900"/>
            <a:endParaRPr lang="sr-Latn-CS" sz="2400" u="sng"/>
          </a:p>
          <a:p>
            <a:pPr marL="800100" lvl="1" indent="-342900">
              <a:buFontTx/>
              <a:buAutoNum type="arabicPeriod"/>
            </a:pPr>
            <a:r>
              <a:rPr lang="en-US" sz="2400" u="sng"/>
              <a:t>Movement of customs goods by post</a:t>
            </a:r>
            <a:endParaRPr lang="sr-Latn-CS" sz="2400"/>
          </a:p>
          <a:p>
            <a:pPr marL="1257300" lvl="2" indent="-342900">
              <a:buFontTx/>
              <a:buChar char="-"/>
            </a:pPr>
            <a:r>
              <a:rPr lang="en-US" sz="2400"/>
              <a:t>Yellow label</a:t>
            </a:r>
            <a:endParaRPr lang="sr-Latn-CS" sz="2400"/>
          </a:p>
          <a:p>
            <a:pPr marL="800100" lvl="1" indent="-342900">
              <a:buFontTx/>
              <a:buAutoNum type="arabicPeriod"/>
            </a:pPr>
            <a:r>
              <a:rPr lang="en-US" sz="2400" u="sng"/>
              <a:t>Movement of customs goods by rail</a:t>
            </a:r>
            <a:endParaRPr lang="sr-Latn-CS" sz="2400"/>
          </a:p>
          <a:p>
            <a:pPr marL="1257300" lvl="2" indent="-342900"/>
            <a:r>
              <a:rPr lang="sr-Latn-CS" sz="2400"/>
              <a:t>-   CIM </a:t>
            </a:r>
            <a:r>
              <a:rPr lang="en-US" sz="2400"/>
              <a:t>consignment note</a:t>
            </a:r>
            <a:r>
              <a:rPr lang="sr-Latn-CS" sz="2400"/>
              <a:t>/ TR</a:t>
            </a:r>
            <a:r>
              <a:rPr lang="en-US" sz="2400"/>
              <a:t> movement certificate</a:t>
            </a:r>
            <a:endParaRPr lang="sr-Latn-CS" sz="2400"/>
          </a:p>
          <a:p>
            <a:pPr marL="800100" lvl="1" indent="-342900">
              <a:buFontTx/>
              <a:buAutoNum type="arabicPeriod"/>
            </a:pPr>
            <a:r>
              <a:rPr lang="en-US" sz="2400" u="sng"/>
              <a:t>Movement of customs goods by sea</a:t>
            </a:r>
            <a:r>
              <a:rPr lang="sr-Latn-CS" sz="2400"/>
              <a:t>– tran</a:t>
            </a:r>
            <a:r>
              <a:rPr lang="en-US" sz="2400"/>
              <a:t>s</a:t>
            </a:r>
            <a:r>
              <a:rPr lang="sr-Latn-CS" sz="2400"/>
              <a:t>it de</a:t>
            </a:r>
            <a:r>
              <a:rPr lang="en-US" sz="2400"/>
              <a:t>c</a:t>
            </a:r>
            <a:r>
              <a:rPr lang="sr-Latn-CS" sz="2400"/>
              <a:t>lara</a:t>
            </a:r>
            <a:r>
              <a:rPr lang="en-US" sz="2400"/>
              <a:t>tion</a:t>
            </a:r>
            <a:endParaRPr lang="sr-Latn-CS" sz="2400"/>
          </a:p>
          <a:p>
            <a:pPr marL="800100" lvl="1" indent="-342900">
              <a:buFontTx/>
              <a:buAutoNum type="arabicPeriod"/>
            </a:pPr>
            <a:r>
              <a:rPr lang="en-US" sz="2400" u="sng"/>
              <a:t>Movement of goods for support of </a:t>
            </a:r>
            <a:r>
              <a:rPr lang="sr-Latn-CS" sz="2400" u="sng"/>
              <a:t>NATO opera</a:t>
            </a:r>
            <a:r>
              <a:rPr lang="en-US" sz="2400" u="sng"/>
              <a:t>tions</a:t>
            </a:r>
            <a:endParaRPr lang="sr-Latn-CS" sz="2400" u="sng"/>
          </a:p>
          <a:p>
            <a:pPr marL="1257300" lvl="2" indent="-342900"/>
            <a:r>
              <a:rPr lang="sr-Latn-CS" sz="2400"/>
              <a:t>- </a:t>
            </a:r>
            <a:r>
              <a:rPr lang="en-US" sz="2400"/>
              <a:t>Form</a:t>
            </a:r>
            <a:r>
              <a:rPr lang="sr-Latn-CS" sz="2400"/>
              <a:t>302</a:t>
            </a:r>
          </a:p>
          <a:p>
            <a:pPr marL="800100" lvl="1" indent="-342900">
              <a:buFontTx/>
              <a:buAutoNum type="arabicPeriod"/>
            </a:pPr>
            <a:r>
              <a:rPr lang="en-US" sz="2400"/>
              <a:t>Authorized consignee</a:t>
            </a:r>
            <a:endParaRPr lang="sr-Latn-CS" sz="2400"/>
          </a:p>
          <a:p>
            <a:pPr marL="800100" lvl="1" indent="-342900">
              <a:buFontTx/>
              <a:buAutoNum type="arabicPeriod"/>
            </a:pPr>
            <a:r>
              <a:rPr lang="en-US" sz="2400"/>
              <a:t>Authorized consignor</a:t>
            </a:r>
            <a:endParaRPr lang="sr-Latn-CS" sz="2400"/>
          </a:p>
          <a:p>
            <a:pPr marL="800100" lvl="1" indent="-342900">
              <a:buFontTx/>
              <a:buAutoNum type="arabicPeriod"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3994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994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3993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994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-15875" y="623888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4400" b="1"/>
              <a:t>TIR </a:t>
            </a:r>
            <a:r>
              <a:rPr lang="en-US" sz="4400" b="1"/>
              <a:t>Convention</a:t>
            </a: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39941" name="Rectangle 3"/>
          <p:cNvSpPr>
            <a:spLocks noChangeArrowheads="1"/>
          </p:cNvSpPr>
          <p:nvPr/>
        </p:nvSpPr>
        <p:spPr bwMode="auto">
          <a:xfrm>
            <a:off x="533400" y="1603375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r>
              <a:rPr lang="en-US" sz="2800" u="sng"/>
              <a:t>Legal Framework</a:t>
            </a:r>
            <a:endParaRPr lang="sr-Latn-CS" sz="2800" u="sng"/>
          </a:p>
          <a:p>
            <a:pPr marL="800100" lvl="1" indent="-342900">
              <a:buFontTx/>
              <a:buChar char="-"/>
            </a:pPr>
            <a:r>
              <a:rPr lang="sr-Latn-CS" sz="2800"/>
              <a:t>TIR </a:t>
            </a:r>
            <a:r>
              <a:rPr lang="en-US" sz="2800"/>
              <a:t>C</a:t>
            </a:r>
            <a:r>
              <a:rPr lang="sr-Latn-CS" sz="2800"/>
              <a:t>onven</a:t>
            </a:r>
            <a:r>
              <a:rPr lang="en-US" sz="2800"/>
              <a:t>tion</a:t>
            </a:r>
            <a:r>
              <a:rPr lang="sr-Latn-CS" sz="2800"/>
              <a:t> (</a:t>
            </a:r>
            <a:r>
              <a:rPr lang="en-US" sz="2800"/>
              <a:t>Official Gazette of SFRY </a:t>
            </a:r>
            <a:r>
              <a:rPr lang="sr-Latn-CS" sz="2800"/>
              <a:t>3/61),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TIR Handbook </a:t>
            </a:r>
            <a:r>
              <a:rPr lang="sr-Latn-CS" sz="2800"/>
              <a:t>ECE/TRANS/TIR/6/Rev.9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Authorization to the customs offices to deal with TIR carnets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Authorization to the customs houses to approve the vehicles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Authorization to the carrier to accede to the </a:t>
            </a:r>
            <a:r>
              <a:rPr lang="sr-Latn-CS" sz="2800"/>
              <a:t>TIR s</a:t>
            </a:r>
            <a:r>
              <a:rPr lang="en-US" sz="2800"/>
              <a:t>y</a:t>
            </a:r>
            <a:r>
              <a:rPr lang="sr-Latn-CS" sz="2800"/>
              <a:t>stem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Valid as of </a:t>
            </a:r>
            <a:r>
              <a:rPr lang="sr-Latn-CS" sz="2800"/>
              <a:t>15</a:t>
            </a:r>
            <a:r>
              <a:rPr lang="en-US" sz="2800"/>
              <a:t> S</a:t>
            </a:r>
            <a:r>
              <a:rPr lang="sr-Latn-CS" sz="2800"/>
              <a:t>eptem</a:t>
            </a:r>
            <a:r>
              <a:rPr lang="en-US" sz="2800"/>
              <a:t>e</a:t>
            </a:r>
            <a:r>
              <a:rPr lang="sr-Latn-CS" sz="2800"/>
              <a:t>r 2008</a:t>
            </a:r>
          </a:p>
          <a:p>
            <a:pPr marL="800100" lvl="1" indent="-342900">
              <a:buFontTx/>
              <a:buChar char="-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4201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202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4198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7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8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4201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571500" y="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endParaRPr lang="hr-HR" sz="2800">
              <a:solidFill>
                <a:schemeClr val="tx2"/>
              </a:solidFill>
            </a:endParaRPr>
          </a:p>
          <a:p>
            <a:pPr algn="ctr"/>
            <a:r>
              <a:rPr lang="en-US" sz="2800">
                <a:solidFill>
                  <a:schemeClr val="tx2"/>
                </a:solidFill>
              </a:rPr>
              <a:t>Office of departure, transit and destination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9600" y="1219200"/>
            <a:ext cx="2133600" cy="3733800"/>
            <a:chOff x="432" y="1296"/>
            <a:chExt cx="1344" cy="2352"/>
          </a:xfrm>
        </p:grpSpPr>
        <p:sp>
          <p:nvSpPr>
            <p:cNvPr id="42009" name="Oval 7"/>
            <p:cNvSpPr>
              <a:spLocks noChangeArrowheads="1"/>
            </p:cNvSpPr>
            <p:nvPr/>
          </p:nvSpPr>
          <p:spPr bwMode="auto">
            <a:xfrm>
              <a:off x="768" y="1872"/>
              <a:ext cx="768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Office of </a:t>
              </a:r>
            </a:p>
            <a:p>
              <a:pPr algn="ctr" eaLnBrk="0" hangingPunct="0"/>
              <a:r>
                <a:rPr lang="en-US"/>
                <a:t>departure</a:t>
              </a:r>
            </a:p>
          </p:txBody>
        </p:sp>
        <p:sp>
          <p:nvSpPr>
            <p:cNvPr id="42010" name="Oval 8"/>
            <p:cNvSpPr>
              <a:spLocks noChangeArrowheads="1"/>
            </p:cNvSpPr>
            <p:nvPr/>
          </p:nvSpPr>
          <p:spPr bwMode="auto">
            <a:xfrm>
              <a:off x="768" y="2736"/>
              <a:ext cx="768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Exit office</a:t>
              </a:r>
            </a:p>
          </p:txBody>
        </p:sp>
        <p:sp>
          <p:nvSpPr>
            <p:cNvPr id="42011" name="AutoShape 9"/>
            <p:cNvSpPr>
              <a:spLocks noChangeArrowheads="1"/>
            </p:cNvSpPr>
            <p:nvPr/>
          </p:nvSpPr>
          <p:spPr bwMode="auto">
            <a:xfrm>
              <a:off x="1104" y="2448"/>
              <a:ext cx="96" cy="288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012" name="Rectangle 10"/>
            <p:cNvSpPr>
              <a:spLocks noChangeArrowheads="1"/>
            </p:cNvSpPr>
            <p:nvPr/>
          </p:nvSpPr>
          <p:spPr bwMode="auto">
            <a:xfrm>
              <a:off x="432" y="1584"/>
              <a:ext cx="1344" cy="20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013" name="Rectangle 11"/>
            <p:cNvSpPr>
              <a:spLocks noChangeArrowheads="1"/>
            </p:cNvSpPr>
            <p:nvPr/>
          </p:nvSpPr>
          <p:spPr bwMode="auto">
            <a:xfrm>
              <a:off x="672" y="1296"/>
              <a:ext cx="864" cy="19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Export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124200" y="1219200"/>
            <a:ext cx="2133600" cy="3733800"/>
            <a:chOff x="2016" y="1296"/>
            <a:chExt cx="1344" cy="2352"/>
          </a:xfrm>
        </p:grpSpPr>
        <p:sp>
          <p:nvSpPr>
            <p:cNvPr id="42004" name="Oval 13"/>
            <p:cNvSpPr>
              <a:spLocks noChangeArrowheads="1"/>
            </p:cNvSpPr>
            <p:nvPr/>
          </p:nvSpPr>
          <p:spPr bwMode="auto">
            <a:xfrm>
              <a:off x="2304" y="1872"/>
              <a:ext cx="768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Entry office</a:t>
              </a:r>
            </a:p>
          </p:txBody>
        </p:sp>
        <p:sp>
          <p:nvSpPr>
            <p:cNvPr id="42005" name="Oval 14"/>
            <p:cNvSpPr>
              <a:spLocks noChangeArrowheads="1"/>
            </p:cNvSpPr>
            <p:nvPr/>
          </p:nvSpPr>
          <p:spPr bwMode="auto">
            <a:xfrm>
              <a:off x="2304" y="2736"/>
              <a:ext cx="768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Exit office</a:t>
              </a:r>
            </a:p>
          </p:txBody>
        </p:sp>
        <p:sp>
          <p:nvSpPr>
            <p:cNvPr id="42006" name="AutoShape 15"/>
            <p:cNvSpPr>
              <a:spLocks noChangeArrowheads="1"/>
            </p:cNvSpPr>
            <p:nvPr/>
          </p:nvSpPr>
          <p:spPr bwMode="auto">
            <a:xfrm>
              <a:off x="2640" y="2448"/>
              <a:ext cx="96" cy="288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007" name="Rectangle 16"/>
            <p:cNvSpPr>
              <a:spLocks noChangeArrowheads="1"/>
            </p:cNvSpPr>
            <p:nvPr/>
          </p:nvSpPr>
          <p:spPr bwMode="auto">
            <a:xfrm>
              <a:off x="2016" y="1584"/>
              <a:ext cx="1344" cy="20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008" name="Rectangle 17"/>
            <p:cNvSpPr>
              <a:spLocks noChangeArrowheads="1"/>
            </p:cNvSpPr>
            <p:nvPr/>
          </p:nvSpPr>
          <p:spPr bwMode="auto">
            <a:xfrm>
              <a:off x="2256" y="1296"/>
              <a:ext cx="864" cy="19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hr-HR"/>
                <a:t>Tran</a:t>
              </a:r>
              <a:r>
                <a:rPr lang="en-US"/>
                <a:t>s</a:t>
              </a:r>
              <a:r>
                <a:rPr lang="hr-HR"/>
                <a:t>it</a:t>
              </a:r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715000" y="1219200"/>
            <a:ext cx="2133600" cy="3733800"/>
            <a:chOff x="3648" y="1296"/>
            <a:chExt cx="1344" cy="2352"/>
          </a:xfrm>
        </p:grpSpPr>
        <p:sp>
          <p:nvSpPr>
            <p:cNvPr id="41999" name="Oval 19"/>
            <p:cNvSpPr>
              <a:spLocks noChangeArrowheads="1"/>
            </p:cNvSpPr>
            <p:nvPr/>
          </p:nvSpPr>
          <p:spPr bwMode="auto">
            <a:xfrm>
              <a:off x="3936" y="1872"/>
              <a:ext cx="768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Entry office</a:t>
              </a:r>
            </a:p>
          </p:txBody>
        </p:sp>
        <p:sp>
          <p:nvSpPr>
            <p:cNvPr id="42000" name="Oval 20"/>
            <p:cNvSpPr>
              <a:spLocks noChangeArrowheads="1"/>
            </p:cNvSpPr>
            <p:nvPr/>
          </p:nvSpPr>
          <p:spPr bwMode="auto">
            <a:xfrm>
              <a:off x="3936" y="2736"/>
              <a:ext cx="768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/>
                <a:t>Destination </a:t>
              </a:r>
            </a:p>
            <a:p>
              <a:pPr algn="ctr" eaLnBrk="0" hangingPunct="0"/>
              <a:r>
                <a:rPr lang="en-US" sz="1600"/>
                <a:t>office</a:t>
              </a:r>
            </a:p>
          </p:txBody>
        </p:sp>
        <p:sp>
          <p:nvSpPr>
            <p:cNvPr id="42001" name="AutoShape 21"/>
            <p:cNvSpPr>
              <a:spLocks noChangeArrowheads="1"/>
            </p:cNvSpPr>
            <p:nvPr/>
          </p:nvSpPr>
          <p:spPr bwMode="auto">
            <a:xfrm>
              <a:off x="4272" y="2448"/>
              <a:ext cx="96" cy="288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002" name="Rectangle 22"/>
            <p:cNvSpPr>
              <a:spLocks noChangeArrowheads="1"/>
            </p:cNvSpPr>
            <p:nvPr/>
          </p:nvSpPr>
          <p:spPr bwMode="auto">
            <a:xfrm>
              <a:off x="3648" y="1584"/>
              <a:ext cx="1344" cy="20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003" name="Rectangle 23"/>
            <p:cNvSpPr>
              <a:spLocks noChangeArrowheads="1"/>
            </p:cNvSpPr>
            <p:nvPr/>
          </p:nvSpPr>
          <p:spPr bwMode="auto">
            <a:xfrm>
              <a:off x="3888" y="1296"/>
              <a:ext cx="864" cy="19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Import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57200" y="4953000"/>
            <a:ext cx="6248400" cy="1371600"/>
            <a:chOff x="288" y="3312"/>
            <a:chExt cx="3936" cy="864"/>
          </a:xfrm>
        </p:grpSpPr>
        <p:sp>
          <p:nvSpPr>
            <p:cNvPr id="41995" name="Oval 25"/>
            <p:cNvSpPr>
              <a:spLocks noChangeArrowheads="1"/>
            </p:cNvSpPr>
            <p:nvPr/>
          </p:nvSpPr>
          <p:spPr bwMode="auto">
            <a:xfrm>
              <a:off x="288" y="3888"/>
              <a:ext cx="2064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Discharge</a:t>
              </a:r>
            </a:p>
          </p:txBody>
        </p:sp>
        <p:sp>
          <p:nvSpPr>
            <p:cNvPr id="41996" name="Line 26"/>
            <p:cNvSpPr>
              <a:spLocks noChangeShapeType="1"/>
            </p:cNvSpPr>
            <p:nvPr/>
          </p:nvSpPr>
          <p:spPr bwMode="auto">
            <a:xfrm flipV="1">
              <a:off x="1152" y="331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7" name="Line 27"/>
            <p:cNvSpPr>
              <a:spLocks noChangeShapeType="1"/>
            </p:cNvSpPr>
            <p:nvPr/>
          </p:nvSpPr>
          <p:spPr bwMode="auto">
            <a:xfrm flipV="1">
              <a:off x="1824" y="3312"/>
              <a:ext cx="864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8" name="Line 28"/>
            <p:cNvSpPr>
              <a:spLocks noChangeShapeType="1"/>
            </p:cNvSpPr>
            <p:nvPr/>
          </p:nvSpPr>
          <p:spPr bwMode="auto">
            <a:xfrm flipV="1">
              <a:off x="2304" y="3312"/>
              <a:ext cx="192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5334000" y="4953000"/>
            <a:ext cx="3276600" cy="1371600"/>
            <a:chOff x="3504" y="3264"/>
            <a:chExt cx="2064" cy="864"/>
          </a:xfrm>
        </p:grpSpPr>
        <p:sp>
          <p:nvSpPr>
            <p:cNvPr id="41993" name="Oval 30"/>
            <p:cNvSpPr>
              <a:spLocks noChangeArrowheads="1"/>
            </p:cNvSpPr>
            <p:nvPr/>
          </p:nvSpPr>
          <p:spPr bwMode="auto">
            <a:xfrm>
              <a:off x="3504" y="3840"/>
              <a:ext cx="2064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sl-SI"/>
                <a:t>Termination</a:t>
              </a:r>
              <a:endParaRPr lang="en-US"/>
            </a:p>
          </p:txBody>
        </p:sp>
        <p:sp>
          <p:nvSpPr>
            <p:cNvPr id="41994" name="Line 31"/>
            <p:cNvSpPr>
              <a:spLocks noChangeShapeType="1"/>
            </p:cNvSpPr>
            <p:nvPr/>
          </p:nvSpPr>
          <p:spPr bwMode="auto">
            <a:xfrm>
              <a:off x="4560" y="3264"/>
              <a:ext cx="24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3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44043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404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4403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44040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-25400" y="623888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TIR carnet</a:t>
            </a: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254000" y="1582738"/>
            <a:ext cx="87376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endParaRPr lang="sr-Latn-CS" sz="2800"/>
          </a:p>
          <a:p>
            <a:pPr marL="800100" lvl="1" indent="-342900">
              <a:buFontTx/>
              <a:buChar char="-"/>
            </a:pPr>
            <a:r>
              <a:rPr lang="sr-Latn-CS" sz="2800"/>
              <a:t>TIR </a:t>
            </a:r>
            <a:r>
              <a:rPr lang="en-US" sz="2800"/>
              <a:t>c</a:t>
            </a:r>
            <a:r>
              <a:rPr lang="sr-Latn-CS" sz="2800"/>
              <a:t>arnet </a:t>
            </a:r>
            <a:r>
              <a:rPr lang="en-US" sz="2800"/>
              <a:t>issued by the Chamber of Commerce of Montenegro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Solidary guarantor is the Chamber of Commerce of Montenegro</a:t>
            </a:r>
          </a:p>
          <a:p>
            <a:pPr marL="800100" lvl="1" indent="-342900">
              <a:buFontTx/>
              <a:buChar char="-"/>
            </a:pPr>
            <a:r>
              <a:rPr lang="sr-Latn-CS" sz="2800"/>
              <a:t>G</a:t>
            </a:r>
            <a:r>
              <a:rPr lang="en-US" sz="2800"/>
              <a:t>uarantee up to </a:t>
            </a:r>
            <a:r>
              <a:rPr lang="sr-Latn-CS" sz="2800"/>
              <a:t>50</a:t>
            </a:r>
            <a:r>
              <a:rPr lang="en-US" sz="2800"/>
              <a:t>,</a:t>
            </a:r>
            <a:r>
              <a:rPr lang="sr-Latn-CS" sz="2800"/>
              <a:t>000 USD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Records of TIR carnet are electronical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sr-Latn-CS" sz="2800"/>
              <a:t>U</a:t>
            </a:r>
            <a:r>
              <a:rPr lang="en-US" sz="2800"/>
              <a:t>se of </a:t>
            </a:r>
            <a:r>
              <a:rPr lang="sr-Latn-CS" sz="2800"/>
              <a:t>SafeTIR</a:t>
            </a:r>
          </a:p>
          <a:p>
            <a:pPr marL="800100" lvl="1" indent="-342900">
              <a:buFontTx/>
              <a:buChar char="-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4609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609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4608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4608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-44450" y="5969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742950" lvl="1" indent="-285750" algn="ctr"/>
            <a:r>
              <a:rPr lang="sr-Latn-CS" sz="4400"/>
              <a:t>ATA </a:t>
            </a:r>
            <a:r>
              <a:rPr lang="en-US" sz="4400"/>
              <a:t>C</a:t>
            </a:r>
            <a:r>
              <a:rPr lang="sr-Latn-CS" sz="4400"/>
              <a:t>arnet</a:t>
            </a: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593725" y="1541463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46085" name="Rectangle 3"/>
          <p:cNvSpPr>
            <a:spLocks noChangeArrowheads="1"/>
          </p:cNvSpPr>
          <p:nvPr/>
        </p:nvSpPr>
        <p:spPr bwMode="auto">
          <a:xfrm>
            <a:off x="69850" y="1557338"/>
            <a:ext cx="8910638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/>
            <a:r>
              <a:rPr lang="en-US" sz="2800" b="1"/>
              <a:t>Legal framework</a:t>
            </a:r>
            <a:endParaRPr lang="sr-Latn-CS" sz="2800" b="1"/>
          </a:p>
          <a:p>
            <a:pPr marL="800100" lvl="1" indent="-342900">
              <a:buFontTx/>
              <a:buChar char="-"/>
            </a:pPr>
            <a:r>
              <a:rPr lang="en-US" sz="2800"/>
              <a:t>Convention on temporary admission (Official Gazette of Montenegro</a:t>
            </a:r>
            <a:r>
              <a:rPr lang="sr-Latn-CS" sz="2800"/>
              <a:t> 3/2008</a:t>
            </a:r>
            <a:r>
              <a:rPr lang="en-US" sz="2800"/>
              <a:t>)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Valid as of 1 December </a:t>
            </a:r>
            <a:r>
              <a:rPr lang="sr-Latn-CS" sz="2800"/>
              <a:t>2008</a:t>
            </a:r>
          </a:p>
          <a:p>
            <a:pPr marL="800100" lvl="1" indent="-342900">
              <a:buFontTx/>
              <a:buChar char="-"/>
            </a:pPr>
            <a:r>
              <a:rPr lang="sr-Latn-CS" sz="2800"/>
              <a:t>ATA </a:t>
            </a:r>
            <a:r>
              <a:rPr lang="en-US" sz="2800"/>
              <a:t>c</a:t>
            </a:r>
            <a:r>
              <a:rPr lang="sr-Latn-CS" sz="2800"/>
              <a:t>arnet i</a:t>
            </a:r>
            <a:r>
              <a:rPr lang="en-US" sz="2800"/>
              <a:t>ssued by the Chamber of Commerce of Montenegro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Chamber of Commerce of Montenegro is guarantor for the </a:t>
            </a:r>
            <a:r>
              <a:rPr lang="sr-Latn-CS" sz="2800"/>
              <a:t>ATA </a:t>
            </a:r>
            <a:r>
              <a:rPr lang="en-US" sz="2800"/>
              <a:t>c</a:t>
            </a:r>
            <a:r>
              <a:rPr lang="sr-Latn-CS" sz="2800"/>
              <a:t>arnet</a:t>
            </a:r>
          </a:p>
          <a:p>
            <a:pPr marL="800100" lvl="1" indent="-342900">
              <a:buFontTx/>
              <a:buChar char="-"/>
            </a:pPr>
            <a:r>
              <a:rPr lang="en-US" sz="2800"/>
              <a:t>Accepted in transit procedure</a:t>
            </a:r>
            <a:endParaRPr lang="sr-Latn-CS" sz="2800"/>
          </a:p>
          <a:p>
            <a:pPr marL="800100" lvl="1" indent="-342900">
              <a:buFontTx/>
              <a:buChar char="-"/>
            </a:pPr>
            <a:r>
              <a:rPr lang="en-US" sz="2800"/>
              <a:t>If the border customs house cannot established fulfillment of condition for temporary admission</a:t>
            </a:r>
            <a:r>
              <a:rPr lang="sr-Latn-CS" sz="2800"/>
              <a:t>!</a:t>
            </a:r>
          </a:p>
          <a:p>
            <a:pPr marL="1257300" lvl="2" indent="-342900">
              <a:buFontTx/>
              <a:buChar char="-"/>
            </a:pPr>
            <a:endParaRPr lang="sr-Latn-CS" sz="2800"/>
          </a:p>
          <a:p>
            <a:pPr marL="800100" lvl="1" indent="-342900"/>
            <a:endParaRPr lang="sr-Latn-CS" sz="2800"/>
          </a:p>
          <a:p>
            <a:pPr marL="800100" lvl="1" indent="-342900">
              <a:buFontTx/>
              <a:buChar char="-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9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4815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815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4813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4815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ATA carnet</a:t>
            </a: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48133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FontTx/>
              <a:buChar char="-"/>
            </a:pPr>
            <a:r>
              <a:rPr lang="sr-Latn-CS" sz="2800"/>
              <a:t>Tran</a:t>
            </a:r>
            <a:r>
              <a:rPr lang="en-US" sz="2800"/>
              <a:t>sit coupon and counterfoil of blue colour</a:t>
            </a:r>
            <a:endParaRPr lang="sr-Latn-CS" sz="2800"/>
          </a:p>
          <a:p>
            <a:pPr marL="800100" lvl="1" indent="-342900"/>
            <a:endParaRPr lang="sr-Latn-CS" sz="2800"/>
          </a:p>
        </p:txBody>
      </p:sp>
      <p:grpSp>
        <p:nvGrpSpPr>
          <p:cNvPr id="31778" name="Group 34"/>
          <p:cNvGrpSpPr>
            <a:grpSpLocks/>
          </p:cNvGrpSpPr>
          <p:nvPr/>
        </p:nvGrpSpPr>
        <p:grpSpPr bwMode="auto">
          <a:xfrm>
            <a:off x="1447800" y="2590800"/>
            <a:ext cx="5181600" cy="685800"/>
            <a:chOff x="912" y="1632"/>
            <a:chExt cx="3264" cy="432"/>
          </a:xfrm>
        </p:grpSpPr>
        <p:sp>
          <p:nvSpPr>
            <p:cNvPr id="48147" name="Oval 20"/>
            <p:cNvSpPr>
              <a:spLocks noChangeArrowheads="1"/>
            </p:cNvSpPr>
            <p:nvPr/>
          </p:nvSpPr>
          <p:spPr bwMode="auto">
            <a:xfrm>
              <a:off x="912" y="1632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Entry office</a:t>
              </a:r>
            </a:p>
          </p:txBody>
        </p:sp>
        <p:sp>
          <p:nvSpPr>
            <p:cNvPr id="48148" name="Oval 26"/>
            <p:cNvSpPr>
              <a:spLocks noChangeArrowheads="1"/>
            </p:cNvSpPr>
            <p:nvPr/>
          </p:nvSpPr>
          <p:spPr bwMode="auto">
            <a:xfrm>
              <a:off x="3216" y="1632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Exit office</a:t>
              </a:r>
            </a:p>
          </p:txBody>
        </p:sp>
        <p:sp>
          <p:nvSpPr>
            <p:cNvPr id="48149" name="Line 28"/>
            <p:cNvSpPr>
              <a:spLocks noChangeShapeType="1"/>
            </p:cNvSpPr>
            <p:nvPr/>
          </p:nvSpPr>
          <p:spPr bwMode="auto">
            <a:xfrm>
              <a:off x="1872" y="18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1524000" y="3505200"/>
            <a:ext cx="5105400" cy="685800"/>
            <a:chOff x="960" y="2208"/>
            <a:chExt cx="3216" cy="432"/>
          </a:xfrm>
        </p:grpSpPr>
        <p:sp>
          <p:nvSpPr>
            <p:cNvPr id="48144" name="Oval 22"/>
            <p:cNvSpPr>
              <a:spLocks noChangeArrowheads="1"/>
            </p:cNvSpPr>
            <p:nvPr/>
          </p:nvSpPr>
          <p:spPr bwMode="auto">
            <a:xfrm>
              <a:off x="960" y="2208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Entry office</a:t>
              </a:r>
            </a:p>
          </p:txBody>
        </p:sp>
        <p:sp>
          <p:nvSpPr>
            <p:cNvPr id="48145" name="Oval 25"/>
            <p:cNvSpPr>
              <a:spLocks noChangeArrowheads="1"/>
            </p:cNvSpPr>
            <p:nvPr/>
          </p:nvSpPr>
          <p:spPr bwMode="auto">
            <a:xfrm>
              <a:off x="3216" y="2208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Inland office</a:t>
              </a:r>
            </a:p>
          </p:txBody>
        </p:sp>
        <p:sp>
          <p:nvSpPr>
            <p:cNvPr id="48146" name="Line 30"/>
            <p:cNvSpPr>
              <a:spLocks noChangeShapeType="1"/>
            </p:cNvSpPr>
            <p:nvPr/>
          </p:nvSpPr>
          <p:spPr bwMode="auto">
            <a:xfrm>
              <a:off x="1920" y="2400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80" name="Group 36"/>
          <p:cNvGrpSpPr>
            <a:grpSpLocks/>
          </p:cNvGrpSpPr>
          <p:nvPr/>
        </p:nvGrpSpPr>
        <p:grpSpPr bwMode="auto">
          <a:xfrm>
            <a:off x="1447800" y="4495800"/>
            <a:ext cx="5181600" cy="685800"/>
            <a:chOff x="912" y="2832"/>
            <a:chExt cx="3264" cy="432"/>
          </a:xfrm>
        </p:grpSpPr>
        <p:sp>
          <p:nvSpPr>
            <p:cNvPr id="48141" name="Oval 21"/>
            <p:cNvSpPr>
              <a:spLocks noChangeArrowheads="1"/>
            </p:cNvSpPr>
            <p:nvPr/>
          </p:nvSpPr>
          <p:spPr bwMode="auto">
            <a:xfrm>
              <a:off x="912" y="2832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Inland office</a:t>
              </a:r>
            </a:p>
          </p:txBody>
        </p:sp>
        <p:sp>
          <p:nvSpPr>
            <p:cNvPr id="48142" name="Oval 24"/>
            <p:cNvSpPr>
              <a:spLocks noChangeArrowheads="1"/>
            </p:cNvSpPr>
            <p:nvPr/>
          </p:nvSpPr>
          <p:spPr bwMode="auto">
            <a:xfrm>
              <a:off x="3216" y="2832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Inland office</a:t>
              </a:r>
            </a:p>
          </p:txBody>
        </p:sp>
        <p:sp>
          <p:nvSpPr>
            <p:cNvPr id="48143" name="Line 31"/>
            <p:cNvSpPr>
              <a:spLocks noChangeShapeType="1"/>
            </p:cNvSpPr>
            <p:nvPr/>
          </p:nvSpPr>
          <p:spPr bwMode="auto">
            <a:xfrm>
              <a:off x="1872" y="3072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82" name="Group 38"/>
          <p:cNvGrpSpPr>
            <a:grpSpLocks/>
          </p:cNvGrpSpPr>
          <p:nvPr/>
        </p:nvGrpSpPr>
        <p:grpSpPr bwMode="auto">
          <a:xfrm>
            <a:off x="1371600" y="5334000"/>
            <a:ext cx="5334000" cy="762000"/>
            <a:chOff x="864" y="3360"/>
            <a:chExt cx="3360" cy="480"/>
          </a:xfrm>
        </p:grpSpPr>
        <p:sp>
          <p:nvSpPr>
            <p:cNvPr id="48138" name="Oval 23"/>
            <p:cNvSpPr>
              <a:spLocks noChangeArrowheads="1"/>
            </p:cNvSpPr>
            <p:nvPr/>
          </p:nvSpPr>
          <p:spPr bwMode="auto">
            <a:xfrm>
              <a:off x="3264" y="3360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Exit office</a:t>
              </a:r>
            </a:p>
          </p:txBody>
        </p:sp>
        <p:sp>
          <p:nvSpPr>
            <p:cNvPr id="48139" name="Oval 27"/>
            <p:cNvSpPr>
              <a:spLocks noChangeArrowheads="1"/>
            </p:cNvSpPr>
            <p:nvPr/>
          </p:nvSpPr>
          <p:spPr bwMode="auto">
            <a:xfrm>
              <a:off x="864" y="3408"/>
              <a:ext cx="960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Inland office</a:t>
              </a:r>
            </a:p>
          </p:txBody>
        </p:sp>
        <p:sp>
          <p:nvSpPr>
            <p:cNvPr id="48140" name="Line 32"/>
            <p:cNvSpPr>
              <a:spLocks noChangeShapeType="1"/>
            </p:cNvSpPr>
            <p:nvPr/>
          </p:nvSpPr>
          <p:spPr bwMode="auto">
            <a:xfrm>
              <a:off x="1824" y="3648"/>
              <a:ext cx="14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5018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5018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5017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5018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50180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NCTS </a:t>
            </a:r>
          </a:p>
        </p:txBody>
      </p:sp>
      <p:sp>
        <p:nvSpPr>
          <p:cNvPr id="37907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800100" lvl="1" indent="-342900">
              <a:buFontTx/>
              <a:buChar char="-"/>
              <a:defRPr/>
            </a:pPr>
            <a:r>
              <a:rPr lang="sr-Latn-CS" sz="2800" dirty="0"/>
              <a:t>Twinning light Project ’’</a:t>
            </a:r>
            <a:r>
              <a:rPr lang="en-GB" sz="2800" dirty="0"/>
              <a:t>Preparation of Customs Administration of Montenegro for implementation of New Computerised Transit System – NCTS</a:t>
            </a:r>
            <a:r>
              <a:rPr lang="sl-SI" sz="2800" dirty="0"/>
              <a:t>‘‘ (28 january 2013 – 01 August 2013)</a:t>
            </a:r>
          </a:p>
          <a:p>
            <a:pPr marL="800100" lvl="1" indent="-342900">
              <a:buFontTx/>
              <a:buChar char="-"/>
              <a:defRPr/>
            </a:pPr>
            <a:r>
              <a:rPr lang="sl-SI" sz="2800" dirty="0"/>
              <a:t>D</a:t>
            </a:r>
            <a:r>
              <a:rPr lang="en-US" sz="2800" dirty="0"/>
              <a:t>rafted amendments to the Customs Law</a:t>
            </a:r>
            <a:endParaRPr lang="sl-SI" sz="2800" dirty="0"/>
          </a:p>
          <a:p>
            <a:pPr marL="800100" lvl="1" indent="-342900">
              <a:buFontTx/>
              <a:buChar char="-"/>
              <a:defRPr/>
            </a:pPr>
            <a:r>
              <a:rPr lang="sl-SI" sz="2800" dirty="0"/>
              <a:t>Working group for implementation of NCTS and Steering Committee are established in MCA </a:t>
            </a:r>
          </a:p>
          <a:p>
            <a:pPr lvl="1">
              <a:defRPr/>
            </a:pPr>
            <a:endParaRPr lang="sl-SI" sz="2800" dirty="0"/>
          </a:p>
          <a:p>
            <a:pPr marL="800100" lvl="1" indent="-342900">
              <a:buFontTx/>
              <a:buChar char="-"/>
              <a:defRPr/>
            </a:pPr>
            <a:endParaRPr lang="sl-SI" sz="2800" dirty="0"/>
          </a:p>
          <a:p>
            <a:pPr marL="800100" lvl="1" indent="-342900">
              <a:buFontTx/>
              <a:buChar char="-"/>
              <a:defRPr/>
            </a:pPr>
            <a:endParaRPr lang="sl-SI" sz="2800" dirty="0"/>
          </a:p>
          <a:p>
            <a:pPr marL="800100" lvl="1" indent="-342900">
              <a:buFontTx/>
              <a:buChar char="-"/>
              <a:defRPr/>
            </a:pPr>
            <a:endParaRPr lang="sr-Latn-C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5223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5223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5222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5223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52228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/>
              <a:t>NCTS </a:t>
            </a:r>
          </a:p>
        </p:txBody>
      </p:sp>
      <p:sp>
        <p:nvSpPr>
          <p:cNvPr id="37907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6021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sl-SI" sz="2800" dirty="0"/>
              <a:t>Planned outcome </a:t>
            </a:r>
            <a:r>
              <a:rPr lang="en-GB" sz="2800" dirty="0"/>
              <a:t>of the </a:t>
            </a:r>
            <a:r>
              <a:rPr lang="sl-SI" sz="2800" dirty="0"/>
              <a:t>Twinning light </a:t>
            </a:r>
            <a:r>
              <a:rPr lang="en-GB" sz="2800" dirty="0"/>
              <a:t>Project</a:t>
            </a:r>
            <a:r>
              <a:rPr lang="sl-SI" sz="2800" dirty="0"/>
              <a:t>:</a:t>
            </a:r>
            <a:r>
              <a:rPr lang="en-GB" sz="2800" dirty="0"/>
              <a:t> </a:t>
            </a:r>
            <a:endParaRPr lang="sl-SI" sz="2800" dirty="0"/>
          </a:p>
          <a:p>
            <a:pPr>
              <a:defRPr/>
            </a:pPr>
            <a:r>
              <a:rPr lang="sl-SI" sz="2800" dirty="0"/>
              <a:t>  -</a:t>
            </a:r>
            <a:r>
              <a:rPr lang="en-US" sz="2800" dirty="0"/>
              <a:t>preparation of documents necessary for the implementation of the NCTS system</a:t>
            </a:r>
            <a:endParaRPr lang="sl-SI" sz="2800" dirty="0"/>
          </a:p>
          <a:p>
            <a:pPr>
              <a:defRPr/>
            </a:pPr>
            <a:r>
              <a:rPr lang="en-US" sz="2800" dirty="0"/>
              <a:t> </a:t>
            </a:r>
            <a:endParaRPr lang="sl-SI" sz="2800" dirty="0"/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sl-SI" sz="2800" dirty="0"/>
              <a:t>Next step – implementation of NCTS in Customs Information System</a:t>
            </a:r>
          </a:p>
          <a:p>
            <a:pPr>
              <a:defRPr/>
            </a:pPr>
            <a:r>
              <a:rPr lang="sl-SI" sz="2800" dirty="0"/>
              <a:t>    -It is necessary to provide financial resources</a:t>
            </a:r>
          </a:p>
          <a:p>
            <a:pPr>
              <a:defRPr/>
            </a:pPr>
            <a:endParaRPr lang="sl-SI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sr-Latn-C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</a:endParaRPr>
            </a:p>
          </p:txBody>
        </p:sp>
        <p:sp>
          <p:nvSpPr>
            <p:cNvPr id="54282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5428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5427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5427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</a:endParaRPr>
            </a:p>
          </p:txBody>
        </p:sp>
      </p:grp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533400" y="1676400"/>
            <a:ext cx="8316913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endParaRPr lang="en-US" sz="2800"/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533400" y="1752600"/>
            <a:ext cx="8316913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algn="ctr">
              <a:buFont typeface="Arial" charset="0"/>
              <a:buNone/>
            </a:pPr>
            <a:endParaRPr lang="sl-SI" sz="2800"/>
          </a:p>
          <a:p>
            <a:pPr marL="285750" indent="-285750" algn="ctr">
              <a:buFont typeface="Arial" charset="0"/>
              <a:buNone/>
            </a:pPr>
            <a:endParaRPr lang="sl-SI" sz="2800"/>
          </a:p>
          <a:p>
            <a:pPr marL="285750" indent="-285750" algn="ctr">
              <a:buFont typeface="Arial" charset="0"/>
              <a:buNone/>
            </a:pPr>
            <a:r>
              <a:rPr lang="en-US" sz="2800"/>
              <a:t>Thank you for your attention</a:t>
            </a:r>
            <a:r>
              <a:rPr lang="sl-SI" sz="2800"/>
              <a:t>!</a:t>
            </a:r>
          </a:p>
          <a:p>
            <a:pPr marL="285750" indent="-285750" algn="ctr">
              <a:buFont typeface="Arial" charset="0"/>
              <a:buNone/>
            </a:pPr>
            <a:endParaRPr lang="sl-SI" sz="2800"/>
          </a:p>
          <a:p>
            <a:pPr marL="285750" indent="-285750" algn="ctr">
              <a:buFont typeface="Arial" charset="0"/>
              <a:buNone/>
            </a:pPr>
            <a:r>
              <a:rPr lang="sl-SI" sz="2800"/>
              <a:t>Igor Obradović</a:t>
            </a:r>
          </a:p>
          <a:p>
            <a:pPr marL="285750" indent="-285750" algn="ctr">
              <a:buFont typeface="Arial" charset="0"/>
              <a:buNone/>
            </a:pPr>
            <a:r>
              <a:rPr lang="en-US" sz="2800"/>
              <a:t>Customs Administration</a:t>
            </a:r>
            <a:endParaRPr lang="sr-Latn-C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1802</Words>
  <Application>Microsoft Office PowerPoint</Application>
  <PresentationFormat>On-screen Show (4:3)</PresentationFormat>
  <Paragraphs>412</Paragraphs>
  <Slides>25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Jelena Samardzic</cp:lastModifiedBy>
  <cp:revision>84</cp:revision>
  <dcterms:created xsi:type="dcterms:W3CDTF">2013-05-31T15:37:58Z</dcterms:created>
  <dcterms:modified xsi:type="dcterms:W3CDTF">2013-06-13T10:14:14Z</dcterms:modified>
</cp:coreProperties>
</file>