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87" r:id="rId4"/>
    <p:sldId id="260" r:id="rId5"/>
    <p:sldId id="262" r:id="rId6"/>
    <p:sldId id="271" r:id="rId7"/>
    <p:sldId id="264" r:id="rId8"/>
    <p:sldId id="261" r:id="rId9"/>
    <p:sldId id="266" r:id="rId10"/>
    <p:sldId id="267" r:id="rId11"/>
    <p:sldId id="272" r:id="rId12"/>
    <p:sldId id="283" r:id="rId13"/>
    <p:sldId id="268" r:id="rId14"/>
    <p:sldId id="277" r:id="rId15"/>
    <p:sldId id="282" r:id="rId16"/>
    <p:sldId id="279" r:id="rId17"/>
    <p:sldId id="299" r:id="rId18"/>
    <p:sldId id="297" r:id="rId19"/>
    <p:sldId id="275" r:id="rId20"/>
    <p:sldId id="296" r:id="rId21"/>
    <p:sldId id="290" r:id="rId22"/>
    <p:sldId id="286" r:id="rId23"/>
    <p:sldId id="288" r:id="rId24"/>
    <p:sldId id="289" r:id="rId25"/>
    <p:sldId id="294" r:id="rId26"/>
    <p:sldId id="293" r:id="rId27"/>
    <p:sldId id="292" r:id="rId28"/>
    <p:sldId id="26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70" autoAdjust="0"/>
    <p:restoredTop sz="94660" autoAdjust="0"/>
  </p:normalViewPr>
  <p:slideViewPr>
    <p:cSldViewPr>
      <p:cViewPr>
        <p:scale>
          <a:sx n="100" d="100"/>
          <a:sy n="100" d="100"/>
        </p:scale>
        <p:origin x="-1620" y="-3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EC455E-75CB-4566-A5EA-71FAF56C5F25}" type="doc">
      <dgm:prSet loTypeId="urn:microsoft.com/office/officeart/2005/8/layout/cycle6" loCatId="cycle" qsTypeId="urn:microsoft.com/office/officeart/2005/8/quickstyle/3d7" qsCatId="3D" csTypeId="urn:microsoft.com/office/officeart/2005/8/colors/accent1_2" csCatId="accent1" phldr="1"/>
      <dgm:spPr/>
      <dgm:t>
        <a:bodyPr/>
        <a:lstStyle/>
        <a:p>
          <a:endParaRPr lang="en-US"/>
        </a:p>
      </dgm:t>
    </dgm:pt>
    <dgm:pt modelId="{A954F286-245C-4F52-A41D-5030935C51AC}">
      <dgm:prSet phldrT="[Text]" custT="1"/>
      <dgm:spPr/>
      <dgm:t>
        <a:bodyPr/>
        <a:lstStyle/>
        <a:p>
          <a:r>
            <a:rPr lang="sl-SI" sz="1400" dirty="0" smtClean="0"/>
            <a:t>Clearance</a:t>
          </a:r>
          <a:endParaRPr lang="en-US" sz="1400" dirty="0" smtClean="0"/>
        </a:p>
        <a:p>
          <a:r>
            <a:rPr lang="en-US" sz="1100" dirty="0" smtClean="0"/>
            <a:t>e-service</a:t>
          </a:r>
          <a:endParaRPr lang="en-US" sz="1100" dirty="0"/>
        </a:p>
      </dgm:t>
    </dgm:pt>
    <dgm:pt modelId="{B66D31F8-0E74-4047-930F-5AD35B02491C}" type="parTrans" cxnId="{F0BFE080-0B46-4497-9A40-D3D7D8C233A2}">
      <dgm:prSet/>
      <dgm:spPr/>
      <dgm:t>
        <a:bodyPr/>
        <a:lstStyle/>
        <a:p>
          <a:endParaRPr lang="en-US"/>
        </a:p>
      </dgm:t>
    </dgm:pt>
    <dgm:pt modelId="{83E83FFD-DB25-4901-8769-6D8FB7E52780}" type="sibTrans" cxnId="{F0BFE080-0B46-4497-9A40-D3D7D8C233A2}">
      <dgm:prSet/>
      <dgm:spPr/>
      <dgm:t>
        <a:bodyPr/>
        <a:lstStyle/>
        <a:p>
          <a:endParaRPr lang="en-US" dirty="0"/>
        </a:p>
      </dgm:t>
    </dgm:pt>
    <dgm:pt modelId="{7E10D64E-CC30-4936-8FDB-2C913BFC858D}">
      <dgm:prSet phldrT="[Text]" custT="1"/>
      <dgm:spPr/>
      <dgm:t>
        <a:bodyPr/>
        <a:lstStyle/>
        <a:p>
          <a:r>
            <a:rPr lang="en-US" sz="2000" dirty="0" smtClean="0"/>
            <a:t>TIR</a:t>
          </a:r>
          <a:endParaRPr lang="en-US" sz="2000" dirty="0"/>
        </a:p>
      </dgm:t>
    </dgm:pt>
    <dgm:pt modelId="{EAC5AC33-7C79-4438-84D5-ECC995B2B25D}" type="parTrans" cxnId="{9997A2C1-E401-447E-A534-707F65C6D8EB}">
      <dgm:prSet/>
      <dgm:spPr/>
      <dgm:t>
        <a:bodyPr/>
        <a:lstStyle/>
        <a:p>
          <a:endParaRPr lang="en-US"/>
        </a:p>
      </dgm:t>
    </dgm:pt>
    <dgm:pt modelId="{7C7F3FD2-2086-4329-80E6-E6A2B29BE929}" type="sibTrans" cxnId="{9997A2C1-E401-447E-A534-707F65C6D8EB}">
      <dgm:prSet/>
      <dgm:spPr/>
      <dgm:t>
        <a:bodyPr/>
        <a:lstStyle/>
        <a:p>
          <a:endParaRPr lang="en-US" dirty="0"/>
        </a:p>
      </dgm:t>
    </dgm:pt>
    <dgm:pt modelId="{2A0839BC-EFDA-48C5-BAF3-EC07EBB52C5E}">
      <dgm:prSet phldrT="[Text]" custT="1"/>
      <dgm:spPr/>
      <dgm:t>
        <a:bodyPr/>
        <a:lstStyle/>
        <a:p>
          <a:r>
            <a:rPr lang="sl-SI" sz="1400" dirty="0" smtClean="0"/>
            <a:t>Finanse modul</a:t>
          </a:r>
          <a:endParaRPr lang="en-US" sz="1400" dirty="0"/>
        </a:p>
      </dgm:t>
    </dgm:pt>
    <dgm:pt modelId="{0DC6E7C7-E7AE-4670-B551-1E60F4E383EC}" type="parTrans" cxnId="{0357FE06-63A9-4D48-8AD3-203C3D0D5C4E}">
      <dgm:prSet/>
      <dgm:spPr/>
      <dgm:t>
        <a:bodyPr/>
        <a:lstStyle/>
        <a:p>
          <a:endParaRPr lang="en-US"/>
        </a:p>
      </dgm:t>
    </dgm:pt>
    <dgm:pt modelId="{04E28FA6-5A17-4FA8-A584-F5BCE56A29C0}" type="sibTrans" cxnId="{0357FE06-63A9-4D48-8AD3-203C3D0D5C4E}">
      <dgm:prSet/>
      <dgm:spPr/>
      <dgm:t>
        <a:bodyPr/>
        <a:lstStyle/>
        <a:p>
          <a:endParaRPr lang="en-US" dirty="0"/>
        </a:p>
      </dgm:t>
    </dgm:pt>
    <dgm:pt modelId="{3BD2F589-1A5F-48E5-8563-16F8BBFB76CD}">
      <dgm:prSet phldrT="[Text]" custT="1"/>
      <dgm:spPr/>
      <dgm:t>
        <a:bodyPr/>
        <a:lstStyle/>
        <a:p>
          <a:r>
            <a:rPr lang="en-US" sz="1600" dirty="0" smtClean="0"/>
            <a:t>TARI</a:t>
          </a:r>
          <a:r>
            <a:rPr lang="sl-SI" sz="1600" dirty="0" smtClean="0"/>
            <a:t>C</a:t>
          </a:r>
          <a:endParaRPr lang="en-US" sz="1600" dirty="0"/>
        </a:p>
      </dgm:t>
    </dgm:pt>
    <dgm:pt modelId="{FADDA421-9EE1-4C36-8C21-823EE33AD1FC}" type="parTrans" cxnId="{82FB6169-962A-4A9C-9C77-597080BC9880}">
      <dgm:prSet/>
      <dgm:spPr/>
      <dgm:t>
        <a:bodyPr/>
        <a:lstStyle/>
        <a:p>
          <a:endParaRPr lang="en-US"/>
        </a:p>
      </dgm:t>
    </dgm:pt>
    <dgm:pt modelId="{961210BD-5D9B-4442-996E-40FE8255307E}" type="sibTrans" cxnId="{82FB6169-962A-4A9C-9C77-597080BC9880}">
      <dgm:prSet/>
      <dgm:spPr/>
      <dgm:t>
        <a:bodyPr/>
        <a:lstStyle/>
        <a:p>
          <a:endParaRPr lang="en-US" dirty="0"/>
        </a:p>
      </dgm:t>
    </dgm:pt>
    <dgm:pt modelId="{FF29D276-5600-445D-B4A2-A74C986268CF}">
      <dgm:prSet phldrT="[Text]" custT="1"/>
      <dgm:spPr/>
      <dgm:t>
        <a:bodyPr/>
        <a:lstStyle/>
        <a:p>
          <a:r>
            <a:rPr lang="en-US" sz="1800" dirty="0" smtClean="0"/>
            <a:t>RMS</a:t>
          </a:r>
          <a:endParaRPr lang="en-US" sz="1800" dirty="0"/>
        </a:p>
      </dgm:t>
    </dgm:pt>
    <dgm:pt modelId="{7919D1CA-C859-4642-B6EB-7E52E18FB922}" type="parTrans" cxnId="{D4FD3EDB-E0BC-45CC-9862-89CC701A71C1}">
      <dgm:prSet/>
      <dgm:spPr/>
      <dgm:t>
        <a:bodyPr/>
        <a:lstStyle/>
        <a:p>
          <a:endParaRPr lang="en-US"/>
        </a:p>
      </dgm:t>
    </dgm:pt>
    <dgm:pt modelId="{E66763D9-3675-485C-8590-9A8982D2AA20}" type="sibTrans" cxnId="{D4FD3EDB-E0BC-45CC-9862-89CC701A71C1}">
      <dgm:prSet/>
      <dgm:spPr/>
      <dgm:t>
        <a:bodyPr/>
        <a:lstStyle/>
        <a:p>
          <a:endParaRPr lang="en-US" dirty="0"/>
        </a:p>
      </dgm:t>
    </dgm:pt>
    <dgm:pt modelId="{E6EEF41B-8AFF-4A68-8EC9-23EAB92D6F7D}">
      <dgm:prSet phldrT="[Text]" custT="1"/>
      <dgm:spPr/>
      <dgm:t>
        <a:bodyPr/>
        <a:lstStyle/>
        <a:p>
          <a:pPr>
            <a:spcAft>
              <a:spcPts val="0"/>
            </a:spcAft>
          </a:pPr>
          <a:r>
            <a:rPr lang="en-US" sz="1600" dirty="0" smtClean="0"/>
            <a:t>Tran</a:t>
          </a:r>
          <a:r>
            <a:rPr lang="sl-SI" sz="1600" dirty="0" smtClean="0"/>
            <a:t>s</a:t>
          </a:r>
          <a:r>
            <a:rPr lang="en-US" sz="1600" dirty="0" smtClean="0"/>
            <a:t>it</a:t>
          </a:r>
          <a:endParaRPr lang="sl-SI" sz="1600" dirty="0" smtClean="0"/>
        </a:p>
        <a:p>
          <a:pPr>
            <a:spcAft>
              <a:spcPts val="0"/>
            </a:spcAft>
          </a:pPr>
          <a:r>
            <a:rPr lang="sl-SI" sz="1100" dirty="0" smtClean="0"/>
            <a:t>e-servis</a:t>
          </a:r>
          <a:endParaRPr lang="en-US" sz="1100" dirty="0"/>
        </a:p>
      </dgm:t>
    </dgm:pt>
    <dgm:pt modelId="{F8586851-AD10-4966-8900-15B7024C8D05}" type="parTrans" cxnId="{D39AD4A0-AC20-45F1-9A67-2D41418FBFC4}">
      <dgm:prSet/>
      <dgm:spPr/>
      <dgm:t>
        <a:bodyPr/>
        <a:lstStyle/>
        <a:p>
          <a:endParaRPr lang="en-US"/>
        </a:p>
      </dgm:t>
    </dgm:pt>
    <dgm:pt modelId="{4D973DAC-36CF-40B4-A26D-E7F1B8B18230}" type="sibTrans" cxnId="{D39AD4A0-AC20-45F1-9A67-2D41418FBFC4}">
      <dgm:prSet/>
      <dgm:spPr/>
      <dgm:t>
        <a:bodyPr/>
        <a:lstStyle/>
        <a:p>
          <a:endParaRPr lang="en-US" dirty="0"/>
        </a:p>
      </dgm:t>
    </dgm:pt>
    <dgm:pt modelId="{27DA9638-DE91-456F-B699-4DA1DE4854AC}">
      <dgm:prSet phldrT="[Text]" custT="1"/>
      <dgm:spPr/>
      <dgm:t>
        <a:bodyPr/>
        <a:lstStyle/>
        <a:p>
          <a:r>
            <a:rPr lang="en-US" sz="2000" dirty="0" smtClean="0"/>
            <a:t>SEED</a:t>
          </a:r>
          <a:endParaRPr lang="en-US" sz="2000" dirty="0"/>
        </a:p>
      </dgm:t>
    </dgm:pt>
    <dgm:pt modelId="{B0425B2B-979A-41C9-B93B-6E3FC0B23604}" type="parTrans" cxnId="{5F40D8F0-8A64-4FB7-97A3-1DE7C676DFD3}">
      <dgm:prSet/>
      <dgm:spPr/>
      <dgm:t>
        <a:bodyPr/>
        <a:lstStyle/>
        <a:p>
          <a:endParaRPr lang="en-US"/>
        </a:p>
      </dgm:t>
    </dgm:pt>
    <dgm:pt modelId="{86529D80-FD32-410E-B50B-64ADD7E2004F}" type="sibTrans" cxnId="{5F40D8F0-8A64-4FB7-97A3-1DE7C676DFD3}">
      <dgm:prSet/>
      <dgm:spPr/>
      <dgm:t>
        <a:bodyPr/>
        <a:lstStyle/>
        <a:p>
          <a:endParaRPr lang="en-US" dirty="0"/>
        </a:p>
      </dgm:t>
    </dgm:pt>
    <dgm:pt modelId="{4E03471A-0CD9-43E5-8946-0D505D4BE1DB}">
      <dgm:prSet phldrT="[Text]" custT="1"/>
      <dgm:spPr/>
      <dgm:t>
        <a:bodyPr/>
        <a:lstStyle/>
        <a:p>
          <a:r>
            <a:rPr lang="sl-SI" sz="1400" dirty="0" smtClean="0"/>
            <a:t>Reporting module</a:t>
          </a:r>
          <a:endParaRPr lang="en-US" sz="1400" dirty="0"/>
        </a:p>
      </dgm:t>
    </dgm:pt>
    <dgm:pt modelId="{E1CF8D98-E87F-4815-8E07-F1884E8ABE69}" type="parTrans" cxnId="{31E39CEB-C2D0-415D-B1F6-05A0748D0D4D}">
      <dgm:prSet/>
      <dgm:spPr/>
      <dgm:t>
        <a:bodyPr/>
        <a:lstStyle/>
        <a:p>
          <a:endParaRPr lang="en-US"/>
        </a:p>
      </dgm:t>
    </dgm:pt>
    <dgm:pt modelId="{8823F5A5-CE71-4D42-9038-D7ED28817E0B}" type="sibTrans" cxnId="{31E39CEB-C2D0-415D-B1F6-05A0748D0D4D}">
      <dgm:prSet/>
      <dgm:spPr/>
      <dgm:t>
        <a:bodyPr/>
        <a:lstStyle/>
        <a:p>
          <a:endParaRPr lang="en-US" dirty="0"/>
        </a:p>
      </dgm:t>
    </dgm:pt>
    <dgm:pt modelId="{900D1033-0686-4A3C-86C9-03DC0E157AD2}">
      <dgm:prSet phldrT="[Text]" custT="1"/>
      <dgm:spPr/>
      <dgm:t>
        <a:bodyPr/>
        <a:lstStyle/>
        <a:p>
          <a:r>
            <a:rPr lang="sl-SI" sz="900" dirty="0" smtClean="0"/>
            <a:t>Simplification procedure</a:t>
          </a:r>
          <a:endParaRPr lang="en-US" sz="900" dirty="0"/>
        </a:p>
      </dgm:t>
    </dgm:pt>
    <dgm:pt modelId="{A84C56A9-5811-41D0-8171-54E7F7EC9900}" type="parTrans" cxnId="{46C47CC8-5A87-455F-8272-5BF0EBF7B752}">
      <dgm:prSet/>
      <dgm:spPr/>
      <dgm:t>
        <a:bodyPr/>
        <a:lstStyle/>
        <a:p>
          <a:endParaRPr lang="en-US"/>
        </a:p>
      </dgm:t>
    </dgm:pt>
    <dgm:pt modelId="{6A48D3D8-648A-47DA-8F65-5CCA7035D746}" type="sibTrans" cxnId="{46C47CC8-5A87-455F-8272-5BF0EBF7B752}">
      <dgm:prSet/>
      <dgm:spPr/>
      <dgm:t>
        <a:bodyPr/>
        <a:lstStyle/>
        <a:p>
          <a:endParaRPr lang="en-US" dirty="0"/>
        </a:p>
      </dgm:t>
    </dgm:pt>
    <dgm:pt modelId="{DE514B70-82A9-4CF9-9B6C-C20270489893}">
      <dgm:prSet phldrT="[Text]" custT="1"/>
      <dgm:spPr/>
      <dgm:t>
        <a:bodyPr/>
        <a:lstStyle/>
        <a:p>
          <a:r>
            <a:rPr lang="sl-SI" sz="1100" dirty="0" smtClean="0"/>
            <a:t>Claims, Garanties</a:t>
          </a:r>
          <a:r>
            <a:rPr lang="en-US" sz="1100" dirty="0" smtClean="0"/>
            <a:t/>
          </a:r>
          <a:br>
            <a:rPr lang="en-US" sz="1100" dirty="0" smtClean="0"/>
          </a:br>
          <a:r>
            <a:rPr lang="en-US" sz="1100" dirty="0" smtClean="0"/>
            <a:t>e-service</a:t>
          </a:r>
          <a:endParaRPr lang="en-US" sz="1100" dirty="0"/>
        </a:p>
      </dgm:t>
    </dgm:pt>
    <dgm:pt modelId="{634A7CD9-E950-42C9-AF4C-FC9F2F974204}" type="parTrans" cxnId="{506CEC10-FF36-49D1-8F0A-F926F06D7ED8}">
      <dgm:prSet/>
      <dgm:spPr/>
      <dgm:t>
        <a:bodyPr/>
        <a:lstStyle/>
        <a:p>
          <a:endParaRPr lang="en-US"/>
        </a:p>
      </dgm:t>
    </dgm:pt>
    <dgm:pt modelId="{26F722D7-A3C6-485F-B3D4-13E711440568}" type="sibTrans" cxnId="{506CEC10-FF36-49D1-8F0A-F926F06D7ED8}">
      <dgm:prSet/>
      <dgm:spPr/>
      <dgm:t>
        <a:bodyPr/>
        <a:lstStyle/>
        <a:p>
          <a:endParaRPr lang="en-US" dirty="0"/>
        </a:p>
      </dgm:t>
    </dgm:pt>
    <dgm:pt modelId="{47181DD9-BB87-4534-B342-8F1069282ED7}" type="pres">
      <dgm:prSet presAssocID="{5EEC455E-75CB-4566-A5EA-71FAF56C5F25}" presName="cycle" presStyleCnt="0">
        <dgm:presLayoutVars>
          <dgm:dir/>
          <dgm:resizeHandles val="exact"/>
        </dgm:presLayoutVars>
      </dgm:prSet>
      <dgm:spPr/>
      <dgm:t>
        <a:bodyPr/>
        <a:lstStyle/>
        <a:p>
          <a:endParaRPr lang="en-US"/>
        </a:p>
      </dgm:t>
    </dgm:pt>
    <dgm:pt modelId="{9557E9A2-E2B0-4FC2-834F-B017CF29B37C}" type="pres">
      <dgm:prSet presAssocID="{A954F286-245C-4F52-A41D-5030935C51AC}" presName="node" presStyleLbl="node1" presStyleIdx="0" presStyleCnt="10" custScaleX="120157" custScaleY="133230">
        <dgm:presLayoutVars>
          <dgm:bulletEnabled val="1"/>
        </dgm:presLayoutVars>
      </dgm:prSet>
      <dgm:spPr/>
      <dgm:t>
        <a:bodyPr/>
        <a:lstStyle/>
        <a:p>
          <a:endParaRPr lang="en-US"/>
        </a:p>
      </dgm:t>
    </dgm:pt>
    <dgm:pt modelId="{B7494B9D-BEC3-492D-AD67-A56A1B527BBC}" type="pres">
      <dgm:prSet presAssocID="{A954F286-245C-4F52-A41D-5030935C51AC}" presName="spNode" presStyleCnt="0"/>
      <dgm:spPr/>
      <dgm:t>
        <a:bodyPr/>
        <a:lstStyle/>
        <a:p>
          <a:endParaRPr lang="en-US"/>
        </a:p>
      </dgm:t>
    </dgm:pt>
    <dgm:pt modelId="{7555B84E-F66E-4A67-8183-7CEAEA263D4F}" type="pres">
      <dgm:prSet presAssocID="{83E83FFD-DB25-4901-8769-6D8FB7E52780}" presName="sibTrans" presStyleLbl="sibTrans1D1" presStyleIdx="0" presStyleCnt="10"/>
      <dgm:spPr/>
      <dgm:t>
        <a:bodyPr/>
        <a:lstStyle/>
        <a:p>
          <a:endParaRPr lang="en-US"/>
        </a:p>
      </dgm:t>
    </dgm:pt>
    <dgm:pt modelId="{4326EE58-BBF3-490E-B35D-053CCF52DC68}" type="pres">
      <dgm:prSet presAssocID="{E6EEF41B-8AFF-4A68-8EC9-23EAB92D6F7D}" presName="node" presStyleLbl="node1" presStyleIdx="1" presStyleCnt="10">
        <dgm:presLayoutVars>
          <dgm:bulletEnabled val="1"/>
        </dgm:presLayoutVars>
      </dgm:prSet>
      <dgm:spPr/>
      <dgm:t>
        <a:bodyPr/>
        <a:lstStyle/>
        <a:p>
          <a:endParaRPr lang="en-US"/>
        </a:p>
      </dgm:t>
    </dgm:pt>
    <dgm:pt modelId="{732D7804-D98A-4B1C-A07A-BB4214B61C82}" type="pres">
      <dgm:prSet presAssocID="{E6EEF41B-8AFF-4A68-8EC9-23EAB92D6F7D}" presName="spNode" presStyleCnt="0"/>
      <dgm:spPr/>
      <dgm:t>
        <a:bodyPr/>
        <a:lstStyle/>
        <a:p>
          <a:endParaRPr lang="en-US"/>
        </a:p>
      </dgm:t>
    </dgm:pt>
    <dgm:pt modelId="{5A4A0086-23E2-4A28-9160-D640F94DEA2C}" type="pres">
      <dgm:prSet presAssocID="{4D973DAC-36CF-40B4-A26D-E7F1B8B18230}" presName="sibTrans" presStyleLbl="sibTrans1D1" presStyleIdx="1" presStyleCnt="10"/>
      <dgm:spPr/>
      <dgm:t>
        <a:bodyPr/>
        <a:lstStyle/>
        <a:p>
          <a:endParaRPr lang="en-US"/>
        </a:p>
      </dgm:t>
    </dgm:pt>
    <dgm:pt modelId="{1871CB88-8390-4287-AB5F-906C94A0ADFB}" type="pres">
      <dgm:prSet presAssocID="{7E10D64E-CC30-4936-8FDB-2C913BFC858D}" presName="node" presStyleLbl="node1" presStyleIdx="2" presStyleCnt="10">
        <dgm:presLayoutVars>
          <dgm:bulletEnabled val="1"/>
        </dgm:presLayoutVars>
      </dgm:prSet>
      <dgm:spPr/>
      <dgm:t>
        <a:bodyPr/>
        <a:lstStyle/>
        <a:p>
          <a:endParaRPr lang="en-US"/>
        </a:p>
      </dgm:t>
    </dgm:pt>
    <dgm:pt modelId="{A029C09B-271F-41C6-92A5-C90C3E14815C}" type="pres">
      <dgm:prSet presAssocID="{7E10D64E-CC30-4936-8FDB-2C913BFC858D}" presName="spNode" presStyleCnt="0"/>
      <dgm:spPr/>
      <dgm:t>
        <a:bodyPr/>
        <a:lstStyle/>
        <a:p>
          <a:endParaRPr lang="en-US"/>
        </a:p>
      </dgm:t>
    </dgm:pt>
    <dgm:pt modelId="{2567FA3F-B4DD-4C19-A829-53354EEECBED}" type="pres">
      <dgm:prSet presAssocID="{7C7F3FD2-2086-4329-80E6-E6A2B29BE929}" presName="sibTrans" presStyleLbl="sibTrans1D1" presStyleIdx="2" presStyleCnt="10"/>
      <dgm:spPr/>
      <dgm:t>
        <a:bodyPr/>
        <a:lstStyle/>
        <a:p>
          <a:endParaRPr lang="en-US"/>
        </a:p>
      </dgm:t>
    </dgm:pt>
    <dgm:pt modelId="{296B06C8-5D6C-4FE8-A010-960929C843CB}" type="pres">
      <dgm:prSet presAssocID="{2A0839BC-EFDA-48C5-BAF3-EC07EBB52C5E}" presName="node" presStyleLbl="node1" presStyleIdx="3" presStyleCnt="10">
        <dgm:presLayoutVars>
          <dgm:bulletEnabled val="1"/>
        </dgm:presLayoutVars>
      </dgm:prSet>
      <dgm:spPr/>
      <dgm:t>
        <a:bodyPr/>
        <a:lstStyle/>
        <a:p>
          <a:endParaRPr lang="en-US"/>
        </a:p>
      </dgm:t>
    </dgm:pt>
    <dgm:pt modelId="{DDED1AF7-E441-4DF2-AB71-C42483D43DAC}" type="pres">
      <dgm:prSet presAssocID="{2A0839BC-EFDA-48C5-BAF3-EC07EBB52C5E}" presName="spNode" presStyleCnt="0"/>
      <dgm:spPr/>
      <dgm:t>
        <a:bodyPr/>
        <a:lstStyle/>
        <a:p>
          <a:endParaRPr lang="en-US"/>
        </a:p>
      </dgm:t>
    </dgm:pt>
    <dgm:pt modelId="{5D048813-7D69-4A3C-ABE1-A8E89CE4AB2D}" type="pres">
      <dgm:prSet presAssocID="{04E28FA6-5A17-4FA8-A584-F5BCE56A29C0}" presName="sibTrans" presStyleLbl="sibTrans1D1" presStyleIdx="3" presStyleCnt="10"/>
      <dgm:spPr/>
      <dgm:t>
        <a:bodyPr/>
        <a:lstStyle/>
        <a:p>
          <a:endParaRPr lang="en-US"/>
        </a:p>
      </dgm:t>
    </dgm:pt>
    <dgm:pt modelId="{C0148C91-F0DE-467C-B0A4-A22443DE1069}" type="pres">
      <dgm:prSet presAssocID="{3BD2F589-1A5F-48E5-8563-16F8BBFB76CD}" presName="node" presStyleLbl="node1" presStyleIdx="4" presStyleCnt="10">
        <dgm:presLayoutVars>
          <dgm:bulletEnabled val="1"/>
        </dgm:presLayoutVars>
      </dgm:prSet>
      <dgm:spPr/>
      <dgm:t>
        <a:bodyPr/>
        <a:lstStyle/>
        <a:p>
          <a:endParaRPr lang="en-US"/>
        </a:p>
      </dgm:t>
    </dgm:pt>
    <dgm:pt modelId="{21CD0220-4F4E-443C-97F9-A1606B53A5C4}" type="pres">
      <dgm:prSet presAssocID="{3BD2F589-1A5F-48E5-8563-16F8BBFB76CD}" presName="spNode" presStyleCnt="0"/>
      <dgm:spPr/>
      <dgm:t>
        <a:bodyPr/>
        <a:lstStyle/>
        <a:p>
          <a:endParaRPr lang="en-US"/>
        </a:p>
      </dgm:t>
    </dgm:pt>
    <dgm:pt modelId="{EB58F8AA-F6CA-436D-B7F8-741F1F622A8D}" type="pres">
      <dgm:prSet presAssocID="{961210BD-5D9B-4442-996E-40FE8255307E}" presName="sibTrans" presStyleLbl="sibTrans1D1" presStyleIdx="4" presStyleCnt="10"/>
      <dgm:spPr/>
      <dgm:t>
        <a:bodyPr/>
        <a:lstStyle/>
        <a:p>
          <a:endParaRPr lang="en-US"/>
        </a:p>
      </dgm:t>
    </dgm:pt>
    <dgm:pt modelId="{E8CB4600-1813-4079-B105-63A0CEAB015E}" type="pres">
      <dgm:prSet presAssocID="{FF29D276-5600-445D-B4A2-A74C986268CF}" presName="node" presStyleLbl="node1" presStyleIdx="5" presStyleCnt="10">
        <dgm:presLayoutVars>
          <dgm:bulletEnabled val="1"/>
        </dgm:presLayoutVars>
      </dgm:prSet>
      <dgm:spPr/>
      <dgm:t>
        <a:bodyPr/>
        <a:lstStyle/>
        <a:p>
          <a:endParaRPr lang="en-US"/>
        </a:p>
      </dgm:t>
    </dgm:pt>
    <dgm:pt modelId="{6B817082-AA0E-4F95-BB6A-8FE1B2B0F0DD}" type="pres">
      <dgm:prSet presAssocID="{FF29D276-5600-445D-B4A2-A74C986268CF}" presName="spNode" presStyleCnt="0"/>
      <dgm:spPr/>
      <dgm:t>
        <a:bodyPr/>
        <a:lstStyle/>
        <a:p>
          <a:endParaRPr lang="en-US"/>
        </a:p>
      </dgm:t>
    </dgm:pt>
    <dgm:pt modelId="{D3C42520-6C31-4FDA-BA3D-B36A82072542}" type="pres">
      <dgm:prSet presAssocID="{E66763D9-3675-485C-8590-9A8982D2AA20}" presName="sibTrans" presStyleLbl="sibTrans1D1" presStyleIdx="5" presStyleCnt="10"/>
      <dgm:spPr/>
      <dgm:t>
        <a:bodyPr/>
        <a:lstStyle/>
        <a:p>
          <a:endParaRPr lang="en-US"/>
        </a:p>
      </dgm:t>
    </dgm:pt>
    <dgm:pt modelId="{26E5E2B8-75F9-4DD8-A900-76F0E59514C2}" type="pres">
      <dgm:prSet presAssocID="{27DA9638-DE91-456F-B699-4DA1DE4854AC}" presName="node" presStyleLbl="node1" presStyleIdx="6" presStyleCnt="10">
        <dgm:presLayoutVars>
          <dgm:bulletEnabled val="1"/>
        </dgm:presLayoutVars>
      </dgm:prSet>
      <dgm:spPr/>
      <dgm:t>
        <a:bodyPr/>
        <a:lstStyle/>
        <a:p>
          <a:endParaRPr lang="en-US"/>
        </a:p>
      </dgm:t>
    </dgm:pt>
    <dgm:pt modelId="{82EA8034-7AAD-413F-9E96-D0E0091CC1E5}" type="pres">
      <dgm:prSet presAssocID="{27DA9638-DE91-456F-B699-4DA1DE4854AC}" presName="spNode" presStyleCnt="0"/>
      <dgm:spPr/>
      <dgm:t>
        <a:bodyPr/>
        <a:lstStyle/>
        <a:p>
          <a:endParaRPr lang="en-US"/>
        </a:p>
      </dgm:t>
    </dgm:pt>
    <dgm:pt modelId="{7BD7EE39-4206-4F6F-8D12-B6C0E1B3A916}" type="pres">
      <dgm:prSet presAssocID="{86529D80-FD32-410E-B50B-64ADD7E2004F}" presName="sibTrans" presStyleLbl="sibTrans1D1" presStyleIdx="6" presStyleCnt="10"/>
      <dgm:spPr/>
      <dgm:t>
        <a:bodyPr/>
        <a:lstStyle/>
        <a:p>
          <a:endParaRPr lang="en-US"/>
        </a:p>
      </dgm:t>
    </dgm:pt>
    <dgm:pt modelId="{DAB1F535-B38B-4255-8A1C-D78D32140CAC}" type="pres">
      <dgm:prSet presAssocID="{900D1033-0686-4A3C-86C9-03DC0E157AD2}" presName="node" presStyleLbl="node1" presStyleIdx="7" presStyleCnt="10">
        <dgm:presLayoutVars>
          <dgm:bulletEnabled val="1"/>
        </dgm:presLayoutVars>
      </dgm:prSet>
      <dgm:spPr/>
      <dgm:t>
        <a:bodyPr/>
        <a:lstStyle/>
        <a:p>
          <a:endParaRPr lang="en-US"/>
        </a:p>
      </dgm:t>
    </dgm:pt>
    <dgm:pt modelId="{6BDA6B84-DB1D-4586-9E12-50FBA5495046}" type="pres">
      <dgm:prSet presAssocID="{900D1033-0686-4A3C-86C9-03DC0E157AD2}" presName="spNode" presStyleCnt="0"/>
      <dgm:spPr/>
    </dgm:pt>
    <dgm:pt modelId="{93CE4651-B939-4E05-9B2F-FF0454ED3BE6}" type="pres">
      <dgm:prSet presAssocID="{6A48D3D8-648A-47DA-8F65-5CCA7035D746}" presName="sibTrans" presStyleLbl="sibTrans1D1" presStyleIdx="7" presStyleCnt="10"/>
      <dgm:spPr/>
      <dgm:t>
        <a:bodyPr/>
        <a:lstStyle/>
        <a:p>
          <a:endParaRPr lang="en-US"/>
        </a:p>
      </dgm:t>
    </dgm:pt>
    <dgm:pt modelId="{BC640AEB-F396-4051-A034-D170626A70EA}" type="pres">
      <dgm:prSet presAssocID="{4E03471A-0CD9-43E5-8946-0D505D4BE1DB}" presName="node" presStyleLbl="node1" presStyleIdx="8" presStyleCnt="10">
        <dgm:presLayoutVars>
          <dgm:bulletEnabled val="1"/>
        </dgm:presLayoutVars>
      </dgm:prSet>
      <dgm:spPr/>
      <dgm:t>
        <a:bodyPr/>
        <a:lstStyle/>
        <a:p>
          <a:endParaRPr lang="en-US"/>
        </a:p>
      </dgm:t>
    </dgm:pt>
    <dgm:pt modelId="{EC47970A-415C-4137-A7DD-4485CA3B64C2}" type="pres">
      <dgm:prSet presAssocID="{4E03471A-0CD9-43E5-8946-0D505D4BE1DB}" presName="spNode" presStyleCnt="0"/>
      <dgm:spPr/>
      <dgm:t>
        <a:bodyPr/>
        <a:lstStyle/>
        <a:p>
          <a:endParaRPr lang="en-US"/>
        </a:p>
      </dgm:t>
    </dgm:pt>
    <dgm:pt modelId="{8C78D89F-1F84-417A-BFD0-8BA19687B76E}" type="pres">
      <dgm:prSet presAssocID="{8823F5A5-CE71-4D42-9038-D7ED28817E0B}" presName="sibTrans" presStyleLbl="sibTrans1D1" presStyleIdx="8" presStyleCnt="10"/>
      <dgm:spPr/>
      <dgm:t>
        <a:bodyPr/>
        <a:lstStyle/>
        <a:p>
          <a:endParaRPr lang="en-US"/>
        </a:p>
      </dgm:t>
    </dgm:pt>
    <dgm:pt modelId="{ED16A279-0449-436B-87F2-9EBD70D2ECF6}" type="pres">
      <dgm:prSet presAssocID="{DE514B70-82A9-4CF9-9B6C-C20270489893}" presName="node" presStyleLbl="node1" presStyleIdx="9" presStyleCnt="10">
        <dgm:presLayoutVars>
          <dgm:bulletEnabled val="1"/>
        </dgm:presLayoutVars>
      </dgm:prSet>
      <dgm:spPr/>
      <dgm:t>
        <a:bodyPr/>
        <a:lstStyle/>
        <a:p>
          <a:endParaRPr lang="en-US"/>
        </a:p>
      </dgm:t>
    </dgm:pt>
    <dgm:pt modelId="{819AEB48-9AEC-4982-907F-EE833297E92A}" type="pres">
      <dgm:prSet presAssocID="{DE514B70-82A9-4CF9-9B6C-C20270489893}" presName="spNode" presStyleCnt="0"/>
      <dgm:spPr/>
    </dgm:pt>
    <dgm:pt modelId="{F735ECF0-B35D-4F53-A265-6B9CE864DF37}" type="pres">
      <dgm:prSet presAssocID="{26F722D7-A3C6-485F-B3D4-13E711440568}" presName="sibTrans" presStyleLbl="sibTrans1D1" presStyleIdx="9" presStyleCnt="10"/>
      <dgm:spPr/>
      <dgm:t>
        <a:bodyPr/>
        <a:lstStyle/>
        <a:p>
          <a:endParaRPr lang="en-US"/>
        </a:p>
      </dgm:t>
    </dgm:pt>
  </dgm:ptLst>
  <dgm:cxnLst>
    <dgm:cxn modelId="{B4F1F0AF-DF59-4F66-9C79-5E9ADCA052C2}" type="presOf" srcId="{E66763D9-3675-485C-8590-9A8982D2AA20}" destId="{D3C42520-6C31-4FDA-BA3D-B36A82072542}" srcOrd="0" destOrd="0" presId="urn:microsoft.com/office/officeart/2005/8/layout/cycle6"/>
    <dgm:cxn modelId="{B78B09EE-B0BB-45B3-A9CE-01B60E965C85}" type="presOf" srcId="{83E83FFD-DB25-4901-8769-6D8FB7E52780}" destId="{7555B84E-F66E-4A67-8183-7CEAEA263D4F}" srcOrd="0" destOrd="0" presId="urn:microsoft.com/office/officeart/2005/8/layout/cycle6"/>
    <dgm:cxn modelId="{4E157DEC-6DEE-4CA1-9912-FCF3ED8FE5B3}" type="presOf" srcId="{7C7F3FD2-2086-4329-80E6-E6A2B29BE929}" destId="{2567FA3F-B4DD-4C19-A829-53354EEECBED}" srcOrd="0" destOrd="0" presId="urn:microsoft.com/office/officeart/2005/8/layout/cycle6"/>
    <dgm:cxn modelId="{8FCCF71B-40A7-4828-9F12-E96E205CF156}" type="presOf" srcId="{DE514B70-82A9-4CF9-9B6C-C20270489893}" destId="{ED16A279-0449-436B-87F2-9EBD70D2ECF6}" srcOrd="0" destOrd="0" presId="urn:microsoft.com/office/officeart/2005/8/layout/cycle6"/>
    <dgm:cxn modelId="{5AAE9FF4-FB5E-46CE-B30B-7C3B8321034B}" type="presOf" srcId="{26F722D7-A3C6-485F-B3D4-13E711440568}" destId="{F735ECF0-B35D-4F53-A265-6B9CE864DF37}" srcOrd="0" destOrd="0" presId="urn:microsoft.com/office/officeart/2005/8/layout/cycle6"/>
    <dgm:cxn modelId="{5B42F138-C655-426C-B2FA-6329180A150D}" type="presOf" srcId="{6A48D3D8-648A-47DA-8F65-5CCA7035D746}" destId="{93CE4651-B939-4E05-9B2F-FF0454ED3BE6}" srcOrd="0" destOrd="0" presId="urn:microsoft.com/office/officeart/2005/8/layout/cycle6"/>
    <dgm:cxn modelId="{2A51D483-8ECD-456E-99BD-C214A67028E1}" type="presOf" srcId="{7E10D64E-CC30-4936-8FDB-2C913BFC858D}" destId="{1871CB88-8390-4287-AB5F-906C94A0ADFB}" srcOrd="0" destOrd="0" presId="urn:microsoft.com/office/officeart/2005/8/layout/cycle6"/>
    <dgm:cxn modelId="{9CEE91E8-4FE5-4D53-86AC-73FB4EE83FED}" type="presOf" srcId="{961210BD-5D9B-4442-996E-40FE8255307E}" destId="{EB58F8AA-F6CA-436D-B7F8-741F1F622A8D}" srcOrd="0" destOrd="0" presId="urn:microsoft.com/office/officeart/2005/8/layout/cycle6"/>
    <dgm:cxn modelId="{A84DFE53-462C-4E91-80F0-4C3A68244192}" type="presOf" srcId="{4E03471A-0CD9-43E5-8946-0D505D4BE1DB}" destId="{BC640AEB-F396-4051-A034-D170626A70EA}" srcOrd="0" destOrd="0" presId="urn:microsoft.com/office/officeart/2005/8/layout/cycle6"/>
    <dgm:cxn modelId="{2EE97825-D915-40A1-87D7-EB8658453F02}" type="presOf" srcId="{4D973DAC-36CF-40B4-A26D-E7F1B8B18230}" destId="{5A4A0086-23E2-4A28-9160-D640F94DEA2C}" srcOrd="0" destOrd="0" presId="urn:microsoft.com/office/officeart/2005/8/layout/cycle6"/>
    <dgm:cxn modelId="{412B5602-2A38-44E2-BDB2-5B16544651E2}" type="presOf" srcId="{86529D80-FD32-410E-B50B-64ADD7E2004F}" destId="{7BD7EE39-4206-4F6F-8D12-B6C0E1B3A916}" srcOrd="0" destOrd="0" presId="urn:microsoft.com/office/officeart/2005/8/layout/cycle6"/>
    <dgm:cxn modelId="{BB441373-4FF9-44AE-ADA7-4361FF626DF9}" type="presOf" srcId="{FF29D276-5600-445D-B4A2-A74C986268CF}" destId="{E8CB4600-1813-4079-B105-63A0CEAB015E}" srcOrd="0" destOrd="0" presId="urn:microsoft.com/office/officeart/2005/8/layout/cycle6"/>
    <dgm:cxn modelId="{F0BFE080-0B46-4497-9A40-D3D7D8C233A2}" srcId="{5EEC455E-75CB-4566-A5EA-71FAF56C5F25}" destId="{A954F286-245C-4F52-A41D-5030935C51AC}" srcOrd="0" destOrd="0" parTransId="{B66D31F8-0E74-4047-930F-5AD35B02491C}" sibTransId="{83E83FFD-DB25-4901-8769-6D8FB7E52780}"/>
    <dgm:cxn modelId="{F8D8F61D-3FEB-4744-B249-3FD136703576}" type="presOf" srcId="{8823F5A5-CE71-4D42-9038-D7ED28817E0B}" destId="{8C78D89F-1F84-417A-BFD0-8BA19687B76E}" srcOrd="0" destOrd="0" presId="urn:microsoft.com/office/officeart/2005/8/layout/cycle6"/>
    <dgm:cxn modelId="{457A8674-8036-4DF9-A5F8-9639375E19C4}" type="presOf" srcId="{3BD2F589-1A5F-48E5-8563-16F8BBFB76CD}" destId="{C0148C91-F0DE-467C-B0A4-A22443DE1069}" srcOrd="0" destOrd="0" presId="urn:microsoft.com/office/officeart/2005/8/layout/cycle6"/>
    <dgm:cxn modelId="{82FB6169-962A-4A9C-9C77-597080BC9880}" srcId="{5EEC455E-75CB-4566-A5EA-71FAF56C5F25}" destId="{3BD2F589-1A5F-48E5-8563-16F8BBFB76CD}" srcOrd="4" destOrd="0" parTransId="{FADDA421-9EE1-4C36-8C21-823EE33AD1FC}" sibTransId="{961210BD-5D9B-4442-996E-40FE8255307E}"/>
    <dgm:cxn modelId="{DA8D9C8A-8E01-4D8A-B447-365244499DF1}" type="presOf" srcId="{27DA9638-DE91-456F-B699-4DA1DE4854AC}" destId="{26E5E2B8-75F9-4DD8-A900-76F0E59514C2}" srcOrd="0" destOrd="0" presId="urn:microsoft.com/office/officeart/2005/8/layout/cycle6"/>
    <dgm:cxn modelId="{5F40D8F0-8A64-4FB7-97A3-1DE7C676DFD3}" srcId="{5EEC455E-75CB-4566-A5EA-71FAF56C5F25}" destId="{27DA9638-DE91-456F-B699-4DA1DE4854AC}" srcOrd="6" destOrd="0" parTransId="{B0425B2B-979A-41C9-B93B-6E3FC0B23604}" sibTransId="{86529D80-FD32-410E-B50B-64ADD7E2004F}"/>
    <dgm:cxn modelId="{93067DFE-C724-48CE-888C-C504419A8D70}" type="presOf" srcId="{5EEC455E-75CB-4566-A5EA-71FAF56C5F25}" destId="{47181DD9-BB87-4534-B342-8F1069282ED7}" srcOrd="0" destOrd="0" presId="urn:microsoft.com/office/officeart/2005/8/layout/cycle6"/>
    <dgm:cxn modelId="{9997A2C1-E401-447E-A534-707F65C6D8EB}" srcId="{5EEC455E-75CB-4566-A5EA-71FAF56C5F25}" destId="{7E10D64E-CC30-4936-8FDB-2C913BFC858D}" srcOrd="2" destOrd="0" parTransId="{EAC5AC33-7C79-4438-84D5-ECC995B2B25D}" sibTransId="{7C7F3FD2-2086-4329-80E6-E6A2B29BE929}"/>
    <dgm:cxn modelId="{4D57A038-6E0A-4939-84C1-0730446F748E}" type="presOf" srcId="{A954F286-245C-4F52-A41D-5030935C51AC}" destId="{9557E9A2-E2B0-4FC2-834F-B017CF29B37C}" srcOrd="0" destOrd="0" presId="urn:microsoft.com/office/officeart/2005/8/layout/cycle6"/>
    <dgm:cxn modelId="{D4FD3EDB-E0BC-45CC-9862-89CC701A71C1}" srcId="{5EEC455E-75CB-4566-A5EA-71FAF56C5F25}" destId="{FF29D276-5600-445D-B4A2-A74C986268CF}" srcOrd="5" destOrd="0" parTransId="{7919D1CA-C859-4642-B6EB-7E52E18FB922}" sibTransId="{E66763D9-3675-485C-8590-9A8982D2AA20}"/>
    <dgm:cxn modelId="{46C47CC8-5A87-455F-8272-5BF0EBF7B752}" srcId="{5EEC455E-75CB-4566-A5EA-71FAF56C5F25}" destId="{900D1033-0686-4A3C-86C9-03DC0E157AD2}" srcOrd="7" destOrd="0" parTransId="{A84C56A9-5811-41D0-8171-54E7F7EC9900}" sibTransId="{6A48D3D8-648A-47DA-8F65-5CCA7035D746}"/>
    <dgm:cxn modelId="{86AD439F-DF3B-44C9-A481-C1FF6E15D945}" type="presOf" srcId="{04E28FA6-5A17-4FA8-A584-F5BCE56A29C0}" destId="{5D048813-7D69-4A3C-ABE1-A8E89CE4AB2D}" srcOrd="0" destOrd="0" presId="urn:microsoft.com/office/officeart/2005/8/layout/cycle6"/>
    <dgm:cxn modelId="{0357FE06-63A9-4D48-8AD3-203C3D0D5C4E}" srcId="{5EEC455E-75CB-4566-A5EA-71FAF56C5F25}" destId="{2A0839BC-EFDA-48C5-BAF3-EC07EBB52C5E}" srcOrd="3" destOrd="0" parTransId="{0DC6E7C7-E7AE-4670-B551-1E60F4E383EC}" sibTransId="{04E28FA6-5A17-4FA8-A584-F5BCE56A29C0}"/>
    <dgm:cxn modelId="{5F795213-8BE4-489C-B57F-15D19CF354FA}" type="presOf" srcId="{E6EEF41B-8AFF-4A68-8EC9-23EAB92D6F7D}" destId="{4326EE58-BBF3-490E-B35D-053CCF52DC68}" srcOrd="0" destOrd="0" presId="urn:microsoft.com/office/officeart/2005/8/layout/cycle6"/>
    <dgm:cxn modelId="{D39AD4A0-AC20-45F1-9A67-2D41418FBFC4}" srcId="{5EEC455E-75CB-4566-A5EA-71FAF56C5F25}" destId="{E6EEF41B-8AFF-4A68-8EC9-23EAB92D6F7D}" srcOrd="1" destOrd="0" parTransId="{F8586851-AD10-4966-8900-15B7024C8D05}" sibTransId="{4D973DAC-36CF-40B4-A26D-E7F1B8B18230}"/>
    <dgm:cxn modelId="{BE43B3BF-9C95-4D30-B146-BF26D7F8B91A}" type="presOf" srcId="{900D1033-0686-4A3C-86C9-03DC0E157AD2}" destId="{DAB1F535-B38B-4255-8A1C-D78D32140CAC}" srcOrd="0" destOrd="0" presId="urn:microsoft.com/office/officeart/2005/8/layout/cycle6"/>
    <dgm:cxn modelId="{A15D643B-8BD4-4668-8F75-D0781D639A10}" type="presOf" srcId="{2A0839BC-EFDA-48C5-BAF3-EC07EBB52C5E}" destId="{296B06C8-5D6C-4FE8-A010-960929C843CB}" srcOrd="0" destOrd="0" presId="urn:microsoft.com/office/officeart/2005/8/layout/cycle6"/>
    <dgm:cxn modelId="{31E39CEB-C2D0-415D-B1F6-05A0748D0D4D}" srcId="{5EEC455E-75CB-4566-A5EA-71FAF56C5F25}" destId="{4E03471A-0CD9-43E5-8946-0D505D4BE1DB}" srcOrd="8" destOrd="0" parTransId="{E1CF8D98-E87F-4815-8E07-F1884E8ABE69}" sibTransId="{8823F5A5-CE71-4D42-9038-D7ED28817E0B}"/>
    <dgm:cxn modelId="{506CEC10-FF36-49D1-8F0A-F926F06D7ED8}" srcId="{5EEC455E-75CB-4566-A5EA-71FAF56C5F25}" destId="{DE514B70-82A9-4CF9-9B6C-C20270489893}" srcOrd="9" destOrd="0" parTransId="{634A7CD9-E950-42C9-AF4C-FC9F2F974204}" sibTransId="{26F722D7-A3C6-485F-B3D4-13E711440568}"/>
    <dgm:cxn modelId="{0E2C136B-B2E2-4D6E-B996-F90952B57F32}" type="presParOf" srcId="{47181DD9-BB87-4534-B342-8F1069282ED7}" destId="{9557E9A2-E2B0-4FC2-834F-B017CF29B37C}" srcOrd="0" destOrd="0" presId="urn:microsoft.com/office/officeart/2005/8/layout/cycle6"/>
    <dgm:cxn modelId="{2349E626-A9E8-4446-AFF6-9DDF44C5C2D5}" type="presParOf" srcId="{47181DD9-BB87-4534-B342-8F1069282ED7}" destId="{B7494B9D-BEC3-492D-AD67-A56A1B527BBC}" srcOrd="1" destOrd="0" presId="urn:microsoft.com/office/officeart/2005/8/layout/cycle6"/>
    <dgm:cxn modelId="{359DD94D-3E0B-40D7-979E-C661DFF7BE12}" type="presParOf" srcId="{47181DD9-BB87-4534-B342-8F1069282ED7}" destId="{7555B84E-F66E-4A67-8183-7CEAEA263D4F}" srcOrd="2" destOrd="0" presId="urn:microsoft.com/office/officeart/2005/8/layout/cycle6"/>
    <dgm:cxn modelId="{4230BAC9-2695-4D38-9CEA-EB3F46AF5802}" type="presParOf" srcId="{47181DD9-BB87-4534-B342-8F1069282ED7}" destId="{4326EE58-BBF3-490E-B35D-053CCF52DC68}" srcOrd="3" destOrd="0" presId="urn:microsoft.com/office/officeart/2005/8/layout/cycle6"/>
    <dgm:cxn modelId="{0F15FDC4-BACC-4B7C-BBCC-DA6547A4EEA4}" type="presParOf" srcId="{47181DD9-BB87-4534-B342-8F1069282ED7}" destId="{732D7804-D98A-4B1C-A07A-BB4214B61C82}" srcOrd="4" destOrd="0" presId="urn:microsoft.com/office/officeart/2005/8/layout/cycle6"/>
    <dgm:cxn modelId="{096D2C6E-D3A7-4B81-8CC0-71AB20A16BB6}" type="presParOf" srcId="{47181DD9-BB87-4534-B342-8F1069282ED7}" destId="{5A4A0086-23E2-4A28-9160-D640F94DEA2C}" srcOrd="5" destOrd="0" presId="urn:microsoft.com/office/officeart/2005/8/layout/cycle6"/>
    <dgm:cxn modelId="{DDA0E8C0-2A43-4B1E-8B5B-DB691BC1B11F}" type="presParOf" srcId="{47181DD9-BB87-4534-B342-8F1069282ED7}" destId="{1871CB88-8390-4287-AB5F-906C94A0ADFB}" srcOrd="6" destOrd="0" presId="urn:microsoft.com/office/officeart/2005/8/layout/cycle6"/>
    <dgm:cxn modelId="{780B7009-2F86-4642-B51C-D3BAF1DF1A86}" type="presParOf" srcId="{47181DD9-BB87-4534-B342-8F1069282ED7}" destId="{A029C09B-271F-41C6-92A5-C90C3E14815C}" srcOrd="7" destOrd="0" presId="urn:microsoft.com/office/officeart/2005/8/layout/cycle6"/>
    <dgm:cxn modelId="{5DEC66D1-0F64-4C3D-B7A7-FF767BF646E7}" type="presParOf" srcId="{47181DD9-BB87-4534-B342-8F1069282ED7}" destId="{2567FA3F-B4DD-4C19-A829-53354EEECBED}" srcOrd="8" destOrd="0" presId="urn:microsoft.com/office/officeart/2005/8/layout/cycle6"/>
    <dgm:cxn modelId="{B88D1AD9-1DD7-4B47-89F8-DEBFEA025B39}" type="presParOf" srcId="{47181DD9-BB87-4534-B342-8F1069282ED7}" destId="{296B06C8-5D6C-4FE8-A010-960929C843CB}" srcOrd="9" destOrd="0" presId="urn:microsoft.com/office/officeart/2005/8/layout/cycle6"/>
    <dgm:cxn modelId="{62510AEC-8F29-4ECA-9858-059B96FA75A8}" type="presParOf" srcId="{47181DD9-BB87-4534-B342-8F1069282ED7}" destId="{DDED1AF7-E441-4DF2-AB71-C42483D43DAC}" srcOrd="10" destOrd="0" presId="urn:microsoft.com/office/officeart/2005/8/layout/cycle6"/>
    <dgm:cxn modelId="{1CA4F412-277A-4D31-84BB-A5F58B9BA80D}" type="presParOf" srcId="{47181DD9-BB87-4534-B342-8F1069282ED7}" destId="{5D048813-7D69-4A3C-ABE1-A8E89CE4AB2D}" srcOrd="11" destOrd="0" presId="urn:microsoft.com/office/officeart/2005/8/layout/cycle6"/>
    <dgm:cxn modelId="{2FCE5261-FB49-49E9-84B3-B3FB007CEAF3}" type="presParOf" srcId="{47181DD9-BB87-4534-B342-8F1069282ED7}" destId="{C0148C91-F0DE-467C-B0A4-A22443DE1069}" srcOrd="12" destOrd="0" presId="urn:microsoft.com/office/officeart/2005/8/layout/cycle6"/>
    <dgm:cxn modelId="{000B3373-3776-454B-B1C4-3152E31D5DC7}" type="presParOf" srcId="{47181DD9-BB87-4534-B342-8F1069282ED7}" destId="{21CD0220-4F4E-443C-97F9-A1606B53A5C4}" srcOrd="13" destOrd="0" presId="urn:microsoft.com/office/officeart/2005/8/layout/cycle6"/>
    <dgm:cxn modelId="{717E025D-1924-4960-856C-11E8B14DB3F1}" type="presParOf" srcId="{47181DD9-BB87-4534-B342-8F1069282ED7}" destId="{EB58F8AA-F6CA-436D-B7F8-741F1F622A8D}" srcOrd="14" destOrd="0" presId="urn:microsoft.com/office/officeart/2005/8/layout/cycle6"/>
    <dgm:cxn modelId="{FCF63478-6F32-4065-AEBB-A5A600310D9D}" type="presParOf" srcId="{47181DD9-BB87-4534-B342-8F1069282ED7}" destId="{E8CB4600-1813-4079-B105-63A0CEAB015E}" srcOrd="15" destOrd="0" presId="urn:microsoft.com/office/officeart/2005/8/layout/cycle6"/>
    <dgm:cxn modelId="{45979293-7469-4BFF-BB12-BCFDEB4D4217}" type="presParOf" srcId="{47181DD9-BB87-4534-B342-8F1069282ED7}" destId="{6B817082-AA0E-4F95-BB6A-8FE1B2B0F0DD}" srcOrd="16" destOrd="0" presId="urn:microsoft.com/office/officeart/2005/8/layout/cycle6"/>
    <dgm:cxn modelId="{D1210E8C-0C16-4038-A5AB-F4F03E64B17F}" type="presParOf" srcId="{47181DD9-BB87-4534-B342-8F1069282ED7}" destId="{D3C42520-6C31-4FDA-BA3D-B36A82072542}" srcOrd="17" destOrd="0" presId="urn:microsoft.com/office/officeart/2005/8/layout/cycle6"/>
    <dgm:cxn modelId="{D175CE79-2A00-42D7-853A-AE204531939F}" type="presParOf" srcId="{47181DD9-BB87-4534-B342-8F1069282ED7}" destId="{26E5E2B8-75F9-4DD8-A900-76F0E59514C2}" srcOrd="18" destOrd="0" presId="urn:microsoft.com/office/officeart/2005/8/layout/cycle6"/>
    <dgm:cxn modelId="{66C28A29-A50D-4864-AE36-B5D2F6F94C24}" type="presParOf" srcId="{47181DD9-BB87-4534-B342-8F1069282ED7}" destId="{82EA8034-7AAD-413F-9E96-D0E0091CC1E5}" srcOrd="19" destOrd="0" presId="urn:microsoft.com/office/officeart/2005/8/layout/cycle6"/>
    <dgm:cxn modelId="{ACA5E3CF-1E74-4454-B13D-5C5ED0B2BF68}" type="presParOf" srcId="{47181DD9-BB87-4534-B342-8F1069282ED7}" destId="{7BD7EE39-4206-4F6F-8D12-B6C0E1B3A916}" srcOrd="20" destOrd="0" presId="urn:microsoft.com/office/officeart/2005/8/layout/cycle6"/>
    <dgm:cxn modelId="{053EC297-F26C-4438-9C12-DC75F86BAD34}" type="presParOf" srcId="{47181DD9-BB87-4534-B342-8F1069282ED7}" destId="{DAB1F535-B38B-4255-8A1C-D78D32140CAC}" srcOrd="21" destOrd="0" presId="urn:microsoft.com/office/officeart/2005/8/layout/cycle6"/>
    <dgm:cxn modelId="{85216AD5-EC73-4E6D-910C-C7EC13B69F61}" type="presParOf" srcId="{47181DD9-BB87-4534-B342-8F1069282ED7}" destId="{6BDA6B84-DB1D-4586-9E12-50FBA5495046}" srcOrd="22" destOrd="0" presId="urn:microsoft.com/office/officeart/2005/8/layout/cycle6"/>
    <dgm:cxn modelId="{998919A4-B286-473F-A062-B59AC8B0AAAF}" type="presParOf" srcId="{47181DD9-BB87-4534-B342-8F1069282ED7}" destId="{93CE4651-B939-4E05-9B2F-FF0454ED3BE6}" srcOrd="23" destOrd="0" presId="urn:microsoft.com/office/officeart/2005/8/layout/cycle6"/>
    <dgm:cxn modelId="{969EB38F-5C29-4D65-A3BA-B44CDCBB58B9}" type="presParOf" srcId="{47181DD9-BB87-4534-B342-8F1069282ED7}" destId="{BC640AEB-F396-4051-A034-D170626A70EA}" srcOrd="24" destOrd="0" presId="urn:microsoft.com/office/officeart/2005/8/layout/cycle6"/>
    <dgm:cxn modelId="{046BE810-46CA-47B2-9A7B-AB12CBC43EE4}" type="presParOf" srcId="{47181DD9-BB87-4534-B342-8F1069282ED7}" destId="{EC47970A-415C-4137-A7DD-4485CA3B64C2}" srcOrd="25" destOrd="0" presId="urn:microsoft.com/office/officeart/2005/8/layout/cycle6"/>
    <dgm:cxn modelId="{28A08D59-6065-40C4-A824-465D907F3C24}" type="presParOf" srcId="{47181DD9-BB87-4534-B342-8F1069282ED7}" destId="{8C78D89F-1F84-417A-BFD0-8BA19687B76E}" srcOrd="26" destOrd="0" presId="urn:microsoft.com/office/officeart/2005/8/layout/cycle6"/>
    <dgm:cxn modelId="{E96D1956-A20C-42BD-A2FA-BB643CC7BDE1}" type="presParOf" srcId="{47181DD9-BB87-4534-B342-8F1069282ED7}" destId="{ED16A279-0449-436B-87F2-9EBD70D2ECF6}" srcOrd="27" destOrd="0" presId="urn:microsoft.com/office/officeart/2005/8/layout/cycle6"/>
    <dgm:cxn modelId="{2DF4B009-20FE-499E-8251-3EB7BABB9ECC}" type="presParOf" srcId="{47181DD9-BB87-4534-B342-8F1069282ED7}" destId="{819AEB48-9AEC-4982-907F-EE833297E92A}" srcOrd="28" destOrd="0" presId="urn:microsoft.com/office/officeart/2005/8/layout/cycle6"/>
    <dgm:cxn modelId="{95F04B21-7440-4D61-871D-8D7222A66214}" type="presParOf" srcId="{47181DD9-BB87-4534-B342-8F1069282ED7}" destId="{F735ECF0-B35D-4F53-A265-6B9CE864DF37}" srcOrd="29" destOrd="0" presId="urn:microsoft.com/office/officeart/2005/8/layout/cycle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57E9A2-E2B0-4FC2-834F-B017CF29B37C}">
      <dsp:nvSpPr>
        <dsp:cNvPr id="0" name=""/>
        <dsp:cNvSpPr/>
      </dsp:nvSpPr>
      <dsp:spPr>
        <a:xfrm>
          <a:off x="3022474" y="-48408"/>
          <a:ext cx="1117850" cy="805656"/>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l-SI" sz="1400" kern="1200" dirty="0" smtClean="0"/>
            <a:t>Clearance</a:t>
          </a:r>
          <a:endParaRPr lang="en-US" sz="1400" kern="1200" dirty="0" smtClean="0"/>
        </a:p>
        <a:p>
          <a:pPr lvl="0" algn="ctr" defTabSz="622300">
            <a:lnSpc>
              <a:spcPct val="90000"/>
            </a:lnSpc>
            <a:spcBef>
              <a:spcPct val="0"/>
            </a:spcBef>
            <a:spcAft>
              <a:spcPct val="35000"/>
            </a:spcAft>
          </a:pPr>
          <a:r>
            <a:rPr lang="en-US" sz="1100" kern="1200" dirty="0" smtClean="0"/>
            <a:t>e-service</a:t>
          </a:r>
          <a:endParaRPr lang="en-US" sz="1100" kern="1200" dirty="0"/>
        </a:p>
      </dsp:txBody>
      <dsp:txXfrm>
        <a:off x="3022474" y="-48408"/>
        <a:ext cx="1117850" cy="805656"/>
      </dsp:txXfrm>
    </dsp:sp>
    <dsp:sp modelId="{7555B84E-F66E-4A67-8183-7CEAEA263D4F}">
      <dsp:nvSpPr>
        <dsp:cNvPr id="0" name=""/>
        <dsp:cNvSpPr/>
      </dsp:nvSpPr>
      <dsp:spPr>
        <a:xfrm>
          <a:off x="1066183" y="354420"/>
          <a:ext cx="5030432" cy="5030432"/>
        </a:xfrm>
        <a:custGeom>
          <a:avLst/>
          <a:gdLst/>
          <a:ahLst/>
          <a:cxnLst/>
          <a:rect l="0" t="0" r="0" b="0"/>
          <a:pathLst>
            <a:path>
              <a:moveTo>
                <a:pt x="3078805" y="63955"/>
              </a:moveTo>
              <a:arcTo wR="2515216" hR="2515216" stAng="16976899" swAng="641934"/>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 modelId="{4326EE58-BBF3-490E-B35D-053CCF52DC68}">
      <dsp:nvSpPr>
        <dsp:cNvPr id="0" name=""/>
        <dsp:cNvSpPr/>
      </dsp:nvSpPr>
      <dsp:spPr>
        <a:xfrm>
          <a:off x="4594644" y="532428"/>
          <a:ext cx="930324" cy="604710"/>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ts val="0"/>
            </a:spcAft>
          </a:pPr>
          <a:r>
            <a:rPr lang="en-US" sz="1600" kern="1200" dirty="0" smtClean="0"/>
            <a:t>Tran</a:t>
          </a:r>
          <a:r>
            <a:rPr lang="sl-SI" sz="1600" kern="1200" dirty="0" smtClean="0"/>
            <a:t>s</a:t>
          </a:r>
          <a:r>
            <a:rPr lang="en-US" sz="1600" kern="1200" dirty="0" smtClean="0"/>
            <a:t>it</a:t>
          </a:r>
          <a:endParaRPr lang="sl-SI" sz="1600" kern="1200" dirty="0" smtClean="0"/>
        </a:p>
        <a:p>
          <a:pPr lvl="0" algn="ctr" defTabSz="711200">
            <a:lnSpc>
              <a:spcPct val="90000"/>
            </a:lnSpc>
            <a:spcBef>
              <a:spcPct val="0"/>
            </a:spcBef>
            <a:spcAft>
              <a:spcPts val="0"/>
            </a:spcAft>
          </a:pPr>
          <a:r>
            <a:rPr lang="sl-SI" sz="1100" kern="1200" dirty="0" smtClean="0"/>
            <a:t>e-servis</a:t>
          </a:r>
          <a:endParaRPr lang="en-US" sz="1100" kern="1200" dirty="0"/>
        </a:p>
      </dsp:txBody>
      <dsp:txXfrm>
        <a:off x="4594644" y="532428"/>
        <a:ext cx="930324" cy="604710"/>
      </dsp:txXfrm>
    </dsp:sp>
    <dsp:sp modelId="{5A4A0086-23E2-4A28-9160-D640F94DEA2C}">
      <dsp:nvSpPr>
        <dsp:cNvPr id="0" name=""/>
        <dsp:cNvSpPr/>
      </dsp:nvSpPr>
      <dsp:spPr>
        <a:xfrm>
          <a:off x="1066183" y="354420"/>
          <a:ext cx="5030432" cy="5030432"/>
        </a:xfrm>
        <a:custGeom>
          <a:avLst/>
          <a:gdLst/>
          <a:ahLst/>
          <a:cxnLst/>
          <a:rect l="0" t="0" r="0" b="0"/>
          <a:pathLst>
            <a:path>
              <a:moveTo>
                <a:pt x="4344056" y="788469"/>
              </a:moveTo>
              <a:arcTo wR="2515216" hR="2515216" stAng="18998683" swAng="1065379"/>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 modelId="{1871CB88-8390-4287-AB5F-906C94A0ADFB}">
      <dsp:nvSpPr>
        <dsp:cNvPr id="0" name=""/>
        <dsp:cNvSpPr/>
      </dsp:nvSpPr>
      <dsp:spPr>
        <a:xfrm>
          <a:off x="5508350" y="1790036"/>
          <a:ext cx="930324" cy="604710"/>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TIR</a:t>
          </a:r>
          <a:endParaRPr lang="en-US" sz="2000" kern="1200" dirty="0"/>
        </a:p>
      </dsp:txBody>
      <dsp:txXfrm>
        <a:off x="5508350" y="1790036"/>
        <a:ext cx="930324" cy="604710"/>
      </dsp:txXfrm>
    </dsp:sp>
    <dsp:sp modelId="{2567FA3F-B4DD-4C19-A829-53354EEECBED}">
      <dsp:nvSpPr>
        <dsp:cNvPr id="0" name=""/>
        <dsp:cNvSpPr/>
      </dsp:nvSpPr>
      <dsp:spPr>
        <a:xfrm>
          <a:off x="1066183" y="354420"/>
          <a:ext cx="5030432" cy="5030432"/>
        </a:xfrm>
        <a:custGeom>
          <a:avLst/>
          <a:gdLst/>
          <a:ahLst/>
          <a:cxnLst/>
          <a:rect l="0" t="0" r="0" b="0"/>
          <a:pathLst>
            <a:path>
              <a:moveTo>
                <a:pt x="4986970" y="2049657"/>
              </a:moveTo>
              <a:arcTo wR="2515216" hR="2515216" stAng="20959993" swAng="1280014"/>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 modelId="{296B06C8-5D6C-4FE8-A010-960929C843CB}">
      <dsp:nvSpPr>
        <dsp:cNvPr id="0" name=""/>
        <dsp:cNvSpPr/>
      </dsp:nvSpPr>
      <dsp:spPr>
        <a:xfrm>
          <a:off x="5508350" y="3344525"/>
          <a:ext cx="930324" cy="604710"/>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l-SI" sz="1400" kern="1200" dirty="0" smtClean="0"/>
            <a:t>Finanse modul</a:t>
          </a:r>
          <a:endParaRPr lang="en-US" sz="1400" kern="1200" dirty="0"/>
        </a:p>
      </dsp:txBody>
      <dsp:txXfrm>
        <a:off x="5508350" y="3344525"/>
        <a:ext cx="930324" cy="604710"/>
      </dsp:txXfrm>
    </dsp:sp>
    <dsp:sp modelId="{5D048813-7D69-4A3C-ABE1-A8E89CE4AB2D}">
      <dsp:nvSpPr>
        <dsp:cNvPr id="0" name=""/>
        <dsp:cNvSpPr/>
      </dsp:nvSpPr>
      <dsp:spPr>
        <a:xfrm>
          <a:off x="1066183" y="354420"/>
          <a:ext cx="5030432" cy="5030432"/>
        </a:xfrm>
        <a:custGeom>
          <a:avLst/>
          <a:gdLst/>
          <a:ahLst/>
          <a:cxnLst/>
          <a:rect l="0" t="0" r="0" b="0"/>
          <a:pathLst>
            <a:path>
              <a:moveTo>
                <a:pt x="4783539" y="3601964"/>
              </a:moveTo>
              <a:arcTo wR="2515216" hR="2515216" stAng="1535938" swAng="1065379"/>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 modelId="{C0148C91-F0DE-467C-B0A4-A22443DE1069}">
      <dsp:nvSpPr>
        <dsp:cNvPr id="0" name=""/>
        <dsp:cNvSpPr/>
      </dsp:nvSpPr>
      <dsp:spPr>
        <a:xfrm>
          <a:off x="4594644" y="4602133"/>
          <a:ext cx="930324" cy="604710"/>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TARI</a:t>
          </a:r>
          <a:r>
            <a:rPr lang="sl-SI" sz="1600" kern="1200" dirty="0" smtClean="0"/>
            <a:t>C</a:t>
          </a:r>
          <a:endParaRPr lang="en-US" sz="1600" kern="1200" dirty="0"/>
        </a:p>
      </dsp:txBody>
      <dsp:txXfrm>
        <a:off x="4594644" y="4602133"/>
        <a:ext cx="930324" cy="604710"/>
      </dsp:txXfrm>
    </dsp:sp>
    <dsp:sp modelId="{EB58F8AA-F6CA-436D-B7F8-741F1F622A8D}">
      <dsp:nvSpPr>
        <dsp:cNvPr id="0" name=""/>
        <dsp:cNvSpPr/>
      </dsp:nvSpPr>
      <dsp:spPr>
        <a:xfrm>
          <a:off x="1066183" y="354420"/>
          <a:ext cx="5030432" cy="5030432"/>
        </a:xfrm>
        <a:custGeom>
          <a:avLst/>
          <a:gdLst/>
          <a:ahLst/>
          <a:cxnLst/>
          <a:rect l="0" t="0" r="0" b="0"/>
          <a:pathLst>
            <a:path>
              <a:moveTo>
                <a:pt x="3523206" y="4819617"/>
              </a:moveTo>
              <a:arcTo wR="2515216" hR="2515216" stAng="3982469" swAng="770233"/>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 modelId="{E8CB4600-1813-4079-B105-63A0CEAB015E}">
      <dsp:nvSpPr>
        <dsp:cNvPr id="0" name=""/>
        <dsp:cNvSpPr/>
      </dsp:nvSpPr>
      <dsp:spPr>
        <a:xfrm>
          <a:off x="3116237" y="5082497"/>
          <a:ext cx="930324" cy="604710"/>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RMS</a:t>
          </a:r>
          <a:endParaRPr lang="en-US" sz="1800" kern="1200" dirty="0"/>
        </a:p>
      </dsp:txBody>
      <dsp:txXfrm>
        <a:off x="3116237" y="5082497"/>
        <a:ext cx="930324" cy="604710"/>
      </dsp:txXfrm>
    </dsp:sp>
    <dsp:sp modelId="{D3C42520-6C31-4FDA-BA3D-B36A82072542}">
      <dsp:nvSpPr>
        <dsp:cNvPr id="0" name=""/>
        <dsp:cNvSpPr/>
      </dsp:nvSpPr>
      <dsp:spPr>
        <a:xfrm>
          <a:off x="1066183" y="354420"/>
          <a:ext cx="5030432" cy="5030432"/>
        </a:xfrm>
        <a:custGeom>
          <a:avLst/>
          <a:gdLst/>
          <a:ahLst/>
          <a:cxnLst/>
          <a:rect l="0" t="0" r="0" b="0"/>
          <a:pathLst>
            <a:path>
              <a:moveTo>
                <a:pt x="2044416" y="4985977"/>
              </a:moveTo>
              <a:arcTo wR="2515216" hR="2515216" stAng="6047298" swAng="770233"/>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 modelId="{26E5E2B8-75F9-4DD8-A900-76F0E59514C2}">
      <dsp:nvSpPr>
        <dsp:cNvPr id="0" name=""/>
        <dsp:cNvSpPr/>
      </dsp:nvSpPr>
      <dsp:spPr>
        <a:xfrm>
          <a:off x="1637830" y="4602133"/>
          <a:ext cx="930324" cy="604710"/>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SEED</a:t>
          </a:r>
          <a:endParaRPr lang="en-US" sz="2000" kern="1200" dirty="0"/>
        </a:p>
      </dsp:txBody>
      <dsp:txXfrm>
        <a:off x="1637830" y="4602133"/>
        <a:ext cx="930324" cy="604710"/>
      </dsp:txXfrm>
    </dsp:sp>
    <dsp:sp modelId="{7BD7EE39-4206-4F6F-8D12-B6C0E1B3A916}">
      <dsp:nvSpPr>
        <dsp:cNvPr id="0" name=""/>
        <dsp:cNvSpPr/>
      </dsp:nvSpPr>
      <dsp:spPr>
        <a:xfrm>
          <a:off x="1066183" y="354420"/>
          <a:ext cx="5030432" cy="5030432"/>
        </a:xfrm>
        <a:custGeom>
          <a:avLst/>
          <a:gdLst/>
          <a:ahLst/>
          <a:cxnLst/>
          <a:rect l="0" t="0" r="0" b="0"/>
          <a:pathLst>
            <a:path>
              <a:moveTo>
                <a:pt x="686375" y="4241963"/>
              </a:moveTo>
              <a:arcTo wR="2515216" hR="2515216" stAng="8198683" swAng="1065379"/>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 modelId="{DAB1F535-B38B-4255-8A1C-D78D32140CAC}">
      <dsp:nvSpPr>
        <dsp:cNvPr id="0" name=""/>
        <dsp:cNvSpPr/>
      </dsp:nvSpPr>
      <dsp:spPr>
        <a:xfrm>
          <a:off x="724124" y="3344525"/>
          <a:ext cx="930324" cy="604710"/>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sl-SI" sz="900" kern="1200" dirty="0" smtClean="0"/>
            <a:t>Simplification procedure</a:t>
          </a:r>
          <a:endParaRPr lang="en-US" sz="900" kern="1200" dirty="0"/>
        </a:p>
      </dsp:txBody>
      <dsp:txXfrm>
        <a:off x="724124" y="3344525"/>
        <a:ext cx="930324" cy="604710"/>
      </dsp:txXfrm>
    </dsp:sp>
    <dsp:sp modelId="{93CE4651-B939-4E05-9B2F-FF0454ED3BE6}">
      <dsp:nvSpPr>
        <dsp:cNvPr id="0" name=""/>
        <dsp:cNvSpPr/>
      </dsp:nvSpPr>
      <dsp:spPr>
        <a:xfrm>
          <a:off x="1066183" y="354420"/>
          <a:ext cx="5030432" cy="5030432"/>
        </a:xfrm>
        <a:custGeom>
          <a:avLst/>
          <a:gdLst/>
          <a:ahLst/>
          <a:cxnLst/>
          <a:rect l="0" t="0" r="0" b="0"/>
          <a:pathLst>
            <a:path>
              <a:moveTo>
                <a:pt x="43462" y="2980774"/>
              </a:moveTo>
              <a:arcTo wR="2515216" hR="2515216" stAng="10159993" swAng="1280014"/>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 modelId="{BC640AEB-F396-4051-A034-D170626A70EA}">
      <dsp:nvSpPr>
        <dsp:cNvPr id="0" name=""/>
        <dsp:cNvSpPr/>
      </dsp:nvSpPr>
      <dsp:spPr>
        <a:xfrm>
          <a:off x="724124" y="1790036"/>
          <a:ext cx="930324" cy="604710"/>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l-SI" sz="1400" kern="1200" dirty="0" smtClean="0"/>
            <a:t>Reporting module</a:t>
          </a:r>
          <a:endParaRPr lang="en-US" sz="1400" kern="1200" dirty="0"/>
        </a:p>
      </dsp:txBody>
      <dsp:txXfrm>
        <a:off x="724124" y="1790036"/>
        <a:ext cx="930324" cy="604710"/>
      </dsp:txXfrm>
    </dsp:sp>
    <dsp:sp modelId="{8C78D89F-1F84-417A-BFD0-8BA19687B76E}">
      <dsp:nvSpPr>
        <dsp:cNvPr id="0" name=""/>
        <dsp:cNvSpPr/>
      </dsp:nvSpPr>
      <dsp:spPr>
        <a:xfrm>
          <a:off x="1066183" y="354420"/>
          <a:ext cx="5030432" cy="5030432"/>
        </a:xfrm>
        <a:custGeom>
          <a:avLst/>
          <a:gdLst/>
          <a:ahLst/>
          <a:cxnLst/>
          <a:rect l="0" t="0" r="0" b="0"/>
          <a:pathLst>
            <a:path>
              <a:moveTo>
                <a:pt x="246892" y="1428468"/>
              </a:moveTo>
              <a:arcTo wR="2515216" hR="2515216" stAng="12335938" swAng="1065379"/>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 modelId="{ED16A279-0449-436B-87F2-9EBD70D2ECF6}">
      <dsp:nvSpPr>
        <dsp:cNvPr id="0" name=""/>
        <dsp:cNvSpPr/>
      </dsp:nvSpPr>
      <dsp:spPr>
        <a:xfrm>
          <a:off x="1637830" y="532428"/>
          <a:ext cx="930324" cy="604710"/>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sl-SI" sz="1100" kern="1200" dirty="0" smtClean="0"/>
            <a:t>Claims, Garanties</a:t>
          </a:r>
          <a:r>
            <a:rPr lang="en-US" sz="1100" kern="1200" dirty="0" smtClean="0"/>
            <a:t/>
          </a:r>
          <a:br>
            <a:rPr lang="en-US" sz="1100" kern="1200" dirty="0" smtClean="0"/>
          </a:br>
          <a:r>
            <a:rPr lang="en-US" sz="1100" kern="1200" dirty="0" smtClean="0"/>
            <a:t>e-service</a:t>
          </a:r>
          <a:endParaRPr lang="en-US" sz="1100" kern="1200" dirty="0"/>
        </a:p>
      </dsp:txBody>
      <dsp:txXfrm>
        <a:off x="1637830" y="532428"/>
        <a:ext cx="930324" cy="604710"/>
      </dsp:txXfrm>
    </dsp:sp>
    <dsp:sp modelId="{F735ECF0-B35D-4F53-A265-6B9CE864DF37}">
      <dsp:nvSpPr>
        <dsp:cNvPr id="0" name=""/>
        <dsp:cNvSpPr/>
      </dsp:nvSpPr>
      <dsp:spPr>
        <a:xfrm>
          <a:off x="1066183" y="354420"/>
          <a:ext cx="5030432" cy="5030432"/>
        </a:xfrm>
        <a:custGeom>
          <a:avLst/>
          <a:gdLst/>
          <a:ahLst/>
          <a:cxnLst/>
          <a:rect l="0" t="0" r="0" b="0"/>
          <a:pathLst>
            <a:path>
              <a:moveTo>
                <a:pt x="1506353" y="211196"/>
              </a:moveTo>
              <a:arcTo wR="2515216" hR="2515216" stAng="14781167" swAng="641934"/>
            </a:path>
          </a:pathLst>
        </a:custGeom>
        <a:noFill/>
        <a:ln w="9525" cap="flat" cmpd="sng" algn="ctr">
          <a:solidFill>
            <a:schemeClr val="accent1">
              <a:hueOff val="0"/>
              <a:satOff val="0"/>
              <a:lumOff val="0"/>
              <a:alphaOff val="0"/>
            </a:schemeClr>
          </a:solidFill>
          <a:prstDash val="solid"/>
        </a:ln>
        <a:effectLst/>
        <a:sp3d z="-110000"/>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9228A-0750-4A13-847D-749DA0BE0BEE}" type="datetimeFigureOut">
              <a:rPr lang="en-US" smtClean="0"/>
              <a:pPr/>
              <a:t>6/17/2013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6548E2-92E4-4446-A075-A0B02C923A7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A9228A-0750-4A13-847D-749DA0BE0BEE}" type="datetimeFigureOut">
              <a:rPr lang="en-US" smtClean="0"/>
              <a:pPr/>
              <a:t>6/17/2013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548E2-92E4-4446-A075-A0B02C923A7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8.wmf"/><Relationship Id="rId2"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gif"/><Relationship Id="rId4" Type="http://schemas.openxmlformats.org/officeDocument/2006/relationships/image" Target="../media/image5.wmf"/></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taric.carina.co.me/TariCG/" TargetMode="External"/><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0.png"/><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hyperlink" Target="mailto:danilo.minic@carina.gov.me" TargetMode="External"/><Relationship Id="rId2" Type="http://schemas.openxmlformats.org/officeDocument/2006/relationships/image" Target="../media/image1.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553200" y="6356350"/>
            <a:ext cx="2133600" cy="365125"/>
          </a:xfrm>
        </p:spPr>
        <p:txBody>
          <a:bodyPr/>
          <a:lstStyle/>
          <a:p>
            <a:pPr>
              <a:defRPr/>
            </a:pPr>
            <a:fld id="{1E813BCC-7661-4970-84CB-E27A07C42AB7}" type="slidenum">
              <a:rPr lang="en-US"/>
              <a:pPr>
                <a:defRPr/>
              </a:pPr>
              <a:t>1</a:t>
            </a:fld>
            <a:endParaRPr lang="en-US" dirty="0"/>
          </a:p>
        </p:txBody>
      </p:sp>
      <p:sp>
        <p:nvSpPr>
          <p:cNvPr id="5" name="Rectangle 4"/>
          <p:cNvSpPr/>
          <p:nvPr/>
        </p:nvSpPr>
        <p:spPr>
          <a:xfrm>
            <a:off x="-6096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6" name="Text Box 3"/>
          <p:cNvSpPr txBox="1">
            <a:spLocks noChangeArrowheads="1"/>
          </p:cNvSpPr>
          <p:nvPr/>
        </p:nvSpPr>
        <p:spPr bwMode="auto">
          <a:xfrm>
            <a:off x="304800" y="1676400"/>
            <a:ext cx="8458200" cy="769441"/>
          </a:xfrm>
          <a:prstGeom prst="rect">
            <a:avLst/>
          </a:prstGeom>
          <a:noFill/>
          <a:ln w="9525">
            <a:noFill/>
            <a:miter lim="800000"/>
            <a:headEnd/>
            <a:tailEnd/>
          </a:ln>
        </p:spPr>
        <p:txBody>
          <a:bodyPr>
            <a:spAutoFit/>
          </a:bodyPr>
          <a:lstStyle/>
          <a:p>
            <a:pPr algn="ctr" eaLnBrk="1" hangingPunct="1"/>
            <a:r>
              <a:rPr lang="sr-Latn-CS" sz="1600" b="1" dirty="0">
                <a:solidFill>
                  <a:schemeClr val="bg1"/>
                </a:solidFill>
                <a:latin typeface="Helvetica" pitchFamily="34" charset="0"/>
              </a:rPr>
              <a:t> M O N T E N E G R O </a:t>
            </a:r>
          </a:p>
          <a:p>
            <a:pPr algn="ctr" eaLnBrk="1" hangingPunct="1"/>
            <a:r>
              <a:rPr lang="en-GB" sz="1400" b="1" dirty="0">
                <a:solidFill>
                  <a:schemeClr val="bg1"/>
                </a:solidFill>
                <a:latin typeface="Helvetica" pitchFamily="34" charset="0"/>
              </a:rPr>
              <a:t>Negotiating Team for the Accession of </a:t>
            </a:r>
            <a:r>
              <a:rPr lang="sr-Latn-CS" sz="1400" b="1" dirty="0">
                <a:solidFill>
                  <a:schemeClr val="bg1"/>
                </a:solidFill>
                <a:latin typeface="Helvetica" pitchFamily="34" charset="0"/>
              </a:rPr>
              <a:t>Montenegro </a:t>
            </a:r>
            <a:r>
              <a:rPr lang="en-GB" sz="1400" b="1" dirty="0">
                <a:solidFill>
                  <a:schemeClr val="bg1"/>
                </a:solidFill>
                <a:latin typeface="Helvetica" pitchFamily="34" charset="0"/>
              </a:rPr>
              <a:t>to the European Union</a:t>
            </a:r>
            <a:br>
              <a:rPr lang="en-GB" sz="1400" b="1" dirty="0">
                <a:solidFill>
                  <a:schemeClr val="bg1"/>
                </a:solidFill>
                <a:latin typeface="Helvetica" pitchFamily="34" charset="0"/>
              </a:rPr>
            </a:br>
            <a:r>
              <a:rPr lang="en-GB" sz="1400" b="1" i="1" dirty="0">
                <a:solidFill>
                  <a:schemeClr val="bg1"/>
                </a:solidFill>
                <a:latin typeface="Helvetica" pitchFamily="34" charset="0"/>
              </a:rPr>
              <a:t>Working Group for Chapter </a:t>
            </a:r>
            <a:r>
              <a:rPr lang="en-US" sz="1400" b="1" i="1" dirty="0" smtClean="0">
                <a:solidFill>
                  <a:schemeClr val="bg1"/>
                </a:solidFill>
                <a:latin typeface="Helvetica" pitchFamily="34" charset="0"/>
              </a:rPr>
              <a:t>29 </a:t>
            </a:r>
            <a:r>
              <a:rPr lang="hr-HR" sz="1400" b="1" i="1" dirty="0" smtClean="0">
                <a:solidFill>
                  <a:schemeClr val="bg1"/>
                </a:solidFill>
                <a:latin typeface="Helvetica" pitchFamily="34" charset="0"/>
              </a:rPr>
              <a:t>–</a:t>
            </a:r>
            <a:r>
              <a:rPr lang="en-US" sz="1400" b="1" i="1" dirty="0" smtClean="0">
                <a:solidFill>
                  <a:schemeClr val="bg1"/>
                </a:solidFill>
                <a:latin typeface="Helvetica" pitchFamily="34" charset="0"/>
              </a:rPr>
              <a:t> </a:t>
            </a:r>
            <a:r>
              <a:rPr lang="sr-Latn-CS" sz="1400" b="1" i="1" dirty="0" smtClean="0">
                <a:solidFill>
                  <a:schemeClr val="bg1"/>
                </a:solidFill>
                <a:latin typeface="Helvetica" pitchFamily="34" charset="0"/>
              </a:rPr>
              <a:t> </a:t>
            </a:r>
            <a:r>
              <a:rPr lang="en-US" sz="1400" b="1" i="1" dirty="0" smtClean="0">
                <a:solidFill>
                  <a:schemeClr val="bg1"/>
                </a:solidFill>
                <a:latin typeface="Helvetica" pitchFamily="34" charset="0"/>
              </a:rPr>
              <a:t>Customs union</a:t>
            </a:r>
            <a:endParaRPr lang="en-US" sz="1400" dirty="0">
              <a:latin typeface="Helvetica" pitchFamily="34" charset="0"/>
            </a:endParaRPr>
          </a:p>
        </p:txBody>
      </p:sp>
      <p:pic>
        <p:nvPicPr>
          <p:cNvPr id="7"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8" name="Rectangle 3"/>
          <p:cNvSpPr>
            <a:spLocks noChangeArrowheads="1"/>
          </p:cNvSpPr>
          <p:nvPr/>
        </p:nvSpPr>
        <p:spPr bwMode="auto">
          <a:xfrm>
            <a:off x="1524000" y="2209800"/>
            <a:ext cx="6324600" cy="1371600"/>
          </a:xfrm>
          <a:prstGeom prst="rect">
            <a:avLst/>
          </a:prstGeom>
          <a:noFill/>
          <a:ln w="9525">
            <a:noFill/>
            <a:miter lim="800000"/>
            <a:headEnd/>
            <a:tailEnd/>
          </a:ln>
        </p:spPr>
        <p:txBody>
          <a:bodyPr anchor="ctr"/>
          <a:lstStyle/>
          <a:p>
            <a:pPr algn="ctr" eaLnBrk="1" hangingPunct="1"/>
            <a:r>
              <a:rPr lang="en-GB" sz="2400" dirty="0">
                <a:solidFill>
                  <a:srgbClr val="F2DCDB"/>
                </a:solidFill>
                <a:latin typeface="Helvetica" pitchFamily="34" charset="0"/>
              </a:rPr>
              <a:t>Bilateral screening: Chapter </a:t>
            </a:r>
            <a:r>
              <a:rPr lang="en-US" sz="2400" dirty="0" smtClean="0">
                <a:solidFill>
                  <a:srgbClr val="F2DCDB"/>
                </a:solidFill>
                <a:latin typeface="Helvetica" pitchFamily="34" charset="0"/>
              </a:rPr>
              <a:t>29</a:t>
            </a:r>
            <a:endParaRPr lang="en-GB" sz="2400" dirty="0">
              <a:solidFill>
                <a:srgbClr val="F2DCDB"/>
              </a:solidFill>
              <a:latin typeface="Helvetica" pitchFamily="34" charset="0"/>
            </a:endParaRPr>
          </a:p>
          <a:p>
            <a:pPr algn="ctr" eaLnBrk="1" hangingPunct="1"/>
            <a:r>
              <a:rPr lang="en-GB" sz="2400" b="1" dirty="0">
                <a:solidFill>
                  <a:srgbClr val="F2DCDB"/>
                </a:solidFill>
                <a:latin typeface="Helvetica" pitchFamily="34" charset="0"/>
              </a:rPr>
              <a:t>PRESENTATION OF </a:t>
            </a:r>
            <a:r>
              <a:rPr lang="sr-Latn-CS" sz="2400" b="1" dirty="0">
                <a:solidFill>
                  <a:srgbClr val="F2DCDB"/>
                </a:solidFill>
                <a:latin typeface="Helvetica" pitchFamily="34" charset="0"/>
              </a:rPr>
              <a:t>MONTENEGRO</a:t>
            </a:r>
            <a:endParaRPr lang="hr-HR" sz="2400" b="1" dirty="0">
              <a:solidFill>
                <a:srgbClr val="F2DCDB"/>
              </a:solidFill>
              <a:latin typeface="Helvetica" pitchFamily="34" charset="0"/>
            </a:endParaRPr>
          </a:p>
        </p:txBody>
      </p:sp>
      <p:sp>
        <p:nvSpPr>
          <p:cNvPr id="9" name="Rectangle 12"/>
          <p:cNvSpPr>
            <a:spLocks noChangeArrowheads="1"/>
          </p:cNvSpPr>
          <p:nvPr/>
        </p:nvSpPr>
        <p:spPr bwMode="auto">
          <a:xfrm>
            <a:off x="3011623" y="6326188"/>
            <a:ext cx="2318263" cy="369332"/>
          </a:xfrm>
          <a:prstGeom prst="rect">
            <a:avLst/>
          </a:prstGeom>
          <a:noFill/>
          <a:ln w="9525">
            <a:noFill/>
            <a:miter lim="800000"/>
            <a:headEnd/>
            <a:tailEnd/>
          </a:ln>
        </p:spPr>
        <p:txBody>
          <a:bodyPr wrap="none" anchor="ctr">
            <a:spAutoFit/>
          </a:bodyPr>
          <a:lstStyle/>
          <a:p>
            <a:pPr algn="ctr" eaLnBrk="1" hangingPunct="1"/>
            <a:r>
              <a:rPr lang="en-US" sz="1800" b="1" dirty="0">
                <a:solidFill>
                  <a:srgbClr val="D99694"/>
                </a:solidFill>
                <a:latin typeface="Cambria" pitchFamily="18" charset="0"/>
              </a:rPr>
              <a:t>Bru</a:t>
            </a:r>
            <a:r>
              <a:rPr lang="hr-HR" sz="1800" b="1" dirty="0">
                <a:solidFill>
                  <a:srgbClr val="D99694"/>
                </a:solidFill>
                <a:latin typeface="Cambria" pitchFamily="18" charset="0"/>
              </a:rPr>
              <a:t>ssel</a:t>
            </a:r>
            <a:r>
              <a:rPr lang="en-US" sz="1800" b="1" dirty="0">
                <a:solidFill>
                  <a:srgbClr val="D99694"/>
                </a:solidFill>
                <a:latin typeface="Cambria" pitchFamily="18" charset="0"/>
              </a:rPr>
              <a:t>s, </a:t>
            </a:r>
            <a:r>
              <a:rPr lang="en-US" b="1" dirty="0" smtClean="0">
                <a:solidFill>
                  <a:srgbClr val="D99694"/>
                </a:solidFill>
                <a:latin typeface="Cambria" pitchFamily="18" charset="0"/>
              </a:rPr>
              <a:t> </a:t>
            </a:r>
            <a:r>
              <a:rPr lang="sl-SI" b="1" dirty="0" smtClean="0">
                <a:solidFill>
                  <a:srgbClr val="D99694"/>
                </a:solidFill>
                <a:latin typeface="Cambria" pitchFamily="18" charset="0"/>
              </a:rPr>
              <a:t>Jun</a:t>
            </a:r>
            <a:r>
              <a:rPr lang="en-US" b="1" dirty="0" smtClean="0">
                <a:solidFill>
                  <a:srgbClr val="D99694"/>
                </a:solidFill>
                <a:latin typeface="Cambria" pitchFamily="18" charset="0"/>
              </a:rPr>
              <a:t>e</a:t>
            </a:r>
            <a:r>
              <a:rPr lang="en-US" sz="1800" b="1" dirty="0" smtClean="0">
                <a:solidFill>
                  <a:srgbClr val="D99694"/>
                </a:solidFill>
                <a:latin typeface="Cambria" pitchFamily="18" charset="0"/>
              </a:rPr>
              <a:t> </a:t>
            </a:r>
            <a:r>
              <a:rPr lang="sr-Latn-CS" sz="1800" b="1" dirty="0" smtClean="0">
                <a:solidFill>
                  <a:srgbClr val="D99694"/>
                </a:solidFill>
                <a:latin typeface="Cambria" pitchFamily="18" charset="0"/>
              </a:rPr>
              <a:t>201</a:t>
            </a:r>
            <a:r>
              <a:rPr lang="en-US" sz="1800" b="1" dirty="0">
                <a:solidFill>
                  <a:srgbClr val="D99694"/>
                </a:solidFill>
                <a:latin typeface="Cambria" pitchFamily="18" charset="0"/>
              </a:rPr>
              <a:t>3</a:t>
            </a:r>
            <a:endParaRPr lang="en-US" sz="1800" dirty="0">
              <a:solidFill>
                <a:srgbClr val="D99694"/>
              </a:solidFill>
            </a:endParaRPr>
          </a:p>
        </p:txBody>
      </p:sp>
      <p:grpSp>
        <p:nvGrpSpPr>
          <p:cNvPr id="10" name="Group 22"/>
          <p:cNvGrpSpPr>
            <a:grpSpLocks/>
          </p:cNvGrpSpPr>
          <p:nvPr/>
        </p:nvGrpSpPr>
        <p:grpSpPr bwMode="auto">
          <a:xfrm>
            <a:off x="-182563" y="5105400"/>
            <a:ext cx="1020763" cy="1752600"/>
            <a:chOff x="-28875" y="5105400"/>
            <a:chExt cx="1019475" cy="1752600"/>
          </a:xfrm>
        </p:grpSpPr>
        <p:sp>
          <p:nvSpPr>
            <p:cNvPr id="11" name="5-Point Star 10"/>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12" name="5-Point Star 11"/>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13" name="5-Point Star 12"/>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14" name="5-Point Star 13"/>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15" name="5-Point Star 14"/>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16" name="5-Point Star 15"/>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grpSp>
      <p:sp>
        <p:nvSpPr>
          <p:cNvPr id="17" name="TextBox 16"/>
          <p:cNvSpPr txBox="1"/>
          <p:nvPr/>
        </p:nvSpPr>
        <p:spPr>
          <a:xfrm>
            <a:off x="-533400" y="3429000"/>
            <a:ext cx="9448800" cy="646331"/>
          </a:xfrm>
          <a:prstGeom prst="rect">
            <a:avLst/>
          </a:prstGeom>
          <a:noFill/>
        </p:spPr>
        <p:txBody>
          <a:bodyPr wrap="square" rtlCol="0">
            <a:spAutoFit/>
          </a:bodyPr>
          <a:lstStyle/>
          <a:p>
            <a:pPr algn="ctr"/>
            <a:r>
              <a:rPr lang="en-GB" sz="3600" b="1" dirty="0" smtClean="0">
                <a:solidFill>
                  <a:srgbClr val="FFFF00"/>
                </a:solidFill>
                <a:latin typeface="Helvetica" pitchFamily="34" charset="0"/>
              </a:rPr>
              <a:t>Computerization</a:t>
            </a:r>
            <a:endParaRPr lang="en-US" sz="3600" b="1" dirty="0">
              <a:solidFill>
                <a:srgbClr val="FFFF00"/>
              </a:solidFill>
              <a:latin typeface="Helvetic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en-US" b="1" i="1" dirty="0" smtClean="0">
                  <a:solidFill>
                    <a:srgbClr val="E6B9B8"/>
                  </a:solidFill>
                  <a:latin typeface="Cambria" pitchFamily="18" charset="0"/>
                  <a:cs typeface="Arial" charset="0"/>
                </a:rPr>
                <a:t>COMPUTERIZATION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smtClean="0">
                  <a:solidFill>
                    <a:srgbClr val="F2DCDB"/>
                  </a:solidFill>
                  <a:latin typeface="Cambria" pitchFamily="18" charset="0"/>
                </a:rPr>
                <a:t>Chapter </a:t>
              </a:r>
              <a:r>
                <a:rPr lang="en-US" b="1" dirty="0" smtClean="0">
                  <a:solidFill>
                    <a:srgbClr val="F2DCDB"/>
                  </a:solidFill>
                  <a:latin typeface="Cambria" pitchFamily="18" charset="0"/>
                </a:rPr>
                <a:t>29:</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0" name="TextBox 19"/>
          <p:cNvSpPr txBox="1"/>
          <p:nvPr/>
        </p:nvSpPr>
        <p:spPr>
          <a:xfrm>
            <a:off x="685800" y="685800"/>
            <a:ext cx="6324600" cy="553998"/>
          </a:xfrm>
          <a:prstGeom prst="rect">
            <a:avLst/>
          </a:prstGeom>
          <a:noFill/>
        </p:spPr>
        <p:txBody>
          <a:bodyPr wrap="square" rtlCol="0">
            <a:spAutoFit/>
          </a:bodyPr>
          <a:lstStyle/>
          <a:p>
            <a:r>
              <a:rPr lang="en-US" sz="3000" b="1" dirty="0" smtClean="0">
                <a:solidFill>
                  <a:schemeClr val="accent2">
                    <a:lumMod val="75000"/>
                  </a:schemeClr>
                </a:solidFill>
                <a:latin typeface="Helvetica" pitchFamily="34" charset="0"/>
              </a:rPr>
              <a:t>Content</a:t>
            </a:r>
            <a:endParaRPr lang="en-US" sz="3000" b="1" dirty="0">
              <a:solidFill>
                <a:schemeClr val="accent2">
                  <a:lumMod val="75000"/>
                </a:schemeClr>
              </a:solidFill>
              <a:latin typeface="Helvetica" pitchFamily="34" charset="0"/>
            </a:endParaRPr>
          </a:p>
        </p:txBody>
      </p:sp>
      <p:sp>
        <p:nvSpPr>
          <p:cNvPr id="21" name="TextBox 20"/>
          <p:cNvSpPr txBox="1"/>
          <p:nvPr/>
        </p:nvSpPr>
        <p:spPr>
          <a:xfrm>
            <a:off x="762000" y="1219200"/>
            <a:ext cx="8001000" cy="5170646"/>
          </a:xfrm>
          <a:prstGeom prst="rect">
            <a:avLst/>
          </a:prstGeom>
          <a:noFill/>
        </p:spPr>
        <p:txBody>
          <a:bodyPr wrap="square" rtlCol="0">
            <a:spAutoFit/>
          </a:bodyPr>
          <a:lstStyle/>
          <a:p>
            <a:pPr>
              <a:lnSpc>
                <a:spcPct val="150000"/>
              </a:lnSpc>
            </a:pPr>
            <a:r>
              <a:rPr lang="en-US" sz="2000" b="1" dirty="0" smtClean="0">
                <a:solidFill>
                  <a:schemeClr val="accent2">
                    <a:lumMod val="50000"/>
                  </a:schemeClr>
                </a:solidFill>
              </a:rPr>
              <a:t>Customs information system (CIS)</a:t>
            </a:r>
          </a:p>
          <a:p>
            <a:pPr lvl="1">
              <a:buBlip>
                <a:blip r:embed="rId3"/>
              </a:buBlip>
            </a:pPr>
            <a:r>
              <a:rPr lang="en-US" sz="2000" dirty="0" smtClean="0">
                <a:solidFill>
                  <a:schemeClr val="accent2">
                    <a:lumMod val="50000"/>
                  </a:schemeClr>
                </a:solidFill>
              </a:rPr>
              <a:t> R</a:t>
            </a:r>
            <a:r>
              <a:rPr lang="sl-SI" sz="2000" dirty="0" smtClean="0">
                <a:solidFill>
                  <a:schemeClr val="accent2">
                    <a:lumMod val="50000"/>
                  </a:schemeClr>
                </a:solidFill>
              </a:rPr>
              <a:t>esource</a:t>
            </a:r>
            <a:r>
              <a:rPr lang="en-US" sz="2000" dirty="0" smtClean="0">
                <a:solidFill>
                  <a:schemeClr val="accent2">
                    <a:lumMod val="50000"/>
                  </a:schemeClr>
                </a:solidFill>
              </a:rPr>
              <a:t>s </a:t>
            </a:r>
          </a:p>
          <a:p>
            <a:pPr lvl="1">
              <a:buBlip>
                <a:blip r:embed="rId3"/>
              </a:buBlip>
            </a:pPr>
            <a:r>
              <a:rPr lang="en-US" sz="2000" dirty="0" smtClean="0">
                <a:solidFill>
                  <a:schemeClr val="accent2">
                    <a:lumMod val="50000"/>
                  </a:schemeClr>
                </a:solidFill>
              </a:rPr>
              <a:t> Definition</a:t>
            </a:r>
          </a:p>
          <a:p>
            <a:r>
              <a:rPr lang="en-US" sz="2000" b="1" dirty="0" smtClean="0">
                <a:solidFill>
                  <a:schemeClr val="accent2">
                    <a:lumMod val="50000"/>
                  </a:schemeClr>
                </a:solidFill>
              </a:rPr>
              <a:t>Architecture</a:t>
            </a:r>
            <a:endParaRPr lang="en-US" sz="2000" b="1" dirty="0" smtClean="0">
              <a:solidFill>
                <a:schemeClr val="accent2">
                  <a:lumMod val="50000"/>
                </a:schemeClr>
              </a:solidFill>
            </a:endParaRPr>
          </a:p>
          <a:p>
            <a:r>
              <a:rPr lang="en-US" sz="2000" b="1" dirty="0" smtClean="0">
                <a:solidFill>
                  <a:schemeClr val="accent2">
                    <a:lumMod val="50000"/>
                  </a:schemeClr>
                </a:solidFill>
              </a:rPr>
              <a:t>Network</a:t>
            </a:r>
          </a:p>
          <a:p>
            <a:r>
              <a:rPr lang="en-US" sz="2000" b="1" dirty="0" smtClean="0">
                <a:solidFill>
                  <a:schemeClr val="accent2">
                    <a:lumMod val="50000"/>
                  </a:schemeClr>
                </a:solidFill>
              </a:rPr>
              <a:t>Customs information </a:t>
            </a:r>
            <a:r>
              <a:rPr lang="en-US" sz="2000" b="1" dirty="0" smtClean="0">
                <a:solidFill>
                  <a:schemeClr val="accent2">
                    <a:lumMod val="50000"/>
                  </a:schemeClr>
                </a:solidFill>
              </a:rPr>
              <a:t>system (CIS):</a:t>
            </a:r>
          </a:p>
          <a:p>
            <a:pPr lvl="1">
              <a:buBlip>
                <a:blip r:embed="rId3"/>
              </a:buBlip>
            </a:pPr>
            <a:r>
              <a:rPr lang="sl-SI" sz="2000" b="1" dirty="0" smtClean="0">
                <a:solidFill>
                  <a:schemeClr val="accent2">
                    <a:lumMod val="50000"/>
                  </a:schemeClr>
                </a:solidFill>
              </a:rPr>
              <a:t> </a:t>
            </a:r>
            <a:r>
              <a:rPr lang="en-US" sz="2000" dirty="0" smtClean="0">
                <a:solidFill>
                  <a:schemeClr val="accent2">
                    <a:lumMod val="50000"/>
                  </a:schemeClr>
                </a:solidFill>
              </a:rPr>
              <a:t>Applications</a:t>
            </a:r>
          </a:p>
          <a:p>
            <a:pPr lvl="2">
              <a:buBlip>
                <a:blip r:embed="rId3"/>
              </a:buBlip>
            </a:pPr>
            <a:r>
              <a:rPr lang="en-US" sz="2000" dirty="0" smtClean="0">
                <a:solidFill>
                  <a:schemeClr val="accent2">
                    <a:lumMod val="50000"/>
                  </a:schemeClr>
                </a:solidFill>
              </a:rPr>
              <a:t> E-customs</a:t>
            </a:r>
          </a:p>
          <a:p>
            <a:pPr lvl="2">
              <a:buBlip>
                <a:blip r:embed="rId3"/>
              </a:buBlip>
            </a:pPr>
            <a:r>
              <a:rPr lang="sl-SI" sz="2000" dirty="0" smtClean="0">
                <a:solidFill>
                  <a:schemeClr val="accent2">
                    <a:lumMod val="50000"/>
                  </a:schemeClr>
                </a:solidFill>
              </a:rPr>
              <a:t> </a:t>
            </a:r>
            <a:r>
              <a:rPr lang="en-US" sz="2000" dirty="0" smtClean="0">
                <a:solidFill>
                  <a:schemeClr val="accent2">
                    <a:lumMod val="50000"/>
                  </a:schemeClr>
                </a:solidFill>
              </a:rPr>
              <a:t>Clearance and National transit</a:t>
            </a:r>
            <a:endParaRPr lang="sl-SI" sz="2000" dirty="0" smtClean="0">
              <a:solidFill>
                <a:schemeClr val="accent2">
                  <a:lumMod val="50000"/>
                </a:schemeClr>
              </a:solidFill>
            </a:endParaRPr>
          </a:p>
          <a:p>
            <a:pPr lvl="2">
              <a:buBlip>
                <a:blip r:embed="rId3"/>
              </a:buBlip>
            </a:pPr>
            <a:r>
              <a:rPr lang="sl-SI" sz="2000" dirty="0" smtClean="0">
                <a:solidFill>
                  <a:schemeClr val="accent2">
                    <a:lumMod val="50000"/>
                  </a:schemeClr>
                </a:solidFill>
              </a:rPr>
              <a:t> Finance module</a:t>
            </a:r>
          </a:p>
          <a:p>
            <a:pPr lvl="2">
              <a:buBlip>
                <a:blip r:embed="rId3"/>
              </a:buBlip>
            </a:pPr>
            <a:r>
              <a:rPr lang="sl-SI" sz="2000" dirty="0" smtClean="0">
                <a:solidFill>
                  <a:schemeClr val="accent2">
                    <a:lumMod val="50000"/>
                  </a:schemeClr>
                </a:solidFill>
              </a:rPr>
              <a:t> </a:t>
            </a:r>
            <a:r>
              <a:rPr lang="sl-SI" sz="2000" dirty="0" smtClean="0">
                <a:solidFill>
                  <a:schemeClr val="accent2">
                    <a:lumMod val="50000"/>
                  </a:schemeClr>
                </a:solidFill>
              </a:rPr>
              <a:t>TARICG</a:t>
            </a:r>
          </a:p>
          <a:p>
            <a:pPr lvl="2">
              <a:buBlip>
                <a:blip r:embed="rId3"/>
              </a:buBlip>
            </a:pPr>
            <a:r>
              <a:rPr lang="sl-SI" sz="2000" dirty="0" smtClean="0">
                <a:solidFill>
                  <a:schemeClr val="accent2">
                    <a:lumMod val="50000"/>
                  </a:schemeClr>
                </a:solidFill>
              </a:rPr>
              <a:t> Risk management system</a:t>
            </a:r>
          </a:p>
          <a:p>
            <a:pPr lvl="2">
              <a:buBlip>
                <a:blip r:embed="rId3"/>
              </a:buBlip>
            </a:pPr>
            <a:r>
              <a:rPr lang="sl-SI" sz="2000" dirty="0" smtClean="0">
                <a:solidFill>
                  <a:schemeClr val="accent2">
                    <a:lumMod val="50000"/>
                  </a:schemeClr>
                </a:solidFill>
              </a:rPr>
              <a:t> </a:t>
            </a:r>
            <a:r>
              <a:rPr lang="en-US" sz="2000" dirty="0" smtClean="0">
                <a:solidFill>
                  <a:schemeClr val="accent2">
                    <a:lumMod val="50000"/>
                  </a:schemeClr>
                </a:solidFill>
              </a:rPr>
              <a:t>Systematic Electronic Exchange of </a:t>
            </a:r>
            <a:r>
              <a:rPr lang="en-US" sz="2000" dirty="0" smtClean="0">
                <a:solidFill>
                  <a:schemeClr val="accent2">
                    <a:lumMod val="50000"/>
                  </a:schemeClr>
                </a:solidFill>
              </a:rPr>
              <a:t>Data</a:t>
            </a:r>
            <a:r>
              <a:rPr lang="sl-SI" sz="2000" dirty="0" smtClean="0">
                <a:solidFill>
                  <a:schemeClr val="accent2">
                    <a:lumMod val="50000"/>
                  </a:schemeClr>
                </a:solidFill>
              </a:rPr>
              <a:t> (SEED)</a:t>
            </a:r>
            <a:endParaRPr lang="sl-SI" sz="2000" dirty="0" smtClean="0">
              <a:solidFill>
                <a:schemeClr val="accent2">
                  <a:lumMod val="50000"/>
                </a:schemeClr>
              </a:solidFill>
            </a:endParaRPr>
          </a:p>
          <a:p>
            <a:pPr>
              <a:lnSpc>
                <a:spcPct val="150000"/>
              </a:lnSpc>
            </a:pPr>
            <a:r>
              <a:rPr lang="sl-SI" sz="2000" b="1" dirty="0" smtClean="0">
                <a:solidFill>
                  <a:schemeClr val="accent2">
                    <a:lumMod val="50000"/>
                  </a:schemeClr>
                </a:solidFill>
              </a:rPr>
              <a:t>Economic operators national level</a:t>
            </a:r>
            <a:endParaRPr lang="en-US" sz="2000" dirty="0" smtClean="0">
              <a:solidFill>
                <a:schemeClr val="accent2">
                  <a:lumMod val="50000"/>
                </a:schemeClr>
              </a:solidFill>
            </a:endParaRPr>
          </a:p>
          <a:p>
            <a:r>
              <a:rPr lang="en-US" sz="2000" b="1" dirty="0" smtClean="0">
                <a:solidFill>
                  <a:schemeClr val="accent2">
                    <a:lumMod val="50000"/>
                  </a:schemeClr>
                </a:solidFill>
              </a:rPr>
              <a:t>Montenegro </a:t>
            </a:r>
            <a:r>
              <a:rPr lang="en-US" sz="2000" b="1" dirty="0" smtClean="0">
                <a:solidFill>
                  <a:schemeClr val="accent2">
                    <a:lumMod val="50000"/>
                  </a:schemeClr>
                </a:solidFill>
              </a:rPr>
              <a:t>customs IT:  The way </a:t>
            </a:r>
            <a:r>
              <a:rPr lang="en-US" sz="2000" b="1" dirty="0" smtClean="0">
                <a:solidFill>
                  <a:schemeClr val="accent2">
                    <a:lumMod val="50000"/>
                  </a:schemeClr>
                </a:solidFill>
              </a:rPr>
              <a:t>forward</a:t>
            </a:r>
            <a:endParaRPr lang="en-US" dirty="0">
              <a:latin typeface="Helvetic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1" name="TextBox 20"/>
          <p:cNvSpPr txBox="1"/>
          <p:nvPr/>
        </p:nvSpPr>
        <p:spPr>
          <a:xfrm>
            <a:off x="381000" y="1828800"/>
            <a:ext cx="7924800" cy="4124206"/>
          </a:xfrm>
          <a:prstGeom prst="rect">
            <a:avLst/>
          </a:prstGeom>
          <a:noFill/>
        </p:spPr>
        <p:txBody>
          <a:bodyPr wrap="square" rtlCol="0">
            <a:spAutoFit/>
          </a:bodyPr>
          <a:lstStyle/>
          <a:p>
            <a:pPr>
              <a:spcBef>
                <a:spcPts val="600"/>
              </a:spcBef>
            </a:pPr>
            <a:r>
              <a:rPr lang="en-US" sz="2400" b="1" dirty="0" smtClean="0">
                <a:solidFill>
                  <a:schemeClr val="accent2">
                    <a:lumMod val="50000"/>
                  </a:schemeClr>
                </a:solidFill>
              </a:rPr>
              <a:t>Systematization of employees</a:t>
            </a:r>
          </a:p>
          <a:p>
            <a:pPr lvl="1">
              <a:spcBef>
                <a:spcPts val="600"/>
              </a:spcBef>
              <a:buBlip>
                <a:blip r:embed="rId3"/>
              </a:buBlip>
            </a:pPr>
            <a:r>
              <a:rPr lang="en-US" sz="2400" dirty="0" smtClean="0">
                <a:solidFill>
                  <a:schemeClr val="accent2">
                    <a:lumMod val="50000"/>
                  </a:schemeClr>
                </a:solidFill>
              </a:rPr>
              <a:t>Sector for customs information system and revenue collection </a:t>
            </a:r>
          </a:p>
          <a:p>
            <a:pPr lvl="2">
              <a:spcBef>
                <a:spcPts val="600"/>
              </a:spcBef>
              <a:buBlip>
                <a:blip r:embed="rId3"/>
              </a:buBlip>
            </a:pPr>
            <a:r>
              <a:rPr lang="en-US" sz="2200" dirty="0" smtClean="0">
                <a:solidFill>
                  <a:schemeClr val="accent2">
                    <a:lumMod val="50000"/>
                  </a:schemeClr>
                </a:solidFill>
              </a:rPr>
              <a:t>Department for exploitation - 3 </a:t>
            </a:r>
          </a:p>
          <a:p>
            <a:pPr lvl="2">
              <a:spcBef>
                <a:spcPts val="600"/>
              </a:spcBef>
              <a:buBlip>
                <a:blip r:embed="rId3"/>
              </a:buBlip>
            </a:pPr>
            <a:r>
              <a:rPr lang="en-US" sz="2200" dirty="0" smtClean="0">
                <a:solidFill>
                  <a:schemeClr val="accent2">
                    <a:lumMod val="50000"/>
                  </a:schemeClr>
                </a:solidFill>
              </a:rPr>
              <a:t>Department for development of CIS and statistics - 4</a:t>
            </a:r>
          </a:p>
          <a:p>
            <a:pPr lvl="2">
              <a:spcBef>
                <a:spcPts val="600"/>
              </a:spcBef>
              <a:buBlip>
                <a:blip r:embed="rId3"/>
              </a:buBlip>
            </a:pPr>
            <a:r>
              <a:rPr lang="en-US" sz="2200" dirty="0" smtClean="0">
                <a:solidFill>
                  <a:schemeClr val="accent2">
                    <a:lumMod val="50000"/>
                  </a:schemeClr>
                </a:solidFill>
              </a:rPr>
              <a:t>Department for revenue collection and disposal of custom good -7</a:t>
            </a:r>
          </a:p>
          <a:p>
            <a:pPr>
              <a:spcBef>
                <a:spcPts val="600"/>
              </a:spcBef>
            </a:pPr>
            <a:endParaRPr lang="en-US" sz="2400" dirty="0" smtClean="0">
              <a:solidFill>
                <a:schemeClr val="accent2">
                  <a:lumMod val="50000"/>
                </a:schemeClr>
              </a:solidFill>
            </a:endParaRPr>
          </a:p>
          <a:p>
            <a:pPr>
              <a:spcBef>
                <a:spcPts val="600"/>
              </a:spcBef>
            </a:pPr>
            <a:r>
              <a:rPr lang="en-US" sz="2400" b="1" dirty="0" smtClean="0">
                <a:solidFill>
                  <a:schemeClr val="accent2">
                    <a:lumMod val="50000"/>
                  </a:schemeClr>
                </a:solidFill>
              </a:rPr>
              <a:t>Outsourcing core partner: Slovenia</a:t>
            </a:r>
            <a:r>
              <a:rPr lang="sl-SI" sz="2400" b="1" dirty="0" smtClean="0">
                <a:solidFill>
                  <a:schemeClr val="accent2">
                    <a:lumMod val="50000"/>
                  </a:schemeClr>
                </a:solidFill>
              </a:rPr>
              <a:t>n company that support Slovenian Customs</a:t>
            </a:r>
          </a:p>
        </p:txBody>
      </p:sp>
      <p:sp>
        <p:nvSpPr>
          <p:cNvPr id="24" name="TextBox 23"/>
          <p:cNvSpPr txBox="1"/>
          <p:nvPr/>
        </p:nvSpPr>
        <p:spPr>
          <a:xfrm>
            <a:off x="457200" y="914400"/>
            <a:ext cx="7391400" cy="553998"/>
          </a:xfrm>
          <a:prstGeom prst="rect">
            <a:avLst/>
          </a:prstGeom>
          <a:noFill/>
        </p:spPr>
        <p:txBody>
          <a:bodyPr wrap="square" rtlCol="0">
            <a:spAutoFit/>
          </a:bodyPr>
          <a:lstStyle/>
          <a:p>
            <a:r>
              <a:rPr lang="en-GB" sz="3000" b="1" dirty="0" smtClean="0">
                <a:solidFill>
                  <a:schemeClr val="accent2">
                    <a:lumMod val="50000"/>
                  </a:schemeClr>
                </a:solidFill>
                <a:latin typeface="Helvetica" pitchFamily="34" charset="0"/>
              </a:rPr>
              <a:t>CIS: </a:t>
            </a:r>
            <a:r>
              <a:rPr lang="en-US" sz="3000" b="1" dirty="0" smtClean="0">
                <a:solidFill>
                  <a:schemeClr val="accent2">
                    <a:lumMod val="50000"/>
                  </a:schemeClr>
                </a:solidFill>
                <a:latin typeface="Helvetica" pitchFamily="34" charset="0"/>
              </a:rPr>
              <a:t>Resources</a:t>
            </a:r>
            <a:endParaRPr lang="en-US" sz="3000" b="1" dirty="0">
              <a:solidFill>
                <a:schemeClr val="accent2">
                  <a:lumMod val="50000"/>
                </a:schemeClr>
              </a:solidFill>
              <a:latin typeface="Helvetic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1" name="TextBox 20"/>
          <p:cNvSpPr txBox="1"/>
          <p:nvPr/>
        </p:nvSpPr>
        <p:spPr>
          <a:xfrm>
            <a:off x="381000" y="1828800"/>
            <a:ext cx="6934200" cy="4616648"/>
          </a:xfrm>
          <a:prstGeom prst="rect">
            <a:avLst/>
          </a:prstGeom>
          <a:noFill/>
        </p:spPr>
        <p:txBody>
          <a:bodyPr wrap="square" rtlCol="0">
            <a:spAutoFit/>
          </a:bodyPr>
          <a:lstStyle/>
          <a:p>
            <a:pPr>
              <a:spcBef>
                <a:spcPts val="600"/>
              </a:spcBef>
            </a:pPr>
            <a:r>
              <a:rPr lang="en-US" sz="2400" b="1" dirty="0" smtClean="0">
                <a:solidFill>
                  <a:schemeClr val="accent2">
                    <a:lumMod val="50000"/>
                  </a:schemeClr>
                </a:solidFill>
              </a:rPr>
              <a:t>CIS is based on processes, applications, and national infrastructure, to be a support for business activity</a:t>
            </a:r>
          </a:p>
          <a:p>
            <a:pPr>
              <a:lnSpc>
                <a:spcPct val="150000"/>
              </a:lnSpc>
              <a:spcBef>
                <a:spcPts val="600"/>
              </a:spcBef>
            </a:pPr>
            <a:r>
              <a:rPr lang="en-US" sz="2400" b="1" dirty="0" smtClean="0">
                <a:solidFill>
                  <a:schemeClr val="accent2">
                    <a:lumMod val="50000"/>
                  </a:schemeClr>
                </a:solidFill>
              </a:rPr>
              <a:t>CIS is tri tier based concept</a:t>
            </a:r>
          </a:p>
          <a:p>
            <a:pPr lvl="1">
              <a:spcBef>
                <a:spcPts val="600"/>
              </a:spcBef>
              <a:buBlip>
                <a:blip r:embed="rId3"/>
              </a:buBlip>
            </a:pPr>
            <a:r>
              <a:rPr lang="en-US" sz="2400" b="1" dirty="0" smtClean="0">
                <a:solidFill>
                  <a:schemeClr val="accent2">
                    <a:lumMod val="50000"/>
                  </a:schemeClr>
                </a:solidFill>
              </a:rPr>
              <a:t> </a:t>
            </a:r>
            <a:r>
              <a:rPr lang="en-US" sz="2400" dirty="0" smtClean="0">
                <a:solidFill>
                  <a:schemeClr val="accent2">
                    <a:lumMod val="50000"/>
                  </a:schemeClr>
                </a:solidFill>
              </a:rPr>
              <a:t>Central database – Oracle 10g</a:t>
            </a:r>
          </a:p>
          <a:p>
            <a:pPr lvl="1">
              <a:spcBef>
                <a:spcPts val="600"/>
              </a:spcBef>
              <a:buBlip>
                <a:blip r:embed="rId3"/>
              </a:buBlip>
            </a:pPr>
            <a:r>
              <a:rPr lang="en-US" sz="2400" dirty="0" smtClean="0">
                <a:solidFill>
                  <a:schemeClr val="accent2">
                    <a:lumMod val="50000"/>
                  </a:schemeClr>
                </a:solidFill>
              </a:rPr>
              <a:t> Central Application Server –Oracle App 10g </a:t>
            </a:r>
          </a:p>
          <a:p>
            <a:pPr lvl="1">
              <a:spcBef>
                <a:spcPts val="600"/>
              </a:spcBef>
              <a:buBlip>
                <a:blip r:embed="rId3"/>
              </a:buBlip>
            </a:pPr>
            <a:r>
              <a:rPr lang="en-US" sz="2400" dirty="0" smtClean="0">
                <a:solidFill>
                  <a:schemeClr val="accent2">
                    <a:lumMod val="50000"/>
                  </a:schemeClr>
                </a:solidFill>
              </a:rPr>
              <a:t> WEB interface for users – J2EE</a:t>
            </a:r>
          </a:p>
          <a:p>
            <a:pPr>
              <a:lnSpc>
                <a:spcPct val="150000"/>
              </a:lnSpc>
              <a:spcBef>
                <a:spcPts val="1200"/>
              </a:spcBef>
            </a:pPr>
            <a:r>
              <a:rPr lang="en-US" sz="2400" b="1" dirty="0" smtClean="0">
                <a:solidFill>
                  <a:schemeClr val="accent2">
                    <a:lumMod val="50000"/>
                  </a:schemeClr>
                </a:solidFill>
              </a:rPr>
              <a:t>CIS is result from</a:t>
            </a:r>
          </a:p>
          <a:p>
            <a:pPr lvl="1">
              <a:buBlip>
                <a:blip r:embed="rId3"/>
              </a:buBlip>
            </a:pPr>
            <a:r>
              <a:rPr lang="en-US" sz="2400" dirty="0" smtClean="0">
                <a:solidFill>
                  <a:schemeClr val="accent2">
                    <a:lumMod val="50000"/>
                  </a:schemeClr>
                </a:solidFill>
              </a:rPr>
              <a:t> Legal framework</a:t>
            </a:r>
          </a:p>
          <a:p>
            <a:pPr lvl="1">
              <a:buBlip>
                <a:blip r:embed="rId3"/>
              </a:buBlip>
            </a:pPr>
            <a:r>
              <a:rPr lang="en-US" sz="2400" dirty="0" smtClean="0">
                <a:solidFill>
                  <a:schemeClr val="accent2">
                    <a:lumMod val="50000"/>
                  </a:schemeClr>
                </a:solidFill>
              </a:rPr>
              <a:t> Technical specification</a:t>
            </a:r>
          </a:p>
          <a:p>
            <a:pPr lvl="1">
              <a:buBlip>
                <a:blip r:embed="rId3"/>
              </a:buBlip>
            </a:pPr>
            <a:r>
              <a:rPr lang="en-US" sz="2400" dirty="0" smtClean="0">
                <a:solidFill>
                  <a:schemeClr val="accent2">
                    <a:lumMod val="50000"/>
                  </a:schemeClr>
                </a:solidFill>
              </a:rPr>
              <a:t> Decision of Management </a:t>
            </a:r>
          </a:p>
        </p:txBody>
      </p:sp>
      <p:sp>
        <p:nvSpPr>
          <p:cNvPr id="24" name="TextBox 23"/>
          <p:cNvSpPr txBox="1"/>
          <p:nvPr/>
        </p:nvSpPr>
        <p:spPr>
          <a:xfrm>
            <a:off x="457200" y="914400"/>
            <a:ext cx="7391400" cy="553998"/>
          </a:xfrm>
          <a:prstGeom prst="rect">
            <a:avLst/>
          </a:prstGeom>
          <a:noFill/>
        </p:spPr>
        <p:txBody>
          <a:bodyPr wrap="square" rtlCol="0">
            <a:spAutoFit/>
          </a:bodyPr>
          <a:lstStyle/>
          <a:p>
            <a:r>
              <a:rPr lang="en-GB" sz="3000" b="1" dirty="0" smtClean="0">
                <a:solidFill>
                  <a:schemeClr val="accent2">
                    <a:lumMod val="50000"/>
                  </a:schemeClr>
                </a:solidFill>
                <a:latin typeface="Helvetica" pitchFamily="34" charset="0"/>
              </a:rPr>
              <a:t>CIS: </a:t>
            </a:r>
            <a:r>
              <a:rPr lang="sl-SI" sz="3000" b="1" dirty="0" smtClean="0">
                <a:solidFill>
                  <a:schemeClr val="accent2">
                    <a:lumMod val="50000"/>
                  </a:schemeClr>
                </a:solidFill>
                <a:latin typeface="Helvetica" pitchFamily="34" charset="0"/>
              </a:rPr>
              <a:t>Definition</a:t>
            </a:r>
            <a:endParaRPr lang="en-US" sz="3000" b="1" dirty="0">
              <a:solidFill>
                <a:schemeClr val="accent2">
                  <a:lumMod val="50000"/>
                </a:schemeClr>
              </a:solidFill>
              <a:latin typeface="Helvetic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685800" y="2971800"/>
            <a:ext cx="7391400" cy="553998"/>
          </a:xfrm>
          <a:prstGeom prst="rect">
            <a:avLst/>
          </a:prstGeom>
          <a:noFill/>
        </p:spPr>
        <p:txBody>
          <a:bodyPr wrap="square" rtlCol="0">
            <a:spAutoFit/>
          </a:bodyPr>
          <a:lstStyle/>
          <a:p>
            <a:pPr algn="ctr"/>
            <a:r>
              <a:rPr lang="sl-SI" sz="3000" b="1" dirty="0" smtClean="0">
                <a:solidFill>
                  <a:schemeClr val="accent2">
                    <a:lumMod val="50000"/>
                  </a:schemeClr>
                </a:solidFill>
                <a:latin typeface="Helvetica" pitchFamily="34" charset="0"/>
              </a:rPr>
              <a:t>CIS: Arhitecture</a:t>
            </a:r>
            <a:endParaRPr lang="en-US" sz="3000" b="1" dirty="0">
              <a:solidFill>
                <a:schemeClr val="accent2">
                  <a:lumMod val="50000"/>
                </a:schemeClr>
              </a:solidFill>
              <a:latin typeface="Helvetic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124"/>
          <p:cNvGrpSpPr/>
          <p:nvPr/>
        </p:nvGrpSpPr>
        <p:grpSpPr>
          <a:xfrm>
            <a:off x="1214438" y="142875"/>
            <a:ext cx="2071687" cy="6454775"/>
            <a:chOff x="1214438" y="142875"/>
            <a:chExt cx="2071687" cy="6454775"/>
          </a:xfrm>
        </p:grpSpPr>
        <p:sp>
          <p:nvSpPr>
            <p:cNvPr id="89" name="Rectangle 88"/>
            <p:cNvSpPr/>
            <p:nvPr/>
          </p:nvSpPr>
          <p:spPr>
            <a:xfrm>
              <a:off x="1214438" y="142875"/>
              <a:ext cx="2071687" cy="6454775"/>
            </a:xfrm>
            <a:prstGeom prst="rect">
              <a:avLst/>
            </a:prstGeom>
            <a:solidFill>
              <a:schemeClr val="accent1">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304" name="TextBox 89"/>
            <p:cNvSpPr txBox="1">
              <a:spLocks noChangeArrowheads="1"/>
            </p:cNvSpPr>
            <p:nvPr/>
          </p:nvSpPr>
          <p:spPr bwMode="auto">
            <a:xfrm>
              <a:off x="1714500" y="142875"/>
              <a:ext cx="1071563" cy="369888"/>
            </a:xfrm>
            <a:prstGeom prst="rect">
              <a:avLst/>
            </a:prstGeom>
            <a:noFill/>
            <a:ln w="9525">
              <a:noFill/>
              <a:miter lim="800000"/>
              <a:headEnd/>
              <a:tailEnd/>
            </a:ln>
          </p:spPr>
          <p:txBody>
            <a:bodyPr>
              <a:spAutoFit/>
            </a:bodyPr>
            <a:lstStyle/>
            <a:p>
              <a:r>
                <a:rPr lang="en-US" dirty="0"/>
                <a:t>Internet</a:t>
              </a:r>
            </a:p>
          </p:txBody>
        </p:sp>
      </p:grpSp>
      <p:grpSp>
        <p:nvGrpSpPr>
          <p:cNvPr id="124" name="Group 123"/>
          <p:cNvGrpSpPr/>
          <p:nvPr/>
        </p:nvGrpSpPr>
        <p:grpSpPr>
          <a:xfrm>
            <a:off x="3500438" y="0"/>
            <a:ext cx="5429250" cy="6858000"/>
            <a:chOff x="3500438" y="0"/>
            <a:chExt cx="5429250" cy="6858000"/>
          </a:xfrm>
        </p:grpSpPr>
        <p:grpSp>
          <p:nvGrpSpPr>
            <p:cNvPr id="121" name="Group 120"/>
            <p:cNvGrpSpPr/>
            <p:nvPr/>
          </p:nvGrpSpPr>
          <p:grpSpPr>
            <a:xfrm>
              <a:off x="3500438" y="0"/>
              <a:ext cx="5429250" cy="6858000"/>
              <a:chOff x="3500438" y="0"/>
              <a:chExt cx="5429250" cy="6858000"/>
            </a:xfrm>
          </p:grpSpPr>
          <p:sp>
            <p:nvSpPr>
              <p:cNvPr id="102" name="Rectangle 101"/>
              <p:cNvSpPr/>
              <p:nvPr/>
            </p:nvSpPr>
            <p:spPr>
              <a:xfrm>
                <a:off x="6858000" y="0"/>
                <a:ext cx="2071688" cy="4143375"/>
              </a:xfrm>
              <a:prstGeom prst="rect">
                <a:avLst/>
              </a:prstGeom>
              <a:solidFill>
                <a:srgbClr val="92D050">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9" name="Rectangle 98"/>
              <p:cNvSpPr/>
              <p:nvPr/>
            </p:nvSpPr>
            <p:spPr>
              <a:xfrm>
                <a:off x="3500438" y="0"/>
                <a:ext cx="3357562" cy="6858000"/>
              </a:xfrm>
              <a:prstGeom prst="rect">
                <a:avLst/>
              </a:prstGeom>
              <a:solidFill>
                <a:srgbClr val="92D050">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12305" name="TextBox 102"/>
            <p:cNvSpPr txBox="1">
              <a:spLocks noChangeArrowheads="1"/>
            </p:cNvSpPr>
            <p:nvPr/>
          </p:nvSpPr>
          <p:spPr bwMode="auto">
            <a:xfrm>
              <a:off x="4071938" y="0"/>
              <a:ext cx="3786187" cy="369888"/>
            </a:xfrm>
            <a:prstGeom prst="rect">
              <a:avLst/>
            </a:prstGeom>
            <a:noFill/>
            <a:ln w="9525">
              <a:noFill/>
              <a:miter lim="800000"/>
              <a:headEnd/>
              <a:tailEnd/>
            </a:ln>
          </p:spPr>
          <p:txBody>
            <a:bodyPr>
              <a:spAutoFit/>
            </a:bodyPr>
            <a:lstStyle/>
            <a:p>
              <a:r>
                <a:rPr lang="en-US" dirty="0"/>
                <a:t>Custom network </a:t>
              </a:r>
              <a:r>
                <a:rPr lang="en-US" dirty="0" smtClean="0"/>
                <a:t>Application </a:t>
              </a:r>
              <a:r>
                <a:rPr lang="en-US" dirty="0"/>
                <a:t>layer</a:t>
              </a:r>
            </a:p>
          </p:txBody>
        </p:sp>
      </p:grpSp>
      <p:grpSp>
        <p:nvGrpSpPr>
          <p:cNvPr id="109" name="Group 108"/>
          <p:cNvGrpSpPr/>
          <p:nvPr/>
        </p:nvGrpSpPr>
        <p:grpSpPr>
          <a:xfrm>
            <a:off x="7000875" y="4214813"/>
            <a:ext cx="1928813" cy="1878012"/>
            <a:chOff x="7000875" y="4214813"/>
            <a:chExt cx="1928813" cy="1878012"/>
          </a:xfrm>
        </p:grpSpPr>
        <p:sp>
          <p:nvSpPr>
            <p:cNvPr id="104" name="Rectangle 103"/>
            <p:cNvSpPr/>
            <p:nvPr/>
          </p:nvSpPr>
          <p:spPr>
            <a:xfrm>
              <a:off x="7000875" y="4214813"/>
              <a:ext cx="1928813" cy="1878012"/>
            </a:xfrm>
            <a:prstGeom prst="rect">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3" name="Group 19"/>
            <p:cNvGrpSpPr>
              <a:grpSpLocks/>
            </p:cNvGrpSpPr>
            <p:nvPr/>
          </p:nvGrpSpPr>
          <p:grpSpPr bwMode="auto">
            <a:xfrm>
              <a:off x="7105650" y="5005388"/>
              <a:ext cx="1727200" cy="1003300"/>
              <a:chOff x="3656274" y="2767350"/>
              <a:chExt cx="1512168" cy="1224136"/>
            </a:xfrm>
          </p:grpSpPr>
          <p:sp>
            <p:nvSpPr>
              <p:cNvPr id="4" name="Can 3"/>
              <p:cNvSpPr/>
              <p:nvPr/>
            </p:nvSpPr>
            <p:spPr>
              <a:xfrm>
                <a:off x="3656274" y="2767350"/>
                <a:ext cx="1512168" cy="1224136"/>
              </a:xfrm>
              <a:prstGeom prst="can">
                <a:avLst/>
              </a:prstGeom>
              <a:solidFill>
                <a:srgbClr val="00B050"/>
              </a:solidFill>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19" name="TextBox 18"/>
              <p:cNvSpPr txBox="1"/>
              <p:nvPr/>
            </p:nvSpPr>
            <p:spPr>
              <a:xfrm>
                <a:off x="3689631" y="3150861"/>
                <a:ext cx="1439895" cy="577203"/>
              </a:xfrm>
              <a:prstGeom prst="rect">
                <a:avLst/>
              </a:prstGeom>
              <a:noFill/>
            </p:spPr>
            <p:txBody>
              <a:bodyPr>
                <a:spAutoFit/>
              </a:bodyPr>
              <a:lstStyle/>
              <a:p>
                <a:pPr fontAlgn="auto">
                  <a:spcBef>
                    <a:spcPts val="0"/>
                  </a:spcBef>
                  <a:spcAft>
                    <a:spcPts val="0"/>
                  </a:spcAft>
                  <a:defRPr/>
                </a:pPr>
                <a:r>
                  <a:rPr lang="en-US" sz="1050" dirty="0">
                    <a:latin typeface="+mn-lt"/>
                    <a:cs typeface="+mn-cs"/>
                  </a:rPr>
                  <a:t>Data base</a:t>
                </a:r>
              </a:p>
              <a:p>
                <a:pPr fontAlgn="auto">
                  <a:spcBef>
                    <a:spcPts val="0"/>
                  </a:spcBef>
                  <a:spcAft>
                    <a:spcPts val="0"/>
                  </a:spcAft>
                  <a:defRPr/>
                </a:pPr>
                <a:r>
                  <a:rPr lang="en-US" sz="1050" dirty="0">
                    <a:latin typeface="+mn-lt"/>
                    <a:cs typeface="+mn-cs"/>
                  </a:rPr>
                  <a:t>Oracle 10g</a:t>
                </a:r>
              </a:p>
              <a:p>
                <a:pPr fontAlgn="auto">
                  <a:spcBef>
                    <a:spcPts val="0"/>
                  </a:spcBef>
                  <a:spcAft>
                    <a:spcPts val="0"/>
                  </a:spcAft>
                  <a:defRPr/>
                </a:pPr>
                <a:r>
                  <a:rPr lang="en-US" sz="1050" dirty="0">
                    <a:latin typeface="+mn-lt"/>
                    <a:cs typeface="+mn-cs"/>
                  </a:rPr>
                  <a:t>Relational database</a:t>
                </a:r>
              </a:p>
            </p:txBody>
          </p:sp>
        </p:grpSp>
      </p:grpSp>
      <p:grpSp>
        <p:nvGrpSpPr>
          <p:cNvPr id="8" name="Group 60"/>
          <p:cNvGrpSpPr>
            <a:grpSpLocks/>
          </p:cNvGrpSpPr>
          <p:nvPr/>
        </p:nvGrpSpPr>
        <p:grpSpPr bwMode="auto">
          <a:xfrm>
            <a:off x="3924300" y="1412875"/>
            <a:ext cx="2232025" cy="1220788"/>
            <a:chOff x="1137648" y="364391"/>
            <a:chExt cx="2232099" cy="1220371"/>
          </a:xfrm>
        </p:grpSpPr>
        <p:grpSp>
          <p:nvGrpSpPr>
            <p:cNvPr id="9" name="Group 13"/>
            <p:cNvGrpSpPr>
              <a:grpSpLocks/>
            </p:cNvGrpSpPr>
            <p:nvPr/>
          </p:nvGrpSpPr>
          <p:grpSpPr bwMode="auto">
            <a:xfrm>
              <a:off x="1137648" y="364391"/>
              <a:ext cx="1511787" cy="864892"/>
              <a:chOff x="-796573" y="257233"/>
              <a:chExt cx="1209429" cy="691914"/>
            </a:xfrm>
          </p:grpSpPr>
          <p:sp>
            <p:nvSpPr>
              <p:cNvPr id="7" name="Rectangle 6"/>
              <p:cNvSpPr/>
              <p:nvPr/>
            </p:nvSpPr>
            <p:spPr>
              <a:xfrm>
                <a:off x="-796573" y="257233"/>
                <a:ext cx="1209079" cy="6919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84" name="TextBox 7"/>
              <p:cNvSpPr txBox="1">
                <a:spLocks noChangeArrowheads="1"/>
              </p:cNvSpPr>
              <p:nvPr/>
            </p:nvSpPr>
            <p:spPr bwMode="auto">
              <a:xfrm>
                <a:off x="-739272" y="302501"/>
                <a:ext cx="1152127" cy="369332"/>
              </a:xfrm>
              <a:prstGeom prst="rect">
                <a:avLst/>
              </a:prstGeom>
              <a:noFill/>
              <a:ln w="9525">
                <a:noFill/>
                <a:miter lim="800000"/>
                <a:headEnd/>
                <a:tailEnd/>
              </a:ln>
            </p:spPr>
            <p:txBody>
              <a:bodyPr>
                <a:spAutoFit/>
              </a:bodyPr>
              <a:lstStyle/>
              <a:p>
                <a:r>
                  <a:rPr lang="en-US" sz="1200" dirty="0">
                    <a:latin typeface="Lucida Sans Unicode" pitchFamily="34" charset="0"/>
                  </a:rPr>
                  <a:t>Clearance, Transit &amp; TIR </a:t>
                </a:r>
              </a:p>
            </p:txBody>
          </p:sp>
        </p:grpSp>
        <p:sp>
          <p:nvSpPr>
            <p:cNvPr id="60" name="Rectangle 59"/>
            <p:cNvSpPr/>
            <p:nvPr/>
          </p:nvSpPr>
          <p:spPr>
            <a:xfrm>
              <a:off x="1929837" y="864283"/>
              <a:ext cx="1439910" cy="72047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82" name="TextBox 58"/>
            <p:cNvSpPr txBox="1">
              <a:spLocks noChangeArrowheads="1"/>
            </p:cNvSpPr>
            <p:nvPr/>
          </p:nvSpPr>
          <p:spPr bwMode="auto">
            <a:xfrm>
              <a:off x="1929587" y="870532"/>
              <a:ext cx="1440160" cy="707886"/>
            </a:xfrm>
            <a:prstGeom prst="rect">
              <a:avLst/>
            </a:prstGeom>
            <a:noFill/>
            <a:ln w="9525">
              <a:noFill/>
              <a:miter lim="800000"/>
              <a:headEnd/>
              <a:tailEnd/>
            </a:ln>
          </p:spPr>
          <p:txBody>
            <a:bodyPr>
              <a:spAutoFit/>
            </a:bodyPr>
            <a:lstStyle/>
            <a:p>
              <a:r>
                <a:rPr lang="en-US" sz="800" dirty="0">
                  <a:latin typeface="Lucida Sans Unicode" pitchFamily="34" charset="0"/>
                </a:rPr>
                <a:t>J2EE</a:t>
              </a:r>
            </a:p>
            <a:p>
              <a:r>
                <a:rPr lang="hr-HR" sz="800">
                  <a:latin typeface="Lucida Sans Unicode" pitchFamily="34" charset="0"/>
                </a:rPr>
                <a:t>DELL PowerEdge R710</a:t>
              </a:r>
              <a:endParaRPr lang="en-US" sz="800" dirty="0">
                <a:latin typeface="Lucida Sans Unicode" pitchFamily="34" charset="0"/>
              </a:endParaRPr>
            </a:p>
            <a:p>
              <a:r>
                <a:rPr lang="hr-HR" sz="800">
                  <a:latin typeface="Lucida Sans Unicode" pitchFamily="34" charset="0"/>
                </a:rPr>
                <a:t>Vmware ESXi 5.0</a:t>
              </a:r>
              <a:endParaRPr lang="en-US" sz="800" dirty="0">
                <a:latin typeface="Lucida Sans Unicode" pitchFamily="34" charset="0"/>
              </a:endParaRPr>
            </a:p>
            <a:p>
              <a:r>
                <a:rPr lang="en-US" sz="800" dirty="0">
                  <a:latin typeface="Lucida Sans Unicode" pitchFamily="34" charset="0"/>
                </a:rPr>
                <a:t>Red Hat Enterprise Linux</a:t>
              </a:r>
            </a:p>
            <a:p>
              <a:r>
                <a:rPr lang="en-US" sz="800" dirty="0">
                  <a:latin typeface="Lucida Sans Unicode" pitchFamily="34" charset="0"/>
                </a:rPr>
                <a:t>App server Oracle 10g</a:t>
              </a:r>
            </a:p>
          </p:txBody>
        </p:sp>
      </p:grpSp>
      <p:grpSp>
        <p:nvGrpSpPr>
          <p:cNvPr id="10" name="Group 270"/>
          <p:cNvGrpSpPr>
            <a:grpSpLocks/>
          </p:cNvGrpSpPr>
          <p:nvPr/>
        </p:nvGrpSpPr>
        <p:grpSpPr bwMode="auto">
          <a:xfrm>
            <a:off x="4356100" y="357188"/>
            <a:ext cx="2160588" cy="936625"/>
            <a:chOff x="2915816" y="116632"/>
            <a:chExt cx="2160240" cy="936104"/>
          </a:xfrm>
        </p:grpSpPr>
        <p:grpSp>
          <p:nvGrpSpPr>
            <p:cNvPr id="11" name="Group 13"/>
            <p:cNvGrpSpPr>
              <a:grpSpLocks/>
            </p:cNvGrpSpPr>
            <p:nvPr/>
          </p:nvGrpSpPr>
          <p:grpSpPr bwMode="auto">
            <a:xfrm>
              <a:off x="2915816" y="116632"/>
              <a:ext cx="1008112" cy="504056"/>
              <a:chOff x="568355" y="692696"/>
              <a:chExt cx="806490" cy="403245"/>
            </a:xfrm>
          </p:grpSpPr>
          <p:sp>
            <p:nvSpPr>
              <p:cNvPr id="117" name="Rectangle 116"/>
              <p:cNvSpPr/>
              <p:nvPr/>
            </p:nvSpPr>
            <p:spPr>
              <a:xfrm>
                <a:off x="568355" y="692696"/>
                <a:ext cx="806321" cy="403635"/>
              </a:xfrm>
              <a:prstGeom prst="rect">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dirty="0"/>
              </a:p>
            </p:txBody>
          </p:sp>
          <p:sp>
            <p:nvSpPr>
              <p:cNvPr id="12379" name="TextBox 117"/>
              <p:cNvSpPr txBox="1">
                <a:spLocks noChangeArrowheads="1"/>
              </p:cNvSpPr>
              <p:nvPr/>
            </p:nvSpPr>
            <p:spPr bwMode="auto">
              <a:xfrm>
                <a:off x="625961" y="692696"/>
                <a:ext cx="691278" cy="221599"/>
              </a:xfrm>
              <a:prstGeom prst="rect">
                <a:avLst/>
              </a:prstGeom>
              <a:noFill/>
              <a:ln w="9525">
                <a:noFill/>
                <a:miter lim="800000"/>
                <a:headEnd/>
                <a:tailEnd/>
              </a:ln>
            </p:spPr>
            <p:txBody>
              <a:bodyPr>
                <a:spAutoFit/>
              </a:bodyPr>
              <a:lstStyle/>
              <a:p>
                <a:r>
                  <a:rPr lang="en-US" sz="1200" dirty="0">
                    <a:latin typeface="Lucida Sans Unicode" pitchFamily="34" charset="0"/>
                  </a:rPr>
                  <a:t>ERP</a:t>
                </a:r>
              </a:p>
            </p:txBody>
          </p:sp>
        </p:grpSp>
        <p:grpSp>
          <p:nvGrpSpPr>
            <p:cNvPr id="12" name="Group 111"/>
            <p:cNvGrpSpPr>
              <a:grpSpLocks/>
            </p:cNvGrpSpPr>
            <p:nvPr/>
          </p:nvGrpSpPr>
          <p:grpSpPr bwMode="auto">
            <a:xfrm>
              <a:off x="3491880" y="332655"/>
              <a:ext cx="1584176" cy="720081"/>
              <a:chOff x="1403648" y="2132855"/>
              <a:chExt cx="1584176" cy="461666"/>
            </a:xfrm>
          </p:grpSpPr>
          <p:sp>
            <p:nvSpPr>
              <p:cNvPr id="108" name="Rectangle 107"/>
              <p:cNvSpPr/>
              <p:nvPr/>
            </p:nvSpPr>
            <p:spPr>
              <a:xfrm>
                <a:off x="1403754" y="2132699"/>
                <a:ext cx="1368205" cy="46182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800" dirty="0"/>
              </a:p>
            </p:txBody>
          </p:sp>
          <p:sp>
            <p:nvSpPr>
              <p:cNvPr id="12377" name="TextBox 108"/>
              <p:cNvSpPr txBox="1">
                <a:spLocks noChangeArrowheads="1"/>
              </p:cNvSpPr>
              <p:nvPr/>
            </p:nvSpPr>
            <p:spPr bwMode="auto">
              <a:xfrm>
                <a:off x="1403648" y="2132855"/>
                <a:ext cx="1584176" cy="453847"/>
              </a:xfrm>
              <a:prstGeom prst="rect">
                <a:avLst/>
              </a:prstGeom>
              <a:noFill/>
              <a:ln w="9525">
                <a:noFill/>
                <a:miter lim="800000"/>
                <a:headEnd/>
                <a:tailEnd/>
              </a:ln>
            </p:spPr>
            <p:txBody>
              <a:bodyPr>
                <a:spAutoFit/>
              </a:bodyPr>
              <a:lstStyle/>
              <a:p>
                <a:r>
                  <a:rPr lang="hr-HR" sz="800">
                    <a:latin typeface="Lucida Sans Unicode" pitchFamily="34" charset="0"/>
                  </a:rPr>
                  <a:t>DELL Power Edge R710</a:t>
                </a:r>
                <a:endParaRPr lang="en-US" sz="800" dirty="0">
                  <a:latin typeface="Lucida Sans Unicode" pitchFamily="34" charset="0"/>
                </a:endParaRPr>
              </a:p>
              <a:p>
                <a:r>
                  <a:rPr lang="hr-HR" sz="800">
                    <a:latin typeface="Lucida Sans Unicode" pitchFamily="34" charset="0"/>
                  </a:rPr>
                  <a:t>VMware ESXi 5.0</a:t>
                </a:r>
                <a:endParaRPr lang="en-US" sz="800" dirty="0">
                  <a:latin typeface="Lucida Sans Unicode" pitchFamily="34" charset="0"/>
                </a:endParaRPr>
              </a:p>
              <a:p>
                <a:r>
                  <a:rPr lang="hr-HR" sz="800">
                    <a:latin typeface="Lucida Sans Unicode" pitchFamily="34" charset="0"/>
                  </a:rPr>
                  <a:t>Windows 2000 Server,</a:t>
                </a:r>
                <a:endParaRPr lang="en-US" sz="800" dirty="0">
                  <a:latin typeface="Lucida Sans Unicode" pitchFamily="34" charset="0"/>
                </a:endParaRPr>
              </a:p>
              <a:p>
                <a:r>
                  <a:rPr lang="hr-HR" sz="800">
                    <a:latin typeface="Lucida Sans Unicode" pitchFamily="34" charset="0"/>
                  </a:rPr>
                  <a:t>IBM MQSeries,</a:t>
                </a:r>
                <a:endParaRPr lang="en-US" sz="800" dirty="0">
                  <a:latin typeface="Lucida Sans Unicode" pitchFamily="34" charset="0"/>
                </a:endParaRPr>
              </a:p>
              <a:p>
                <a:r>
                  <a:rPr lang="hr-HR" sz="800">
                    <a:latin typeface="Lucida Sans Unicode" pitchFamily="34" charset="0"/>
                  </a:rPr>
                  <a:t>PGP</a:t>
                </a:r>
                <a:r>
                  <a:rPr lang="en-US" sz="800" dirty="0">
                    <a:latin typeface="Lucida Sans Unicode" pitchFamily="34" charset="0"/>
                  </a:rPr>
                  <a:t> and decryption</a:t>
                </a:r>
              </a:p>
            </p:txBody>
          </p:sp>
        </p:grpSp>
      </p:grpSp>
      <p:sp>
        <p:nvSpPr>
          <p:cNvPr id="61" name="Pentagon 60"/>
          <p:cNvSpPr/>
          <p:nvPr/>
        </p:nvSpPr>
        <p:spPr>
          <a:xfrm>
            <a:off x="611188" y="908050"/>
            <a:ext cx="720725" cy="4105275"/>
          </a:xfrm>
          <a:prstGeom prst="homePlate">
            <a:avLst/>
          </a:prstGeom>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nvGrpSpPr>
          <p:cNvPr id="22" name="Group 29"/>
          <p:cNvGrpSpPr>
            <a:grpSpLocks/>
          </p:cNvGrpSpPr>
          <p:nvPr/>
        </p:nvGrpSpPr>
        <p:grpSpPr bwMode="auto">
          <a:xfrm>
            <a:off x="107950" y="549275"/>
            <a:ext cx="792163" cy="4751388"/>
            <a:chOff x="251520" y="548680"/>
            <a:chExt cx="648072" cy="4752528"/>
          </a:xfrm>
        </p:grpSpPr>
        <p:sp>
          <p:nvSpPr>
            <p:cNvPr id="24" name="Rectangle 23"/>
            <p:cNvSpPr/>
            <p:nvPr/>
          </p:nvSpPr>
          <p:spPr>
            <a:xfrm>
              <a:off x="251520" y="548680"/>
              <a:ext cx="648072" cy="4752528"/>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dirty="0"/>
            </a:p>
          </p:txBody>
        </p:sp>
        <p:sp>
          <p:nvSpPr>
            <p:cNvPr id="26" name="TextBox 25"/>
            <p:cNvSpPr txBox="1"/>
            <p:nvPr/>
          </p:nvSpPr>
          <p:spPr>
            <a:xfrm>
              <a:off x="280067" y="570890"/>
              <a:ext cx="604304" cy="1488851"/>
            </a:xfrm>
            <a:prstGeom prst="rect">
              <a:avLst/>
            </a:prstGeom>
            <a:noFill/>
          </p:spPr>
          <p:txBody>
            <a:bodyPr vert="vert270">
              <a:spAutoFit/>
            </a:bodyPr>
            <a:lstStyle/>
            <a:p>
              <a:pPr fontAlgn="auto">
                <a:spcBef>
                  <a:spcPts val="0"/>
                </a:spcBef>
                <a:spcAft>
                  <a:spcPts val="0"/>
                </a:spcAft>
                <a:defRPr/>
              </a:pPr>
              <a:r>
                <a:rPr lang="en-US" dirty="0">
                  <a:latin typeface="+mn-lt"/>
                  <a:cs typeface="+mn-cs"/>
                </a:rPr>
                <a:t>business environment</a:t>
              </a:r>
            </a:p>
          </p:txBody>
        </p:sp>
      </p:grpSp>
      <p:grpSp>
        <p:nvGrpSpPr>
          <p:cNvPr id="139" name="Group 138"/>
          <p:cNvGrpSpPr/>
          <p:nvPr/>
        </p:nvGrpSpPr>
        <p:grpSpPr>
          <a:xfrm>
            <a:off x="3492500" y="788988"/>
            <a:ext cx="3365500" cy="3792537"/>
            <a:chOff x="3492500" y="788988"/>
            <a:chExt cx="3365500" cy="3792537"/>
          </a:xfrm>
        </p:grpSpPr>
        <p:sp>
          <p:nvSpPr>
            <p:cNvPr id="12320" name="TextBox 117"/>
            <p:cNvSpPr txBox="1">
              <a:spLocks noChangeArrowheads="1"/>
            </p:cNvSpPr>
            <p:nvPr/>
          </p:nvSpPr>
          <p:spPr bwMode="auto">
            <a:xfrm rot="-5400000">
              <a:off x="3392488" y="2233612"/>
              <a:ext cx="431800" cy="231775"/>
            </a:xfrm>
            <a:prstGeom prst="rect">
              <a:avLst/>
            </a:prstGeom>
            <a:noFill/>
            <a:ln w="9525">
              <a:noFill/>
              <a:miter lim="800000"/>
              <a:headEnd/>
              <a:tailEnd/>
            </a:ln>
          </p:spPr>
          <p:txBody>
            <a:bodyPr>
              <a:spAutoFit/>
            </a:bodyPr>
            <a:lstStyle/>
            <a:p>
              <a:r>
                <a:rPr lang="en-US" sz="900" dirty="0"/>
                <a:t>XML</a:t>
              </a:r>
            </a:p>
          </p:txBody>
        </p:sp>
        <p:grpSp>
          <p:nvGrpSpPr>
            <p:cNvPr id="120" name="Group 119"/>
            <p:cNvGrpSpPr/>
            <p:nvPr/>
          </p:nvGrpSpPr>
          <p:grpSpPr>
            <a:xfrm>
              <a:off x="3851275" y="788988"/>
              <a:ext cx="3006725" cy="3792537"/>
              <a:chOff x="3851275" y="788988"/>
              <a:chExt cx="3006725" cy="3792537"/>
            </a:xfrm>
          </p:grpSpPr>
          <p:cxnSp>
            <p:nvCxnSpPr>
              <p:cNvPr id="65" name="Elbow Connector 64"/>
              <p:cNvCxnSpPr>
                <a:stCxn id="117" idx="2"/>
                <a:endCxn id="7" idx="0"/>
              </p:cNvCxnSpPr>
              <p:nvPr/>
            </p:nvCxnSpPr>
            <p:spPr>
              <a:xfrm rot="5400000">
                <a:off x="4495007" y="1046956"/>
                <a:ext cx="550862" cy="180975"/>
              </a:xfrm>
              <a:prstGeom prst="bentConnector3">
                <a:avLst>
                  <a:gd name="adj1" fmla="val 50000"/>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7" name="Elbow Connector 66"/>
              <p:cNvCxnSpPr>
                <a:stCxn id="7" idx="2"/>
                <a:endCxn id="12373" idx="1"/>
              </p:cNvCxnSpPr>
              <p:nvPr/>
            </p:nvCxnSpPr>
            <p:spPr>
              <a:xfrm rot="5400000">
                <a:off x="3890169" y="2383632"/>
                <a:ext cx="895350" cy="684212"/>
              </a:xfrm>
              <a:prstGeom prst="bentConnector4">
                <a:avLst>
                  <a:gd name="adj1" fmla="val 28087"/>
                  <a:gd name="adj2" fmla="val 13341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9" name="Elbow Connector 78"/>
              <p:cNvCxnSpPr>
                <a:stCxn id="7" idx="1"/>
                <a:endCxn id="144" idx="1"/>
              </p:cNvCxnSpPr>
              <p:nvPr/>
            </p:nvCxnSpPr>
            <p:spPr>
              <a:xfrm rot="10800000" flipH="1" flipV="1">
                <a:off x="3924300" y="1844675"/>
                <a:ext cx="142875" cy="2736850"/>
              </a:xfrm>
              <a:prstGeom prst="bentConnector3">
                <a:avLst>
                  <a:gd name="adj1" fmla="val -160000"/>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93" name="Elbow Connector 92"/>
              <p:cNvCxnSpPr>
                <a:stCxn id="160" idx="1"/>
              </p:cNvCxnSpPr>
              <p:nvPr/>
            </p:nvCxnSpPr>
            <p:spPr>
              <a:xfrm rot="10800000" flipV="1">
                <a:off x="5435600" y="788988"/>
                <a:ext cx="1422400" cy="1127125"/>
              </a:xfrm>
              <a:prstGeom prst="bentConnector3">
                <a:avLst>
                  <a:gd name="adj1" fmla="val 26275"/>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16" name="TextBox 115"/>
              <p:cNvSpPr txBox="1"/>
              <p:nvPr/>
            </p:nvSpPr>
            <p:spPr>
              <a:xfrm>
                <a:off x="4464859" y="980728"/>
                <a:ext cx="323165" cy="360040"/>
              </a:xfrm>
              <a:prstGeom prst="rect">
                <a:avLst/>
              </a:prstGeom>
              <a:noFill/>
            </p:spPr>
            <p:txBody>
              <a:bodyPr vert="vert270">
                <a:spAutoFit/>
              </a:bodyPr>
              <a:lstStyle/>
              <a:p>
                <a:pPr>
                  <a:defRPr/>
                </a:pPr>
                <a:r>
                  <a:rPr lang="en-US" sz="900" dirty="0"/>
                  <a:t>XML</a:t>
                </a:r>
              </a:p>
            </p:txBody>
          </p:sp>
          <p:sp>
            <p:nvSpPr>
              <p:cNvPr id="12321" name="TextBox 118"/>
              <p:cNvSpPr txBox="1">
                <a:spLocks noChangeArrowheads="1"/>
              </p:cNvSpPr>
              <p:nvPr/>
            </p:nvSpPr>
            <p:spPr bwMode="auto">
              <a:xfrm rot="-5400000">
                <a:off x="6184901" y="1412875"/>
                <a:ext cx="431800" cy="231775"/>
              </a:xfrm>
              <a:prstGeom prst="rect">
                <a:avLst/>
              </a:prstGeom>
              <a:noFill/>
              <a:ln w="9525">
                <a:noFill/>
                <a:miter lim="800000"/>
                <a:headEnd/>
                <a:tailEnd/>
              </a:ln>
            </p:spPr>
            <p:txBody>
              <a:bodyPr>
                <a:spAutoFit/>
              </a:bodyPr>
              <a:lstStyle/>
              <a:p>
                <a:r>
                  <a:rPr lang="en-US" sz="900" dirty="0"/>
                  <a:t>XML</a:t>
                </a:r>
              </a:p>
            </p:txBody>
          </p:sp>
          <p:sp>
            <p:nvSpPr>
              <p:cNvPr id="12322" name="TextBox 119"/>
              <p:cNvSpPr txBox="1">
                <a:spLocks noChangeArrowheads="1"/>
              </p:cNvSpPr>
              <p:nvPr/>
            </p:nvSpPr>
            <p:spPr bwMode="auto">
              <a:xfrm>
                <a:off x="3851275" y="2338388"/>
                <a:ext cx="936625" cy="369887"/>
              </a:xfrm>
              <a:prstGeom prst="rect">
                <a:avLst/>
              </a:prstGeom>
              <a:noFill/>
              <a:ln w="9525">
                <a:noFill/>
                <a:miter lim="800000"/>
                <a:headEnd/>
                <a:tailEnd/>
              </a:ln>
            </p:spPr>
            <p:txBody>
              <a:bodyPr>
                <a:spAutoFit/>
              </a:bodyPr>
              <a:lstStyle/>
              <a:p>
                <a:r>
                  <a:rPr lang="en-US" sz="900" dirty="0"/>
                  <a:t>XML / AQ </a:t>
                </a:r>
                <a:r>
                  <a:rPr lang="en-US" sz="900" dirty="0" smtClean="0"/>
                  <a:t>process</a:t>
                </a:r>
                <a:endParaRPr lang="en-US" sz="900" dirty="0"/>
              </a:p>
            </p:txBody>
          </p:sp>
        </p:grpSp>
      </p:grpSp>
      <p:grpSp>
        <p:nvGrpSpPr>
          <p:cNvPr id="135" name="Group 134"/>
          <p:cNvGrpSpPr/>
          <p:nvPr/>
        </p:nvGrpSpPr>
        <p:grpSpPr>
          <a:xfrm>
            <a:off x="7035800" y="4233863"/>
            <a:ext cx="1792288" cy="750887"/>
            <a:chOff x="7035800" y="4233863"/>
            <a:chExt cx="1792288" cy="750887"/>
          </a:xfrm>
        </p:grpSpPr>
        <p:sp>
          <p:nvSpPr>
            <p:cNvPr id="2" name="Rectangle 1"/>
            <p:cNvSpPr/>
            <p:nvPr/>
          </p:nvSpPr>
          <p:spPr>
            <a:xfrm>
              <a:off x="7934325" y="4256088"/>
              <a:ext cx="893763" cy="728662"/>
            </a:xfrm>
            <a:prstGeom prst="rect">
              <a:avLst/>
            </a:prstGeom>
            <a:solidFill>
              <a:srgbClr val="92D05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l-SI" sz="1600" dirty="0"/>
                <a:t>Rms</a:t>
              </a:r>
            </a:p>
            <a:p>
              <a:pPr algn="ctr">
                <a:defRPr/>
              </a:pPr>
              <a:r>
                <a:rPr lang="sl-SI" sz="1600" dirty="0"/>
                <a:t>driver</a:t>
              </a:r>
              <a:endParaRPr lang="en-US" sz="1600" dirty="0"/>
            </a:p>
          </p:txBody>
        </p:sp>
        <p:sp>
          <p:nvSpPr>
            <p:cNvPr id="75" name="Rectangle 74"/>
            <p:cNvSpPr/>
            <p:nvPr/>
          </p:nvSpPr>
          <p:spPr>
            <a:xfrm>
              <a:off x="7035800" y="4233863"/>
              <a:ext cx="849313" cy="735012"/>
            </a:xfrm>
            <a:prstGeom prst="rect">
              <a:avLst/>
            </a:prstGeom>
            <a:solidFill>
              <a:srgbClr val="92D05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l-SI" sz="1600" dirty="0"/>
                <a:t>R&amp;P</a:t>
              </a:r>
            </a:p>
            <a:p>
              <a:pPr algn="ctr">
                <a:defRPr/>
              </a:pPr>
              <a:r>
                <a:rPr lang="sl-SI" sz="1600" dirty="0"/>
                <a:t>driver</a:t>
              </a:r>
              <a:endParaRPr lang="en-US" sz="1600" dirty="0"/>
            </a:p>
          </p:txBody>
        </p:sp>
      </p:grpSp>
      <p:sp>
        <p:nvSpPr>
          <p:cNvPr id="195" name="Rectangle 194"/>
          <p:cNvSpPr/>
          <p:nvPr/>
        </p:nvSpPr>
        <p:spPr>
          <a:xfrm>
            <a:off x="7092950" y="6165850"/>
            <a:ext cx="1800225" cy="57626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050" dirty="0"/>
              <a:t>Oracle Discovery reports</a:t>
            </a:r>
          </a:p>
        </p:txBody>
      </p:sp>
      <p:cxnSp>
        <p:nvCxnSpPr>
          <p:cNvPr id="101" name="Elbow Connector 100"/>
          <p:cNvCxnSpPr/>
          <p:nvPr/>
        </p:nvCxnSpPr>
        <p:spPr>
          <a:xfrm>
            <a:off x="6156325" y="2384425"/>
            <a:ext cx="879475" cy="2111375"/>
          </a:xfrm>
          <a:prstGeom prst="bentConnector3">
            <a:avLst>
              <a:gd name="adj1" fmla="val 30821"/>
            </a:avLst>
          </a:prstGeom>
          <a:ln>
            <a:headEnd type="arrow"/>
            <a:tailEnd type="arrow"/>
          </a:ln>
        </p:spPr>
        <p:style>
          <a:lnRef idx="2">
            <a:schemeClr val="accent2"/>
          </a:lnRef>
          <a:fillRef idx="0">
            <a:schemeClr val="accent2"/>
          </a:fillRef>
          <a:effectRef idx="1">
            <a:schemeClr val="accent2"/>
          </a:effectRef>
          <a:fontRef idx="minor">
            <a:schemeClr val="tx1"/>
          </a:fontRef>
        </p:style>
      </p:cxnSp>
      <p:grpSp>
        <p:nvGrpSpPr>
          <p:cNvPr id="148" name="Group 147"/>
          <p:cNvGrpSpPr/>
          <p:nvPr/>
        </p:nvGrpSpPr>
        <p:grpSpPr>
          <a:xfrm>
            <a:off x="5580063" y="1165225"/>
            <a:ext cx="3294062" cy="5464175"/>
            <a:chOff x="5580063" y="1143000"/>
            <a:chExt cx="3294062" cy="5464175"/>
          </a:xfrm>
        </p:grpSpPr>
        <p:cxnSp>
          <p:nvCxnSpPr>
            <p:cNvPr id="110" name="Elbow Connector 109"/>
            <p:cNvCxnSpPr/>
            <p:nvPr/>
          </p:nvCxnSpPr>
          <p:spPr>
            <a:xfrm>
              <a:off x="6149975" y="3613150"/>
              <a:ext cx="869950" cy="577850"/>
            </a:xfrm>
            <a:prstGeom prst="bentConnector3">
              <a:avLst>
                <a:gd name="adj1" fmla="val 29599"/>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81" name="Elbow Connector 80"/>
            <p:cNvCxnSpPr/>
            <p:nvPr/>
          </p:nvCxnSpPr>
          <p:spPr>
            <a:xfrm rot="5400000">
              <a:off x="7340600" y="3238500"/>
              <a:ext cx="1506537" cy="398462"/>
            </a:xfrm>
            <a:prstGeom prst="bentConnector3">
              <a:avLst>
                <a:gd name="adj1" fmla="val 90424"/>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84" name="Shape 83"/>
            <p:cNvCxnSpPr/>
            <p:nvPr/>
          </p:nvCxnSpPr>
          <p:spPr>
            <a:xfrm flipH="1">
              <a:off x="8382000" y="1143000"/>
              <a:ext cx="492125" cy="3106738"/>
            </a:xfrm>
            <a:prstGeom prst="bentConnector4">
              <a:avLst>
                <a:gd name="adj1" fmla="val -46377"/>
                <a:gd name="adj2" fmla="val 65517"/>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112" name="Elbow Connector 111"/>
            <p:cNvCxnSpPr/>
            <p:nvPr/>
          </p:nvCxnSpPr>
          <p:spPr>
            <a:xfrm>
              <a:off x="6130925" y="5029200"/>
              <a:ext cx="879475" cy="6350"/>
            </a:xfrm>
            <a:prstGeom prst="straightConnector1">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78" name="Shape 77"/>
            <p:cNvCxnSpPr/>
            <p:nvPr/>
          </p:nvCxnSpPr>
          <p:spPr>
            <a:xfrm flipV="1">
              <a:off x="5580063" y="5576888"/>
              <a:ext cx="1525587" cy="153987"/>
            </a:xfrm>
            <a:prstGeom prst="bentConnector3">
              <a:avLst>
                <a:gd name="adj1" fmla="val 50000"/>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171" name="Shape 170"/>
            <p:cNvCxnSpPr/>
            <p:nvPr/>
          </p:nvCxnSpPr>
          <p:spPr>
            <a:xfrm flipV="1">
              <a:off x="5976937" y="5768975"/>
              <a:ext cx="1047750" cy="838200"/>
            </a:xfrm>
            <a:prstGeom prst="bentConnector3">
              <a:avLst>
                <a:gd name="adj1" fmla="val 50000"/>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196" name="Elbow Connector 195"/>
            <p:cNvCxnSpPr/>
            <p:nvPr/>
          </p:nvCxnSpPr>
          <p:spPr>
            <a:xfrm rot="16200000" flipH="1">
              <a:off x="7331472" y="3824685"/>
              <a:ext cx="576262" cy="242093"/>
            </a:xfrm>
            <a:prstGeom prst="bentConnector3">
              <a:avLst>
                <a:gd name="adj1" fmla="val 50000"/>
              </a:avLst>
            </a:prstGeom>
            <a:ln>
              <a:headEnd type="arrow"/>
              <a:tailEnd type="arrow"/>
            </a:ln>
          </p:spPr>
          <p:style>
            <a:lnRef idx="2">
              <a:schemeClr val="accent2"/>
            </a:lnRef>
            <a:fillRef idx="0">
              <a:schemeClr val="accent2"/>
            </a:fillRef>
            <a:effectRef idx="1">
              <a:schemeClr val="accent2"/>
            </a:effectRef>
            <a:fontRef idx="minor">
              <a:schemeClr val="tx1"/>
            </a:fontRef>
          </p:style>
        </p:cxnSp>
      </p:grpSp>
      <p:grpSp>
        <p:nvGrpSpPr>
          <p:cNvPr id="133" name="Group 132"/>
          <p:cNvGrpSpPr/>
          <p:nvPr/>
        </p:nvGrpSpPr>
        <p:grpSpPr>
          <a:xfrm>
            <a:off x="1331913" y="500063"/>
            <a:ext cx="1785937" cy="5900737"/>
            <a:chOff x="1331913" y="500063"/>
            <a:chExt cx="1785937" cy="5900737"/>
          </a:xfrm>
        </p:grpSpPr>
        <p:grpSp>
          <p:nvGrpSpPr>
            <p:cNvPr id="5" name="Group 30"/>
            <p:cNvGrpSpPr>
              <a:grpSpLocks/>
            </p:cNvGrpSpPr>
            <p:nvPr/>
          </p:nvGrpSpPr>
          <p:grpSpPr bwMode="auto">
            <a:xfrm rot="5400000">
              <a:off x="1818482" y="38894"/>
              <a:ext cx="792162" cy="1714500"/>
              <a:chOff x="1803499" y="-264634"/>
              <a:chExt cx="648133" cy="4752528"/>
            </a:xfrm>
          </p:grpSpPr>
          <p:sp>
            <p:nvSpPr>
              <p:cNvPr id="25" name="Rectangle 24"/>
              <p:cNvSpPr/>
              <p:nvPr/>
            </p:nvSpPr>
            <p:spPr>
              <a:xfrm>
                <a:off x="1803499" y="-264634"/>
                <a:ext cx="648133" cy="4752528"/>
              </a:xfrm>
              <a:prstGeom prst="rect">
                <a:avLst/>
              </a:prstGeom>
              <a:solidFill>
                <a:schemeClr val="accent1"/>
              </a:solidFill>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en-US" dirty="0"/>
              </a:p>
            </p:txBody>
          </p:sp>
          <p:sp>
            <p:nvSpPr>
              <p:cNvPr id="28" name="TextBox 27"/>
              <p:cNvSpPr txBox="1"/>
              <p:nvPr/>
            </p:nvSpPr>
            <p:spPr>
              <a:xfrm>
                <a:off x="1964514" y="450159"/>
                <a:ext cx="377726" cy="3685700"/>
              </a:xfrm>
              <a:prstGeom prst="rect">
                <a:avLst/>
              </a:prstGeom>
              <a:noFill/>
            </p:spPr>
            <p:txBody>
              <a:bodyPr vert="vert270">
                <a:spAutoFit/>
              </a:bodyPr>
              <a:lstStyle/>
              <a:p>
                <a:pPr fontAlgn="auto">
                  <a:spcBef>
                    <a:spcPts val="0"/>
                  </a:spcBef>
                  <a:spcAft>
                    <a:spcPts val="0"/>
                  </a:spcAft>
                  <a:defRPr/>
                </a:pPr>
                <a:r>
                  <a:rPr lang="en-US" dirty="0">
                    <a:latin typeface="+mn-lt"/>
                    <a:cs typeface="+mn-cs"/>
                  </a:rPr>
                  <a:t>Providers </a:t>
                </a:r>
              </a:p>
            </p:txBody>
          </p:sp>
        </p:grpSp>
        <p:grpSp>
          <p:nvGrpSpPr>
            <p:cNvPr id="6" name="Group 42"/>
            <p:cNvGrpSpPr>
              <a:grpSpLocks/>
            </p:cNvGrpSpPr>
            <p:nvPr/>
          </p:nvGrpSpPr>
          <p:grpSpPr bwMode="auto">
            <a:xfrm>
              <a:off x="1403648" y="4011904"/>
              <a:ext cx="1571636" cy="857256"/>
              <a:chOff x="323528" y="1778817"/>
              <a:chExt cx="504056" cy="360040"/>
            </a:xfrm>
            <a:solidFill>
              <a:srgbClr val="00B050"/>
            </a:solidFill>
          </p:grpSpPr>
          <p:sp>
            <p:nvSpPr>
              <p:cNvPr id="44" name="Rectangle 43"/>
              <p:cNvSpPr/>
              <p:nvPr/>
            </p:nvSpPr>
            <p:spPr>
              <a:xfrm>
                <a:off x="323528" y="1778817"/>
                <a:ext cx="504056" cy="360040"/>
              </a:xfrm>
              <a:prstGeom prst="rect">
                <a:avLst/>
              </a:prstGeom>
              <a:grpFill/>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lang="en-US" dirty="0"/>
              </a:p>
            </p:txBody>
          </p:sp>
          <p:sp>
            <p:nvSpPr>
              <p:cNvPr id="10313" name="TextBox 44"/>
              <p:cNvSpPr txBox="1">
                <a:spLocks noChangeArrowheads="1"/>
              </p:cNvSpPr>
              <p:nvPr/>
            </p:nvSpPr>
            <p:spPr bwMode="auto">
              <a:xfrm>
                <a:off x="392263" y="1838824"/>
                <a:ext cx="376042" cy="245600"/>
              </a:xfrm>
              <a:prstGeom prst="rect">
                <a:avLst/>
              </a:prstGeom>
              <a:grpFill/>
              <a:ln w="9525">
                <a:noFill/>
                <a:miter lim="800000"/>
                <a:headEnd/>
                <a:tailEnd/>
              </a:ln>
            </p:spPr>
            <p:txBody>
              <a:bodyPr>
                <a:spAutoFit/>
              </a:bodyPr>
              <a:lstStyle/>
              <a:p>
                <a:pPr>
                  <a:defRPr/>
                </a:pPr>
                <a:r>
                  <a:rPr lang="en-US" sz="1600" dirty="0">
                    <a:latin typeface="Lucida Sans Unicode" pitchFamily="34" charset="0"/>
                  </a:rPr>
                  <a:t>Web TARIC</a:t>
                </a:r>
              </a:p>
            </p:txBody>
          </p:sp>
        </p:grpSp>
        <p:sp>
          <p:nvSpPr>
            <p:cNvPr id="12297" name="TextBox 49"/>
            <p:cNvSpPr txBox="1">
              <a:spLocks noChangeArrowheads="1"/>
            </p:cNvSpPr>
            <p:nvPr/>
          </p:nvSpPr>
          <p:spPr bwMode="auto">
            <a:xfrm>
              <a:off x="1403350" y="2886075"/>
              <a:ext cx="1714500" cy="830263"/>
            </a:xfrm>
            <a:prstGeom prst="rect">
              <a:avLst/>
            </a:prstGeom>
            <a:solidFill>
              <a:srgbClr val="00B050"/>
            </a:solidFill>
            <a:ln w="9525">
              <a:noFill/>
              <a:miter lim="800000"/>
              <a:headEnd/>
              <a:tailEnd/>
            </a:ln>
          </p:spPr>
          <p:txBody>
            <a:bodyPr>
              <a:spAutoFit/>
            </a:bodyPr>
            <a:lstStyle/>
            <a:p>
              <a:r>
                <a:rPr lang="en-US" sz="1600" dirty="0">
                  <a:latin typeface="Lucida Sans Unicode" pitchFamily="34" charset="0"/>
                </a:rPr>
                <a:t>Web</a:t>
              </a:r>
            </a:p>
            <a:p>
              <a:r>
                <a:rPr lang="en-US" sz="1600" dirty="0">
                  <a:latin typeface="Lucida Sans Unicode" pitchFamily="34" charset="0"/>
                </a:rPr>
                <a:t>Traders depths and </a:t>
              </a:r>
              <a:r>
                <a:rPr lang="en-US" sz="1600" dirty="0" smtClean="0">
                  <a:latin typeface="Lucida Sans Unicode" pitchFamily="34" charset="0"/>
                </a:rPr>
                <a:t>payments </a:t>
              </a:r>
              <a:endParaRPr lang="en-US" sz="1600" dirty="0">
                <a:latin typeface="Lucida Sans Unicode" pitchFamily="34" charset="0"/>
              </a:endParaRPr>
            </a:p>
          </p:txBody>
        </p:sp>
        <p:grpSp>
          <p:nvGrpSpPr>
            <p:cNvPr id="23" name="Group 30"/>
            <p:cNvGrpSpPr>
              <a:grpSpLocks/>
            </p:cNvGrpSpPr>
            <p:nvPr/>
          </p:nvGrpSpPr>
          <p:grpSpPr bwMode="auto">
            <a:xfrm rot="5400000">
              <a:off x="1737519" y="5020469"/>
              <a:ext cx="1046162" cy="1714500"/>
              <a:chOff x="1728907" y="-264628"/>
              <a:chExt cx="856179" cy="4752528"/>
            </a:xfrm>
          </p:grpSpPr>
          <p:sp>
            <p:nvSpPr>
              <p:cNvPr id="131" name="Rectangle 130"/>
              <p:cNvSpPr/>
              <p:nvPr/>
            </p:nvSpPr>
            <p:spPr>
              <a:xfrm>
                <a:off x="1802962" y="-264627"/>
                <a:ext cx="766534" cy="4752528"/>
              </a:xfrm>
              <a:prstGeom prst="rect">
                <a:avLst/>
              </a:prstGeom>
              <a:solidFill>
                <a:schemeClr val="accent1"/>
              </a:solidFill>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en-US" dirty="0"/>
              </a:p>
            </p:txBody>
          </p:sp>
          <p:sp>
            <p:nvSpPr>
              <p:cNvPr id="132" name="TextBox 131"/>
              <p:cNvSpPr txBox="1"/>
              <p:nvPr/>
            </p:nvSpPr>
            <p:spPr>
              <a:xfrm>
                <a:off x="1728907" y="602597"/>
                <a:ext cx="856179" cy="3685700"/>
              </a:xfrm>
              <a:prstGeom prst="rect">
                <a:avLst/>
              </a:prstGeom>
              <a:noFill/>
            </p:spPr>
            <p:txBody>
              <a:bodyPr vert="vert270">
                <a:spAutoFit/>
              </a:bodyPr>
              <a:lstStyle/>
              <a:p>
                <a:pPr fontAlgn="auto">
                  <a:spcBef>
                    <a:spcPts val="0"/>
                  </a:spcBef>
                  <a:spcAft>
                    <a:spcPts val="0"/>
                  </a:spcAft>
                  <a:defRPr/>
                </a:pPr>
                <a:r>
                  <a:rPr lang="en-US" sz="1400" dirty="0">
                    <a:latin typeface="+mn-lt"/>
                    <a:cs typeface="+mn-cs"/>
                  </a:rPr>
                  <a:t>SEED</a:t>
                </a:r>
              </a:p>
              <a:p>
                <a:pPr fontAlgn="auto">
                  <a:spcBef>
                    <a:spcPts val="0"/>
                  </a:spcBef>
                  <a:spcAft>
                    <a:spcPts val="0"/>
                  </a:spcAft>
                  <a:defRPr/>
                </a:pPr>
                <a:r>
                  <a:rPr lang="en-US" sz="1050" dirty="0">
                    <a:latin typeface="+mn-lt"/>
                    <a:cs typeface="+mn-cs"/>
                  </a:rPr>
                  <a:t>Bosnia and Herzegovina, Serbia, Kosovo, Albania</a:t>
                </a:r>
                <a:endParaRPr lang="en-US" sz="1000" dirty="0">
                  <a:latin typeface="+mn-lt"/>
                  <a:cs typeface="+mn-cs"/>
                </a:endParaRPr>
              </a:p>
            </p:txBody>
          </p:sp>
        </p:grpSp>
        <p:grpSp>
          <p:nvGrpSpPr>
            <p:cNvPr id="130" name="Group 129"/>
            <p:cNvGrpSpPr/>
            <p:nvPr/>
          </p:nvGrpSpPr>
          <p:grpSpPr>
            <a:xfrm>
              <a:off x="1331913" y="1628775"/>
              <a:ext cx="1714500" cy="936625"/>
              <a:chOff x="1331913" y="1628775"/>
              <a:chExt cx="1714500" cy="936625"/>
            </a:xfrm>
          </p:grpSpPr>
          <p:sp>
            <p:nvSpPr>
              <p:cNvPr id="103" name="Rectangle 102"/>
              <p:cNvSpPr/>
              <p:nvPr/>
            </p:nvSpPr>
            <p:spPr bwMode="auto">
              <a:xfrm rot="5400000">
                <a:off x="1720850" y="1239838"/>
                <a:ext cx="936625" cy="1714500"/>
              </a:xfrm>
              <a:prstGeom prst="rect">
                <a:avLst/>
              </a:prstGeom>
              <a:solidFill>
                <a:schemeClr val="accent1"/>
              </a:solidFill>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en-US" dirty="0"/>
              </a:p>
            </p:txBody>
          </p:sp>
          <p:sp>
            <p:nvSpPr>
              <p:cNvPr id="105" name="TextBox 104"/>
              <p:cNvSpPr txBox="1"/>
              <p:nvPr/>
            </p:nvSpPr>
            <p:spPr bwMode="auto">
              <a:xfrm rot="5400000">
                <a:off x="1868412" y="1396575"/>
                <a:ext cx="400110" cy="1329636"/>
              </a:xfrm>
              <a:prstGeom prst="rect">
                <a:avLst/>
              </a:prstGeom>
              <a:noFill/>
            </p:spPr>
            <p:txBody>
              <a:bodyPr vert="vert270">
                <a:spAutoFit/>
              </a:bodyPr>
              <a:lstStyle/>
              <a:p>
                <a:pPr fontAlgn="auto">
                  <a:spcBef>
                    <a:spcPts val="0"/>
                  </a:spcBef>
                  <a:spcAft>
                    <a:spcPts val="0"/>
                  </a:spcAft>
                  <a:defRPr/>
                </a:pPr>
                <a:r>
                  <a:rPr lang="en-US" sz="1400" dirty="0">
                    <a:latin typeface="+mn-lt"/>
                    <a:cs typeface="+mn-cs"/>
                  </a:rPr>
                  <a:t>Central Bank</a:t>
                </a:r>
                <a:endParaRPr lang="en-US" sz="1000" dirty="0">
                  <a:latin typeface="+mn-lt"/>
                  <a:cs typeface="+mn-cs"/>
                </a:endParaRPr>
              </a:p>
            </p:txBody>
          </p:sp>
        </p:grpSp>
      </p:grpSp>
      <p:grpSp>
        <p:nvGrpSpPr>
          <p:cNvPr id="137" name="Group 136"/>
          <p:cNvGrpSpPr/>
          <p:nvPr/>
        </p:nvGrpSpPr>
        <p:grpSpPr>
          <a:xfrm>
            <a:off x="2974975" y="404813"/>
            <a:ext cx="1668463" cy="5976937"/>
            <a:chOff x="2974975" y="404813"/>
            <a:chExt cx="1668463" cy="5976937"/>
          </a:xfrm>
        </p:grpSpPr>
        <p:sp>
          <p:nvSpPr>
            <p:cNvPr id="12318" name="TextBox 114"/>
            <p:cNvSpPr txBox="1">
              <a:spLocks noChangeArrowheads="1"/>
            </p:cNvSpPr>
            <p:nvPr/>
          </p:nvSpPr>
          <p:spPr bwMode="auto">
            <a:xfrm>
              <a:off x="3779838" y="404813"/>
              <a:ext cx="431800" cy="230187"/>
            </a:xfrm>
            <a:prstGeom prst="rect">
              <a:avLst/>
            </a:prstGeom>
            <a:noFill/>
            <a:ln w="9525">
              <a:noFill/>
              <a:miter lim="800000"/>
              <a:headEnd/>
              <a:tailEnd/>
            </a:ln>
          </p:spPr>
          <p:txBody>
            <a:bodyPr>
              <a:spAutoFit/>
            </a:bodyPr>
            <a:lstStyle/>
            <a:p>
              <a:r>
                <a:rPr lang="en-US" sz="900" dirty="0"/>
                <a:t>XML</a:t>
              </a:r>
            </a:p>
          </p:txBody>
        </p:sp>
        <p:grpSp>
          <p:nvGrpSpPr>
            <p:cNvPr id="126" name="Group 125"/>
            <p:cNvGrpSpPr/>
            <p:nvPr/>
          </p:nvGrpSpPr>
          <p:grpSpPr>
            <a:xfrm>
              <a:off x="2974975" y="609600"/>
              <a:ext cx="1668463" cy="5772150"/>
              <a:chOff x="2974975" y="609600"/>
              <a:chExt cx="1668463" cy="5772150"/>
            </a:xfrm>
          </p:grpSpPr>
          <p:cxnSp>
            <p:nvCxnSpPr>
              <p:cNvPr id="63" name="Elbow Connector 62"/>
              <p:cNvCxnSpPr>
                <a:stCxn id="25" idx="0"/>
                <a:endCxn id="117" idx="1"/>
              </p:cNvCxnSpPr>
              <p:nvPr/>
            </p:nvCxnSpPr>
            <p:spPr>
              <a:xfrm flipV="1">
                <a:off x="3071813" y="609600"/>
                <a:ext cx="1284287" cy="287338"/>
              </a:xfrm>
              <a:prstGeom prst="bentConnector3">
                <a:avLst>
                  <a:gd name="adj1" fmla="val 50000"/>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88" name="Elbow Connector 87"/>
              <p:cNvCxnSpPr>
                <a:stCxn id="12297" idx="3"/>
                <a:endCxn id="83" idx="2"/>
              </p:cNvCxnSpPr>
              <p:nvPr/>
            </p:nvCxnSpPr>
            <p:spPr>
              <a:xfrm>
                <a:off x="3117850" y="3302000"/>
                <a:ext cx="877888" cy="2360613"/>
              </a:xfrm>
              <a:prstGeom prst="bentConnector3">
                <a:avLst>
                  <a:gd name="adj1" fmla="val 50000"/>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92" name="Elbow Connector 91"/>
              <p:cNvCxnSpPr>
                <a:stCxn id="44" idx="3"/>
                <a:endCxn id="83" idx="2"/>
              </p:cNvCxnSpPr>
              <p:nvPr/>
            </p:nvCxnSpPr>
            <p:spPr>
              <a:xfrm>
                <a:off x="2974975" y="4440238"/>
                <a:ext cx="1020763" cy="1222375"/>
              </a:xfrm>
              <a:prstGeom prst="bentConnector3">
                <a:avLst>
                  <a:gd name="adj1" fmla="val 56982"/>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164" name="Elbow Connector 163"/>
              <p:cNvCxnSpPr>
                <a:stCxn id="131" idx="0"/>
                <a:endCxn id="156" idx="1"/>
              </p:cNvCxnSpPr>
              <p:nvPr/>
            </p:nvCxnSpPr>
            <p:spPr>
              <a:xfrm>
                <a:off x="3117850" y="5913438"/>
                <a:ext cx="949325" cy="468312"/>
              </a:xfrm>
              <a:prstGeom prst="bentConnector3">
                <a:avLst>
                  <a:gd name="adj1" fmla="val 50000"/>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111" name="Elbow Connector 110"/>
              <p:cNvCxnSpPr>
                <a:stCxn id="127" idx="1"/>
                <a:endCxn id="103" idx="0"/>
              </p:cNvCxnSpPr>
              <p:nvPr/>
            </p:nvCxnSpPr>
            <p:spPr>
              <a:xfrm rot="10800000">
                <a:off x="3046413" y="2097088"/>
                <a:ext cx="1597025" cy="1609725"/>
              </a:xfrm>
              <a:prstGeom prst="bentConnector3">
                <a:avLst>
                  <a:gd name="adj1" fmla="val 76765"/>
                </a:avLst>
              </a:prstGeom>
              <a:ln>
                <a:headEnd type="arrow"/>
                <a:tailEnd type="arrow"/>
              </a:ln>
            </p:spPr>
            <p:style>
              <a:lnRef idx="2">
                <a:schemeClr val="dk1"/>
              </a:lnRef>
              <a:fillRef idx="0">
                <a:schemeClr val="dk1"/>
              </a:fillRef>
              <a:effectRef idx="1">
                <a:schemeClr val="dk1"/>
              </a:effectRef>
              <a:fontRef idx="minor">
                <a:schemeClr val="tx1"/>
              </a:fontRef>
            </p:style>
          </p:cxnSp>
        </p:grpSp>
      </p:grpSp>
      <p:grpSp>
        <p:nvGrpSpPr>
          <p:cNvPr id="140" name="Group 139"/>
          <p:cNvGrpSpPr/>
          <p:nvPr/>
        </p:nvGrpSpPr>
        <p:grpSpPr>
          <a:xfrm>
            <a:off x="3995738" y="357188"/>
            <a:ext cx="5040312" cy="6500812"/>
            <a:chOff x="3995738" y="357188"/>
            <a:chExt cx="5040312" cy="6500812"/>
          </a:xfrm>
        </p:grpSpPr>
        <p:grpSp>
          <p:nvGrpSpPr>
            <p:cNvPr id="118" name="Group 117"/>
            <p:cNvGrpSpPr/>
            <p:nvPr/>
          </p:nvGrpSpPr>
          <p:grpSpPr>
            <a:xfrm>
              <a:off x="3995738" y="357188"/>
              <a:ext cx="5040312" cy="6467474"/>
              <a:chOff x="3995738" y="357188"/>
              <a:chExt cx="5040312" cy="6467474"/>
            </a:xfrm>
          </p:grpSpPr>
          <p:grpSp>
            <p:nvGrpSpPr>
              <p:cNvPr id="13" name="Group 124"/>
              <p:cNvGrpSpPr>
                <a:grpSpLocks/>
              </p:cNvGrpSpPr>
              <p:nvPr/>
            </p:nvGrpSpPr>
            <p:grpSpPr bwMode="auto">
              <a:xfrm>
                <a:off x="3995738" y="2781300"/>
                <a:ext cx="2154237" cy="1285875"/>
                <a:chOff x="2915816" y="908718"/>
                <a:chExt cx="2154769" cy="1285442"/>
              </a:xfrm>
            </p:grpSpPr>
            <p:grpSp>
              <p:nvGrpSpPr>
                <p:cNvPr id="14" name="Group 13"/>
                <p:cNvGrpSpPr>
                  <a:grpSpLocks/>
                </p:cNvGrpSpPr>
                <p:nvPr/>
              </p:nvGrpSpPr>
              <p:grpSpPr bwMode="auto">
                <a:xfrm>
                  <a:off x="2915816" y="908718"/>
                  <a:ext cx="1512541" cy="864895"/>
                  <a:chOff x="625961" y="692696"/>
                  <a:chExt cx="1210033" cy="691917"/>
                </a:xfrm>
              </p:grpSpPr>
              <p:sp>
                <p:nvSpPr>
                  <p:cNvPr id="129" name="Rectangle 128"/>
                  <p:cNvSpPr/>
                  <p:nvPr/>
                </p:nvSpPr>
                <p:spPr>
                  <a:xfrm>
                    <a:off x="625961" y="692696"/>
                    <a:ext cx="1209338" cy="6919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73" name="TextBox 129"/>
                  <p:cNvSpPr txBox="1">
                    <a:spLocks noChangeArrowheads="1"/>
                  </p:cNvSpPr>
                  <p:nvPr/>
                </p:nvSpPr>
                <p:spPr bwMode="auto">
                  <a:xfrm>
                    <a:off x="625961" y="692698"/>
                    <a:ext cx="1210033" cy="627653"/>
                  </a:xfrm>
                  <a:prstGeom prst="rect">
                    <a:avLst/>
                  </a:prstGeom>
                  <a:noFill/>
                  <a:ln w="9525">
                    <a:noFill/>
                    <a:miter lim="800000"/>
                    <a:headEnd/>
                    <a:tailEnd/>
                  </a:ln>
                </p:spPr>
                <p:txBody>
                  <a:bodyPr>
                    <a:spAutoFit/>
                  </a:bodyPr>
                  <a:lstStyle/>
                  <a:p>
                    <a:r>
                      <a:rPr lang="en-US" sz="1100" dirty="0">
                        <a:latin typeface="Lucida Sans Unicode" pitchFamily="34" charset="0"/>
                      </a:rPr>
                      <a:t>Finance module</a:t>
                    </a:r>
                  </a:p>
                  <a:p>
                    <a:r>
                      <a:rPr lang="en-US" sz="1100" dirty="0">
                        <a:latin typeface="Lucida Sans Unicode" pitchFamily="34" charset="0"/>
                      </a:rPr>
                      <a:t>Claims, Guarantees &amp; Payment</a:t>
                    </a:r>
                  </a:p>
                  <a:p>
                    <a:endParaRPr lang="en-US" sz="1200" dirty="0">
                      <a:latin typeface="Lucida Sans Unicode" pitchFamily="34" charset="0"/>
                    </a:endParaRPr>
                  </a:p>
                </p:txBody>
              </p:sp>
            </p:grpSp>
            <p:sp>
              <p:nvSpPr>
                <p:cNvPr id="127" name="Rectangle 126"/>
                <p:cNvSpPr/>
                <p:nvPr/>
              </p:nvSpPr>
              <p:spPr>
                <a:xfrm>
                  <a:off x="3563676" y="1473678"/>
                  <a:ext cx="1440218" cy="72048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71" name="TextBox 127"/>
                <p:cNvSpPr txBox="1">
                  <a:spLocks noChangeArrowheads="1"/>
                </p:cNvSpPr>
                <p:nvPr/>
              </p:nvSpPr>
              <p:spPr bwMode="auto">
                <a:xfrm>
                  <a:off x="3630425" y="1486274"/>
                  <a:ext cx="1440160" cy="707886"/>
                </a:xfrm>
                <a:prstGeom prst="rect">
                  <a:avLst/>
                </a:prstGeom>
                <a:noFill/>
                <a:ln w="9525">
                  <a:noFill/>
                  <a:miter lim="800000"/>
                  <a:headEnd/>
                  <a:tailEnd/>
                </a:ln>
              </p:spPr>
              <p:txBody>
                <a:bodyPr>
                  <a:spAutoFit/>
                </a:bodyPr>
                <a:lstStyle/>
                <a:p>
                  <a:r>
                    <a:rPr lang="en-US" sz="800" dirty="0">
                      <a:latin typeface="Lucida Sans Unicode" pitchFamily="34" charset="0"/>
                    </a:rPr>
                    <a:t>J2EE</a:t>
                  </a:r>
                </a:p>
                <a:p>
                  <a:r>
                    <a:rPr lang="hr-HR" sz="800">
                      <a:latin typeface="Lucida Sans Unicode" pitchFamily="34" charset="0"/>
                    </a:rPr>
                    <a:t>DELL PowerEdge R710</a:t>
                  </a:r>
                  <a:endParaRPr lang="en-US" sz="800" dirty="0">
                    <a:latin typeface="Lucida Sans Unicode" pitchFamily="34" charset="0"/>
                  </a:endParaRPr>
                </a:p>
                <a:p>
                  <a:r>
                    <a:rPr lang="hr-HR" sz="800">
                      <a:latin typeface="Lucida Sans Unicode" pitchFamily="34" charset="0"/>
                    </a:rPr>
                    <a:t>Vmware ESXi 5.0</a:t>
                  </a:r>
                  <a:endParaRPr lang="en-US" sz="800" dirty="0">
                    <a:latin typeface="Lucida Sans Unicode" pitchFamily="34" charset="0"/>
                  </a:endParaRPr>
                </a:p>
                <a:p>
                  <a:r>
                    <a:rPr lang="en-US" sz="800" dirty="0">
                      <a:latin typeface="Lucida Sans Unicode" pitchFamily="34" charset="0"/>
                    </a:rPr>
                    <a:t>Red Hat Enterprise Linux</a:t>
                  </a:r>
                </a:p>
                <a:p>
                  <a:r>
                    <a:rPr lang="en-US" sz="800" dirty="0">
                      <a:latin typeface="Lucida Sans Unicode" pitchFamily="34" charset="0"/>
                    </a:rPr>
                    <a:t>App server Oracle 10g</a:t>
                  </a:r>
                </a:p>
              </p:txBody>
            </p:sp>
          </p:grpSp>
          <p:grpSp>
            <p:nvGrpSpPr>
              <p:cNvPr id="15" name="Group 133"/>
              <p:cNvGrpSpPr>
                <a:grpSpLocks/>
              </p:cNvGrpSpPr>
              <p:nvPr/>
            </p:nvGrpSpPr>
            <p:grpSpPr bwMode="auto">
              <a:xfrm>
                <a:off x="7251700" y="1628775"/>
                <a:ext cx="1784350" cy="1127125"/>
                <a:chOff x="2915817" y="836713"/>
                <a:chExt cx="1785354" cy="1126712"/>
              </a:xfrm>
            </p:grpSpPr>
            <p:grpSp>
              <p:nvGrpSpPr>
                <p:cNvPr id="16" name="Group 13"/>
                <p:cNvGrpSpPr>
                  <a:grpSpLocks/>
                </p:cNvGrpSpPr>
                <p:nvPr/>
              </p:nvGrpSpPr>
              <p:grpSpPr bwMode="auto">
                <a:xfrm>
                  <a:off x="2915817" y="836713"/>
                  <a:ext cx="1296129" cy="720150"/>
                  <a:chOff x="625961" y="635090"/>
                  <a:chExt cx="1036903" cy="576120"/>
                </a:xfrm>
              </p:grpSpPr>
              <p:sp>
                <p:nvSpPr>
                  <p:cNvPr id="138" name="Rectangle 137"/>
                  <p:cNvSpPr/>
                  <p:nvPr/>
                </p:nvSpPr>
                <p:spPr>
                  <a:xfrm>
                    <a:off x="625961" y="635090"/>
                    <a:ext cx="1036903" cy="5763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68" name="TextBox 138"/>
                  <p:cNvSpPr txBox="1">
                    <a:spLocks noChangeArrowheads="1"/>
                  </p:cNvSpPr>
                  <p:nvPr/>
                </p:nvSpPr>
                <p:spPr bwMode="auto">
                  <a:xfrm>
                    <a:off x="625961" y="635090"/>
                    <a:ext cx="995842" cy="319833"/>
                  </a:xfrm>
                  <a:prstGeom prst="rect">
                    <a:avLst/>
                  </a:prstGeom>
                  <a:noFill/>
                  <a:ln w="9525">
                    <a:noFill/>
                    <a:miter lim="800000"/>
                    <a:headEnd/>
                    <a:tailEnd/>
                  </a:ln>
                </p:spPr>
                <p:txBody>
                  <a:bodyPr>
                    <a:spAutoFit/>
                  </a:bodyPr>
                  <a:lstStyle/>
                  <a:p>
                    <a:r>
                      <a:rPr lang="en-US" sz="1000" dirty="0">
                        <a:latin typeface="Lucida Sans Unicode" pitchFamily="34" charset="0"/>
                      </a:rPr>
                      <a:t>Rules &amp; Procedures (R&amp;P)</a:t>
                    </a:r>
                  </a:p>
                </p:txBody>
              </p:sp>
            </p:grpSp>
            <p:sp>
              <p:nvSpPr>
                <p:cNvPr id="136" name="Rectangle 135"/>
                <p:cNvSpPr/>
                <p:nvPr/>
              </p:nvSpPr>
              <p:spPr>
                <a:xfrm>
                  <a:off x="3273206" y="1265181"/>
                  <a:ext cx="1367606" cy="57922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66" name="TextBox 136"/>
                <p:cNvSpPr txBox="1">
                  <a:spLocks noChangeArrowheads="1"/>
                </p:cNvSpPr>
                <p:nvPr/>
              </p:nvSpPr>
              <p:spPr bwMode="auto">
                <a:xfrm>
                  <a:off x="3295944" y="1256103"/>
                  <a:ext cx="1405227" cy="707322"/>
                </a:xfrm>
                <a:prstGeom prst="rect">
                  <a:avLst/>
                </a:prstGeom>
                <a:noFill/>
                <a:ln w="9525">
                  <a:noFill/>
                  <a:miter lim="800000"/>
                  <a:headEnd/>
                  <a:tailEnd/>
                </a:ln>
              </p:spPr>
              <p:txBody>
                <a:bodyPr>
                  <a:spAutoFit/>
                </a:bodyPr>
                <a:lstStyle/>
                <a:p>
                  <a:r>
                    <a:rPr lang="en-US" sz="800" dirty="0">
                      <a:latin typeface="Lucida Sans Unicode" pitchFamily="34" charset="0"/>
                    </a:rPr>
                    <a:t>Delphi</a:t>
                  </a:r>
                </a:p>
                <a:p>
                  <a:r>
                    <a:rPr lang="hr-HR" sz="800">
                      <a:latin typeface="Lucida Sans Unicode" pitchFamily="34" charset="0"/>
                    </a:rPr>
                    <a:t>DELL PowerEdge R710</a:t>
                  </a:r>
                  <a:endParaRPr lang="en-US" sz="800" dirty="0">
                    <a:latin typeface="Lucida Sans Unicode" pitchFamily="34" charset="0"/>
                  </a:endParaRPr>
                </a:p>
                <a:p>
                  <a:r>
                    <a:rPr lang="hr-HR" sz="800">
                      <a:latin typeface="Lucida Sans Unicode" pitchFamily="34" charset="0"/>
                    </a:rPr>
                    <a:t>Vmware ESXi 5.0</a:t>
                  </a:r>
                  <a:endParaRPr lang="en-US" sz="800" dirty="0">
                    <a:latin typeface="Lucida Sans Unicode" pitchFamily="34" charset="0"/>
                  </a:endParaRPr>
                </a:p>
                <a:p>
                  <a:r>
                    <a:rPr lang="hr-HR" sz="800">
                      <a:latin typeface="Lucida Sans Unicode" pitchFamily="34" charset="0"/>
                    </a:rPr>
                    <a:t>Windows Server 2003</a:t>
                  </a:r>
                  <a:endParaRPr lang="en-US" sz="800" dirty="0">
                    <a:latin typeface="Lucida Sans Unicode" pitchFamily="34" charset="0"/>
                  </a:endParaRPr>
                </a:p>
                <a:p>
                  <a:endParaRPr lang="en-US" sz="800" dirty="0">
                    <a:latin typeface="Lucida Sans Unicode" pitchFamily="34" charset="0"/>
                  </a:endParaRPr>
                </a:p>
              </p:txBody>
            </p:sp>
          </p:grpSp>
          <p:grpSp>
            <p:nvGrpSpPr>
              <p:cNvPr id="17" name="Group 139"/>
              <p:cNvGrpSpPr>
                <a:grpSpLocks/>
              </p:cNvGrpSpPr>
              <p:nvPr/>
            </p:nvGrpSpPr>
            <p:grpSpPr bwMode="auto">
              <a:xfrm>
                <a:off x="4067175" y="4149725"/>
                <a:ext cx="2089150" cy="1150938"/>
                <a:chOff x="2915816" y="908720"/>
                <a:chExt cx="2088232" cy="1152128"/>
              </a:xfrm>
            </p:grpSpPr>
            <p:grpSp>
              <p:nvGrpSpPr>
                <p:cNvPr id="18" name="Group 13"/>
                <p:cNvGrpSpPr>
                  <a:grpSpLocks/>
                </p:cNvGrpSpPr>
                <p:nvPr/>
              </p:nvGrpSpPr>
              <p:grpSpPr bwMode="auto">
                <a:xfrm>
                  <a:off x="2915816" y="908720"/>
                  <a:ext cx="1512223" cy="864492"/>
                  <a:chOff x="625961" y="692696"/>
                  <a:chExt cx="1209778" cy="691594"/>
                </a:xfrm>
              </p:grpSpPr>
              <p:sp>
                <p:nvSpPr>
                  <p:cNvPr id="144" name="Rectangle 143"/>
                  <p:cNvSpPr/>
                  <p:nvPr/>
                </p:nvSpPr>
                <p:spPr>
                  <a:xfrm>
                    <a:off x="625961" y="692696"/>
                    <a:ext cx="1209778" cy="6915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63" name="TextBox 144"/>
                  <p:cNvSpPr txBox="1">
                    <a:spLocks noChangeArrowheads="1"/>
                  </p:cNvSpPr>
                  <p:nvPr/>
                </p:nvSpPr>
                <p:spPr bwMode="auto">
                  <a:xfrm>
                    <a:off x="680805" y="701833"/>
                    <a:ext cx="921703" cy="221599"/>
                  </a:xfrm>
                  <a:prstGeom prst="rect">
                    <a:avLst/>
                  </a:prstGeom>
                  <a:noFill/>
                  <a:ln w="9525">
                    <a:noFill/>
                    <a:miter lim="800000"/>
                    <a:headEnd/>
                    <a:tailEnd/>
                  </a:ln>
                </p:spPr>
                <p:txBody>
                  <a:bodyPr>
                    <a:spAutoFit/>
                  </a:bodyPr>
                  <a:lstStyle/>
                  <a:p>
                    <a:r>
                      <a:rPr lang="en-US" sz="1200" dirty="0">
                        <a:latin typeface="Lucida Sans Unicode" pitchFamily="34" charset="0"/>
                      </a:rPr>
                      <a:t>TARICG</a:t>
                    </a:r>
                  </a:p>
                </p:txBody>
              </p:sp>
            </p:grpSp>
            <p:sp>
              <p:nvSpPr>
                <p:cNvPr id="142" name="Rectangle 141"/>
                <p:cNvSpPr/>
                <p:nvPr/>
              </p:nvSpPr>
              <p:spPr>
                <a:xfrm>
                  <a:off x="3563231" y="1340966"/>
                  <a:ext cx="1440817" cy="71988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61" name="TextBox 142"/>
                <p:cNvSpPr txBox="1">
                  <a:spLocks noChangeArrowheads="1"/>
                </p:cNvSpPr>
                <p:nvPr/>
              </p:nvSpPr>
              <p:spPr bwMode="auto">
                <a:xfrm>
                  <a:off x="3563888" y="1340768"/>
                  <a:ext cx="1440160" cy="707886"/>
                </a:xfrm>
                <a:prstGeom prst="rect">
                  <a:avLst/>
                </a:prstGeom>
                <a:noFill/>
                <a:ln w="9525">
                  <a:noFill/>
                  <a:miter lim="800000"/>
                  <a:headEnd/>
                  <a:tailEnd/>
                </a:ln>
              </p:spPr>
              <p:txBody>
                <a:bodyPr>
                  <a:spAutoFit/>
                </a:bodyPr>
                <a:lstStyle/>
                <a:p>
                  <a:r>
                    <a:rPr lang="en-US" sz="800" dirty="0">
                      <a:latin typeface="Lucida Sans Unicode" pitchFamily="34" charset="0"/>
                    </a:rPr>
                    <a:t>J2EE</a:t>
                  </a:r>
                </a:p>
                <a:p>
                  <a:r>
                    <a:rPr lang="hr-HR" sz="800">
                      <a:latin typeface="Lucida Sans Unicode" pitchFamily="34" charset="0"/>
                    </a:rPr>
                    <a:t>DELL PowerEdge R710</a:t>
                  </a:r>
                  <a:endParaRPr lang="en-US" sz="800" dirty="0">
                    <a:latin typeface="Lucida Sans Unicode" pitchFamily="34" charset="0"/>
                  </a:endParaRPr>
                </a:p>
                <a:p>
                  <a:r>
                    <a:rPr lang="hr-HR" sz="800">
                      <a:latin typeface="Lucida Sans Unicode" pitchFamily="34" charset="0"/>
                    </a:rPr>
                    <a:t>Vmware ESXi 5.0</a:t>
                  </a:r>
                  <a:endParaRPr lang="en-US" sz="800" dirty="0">
                    <a:latin typeface="Lucida Sans Unicode" pitchFamily="34" charset="0"/>
                  </a:endParaRPr>
                </a:p>
                <a:p>
                  <a:r>
                    <a:rPr lang="en-US" sz="800" dirty="0">
                      <a:latin typeface="Lucida Sans Unicode" pitchFamily="34" charset="0"/>
                    </a:rPr>
                    <a:t>Red Hat Enterprise Linux</a:t>
                  </a:r>
                </a:p>
                <a:p>
                  <a:r>
                    <a:rPr lang="en-US" sz="800" dirty="0">
                      <a:latin typeface="Lucida Sans Unicode" pitchFamily="34" charset="0"/>
                    </a:rPr>
                    <a:t>App server Oracle 10g</a:t>
                  </a:r>
                </a:p>
              </p:txBody>
            </p:sp>
          </p:grpSp>
          <p:grpSp>
            <p:nvGrpSpPr>
              <p:cNvPr id="20" name="Group 155"/>
              <p:cNvGrpSpPr>
                <a:grpSpLocks/>
              </p:cNvGrpSpPr>
              <p:nvPr/>
            </p:nvGrpSpPr>
            <p:grpSpPr bwMode="auto">
              <a:xfrm>
                <a:off x="6858000" y="357188"/>
                <a:ext cx="2160588" cy="1155700"/>
                <a:chOff x="2915816" y="908721"/>
                <a:chExt cx="2160240" cy="1155322"/>
              </a:xfrm>
            </p:grpSpPr>
            <p:grpSp>
              <p:nvGrpSpPr>
                <p:cNvPr id="21" name="Group 13"/>
                <p:cNvGrpSpPr>
                  <a:grpSpLocks/>
                </p:cNvGrpSpPr>
                <p:nvPr/>
              </p:nvGrpSpPr>
              <p:grpSpPr bwMode="auto">
                <a:xfrm>
                  <a:off x="2915816" y="908721"/>
                  <a:ext cx="1512644" cy="863319"/>
                  <a:chOff x="625961" y="692696"/>
                  <a:chExt cx="1210115" cy="690655"/>
                </a:xfrm>
              </p:grpSpPr>
              <p:sp>
                <p:nvSpPr>
                  <p:cNvPr id="160" name="Rectangle 159"/>
                  <p:cNvSpPr/>
                  <p:nvPr/>
                </p:nvSpPr>
                <p:spPr>
                  <a:xfrm>
                    <a:off x="625961" y="692696"/>
                    <a:ext cx="1210115" cy="6906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58" name="TextBox 160"/>
                  <p:cNvSpPr txBox="1">
                    <a:spLocks noChangeArrowheads="1"/>
                  </p:cNvSpPr>
                  <p:nvPr/>
                </p:nvSpPr>
                <p:spPr bwMode="auto">
                  <a:xfrm>
                    <a:off x="698161" y="730664"/>
                    <a:ext cx="748883" cy="221599"/>
                  </a:xfrm>
                  <a:prstGeom prst="rect">
                    <a:avLst/>
                  </a:prstGeom>
                  <a:noFill/>
                  <a:ln w="9525">
                    <a:noFill/>
                    <a:miter lim="800000"/>
                    <a:headEnd/>
                    <a:tailEnd/>
                  </a:ln>
                </p:spPr>
                <p:txBody>
                  <a:bodyPr>
                    <a:spAutoFit/>
                  </a:bodyPr>
                  <a:lstStyle/>
                  <a:p>
                    <a:r>
                      <a:rPr lang="en-US" sz="1200" dirty="0">
                        <a:latin typeface="Lucida Sans Unicode" pitchFamily="34" charset="0"/>
                      </a:rPr>
                      <a:t>RMS</a:t>
                    </a:r>
                  </a:p>
                </p:txBody>
              </p:sp>
            </p:grpSp>
            <p:sp>
              <p:nvSpPr>
                <p:cNvPr id="158" name="Rectangle 157"/>
                <p:cNvSpPr/>
                <p:nvPr/>
              </p:nvSpPr>
              <p:spPr>
                <a:xfrm>
                  <a:off x="3563412" y="1340380"/>
                  <a:ext cx="1368205" cy="72048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56" name="TextBox 158"/>
                <p:cNvSpPr txBox="1">
                  <a:spLocks noChangeArrowheads="1"/>
                </p:cNvSpPr>
                <p:nvPr/>
              </p:nvSpPr>
              <p:spPr bwMode="auto">
                <a:xfrm>
                  <a:off x="3563888" y="1340768"/>
                  <a:ext cx="1512168" cy="723275"/>
                </a:xfrm>
                <a:prstGeom prst="rect">
                  <a:avLst/>
                </a:prstGeom>
                <a:noFill/>
                <a:ln w="9525">
                  <a:noFill/>
                  <a:miter lim="800000"/>
                  <a:headEnd/>
                  <a:tailEnd/>
                </a:ln>
              </p:spPr>
              <p:txBody>
                <a:bodyPr>
                  <a:spAutoFit/>
                </a:bodyPr>
                <a:lstStyle/>
                <a:p>
                  <a:r>
                    <a:rPr lang="en-US" sz="800" dirty="0">
                      <a:latin typeface="Lucida Sans Unicode" pitchFamily="34" charset="0"/>
                    </a:rPr>
                    <a:t>J2EE</a:t>
                  </a:r>
                </a:p>
                <a:p>
                  <a:r>
                    <a:rPr lang="hr-HR" sz="800">
                      <a:latin typeface="Lucida Sans Unicode" pitchFamily="34" charset="0"/>
                    </a:rPr>
                    <a:t>DELL PowerEdge R710</a:t>
                  </a:r>
                  <a:endParaRPr lang="en-US" sz="800" dirty="0">
                    <a:latin typeface="Lucida Sans Unicode" pitchFamily="34" charset="0"/>
                  </a:endParaRPr>
                </a:p>
                <a:p>
                  <a:r>
                    <a:rPr lang="hr-HR" sz="800">
                      <a:latin typeface="Lucida Sans Unicode" pitchFamily="34" charset="0"/>
                    </a:rPr>
                    <a:t>Vmware ESXi 5.0</a:t>
                  </a:r>
                  <a:endParaRPr lang="en-US" sz="800" dirty="0">
                    <a:latin typeface="Lucida Sans Unicode" pitchFamily="34" charset="0"/>
                  </a:endParaRPr>
                </a:p>
                <a:p>
                  <a:r>
                    <a:rPr lang="en-US" sz="800" dirty="0">
                      <a:latin typeface="Lucida Sans Unicode" pitchFamily="34" charset="0"/>
                    </a:rPr>
                    <a:t>Red Hat Enterprise Linux</a:t>
                  </a:r>
                </a:p>
                <a:p>
                  <a:r>
                    <a:rPr lang="en-US" sz="800" dirty="0">
                      <a:latin typeface="Lucida Sans Unicode" pitchFamily="34" charset="0"/>
                    </a:rPr>
                    <a:t>App server Oracle 10g</a:t>
                  </a:r>
                </a:p>
              </p:txBody>
            </p:sp>
          </p:grpSp>
          <p:grpSp>
            <p:nvGrpSpPr>
              <p:cNvPr id="27" name="Group 133"/>
              <p:cNvGrpSpPr>
                <a:grpSpLocks/>
              </p:cNvGrpSpPr>
              <p:nvPr/>
            </p:nvGrpSpPr>
            <p:grpSpPr bwMode="auto">
              <a:xfrm>
                <a:off x="4067175" y="6092825"/>
                <a:ext cx="1909762" cy="731837"/>
                <a:chOff x="2413746" y="836713"/>
                <a:chExt cx="2661677" cy="1101287"/>
              </a:xfrm>
            </p:grpSpPr>
            <p:grpSp>
              <p:nvGrpSpPr>
                <p:cNvPr id="29" name="Group 13"/>
                <p:cNvGrpSpPr>
                  <a:grpSpLocks/>
                </p:cNvGrpSpPr>
                <p:nvPr/>
              </p:nvGrpSpPr>
              <p:grpSpPr bwMode="auto">
                <a:xfrm>
                  <a:off x="2413746" y="836713"/>
                  <a:ext cx="1798200" cy="867410"/>
                  <a:chOff x="224304" y="635090"/>
                  <a:chExt cx="1438560" cy="693928"/>
                </a:xfrm>
              </p:grpSpPr>
              <p:sp>
                <p:nvSpPr>
                  <p:cNvPr id="156" name="Rectangle 155"/>
                  <p:cNvSpPr/>
                  <p:nvPr/>
                </p:nvSpPr>
                <p:spPr>
                  <a:xfrm>
                    <a:off x="224304" y="635090"/>
                    <a:ext cx="1439033" cy="6937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49" name="TextBox 138"/>
                  <p:cNvSpPr txBox="1">
                    <a:spLocks noChangeArrowheads="1"/>
                  </p:cNvSpPr>
                  <p:nvPr/>
                </p:nvSpPr>
                <p:spPr bwMode="auto">
                  <a:xfrm>
                    <a:off x="224304" y="635090"/>
                    <a:ext cx="995841" cy="296600"/>
                  </a:xfrm>
                  <a:prstGeom prst="rect">
                    <a:avLst/>
                  </a:prstGeom>
                  <a:noFill/>
                  <a:ln w="9525">
                    <a:noFill/>
                    <a:miter lim="800000"/>
                    <a:headEnd/>
                    <a:tailEnd/>
                  </a:ln>
                </p:spPr>
                <p:txBody>
                  <a:bodyPr>
                    <a:spAutoFit/>
                  </a:bodyPr>
                  <a:lstStyle/>
                  <a:p>
                    <a:r>
                      <a:rPr lang="en-US" sz="1000" dirty="0">
                        <a:latin typeface="Lucida Sans Unicode" pitchFamily="34" charset="0"/>
                      </a:rPr>
                      <a:t>SEED</a:t>
                    </a:r>
                  </a:p>
                </p:txBody>
              </p:sp>
            </p:grpSp>
            <p:sp>
              <p:nvSpPr>
                <p:cNvPr id="154" name="Rectangle 153"/>
                <p:cNvSpPr/>
                <p:nvPr/>
              </p:nvSpPr>
              <p:spPr>
                <a:xfrm>
                  <a:off x="3223533" y="1070826"/>
                  <a:ext cx="1851890" cy="86717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800" dirty="0">
                    <a:solidFill>
                      <a:schemeClr val="tx1">
                        <a:lumMod val="95000"/>
                        <a:lumOff val="5000"/>
                      </a:schemeClr>
                    </a:solidFill>
                  </a:endParaRPr>
                </a:p>
              </p:txBody>
            </p:sp>
          </p:grpSp>
          <p:grpSp>
            <p:nvGrpSpPr>
              <p:cNvPr id="30" name="Group 191"/>
              <p:cNvGrpSpPr>
                <a:grpSpLocks/>
              </p:cNvGrpSpPr>
              <p:nvPr/>
            </p:nvGrpSpPr>
            <p:grpSpPr bwMode="auto">
              <a:xfrm>
                <a:off x="6588125" y="2636838"/>
                <a:ext cx="1800225" cy="1008062"/>
                <a:chOff x="6588224" y="2636912"/>
                <a:chExt cx="1800200" cy="1008112"/>
              </a:xfrm>
            </p:grpSpPr>
            <p:grpSp>
              <p:nvGrpSpPr>
                <p:cNvPr id="31" name="Group 133"/>
                <p:cNvGrpSpPr>
                  <a:grpSpLocks/>
                </p:cNvGrpSpPr>
                <p:nvPr/>
              </p:nvGrpSpPr>
              <p:grpSpPr bwMode="auto">
                <a:xfrm>
                  <a:off x="6588224" y="2636912"/>
                  <a:ext cx="1565253" cy="1008112"/>
                  <a:chOff x="2915817" y="836713"/>
                  <a:chExt cx="2182726" cy="1517968"/>
                </a:xfrm>
              </p:grpSpPr>
              <p:grpSp>
                <p:nvGrpSpPr>
                  <p:cNvPr id="10304" name="Group 13"/>
                  <p:cNvGrpSpPr>
                    <a:grpSpLocks/>
                  </p:cNvGrpSpPr>
                  <p:nvPr/>
                </p:nvGrpSpPr>
                <p:grpSpPr bwMode="auto">
                  <a:xfrm>
                    <a:off x="2915817" y="836713"/>
                    <a:ext cx="1296129" cy="1084263"/>
                    <a:chOff x="625961" y="635090"/>
                    <a:chExt cx="1036903" cy="867410"/>
                  </a:xfrm>
                </p:grpSpPr>
                <p:sp>
                  <p:nvSpPr>
                    <p:cNvPr id="119" name="Rectangle 118"/>
                    <p:cNvSpPr/>
                    <p:nvPr/>
                  </p:nvSpPr>
                  <p:spPr>
                    <a:xfrm>
                      <a:off x="625961" y="635090"/>
                      <a:ext cx="1036021" cy="868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345" name="TextBox 138"/>
                    <p:cNvSpPr txBox="1">
                      <a:spLocks noChangeArrowheads="1"/>
                    </p:cNvSpPr>
                    <p:nvPr/>
                  </p:nvSpPr>
                  <p:spPr bwMode="auto">
                    <a:xfrm>
                      <a:off x="625961" y="635090"/>
                      <a:ext cx="995841" cy="296599"/>
                    </a:xfrm>
                    <a:prstGeom prst="rect">
                      <a:avLst/>
                    </a:prstGeom>
                    <a:noFill/>
                    <a:ln w="9525">
                      <a:noFill/>
                      <a:miter lim="800000"/>
                      <a:headEnd/>
                      <a:tailEnd/>
                    </a:ln>
                  </p:spPr>
                  <p:txBody>
                    <a:bodyPr>
                      <a:spAutoFit/>
                    </a:bodyPr>
                    <a:lstStyle/>
                    <a:p>
                      <a:r>
                        <a:rPr lang="en-US" sz="1000" dirty="0">
                          <a:latin typeface="Lucida Sans Unicode" pitchFamily="34" charset="0"/>
                        </a:rPr>
                        <a:t>ICM</a:t>
                      </a:r>
                    </a:p>
                  </p:txBody>
                </p:sp>
              </p:grpSp>
              <p:sp>
                <p:nvSpPr>
                  <p:cNvPr id="115" name="Rectangle 114"/>
                  <p:cNvSpPr/>
                  <p:nvPr/>
                </p:nvSpPr>
                <p:spPr>
                  <a:xfrm>
                    <a:off x="3272226" y="1264612"/>
                    <a:ext cx="1826317" cy="109006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341" name="TextBox 187"/>
                <p:cNvSpPr txBox="1">
                  <a:spLocks noChangeArrowheads="1"/>
                </p:cNvSpPr>
                <p:nvPr/>
              </p:nvSpPr>
              <p:spPr bwMode="auto">
                <a:xfrm>
                  <a:off x="6876256" y="2924944"/>
                  <a:ext cx="1512168" cy="584775"/>
                </a:xfrm>
                <a:prstGeom prst="rect">
                  <a:avLst/>
                </a:prstGeom>
                <a:noFill/>
                <a:ln w="9525">
                  <a:noFill/>
                  <a:miter lim="800000"/>
                  <a:headEnd/>
                  <a:tailEnd/>
                </a:ln>
              </p:spPr>
              <p:txBody>
                <a:bodyPr>
                  <a:spAutoFit/>
                </a:bodyPr>
                <a:lstStyle/>
                <a:p>
                  <a:r>
                    <a:rPr lang="en-US" sz="800" dirty="0"/>
                    <a:t>Dot Net</a:t>
                  </a:r>
                </a:p>
                <a:p>
                  <a:r>
                    <a:rPr lang="hr-HR" sz="800">
                      <a:latin typeface="Lucida Sans Unicode" pitchFamily="34" charset="0"/>
                    </a:rPr>
                    <a:t>DELL PowerEdge R710</a:t>
                  </a:r>
                  <a:endParaRPr lang="en-US" sz="800" dirty="0">
                    <a:latin typeface="Lucida Sans Unicode" pitchFamily="34" charset="0"/>
                  </a:endParaRPr>
                </a:p>
                <a:p>
                  <a:r>
                    <a:rPr lang="hr-HR" sz="800">
                      <a:latin typeface="Lucida Sans Unicode" pitchFamily="34" charset="0"/>
                    </a:rPr>
                    <a:t>Vmware ESXi 5.0</a:t>
                  </a:r>
                  <a:endParaRPr lang="en-US" sz="800" dirty="0">
                    <a:latin typeface="Lucida Sans Unicode" pitchFamily="34" charset="0"/>
                  </a:endParaRPr>
                </a:p>
                <a:p>
                  <a:r>
                    <a:rPr lang="hr-HR" sz="800">
                      <a:latin typeface="Lucida Sans Unicode" pitchFamily="34" charset="0"/>
                    </a:rPr>
                    <a:t>Windows Server 2003</a:t>
                  </a:r>
                  <a:endParaRPr lang="en-US" sz="800" dirty="0"/>
                </a:p>
              </p:txBody>
            </p:sp>
          </p:grpSp>
          <p:sp>
            <p:nvSpPr>
              <p:cNvPr id="83" name="Can 82"/>
              <p:cNvSpPr/>
              <p:nvPr/>
            </p:nvSpPr>
            <p:spPr bwMode="auto">
              <a:xfrm>
                <a:off x="3995738" y="5373688"/>
                <a:ext cx="1584325" cy="576262"/>
              </a:xfrm>
              <a:prstGeom prst="can">
                <a:avLst>
                  <a:gd name="adj" fmla="val 25920"/>
                </a:avLst>
              </a:prstGeom>
              <a:solidFill>
                <a:schemeClr val="accent3"/>
              </a:solidFill>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sl-SI" sz="1200" dirty="0"/>
              </a:p>
              <a:p>
                <a:pPr algn="ctr" fontAlgn="auto">
                  <a:spcBef>
                    <a:spcPts val="0"/>
                  </a:spcBef>
                  <a:spcAft>
                    <a:spcPts val="0"/>
                  </a:spcAft>
                  <a:defRPr/>
                </a:pPr>
                <a:endParaRPr lang="sl-SI" sz="1200" dirty="0"/>
              </a:p>
              <a:p>
                <a:pPr fontAlgn="auto">
                  <a:spcBef>
                    <a:spcPts val="0"/>
                  </a:spcBef>
                  <a:spcAft>
                    <a:spcPts val="0"/>
                  </a:spcAft>
                  <a:defRPr/>
                </a:pPr>
                <a:r>
                  <a:rPr lang="en-US" sz="1200" dirty="0"/>
                  <a:t>DMZ  </a:t>
                </a:r>
              </a:p>
              <a:p>
                <a:pPr fontAlgn="auto">
                  <a:spcBef>
                    <a:spcPts val="0"/>
                  </a:spcBef>
                  <a:spcAft>
                    <a:spcPts val="0"/>
                  </a:spcAft>
                  <a:defRPr/>
                </a:pPr>
                <a:r>
                  <a:rPr lang="en-US" sz="1200" dirty="0"/>
                  <a:t>Apache WEB server</a:t>
                </a:r>
                <a:endParaRPr lang="sl-SI" sz="1200" dirty="0"/>
              </a:p>
              <a:p>
                <a:pPr algn="ctr" fontAlgn="auto">
                  <a:spcBef>
                    <a:spcPts val="0"/>
                  </a:spcBef>
                  <a:spcAft>
                    <a:spcPts val="0"/>
                  </a:spcAft>
                  <a:defRPr/>
                </a:pPr>
                <a:endParaRPr lang="en-US" dirty="0"/>
              </a:p>
            </p:txBody>
          </p:sp>
        </p:grpSp>
        <p:sp>
          <p:nvSpPr>
            <p:cNvPr id="12333" name="TextBox 183"/>
            <p:cNvSpPr txBox="1">
              <a:spLocks noChangeArrowheads="1"/>
            </p:cNvSpPr>
            <p:nvPr/>
          </p:nvSpPr>
          <p:spPr bwMode="auto">
            <a:xfrm>
              <a:off x="4643438" y="6273800"/>
              <a:ext cx="1728787" cy="584200"/>
            </a:xfrm>
            <a:prstGeom prst="rect">
              <a:avLst/>
            </a:prstGeom>
            <a:noFill/>
            <a:ln w="9525">
              <a:noFill/>
              <a:miter lim="800000"/>
              <a:headEnd/>
              <a:tailEnd/>
            </a:ln>
          </p:spPr>
          <p:txBody>
            <a:bodyPr>
              <a:spAutoFit/>
            </a:bodyPr>
            <a:lstStyle/>
            <a:p>
              <a:r>
                <a:rPr lang="en-US" sz="800" dirty="0"/>
                <a:t>Dot Net</a:t>
              </a:r>
            </a:p>
            <a:p>
              <a:r>
                <a:rPr lang="hr-HR" sz="800" dirty="0">
                  <a:latin typeface="Lucida Sans Unicode" pitchFamily="34" charset="0"/>
                </a:rPr>
                <a:t>DELL PowerEdge R710</a:t>
              </a:r>
              <a:endParaRPr lang="en-US" sz="800" dirty="0">
                <a:latin typeface="Lucida Sans Unicode" pitchFamily="34" charset="0"/>
              </a:endParaRPr>
            </a:p>
            <a:p>
              <a:r>
                <a:rPr lang="hr-HR" sz="800" dirty="0">
                  <a:latin typeface="Lucida Sans Unicode" pitchFamily="34" charset="0"/>
                </a:rPr>
                <a:t>Vmware ESXi 5.0</a:t>
              </a:r>
              <a:endParaRPr lang="en-US" sz="800" dirty="0">
                <a:latin typeface="Lucida Sans Unicode" pitchFamily="34" charset="0"/>
              </a:endParaRPr>
            </a:p>
            <a:p>
              <a:r>
                <a:rPr lang="hr-HR" sz="800" dirty="0">
                  <a:latin typeface="Lucida Sans Unicode" pitchFamily="34" charset="0"/>
                </a:rPr>
                <a:t>Windows Server 2003</a:t>
              </a:r>
              <a:endParaRPr lang="en-US" sz="8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checkerboard(across)">
                                      <p:cBhvr>
                                        <p:cTn id="7" dur="500"/>
                                        <p:tgtEl>
                                          <p:spTgt spid="124"/>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checkerboard(across)">
                                      <p:cBhvr>
                                        <p:cTn id="11" dur="500"/>
                                        <p:tgtEl>
                                          <p:spTgt spid="125"/>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checkerboard(across)">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2000"/>
                                        <p:tgtEl>
                                          <p:spTgt spid="10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000"/>
                                        <p:tgtEl>
                                          <p:spTgt spid="8"/>
                                        </p:tgtEl>
                                      </p:cBhvr>
                                    </p:animEffect>
                                  </p:childTnLst>
                                </p:cTn>
                              </p:par>
                              <p:par>
                                <p:cTn id="26" presetID="13" presetClass="entr" presetSubtype="16"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animEffect transition="in" filter="plus(in)">
                                      <p:cBhvr>
                                        <p:cTn id="28" dur="2000"/>
                                        <p:tgtEl>
                                          <p:spTgt spid="10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0"/>
                                        </p:tgtEl>
                                        <p:attrNameLst>
                                          <p:attrName>style.visibility</p:attrName>
                                        </p:attrNameLst>
                                      </p:cBhvr>
                                      <p:to>
                                        <p:strVal val="visible"/>
                                      </p:to>
                                    </p:set>
                                    <p:animEffect transition="in" filter="fade">
                                      <p:cBhvr>
                                        <p:cTn id="33" dur="2000"/>
                                        <p:tgtEl>
                                          <p:spTgt spid="140"/>
                                        </p:tgtEl>
                                      </p:cBhvr>
                                    </p:animEffect>
                                  </p:childTnLst>
                                </p:cTn>
                              </p:par>
                            </p:childTnLst>
                          </p:cTn>
                        </p:par>
                        <p:par>
                          <p:cTn id="34" fill="hold">
                            <p:stCondLst>
                              <p:cond delay="2000"/>
                            </p:stCondLst>
                            <p:childTnLst>
                              <p:par>
                                <p:cTn id="35" presetID="13" presetClass="entr" presetSubtype="16" fill="hold" nodeType="afterEffect">
                                  <p:stCondLst>
                                    <p:cond delay="0"/>
                                  </p:stCondLst>
                                  <p:childTnLst>
                                    <p:set>
                                      <p:cBhvr>
                                        <p:cTn id="36" dur="1" fill="hold">
                                          <p:stCondLst>
                                            <p:cond delay="0"/>
                                          </p:stCondLst>
                                        </p:cTn>
                                        <p:tgtEl>
                                          <p:spTgt spid="148"/>
                                        </p:tgtEl>
                                        <p:attrNameLst>
                                          <p:attrName>style.visibility</p:attrName>
                                        </p:attrNameLst>
                                      </p:cBhvr>
                                      <p:to>
                                        <p:strVal val="visible"/>
                                      </p:to>
                                    </p:set>
                                    <p:animEffect transition="in" filter="plus(in)">
                                      <p:cBhvr>
                                        <p:cTn id="37" dur="2000"/>
                                        <p:tgtEl>
                                          <p:spTgt spid="148"/>
                                        </p:tgtEl>
                                      </p:cBhvr>
                                    </p:animEffect>
                                  </p:childTnLst>
                                </p:cTn>
                              </p:par>
                              <p:par>
                                <p:cTn id="38" presetID="10" presetClass="entr" presetSubtype="0"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fade">
                                      <p:cBhvr>
                                        <p:cTn id="40" dur="2000"/>
                                        <p:tgtEl>
                                          <p:spTgt spid="135"/>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95"/>
                                        </p:tgtEl>
                                        <p:attrNameLst>
                                          <p:attrName>style.visibility</p:attrName>
                                        </p:attrNameLst>
                                      </p:cBhvr>
                                      <p:to>
                                        <p:strVal val="visible"/>
                                      </p:to>
                                    </p:set>
                                    <p:animEffect transition="in" filter="checkerboard(across)">
                                      <p:cBhvr>
                                        <p:cTn id="45" dur="500"/>
                                        <p:tgtEl>
                                          <p:spTgt spid="19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20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13" presetClass="entr" presetSubtype="16" fill="hold" nodeType="clickEffect">
                                  <p:stCondLst>
                                    <p:cond delay="0"/>
                                  </p:stCondLst>
                                  <p:childTnLst>
                                    <p:set>
                                      <p:cBhvr>
                                        <p:cTn id="54" dur="1" fill="hold">
                                          <p:stCondLst>
                                            <p:cond delay="0"/>
                                          </p:stCondLst>
                                        </p:cTn>
                                        <p:tgtEl>
                                          <p:spTgt spid="139"/>
                                        </p:tgtEl>
                                        <p:attrNameLst>
                                          <p:attrName>style.visibility</p:attrName>
                                        </p:attrNameLst>
                                      </p:cBhvr>
                                      <p:to>
                                        <p:strVal val="visible"/>
                                      </p:to>
                                    </p:set>
                                    <p:animEffect transition="in" filter="plus(in)">
                                      <p:cBhvr>
                                        <p:cTn id="55" dur="2000"/>
                                        <p:tgtEl>
                                          <p:spTgt spid="13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fade">
                                      <p:cBhvr>
                                        <p:cTn id="60" dur="2000"/>
                                        <p:tgtEl>
                                          <p:spTgt spid="133"/>
                                        </p:tgtEl>
                                      </p:cBhvr>
                                    </p:animEffect>
                                  </p:childTnLst>
                                </p:cTn>
                              </p:par>
                            </p:childTnLst>
                          </p:cTn>
                        </p:par>
                      </p:childTnLst>
                    </p:cTn>
                  </p:par>
                  <p:par>
                    <p:cTn id="61" fill="hold">
                      <p:stCondLst>
                        <p:cond delay="indefinite"/>
                      </p:stCondLst>
                      <p:childTnLst>
                        <p:par>
                          <p:cTn id="62" fill="hold">
                            <p:stCondLst>
                              <p:cond delay="0"/>
                            </p:stCondLst>
                            <p:childTnLst>
                              <p:par>
                                <p:cTn id="63" presetID="13" presetClass="entr" presetSubtype="16" fill="hold" nodeType="clickEffect">
                                  <p:stCondLst>
                                    <p:cond delay="0"/>
                                  </p:stCondLst>
                                  <p:childTnLst>
                                    <p:set>
                                      <p:cBhvr>
                                        <p:cTn id="64" dur="1" fill="hold">
                                          <p:stCondLst>
                                            <p:cond delay="0"/>
                                          </p:stCondLst>
                                        </p:cTn>
                                        <p:tgtEl>
                                          <p:spTgt spid="137"/>
                                        </p:tgtEl>
                                        <p:attrNameLst>
                                          <p:attrName>style.visibility</p:attrName>
                                        </p:attrNameLst>
                                      </p:cBhvr>
                                      <p:to>
                                        <p:strVal val="visible"/>
                                      </p:to>
                                    </p:set>
                                    <p:animEffect transition="in" filter="plus(in)">
                                      <p:cBhvr>
                                        <p:cTn id="65" dur="2000"/>
                                        <p:tgtEl>
                                          <p:spTgt spid="137"/>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2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19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1295400" y="2895600"/>
            <a:ext cx="6705600" cy="553998"/>
          </a:xfrm>
          <a:prstGeom prst="rect">
            <a:avLst/>
          </a:prstGeom>
          <a:noFill/>
        </p:spPr>
        <p:txBody>
          <a:bodyPr wrap="square" rtlCol="0">
            <a:spAutoFit/>
          </a:bodyPr>
          <a:lstStyle/>
          <a:p>
            <a:pPr algn="ctr"/>
            <a:r>
              <a:rPr lang="sl-SI" sz="3000" b="1" dirty="0" smtClean="0">
                <a:solidFill>
                  <a:schemeClr val="accent2">
                    <a:lumMod val="50000"/>
                  </a:schemeClr>
                </a:solidFill>
                <a:latin typeface="Helvetica" pitchFamily="34" charset="0"/>
              </a:rPr>
              <a:t>CIS: Network</a:t>
            </a:r>
            <a:endParaRPr lang="en-US" sz="3000" b="1" dirty="0">
              <a:solidFill>
                <a:schemeClr val="accent2">
                  <a:lumMod val="50000"/>
                </a:schemeClr>
              </a:solidFill>
              <a:latin typeface="Helvetic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pic>
        <p:nvPicPr>
          <p:cNvPr id="19" name="Picture 18" descr="001.jpg"/>
          <p:cNvPicPr>
            <a:picLocks noChangeAspect="1"/>
          </p:cNvPicPr>
          <p:nvPr/>
        </p:nvPicPr>
        <p:blipFill>
          <a:blip r:embed="rId3" cstate="print"/>
          <a:stretch>
            <a:fillRect/>
          </a:stretch>
        </p:blipFill>
        <p:spPr>
          <a:xfrm>
            <a:off x="1066799" y="430189"/>
            <a:ext cx="6892025" cy="58944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2000" fill="hold"/>
                                        <p:tgtEl>
                                          <p:spTgt spid="19"/>
                                        </p:tgtEl>
                                        <p:attrNameLst>
                                          <p:attrName>ppt_w</p:attrName>
                                        </p:attrNameLst>
                                      </p:cBhvr>
                                      <p:tavLst>
                                        <p:tav tm="0">
                                          <p:val>
                                            <p:fltVal val="0"/>
                                          </p:val>
                                        </p:tav>
                                        <p:tav tm="100000">
                                          <p:val>
                                            <p:strVal val="#ppt_w"/>
                                          </p:val>
                                        </p:tav>
                                      </p:tavLst>
                                    </p:anim>
                                    <p:anim calcmode="lin" valueType="num">
                                      <p:cBhvr>
                                        <p:cTn id="8" dur="20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228600" y="3124200"/>
            <a:ext cx="8610600" cy="523220"/>
          </a:xfrm>
          <a:prstGeom prst="rect">
            <a:avLst/>
          </a:prstGeom>
          <a:noFill/>
        </p:spPr>
        <p:txBody>
          <a:bodyPr wrap="square" rtlCol="0">
            <a:spAutoFit/>
          </a:bodyPr>
          <a:lstStyle/>
          <a:p>
            <a:pPr algn="ctr"/>
            <a:r>
              <a:rPr lang="sl-SI" sz="2800" b="1" dirty="0" smtClean="0">
                <a:solidFill>
                  <a:schemeClr val="accent2">
                    <a:lumMod val="50000"/>
                  </a:schemeClr>
                </a:solidFill>
                <a:latin typeface="Helvetica" pitchFamily="34" charset="0"/>
              </a:rPr>
              <a:t>CIS: Applications</a:t>
            </a:r>
            <a:endParaRPr lang="en-US" sz="2800" b="1" dirty="0">
              <a:solidFill>
                <a:schemeClr val="accent2">
                  <a:lumMod val="50000"/>
                </a:schemeClr>
              </a:solidFill>
              <a:latin typeface="Helvetic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graphicFrame>
        <p:nvGraphicFramePr>
          <p:cNvPr id="21" name="Content Placeholder 3"/>
          <p:cNvGraphicFramePr>
            <a:graphicFrameLocks/>
          </p:cNvGraphicFramePr>
          <p:nvPr/>
        </p:nvGraphicFramePr>
        <p:xfrm>
          <a:off x="1143000" y="685800"/>
          <a:ext cx="71628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Rounded Rectangle 21"/>
          <p:cNvSpPr/>
          <p:nvPr/>
        </p:nvSpPr>
        <p:spPr>
          <a:xfrm>
            <a:off x="3352800" y="2643182"/>
            <a:ext cx="2571768" cy="1690686"/>
          </a:xfrm>
          <a:prstGeom prst="roundRect">
            <a:avLst>
              <a:gd name="adj" fmla="val 17157"/>
            </a:avLst>
          </a:prstGeom>
          <a:solidFill>
            <a:schemeClr val="accent1">
              <a:lumMod val="75000"/>
            </a:schemeClr>
          </a:solidFill>
          <a:effectLst>
            <a:outerShdw blurRad="76200" dir="18900000" sy="23000" kx="-1200000" algn="bl" rotWithShape="0">
              <a:prstClr val="black">
                <a:alpha val="36000"/>
              </a:prstClr>
            </a:outerShdw>
          </a:effectLst>
          <a:scene3d>
            <a:camera prst="perspectiveContrastingLeftFacing" fov="5100000">
              <a:rot lat="335004" lon="1724632" rev="21598737"/>
            </a:camera>
            <a:lightRig rig="threePt" dir="t"/>
          </a:scene3d>
          <a:sp3d extrusionH="95250" prstMaterial="matte">
            <a:bevelT w="114300" h="1841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8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edge">
                                      <p:cBhvr>
                                        <p:cTn id="7" dur="5000"/>
                                        <p:tgtEl>
                                          <p:spTgt spid="21"/>
                                        </p:tgtEl>
                                      </p:cBhvr>
                                    </p:animEffect>
                                  </p:childTnLst>
                                </p:cTn>
                              </p:par>
                              <p:par>
                                <p:cTn id="8" presetID="10" presetClass="entr" presetSubtype="0" fill="hold" nodeType="withEffect">
                                  <p:stCondLst>
                                    <p:cond delay="0"/>
                                  </p:stCondLst>
                                  <p:iterate type="lt">
                                    <p:tmPct val="0"/>
                                  </p:iterate>
                                  <p:childTnLst>
                                    <p:set>
                                      <p:cBhvr>
                                        <p:cTn id="9" dur="1" fill="hold">
                                          <p:stCondLst>
                                            <p:cond delay="0"/>
                                          </p:stCondLst>
                                        </p:cTn>
                                        <p:tgtEl>
                                          <p:spTgt spid="22"/>
                                        </p:tgtEl>
                                        <p:attrNameLst>
                                          <p:attrName>style.visibility</p:attrName>
                                        </p:attrNameLst>
                                      </p:cBhvr>
                                      <p:to>
                                        <p:strVal val="visible"/>
                                      </p:to>
                                    </p:set>
                                    <p:animEffect transition="in" filter="fade">
                                      <p:cBhvr>
                                        <p:cTn id="10"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53998"/>
          </a:xfrm>
          <a:prstGeom prst="rect">
            <a:avLst/>
          </a:prstGeom>
          <a:noFill/>
        </p:spPr>
        <p:txBody>
          <a:bodyPr wrap="square" rtlCol="0">
            <a:spAutoFit/>
          </a:bodyPr>
          <a:lstStyle/>
          <a:p>
            <a:r>
              <a:rPr lang="sl-SI" sz="3000" b="1" dirty="0" smtClean="0">
                <a:solidFill>
                  <a:schemeClr val="accent2">
                    <a:lumMod val="50000"/>
                  </a:schemeClr>
                </a:solidFill>
                <a:latin typeface="Helvetica" pitchFamily="34" charset="0"/>
              </a:rPr>
              <a:t>CIS: Applications</a:t>
            </a:r>
            <a:endParaRPr lang="en-US" sz="3000" b="1" dirty="0">
              <a:solidFill>
                <a:schemeClr val="accent2">
                  <a:lumMod val="50000"/>
                </a:schemeClr>
              </a:solidFill>
              <a:latin typeface="Helvetica" pitchFamily="34" charset="0"/>
            </a:endParaRPr>
          </a:p>
        </p:txBody>
      </p:sp>
      <p:sp>
        <p:nvSpPr>
          <p:cNvPr id="21" name="Content Placeholder 1"/>
          <p:cNvSpPr txBox="1">
            <a:spLocks/>
          </p:cNvSpPr>
          <p:nvPr/>
        </p:nvSpPr>
        <p:spPr>
          <a:xfrm>
            <a:off x="457200" y="1481138"/>
            <a:ext cx="8229600" cy="4611687"/>
          </a:xfrm>
          <a:prstGeom prst="rect">
            <a:avLst/>
          </a:prstGeom>
        </p:spPr>
        <p:txBody>
          <a:bodyPr vert="horz" lIns="91440" tIns="45720" rIns="91440" bIns="45720" rtlCol="0">
            <a:noAutofit/>
          </a:bodyPr>
          <a:lstStyle/>
          <a:p>
            <a:pPr marL="0" marR="0" lvl="0" indent="0" defTabSz="914400" rtl="0" eaLnBrk="1" fontAlgn="auto" latinLnBrk="0" hangingPunct="1">
              <a:lnSpc>
                <a:spcPct val="100000"/>
              </a:lnSpc>
              <a:spcBef>
                <a:spcPct val="20000"/>
              </a:spcBef>
              <a:spcAft>
                <a:spcPts val="0"/>
              </a:spcAft>
              <a:buClrTx/>
              <a:buSzTx/>
              <a:tabLst/>
              <a:defRPr/>
            </a:pPr>
            <a:r>
              <a:rPr kumimoji="0" lang="en-US" sz="1600" b="1" i="0" u="none" strike="noStrike" kern="1200" cap="none" spc="0" normalizeH="0" baseline="0" noProof="0" dirty="0" smtClean="0">
                <a:ln>
                  <a:noFill/>
                </a:ln>
                <a:solidFill>
                  <a:schemeClr val="accent2">
                    <a:lumMod val="50000"/>
                  </a:schemeClr>
                </a:solidFill>
                <a:effectLst/>
                <a:uLnTx/>
                <a:uFillTx/>
                <a:latin typeface="+mn-lt"/>
                <a:ea typeface="+mn-ea"/>
                <a:cs typeface="+mn-cs"/>
              </a:rPr>
              <a:t>System and dates</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01.04.2003 – Clearance and Transit implemented</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Every 1</a:t>
            </a:r>
            <a:r>
              <a:rPr kumimoji="0" lang="en-US" sz="1600" b="0" i="0" u="none" strike="noStrike" kern="1200" cap="none" spc="0" normalizeH="0" baseline="30000" noProof="0" dirty="0" smtClean="0">
                <a:ln>
                  <a:noFill/>
                </a:ln>
                <a:solidFill>
                  <a:schemeClr val="accent2">
                    <a:lumMod val="50000"/>
                  </a:schemeClr>
                </a:solidFill>
                <a:effectLst/>
                <a:uLnTx/>
                <a:uFillTx/>
                <a:latin typeface="+mn-lt"/>
                <a:ea typeface="+mn-ea"/>
                <a:cs typeface="+mn-cs"/>
              </a:rPr>
              <a:t>st</a:t>
            </a: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 January new CN (harmonized on 8 level)</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25.05.2006 – e-lodgment for </a:t>
            </a: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Clearance</a:t>
            </a:r>
            <a:r>
              <a:rPr kumimoji="0" lang="sl-SI"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 with</a:t>
            </a:r>
            <a:r>
              <a:rPr kumimoji="0" lang="sl-SI" sz="1600" b="0" i="0" u="none" strike="noStrike" kern="1200" cap="none" spc="0" normalizeH="0" noProof="0" dirty="0" smtClean="0">
                <a:ln>
                  <a:noFill/>
                </a:ln>
                <a:solidFill>
                  <a:schemeClr val="accent2">
                    <a:lumMod val="50000"/>
                  </a:schemeClr>
                </a:solidFill>
                <a:effectLst/>
                <a:uLnTx/>
                <a:uFillTx/>
                <a:latin typeface="+mn-lt"/>
                <a:ea typeface="+mn-ea"/>
                <a:cs typeface="+mn-cs"/>
              </a:rPr>
              <a:t> </a:t>
            </a:r>
            <a:r>
              <a:rPr kumimoji="0" lang="sl-SI"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PKI</a:t>
            </a:r>
            <a:endPar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endParaRP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01.07.2007 – Finance module (electronic payments)</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15.01.2008 – TIR</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03.12.2008 – Claims, Guarantees and payments (e-service for trade)</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17.08.2009 – SEED (Systematic electronic exchange of data from SAD between</a:t>
            </a:r>
            <a:r>
              <a:rPr kumimoji="0" lang="en-US" sz="1600" b="0" i="0" u="none" strike="noStrike" kern="1200" cap="none" spc="0" normalizeH="0" noProof="0" dirty="0" smtClean="0">
                <a:ln>
                  <a:noFill/>
                </a:ln>
                <a:solidFill>
                  <a:schemeClr val="accent2">
                    <a:lumMod val="50000"/>
                  </a:schemeClr>
                </a:solidFill>
                <a:effectLst/>
                <a:uLnTx/>
                <a:uFillTx/>
                <a:latin typeface="+mn-lt"/>
                <a:ea typeface="+mn-ea"/>
                <a:cs typeface="+mn-cs"/>
              </a:rPr>
              <a:t> Customs administrations </a:t>
            </a: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(Bosnia and Herzegovina, Serbia, Kosovo, Albania, Montenegro))</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01.01.2010 – TARICG (v2)</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11.05.2010 – e-lodgment for </a:t>
            </a: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Transit</a:t>
            </a:r>
            <a:r>
              <a:rPr kumimoji="0" lang="sl-SI"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 with</a:t>
            </a:r>
            <a:r>
              <a:rPr kumimoji="0" lang="sl-SI" sz="1600" b="0" i="0" u="none" strike="noStrike" kern="1200" cap="none" spc="0" normalizeH="0" noProof="0" dirty="0" smtClean="0">
                <a:ln>
                  <a:noFill/>
                </a:ln>
                <a:solidFill>
                  <a:schemeClr val="accent2">
                    <a:lumMod val="50000"/>
                  </a:schemeClr>
                </a:solidFill>
                <a:effectLst/>
                <a:uLnTx/>
                <a:uFillTx/>
                <a:latin typeface="+mn-lt"/>
                <a:ea typeface="+mn-ea"/>
                <a:cs typeface="+mn-cs"/>
              </a:rPr>
              <a:t> PKI</a:t>
            </a:r>
            <a:endPar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endParaRP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10.06.2011 – ICM (Internal control management)</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01.06.2012 - SPP (Business rules and procedures, control system for SAD)</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1.3.2013 </a:t>
            </a: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 </a:t>
            </a: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Risk management </a:t>
            </a: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system RMS</a:t>
            </a:r>
            <a:endPar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endParaRPr>
          </a:p>
          <a:p>
            <a:pPr marL="914400" marR="0" lvl="2" indent="0" defTabSz="914400" rtl="0" eaLnBrk="1" fontAlgn="auto" latinLnBrk="0" hangingPunct="1">
              <a:lnSpc>
                <a:spcPct val="100000"/>
              </a:lnSpc>
              <a:spcBef>
                <a:spcPct val="20000"/>
              </a:spcBef>
              <a:spcAft>
                <a:spcPts val="0"/>
              </a:spcAft>
              <a:buClrTx/>
              <a:buSzTx/>
              <a:buBlip>
                <a:blip r:embed="rId3"/>
              </a:buBlip>
              <a:tabLst/>
              <a:defRPr/>
            </a:pPr>
            <a:r>
              <a:rPr kumimoji="0" lang="en-US" sz="1400" b="0" i="0" u="none" strike="noStrike" kern="1200" cap="none" spc="0" normalizeH="0" baseline="0" noProof="0" dirty="0" smtClean="0">
                <a:ln>
                  <a:noFill/>
                </a:ln>
                <a:solidFill>
                  <a:schemeClr val="accent2">
                    <a:lumMod val="75000"/>
                  </a:schemeClr>
                </a:solidFill>
                <a:effectLst/>
                <a:uLnTx/>
                <a:uFillTx/>
                <a:latin typeface="+mn-lt"/>
                <a:ea typeface="+mn-ea"/>
                <a:cs typeface="+mn-cs"/>
              </a:rPr>
              <a:t>24.04.2007 – RMS (only for import procedures)</a:t>
            </a:r>
          </a:p>
          <a:p>
            <a:pPr marL="457200" marR="0" lvl="1" indent="0" defTabSz="914400" rtl="0" eaLnBrk="1" fontAlgn="auto" latinLnBrk="0" hangingPunct="1">
              <a:lnSpc>
                <a:spcPct val="100000"/>
              </a:lnSpc>
              <a:spcBef>
                <a:spcPct val="20000"/>
              </a:spcBef>
              <a:spcAft>
                <a:spcPts val="0"/>
              </a:spcAft>
              <a:buClrTx/>
              <a:buSzTx/>
              <a:buBlip>
                <a:blip r:embed="rId3"/>
              </a:buBlip>
              <a:tabLst/>
              <a:defRPr/>
            </a:pPr>
            <a:r>
              <a:rPr kumimoji="0" lang="en-US" sz="1600" b="0" i="0" u="none" strike="noStrike" kern="1200" cap="none" spc="0" normalizeH="0" baseline="0" noProof="0" dirty="0" smtClean="0">
                <a:ln>
                  <a:noFill/>
                </a:ln>
                <a:solidFill>
                  <a:schemeClr val="accent2">
                    <a:lumMod val="50000"/>
                  </a:schemeClr>
                </a:solidFill>
                <a:effectLst/>
                <a:uLnTx/>
                <a:uFillTx/>
                <a:latin typeface="+mn-lt"/>
                <a:ea typeface="+mn-ea"/>
                <a:cs typeface="+mn-cs"/>
              </a:rPr>
              <a:t>01.06.2013  - Simplification procedures paperless</a:t>
            </a:r>
            <a:endParaRPr kumimoji="0" lang="en-US" sz="1600" b="0" i="0" u="none" strike="noStrike" kern="1200" cap="none" spc="0" normalizeH="0" baseline="0" noProof="0" dirty="0">
              <a:ln>
                <a:noFill/>
              </a:ln>
              <a:solidFill>
                <a:schemeClr val="accent2">
                  <a:lumMod val="50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slide(fromBottom)">
                                      <p:cBhvr>
                                        <p:cTn id="7" dur="500"/>
                                        <p:tgtEl>
                                          <p:spTgt spid="21">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1">
                                            <p:txEl>
                                              <p:pRg st="1" end="1"/>
                                            </p:txEl>
                                          </p:spTgt>
                                        </p:tgtEl>
                                        <p:attrNameLst>
                                          <p:attrName>style.visibility</p:attrName>
                                        </p:attrNameLst>
                                      </p:cBhvr>
                                      <p:to>
                                        <p:strVal val="visible"/>
                                      </p:to>
                                    </p:set>
                                    <p:animEffect transition="in" filter="slide(fromBottom)">
                                      <p:cBhvr>
                                        <p:cTn id="11" dur="1000"/>
                                        <p:tgtEl>
                                          <p:spTgt spid="21">
                                            <p:txEl>
                                              <p:pRg st="1" end="1"/>
                                            </p:txEl>
                                          </p:spTgt>
                                        </p:tgtEl>
                                      </p:cBhvr>
                                    </p:animEffect>
                                  </p:childTnLst>
                                </p:cTn>
                              </p:par>
                            </p:childTnLst>
                          </p:cTn>
                        </p:par>
                        <p:par>
                          <p:cTn id="12" fill="hold">
                            <p:stCondLst>
                              <p:cond delay="1500"/>
                            </p:stCondLst>
                            <p:childTnLst>
                              <p:par>
                                <p:cTn id="13" presetID="12" presetClass="entr" presetSubtype="4" fill="hold" nodeType="afterEffect">
                                  <p:stCondLst>
                                    <p:cond delay="0"/>
                                  </p:stCondLst>
                                  <p:childTnLst>
                                    <p:set>
                                      <p:cBhvr>
                                        <p:cTn id="14" dur="1" fill="hold">
                                          <p:stCondLst>
                                            <p:cond delay="0"/>
                                          </p:stCondLst>
                                        </p:cTn>
                                        <p:tgtEl>
                                          <p:spTgt spid="21">
                                            <p:txEl>
                                              <p:pRg st="2" end="2"/>
                                            </p:txEl>
                                          </p:spTgt>
                                        </p:tgtEl>
                                        <p:attrNameLst>
                                          <p:attrName>style.visibility</p:attrName>
                                        </p:attrNameLst>
                                      </p:cBhvr>
                                      <p:to>
                                        <p:strVal val="visible"/>
                                      </p:to>
                                    </p:set>
                                    <p:animEffect transition="in" filter="slide(fromBottom)">
                                      <p:cBhvr>
                                        <p:cTn id="15" dur="1000"/>
                                        <p:tgtEl>
                                          <p:spTgt spid="21">
                                            <p:txEl>
                                              <p:pRg st="2" end="2"/>
                                            </p:txEl>
                                          </p:spTgt>
                                        </p:tgtEl>
                                      </p:cBhvr>
                                    </p:animEffect>
                                  </p:childTnLst>
                                </p:cTn>
                              </p:par>
                            </p:childTnLst>
                          </p:cTn>
                        </p:par>
                        <p:par>
                          <p:cTn id="16" fill="hold">
                            <p:stCondLst>
                              <p:cond delay="2500"/>
                            </p:stCondLst>
                            <p:childTnLst>
                              <p:par>
                                <p:cTn id="17" presetID="12" presetClass="entr" presetSubtype="4" fill="hold" nodeType="afterEffect">
                                  <p:stCondLst>
                                    <p:cond delay="0"/>
                                  </p:stCondLst>
                                  <p:childTnLst>
                                    <p:set>
                                      <p:cBhvr>
                                        <p:cTn id="18" dur="1" fill="hold">
                                          <p:stCondLst>
                                            <p:cond delay="0"/>
                                          </p:stCondLst>
                                        </p:cTn>
                                        <p:tgtEl>
                                          <p:spTgt spid="21">
                                            <p:txEl>
                                              <p:pRg st="3" end="3"/>
                                            </p:txEl>
                                          </p:spTgt>
                                        </p:tgtEl>
                                        <p:attrNameLst>
                                          <p:attrName>style.visibility</p:attrName>
                                        </p:attrNameLst>
                                      </p:cBhvr>
                                      <p:to>
                                        <p:strVal val="visible"/>
                                      </p:to>
                                    </p:set>
                                    <p:animEffect transition="in" filter="slide(fromBottom)">
                                      <p:cBhvr>
                                        <p:cTn id="19" dur="1000"/>
                                        <p:tgtEl>
                                          <p:spTgt spid="21">
                                            <p:txEl>
                                              <p:pRg st="3" end="3"/>
                                            </p:txEl>
                                          </p:spTgt>
                                        </p:tgtEl>
                                      </p:cBhvr>
                                    </p:animEffect>
                                  </p:childTnLst>
                                </p:cTn>
                              </p:par>
                            </p:childTnLst>
                          </p:cTn>
                        </p:par>
                        <p:par>
                          <p:cTn id="20" fill="hold">
                            <p:stCondLst>
                              <p:cond delay="3500"/>
                            </p:stCondLst>
                            <p:childTnLst>
                              <p:par>
                                <p:cTn id="21" presetID="12" presetClass="entr" presetSubtype="4" fill="hold" nodeType="afterEffect">
                                  <p:stCondLst>
                                    <p:cond delay="0"/>
                                  </p:stCondLst>
                                  <p:childTnLst>
                                    <p:set>
                                      <p:cBhvr>
                                        <p:cTn id="22" dur="1" fill="hold">
                                          <p:stCondLst>
                                            <p:cond delay="0"/>
                                          </p:stCondLst>
                                        </p:cTn>
                                        <p:tgtEl>
                                          <p:spTgt spid="21">
                                            <p:txEl>
                                              <p:pRg st="4" end="4"/>
                                            </p:txEl>
                                          </p:spTgt>
                                        </p:tgtEl>
                                        <p:attrNameLst>
                                          <p:attrName>style.visibility</p:attrName>
                                        </p:attrNameLst>
                                      </p:cBhvr>
                                      <p:to>
                                        <p:strVal val="visible"/>
                                      </p:to>
                                    </p:set>
                                    <p:animEffect transition="in" filter="slide(fromBottom)">
                                      <p:cBhvr>
                                        <p:cTn id="23" dur="1000"/>
                                        <p:tgtEl>
                                          <p:spTgt spid="21">
                                            <p:txEl>
                                              <p:pRg st="4" end="4"/>
                                            </p:txEl>
                                          </p:spTgt>
                                        </p:tgtEl>
                                      </p:cBhvr>
                                    </p:animEffect>
                                  </p:childTnLst>
                                </p:cTn>
                              </p:par>
                            </p:childTnLst>
                          </p:cTn>
                        </p:par>
                        <p:par>
                          <p:cTn id="24" fill="hold">
                            <p:stCondLst>
                              <p:cond delay="4500"/>
                            </p:stCondLst>
                            <p:childTnLst>
                              <p:par>
                                <p:cTn id="25" presetID="12" presetClass="entr" presetSubtype="4" fill="hold" nodeType="afterEffect">
                                  <p:stCondLst>
                                    <p:cond delay="0"/>
                                  </p:stCondLst>
                                  <p:childTnLst>
                                    <p:set>
                                      <p:cBhvr>
                                        <p:cTn id="26" dur="1" fill="hold">
                                          <p:stCondLst>
                                            <p:cond delay="0"/>
                                          </p:stCondLst>
                                        </p:cTn>
                                        <p:tgtEl>
                                          <p:spTgt spid="21">
                                            <p:txEl>
                                              <p:pRg st="5" end="5"/>
                                            </p:txEl>
                                          </p:spTgt>
                                        </p:tgtEl>
                                        <p:attrNameLst>
                                          <p:attrName>style.visibility</p:attrName>
                                        </p:attrNameLst>
                                      </p:cBhvr>
                                      <p:to>
                                        <p:strVal val="visible"/>
                                      </p:to>
                                    </p:set>
                                    <p:animEffect transition="in" filter="slide(fromBottom)">
                                      <p:cBhvr>
                                        <p:cTn id="27" dur="1000"/>
                                        <p:tgtEl>
                                          <p:spTgt spid="21">
                                            <p:txEl>
                                              <p:pRg st="5" end="5"/>
                                            </p:txEl>
                                          </p:spTgt>
                                        </p:tgtEl>
                                      </p:cBhvr>
                                    </p:animEffect>
                                  </p:childTnLst>
                                </p:cTn>
                              </p:par>
                            </p:childTnLst>
                          </p:cTn>
                        </p:par>
                        <p:par>
                          <p:cTn id="28" fill="hold">
                            <p:stCondLst>
                              <p:cond delay="5500"/>
                            </p:stCondLst>
                            <p:childTnLst>
                              <p:par>
                                <p:cTn id="29" presetID="12" presetClass="entr" presetSubtype="4" fill="hold" nodeType="afterEffect">
                                  <p:stCondLst>
                                    <p:cond delay="0"/>
                                  </p:stCondLst>
                                  <p:childTnLst>
                                    <p:set>
                                      <p:cBhvr>
                                        <p:cTn id="30" dur="1" fill="hold">
                                          <p:stCondLst>
                                            <p:cond delay="0"/>
                                          </p:stCondLst>
                                        </p:cTn>
                                        <p:tgtEl>
                                          <p:spTgt spid="21">
                                            <p:txEl>
                                              <p:pRg st="6" end="6"/>
                                            </p:txEl>
                                          </p:spTgt>
                                        </p:tgtEl>
                                        <p:attrNameLst>
                                          <p:attrName>style.visibility</p:attrName>
                                        </p:attrNameLst>
                                      </p:cBhvr>
                                      <p:to>
                                        <p:strVal val="visible"/>
                                      </p:to>
                                    </p:set>
                                    <p:animEffect transition="in" filter="slide(fromBottom)">
                                      <p:cBhvr>
                                        <p:cTn id="31" dur="1000"/>
                                        <p:tgtEl>
                                          <p:spTgt spid="21">
                                            <p:txEl>
                                              <p:pRg st="6" end="6"/>
                                            </p:txEl>
                                          </p:spTgt>
                                        </p:tgtEl>
                                      </p:cBhvr>
                                    </p:animEffect>
                                  </p:childTnLst>
                                </p:cTn>
                              </p:par>
                            </p:childTnLst>
                          </p:cTn>
                        </p:par>
                        <p:par>
                          <p:cTn id="32" fill="hold">
                            <p:stCondLst>
                              <p:cond delay="6500"/>
                            </p:stCondLst>
                            <p:childTnLst>
                              <p:par>
                                <p:cTn id="33" presetID="12" presetClass="entr" presetSubtype="4" fill="hold" nodeType="afterEffect">
                                  <p:stCondLst>
                                    <p:cond delay="0"/>
                                  </p:stCondLst>
                                  <p:childTnLst>
                                    <p:set>
                                      <p:cBhvr>
                                        <p:cTn id="34" dur="1" fill="hold">
                                          <p:stCondLst>
                                            <p:cond delay="0"/>
                                          </p:stCondLst>
                                        </p:cTn>
                                        <p:tgtEl>
                                          <p:spTgt spid="21">
                                            <p:txEl>
                                              <p:pRg st="7" end="7"/>
                                            </p:txEl>
                                          </p:spTgt>
                                        </p:tgtEl>
                                        <p:attrNameLst>
                                          <p:attrName>style.visibility</p:attrName>
                                        </p:attrNameLst>
                                      </p:cBhvr>
                                      <p:to>
                                        <p:strVal val="visible"/>
                                      </p:to>
                                    </p:set>
                                    <p:animEffect transition="in" filter="slide(fromBottom)">
                                      <p:cBhvr>
                                        <p:cTn id="35" dur="1000"/>
                                        <p:tgtEl>
                                          <p:spTgt spid="21">
                                            <p:txEl>
                                              <p:pRg st="7" end="7"/>
                                            </p:txEl>
                                          </p:spTgt>
                                        </p:tgtEl>
                                      </p:cBhvr>
                                    </p:animEffect>
                                  </p:childTnLst>
                                </p:cTn>
                              </p:par>
                            </p:childTnLst>
                          </p:cTn>
                        </p:par>
                        <p:par>
                          <p:cTn id="36" fill="hold">
                            <p:stCondLst>
                              <p:cond delay="7500"/>
                            </p:stCondLst>
                            <p:childTnLst>
                              <p:par>
                                <p:cTn id="37" presetID="12" presetClass="entr" presetSubtype="4" fill="hold" nodeType="afterEffect">
                                  <p:stCondLst>
                                    <p:cond delay="0"/>
                                  </p:stCondLst>
                                  <p:childTnLst>
                                    <p:set>
                                      <p:cBhvr>
                                        <p:cTn id="38" dur="1" fill="hold">
                                          <p:stCondLst>
                                            <p:cond delay="0"/>
                                          </p:stCondLst>
                                        </p:cTn>
                                        <p:tgtEl>
                                          <p:spTgt spid="21">
                                            <p:txEl>
                                              <p:pRg st="8" end="8"/>
                                            </p:txEl>
                                          </p:spTgt>
                                        </p:tgtEl>
                                        <p:attrNameLst>
                                          <p:attrName>style.visibility</p:attrName>
                                        </p:attrNameLst>
                                      </p:cBhvr>
                                      <p:to>
                                        <p:strVal val="visible"/>
                                      </p:to>
                                    </p:set>
                                    <p:animEffect transition="in" filter="slide(fromBottom)">
                                      <p:cBhvr>
                                        <p:cTn id="39" dur="1000"/>
                                        <p:tgtEl>
                                          <p:spTgt spid="21">
                                            <p:txEl>
                                              <p:pRg st="8" end="8"/>
                                            </p:txEl>
                                          </p:spTgt>
                                        </p:tgtEl>
                                      </p:cBhvr>
                                    </p:animEffect>
                                  </p:childTnLst>
                                </p:cTn>
                              </p:par>
                            </p:childTnLst>
                          </p:cTn>
                        </p:par>
                        <p:par>
                          <p:cTn id="40" fill="hold">
                            <p:stCondLst>
                              <p:cond delay="8500"/>
                            </p:stCondLst>
                            <p:childTnLst>
                              <p:par>
                                <p:cTn id="41" presetID="12" presetClass="entr" presetSubtype="4" fill="hold" nodeType="afterEffect">
                                  <p:stCondLst>
                                    <p:cond delay="0"/>
                                  </p:stCondLst>
                                  <p:childTnLst>
                                    <p:set>
                                      <p:cBhvr>
                                        <p:cTn id="42" dur="1" fill="hold">
                                          <p:stCondLst>
                                            <p:cond delay="0"/>
                                          </p:stCondLst>
                                        </p:cTn>
                                        <p:tgtEl>
                                          <p:spTgt spid="21">
                                            <p:txEl>
                                              <p:pRg st="9" end="9"/>
                                            </p:txEl>
                                          </p:spTgt>
                                        </p:tgtEl>
                                        <p:attrNameLst>
                                          <p:attrName>style.visibility</p:attrName>
                                        </p:attrNameLst>
                                      </p:cBhvr>
                                      <p:to>
                                        <p:strVal val="visible"/>
                                      </p:to>
                                    </p:set>
                                    <p:animEffect transition="in" filter="slide(fromBottom)">
                                      <p:cBhvr>
                                        <p:cTn id="43" dur="1000"/>
                                        <p:tgtEl>
                                          <p:spTgt spid="21">
                                            <p:txEl>
                                              <p:pRg st="9" end="9"/>
                                            </p:txEl>
                                          </p:spTgt>
                                        </p:tgtEl>
                                      </p:cBhvr>
                                    </p:animEffect>
                                  </p:childTnLst>
                                </p:cTn>
                              </p:par>
                            </p:childTnLst>
                          </p:cTn>
                        </p:par>
                        <p:par>
                          <p:cTn id="44" fill="hold">
                            <p:stCondLst>
                              <p:cond delay="9500"/>
                            </p:stCondLst>
                            <p:childTnLst>
                              <p:par>
                                <p:cTn id="45" presetID="12" presetClass="entr" presetSubtype="4" fill="hold" nodeType="afterEffect">
                                  <p:stCondLst>
                                    <p:cond delay="0"/>
                                  </p:stCondLst>
                                  <p:childTnLst>
                                    <p:set>
                                      <p:cBhvr>
                                        <p:cTn id="46" dur="1" fill="hold">
                                          <p:stCondLst>
                                            <p:cond delay="0"/>
                                          </p:stCondLst>
                                        </p:cTn>
                                        <p:tgtEl>
                                          <p:spTgt spid="21">
                                            <p:txEl>
                                              <p:pRg st="10" end="10"/>
                                            </p:txEl>
                                          </p:spTgt>
                                        </p:tgtEl>
                                        <p:attrNameLst>
                                          <p:attrName>style.visibility</p:attrName>
                                        </p:attrNameLst>
                                      </p:cBhvr>
                                      <p:to>
                                        <p:strVal val="visible"/>
                                      </p:to>
                                    </p:set>
                                    <p:animEffect transition="in" filter="slide(fromBottom)">
                                      <p:cBhvr>
                                        <p:cTn id="47" dur="1000"/>
                                        <p:tgtEl>
                                          <p:spTgt spid="21">
                                            <p:txEl>
                                              <p:pRg st="10" end="10"/>
                                            </p:txEl>
                                          </p:spTgt>
                                        </p:tgtEl>
                                      </p:cBhvr>
                                    </p:animEffect>
                                  </p:childTnLst>
                                </p:cTn>
                              </p:par>
                            </p:childTnLst>
                          </p:cTn>
                        </p:par>
                        <p:par>
                          <p:cTn id="48" fill="hold">
                            <p:stCondLst>
                              <p:cond delay="10500"/>
                            </p:stCondLst>
                            <p:childTnLst>
                              <p:par>
                                <p:cTn id="49" presetID="12" presetClass="entr" presetSubtype="4" fill="hold" nodeType="afterEffect">
                                  <p:stCondLst>
                                    <p:cond delay="0"/>
                                  </p:stCondLst>
                                  <p:childTnLst>
                                    <p:set>
                                      <p:cBhvr>
                                        <p:cTn id="50" dur="1" fill="hold">
                                          <p:stCondLst>
                                            <p:cond delay="0"/>
                                          </p:stCondLst>
                                        </p:cTn>
                                        <p:tgtEl>
                                          <p:spTgt spid="21">
                                            <p:txEl>
                                              <p:pRg st="11" end="11"/>
                                            </p:txEl>
                                          </p:spTgt>
                                        </p:tgtEl>
                                        <p:attrNameLst>
                                          <p:attrName>style.visibility</p:attrName>
                                        </p:attrNameLst>
                                      </p:cBhvr>
                                      <p:to>
                                        <p:strVal val="visible"/>
                                      </p:to>
                                    </p:set>
                                    <p:animEffect transition="in" filter="slide(fromBottom)">
                                      <p:cBhvr>
                                        <p:cTn id="51" dur="1000"/>
                                        <p:tgtEl>
                                          <p:spTgt spid="21">
                                            <p:txEl>
                                              <p:pRg st="11" end="11"/>
                                            </p:txEl>
                                          </p:spTgt>
                                        </p:tgtEl>
                                      </p:cBhvr>
                                    </p:animEffect>
                                  </p:childTnLst>
                                </p:cTn>
                              </p:par>
                            </p:childTnLst>
                          </p:cTn>
                        </p:par>
                        <p:par>
                          <p:cTn id="52" fill="hold">
                            <p:stCondLst>
                              <p:cond delay="11500"/>
                            </p:stCondLst>
                            <p:childTnLst>
                              <p:par>
                                <p:cTn id="53" presetID="12" presetClass="entr" presetSubtype="4" fill="hold" nodeType="afterEffect">
                                  <p:stCondLst>
                                    <p:cond delay="0"/>
                                  </p:stCondLst>
                                  <p:childTnLst>
                                    <p:set>
                                      <p:cBhvr>
                                        <p:cTn id="54" dur="1" fill="hold">
                                          <p:stCondLst>
                                            <p:cond delay="0"/>
                                          </p:stCondLst>
                                        </p:cTn>
                                        <p:tgtEl>
                                          <p:spTgt spid="21">
                                            <p:txEl>
                                              <p:pRg st="12" end="12"/>
                                            </p:txEl>
                                          </p:spTgt>
                                        </p:tgtEl>
                                        <p:attrNameLst>
                                          <p:attrName>style.visibility</p:attrName>
                                        </p:attrNameLst>
                                      </p:cBhvr>
                                      <p:to>
                                        <p:strVal val="visible"/>
                                      </p:to>
                                    </p:set>
                                    <p:animEffect transition="in" filter="slide(fromBottom)">
                                      <p:cBhvr>
                                        <p:cTn id="55" dur="1000"/>
                                        <p:tgtEl>
                                          <p:spTgt spid="21">
                                            <p:txEl>
                                              <p:pRg st="12" end="12"/>
                                            </p:txEl>
                                          </p:spTgt>
                                        </p:tgtEl>
                                      </p:cBhvr>
                                    </p:animEffect>
                                  </p:childTnLst>
                                </p:cTn>
                              </p:par>
                            </p:childTnLst>
                          </p:cTn>
                        </p:par>
                        <p:par>
                          <p:cTn id="56" fill="hold">
                            <p:stCondLst>
                              <p:cond delay="12500"/>
                            </p:stCondLst>
                            <p:childTnLst>
                              <p:par>
                                <p:cTn id="57" presetID="12" presetClass="entr" presetSubtype="4" fill="hold" nodeType="afterEffect">
                                  <p:stCondLst>
                                    <p:cond delay="0"/>
                                  </p:stCondLst>
                                  <p:childTnLst>
                                    <p:set>
                                      <p:cBhvr>
                                        <p:cTn id="58" dur="1" fill="hold">
                                          <p:stCondLst>
                                            <p:cond delay="0"/>
                                          </p:stCondLst>
                                        </p:cTn>
                                        <p:tgtEl>
                                          <p:spTgt spid="21">
                                            <p:txEl>
                                              <p:pRg st="13" end="13"/>
                                            </p:txEl>
                                          </p:spTgt>
                                        </p:tgtEl>
                                        <p:attrNameLst>
                                          <p:attrName>style.visibility</p:attrName>
                                        </p:attrNameLst>
                                      </p:cBhvr>
                                      <p:to>
                                        <p:strVal val="visible"/>
                                      </p:to>
                                    </p:set>
                                    <p:animEffect transition="in" filter="slide(fromBottom)">
                                      <p:cBhvr>
                                        <p:cTn id="59" dur="1000"/>
                                        <p:tgtEl>
                                          <p:spTgt spid="21">
                                            <p:txEl>
                                              <p:pRg st="13" end="13"/>
                                            </p:txEl>
                                          </p:spTgt>
                                        </p:tgtEl>
                                      </p:cBhvr>
                                    </p:animEffect>
                                  </p:childTnLst>
                                </p:cTn>
                              </p:par>
                            </p:childTnLst>
                          </p:cTn>
                        </p:par>
                        <p:par>
                          <p:cTn id="60" fill="hold">
                            <p:stCondLst>
                              <p:cond delay="13500"/>
                            </p:stCondLst>
                            <p:childTnLst>
                              <p:par>
                                <p:cTn id="61" presetID="12" presetClass="entr" presetSubtype="4" fill="hold" nodeType="afterEffect">
                                  <p:stCondLst>
                                    <p:cond delay="0"/>
                                  </p:stCondLst>
                                  <p:childTnLst>
                                    <p:set>
                                      <p:cBhvr>
                                        <p:cTn id="62" dur="1" fill="hold">
                                          <p:stCondLst>
                                            <p:cond delay="0"/>
                                          </p:stCondLst>
                                        </p:cTn>
                                        <p:tgtEl>
                                          <p:spTgt spid="21">
                                            <p:txEl>
                                              <p:pRg st="14" end="14"/>
                                            </p:txEl>
                                          </p:spTgt>
                                        </p:tgtEl>
                                        <p:attrNameLst>
                                          <p:attrName>style.visibility</p:attrName>
                                        </p:attrNameLst>
                                      </p:cBhvr>
                                      <p:to>
                                        <p:strVal val="visible"/>
                                      </p:to>
                                    </p:set>
                                    <p:animEffect transition="in" filter="slide(fromBottom)">
                                      <p:cBhvr>
                                        <p:cTn id="63" dur="1000"/>
                                        <p:tgtEl>
                                          <p:spTgt spid="21">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53998"/>
          </a:xfrm>
          <a:prstGeom prst="rect">
            <a:avLst/>
          </a:prstGeom>
          <a:noFill/>
        </p:spPr>
        <p:txBody>
          <a:bodyPr wrap="square" rtlCol="0">
            <a:spAutoFit/>
          </a:bodyPr>
          <a:lstStyle/>
          <a:p>
            <a:r>
              <a:rPr lang="sl-SI" sz="3000" b="1" dirty="0" smtClean="0">
                <a:solidFill>
                  <a:schemeClr val="accent2">
                    <a:lumMod val="50000"/>
                  </a:schemeClr>
                </a:solidFill>
                <a:latin typeface="Helvetica" pitchFamily="34" charset="0"/>
              </a:rPr>
              <a:t>CIS: E-customs</a:t>
            </a:r>
            <a:endParaRPr lang="en-US" sz="3000" b="1" dirty="0">
              <a:solidFill>
                <a:schemeClr val="accent2">
                  <a:lumMod val="50000"/>
                </a:schemeClr>
              </a:solidFill>
              <a:latin typeface="Helvetica" pitchFamily="34" charset="0"/>
            </a:endParaRPr>
          </a:p>
        </p:txBody>
      </p:sp>
      <p:grpSp>
        <p:nvGrpSpPr>
          <p:cNvPr id="20" name="Group 19"/>
          <p:cNvGrpSpPr/>
          <p:nvPr/>
        </p:nvGrpSpPr>
        <p:grpSpPr>
          <a:xfrm>
            <a:off x="3429000" y="2438400"/>
            <a:ext cx="1143000" cy="2362200"/>
            <a:chOff x="6324600" y="1600200"/>
            <a:chExt cx="1143000" cy="2362200"/>
          </a:xfrm>
        </p:grpSpPr>
        <p:cxnSp>
          <p:nvCxnSpPr>
            <p:cNvPr id="21" name="Straight Connector 20"/>
            <p:cNvCxnSpPr/>
            <p:nvPr/>
          </p:nvCxnSpPr>
          <p:spPr>
            <a:xfrm>
              <a:off x="6324600" y="1600200"/>
              <a:ext cx="0" cy="2362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467600" y="1600200"/>
              <a:ext cx="0" cy="198120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048000" y="1447800"/>
            <a:ext cx="828613" cy="1074797"/>
            <a:chOff x="5943600" y="609600"/>
            <a:chExt cx="828613" cy="1074797"/>
          </a:xfrm>
        </p:grpSpPr>
        <p:pic>
          <p:nvPicPr>
            <p:cNvPr id="24" name="Picture 5" descr="C:\Program Files (x86)\Microsoft Office\MEDIA\CAGCAT10\j0195384.wmf"/>
            <p:cNvPicPr>
              <a:picLocks noChangeAspect="1" noChangeArrowheads="1"/>
            </p:cNvPicPr>
            <p:nvPr/>
          </p:nvPicPr>
          <p:blipFill>
            <a:blip r:embed="rId3" cstate="print"/>
            <a:srcRect/>
            <a:stretch>
              <a:fillRect/>
            </a:stretch>
          </p:blipFill>
          <p:spPr bwMode="auto">
            <a:xfrm>
              <a:off x="5943600" y="838200"/>
              <a:ext cx="828613" cy="846197"/>
            </a:xfrm>
            <a:prstGeom prst="rect">
              <a:avLst/>
            </a:prstGeom>
            <a:noFill/>
          </p:spPr>
        </p:pic>
        <p:sp>
          <p:nvSpPr>
            <p:cNvPr id="25" name="TextBox 24"/>
            <p:cNvSpPr txBox="1"/>
            <p:nvPr/>
          </p:nvSpPr>
          <p:spPr>
            <a:xfrm>
              <a:off x="5943600" y="609600"/>
              <a:ext cx="609600" cy="276999"/>
            </a:xfrm>
            <a:prstGeom prst="rect">
              <a:avLst/>
            </a:prstGeom>
            <a:noFill/>
          </p:spPr>
          <p:txBody>
            <a:bodyPr wrap="square" rtlCol="0">
              <a:spAutoFit/>
            </a:bodyPr>
            <a:lstStyle/>
            <a:p>
              <a:r>
                <a:rPr lang="en-US" sz="1200" dirty="0" smtClean="0"/>
                <a:t>Broker</a:t>
              </a:r>
              <a:endParaRPr lang="en-US" sz="1200" dirty="0"/>
            </a:p>
          </p:txBody>
        </p:sp>
      </p:grpSp>
      <p:grpSp>
        <p:nvGrpSpPr>
          <p:cNvPr id="26" name="Group 25"/>
          <p:cNvGrpSpPr/>
          <p:nvPr/>
        </p:nvGrpSpPr>
        <p:grpSpPr>
          <a:xfrm>
            <a:off x="5029200" y="3784299"/>
            <a:ext cx="1219200" cy="1778301"/>
            <a:chOff x="7924800" y="2946099"/>
            <a:chExt cx="1219200" cy="1778301"/>
          </a:xfrm>
        </p:grpSpPr>
        <p:cxnSp>
          <p:nvCxnSpPr>
            <p:cNvPr id="27" name="Straight Connector 26"/>
            <p:cNvCxnSpPr/>
            <p:nvPr/>
          </p:nvCxnSpPr>
          <p:spPr>
            <a:xfrm>
              <a:off x="8534400" y="4038600"/>
              <a:ext cx="0" cy="685800"/>
            </a:xfrm>
            <a:prstGeom prst="line">
              <a:avLst/>
            </a:prstGeom>
          </p:spPr>
          <p:style>
            <a:lnRef idx="1">
              <a:schemeClr val="accent1"/>
            </a:lnRef>
            <a:fillRef idx="0">
              <a:schemeClr val="accent1"/>
            </a:fillRef>
            <a:effectRef idx="0">
              <a:schemeClr val="accent1"/>
            </a:effectRef>
            <a:fontRef idx="minor">
              <a:schemeClr val="tx1"/>
            </a:fontRef>
          </p:style>
        </p:cxnSp>
        <p:grpSp>
          <p:nvGrpSpPr>
            <p:cNvPr id="28" name="Group 117"/>
            <p:cNvGrpSpPr/>
            <p:nvPr/>
          </p:nvGrpSpPr>
          <p:grpSpPr>
            <a:xfrm>
              <a:off x="7924800" y="2946099"/>
              <a:ext cx="1219200" cy="1168701"/>
              <a:chOff x="8001000" y="609600"/>
              <a:chExt cx="1219200" cy="1168701"/>
            </a:xfrm>
          </p:grpSpPr>
          <p:pic>
            <p:nvPicPr>
              <p:cNvPr id="29" name="Picture 4" descr="C:\Program Files (x86)\Microsoft Office\MEDIA\CAGCAT10\j0292020.wmf"/>
              <p:cNvPicPr>
                <a:picLocks noChangeAspect="1" noChangeArrowheads="1"/>
              </p:cNvPicPr>
              <p:nvPr/>
            </p:nvPicPr>
            <p:blipFill>
              <a:blip r:embed="rId4" cstate="print"/>
              <a:srcRect/>
              <a:stretch>
                <a:fillRect/>
              </a:stretch>
            </p:blipFill>
            <p:spPr bwMode="auto">
              <a:xfrm>
                <a:off x="8077200" y="838200"/>
                <a:ext cx="990599" cy="940101"/>
              </a:xfrm>
              <a:prstGeom prst="rect">
                <a:avLst/>
              </a:prstGeom>
              <a:noFill/>
            </p:spPr>
          </p:pic>
          <p:sp>
            <p:nvSpPr>
              <p:cNvPr id="30" name="TextBox 29"/>
              <p:cNvSpPr txBox="1"/>
              <p:nvPr/>
            </p:nvSpPr>
            <p:spPr>
              <a:xfrm>
                <a:off x="8001000" y="609600"/>
                <a:ext cx="1219200" cy="276999"/>
              </a:xfrm>
              <a:prstGeom prst="rect">
                <a:avLst/>
              </a:prstGeom>
              <a:noFill/>
            </p:spPr>
            <p:txBody>
              <a:bodyPr wrap="square" rtlCol="0">
                <a:spAutoFit/>
              </a:bodyPr>
              <a:lstStyle/>
              <a:p>
                <a:r>
                  <a:rPr lang="en-US" sz="1200" dirty="0" smtClean="0"/>
                  <a:t>Customs officer</a:t>
                </a:r>
                <a:endParaRPr lang="en-US" sz="1200" dirty="0"/>
              </a:p>
            </p:txBody>
          </p:sp>
        </p:grpSp>
      </p:grpSp>
      <p:grpSp>
        <p:nvGrpSpPr>
          <p:cNvPr id="31" name="Group 30"/>
          <p:cNvGrpSpPr/>
          <p:nvPr/>
        </p:nvGrpSpPr>
        <p:grpSpPr>
          <a:xfrm>
            <a:off x="4191000" y="1447800"/>
            <a:ext cx="1066800" cy="990600"/>
            <a:chOff x="7086600" y="609600"/>
            <a:chExt cx="1066800" cy="990600"/>
          </a:xfrm>
        </p:grpSpPr>
        <p:pic>
          <p:nvPicPr>
            <p:cNvPr id="32" name="Picture 6" descr="C:\Program Files (x86)\Microsoft Office\MEDIA\CAGCAT10\j0300520.gif"/>
            <p:cNvPicPr>
              <a:picLocks noChangeAspect="1" noChangeArrowheads="1" noCrop="1"/>
            </p:cNvPicPr>
            <p:nvPr/>
          </p:nvPicPr>
          <p:blipFill>
            <a:blip r:embed="rId5" cstate="print"/>
            <a:srcRect/>
            <a:stretch>
              <a:fillRect/>
            </a:stretch>
          </p:blipFill>
          <p:spPr bwMode="auto">
            <a:xfrm>
              <a:off x="7162800" y="914400"/>
              <a:ext cx="645042" cy="685800"/>
            </a:xfrm>
            <a:prstGeom prst="rect">
              <a:avLst/>
            </a:prstGeom>
            <a:noFill/>
          </p:spPr>
        </p:pic>
        <p:sp>
          <p:nvSpPr>
            <p:cNvPr id="33" name="TextBox 32"/>
            <p:cNvSpPr txBox="1"/>
            <p:nvPr/>
          </p:nvSpPr>
          <p:spPr>
            <a:xfrm>
              <a:off x="7086600" y="609600"/>
              <a:ext cx="1066800" cy="276999"/>
            </a:xfrm>
            <a:prstGeom prst="rect">
              <a:avLst/>
            </a:prstGeom>
            <a:noFill/>
          </p:spPr>
          <p:txBody>
            <a:bodyPr wrap="square" rtlCol="0">
              <a:spAutoFit/>
            </a:bodyPr>
            <a:lstStyle/>
            <a:p>
              <a:r>
                <a:rPr lang="en-US" sz="1200" dirty="0" smtClean="0"/>
                <a:t>CIS System</a:t>
              </a:r>
              <a:endParaRPr lang="en-US" sz="1200" dirty="0"/>
            </a:p>
          </p:txBody>
        </p:sp>
      </p:grpSp>
      <p:grpSp>
        <p:nvGrpSpPr>
          <p:cNvPr id="34" name="Group 33"/>
          <p:cNvGrpSpPr/>
          <p:nvPr/>
        </p:nvGrpSpPr>
        <p:grpSpPr>
          <a:xfrm>
            <a:off x="2895600" y="4724400"/>
            <a:ext cx="566737" cy="795338"/>
            <a:chOff x="6324600" y="4267200"/>
            <a:chExt cx="566737" cy="795338"/>
          </a:xfrm>
        </p:grpSpPr>
        <p:grpSp>
          <p:nvGrpSpPr>
            <p:cNvPr id="35" name="Group 11"/>
            <p:cNvGrpSpPr>
              <a:grpSpLocks noChangeAspect="1"/>
            </p:cNvGrpSpPr>
            <p:nvPr/>
          </p:nvGrpSpPr>
          <p:grpSpPr bwMode="auto">
            <a:xfrm>
              <a:off x="6324600" y="4267200"/>
              <a:ext cx="566737" cy="795338"/>
              <a:chOff x="3353" y="3216"/>
              <a:chExt cx="357" cy="501"/>
            </a:xfrm>
          </p:grpSpPr>
          <p:sp>
            <p:nvSpPr>
              <p:cNvPr id="37" name="AutoShape 10"/>
              <p:cNvSpPr>
                <a:spLocks noChangeAspect="1" noChangeArrowheads="1" noTextEdit="1"/>
              </p:cNvSpPr>
              <p:nvPr/>
            </p:nvSpPr>
            <p:spPr bwMode="auto">
              <a:xfrm>
                <a:off x="3353" y="3216"/>
                <a:ext cx="357" cy="5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19"/>
              <p:cNvSpPr>
                <a:spLocks/>
              </p:cNvSpPr>
              <p:nvPr/>
            </p:nvSpPr>
            <p:spPr bwMode="auto">
              <a:xfrm>
                <a:off x="3555" y="3660"/>
                <a:ext cx="53" cy="31"/>
              </a:xfrm>
              <a:custGeom>
                <a:avLst/>
                <a:gdLst/>
                <a:ahLst/>
                <a:cxnLst>
                  <a:cxn ang="0">
                    <a:pos x="150" y="122"/>
                  </a:cxn>
                  <a:cxn ang="0">
                    <a:pos x="134" y="118"/>
                  </a:cxn>
                  <a:cxn ang="0">
                    <a:pos x="122" y="112"/>
                  </a:cxn>
                  <a:cxn ang="0">
                    <a:pos x="115" y="104"/>
                  </a:cxn>
                  <a:cxn ang="0">
                    <a:pos x="109" y="93"/>
                  </a:cxn>
                  <a:cxn ang="0">
                    <a:pos x="104" y="83"/>
                  </a:cxn>
                  <a:cxn ang="0">
                    <a:pos x="97" y="74"/>
                  </a:cxn>
                  <a:cxn ang="0">
                    <a:pos x="89" y="65"/>
                  </a:cxn>
                  <a:cxn ang="0">
                    <a:pos x="78" y="59"/>
                  </a:cxn>
                  <a:cxn ang="0">
                    <a:pos x="66" y="60"/>
                  </a:cxn>
                  <a:cxn ang="0">
                    <a:pos x="56" y="62"/>
                  </a:cxn>
                  <a:cxn ang="0">
                    <a:pos x="49" y="66"/>
                  </a:cxn>
                  <a:cxn ang="0">
                    <a:pos x="44" y="71"/>
                  </a:cxn>
                  <a:cxn ang="0">
                    <a:pos x="41" y="77"/>
                  </a:cxn>
                  <a:cxn ang="0">
                    <a:pos x="40" y="86"/>
                  </a:cxn>
                  <a:cxn ang="0">
                    <a:pos x="41" y="97"/>
                  </a:cxn>
                  <a:cxn ang="0">
                    <a:pos x="44" y="111"/>
                  </a:cxn>
                  <a:cxn ang="0">
                    <a:pos x="40" y="111"/>
                  </a:cxn>
                  <a:cxn ang="0">
                    <a:pos x="34" y="111"/>
                  </a:cxn>
                  <a:cxn ang="0">
                    <a:pos x="28" y="111"/>
                  </a:cxn>
                  <a:cxn ang="0">
                    <a:pos x="23" y="111"/>
                  </a:cxn>
                  <a:cxn ang="0">
                    <a:pos x="22" y="91"/>
                  </a:cxn>
                  <a:cxn ang="0">
                    <a:pos x="20" y="74"/>
                  </a:cxn>
                  <a:cxn ang="0">
                    <a:pos x="15" y="58"/>
                  </a:cxn>
                  <a:cxn ang="0">
                    <a:pos x="6" y="42"/>
                  </a:cxn>
                  <a:cxn ang="0">
                    <a:pos x="2" y="32"/>
                  </a:cxn>
                  <a:cxn ang="0">
                    <a:pos x="0" y="19"/>
                  </a:cxn>
                  <a:cxn ang="0">
                    <a:pos x="1" y="6"/>
                  </a:cxn>
                  <a:cxn ang="0">
                    <a:pos x="9" y="0"/>
                  </a:cxn>
                  <a:cxn ang="0">
                    <a:pos x="20" y="11"/>
                  </a:cxn>
                  <a:cxn ang="0">
                    <a:pos x="35" y="22"/>
                  </a:cxn>
                  <a:cxn ang="0">
                    <a:pos x="51" y="30"/>
                  </a:cxn>
                  <a:cxn ang="0">
                    <a:pos x="68" y="37"/>
                  </a:cxn>
                  <a:cxn ang="0">
                    <a:pos x="86" y="42"/>
                  </a:cxn>
                  <a:cxn ang="0">
                    <a:pos x="106" y="46"/>
                  </a:cxn>
                  <a:cxn ang="0">
                    <a:pos x="123" y="48"/>
                  </a:cxn>
                  <a:cxn ang="0">
                    <a:pos x="140" y="49"/>
                  </a:cxn>
                  <a:cxn ang="0">
                    <a:pos x="142" y="48"/>
                  </a:cxn>
                  <a:cxn ang="0">
                    <a:pos x="145" y="47"/>
                  </a:cxn>
                  <a:cxn ang="0">
                    <a:pos x="148" y="46"/>
                  </a:cxn>
                  <a:cxn ang="0">
                    <a:pos x="152" y="46"/>
                  </a:cxn>
                  <a:cxn ang="0">
                    <a:pos x="158" y="58"/>
                  </a:cxn>
                  <a:cxn ang="0">
                    <a:pos x="162" y="67"/>
                  </a:cxn>
                  <a:cxn ang="0">
                    <a:pos x="167" y="72"/>
                  </a:cxn>
                  <a:cxn ang="0">
                    <a:pos x="171" y="77"/>
                  </a:cxn>
                  <a:cxn ang="0">
                    <a:pos x="176" y="80"/>
                  </a:cxn>
                  <a:cxn ang="0">
                    <a:pos x="185" y="82"/>
                  </a:cxn>
                  <a:cxn ang="0">
                    <a:pos x="195" y="86"/>
                  </a:cxn>
                  <a:cxn ang="0">
                    <a:pos x="208" y="90"/>
                  </a:cxn>
                  <a:cxn ang="0">
                    <a:pos x="211" y="96"/>
                  </a:cxn>
                  <a:cxn ang="0">
                    <a:pos x="211" y="101"/>
                  </a:cxn>
                  <a:cxn ang="0">
                    <a:pos x="208" y="107"/>
                  </a:cxn>
                  <a:cxn ang="0">
                    <a:pos x="203" y="111"/>
                  </a:cxn>
                  <a:cxn ang="0">
                    <a:pos x="197" y="114"/>
                  </a:cxn>
                  <a:cxn ang="0">
                    <a:pos x="190" y="117"/>
                  </a:cxn>
                  <a:cxn ang="0">
                    <a:pos x="184" y="120"/>
                  </a:cxn>
                  <a:cxn ang="0">
                    <a:pos x="177" y="121"/>
                  </a:cxn>
                  <a:cxn ang="0">
                    <a:pos x="169" y="122"/>
                  </a:cxn>
                  <a:cxn ang="0">
                    <a:pos x="163" y="122"/>
                  </a:cxn>
                  <a:cxn ang="0">
                    <a:pos x="158" y="122"/>
                  </a:cxn>
                  <a:cxn ang="0">
                    <a:pos x="150" y="122"/>
                  </a:cxn>
                  <a:cxn ang="0">
                    <a:pos x="150" y="122"/>
                  </a:cxn>
                  <a:cxn ang="0">
                    <a:pos x="150" y="122"/>
                  </a:cxn>
                </a:cxnLst>
                <a:rect l="0" t="0" r="r" b="b"/>
                <a:pathLst>
                  <a:path w="211" h="122">
                    <a:moveTo>
                      <a:pt x="150" y="122"/>
                    </a:moveTo>
                    <a:lnTo>
                      <a:pt x="134" y="118"/>
                    </a:lnTo>
                    <a:lnTo>
                      <a:pt x="122" y="112"/>
                    </a:lnTo>
                    <a:lnTo>
                      <a:pt x="115" y="104"/>
                    </a:lnTo>
                    <a:lnTo>
                      <a:pt x="109" y="93"/>
                    </a:lnTo>
                    <a:lnTo>
                      <a:pt x="104" y="83"/>
                    </a:lnTo>
                    <a:lnTo>
                      <a:pt x="97" y="74"/>
                    </a:lnTo>
                    <a:lnTo>
                      <a:pt x="89" y="65"/>
                    </a:lnTo>
                    <a:lnTo>
                      <a:pt x="78" y="59"/>
                    </a:lnTo>
                    <a:lnTo>
                      <a:pt x="66" y="60"/>
                    </a:lnTo>
                    <a:lnTo>
                      <a:pt x="56" y="62"/>
                    </a:lnTo>
                    <a:lnTo>
                      <a:pt x="49" y="66"/>
                    </a:lnTo>
                    <a:lnTo>
                      <a:pt x="44" y="71"/>
                    </a:lnTo>
                    <a:lnTo>
                      <a:pt x="41" y="77"/>
                    </a:lnTo>
                    <a:lnTo>
                      <a:pt x="40" y="86"/>
                    </a:lnTo>
                    <a:lnTo>
                      <a:pt x="41" y="97"/>
                    </a:lnTo>
                    <a:lnTo>
                      <a:pt x="44" y="111"/>
                    </a:lnTo>
                    <a:lnTo>
                      <a:pt x="40" y="111"/>
                    </a:lnTo>
                    <a:lnTo>
                      <a:pt x="34" y="111"/>
                    </a:lnTo>
                    <a:lnTo>
                      <a:pt x="28" y="111"/>
                    </a:lnTo>
                    <a:lnTo>
                      <a:pt x="23" y="111"/>
                    </a:lnTo>
                    <a:lnTo>
                      <a:pt x="22" y="91"/>
                    </a:lnTo>
                    <a:lnTo>
                      <a:pt x="20" y="74"/>
                    </a:lnTo>
                    <a:lnTo>
                      <a:pt x="15" y="58"/>
                    </a:lnTo>
                    <a:lnTo>
                      <a:pt x="6" y="42"/>
                    </a:lnTo>
                    <a:lnTo>
                      <a:pt x="2" y="32"/>
                    </a:lnTo>
                    <a:lnTo>
                      <a:pt x="0" y="19"/>
                    </a:lnTo>
                    <a:lnTo>
                      <a:pt x="1" y="6"/>
                    </a:lnTo>
                    <a:lnTo>
                      <a:pt x="9" y="0"/>
                    </a:lnTo>
                    <a:lnTo>
                      <a:pt x="20" y="11"/>
                    </a:lnTo>
                    <a:lnTo>
                      <a:pt x="35" y="22"/>
                    </a:lnTo>
                    <a:lnTo>
                      <a:pt x="51" y="30"/>
                    </a:lnTo>
                    <a:lnTo>
                      <a:pt x="68" y="37"/>
                    </a:lnTo>
                    <a:lnTo>
                      <a:pt x="86" y="42"/>
                    </a:lnTo>
                    <a:lnTo>
                      <a:pt x="106" y="46"/>
                    </a:lnTo>
                    <a:lnTo>
                      <a:pt x="123" y="48"/>
                    </a:lnTo>
                    <a:lnTo>
                      <a:pt x="140" y="49"/>
                    </a:lnTo>
                    <a:lnTo>
                      <a:pt x="142" y="48"/>
                    </a:lnTo>
                    <a:lnTo>
                      <a:pt x="145" y="47"/>
                    </a:lnTo>
                    <a:lnTo>
                      <a:pt x="148" y="46"/>
                    </a:lnTo>
                    <a:lnTo>
                      <a:pt x="152" y="46"/>
                    </a:lnTo>
                    <a:lnTo>
                      <a:pt x="158" y="58"/>
                    </a:lnTo>
                    <a:lnTo>
                      <a:pt x="162" y="67"/>
                    </a:lnTo>
                    <a:lnTo>
                      <a:pt x="167" y="72"/>
                    </a:lnTo>
                    <a:lnTo>
                      <a:pt x="171" y="77"/>
                    </a:lnTo>
                    <a:lnTo>
                      <a:pt x="176" y="80"/>
                    </a:lnTo>
                    <a:lnTo>
                      <a:pt x="185" y="82"/>
                    </a:lnTo>
                    <a:lnTo>
                      <a:pt x="195" y="86"/>
                    </a:lnTo>
                    <a:lnTo>
                      <a:pt x="208" y="90"/>
                    </a:lnTo>
                    <a:lnTo>
                      <a:pt x="211" y="96"/>
                    </a:lnTo>
                    <a:lnTo>
                      <a:pt x="211" y="101"/>
                    </a:lnTo>
                    <a:lnTo>
                      <a:pt x="208" y="107"/>
                    </a:lnTo>
                    <a:lnTo>
                      <a:pt x="203" y="111"/>
                    </a:lnTo>
                    <a:lnTo>
                      <a:pt x="197" y="114"/>
                    </a:lnTo>
                    <a:lnTo>
                      <a:pt x="190" y="117"/>
                    </a:lnTo>
                    <a:lnTo>
                      <a:pt x="184" y="120"/>
                    </a:lnTo>
                    <a:lnTo>
                      <a:pt x="177" y="121"/>
                    </a:lnTo>
                    <a:lnTo>
                      <a:pt x="169" y="122"/>
                    </a:lnTo>
                    <a:lnTo>
                      <a:pt x="163" y="122"/>
                    </a:lnTo>
                    <a:lnTo>
                      <a:pt x="158" y="122"/>
                    </a:lnTo>
                    <a:lnTo>
                      <a:pt x="150" y="122"/>
                    </a:lnTo>
                    <a:lnTo>
                      <a:pt x="150" y="122"/>
                    </a:lnTo>
                    <a:lnTo>
                      <a:pt x="150" y="122"/>
                    </a:lnTo>
                    <a:close/>
                  </a:path>
                </a:pathLst>
              </a:custGeom>
              <a:solidFill>
                <a:srgbClr val="7C4C4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20"/>
              <p:cNvSpPr>
                <a:spLocks/>
              </p:cNvSpPr>
              <p:nvPr/>
            </p:nvSpPr>
            <p:spPr bwMode="auto">
              <a:xfrm>
                <a:off x="3423" y="3618"/>
                <a:ext cx="41" cy="53"/>
              </a:xfrm>
              <a:custGeom>
                <a:avLst/>
                <a:gdLst/>
                <a:ahLst/>
                <a:cxnLst>
                  <a:cxn ang="0">
                    <a:pos x="147" y="212"/>
                  </a:cxn>
                  <a:cxn ang="0">
                    <a:pos x="135" y="210"/>
                  </a:cxn>
                  <a:cxn ang="0">
                    <a:pos x="123" y="208"/>
                  </a:cxn>
                  <a:cxn ang="0">
                    <a:pos x="113" y="204"/>
                  </a:cxn>
                  <a:cxn ang="0">
                    <a:pos x="103" y="199"/>
                  </a:cxn>
                  <a:cxn ang="0">
                    <a:pos x="94" y="192"/>
                  </a:cxn>
                  <a:cxn ang="0">
                    <a:pos x="87" y="184"/>
                  </a:cxn>
                  <a:cxn ang="0">
                    <a:pos x="79" y="175"/>
                  </a:cxn>
                  <a:cxn ang="0">
                    <a:pos x="72" y="164"/>
                  </a:cxn>
                  <a:cxn ang="0">
                    <a:pos x="70" y="153"/>
                  </a:cxn>
                  <a:cxn ang="0">
                    <a:pos x="67" y="139"/>
                  </a:cxn>
                  <a:cxn ang="0">
                    <a:pos x="64" y="125"/>
                  </a:cxn>
                  <a:cxn ang="0">
                    <a:pos x="60" y="110"/>
                  </a:cxn>
                  <a:cxn ang="0">
                    <a:pos x="55" y="98"/>
                  </a:cxn>
                  <a:cxn ang="0">
                    <a:pos x="47" y="90"/>
                  </a:cxn>
                  <a:cxn ang="0">
                    <a:pos x="37" y="87"/>
                  </a:cxn>
                  <a:cxn ang="0">
                    <a:pos x="24" y="92"/>
                  </a:cxn>
                  <a:cxn ang="0">
                    <a:pos x="21" y="97"/>
                  </a:cxn>
                  <a:cxn ang="0">
                    <a:pos x="18" y="108"/>
                  </a:cxn>
                  <a:cxn ang="0">
                    <a:pos x="14" y="116"/>
                  </a:cxn>
                  <a:cxn ang="0">
                    <a:pos x="11" y="120"/>
                  </a:cxn>
                  <a:cxn ang="0">
                    <a:pos x="9" y="116"/>
                  </a:cxn>
                  <a:cxn ang="0">
                    <a:pos x="6" y="113"/>
                  </a:cxn>
                  <a:cxn ang="0">
                    <a:pos x="3" y="112"/>
                  </a:cxn>
                  <a:cxn ang="0">
                    <a:pos x="0" y="111"/>
                  </a:cxn>
                  <a:cxn ang="0">
                    <a:pos x="1" y="109"/>
                  </a:cxn>
                  <a:cxn ang="0">
                    <a:pos x="3" y="106"/>
                  </a:cxn>
                  <a:cxn ang="0">
                    <a:pos x="6" y="100"/>
                  </a:cxn>
                  <a:cxn ang="0">
                    <a:pos x="11" y="92"/>
                  </a:cxn>
                  <a:cxn ang="0">
                    <a:pos x="13" y="83"/>
                  </a:cxn>
                  <a:cxn ang="0">
                    <a:pos x="14" y="70"/>
                  </a:cxn>
                  <a:cxn ang="0">
                    <a:pos x="16" y="56"/>
                  </a:cxn>
                  <a:cxn ang="0">
                    <a:pos x="19" y="41"/>
                  </a:cxn>
                  <a:cxn ang="0">
                    <a:pos x="22" y="27"/>
                  </a:cxn>
                  <a:cxn ang="0">
                    <a:pos x="27" y="14"/>
                  </a:cxn>
                  <a:cxn ang="0">
                    <a:pos x="34" y="5"/>
                  </a:cxn>
                  <a:cxn ang="0">
                    <a:pos x="44" y="0"/>
                  </a:cxn>
                  <a:cxn ang="0">
                    <a:pos x="44" y="13"/>
                  </a:cxn>
                  <a:cxn ang="0">
                    <a:pos x="45" y="25"/>
                  </a:cxn>
                  <a:cxn ang="0">
                    <a:pos x="47" y="35"/>
                  </a:cxn>
                  <a:cxn ang="0">
                    <a:pos x="50" y="45"/>
                  </a:cxn>
                  <a:cxn ang="0">
                    <a:pos x="54" y="54"/>
                  </a:cxn>
                  <a:cxn ang="0">
                    <a:pos x="60" y="64"/>
                  </a:cxn>
                  <a:cxn ang="0">
                    <a:pos x="66" y="75"/>
                  </a:cxn>
                  <a:cxn ang="0">
                    <a:pos x="74" y="88"/>
                  </a:cxn>
                  <a:cxn ang="0">
                    <a:pos x="80" y="95"/>
                  </a:cxn>
                  <a:cxn ang="0">
                    <a:pos x="86" y="102"/>
                  </a:cxn>
                  <a:cxn ang="0">
                    <a:pos x="92" y="111"/>
                  </a:cxn>
                  <a:cxn ang="0">
                    <a:pos x="98" y="117"/>
                  </a:cxn>
                  <a:cxn ang="0">
                    <a:pos x="105" y="122"/>
                  </a:cxn>
                  <a:cxn ang="0">
                    <a:pos x="113" y="126"/>
                  </a:cxn>
                  <a:cxn ang="0">
                    <a:pos x="122" y="128"/>
                  </a:cxn>
                  <a:cxn ang="0">
                    <a:pos x="133" y="127"/>
                  </a:cxn>
                  <a:cxn ang="0">
                    <a:pos x="135" y="146"/>
                  </a:cxn>
                  <a:cxn ang="0">
                    <a:pos x="137" y="158"/>
                  </a:cxn>
                  <a:cxn ang="0">
                    <a:pos x="143" y="168"/>
                  </a:cxn>
                  <a:cxn ang="0">
                    <a:pos x="159" y="181"/>
                  </a:cxn>
                  <a:cxn ang="0">
                    <a:pos x="164" y="192"/>
                  </a:cxn>
                  <a:cxn ang="0">
                    <a:pos x="166" y="201"/>
                  </a:cxn>
                  <a:cxn ang="0">
                    <a:pos x="161" y="208"/>
                  </a:cxn>
                  <a:cxn ang="0">
                    <a:pos x="147" y="212"/>
                  </a:cxn>
                  <a:cxn ang="0">
                    <a:pos x="147" y="212"/>
                  </a:cxn>
                  <a:cxn ang="0">
                    <a:pos x="147" y="212"/>
                  </a:cxn>
                </a:cxnLst>
                <a:rect l="0" t="0" r="r" b="b"/>
                <a:pathLst>
                  <a:path w="166" h="212">
                    <a:moveTo>
                      <a:pt x="147" y="212"/>
                    </a:moveTo>
                    <a:lnTo>
                      <a:pt x="135" y="210"/>
                    </a:lnTo>
                    <a:lnTo>
                      <a:pt x="123" y="208"/>
                    </a:lnTo>
                    <a:lnTo>
                      <a:pt x="113" y="204"/>
                    </a:lnTo>
                    <a:lnTo>
                      <a:pt x="103" y="199"/>
                    </a:lnTo>
                    <a:lnTo>
                      <a:pt x="94" y="192"/>
                    </a:lnTo>
                    <a:lnTo>
                      <a:pt x="87" y="184"/>
                    </a:lnTo>
                    <a:lnTo>
                      <a:pt x="79" y="175"/>
                    </a:lnTo>
                    <a:lnTo>
                      <a:pt x="72" y="164"/>
                    </a:lnTo>
                    <a:lnTo>
                      <a:pt x="70" y="153"/>
                    </a:lnTo>
                    <a:lnTo>
                      <a:pt x="67" y="139"/>
                    </a:lnTo>
                    <a:lnTo>
                      <a:pt x="64" y="125"/>
                    </a:lnTo>
                    <a:lnTo>
                      <a:pt x="60" y="110"/>
                    </a:lnTo>
                    <a:lnTo>
                      <a:pt x="55" y="98"/>
                    </a:lnTo>
                    <a:lnTo>
                      <a:pt x="47" y="90"/>
                    </a:lnTo>
                    <a:lnTo>
                      <a:pt x="37" y="87"/>
                    </a:lnTo>
                    <a:lnTo>
                      <a:pt x="24" y="92"/>
                    </a:lnTo>
                    <a:lnTo>
                      <a:pt x="21" y="97"/>
                    </a:lnTo>
                    <a:lnTo>
                      <a:pt x="18" y="108"/>
                    </a:lnTo>
                    <a:lnTo>
                      <a:pt x="14" y="116"/>
                    </a:lnTo>
                    <a:lnTo>
                      <a:pt x="11" y="120"/>
                    </a:lnTo>
                    <a:lnTo>
                      <a:pt x="9" y="116"/>
                    </a:lnTo>
                    <a:lnTo>
                      <a:pt x="6" y="113"/>
                    </a:lnTo>
                    <a:lnTo>
                      <a:pt x="3" y="112"/>
                    </a:lnTo>
                    <a:lnTo>
                      <a:pt x="0" y="111"/>
                    </a:lnTo>
                    <a:lnTo>
                      <a:pt x="1" y="109"/>
                    </a:lnTo>
                    <a:lnTo>
                      <a:pt x="3" y="106"/>
                    </a:lnTo>
                    <a:lnTo>
                      <a:pt x="6" y="100"/>
                    </a:lnTo>
                    <a:lnTo>
                      <a:pt x="11" y="92"/>
                    </a:lnTo>
                    <a:lnTo>
                      <a:pt x="13" y="83"/>
                    </a:lnTo>
                    <a:lnTo>
                      <a:pt x="14" y="70"/>
                    </a:lnTo>
                    <a:lnTo>
                      <a:pt x="16" y="56"/>
                    </a:lnTo>
                    <a:lnTo>
                      <a:pt x="19" y="41"/>
                    </a:lnTo>
                    <a:lnTo>
                      <a:pt x="22" y="27"/>
                    </a:lnTo>
                    <a:lnTo>
                      <a:pt x="27" y="14"/>
                    </a:lnTo>
                    <a:lnTo>
                      <a:pt x="34" y="5"/>
                    </a:lnTo>
                    <a:lnTo>
                      <a:pt x="44" y="0"/>
                    </a:lnTo>
                    <a:lnTo>
                      <a:pt x="44" y="13"/>
                    </a:lnTo>
                    <a:lnTo>
                      <a:pt x="45" y="25"/>
                    </a:lnTo>
                    <a:lnTo>
                      <a:pt x="47" y="35"/>
                    </a:lnTo>
                    <a:lnTo>
                      <a:pt x="50" y="45"/>
                    </a:lnTo>
                    <a:lnTo>
                      <a:pt x="54" y="54"/>
                    </a:lnTo>
                    <a:lnTo>
                      <a:pt x="60" y="64"/>
                    </a:lnTo>
                    <a:lnTo>
                      <a:pt x="66" y="75"/>
                    </a:lnTo>
                    <a:lnTo>
                      <a:pt x="74" y="88"/>
                    </a:lnTo>
                    <a:lnTo>
                      <a:pt x="80" y="95"/>
                    </a:lnTo>
                    <a:lnTo>
                      <a:pt x="86" y="102"/>
                    </a:lnTo>
                    <a:lnTo>
                      <a:pt x="92" y="111"/>
                    </a:lnTo>
                    <a:lnTo>
                      <a:pt x="98" y="117"/>
                    </a:lnTo>
                    <a:lnTo>
                      <a:pt x="105" y="122"/>
                    </a:lnTo>
                    <a:lnTo>
                      <a:pt x="113" y="126"/>
                    </a:lnTo>
                    <a:lnTo>
                      <a:pt x="122" y="128"/>
                    </a:lnTo>
                    <a:lnTo>
                      <a:pt x="133" y="127"/>
                    </a:lnTo>
                    <a:lnTo>
                      <a:pt x="135" y="146"/>
                    </a:lnTo>
                    <a:lnTo>
                      <a:pt x="137" y="158"/>
                    </a:lnTo>
                    <a:lnTo>
                      <a:pt x="143" y="168"/>
                    </a:lnTo>
                    <a:lnTo>
                      <a:pt x="159" y="181"/>
                    </a:lnTo>
                    <a:lnTo>
                      <a:pt x="164" y="192"/>
                    </a:lnTo>
                    <a:lnTo>
                      <a:pt x="166" y="201"/>
                    </a:lnTo>
                    <a:lnTo>
                      <a:pt x="161" y="208"/>
                    </a:lnTo>
                    <a:lnTo>
                      <a:pt x="147" y="212"/>
                    </a:lnTo>
                    <a:lnTo>
                      <a:pt x="147" y="212"/>
                    </a:lnTo>
                    <a:lnTo>
                      <a:pt x="147" y="212"/>
                    </a:lnTo>
                    <a:close/>
                  </a:path>
                </a:pathLst>
              </a:custGeom>
              <a:solidFill>
                <a:srgbClr val="7C4C4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21"/>
              <p:cNvSpPr>
                <a:spLocks/>
              </p:cNvSpPr>
              <p:nvPr/>
            </p:nvSpPr>
            <p:spPr bwMode="auto">
              <a:xfrm>
                <a:off x="3530" y="3511"/>
                <a:ext cx="61" cy="160"/>
              </a:xfrm>
              <a:custGeom>
                <a:avLst/>
                <a:gdLst/>
                <a:ahLst/>
                <a:cxnLst>
                  <a:cxn ang="0">
                    <a:pos x="212" y="636"/>
                  </a:cxn>
                  <a:cxn ang="0">
                    <a:pos x="179" y="628"/>
                  </a:cxn>
                  <a:cxn ang="0">
                    <a:pos x="150" y="614"/>
                  </a:cxn>
                  <a:cxn ang="0">
                    <a:pos x="123" y="596"/>
                  </a:cxn>
                  <a:cxn ang="0">
                    <a:pos x="112" y="563"/>
                  </a:cxn>
                  <a:cxn ang="0">
                    <a:pos x="107" y="522"/>
                  </a:cxn>
                  <a:cxn ang="0">
                    <a:pos x="98" y="483"/>
                  </a:cxn>
                  <a:cxn ang="0">
                    <a:pos x="85" y="444"/>
                  </a:cxn>
                  <a:cxn ang="0">
                    <a:pos x="68" y="407"/>
                  </a:cxn>
                  <a:cxn ang="0">
                    <a:pos x="52" y="369"/>
                  </a:cxn>
                  <a:cxn ang="0">
                    <a:pos x="35" y="331"/>
                  </a:cxn>
                  <a:cxn ang="0">
                    <a:pos x="20" y="293"/>
                  </a:cxn>
                  <a:cxn ang="0">
                    <a:pos x="7" y="247"/>
                  </a:cxn>
                  <a:cxn ang="0">
                    <a:pos x="1" y="195"/>
                  </a:cxn>
                  <a:cxn ang="0">
                    <a:pos x="5" y="140"/>
                  </a:cxn>
                  <a:cxn ang="0">
                    <a:pos x="11" y="75"/>
                  </a:cxn>
                  <a:cxn ang="0">
                    <a:pos x="18" y="47"/>
                  </a:cxn>
                  <a:cxn ang="0">
                    <a:pos x="51" y="40"/>
                  </a:cxn>
                  <a:cxn ang="0">
                    <a:pos x="84" y="26"/>
                  </a:cxn>
                  <a:cxn ang="0">
                    <a:pos x="112" y="10"/>
                  </a:cxn>
                  <a:cxn ang="0">
                    <a:pos x="122" y="0"/>
                  </a:cxn>
                  <a:cxn ang="0">
                    <a:pos x="125" y="0"/>
                  </a:cxn>
                  <a:cxn ang="0">
                    <a:pos x="129" y="21"/>
                  </a:cxn>
                  <a:cxn ang="0">
                    <a:pos x="128" y="68"/>
                  </a:cxn>
                  <a:cxn ang="0">
                    <a:pos x="124" y="107"/>
                  </a:cxn>
                  <a:cxn ang="0">
                    <a:pos x="123" y="140"/>
                  </a:cxn>
                  <a:cxn ang="0">
                    <a:pos x="124" y="202"/>
                  </a:cxn>
                  <a:cxn ang="0">
                    <a:pos x="134" y="293"/>
                  </a:cxn>
                  <a:cxn ang="0">
                    <a:pos x="147" y="384"/>
                  </a:cxn>
                  <a:cxn ang="0">
                    <a:pos x="165" y="475"/>
                  </a:cxn>
                  <a:cxn ang="0">
                    <a:pos x="181" y="534"/>
                  </a:cxn>
                  <a:cxn ang="0">
                    <a:pos x="197" y="562"/>
                  </a:cxn>
                  <a:cxn ang="0">
                    <a:pos x="217" y="589"/>
                  </a:cxn>
                  <a:cxn ang="0">
                    <a:pos x="237" y="617"/>
                  </a:cxn>
                  <a:cxn ang="0">
                    <a:pos x="244" y="635"/>
                  </a:cxn>
                  <a:cxn ang="0">
                    <a:pos x="234" y="638"/>
                  </a:cxn>
                  <a:cxn ang="0">
                    <a:pos x="228" y="639"/>
                  </a:cxn>
                </a:cxnLst>
                <a:rect l="0" t="0" r="r" b="b"/>
                <a:pathLst>
                  <a:path w="246" h="639">
                    <a:moveTo>
                      <a:pt x="228" y="639"/>
                    </a:moveTo>
                    <a:lnTo>
                      <a:pt x="212" y="636"/>
                    </a:lnTo>
                    <a:lnTo>
                      <a:pt x="195" y="633"/>
                    </a:lnTo>
                    <a:lnTo>
                      <a:pt x="179" y="628"/>
                    </a:lnTo>
                    <a:lnTo>
                      <a:pt x="164" y="622"/>
                    </a:lnTo>
                    <a:lnTo>
                      <a:pt x="150" y="614"/>
                    </a:lnTo>
                    <a:lnTo>
                      <a:pt x="137" y="606"/>
                    </a:lnTo>
                    <a:lnTo>
                      <a:pt x="123" y="596"/>
                    </a:lnTo>
                    <a:lnTo>
                      <a:pt x="112" y="584"/>
                    </a:lnTo>
                    <a:lnTo>
                      <a:pt x="112" y="563"/>
                    </a:lnTo>
                    <a:lnTo>
                      <a:pt x="110" y="543"/>
                    </a:lnTo>
                    <a:lnTo>
                      <a:pt x="107" y="522"/>
                    </a:lnTo>
                    <a:lnTo>
                      <a:pt x="103" y="502"/>
                    </a:lnTo>
                    <a:lnTo>
                      <a:pt x="98" y="483"/>
                    </a:lnTo>
                    <a:lnTo>
                      <a:pt x="92" y="464"/>
                    </a:lnTo>
                    <a:lnTo>
                      <a:pt x="85" y="444"/>
                    </a:lnTo>
                    <a:lnTo>
                      <a:pt x="77" y="426"/>
                    </a:lnTo>
                    <a:lnTo>
                      <a:pt x="68" y="407"/>
                    </a:lnTo>
                    <a:lnTo>
                      <a:pt x="60" y="388"/>
                    </a:lnTo>
                    <a:lnTo>
                      <a:pt x="52" y="369"/>
                    </a:lnTo>
                    <a:lnTo>
                      <a:pt x="43" y="349"/>
                    </a:lnTo>
                    <a:lnTo>
                      <a:pt x="35" y="331"/>
                    </a:lnTo>
                    <a:lnTo>
                      <a:pt x="27" y="312"/>
                    </a:lnTo>
                    <a:lnTo>
                      <a:pt x="20" y="293"/>
                    </a:lnTo>
                    <a:lnTo>
                      <a:pt x="12" y="273"/>
                    </a:lnTo>
                    <a:lnTo>
                      <a:pt x="7" y="247"/>
                    </a:lnTo>
                    <a:lnTo>
                      <a:pt x="3" y="222"/>
                    </a:lnTo>
                    <a:lnTo>
                      <a:pt x="1" y="195"/>
                    </a:lnTo>
                    <a:lnTo>
                      <a:pt x="0" y="170"/>
                    </a:lnTo>
                    <a:lnTo>
                      <a:pt x="5" y="140"/>
                    </a:lnTo>
                    <a:lnTo>
                      <a:pt x="10" y="107"/>
                    </a:lnTo>
                    <a:lnTo>
                      <a:pt x="11" y="75"/>
                    </a:lnTo>
                    <a:lnTo>
                      <a:pt x="4" y="48"/>
                    </a:lnTo>
                    <a:lnTo>
                      <a:pt x="18" y="47"/>
                    </a:lnTo>
                    <a:lnTo>
                      <a:pt x="33" y="44"/>
                    </a:lnTo>
                    <a:lnTo>
                      <a:pt x="51" y="40"/>
                    </a:lnTo>
                    <a:lnTo>
                      <a:pt x="68" y="34"/>
                    </a:lnTo>
                    <a:lnTo>
                      <a:pt x="84" y="26"/>
                    </a:lnTo>
                    <a:lnTo>
                      <a:pt x="100" y="19"/>
                    </a:lnTo>
                    <a:lnTo>
                      <a:pt x="112" y="10"/>
                    </a:lnTo>
                    <a:lnTo>
                      <a:pt x="122" y="0"/>
                    </a:lnTo>
                    <a:lnTo>
                      <a:pt x="122" y="0"/>
                    </a:lnTo>
                    <a:lnTo>
                      <a:pt x="124" y="0"/>
                    </a:lnTo>
                    <a:lnTo>
                      <a:pt x="125" y="0"/>
                    </a:lnTo>
                    <a:lnTo>
                      <a:pt x="125" y="0"/>
                    </a:lnTo>
                    <a:lnTo>
                      <a:pt x="129" y="21"/>
                    </a:lnTo>
                    <a:lnTo>
                      <a:pt x="129" y="45"/>
                    </a:lnTo>
                    <a:lnTo>
                      <a:pt x="128" y="68"/>
                    </a:lnTo>
                    <a:lnTo>
                      <a:pt x="125" y="92"/>
                    </a:lnTo>
                    <a:lnTo>
                      <a:pt x="124" y="107"/>
                    </a:lnTo>
                    <a:lnTo>
                      <a:pt x="124" y="124"/>
                    </a:lnTo>
                    <a:lnTo>
                      <a:pt x="123" y="140"/>
                    </a:lnTo>
                    <a:lnTo>
                      <a:pt x="122" y="156"/>
                    </a:lnTo>
                    <a:lnTo>
                      <a:pt x="124" y="202"/>
                    </a:lnTo>
                    <a:lnTo>
                      <a:pt x="129" y="247"/>
                    </a:lnTo>
                    <a:lnTo>
                      <a:pt x="134" y="293"/>
                    </a:lnTo>
                    <a:lnTo>
                      <a:pt x="140" y="338"/>
                    </a:lnTo>
                    <a:lnTo>
                      <a:pt x="147" y="384"/>
                    </a:lnTo>
                    <a:lnTo>
                      <a:pt x="156" y="429"/>
                    </a:lnTo>
                    <a:lnTo>
                      <a:pt x="165" y="475"/>
                    </a:lnTo>
                    <a:lnTo>
                      <a:pt x="176" y="519"/>
                    </a:lnTo>
                    <a:lnTo>
                      <a:pt x="181" y="534"/>
                    </a:lnTo>
                    <a:lnTo>
                      <a:pt x="188" y="548"/>
                    </a:lnTo>
                    <a:lnTo>
                      <a:pt x="197" y="562"/>
                    </a:lnTo>
                    <a:lnTo>
                      <a:pt x="207" y="576"/>
                    </a:lnTo>
                    <a:lnTo>
                      <a:pt x="217" y="589"/>
                    </a:lnTo>
                    <a:lnTo>
                      <a:pt x="227" y="603"/>
                    </a:lnTo>
                    <a:lnTo>
                      <a:pt x="237" y="617"/>
                    </a:lnTo>
                    <a:lnTo>
                      <a:pt x="246" y="630"/>
                    </a:lnTo>
                    <a:lnTo>
                      <a:pt x="244" y="635"/>
                    </a:lnTo>
                    <a:lnTo>
                      <a:pt x="240" y="637"/>
                    </a:lnTo>
                    <a:lnTo>
                      <a:pt x="234" y="638"/>
                    </a:lnTo>
                    <a:lnTo>
                      <a:pt x="228" y="639"/>
                    </a:lnTo>
                    <a:lnTo>
                      <a:pt x="228" y="639"/>
                    </a:lnTo>
                    <a:lnTo>
                      <a:pt x="228" y="639"/>
                    </a:lnTo>
                    <a:close/>
                  </a:path>
                </a:pathLst>
              </a:custGeom>
              <a:solidFill>
                <a:srgbClr val="FFDBC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22"/>
              <p:cNvSpPr>
                <a:spLocks/>
              </p:cNvSpPr>
              <p:nvPr/>
            </p:nvSpPr>
            <p:spPr bwMode="auto">
              <a:xfrm>
                <a:off x="3436" y="3518"/>
                <a:ext cx="94" cy="129"/>
              </a:xfrm>
              <a:custGeom>
                <a:avLst/>
                <a:gdLst/>
                <a:ahLst/>
                <a:cxnLst>
                  <a:cxn ang="0">
                    <a:pos x="55" y="513"/>
                  </a:cxn>
                  <a:cxn ang="0">
                    <a:pos x="28" y="485"/>
                  </a:cxn>
                  <a:cxn ang="0">
                    <a:pos x="8" y="447"/>
                  </a:cxn>
                  <a:cxn ang="0">
                    <a:pos x="0" y="408"/>
                  </a:cxn>
                  <a:cxn ang="0">
                    <a:pos x="31" y="370"/>
                  </a:cxn>
                  <a:cxn ang="0">
                    <a:pos x="79" y="315"/>
                  </a:cxn>
                  <a:cxn ang="0">
                    <a:pos x="118" y="250"/>
                  </a:cxn>
                  <a:cxn ang="0">
                    <a:pos x="144" y="182"/>
                  </a:cxn>
                  <a:cxn ang="0">
                    <a:pos x="158" y="135"/>
                  </a:cxn>
                  <a:cxn ang="0">
                    <a:pos x="170" y="114"/>
                  </a:cxn>
                  <a:cxn ang="0">
                    <a:pos x="179" y="105"/>
                  </a:cxn>
                  <a:cxn ang="0">
                    <a:pos x="180" y="104"/>
                  </a:cxn>
                  <a:cxn ang="0">
                    <a:pos x="192" y="92"/>
                  </a:cxn>
                  <a:cxn ang="0">
                    <a:pos x="215" y="68"/>
                  </a:cxn>
                  <a:cxn ang="0">
                    <a:pos x="237" y="42"/>
                  </a:cxn>
                  <a:cxn ang="0">
                    <a:pos x="256" y="16"/>
                  </a:cxn>
                  <a:cxn ang="0">
                    <a:pos x="262" y="0"/>
                  </a:cxn>
                  <a:cxn ang="0">
                    <a:pos x="262" y="0"/>
                  </a:cxn>
                  <a:cxn ang="0">
                    <a:pos x="277" y="7"/>
                  </a:cxn>
                  <a:cxn ang="0">
                    <a:pos x="302" y="16"/>
                  </a:cxn>
                  <a:cxn ang="0">
                    <a:pos x="327" y="22"/>
                  </a:cxn>
                  <a:cxn ang="0">
                    <a:pos x="355" y="25"/>
                  </a:cxn>
                  <a:cxn ang="0">
                    <a:pos x="375" y="31"/>
                  </a:cxn>
                  <a:cxn ang="0">
                    <a:pos x="379" y="46"/>
                  </a:cxn>
                  <a:cxn ang="0">
                    <a:pos x="370" y="64"/>
                  </a:cxn>
                  <a:cxn ang="0">
                    <a:pos x="356" y="83"/>
                  </a:cxn>
                  <a:cxn ang="0">
                    <a:pos x="341" y="103"/>
                  </a:cxn>
                  <a:cxn ang="0">
                    <a:pos x="327" y="119"/>
                  </a:cxn>
                  <a:cxn ang="0">
                    <a:pos x="308" y="141"/>
                  </a:cxn>
                  <a:cxn ang="0">
                    <a:pos x="282" y="176"/>
                  </a:cxn>
                  <a:cxn ang="0">
                    <a:pos x="253" y="209"/>
                  </a:cxn>
                  <a:cxn ang="0">
                    <a:pos x="224" y="241"/>
                  </a:cxn>
                  <a:cxn ang="0">
                    <a:pos x="195" y="274"/>
                  </a:cxn>
                  <a:cxn ang="0">
                    <a:pos x="165" y="306"/>
                  </a:cxn>
                  <a:cxn ang="0">
                    <a:pos x="138" y="338"/>
                  </a:cxn>
                  <a:cxn ang="0">
                    <a:pos x="113" y="373"/>
                  </a:cxn>
                  <a:cxn ang="0">
                    <a:pos x="90" y="407"/>
                  </a:cxn>
                  <a:cxn ang="0">
                    <a:pos x="79" y="437"/>
                  </a:cxn>
                  <a:cxn ang="0">
                    <a:pos x="76" y="464"/>
                  </a:cxn>
                  <a:cxn ang="0">
                    <a:pos x="78" y="495"/>
                  </a:cxn>
                  <a:cxn ang="0">
                    <a:pos x="76" y="517"/>
                  </a:cxn>
                  <a:cxn ang="0">
                    <a:pos x="72" y="520"/>
                  </a:cxn>
                  <a:cxn ang="0">
                    <a:pos x="70" y="520"/>
                  </a:cxn>
                </a:cxnLst>
                <a:rect l="0" t="0" r="r" b="b"/>
                <a:pathLst>
                  <a:path w="379" h="520">
                    <a:moveTo>
                      <a:pt x="70" y="520"/>
                    </a:moveTo>
                    <a:lnTo>
                      <a:pt x="55" y="513"/>
                    </a:lnTo>
                    <a:lnTo>
                      <a:pt x="41" y="501"/>
                    </a:lnTo>
                    <a:lnTo>
                      <a:pt x="28" y="485"/>
                    </a:lnTo>
                    <a:lnTo>
                      <a:pt x="16" y="467"/>
                    </a:lnTo>
                    <a:lnTo>
                      <a:pt x="8" y="447"/>
                    </a:lnTo>
                    <a:lnTo>
                      <a:pt x="2" y="427"/>
                    </a:lnTo>
                    <a:lnTo>
                      <a:pt x="0" y="408"/>
                    </a:lnTo>
                    <a:lnTo>
                      <a:pt x="2" y="391"/>
                    </a:lnTo>
                    <a:lnTo>
                      <a:pt x="31" y="370"/>
                    </a:lnTo>
                    <a:lnTo>
                      <a:pt x="57" y="345"/>
                    </a:lnTo>
                    <a:lnTo>
                      <a:pt x="79" y="315"/>
                    </a:lnTo>
                    <a:lnTo>
                      <a:pt x="100" y="284"/>
                    </a:lnTo>
                    <a:lnTo>
                      <a:pt x="118" y="250"/>
                    </a:lnTo>
                    <a:lnTo>
                      <a:pt x="133" y="216"/>
                    </a:lnTo>
                    <a:lnTo>
                      <a:pt x="144" y="182"/>
                    </a:lnTo>
                    <a:lnTo>
                      <a:pt x="153" y="147"/>
                    </a:lnTo>
                    <a:lnTo>
                      <a:pt x="158" y="135"/>
                    </a:lnTo>
                    <a:lnTo>
                      <a:pt x="164" y="124"/>
                    </a:lnTo>
                    <a:lnTo>
                      <a:pt x="170" y="114"/>
                    </a:lnTo>
                    <a:lnTo>
                      <a:pt x="179" y="107"/>
                    </a:lnTo>
                    <a:lnTo>
                      <a:pt x="179" y="105"/>
                    </a:lnTo>
                    <a:lnTo>
                      <a:pt x="180" y="104"/>
                    </a:lnTo>
                    <a:lnTo>
                      <a:pt x="180" y="104"/>
                    </a:lnTo>
                    <a:lnTo>
                      <a:pt x="180" y="103"/>
                    </a:lnTo>
                    <a:lnTo>
                      <a:pt x="192" y="92"/>
                    </a:lnTo>
                    <a:lnTo>
                      <a:pt x="203" y="80"/>
                    </a:lnTo>
                    <a:lnTo>
                      <a:pt x="215" y="68"/>
                    </a:lnTo>
                    <a:lnTo>
                      <a:pt x="226" y="55"/>
                    </a:lnTo>
                    <a:lnTo>
                      <a:pt x="237" y="42"/>
                    </a:lnTo>
                    <a:lnTo>
                      <a:pt x="247" y="29"/>
                    </a:lnTo>
                    <a:lnTo>
                      <a:pt x="256" y="16"/>
                    </a:lnTo>
                    <a:lnTo>
                      <a:pt x="262" y="1"/>
                    </a:lnTo>
                    <a:lnTo>
                      <a:pt x="262" y="0"/>
                    </a:lnTo>
                    <a:lnTo>
                      <a:pt x="262" y="0"/>
                    </a:lnTo>
                    <a:lnTo>
                      <a:pt x="262" y="0"/>
                    </a:lnTo>
                    <a:lnTo>
                      <a:pt x="263" y="0"/>
                    </a:lnTo>
                    <a:lnTo>
                      <a:pt x="277" y="7"/>
                    </a:lnTo>
                    <a:lnTo>
                      <a:pt x="290" y="12"/>
                    </a:lnTo>
                    <a:lnTo>
                      <a:pt x="302" y="16"/>
                    </a:lnTo>
                    <a:lnTo>
                      <a:pt x="315" y="19"/>
                    </a:lnTo>
                    <a:lnTo>
                      <a:pt x="327" y="22"/>
                    </a:lnTo>
                    <a:lnTo>
                      <a:pt x="340" y="24"/>
                    </a:lnTo>
                    <a:lnTo>
                      <a:pt x="355" y="25"/>
                    </a:lnTo>
                    <a:lnTo>
                      <a:pt x="369" y="25"/>
                    </a:lnTo>
                    <a:lnTo>
                      <a:pt x="375" y="31"/>
                    </a:lnTo>
                    <a:lnTo>
                      <a:pt x="378" y="38"/>
                    </a:lnTo>
                    <a:lnTo>
                      <a:pt x="379" y="46"/>
                    </a:lnTo>
                    <a:lnTo>
                      <a:pt x="376" y="56"/>
                    </a:lnTo>
                    <a:lnTo>
                      <a:pt x="370" y="64"/>
                    </a:lnTo>
                    <a:lnTo>
                      <a:pt x="363" y="73"/>
                    </a:lnTo>
                    <a:lnTo>
                      <a:pt x="356" y="83"/>
                    </a:lnTo>
                    <a:lnTo>
                      <a:pt x="349" y="94"/>
                    </a:lnTo>
                    <a:lnTo>
                      <a:pt x="341" y="103"/>
                    </a:lnTo>
                    <a:lnTo>
                      <a:pt x="334" y="112"/>
                    </a:lnTo>
                    <a:lnTo>
                      <a:pt x="327" y="119"/>
                    </a:lnTo>
                    <a:lnTo>
                      <a:pt x="321" y="124"/>
                    </a:lnTo>
                    <a:lnTo>
                      <a:pt x="308" y="141"/>
                    </a:lnTo>
                    <a:lnTo>
                      <a:pt x="295" y="158"/>
                    </a:lnTo>
                    <a:lnTo>
                      <a:pt x="282" y="176"/>
                    </a:lnTo>
                    <a:lnTo>
                      <a:pt x="268" y="193"/>
                    </a:lnTo>
                    <a:lnTo>
                      <a:pt x="253" y="209"/>
                    </a:lnTo>
                    <a:lnTo>
                      <a:pt x="238" y="225"/>
                    </a:lnTo>
                    <a:lnTo>
                      <a:pt x="224" y="241"/>
                    </a:lnTo>
                    <a:lnTo>
                      <a:pt x="209" y="258"/>
                    </a:lnTo>
                    <a:lnTo>
                      <a:pt x="195" y="274"/>
                    </a:lnTo>
                    <a:lnTo>
                      <a:pt x="179" y="290"/>
                    </a:lnTo>
                    <a:lnTo>
                      <a:pt x="165" y="306"/>
                    </a:lnTo>
                    <a:lnTo>
                      <a:pt x="152" y="322"/>
                    </a:lnTo>
                    <a:lnTo>
                      <a:pt x="138" y="338"/>
                    </a:lnTo>
                    <a:lnTo>
                      <a:pt x="126" y="356"/>
                    </a:lnTo>
                    <a:lnTo>
                      <a:pt x="113" y="373"/>
                    </a:lnTo>
                    <a:lnTo>
                      <a:pt x="101" y="391"/>
                    </a:lnTo>
                    <a:lnTo>
                      <a:pt x="90" y="407"/>
                    </a:lnTo>
                    <a:lnTo>
                      <a:pt x="83" y="423"/>
                    </a:lnTo>
                    <a:lnTo>
                      <a:pt x="79" y="437"/>
                    </a:lnTo>
                    <a:lnTo>
                      <a:pt x="77" y="450"/>
                    </a:lnTo>
                    <a:lnTo>
                      <a:pt x="76" y="464"/>
                    </a:lnTo>
                    <a:lnTo>
                      <a:pt x="77" y="478"/>
                    </a:lnTo>
                    <a:lnTo>
                      <a:pt x="78" y="495"/>
                    </a:lnTo>
                    <a:lnTo>
                      <a:pt x="78" y="515"/>
                    </a:lnTo>
                    <a:lnTo>
                      <a:pt x="76" y="517"/>
                    </a:lnTo>
                    <a:lnTo>
                      <a:pt x="74" y="519"/>
                    </a:lnTo>
                    <a:lnTo>
                      <a:pt x="72" y="520"/>
                    </a:lnTo>
                    <a:lnTo>
                      <a:pt x="70" y="520"/>
                    </a:lnTo>
                    <a:lnTo>
                      <a:pt x="70" y="520"/>
                    </a:lnTo>
                    <a:lnTo>
                      <a:pt x="70" y="520"/>
                    </a:lnTo>
                    <a:close/>
                  </a:path>
                </a:pathLst>
              </a:custGeom>
              <a:solidFill>
                <a:srgbClr val="FFDBC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23"/>
              <p:cNvSpPr>
                <a:spLocks/>
              </p:cNvSpPr>
              <p:nvPr/>
            </p:nvSpPr>
            <p:spPr bwMode="auto">
              <a:xfrm>
                <a:off x="3566" y="3472"/>
                <a:ext cx="85" cy="66"/>
              </a:xfrm>
              <a:custGeom>
                <a:avLst/>
                <a:gdLst/>
                <a:ahLst/>
                <a:cxnLst>
                  <a:cxn ang="0">
                    <a:pos x="44" y="263"/>
                  </a:cxn>
                  <a:cxn ang="0">
                    <a:pos x="40" y="240"/>
                  </a:cxn>
                  <a:cxn ang="0">
                    <a:pos x="35" y="218"/>
                  </a:cxn>
                  <a:cxn ang="0">
                    <a:pos x="29" y="196"/>
                  </a:cxn>
                  <a:cxn ang="0">
                    <a:pos x="23" y="175"/>
                  </a:cxn>
                  <a:cxn ang="0">
                    <a:pos x="16" y="146"/>
                  </a:cxn>
                  <a:cxn ang="0">
                    <a:pos x="9" y="116"/>
                  </a:cxn>
                  <a:cxn ang="0">
                    <a:pos x="2" y="84"/>
                  </a:cxn>
                  <a:cxn ang="0">
                    <a:pos x="0" y="56"/>
                  </a:cxn>
                  <a:cxn ang="0">
                    <a:pos x="17" y="53"/>
                  </a:cxn>
                  <a:cxn ang="0">
                    <a:pos x="35" y="50"/>
                  </a:cxn>
                  <a:cxn ang="0">
                    <a:pos x="52" y="48"/>
                  </a:cxn>
                  <a:cxn ang="0">
                    <a:pos x="70" y="45"/>
                  </a:cxn>
                  <a:cxn ang="0">
                    <a:pos x="88" y="41"/>
                  </a:cxn>
                  <a:cxn ang="0">
                    <a:pos x="105" y="38"/>
                  </a:cxn>
                  <a:cxn ang="0">
                    <a:pos x="123" y="35"/>
                  </a:cxn>
                  <a:cxn ang="0">
                    <a:pos x="141" y="32"/>
                  </a:cxn>
                  <a:cxn ang="0">
                    <a:pos x="158" y="28"/>
                  </a:cxn>
                  <a:cxn ang="0">
                    <a:pos x="176" y="25"/>
                  </a:cxn>
                  <a:cxn ang="0">
                    <a:pos x="193" y="22"/>
                  </a:cxn>
                  <a:cxn ang="0">
                    <a:pos x="211" y="17"/>
                  </a:cxn>
                  <a:cxn ang="0">
                    <a:pos x="229" y="14"/>
                  </a:cxn>
                  <a:cxn ang="0">
                    <a:pos x="246" y="10"/>
                  </a:cxn>
                  <a:cxn ang="0">
                    <a:pos x="264" y="7"/>
                  </a:cxn>
                  <a:cxn ang="0">
                    <a:pos x="281" y="4"/>
                  </a:cxn>
                  <a:cxn ang="0">
                    <a:pos x="286" y="3"/>
                  </a:cxn>
                  <a:cxn ang="0">
                    <a:pos x="291" y="1"/>
                  </a:cxn>
                  <a:cxn ang="0">
                    <a:pos x="298" y="0"/>
                  </a:cxn>
                  <a:cxn ang="0">
                    <a:pos x="304" y="0"/>
                  </a:cxn>
                  <a:cxn ang="0">
                    <a:pos x="306" y="13"/>
                  </a:cxn>
                  <a:cxn ang="0">
                    <a:pos x="310" y="33"/>
                  </a:cxn>
                  <a:cxn ang="0">
                    <a:pos x="316" y="63"/>
                  </a:cxn>
                  <a:cxn ang="0">
                    <a:pos x="325" y="108"/>
                  </a:cxn>
                  <a:cxn ang="0">
                    <a:pos x="331" y="153"/>
                  </a:cxn>
                  <a:cxn ang="0">
                    <a:pos x="335" y="179"/>
                  </a:cxn>
                  <a:cxn ang="0">
                    <a:pos x="337" y="196"/>
                  </a:cxn>
                  <a:cxn ang="0">
                    <a:pos x="338" y="206"/>
                  </a:cxn>
                  <a:cxn ang="0">
                    <a:pos x="321" y="212"/>
                  </a:cxn>
                  <a:cxn ang="0">
                    <a:pos x="304" y="218"/>
                  </a:cxn>
                  <a:cxn ang="0">
                    <a:pos x="285" y="223"/>
                  </a:cxn>
                  <a:cxn ang="0">
                    <a:pos x="267" y="227"/>
                  </a:cxn>
                  <a:cxn ang="0">
                    <a:pos x="249" y="232"/>
                  </a:cxn>
                  <a:cxn ang="0">
                    <a:pos x="231" y="236"/>
                  </a:cxn>
                  <a:cxn ang="0">
                    <a:pos x="211" y="239"/>
                  </a:cxn>
                  <a:cxn ang="0">
                    <a:pos x="193" y="242"/>
                  </a:cxn>
                  <a:cxn ang="0">
                    <a:pos x="174" y="245"/>
                  </a:cxn>
                  <a:cxn ang="0">
                    <a:pos x="156" y="248"/>
                  </a:cxn>
                  <a:cxn ang="0">
                    <a:pos x="136" y="251"/>
                  </a:cxn>
                  <a:cxn ang="0">
                    <a:pos x="118" y="253"/>
                  </a:cxn>
                  <a:cxn ang="0">
                    <a:pos x="99" y="256"/>
                  </a:cxn>
                  <a:cxn ang="0">
                    <a:pos x="81" y="258"/>
                  </a:cxn>
                  <a:cxn ang="0">
                    <a:pos x="63" y="261"/>
                  </a:cxn>
                  <a:cxn ang="0">
                    <a:pos x="44" y="263"/>
                  </a:cxn>
                  <a:cxn ang="0">
                    <a:pos x="44" y="263"/>
                  </a:cxn>
                  <a:cxn ang="0">
                    <a:pos x="44" y="263"/>
                  </a:cxn>
                </a:cxnLst>
                <a:rect l="0" t="0" r="r" b="b"/>
                <a:pathLst>
                  <a:path w="338" h="263">
                    <a:moveTo>
                      <a:pt x="44" y="263"/>
                    </a:moveTo>
                    <a:lnTo>
                      <a:pt x="40" y="240"/>
                    </a:lnTo>
                    <a:lnTo>
                      <a:pt x="35" y="218"/>
                    </a:lnTo>
                    <a:lnTo>
                      <a:pt x="29" y="196"/>
                    </a:lnTo>
                    <a:lnTo>
                      <a:pt x="23" y="175"/>
                    </a:lnTo>
                    <a:lnTo>
                      <a:pt x="16" y="146"/>
                    </a:lnTo>
                    <a:lnTo>
                      <a:pt x="9" y="116"/>
                    </a:lnTo>
                    <a:lnTo>
                      <a:pt x="2" y="84"/>
                    </a:lnTo>
                    <a:lnTo>
                      <a:pt x="0" y="56"/>
                    </a:lnTo>
                    <a:lnTo>
                      <a:pt x="17" y="53"/>
                    </a:lnTo>
                    <a:lnTo>
                      <a:pt x="35" y="50"/>
                    </a:lnTo>
                    <a:lnTo>
                      <a:pt x="52" y="48"/>
                    </a:lnTo>
                    <a:lnTo>
                      <a:pt x="70" y="45"/>
                    </a:lnTo>
                    <a:lnTo>
                      <a:pt x="88" y="41"/>
                    </a:lnTo>
                    <a:lnTo>
                      <a:pt x="105" y="38"/>
                    </a:lnTo>
                    <a:lnTo>
                      <a:pt x="123" y="35"/>
                    </a:lnTo>
                    <a:lnTo>
                      <a:pt x="141" y="32"/>
                    </a:lnTo>
                    <a:lnTo>
                      <a:pt x="158" y="28"/>
                    </a:lnTo>
                    <a:lnTo>
                      <a:pt x="176" y="25"/>
                    </a:lnTo>
                    <a:lnTo>
                      <a:pt x="193" y="22"/>
                    </a:lnTo>
                    <a:lnTo>
                      <a:pt x="211" y="17"/>
                    </a:lnTo>
                    <a:lnTo>
                      <a:pt x="229" y="14"/>
                    </a:lnTo>
                    <a:lnTo>
                      <a:pt x="246" y="10"/>
                    </a:lnTo>
                    <a:lnTo>
                      <a:pt x="264" y="7"/>
                    </a:lnTo>
                    <a:lnTo>
                      <a:pt x="281" y="4"/>
                    </a:lnTo>
                    <a:lnTo>
                      <a:pt x="286" y="3"/>
                    </a:lnTo>
                    <a:lnTo>
                      <a:pt x="291" y="1"/>
                    </a:lnTo>
                    <a:lnTo>
                      <a:pt x="298" y="0"/>
                    </a:lnTo>
                    <a:lnTo>
                      <a:pt x="304" y="0"/>
                    </a:lnTo>
                    <a:lnTo>
                      <a:pt x="306" y="13"/>
                    </a:lnTo>
                    <a:lnTo>
                      <a:pt x="310" y="33"/>
                    </a:lnTo>
                    <a:lnTo>
                      <a:pt x="316" y="63"/>
                    </a:lnTo>
                    <a:lnTo>
                      <a:pt x="325" y="108"/>
                    </a:lnTo>
                    <a:lnTo>
                      <a:pt x="331" y="153"/>
                    </a:lnTo>
                    <a:lnTo>
                      <a:pt x="335" y="179"/>
                    </a:lnTo>
                    <a:lnTo>
                      <a:pt x="337" y="196"/>
                    </a:lnTo>
                    <a:lnTo>
                      <a:pt x="338" y="206"/>
                    </a:lnTo>
                    <a:lnTo>
                      <a:pt x="321" y="212"/>
                    </a:lnTo>
                    <a:lnTo>
                      <a:pt x="304" y="218"/>
                    </a:lnTo>
                    <a:lnTo>
                      <a:pt x="285" y="223"/>
                    </a:lnTo>
                    <a:lnTo>
                      <a:pt x="267" y="227"/>
                    </a:lnTo>
                    <a:lnTo>
                      <a:pt x="249" y="232"/>
                    </a:lnTo>
                    <a:lnTo>
                      <a:pt x="231" y="236"/>
                    </a:lnTo>
                    <a:lnTo>
                      <a:pt x="211" y="239"/>
                    </a:lnTo>
                    <a:lnTo>
                      <a:pt x="193" y="242"/>
                    </a:lnTo>
                    <a:lnTo>
                      <a:pt x="174" y="245"/>
                    </a:lnTo>
                    <a:lnTo>
                      <a:pt x="156" y="248"/>
                    </a:lnTo>
                    <a:lnTo>
                      <a:pt x="136" y="251"/>
                    </a:lnTo>
                    <a:lnTo>
                      <a:pt x="118" y="253"/>
                    </a:lnTo>
                    <a:lnTo>
                      <a:pt x="99" y="256"/>
                    </a:lnTo>
                    <a:lnTo>
                      <a:pt x="81" y="258"/>
                    </a:lnTo>
                    <a:lnTo>
                      <a:pt x="63" y="261"/>
                    </a:lnTo>
                    <a:lnTo>
                      <a:pt x="44" y="263"/>
                    </a:lnTo>
                    <a:lnTo>
                      <a:pt x="44" y="263"/>
                    </a:lnTo>
                    <a:lnTo>
                      <a:pt x="44" y="263"/>
                    </a:lnTo>
                    <a:close/>
                  </a:path>
                </a:pathLst>
              </a:custGeom>
              <a:solidFill>
                <a:srgbClr val="A8825E"/>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24"/>
              <p:cNvSpPr>
                <a:spLocks/>
              </p:cNvSpPr>
              <p:nvPr/>
            </p:nvSpPr>
            <p:spPr bwMode="auto">
              <a:xfrm>
                <a:off x="3460" y="3293"/>
                <a:ext cx="110" cy="228"/>
              </a:xfrm>
              <a:custGeom>
                <a:avLst/>
                <a:gdLst/>
                <a:ahLst/>
                <a:cxnLst>
                  <a:cxn ang="0">
                    <a:pos x="227" y="910"/>
                  </a:cxn>
                  <a:cxn ang="0">
                    <a:pos x="197" y="900"/>
                  </a:cxn>
                  <a:cxn ang="0">
                    <a:pos x="170" y="887"/>
                  </a:cxn>
                  <a:cxn ang="0">
                    <a:pos x="165" y="885"/>
                  </a:cxn>
                  <a:cxn ang="0">
                    <a:pos x="142" y="822"/>
                  </a:cxn>
                  <a:cxn ang="0">
                    <a:pos x="104" y="731"/>
                  </a:cxn>
                  <a:cxn ang="0">
                    <a:pos x="70" y="641"/>
                  </a:cxn>
                  <a:cxn ang="0">
                    <a:pos x="67" y="524"/>
                  </a:cxn>
                  <a:cxn ang="0">
                    <a:pos x="101" y="454"/>
                  </a:cxn>
                  <a:cxn ang="0">
                    <a:pos x="124" y="408"/>
                  </a:cxn>
                  <a:cxn ang="0">
                    <a:pos x="142" y="360"/>
                  </a:cxn>
                  <a:cxn ang="0">
                    <a:pos x="163" y="181"/>
                  </a:cxn>
                  <a:cxn ang="0">
                    <a:pos x="154" y="120"/>
                  </a:cxn>
                  <a:cxn ang="0">
                    <a:pos x="132" y="129"/>
                  </a:cxn>
                  <a:cxn ang="0">
                    <a:pos x="87" y="143"/>
                  </a:cxn>
                  <a:cxn ang="0">
                    <a:pos x="42" y="155"/>
                  </a:cxn>
                  <a:cxn ang="0">
                    <a:pos x="9" y="142"/>
                  </a:cxn>
                  <a:cxn ang="0">
                    <a:pos x="0" y="110"/>
                  </a:cxn>
                  <a:cxn ang="0">
                    <a:pos x="16" y="78"/>
                  </a:cxn>
                  <a:cxn ang="0">
                    <a:pos x="65" y="60"/>
                  </a:cxn>
                  <a:cxn ang="0">
                    <a:pos x="115" y="42"/>
                  </a:cxn>
                  <a:cxn ang="0">
                    <a:pos x="155" y="23"/>
                  </a:cxn>
                  <a:cxn ang="0">
                    <a:pos x="188" y="10"/>
                  </a:cxn>
                  <a:cxn ang="0">
                    <a:pos x="223" y="2"/>
                  </a:cxn>
                  <a:cxn ang="0">
                    <a:pos x="251" y="2"/>
                  </a:cxn>
                  <a:cxn ang="0">
                    <a:pos x="275" y="4"/>
                  </a:cxn>
                  <a:cxn ang="0">
                    <a:pos x="301" y="5"/>
                  </a:cxn>
                  <a:cxn ang="0">
                    <a:pos x="308" y="65"/>
                  </a:cxn>
                  <a:cxn ang="0">
                    <a:pos x="348" y="106"/>
                  </a:cxn>
                  <a:cxn ang="0">
                    <a:pos x="396" y="114"/>
                  </a:cxn>
                  <a:cxn ang="0">
                    <a:pos x="410" y="107"/>
                  </a:cxn>
                  <a:cxn ang="0">
                    <a:pos x="421" y="100"/>
                  </a:cxn>
                  <a:cxn ang="0">
                    <a:pos x="442" y="136"/>
                  </a:cxn>
                  <a:cxn ang="0">
                    <a:pos x="429" y="184"/>
                  </a:cxn>
                  <a:cxn ang="0">
                    <a:pos x="424" y="203"/>
                  </a:cxn>
                  <a:cxn ang="0">
                    <a:pos x="423" y="242"/>
                  </a:cxn>
                  <a:cxn ang="0">
                    <a:pos x="411" y="281"/>
                  </a:cxn>
                  <a:cxn ang="0">
                    <a:pos x="371" y="318"/>
                  </a:cxn>
                  <a:cxn ang="0">
                    <a:pos x="334" y="389"/>
                  </a:cxn>
                  <a:cxn ang="0">
                    <a:pos x="323" y="472"/>
                  </a:cxn>
                  <a:cxn ang="0">
                    <a:pos x="329" y="514"/>
                  </a:cxn>
                  <a:cxn ang="0">
                    <a:pos x="342" y="570"/>
                  </a:cxn>
                  <a:cxn ang="0">
                    <a:pos x="368" y="692"/>
                  </a:cxn>
                  <a:cxn ang="0">
                    <a:pos x="392" y="815"/>
                  </a:cxn>
                  <a:cxn ang="0">
                    <a:pos x="369" y="882"/>
                  </a:cxn>
                  <a:cxn ang="0">
                    <a:pos x="308" y="905"/>
                  </a:cxn>
                  <a:cxn ang="0">
                    <a:pos x="249" y="912"/>
                  </a:cxn>
                </a:cxnLst>
                <a:rect l="0" t="0" r="r" b="b"/>
                <a:pathLst>
                  <a:path w="442" h="912">
                    <a:moveTo>
                      <a:pt x="249" y="912"/>
                    </a:moveTo>
                    <a:lnTo>
                      <a:pt x="237" y="911"/>
                    </a:lnTo>
                    <a:lnTo>
                      <a:pt x="227" y="910"/>
                    </a:lnTo>
                    <a:lnTo>
                      <a:pt x="216" y="907"/>
                    </a:lnTo>
                    <a:lnTo>
                      <a:pt x="207" y="904"/>
                    </a:lnTo>
                    <a:lnTo>
                      <a:pt x="197" y="900"/>
                    </a:lnTo>
                    <a:lnTo>
                      <a:pt x="188" y="896"/>
                    </a:lnTo>
                    <a:lnTo>
                      <a:pt x="179" y="892"/>
                    </a:lnTo>
                    <a:lnTo>
                      <a:pt x="170" y="887"/>
                    </a:lnTo>
                    <a:lnTo>
                      <a:pt x="168" y="886"/>
                    </a:lnTo>
                    <a:lnTo>
                      <a:pt x="166" y="886"/>
                    </a:lnTo>
                    <a:lnTo>
                      <a:pt x="165" y="885"/>
                    </a:lnTo>
                    <a:lnTo>
                      <a:pt x="163" y="884"/>
                    </a:lnTo>
                    <a:lnTo>
                      <a:pt x="153" y="853"/>
                    </a:lnTo>
                    <a:lnTo>
                      <a:pt x="142" y="822"/>
                    </a:lnTo>
                    <a:lnTo>
                      <a:pt x="129" y="791"/>
                    </a:lnTo>
                    <a:lnTo>
                      <a:pt x="117" y="761"/>
                    </a:lnTo>
                    <a:lnTo>
                      <a:pt x="104" y="731"/>
                    </a:lnTo>
                    <a:lnTo>
                      <a:pt x="92" y="701"/>
                    </a:lnTo>
                    <a:lnTo>
                      <a:pt x="80" y="672"/>
                    </a:lnTo>
                    <a:lnTo>
                      <a:pt x="70" y="641"/>
                    </a:lnTo>
                    <a:lnTo>
                      <a:pt x="63" y="599"/>
                    </a:lnTo>
                    <a:lnTo>
                      <a:pt x="61" y="560"/>
                    </a:lnTo>
                    <a:lnTo>
                      <a:pt x="67" y="524"/>
                    </a:lnTo>
                    <a:lnTo>
                      <a:pt x="82" y="485"/>
                    </a:lnTo>
                    <a:lnTo>
                      <a:pt x="92" y="469"/>
                    </a:lnTo>
                    <a:lnTo>
                      <a:pt x="101" y="454"/>
                    </a:lnTo>
                    <a:lnTo>
                      <a:pt x="109" y="439"/>
                    </a:lnTo>
                    <a:lnTo>
                      <a:pt x="117" y="424"/>
                    </a:lnTo>
                    <a:lnTo>
                      <a:pt x="124" y="408"/>
                    </a:lnTo>
                    <a:lnTo>
                      <a:pt x="131" y="392"/>
                    </a:lnTo>
                    <a:lnTo>
                      <a:pt x="137" y="376"/>
                    </a:lnTo>
                    <a:lnTo>
                      <a:pt x="142" y="360"/>
                    </a:lnTo>
                    <a:lnTo>
                      <a:pt x="152" y="300"/>
                    </a:lnTo>
                    <a:lnTo>
                      <a:pt x="159" y="241"/>
                    </a:lnTo>
                    <a:lnTo>
                      <a:pt x="163" y="181"/>
                    </a:lnTo>
                    <a:lnTo>
                      <a:pt x="165" y="122"/>
                    </a:lnTo>
                    <a:lnTo>
                      <a:pt x="160" y="119"/>
                    </a:lnTo>
                    <a:lnTo>
                      <a:pt x="154" y="120"/>
                    </a:lnTo>
                    <a:lnTo>
                      <a:pt x="149" y="123"/>
                    </a:lnTo>
                    <a:lnTo>
                      <a:pt x="146" y="125"/>
                    </a:lnTo>
                    <a:lnTo>
                      <a:pt x="132" y="129"/>
                    </a:lnTo>
                    <a:lnTo>
                      <a:pt x="118" y="134"/>
                    </a:lnTo>
                    <a:lnTo>
                      <a:pt x="103" y="139"/>
                    </a:lnTo>
                    <a:lnTo>
                      <a:pt x="87" y="143"/>
                    </a:lnTo>
                    <a:lnTo>
                      <a:pt x="71" y="148"/>
                    </a:lnTo>
                    <a:lnTo>
                      <a:pt x="57" y="152"/>
                    </a:lnTo>
                    <a:lnTo>
                      <a:pt x="42" y="155"/>
                    </a:lnTo>
                    <a:lnTo>
                      <a:pt x="29" y="156"/>
                    </a:lnTo>
                    <a:lnTo>
                      <a:pt x="17" y="151"/>
                    </a:lnTo>
                    <a:lnTo>
                      <a:pt x="9" y="142"/>
                    </a:lnTo>
                    <a:lnTo>
                      <a:pt x="3" y="133"/>
                    </a:lnTo>
                    <a:lnTo>
                      <a:pt x="0" y="122"/>
                    </a:lnTo>
                    <a:lnTo>
                      <a:pt x="0" y="110"/>
                    </a:lnTo>
                    <a:lnTo>
                      <a:pt x="3" y="99"/>
                    </a:lnTo>
                    <a:lnTo>
                      <a:pt x="9" y="88"/>
                    </a:lnTo>
                    <a:lnTo>
                      <a:pt x="16" y="78"/>
                    </a:lnTo>
                    <a:lnTo>
                      <a:pt x="32" y="72"/>
                    </a:lnTo>
                    <a:lnTo>
                      <a:pt x="48" y="65"/>
                    </a:lnTo>
                    <a:lnTo>
                      <a:pt x="65" y="60"/>
                    </a:lnTo>
                    <a:lnTo>
                      <a:pt x="81" y="54"/>
                    </a:lnTo>
                    <a:lnTo>
                      <a:pt x="99" y="48"/>
                    </a:lnTo>
                    <a:lnTo>
                      <a:pt x="115" y="42"/>
                    </a:lnTo>
                    <a:lnTo>
                      <a:pt x="132" y="36"/>
                    </a:lnTo>
                    <a:lnTo>
                      <a:pt x="148" y="29"/>
                    </a:lnTo>
                    <a:lnTo>
                      <a:pt x="155" y="23"/>
                    </a:lnTo>
                    <a:lnTo>
                      <a:pt x="164" y="18"/>
                    </a:lnTo>
                    <a:lnTo>
                      <a:pt x="176" y="14"/>
                    </a:lnTo>
                    <a:lnTo>
                      <a:pt x="188" y="10"/>
                    </a:lnTo>
                    <a:lnTo>
                      <a:pt x="200" y="7"/>
                    </a:lnTo>
                    <a:lnTo>
                      <a:pt x="212" y="4"/>
                    </a:lnTo>
                    <a:lnTo>
                      <a:pt x="223" y="2"/>
                    </a:lnTo>
                    <a:lnTo>
                      <a:pt x="233" y="0"/>
                    </a:lnTo>
                    <a:lnTo>
                      <a:pt x="241" y="1"/>
                    </a:lnTo>
                    <a:lnTo>
                      <a:pt x="251" y="2"/>
                    </a:lnTo>
                    <a:lnTo>
                      <a:pt x="259" y="3"/>
                    </a:lnTo>
                    <a:lnTo>
                      <a:pt x="267" y="4"/>
                    </a:lnTo>
                    <a:lnTo>
                      <a:pt x="275" y="4"/>
                    </a:lnTo>
                    <a:lnTo>
                      <a:pt x="284" y="5"/>
                    </a:lnTo>
                    <a:lnTo>
                      <a:pt x="292" y="5"/>
                    </a:lnTo>
                    <a:lnTo>
                      <a:pt x="301" y="5"/>
                    </a:lnTo>
                    <a:lnTo>
                      <a:pt x="299" y="27"/>
                    </a:lnTo>
                    <a:lnTo>
                      <a:pt x="302" y="47"/>
                    </a:lnTo>
                    <a:lnTo>
                      <a:pt x="308" y="65"/>
                    </a:lnTo>
                    <a:lnTo>
                      <a:pt x="317" y="83"/>
                    </a:lnTo>
                    <a:lnTo>
                      <a:pt x="332" y="96"/>
                    </a:lnTo>
                    <a:lnTo>
                      <a:pt x="348" y="106"/>
                    </a:lnTo>
                    <a:lnTo>
                      <a:pt x="368" y="113"/>
                    </a:lnTo>
                    <a:lnTo>
                      <a:pt x="391" y="115"/>
                    </a:lnTo>
                    <a:lnTo>
                      <a:pt x="396" y="114"/>
                    </a:lnTo>
                    <a:lnTo>
                      <a:pt x="400" y="112"/>
                    </a:lnTo>
                    <a:lnTo>
                      <a:pt x="406" y="109"/>
                    </a:lnTo>
                    <a:lnTo>
                      <a:pt x="410" y="107"/>
                    </a:lnTo>
                    <a:lnTo>
                      <a:pt x="414" y="104"/>
                    </a:lnTo>
                    <a:lnTo>
                      <a:pt x="417" y="102"/>
                    </a:lnTo>
                    <a:lnTo>
                      <a:pt x="421" y="100"/>
                    </a:lnTo>
                    <a:lnTo>
                      <a:pt x="425" y="98"/>
                    </a:lnTo>
                    <a:lnTo>
                      <a:pt x="436" y="115"/>
                    </a:lnTo>
                    <a:lnTo>
                      <a:pt x="442" y="136"/>
                    </a:lnTo>
                    <a:lnTo>
                      <a:pt x="442" y="160"/>
                    </a:lnTo>
                    <a:lnTo>
                      <a:pt x="432" y="179"/>
                    </a:lnTo>
                    <a:lnTo>
                      <a:pt x="429" y="184"/>
                    </a:lnTo>
                    <a:lnTo>
                      <a:pt x="427" y="190"/>
                    </a:lnTo>
                    <a:lnTo>
                      <a:pt x="425" y="196"/>
                    </a:lnTo>
                    <a:lnTo>
                      <a:pt x="424" y="203"/>
                    </a:lnTo>
                    <a:lnTo>
                      <a:pt x="424" y="214"/>
                    </a:lnTo>
                    <a:lnTo>
                      <a:pt x="424" y="227"/>
                    </a:lnTo>
                    <a:lnTo>
                      <a:pt x="423" y="242"/>
                    </a:lnTo>
                    <a:lnTo>
                      <a:pt x="420" y="256"/>
                    </a:lnTo>
                    <a:lnTo>
                      <a:pt x="417" y="269"/>
                    </a:lnTo>
                    <a:lnTo>
                      <a:pt x="411" y="281"/>
                    </a:lnTo>
                    <a:lnTo>
                      <a:pt x="402" y="291"/>
                    </a:lnTo>
                    <a:lnTo>
                      <a:pt x="391" y="299"/>
                    </a:lnTo>
                    <a:lnTo>
                      <a:pt x="371" y="318"/>
                    </a:lnTo>
                    <a:lnTo>
                      <a:pt x="355" y="339"/>
                    </a:lnTo>
                    <a:lnTo>
                      <a:pt x="343" y="363"/>
                    </a:lnTo>
                    <a:lnTo>
                      <a:pt x="334" y="389"/>
                    </a:lnTo>
                    <a:lnTo>
                      <a:pt x="328" y="417"/>
                    </a:lnTo>
                    <a:lnTo>
                      <a:pt x="324" y="444"/>
                    </a:lnTo>
                    <a:lnTo>
                      <a:pt x="323" y="472"/>
                    </a:lnTo>
                    <a:lnTo>
                      <a:pt x="325" y="499"/>
                    </a:lnTo>
                    <a:lnTo>
                      <a:pt x="328" y="506"/>
                    </a:lnTo>
                    <a:lnTo>
                      <a:pt x="329" y="514"/>
                    </a:lnTo>
                    <a:lnTo>
                      <a:pt x="331" y="521"/>
                    </a:lnTo>
                    <a:lnTo>
                      <a:pt x="332" y="529"/>
                    </a:lnTo>
                    <a:lnTo>
                      <a:pt x="342" y="570"/>
                    </a:lnTo>
                    <a:lnTo>
                      <a:pt x="352" y="610"/>
                    </a:lnTo>
                    <a:lnTo>
                      <a:pt x="360" y="652"/>
                    </a:lnTo>
                    <a:lnTo>
                      <a:pt x="368" y="692"/>
                    </a:lnTo>
                    <a:lnTo>
                      <a:pt x="376" y="733"/>
                    </a:lnTo>
                    <a:lnTo>
                      <a:pt x="384" y="774"/>
                    </a:lnTo>
                    <a:lnTo>
                      <a:pt x="392" y="815"/>
                    </a:lnTo>
                    <a:lnTo>
                      <a:pt x="400" y="857"/>
                    </a:lnTo>
                    <a:lnTo>
                      <a:pt x="386" y="871"/>
                    </a:lnTo>
                    <a:lnTo>
                      <a:pt x="369" y="882"/>
                    </a:lnTo>
                    <a:lnTo>
                      <a:pt x="350" y="892"/>
                    </a:lnTo>
                    <a:lnTo>
                      <a:pt x="330" y="899"/>
                    </a:lnTo>
                    <a:lnTo>
                      <a:pt x="308" y="905"/>
                    </a:lnTo>
                    <a:lnTo>
                      <a:pt x="287" y="909"/>
                    </a:lnTo>
                    <a:lnTo>
                      <a:pt x="267" y="911"/>
                    </a:lnTo>
                    <a:lnTo>
                      <a:pt x="249" y="912"/>
                    </a:lnTo>
                    <a:lnTo>
                      <a:pt x="249" y="912"/>
                    </a:lnTo>
                    <a:lnTo>
                      <a:pt x="249" y="912"/>
                    </a:lnTo>
                    <a:close/>
                  </a:path>
                </a:pathLst>
              </a:custGeom>
              <a:solidFill>
                <a:srgbClr val="B5666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25"/>
              <p:cNvSpPr>
                <a:spLocks/>
              </p:cNvSpPr>
              <p:nvPr/>
            </p:nvSpPr>
            <p:spPr bwMode="auto">
              <a:xfrm>
                <a:off x="3568" y="3464"/>
                <a:ext cx="73" cy="20"/>
              </a:xfrm>
              <a:custGeom>
                <a:avLst/>
                <a:gdLst/>
                <a:ahLst/>
                <a:cxnLst>
                  <a:cxn ang="0">
                    <a:pos x="2" y="77"/>
                  </a:cxn>
                  <a:cxn ang="0">
                    <a:pos x="10" y="69"/>
                  </a:cxn>
                  <a:cxn ang="0">
                    <a:pos x="20" y="60"/>
                  </a:cxn>
                  <a:cxn ang="0">
                    <a:pos x="28" y="50"/>
                  </a:cxn>
                  <a:cxn ang="0">
                    <a:pos x="37" y="45"/>
                  </a:cxn>
                  <a:cxn ang="0">
                    <a:pos x="50" y="43"/>
                  </a:cxn>
                  <a:cxn ang="0">
                    <a:pos x="61" y="47"/>
                  </a:cxn>
                  <a:cxn ang="0">
                    <a:pos x="70" y="54"/>
                  </a:cxn>
                  <a:cxn ang="0">
                    <a:pos x="81" y="56"/>
                  </a:cxn>
                  <a:cxn ang="0">
                    <a:pos x="91" y="52"/>
                  </a:cxn>
                  <a:cxn ang="0">
                    <a:pos x="93" y="41"/>
                  </a:cxn>
                  <a:cxn ang="0">
                    <a:pos x="92" y="33"/>
                  </a:cxn>
                  <a:cxn ang="0">
                    <a:pos x="93" y="29"/>
                  </a:cxn>
                  <a:cxn ang="0">
                    <a:pos x="96" y="29"/>
                  </a:cxn>
                  <a:cxn ang="0">
                    <a:pos x="104" y="35"/>
                  </a:cxn>
                  <a:cxn ang="0">
                    <a:pos x="116" y="40"/>
                  </a:cxn>
                  <a:cxn ang="0">
                    <a:pos x="128" y="39"/>
                  </a:cxn>
                  <a:cxn ang="0">
                    <a:pos x="142" y="35"/>
                  </a:cxn>
                  <a:cxn ang="0">
                    <a:pos x="155" y="31"/>
                  </a:cxn>
                  <a:cxn ang="0">
                    <a:pos x="163" y="28"/>
                  </a:cxn>
                  <a:cxn ang="0">
                    <a:pos x="170" y="24"/>
                  </a:cxn>
                  <a:cxn ang="0">
                    <a:pos x="178" y="21"/>
                  </a:cxn>
                  <a:cxn ang="0">
                    <a:pos x="188" y="24"/>
                  </a:cxn>
                  <a:cxn ang="0">
                    <a:pos x="204" y="27"/>
                  </a:cxn>
                  <a:cxn ang="0">
                    <a:pos x="210" y="18"/>
                  </a:cxn>
                  <a:cxn ang="0">
                    <a:pos x="210" y="12"/>
                  </a:cxn>
                  <a:cxn ang="0">
                    <a:pos x="214" y="6"/>
                  </a:cxn>
                  <a:cxn ang="0">
                    <a:pos x="224" y="4"/>
                  </a:cxn>
                  <a:cxn ang="0">
                    <a:pos x="234" y="2"/>
                  </a:cxn>
                  <a:cxn ang="0">
                    <a:pos x="244" y="0"/>
                  </a:cxn>
                  <a:cxn ang="0">
                    <a:pos x="254" y="2"/>
                  </a:cxn>
                  <a:cxn ang="0">
                    <a:pos x="264" y="8"/>
                  </a:cxn>
                  <a:cxn ang="0">
                    <a:pos x="275" y="14"/>
                  </a:cxn>
                  <a:cxn ang="0">
                    <a:pos x="285" y="19"/>
                  </a:cxn>
                  <a:cxn ang="0">
                    <a:pos x="284" y="25"/>
                  </a:cxn>
                  <a:cxn ang="0">
                    <a:pos x="247" y="33"/>
                  </a:cxn>
                  <a:cxn ang="0">
                    <a:pos x="196" y="43"/>
                  </a:cxn>
                  <a:cxn ang="0">
                    <a:pos x="152" y="52"/>
                  </a:cxn>
                  <a:cxn ang="0">
                    <a:pos x="121" y="57"/>
                  </a:cxn>
                  <a:cxn ang="0">
                    <a:pos x="86" y="64"/>
                  </a:cxn>
                  <a:cxn ang="0">
                    <a:pos x="51" y="70"/>
                  </a:cxn>
                  <a:cxn ang="0">
                    <a:pos x="17" y="77"/>
                  </a:cxn>
                  <a:cxn ang="0">
                    <a:pos x="0" y="81"/>
                  </a:cxn>
                </a:cxnLst>
                <a:rect l="0" t="0" r="r" b="b"/>
                <a:pathLst>
                  <a:path w="292" h="81">
                    <a:moveTo>
                      <a:pt x="0" y="81"/>
                    </a:moveTo>
                    <a:lnTo>
                      <a:pt x="2" y="77"/>
                    </a:lnTo>
                    <a:lnTo>
                      <a:pt x="5" y="73"/>
                    </a:lnTo>
                    <a:lnTo>
                      <a:pt x="10" y="69"/>
                    </a:lnTo>
                    <a:lnTo>
                      <a:pt x="15" y="64"/>
                    </a:lnTo>
                    <a:lnTo>
                      <a:pt x="20" y="60"/>
                    </a:lnTo>
                    <a:lnTo>
                      <a:pt x="24" y="56"/>
                    </a:lnTo>
                    <a:lnTo>
                      <a:pt x="28" y="50"/>
                    </a:lnTo>
                    <a:lnTo>
                      <a:pt x="30" y="46"/>
                    </a:lnTo>
                    <a:lnTo>
                      <a:pt x="37" y="45"/>
                    </a:lnTo>
                    <a:lnTo>
                      <a:pt x="44" y="44"/>
                    </a:lnTo>
                    <a:lnTo>
                      <a:pt x="50" y="43"/>
                    </a:lnTo>
                    <a:lnTo>
                      <a:pt x="58" y="43"/>
                    </a:lnTo>
                    <a:lnTo>
                      <a:pt x="61" y="47"/>
                    </a:lnTo>
                    <a:lnTo>
                      <a:pt x="65" y="52"/>
                    </a:lnTo>
                    <a:lnTo>
                      <a:pt x="70" y="54"/>
                    </a:lnTo>
                    <a:lnTo>
                      <a:pt x="75" y="56"/>
                    </a:lnTo>
                    <a:lnTo>
                      <a:pt x="81" y="56"/>
                    </a:lnTo>
                    <a:lnTo>
                      <a:pt x="86" y="55"/>
                    </a:lnTo>
                    <a:lnTo>
                      <a:pt x="91" y="52"/>
                    </a:lnTo>
                    <a:lnTo>
                      <a:pt x="95" y="46"/>
                    </a:lnTo>
                    <a:lnTo>
                      <a:pt x="93" y="41"/>
                    </a:lnTo>
                    <a:lnTo>
                      <a:pt x="92" y="37"/>
                    </a:lnTo>
                    <a:lnTo>
                      <a:pt x="92" y="33"/>
                    </a:lnTo>
                    <a:lnTo>
                      <a:pt x="92" y="29"/>
                    </a:lnTo>
                    <a:lnTo>
                      <a:pt x="93" y="29"/>
                    </a:lnTo>
                    <a:lnTo>
                      <a:pt x="94" y="29"/>
                    </a:lnTo>
                    <a:lnTo>
                      <a:pt x="96" y="29"/>
                    </a:lnTo>
                    <a:lnTo>
                      <a:pt x="98" y="29"/>
                    </a:lnTo>
                    <a:lnTo>
                      <a:pt x="104" y="35"/>
                    </a:lnTo>
                    <a:lnTo>
                      <a:pt x="110" y="38"/>
                    </a:lnTo>
                    <a:lnTo>
                      <a:pt x="116" y="40"/>
                    </a:lnTo>
                    <a:lnTo>
                      <a:pt x="122" y="40"/>
                    </a:lnTo>
                    <a:lnTo>
                      <a:pt x="128" y="39"/>
                    </a:lnTo>
                    <a:lnTo>
                      <a:pt x="136" y="37"/>
                    </a:lnTo>
                    <a:lnTo>
                      <a:pt x="142" y="35"/>
                    </a:lnTo>
                    <a:lnTo>
                      <a:pt x="150" y="32"/>
                    </a:lnTo>
                    <a:lnTo>
                      <a:pt x="155" y="31"/>
                    </a:lnTo>
                    <a:lnTo>
                      <a:pt x="159" y="30"/>
                    </a:lnTo>
                    <a:lnTo>
                      <a:pt x="163" y="28"/>
                    </a:lnTo>
                    <a:lnTo>
                      <a:pt x="167" y="26"/>
                    </a:lnTo>
                    <a:lnTo>
                      <a:pt x="170" y="24"/>
                    </a:lnTo>
                    <a:lnTo>
                      <a:pt x="174" y="22"/>
                    </a:lnTo>
                    <a:lnTo>
                      <a:pt x="178" y="21"/>
                    </a:lnTo>
                    <a:lnTo>
                      <a:pt x="182" y="20"/>
                    </a:lnTo>
                    <a:lnTo>
                      <a:pt x="188" y="24"/>
                    </a:lnTo>
                    <a:lnTo>
                      <a:pt x="196" y="27"/>
                    </a:lnTo>
                    <a:lnTo>
                      <a:pt x="204" y="27"/>
                    </a:lnTo>
                    <a:lnTo>
                      <a:pt x="209" y="22"/>
                    </a:lnTo>
                    <a:lnTo>
                      <a:pt x="210" y="18"/>
                    </a:lnTo>
                    <a:lnTo>
                      <a:pt x="210" y="15"/>
                    </a:lnTo>
                    <a:lnTo>
                      <a:pt x="210" y="12"/>
                    </a:lnTo>
                    <a:lnTo>
                      <a:pt x="208" y="6"/>
                    </a:lnTo>
                    <a:lnTo>
                      <a:pt x="214" y="6"/>
                    </a:lnTo>
                    <a:lnTo>
                      <a:pt x="219" y="5"/>
                    </a:lnTo>
                    <a:lnTo>
                      <a:pt x="224" y="4"/>
                    </a:lnTo>
                    <a:lnTo>
                      <a:pt x="229" y="3"/>
                    </a:lnTo>
                    <a:lnTo>
                      <a:pt x="234" y="2"/>
                    </a:lnTo>
                    <a:lnTo>
                      <a:pt x="239" y="1"/>
                    </a:lnTo>
                    <a:lnTo>
                      <a:pt x="244" y="0"/>
                    </a:lnTo>
                    <a:lnTo>
                      <a:pt x="249" y="0"/>
                    </a:lnTo>
                    <a:lnTo>
                      <a:pt x="254" y="2"/>
                    </a:lnTo>
                    <a:lnTo>
                      <a:pt x="259" y="5"/>
                    </a:lnTo>
                    <a:lnTo>
                      <a:pt x="264" y="8"/>
                    </a:lnTo>
                    <a:lnTo>
                      <a:pt x="270" y="11"/>
                    </a:lnTo>
                    <a:lnTo>
                      <a:pt x="275" y="14"/>
                    </a:lnTo>
                    <a:lnTo>
                      <a:pt x="280" y="16"/>
                    </a:lnTo>
                    <a:lnTo>
                      <a:pt x="285" y="19"/>
                    </a:lnTo>
                    <a:lnTo>
                      <a:pt x="292" y="22"/>
                    </a:lnTo>
                    <a:lnTo>
                      <a:pt x="284" y="25"/>
                    </a:lnTo>
                    <a:lnTo>
                      <a:pt x="269" y="29"/>
                    </a:lnTo>
                    <a:lnTo>
                      <a:pt x="247" y="33"/>
                    </a:lnTo>
                    <a:lnTo>
                      <a:pt x="222" y="38"/>
                    </a:lnTo>
                    <a:lnTo>
                      <a:pt x="196" y="43"/>
                    </a:lnTo>
                    <a:lnTo>
                      <a:pt x="172" y="47"/>
                    </a:lnTo>
                    <a:lnTo>
                      <a:pt x="152" y="52"/>
                    </a:lnTo>
                    <a:lnTo>
                      <a:pt x="140" y="54"/>
                    </a:lnTo>
                    <a:lnTo>
                      <a:pt x="121" y="57"/>
                    </a:lnTo>
                    <a:lnTo>
                      <a:pt x="104" y="61"/>
                    </a:lnTo>
                    <a:lnTo>
                      <a:pt x="86" y="64"/>
                    </a:lnTo>
                    <a:lnTo>
                      <a:pt x="69" y="67"/>
                    </a:lnTo>
                    <a:lnTo>
                      <a:pt x="51" y="70"/>
                    </a:lnTo>
                    <a:lnTo>
                      <a:pt x="34" y="74"/>
                    </a:lnTo>
                    <a:lnTo>
                      <a:pt x="17" y="77"/>
                    </a:lnTo>
                    <a:lnTo>
                      <a:pt x="0" y="81"/>
                    </a:lnTo>
                    <a:lnTo>
                      <a:pt x="0" y="81"/>
                    </a:lnTo>
                    <a:lnTo>
                      <a:pt x="0" y="81"/>
                    </a:lnTo>
                    <a:close/>
                  </a:path>
                </a:pathLst>
              </a:custGeom>
              <a:solidFill>
                <a:srgbClr val="82685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26"/>
              <p:cNvSpPr>
                <a:spLocks/>
              </p:cNvSpPr>
              <p:nvPr/>
            </p:nvSpPr>
            <p:spPr bwMode="auto">
              <a:xfrm>
                <a:off x="3386" y="3405"/>
                <a:ext cx="81" cy="79"/>
              </a:xfrm>
              <a:custGeom>
                <a:avLst/>
                <a:gdLst/>
                <a:ahLst/>
                <a:cxnLst>
                  <a:cxn ang="0">
                    <a:pos x="212" y="312"/>
                  </a:cxn>
                  <a:cxn ang="0">
                    <a:pos x="201" y="303"/>
                  </a:cxn>
                  <a:cxn ang="0">
                    <a:pos x="191" y="293"/>
                  </a:cxn>
                  <a:cxn ang="0">
                    <a:pos x="182" y="283"/>
                  </a:cxn>
                  <a:cxn ang="0">
                    <a:pos x="168" y="271"/>
                  </a:cxn>
                  <a:cxn ang="0">
                    <a:pos x="147" y="255"/>
                  </a:cxn>
                  <a:cxn ang="0">
                    <a:pos x="125" y="241"/>
                  </a:cxn>
                  <a:cxn ang="0">
                    <a:pos x="103" y="227"/>
                  </a:cxn>
                  <a:cxn ang="0">
                    <a:pos x="81" y="215"/>
                  </a:cxn>
                  <a:cxn ang="0">
                    <a:pos x="58" y="201"/>
                  </a:cxn>
                  <a:cxn ang="0">
                    <a:pos x="35" y="190"/>
                  </a:cxn>
                  <a:cxn ang="0">
                    <a:pos x="12" y="178"/>
                  </a:cxn>
                  <a:cxn ang="0">
                    <a:pos x="0" y="171"/>
                  </a:cxn>
                  <a:cxn ang="0">
                    <a:pos x="19" y="150"/>
                  </a:cxn>
                  <a:cxn ang="0">
                    <a:pos x="34" y="128"/>
                  </a:cxn>
                  <a:cxn ang="0">
                    <a:pos x="48" y="103"/>
                  </a:cxn>
                  <a:cxn ang="0">
                    <a:pos x="61" y="78"/>
                  </a:cxn>
                  <a:cxn ang="0">
                    <a:pos x="76" y="39"/>
                  </a:cxn>
                  <a:cxn ang="0">
                    <a:pos x="89" y="0"/>
                  </a:cxn>
                  <a:cxn ang="0">
                    <a:pos x="114" y="11"/>
                  </a:cxn>
                  <a:cxn ang="0">
                    <a:pos x="141" y="29"/>
                  </a:cxn>
                  <a:cxn ang="0">
                    <a:pos x="168" y="50"/>
                  </a:cxn>
                  <a:cxn ang="0">
                    <a:pos x="194" y="68"/>
                  </a:cxn>
                  <a:cxn ang="0">
                    <a:pos x="179" y="94"/>
                  </a:cxn>
                  <a:cxn ang="0">
                    <a:pos x="169" y="116"/>
                  </a:cxn>
                  <a:cxn ang="0">
                    <a:pos x="177" y="114"/>
                  </a:cxn>
                  <a:cxn ang="0">
                    <a:pos x="187" y="113"/>
                  </a:cxn>
                  <a:cxn ang="0">
                    <a:pos x="170" y="131"/>
                  </a:cxn>
                  <a:cxn ang="0">
                    <a:pos x="160" y="151"/>
                  </a:cxn>
                  <a:cxn ang="0">
                    <a:pos x="170" y="152"/>
                  </a:cxn>
                  <a:cxn ang="0">
                    <a:pos x="181" y="147"/>
                  </a:cxn>
                  <a:cxn ang="0">
                    <a:pos x="181" y="154"/>
                  </a:cxn>
                  <a:cxn ang="0">
                    <a:pos x="177" y="167"/>
                  </a:cxn>
                  <a:cxn ang="0">
                    <a:pos x="181" y="178"/>
                  </a:cxn>
                  <a:cxn ang="0">
                    <a:pos x="197" y="170"/>
                  </a:cxn>
                  <a:cxn ang="0">
                    <a:pos x="203" y="171"/>
                  </a:cxn>
                  <a:cxn ang="0">
                    <a:pos x="202" y="179"/>
                  </a:cxn>
                  <a:cxn ang="0">
                    <a:pos x="203" y="184"/>
                  </a:cxn>
                  <a:cxn ang="0">
                    <a:pos x="203" y="186"/>
                  </a:cxn>
                  <a:cxn ang="0">
                    <a:pos x="214" y="181"/>
                  </a:cxn>
                  <a:cxn ang="0">
                    <a:pos x="233" y="166"/>
                  </a:cxn>
                  <a:cxn ang="0">
                    <a:pos x="249" y="147"/>
                  </a:cxn>
                  <a:cxn ang="0">
                    <a:pos x="262" y="126"/>
                  </a:cxn>
                  <a:cxn ang="0">
                    <a:pos x="272" y="116"/>
                  </a:cxn>
                  <a:cxn ang="0">
                    <a:pos x="286" y="126"/>
                  </a:cxn>
                  <a:cxn ang="0">
                    <a:pos x="304" y="139"/>
                  </a:cxn>
                  <a:cxn ang="0">
                    <a:pos x="319" y="152"/>
                  </a:cxn>
                  <a:cxn ang="0">
                    <a:pos x="318" y="176"/>
                  </a:cxn>
                  <a:cxn ang="0">
                    <a:pos x="301" y="215"/>
                  </a:cxn>
                  <a:cxn ang="0">
                    <a:pos x="281" y="251"/>
                  </a:cxn>
                  <a:cxn ang="0">
                    <a:pos x="256" y="284"/>
                  </a:cxn>
                  <a:cxn ang="0">
                    <a:pos x="238" y="305"/>
                  </a:cxn>
                  <a:cxn ang="0">
                    <a:pos x="226" y="314"/>
                  </a:cxn>
                  <a:cxn ang="0">
                    <a:pos x="218" y="316"/>
                  </a:cxn>
                </a:cxnLst>
                <a:rect l="0" t="0" r="r" b="b"/>
                <a:pathLst>
                  <a:path w="324" h="316">
                    <a:moveTo>
                      <a:pt x="218" y="316"/>
                    </a:moveTo>
                    <a:lnTo>
                      <a:pt x="212" y="312"/>
                    </a:lnTo>
                    <a:lnTo>
                      <a:pt x="206" y="308"/>
                    </a:lnTo>
                    <a:lnTo>
                      <a:pt x="201" y="303"/>
                    </a:lnTo>
                    <a:lnTo>
                      <a:pt x="196" y="298"/>
                    </a:lnTo>
                    <a:lnTo>
                      <a:pt x="191" y="293"/>
                    </a:lnTo>
                    <a:lnTo>
                      <a:pt x="187" y="288"/>
                    </a:lnTo>
                    <a:lnTo>
                      <a:pt x="182" y="283"/>
                    </a:lnTo>
                    <a:lnTo>
                      <a:pt x="178" y="279"/>
                    </a:lnTo>
                    <a:lnTo>
                      <a:pt x="168" y="271"/>
                    </a:lnTo>
                    <a:lnTo>
                      <a:pt x="157" y="263"/>
                    </a:lnTo>
                    <a:lnTo>
                      <a:pt x="147" y="255"/>
                    </a:lnTo>
                    <a:lnTo>
                      <a:pt x="135" y="248"/>
                    </a:lnTo>
                    <a:lnTo>
                      <a:pt x="125" y="241"/>
                    </a:lnTo>
                    <a:lnTo>
                      <a:pt x="114" y="234"/>
                    </a:lnTo>
                    <a:lnTo>
                      <a:pt x="103" y="227"/>
                    </a:lnTo>
                    <a:lnTo>
                      <a:pt x="92" y="221"/>
                    </a:lnTo>
                    <a:lnTo>
                      <a:pt x="81" y="215"/>
                    </a:lnTo>
                    <a:lnTo>
                      <a:pt x="70" y="208"/>
                    </a:lnTo>
                    <a:lnTo>
                      <a:pt x="58" y="201"/>
                    </a:lnTo>
                    <a:lnTo>
                      <a:pt x="47" y="195"/>
                    </a:lnTo>
                    <a:lnTo>
                      <a:pt x="35" y="190"/>
                    </a:lnTo>
                    <a:lnTo>
                      <a:pt x="24" y="184"/>
                    </a:lnTo>
                    <a:lnTo>
                      <a:pt x="12" y="178"/>
                    </a:lnTo>
                    <a:lnTo>
                      <a:pt x="0" y="173"/>
                    </a:lnTo>
                    <a:lnTo>
                      <a:pt x="0" y="171"/>
                    </a:lnTo>
                    <a:lnTo>
                      <a:pt x="10" y="160"/>
                    </a:lnTo>
                    <a:lnTo>
                      <a:pt x="19" y="150"/>
                    </a:lnTo>
                    <a:lnTo>
                      <a:pt x="27" y="139"/>
                    </a:lnTo>
                    <a:lnTo>
                      <a:pt x="34" y="128"/>
                    </a:lnTo>
                    <a:lnTo>
                      <a:pt x="41" y="115"/>
                    </a:lnTo>
                    <a:lnTo>
                      <a:pt x="48" y="103"/>
                    </a:lnTo>
                    <a:lnTo>
                      <a:pt x="55" y="91"/>
                    </a:lnTo>
                    <a:lnTo>
                      <a:pt x="61" y="78"/>
                    </a:lnTo>
                    <a:lnTo>
                      <a:pt x="69" y="58"/>
                    </a:lnTo>
                    <a:lnTo>
                      <a:pt x="76" y="39"/>
                    </a:lnTo>
                    <a:lnTo>
                      <a:pt x="83" y="18"/>
                    </a:lnTo>
                    <a:lnTo>
                      <a:pt x="89" y="0"/>
                    </a:lnTo>
                    <a:lnTo>
                      <a:pt x="102" y="4"/>
                    </a:lnTo>
                    <a:lnTo>
                      <a:pt x="114" y="11"/>
                    </a:lnTo>
                    <a:lnTo>
                      <a:pt x="127" y="19"/>
                    </a:lnTo>
                    <a:lnTo>
                      <a:pt x="141" y="29"/>
                    </a:lnTo>
                    <a:lnTo>
                      <a:pt x="155" y="40"/>
                    </a:lnTo>
                    <a:lnTo>
                      <a:pt x="168" y="50"/>
                    </a:lnTo>
                    <a:lnTo>
                      <a:pt x="181" y="60"/>
                    </a:lnTo>
                    <a:lnTo>
                      <a:pt x="194" y="68"/>
                    </a:lnTo>
                    <a:lnTo>
                      <a:pt x="188" y="81"/>
                    </a:lnTo>
                    <a:lnTo>
                      <a:pt x="179" y="94"/>
                    </a:lnTo>
                    <a:lnTo>
                      <a:pt x="171" y="106"/>
                    </a:lnTo>
                    <a:lnTo>
                      <a:pt x="169" y="116"/>
                    </a:lnTo>
                    <a:lnTo>
                      <a:pt x="173" y="115"/>
                    </a:lnTo>
                    <a:lnTo>
                      <a:pt x="177" y="114"/>
                    </a:lnTo>
                    <a:lnTo>
                      <a:pt x="182" y="113"/>
                    </a:lnTo>
                    <a:lnTo>
                      <a:pt x="187" y="113"/>
                    </a:lnTo>
                    <a:lnTo>
                      <a:pt x="178" y="123"/>
                    </a:lnTo>
                    <a:lnTo>
                      <a:pt x="170" y="131"/>
                    </a:lnTo>
                    <a:lnTo>
                      <a:pt x="163" y="139"/>
                    </a:lnTo>
                    <a:lnTo>
                      <a:pt x="160" y="151"/>
                    </a:lnTo>
                    <a:lnTo>
                      <a:pt x="165" y="153"/>
                    </a:lnTo>
                    <a:lnTo>
                      <a:pt x="170" y="152"/>
                    </a:lnTo>
                    <a:lnTo>
                      <a:pt x="175" y="150"/>
                    </a:lnTo>
                    <a:lnTo>
                      <a:pt x="181" y="147"/>
                    </a:lnTo>
                    <a:lnTo>
                      <a:pt x="183" y="147"/>
                    </a:lnTo>
                    <a:lnTo>
                      <a:pt x="181" y="154"/>
                    </a:lnTo>
                    <a:lnTo>
                      <a:pt x="179" y="161"/>
                    </a:lnTo>
                    <a:lnTo>
                      <a:pt x="177" y="167"/>
                    </a:lnTo>
                    <a:lnTo>
                      <a:pt x="176" y="175"/>
                    </a:lnTo>
                    <a:lnTo>
                      <a:pt x="181" y="178"/>
                    </a:lnTo>
                    <a:lnTo>
                      <a:pt x="189" y="175"/>
                    </a:lnTo>
                    <a:lnTo>
                      <a:pt x="197" y="170"/>
                    </a:lnTo>
                    <a:lnTo>
                      <a:pt x="203" y="167"/>
                    </a:lnTo>
                    <a:lnTo>
                      <a:pt x="203" y="171"/>
                    </a:lnTo>
                    <a:lnTo>
                      <a:pt x="202" y="175"/>
                    </a:lnTo>
                    <a:lnTo>
                      <a:pt x="202" y="179"/>
                    </a:lnTo>
                    <a:lnTo>
                      <a:pt x="203" y="184"/>
                    </a:lnTo>
                    <a:lnTo>
                      <a:pt x="203" y="184"/>
                    </a:lnTo>
                    <a:lnTo>
                      <a:pt x="203" y="185"/>
                    </a:lnTo>
                    <a:lnTo>
                      <a:pt x="203" y="186"/>
                    </a:lnTo>
                    <a:lnTo>
                      <a:pt x="204" y="187"/>
                    </a:lnTo>
                    <a:lnTo>
                      <a:pt x="214" y="181"/>
                    </a:lnTo>
                    <a:lnTo>
                      <a:pt x="225" y="174"/>
                    </a:lnTo>
                    <a:lnTo>
                      <a:pt x="233" y="166"/>
                    </a:lnTo>
                    <a:lnTo>
                      <a:pt x="241" y="156"/>
                    </a:lnTo>
                    <a:lnTo>
                      <a:pt x="249" y="147"/>
                    </a:lnTo>
                    <a:lnTo>
                      <a:pt x="256" y="137"/>
                    </a:lnTo>
                    <a:lnTo>
                      <a:pt x="262" y="126"/>
                    </a:lnTo>
                    <a:lnTo>
                      <a:pt x="268" y="115"/>
                    </a:lnTo>
                    <a:lnTo>
                      <a:pt x="272" y="116"/>
                    </a:lnTo>
                    <a:lnTo>
                      <a:pt x="279" y="121"/>
                    </a:lnTo>
                    <a:lnTo>
                      <a:pt x="286" y="126"/>
                    </a:lnTo>
                    <a:lnTo>
                      <a:pt x="295" y="132"/>
                    </a:lnTo>
                    <a:lnTo>
                      <a:pt x="304" y="139"/>
                    </a:lnTo>
                    <a:lnTo>
                      <a:pt x="312" y="146"/>
                    </a:lnTo>
                    <a:lnTo>
                      <a:pt x="319" y="152"/>
                    </a:lnTo>
                    <a:lnTo>
                      <a:pt x="324" y="157"/>
                    </a:lnTo>
                    <a:lnTo>
                      <a:pt x="318" y="176"/>
                    </a:lnTo>
                    <a:lnTo>
                      <a:pt x="311" y="195"/>
                    </a:lnTo>
                    <a:lnTo>
                      <a:pt x="301" y="215"/>
                    </a:lnTo>
                    <a:lnTo>
                      <a:pt x="292" y="233"/>
                    </a:lnTo>
                    <a:lnTo>
                      <a:pt x="281" y="251"/>
                    </a:lnTo>
                    <a:lnTo>
                      <a:pt x="269" y="268"/>
                    </a:lnTo>
                    <a:lnTo>
                      <a:pt x="256" y="284"/>
                    </a:lnTo>
                    <a:lnTo>
                      <a:pt x="243" y="300"/>
                    </a:lnTo>
                    <a:lnTo>
                      <a:pt x="238" y="305"/>
                    </a:lnTo>
                    <a:lnTo>
                      <a:pt x="232" y="311"/>
                    </a:lnTo>
                    <a:lnTo>
                      <a:pt x="226" y="314"/>
                    </a:lnTo>
                    <a:lnTo>
                      <a:pt x="218" y="316"/>
                    </a:lnTo>
                    <a:lnTo>
                      <a:pt x="218" y="316"/>
                    </a:lnTo>
                    <a:lnTo>
                      <a:pt x="218" y="316"/>
                    </a:lnTo>
                    <a:close/>
                  </a:path>
                </a:pathLst>
              </a:custGeom>
              <a:solidFill>
                <a:srgbClr val="FFF2E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27"/>
              <p:cNvSpPr>
                <a:spLocks/>
              </p:cNvSpPr>
              <p:nvPr/>
            </p:nvSpPr>
            <p:spPr bwMode="auto">
              <a:xfrm>
                <a:off x="3584" y="3467"/>
                <a:ext cx="7" cy="9"/>
              </a:xfrm>
              <a:custGeom>
                <a:avLst/>
                <a:gdLst/>
                <a:ahLst/>
                <a:cxnLst>
                  <a:cxn ang="0">
                    <a:pos x="9" y="38"/>
                  </a:cxn>
                  <a:cxn ang="0">
                    <a:pos x="0" y="30"/>
                  </a:cxn>
                  <a:cxn ang="0">
                    <a:pos x="0" y="18"/>
                  </a:cxn>
                  <a:cxn ang="0">
                    <a:pos x="7" y="8"/>
                  </a:cxn>
                  <a:cxn ang="0">
                    <a:pos x="17" y="1"/>
                  </a:cxn>
                  <a:cxn ang="0">
                    <a:pos x="19" y="0"/>
                  </a:cxn>
                  <a:cxn ang="0">
                    <a:pos x="22" y="0"/>
                  </a:cxn>
                  <a:cxn ang="0">
                    <a:pos x="24" y="0"/>
                  </a:cxn>
                  <a:cxn ang="0">
                    <a:pos x="26" y="0"/>
                  </a:cxn>
                  <a:cxn ang="0">
                    <a:pos x="26" y="3"/>
                  </a:cxn>
                  <a:cxn ang="0">
                    <a:pos x="26" y="6"/>
                  </a:cxn>
                  <a:cxn ang="0">
                    <a:pos x="26" y="9"/>
                  </a:cxn>
                  <a:cxn ang="0">
                    <a:pos x="26" y="11"/>
                  </a:cxn>
                  <a:cxn ang="0">
                    <a:pos x="18" y="15"/>
                  </a:cxn>
                  <a:cxn ang="0">
                    <a:pos x="17" y="21"/>
                  </a:cxn>
                  <a:cxn ang="0">
                    <a:pos x="18" y="30"/>
                  </a:cxn>
                  <a:cxn ang="0">
                    <a:pos x="17" y="38"/>
                  </a:cxn>
                  <a:cxn ang="0">
                    <a:pos x="15" y="38"/>
                  </a:cxn>
                  <a:cxn ang="0">
                    <a:pos x="13" y="38"/>
                  </a:cxn>
                  <a:cxn ang="0">
                    <a:pos x="11" y="38"/>
                  </a:cxn>
                  <a:cxn ang="0">
                    <a:pos x="9" y="38"/>
                  </a:cxn>
                  <a:cxn ang="0">
                    <a:pos x="9" y="38"/>
                  </a:cxn>
                  <a:cxn ang="0">
                    <a:pos x="9" y="38"/>
                  </a:cxn>
                </a:cxnLst>
                <a:rect l="0" t="0" r="r" b="b"/>
                <a:pathLst>
                  <a:path w="26" h="38">
                    <a:moveTo>
                      <a:pt x="9" y="38"/>
                    </a:moveTo>
                    <a:lnTo>
                      <a:pt x="0" y="30"/>
                    </a:lnTo>
                    <a:lnTo>
                      <a:pt x="0" y="18"/>
                    </a:lnTo>
                    <a:lnTo>
                      <a:pt x="7" y="8"/>
                    </a:lnTo>
                    <a:lnTo>
                      <a:pt x="17" y="1"/>
                    </a:lnTo>
                    <a:lnTo>
                      <a:pt x="19" y="0"/>
                    </a:lnTo>
                    <a:lnTo>
                      <a:pt x="22" y="0"/>
                    </a:lnTo>
                    <a:lnTo>
                      <a:pt x="24" y="0"/>
                    </a:lnTo>
                    <a:lnTo>
                      <a:pt x="26" y="0"/>
                    </a:lnTo>
                    <a:lnTo>
                      <a:pt x="26" y="3"/>
                    </a:lnTo>
                    <a:lnTo>
                      <a:pt x="26" y="6"/>
                    </a:lnTo>
                    <a:lnTo>
                      <a:pt x="26" y="9"/>
                    </a:lnTo>
                    <a:lnTo>
                      <a:pt x="26" y="11"/>
                    </a:lnTo>
                    <a:lnTo>
                      <a:pt x="18" y="15"/>
                    </a:lnTo>
                    <a:lnTo>
                      <a:pt x="17" y="21"/>
                    </a:lnTo>
                    <a:lnTo>
                      <a:pt x="18" y="30"/>
                    </a:lnTo>
                    <a:lnTo>
                      <a:pt x="17" y="38"/>
                    </a:lnTo>
                    <a:lnTo>
                      <a:pt x="15" y="38"/>
                    </a:lnTo>
                    <a:lnTo>
                      <a:pt x="13" y="38"/>
                    </a:lnTo>
                    <a:lnTo>
                      <a:pt x="11" y="38"/>
                    </a:lnTo>
                    <a:lnTo>
                      <a:pt x="9" y="38"/>
                    </a:lnTo>
                    <a:lnTo>
                      <a:pt x="9" y="38"/>
                    </a:lnTo>
                    <a:lnTo>
                      <a:pt x="9" y="38"/>
                    </a:lnTo>
                    <a:close/>
                  </a:path>
                </a:pathLst>
              </a:custGeom>
              <a:solidFill>
                <a:srgbClr val="846D5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28"/>
              <p:cNvSpPr>
                <a:spLocks/>
              </p:cNvSpPr>
              <p:nvPr/>
            </p:nvSpPr>
            <p:spPr bwMode="auto">
              <a:xfrm>
                <a:off x="3593" y="3464"/>
                <a:ext cx="5" cy="9"/>
              </a:xfrm>
              <a:custGeom>
                <a:avLst/>
                <a:gdLst/>
                <a:ahLst/>
                <a:cxnLst>
                  <a:cxn ang="0">
                    <a:pos x="21" y="33"/>
                  </a:cxn>
                  <a:cxn ang="0">
                    <a:pos x="9" y="28"/>
                  </a:cxn>
                  <a:cxn ang="0">
                    <a:pos x="2" y="21"/>
                  </a:cxn>
                  <a:cxn ang="0">
                    <a:pos x="0" y="13"/>
                  </a:cxn>
                  <a:cxn ang="0">
                    <a:pos x="3" y="2"/>
                  </a:cxn>
                  <a:cxn ang="0">
                    <a:pos x="4" y="1"/>
                  </a:cxn>
                  <a:cxn ang="0">
                    <a:pos x="4" y="0"/>
                  </a:cxn>
                  <a:cxn ang="0">
                    <a:pos x="5" y="0"/>
                  </a:cxn>
                  <a:cxn ang="0">
                    <a:pos x="7" y="0"/>
                  </a:cxn>
                  <a:cxn ang="0">
                    <a:pos x="8" y="2"/>
                  </a:cxn>
                  <a:cxn ang="0">
                    <a:pos x="8" y="4"/>
                  </a:cxn>
                  <a:cxn ang="0">
                    <a:pos x="9" y="8"/>
                  </a:cxn>
                  <a:cxn ang="0">
                    <a:pos x="10" y="15"/>
                  </a:cxn>
                  <a:cxn ang="0">
                    <a:pos x="14" y="21"/>
                  </a:cxn>
                  <a:cxn ang="0">
                    <a:pos x="18" y="27"/>
                  </a:cxn>
                  <a:cxn ang="0">
                    <a:pos x="21" y="31"/>
                  </a:cxn>
                  <a:cxn ang="0">
                    <a:pos x="22" y="33"/>
                  </a:cxn>
                  <a:cxn ang="0">
                    <a:pos x="21" y="33"/>
                  </a:cxn>
                  <a:cxn ang="0">
                    <a:pos x="21" y="33"/>
                  </a:cxn>
                  <a:cxn ang="0">
                    <a:pos x="21" y="33"/>
                  </a:cxn>
                  <a:cxn ang="0">
                    <a:pos x="21" y="33"/>
                  </a:cxn>
                  <a:cxn ang="0">
                    <a:pos x="21" y="33"/>
                  </a:cxn>
                  <a:cxn ang="0">
                    <a:pos x="21" y="33"/>
                  </a:cxn>
                </a:cxnLst>
                <a:rect l="0" t="0" r="r" b="b"/>
                <a:pathLst>
                  <a:path w="22" h="33">
                    <a:moveTo>
                      <a:pt x="21" y="33"/>
                    </a:moveTo>
                    <a:lnTo>
                      <a:pt x="9" y="28"/>
                    </a:lnTo>
                    <a:lnTo>
                      <a:pt x="2" y="21"/>
                    </a:lnTo>
                    <a:lnTo>
                      <a:pt x="0" y="13"/>
                    </a:lnTo>
                    <a:lnTo>
                      <a:pt x="3" y="2"/>
                    </a:lnTo>
                    <a:lnTo>
                      <a:pt x="4" y="1"/>
                    </a:lnTo>
                    <a:lnTo>
                      <a:pt x="4" y="0"/>
                    </a:lnTo>
                    <a:lnTo>
                      <a:pt x="5" y="0"/>
                    </a:lnTo>
                    <a:lnTo>
                      <a:pt x="7" y="0"/>
                    </a:lnTo>
                    <a:lnTo>
                      <a:pt x="8" y="2"/>
                    </a:lnTo>
                    <a:lnTo>
                      <a:pt x="8" y="4"/>
                    </a:lnTo>
                    <a:lnTo>
                      <a:pt x="9" y="8"/>
                    </a:lnTo>
                    <a:lnTo>
                      <a:pt x="10" y="15"/>
                    </a:lnTo>
                    <a:lnTo>
                      <a:pt x="14" y="21"/>
                    </a:lnTo>
                    <a:lnTo>
                      <a:pt x="18" y="27"/>
                    </a:lnTo>
                    <a:lnTo>
                      <a:pt x="21" y="31"/>
                    </a:lnTo>
                    <a:lnTo>
                      <a:pt x="22" y="33"/>
                    </a:lnTo>
                    <a:lnTo>
                      <a:pt x="21" y="33"/>
                    </a:lnTo>
                    <a:lnTo>
                      <a:pt x="21" y="33"/>
                    </a:lnTo>
                    <a:lnTo>
                      <a:pt x="21" y="33"/>
                    </a:lnTo>
                    <a:lnTo>
                      <a:pt x="21" y="33"/>
                    </a:lnTo>
                    <a:lnTo>
                      <a:pt x="21" y="33"/>
                    </a:lnTo>
                    <a:lnTo>
                      <a:pt x="21" y="33"/>
                    </a:lnTo>
                    <a:close/>
                  </a:path>
                </a:pathLst>
              </a:custGeom>
              <a:solidFill>
                <a:srgbClr val="FFDBC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29"/>
              <p:cNvSpPr>
                <a:spLocks/>
              </p:cNvSpPr>
              <p:nvPr/>
            </p:nvSpPr>
            <p:spPr bwMode="auto">
              <a:xfrm>
                <a:off x="3596" y="3463"/>
                <a:ext cx="6" cy="9"/>
              </a:xfrm>
              <a:custGeom>
                <a:avLst/>
                <a:gdLst/>
                <a:ahLst/>
                <a:cxnLst>
                  <a:cxn ang="0">
                    <a:pos x="20" y="35"/>
                  </a:cxn>
                  <a:cxn ang="0">
                    <a:pos x="11" y="27"/>
                  </a:cxn>
                  <a:cxn ang="0">
                    <a:pos x="6" y="19"/>
                  </a:cxn>
                  <a:cxn ang="0">
                    <a:pos x="2" y="10"/>
                  </a:cxn>
                  <a:cxn ang="0">
                    <a:pos x="0" y="1"/>
                  </a:cxn>
                  <a:cxn ang="0">
                    <a:pos x="9" y="0"/>
                  </a:cxn>
                  <a:cxn ang="0">
                    <a:pos x="16" y="10"/>
                  </a:cxn>
                  <a:cxn ang="0">
                    <a:pos x="23" y="23"/>
                  </a:cxn>
                  <a:cxn ang="0">
                    <a:pos x="27" y="34"/>
                  </a:cxn>
                  <a:cxn ang="0">
                    <a:pos x="25" y="34"/>
                  </a:cxn>
                  <a:cxn ang="0">
                    <a:pos x="24" y="34"/>
                  </a:cxn>
                  <a:cxn ang="0">
                    <a:pos x="23" y="34"/>
                  </a:cxn>
                  <a:cxn ang="0">
                    <a:pos x="20" y="35"/>
                  </a:cxn>
                  <a:cxn ang="0">
                    <a:pos x="20" y="35"/>
                  </a:cxn>
                  <a:cxn ang="0">
                    <a:pos x="20" y="35"/>
                  </a:cxn>
                </a:cxnLst>
                <a:rect l="0" t="0" r="r" b="b"/>
                <a:pathLst>
                  <a:path w="27" h="35">
                    <a:moveTo>
                      <a:pt x="20" y="35"/>
                    </a:moveTo>
                    <a:lnTo>
                      <a:pt x="11" y="27"/>
                    </a:lnTo>
                    <a:lnTo>
                      <a:pt x="6" y="19"/>
                    </a:lnTo>
                    <a:lnTo>
                      <a:pt x="2" y="10"/>
                    </a:lnTo>
                    <a:lnTo>
                      <a:pt x="0" y="1"/>
                    </a:lnTo>
                    <a:lnTo>
                      <a:pt x="9" y="0"/>
                    </a:lnTo>
                    <a:lnTo>
                      <a:pt x="16" y="10"/>
                    </a:lnTo>
                    <a:lnTo>
                      <a:pt x="23" y="23"/>
                    </a:lnTo>
                    <a:lnTo>
                      <a:pt x="27" y="34"/>
                    </a:lnTo>
                    <a:lnTo>
                      <a:pt x="25" y="34"/>
                    </a:lnTo>
                    <a:lnTo>
                      <a:pt x="24" y="34"/>
                    </a:lnTo>
                    <a:lnTo>
                      <a:pt x="23" y="34"/>
                    </a:lnTo>
                    <a:lnTo>
                      <a:pt x="20" y="35"/>
                    </a:lnTo>
                    <a:lnTo>
                      <a:pt x="20" y="35"/>
                    </a:lnTo>
                    <a:lnTo>
                      <a:pt x="20" y="35"/>
                    </a:lnTo>
                    <a:close/>
                  </a:path>
                </a:pathLst>
              </a:custGeom>
              <a:solidFill>
                <a:srgbClr val="FFDBC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30"/>
              <p:cNvSpPr>
                <a:spLocks/>
              </p:cNvSpPr>
              <p:nvPr/>
            </p:nvSpPr>
            <p:spPr bwMode="auto">
              <a:xfrm>
                <a:off x="3600" y="3461"/>
                <a:ext cx="7" cy="10"/>
              </a:xfrm>
              <a:custGeom>
                <a:avLst/>
                <a:gdLst/>
                <a:ahLst/>
                <a:cxnLst>
                  <a:cxn ang="0">
                    <a:pos x="21" y="39"/>
                  </a:cxn>
                  <a:cxn ang="0">
                    <a:pos x="15" y="33"/>
                  </a:cxn>
                  <a:cxn ang="0">
                    <a:pos x="8" y="22"/>
                  </a:cxn>
                  <a:cxn ang="0">
                    <a:pos x="2" y="11"/>
                  </a:cxn>
                  <a:cxn ang="0">
                    <a:pos x="0" y="3"/>
                  </a:cxn>
                  <a:cxn ang="0">
                    <a:pos x="5" y="0"/>
                  </a:cxn>
                  <a:cxn ang="0">
                    <a:pos x="11" y="1"/>
                  </a:cxn>
                  <a:cxn ang="0">
                    <a:pos x="15" y="4"/>
                  </a:cxn>
                  <a:cxn ang="0">
                    <a:pos x="20" y="10"/>
                  </a:cxn>
                  <a:cxn ang="0">
                    <a:pos x="24" y="16"/>
                  </a:cxn>
                  <a:cxn ang="0">
                    <a:pos x="27" y="23"/>
                  </a:cxn>
                  <a:cxn ang="0">
                    <a:pos x="30" y="28"/>
                  </a:cxn>
                  <a:cxn ang="0">
                    <a:pos x="32" y="32"/>
                  </a:cxn>
                  <a:cxn ang="0">
                    <a:pos x="32" y="33"/>
                  </a:cxn>
                  <a:cxn ang="0">
                    <a:pos x="32" y="34"/>
                  </a:cxn>
                  <a:cxn ang="0">
                    <a:pos x="32" y="35"/>
                  </a:cxn>
                  <a:cxn ang="0">
                    <a:pos x="32" y="36"/>
                  </a:cxn>
                  <a:cxn ang="0">
                    <a:pos x="29" y="37"/>
                  </a:cxn>
                  <a:cxn ang="0">
                    <a:pos x="26" y="38"/>
                  </a:cxn>
                  <a:cxn ang="0">
                    <a:pos x="23" y="39"/>
                  </a:cxn>
                  <a:cxn ang="0">
                    <a:pos x="21" y="39"/>
                  </a:cxn>
                  <a:cxn ang="0">
                    <a:pos x="21" y="39"/>
                  </a:cxn>
                  <a:cxn ang="0">
                    <a:pos x="21" y="39"/>
                  </a:cxn>
                </a:cxnLst>
                <a:rect l="0" t="0" r="r" b="b"/>
                <a:pathLst>
                  <a:path w="32" h="39">
                    <a:moveTo>
                      <a:pt x="21" y="39"/>
                    </a:moveTo>
                    <a:lnTo>
                      <a:pt x="15" y="33"/>
                    </a:lnTo>
                    <a:lnTo>
                      <a:pt x="8" y="22"/>
                    </a:lnTo>
                    <a:lnTo>
                      <a:pt x="2" y="11"/>
                    </a:lnTo>
                    <a:lnTo>
                      <a:pt x="0" y="3"/>
                    </a:lnTo>
                    <a:lnTo>
                      <a:pt x="5" y="0"/>
                    </a:lnTo>
                    <a:lnTo>
                      <a:pt x="11" y="1"/>
                    </a:lnTo>
                    <a:lnTo>
                      <a:pt x="15" y="4"/>
                    </a:lnTo>
                    <a:lnTo>
                      <a:pt x="20" y="10"/>
                    </a:lnTo>
                    <a:lnTo>
                      <a:pt x="24" y="16"/>
                    </a:lnTo>
                    <a:lnTo>
                      <a:pt x="27" y="23"/>
                    </a:lnTo>
                    <a:lnTo>
                      <a:pt x="30" y="28"/>
                    </a:lnTo>
                    <a:lnTo>
                      <a:pt x="32" y="32"/>
                    </a:lnTo>
                    <a:lnTo>
                      <a:pt x="32" y="33"/>
                    </a:lnTo>
                    <a:lnTo>
                      <a:pt x="32" y="34"/>
                    </a:lnTo>
                    <a:lnTo>
                      <a:pt x="32" y="35"/>
                    </a:lnTo>
                    <a:lnTo>
                      <a:pt x="32" y="36"/>
                    </a:lnTo>
                    <a:lnTo>
                      <a:pt x="29" y="37"/>
                    </a:lnTo>
                    <a:lnTo>
                      <a:pt x="26" y="38"/>
                    </a:lnTo>
                    <a:lnTo>
                      <a:pt x="23" y="39"/>
                    </a:lnTo>
                    <a:lnTo>
                      <a:pt x="21" y="39"/>
                    </a:lnTo>
                    <a:lnTo>
                      <a:pt x="21" y="39"/>
                    </a:lnTo>
                    <a:lnTo>
                      <a:pt x="21" y="39"/>
                    </a:lnTo>
                    <a:close/>
                  </a:path>
                </a:pathLst>
              </a:custGeom>
              <a:solidFill>
                <a:srgbClr val="FFDBC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31"/>
              <p:cNvSpPr>
                <a:spLocks/>
              </p:cNvSpPr>
              <p:nvPr/>
            </p:nvSpPr>
            <p:spPr bwMode="auto">
              <a:xfrm>
                <a:off x="3612" y="3464"/>
                <a:ext cx="6" cy="5"/>
              </a:xfrm>
              <a:custGeom>
                <a:avLst/>
                <a:gdLst/>
                <a:ahLst/>
                <a:cxnLst>
                  <a:cxn ang="0">
                    <a:pos x="17" y="20"/>
                  </a:cxn>
                  <a:cxn ang="0">
                    <a:pos x="13" y="17"/>
                  </a:cxn>
                  <a:cxn ang="0">
                    <a:pos x="7" y="11"/>
                  </a:cxn>
                  <a:cxn ang="0">
                    <a:pos x="1" y="4"/>
                  </a:cxn>
                  <a:cxn ang="0">
                    <a:pos x="0" y="0"/>
                  </a:cxn>
                  <a:cxn ang="0">
                    <a:pos x="10" y="0"/>
                  </a:cxn>
                  <a:cxn ang="0">
                    <a:pos x="17" y="3"/>
                  </a:cxn>
                  <a:cxn ang="0">
                    <a:pos x="22" y="10"/>
                  </a:cxn>
                  <a:cxn ang="0">
                    <a:pos x="24" y="19"/>
                  </a:cxn>
                  <a:cxn ang="0">
                    <a:pos x="22" y="20"/>
                  </a:cxn>
                  <a:cxn ang="0">
                    <a:pos x="20" y="20"/>
                  </a:cxn>
                  <a:cxn ang="0">
                    <a:pos x="18" y="20"/>
                  </a:cxn>
                  <a:cxn ang="0">
                    <a:pos x="17" y="20"/>
                  </a:cxn>
                  <a:cxn ang="0">
                    <a:pos x="17" y="20"/>
                  </a:cxn>
                  <a:cxn ang="0">
                    <a:pos x="17" y="20"/>
                  </a:cxn>
                </a:cxnLst>
                <a:rect l="0" t="0" r="r" b="b"/>
                <a:pathLst>
                  <a:path w="24" h="20">
                    <a:moveTo>
                      <a:pt x="17" y="20"/>
                    </a:moveTo>
                    <a:lnTo>
                      <a:pt x="13" y="17"/>
                    </a:lnTo>
                    <a:lnTo>
                      <a:pt x="7" y="11"/>
                    </a:lnTo>
                    <a:lnTo>
                      <a:pt x="1" y="4"/>
                    </a:lnTo>
                    <a:lnTo>
                      <a:pt x="0" y="0"/>
                    </a:lnTo>
                    <a:lnTo>
                      <a:pt x="10" y="0"/>
                    </a:lnTo>
                    <a:lnTo>
                      <a:pt x="17" y="3"/>
                    </a:lnTo>
                    <a:lnTo>
                      <a:pt x="22" y="10"/>
                    </a:lnTo>
                    <a:lnTo>
                      <a:pt x="24" y="19"/>
                    </a:lnTo>
                    <a:lnTo>
                      <a:pt x="22" y="20"/>
                    </a:lnTo>
                    <a:lnTo>
                      <a:pt x="20" y="20"/>
                    </a:lnTo>
                    <a:lnTo>
                      <a:pt x="18" y="20"/>
                    </a:lnTo>
                    <a:lnTo>
                      <a:pt x="17" y="20"/>
                    </a:lnTo>
                    <a:lnTo>
                      <a:pt x="17" y="20"/>
                    </a:lnTo>
                    <a:lnTo>
                      <a:pt x="17" y="20"/>
                    </a:lnTo>
                    <a:close/>
                  </a:path>
                </a:pathLst>
              </a:custGeom>
              <a:solidFill>
                <a:srgbClr val="846D5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32"/>
              <p:cNvSpPr>
                <a:spLocks/>
              </p:cNvSpPr>
              <p:nvPr/>
            </p:nvSpPr>
            <p:spPr bwMode="auto">
              <a:xfrm>
                <a:off x="3605" y="3460"/>
                <a:ext cx="6" cy="9"/>
              </a:xfrm>
              <a:custGeom>
                <a:avLst/>
                <a:gdLst/>
                <a:ahLst/>
                <a:cxnLst>
                  <a:cxn ang="0">
                    <a:pos x="17" y="34"/>
                  </a:cxn>
                  <a:cxn ang="0">
                    <a:pos x="13" y="26"/>
                  </a:cxn>
                  <a:cxn ang="0">
                    <a:pos x="7" y="17"/>
                  </a:cxn>
                  <a:cxn ang="0">
                    <a:pos x="2" y="9"/>
                  </a:cxn>
                  <a:cxn ang="0">
                    <a:pos x="0" y="2"/>
                  </a:cxn>
                  <a:cxn ang="0">
                    <a:pos x="1" y="1"/>
                  </a:cxn>
                  <a:cxn ang="0">
                    <a:pos x="3" y="0"/>
                  </a:cxn>
                  <a:cxn ang="0">
                    <a:pos x="5" y="0"/>
                  </a:cxn>
                  <a:cxn ang="0">
                    <a:pos x="7" y="0"/>
                  </a:cxn>
                  <a:cxn ang="0">
                    <a:pos x="12" y="6"/>
                  </a:cxn>
                  <a:cxn ang="0">
                    <a:pos x="17" y="14"/>
                  </a:cxn>
                  <a:cxn ang="0">
                    <a:pos x="21" y="24"/>
                  </a:cxn>
                  <a:cxn ang="0">
                    <a:pos x="23" y="32"/>
                  </a:cxn>
                  <a:cxn ang="0">
                    <a:pos x="22" y="32"/>
                  </a:cxn>
                  <a:cxn ang="0">
                    <a:pos x="20" y="32"/>
                  </a:cxn>
                  <a:cxn ang="0">
                    <a:pos x="19" y="33"/>
                  </a:cxn>
                  <a:cxn ang="0">
                    <a:pos x="17" y="34"/>
                  </a:cxn>
                  <a:cxn ang="0">
                    <a:pos x="17" y="34"/>
                  </a:cxn>
                  <a:cxn ang="0">
                    <a:pos x="17" y="34"/>
                  </a:cxn>
                </a:cxnLst>
                <a:rect l="0" t="0" r="r" b="b"/>
                <a:pathLst>
                  <a:path w="23" h="34">
                    <a:moveTo>
                      <a:pt x="17" y="34"/>
                    </a:moveTo>
                    <a:lnTo>
                      <a:pt x="13" y="26"/>
                    </a:lnTo>
                    <a:lnTo>
                      <a:pt x="7" y="17"/>
                    </a:lnTo>
                    <a:lnTo>
                      <a:pt x="2" y="9"/>
                    </a:lnTo>
                    <a:lnTo>
                      <a:pt x="0" y="2"/>
                    </a:lnTo>
                    <a:lnTo>
                      <a:pt x="1" y="1"/>
                    </a:lnTo>
                    <a:lnTo>
                      <a:pt x="3" y="0"/>
                    </a:lnTo>
                    <a:lnTo>
                      <a:pt x="5" y="0"/>
                    </a:lnTo>
                    <a:lnTo>
                      <a:pt x="7" y="0"/>
                    </a:lnTo>
                    <a:lnTo>
                      <a:pt x="12" y="6"/>
                    </a:lnTo>
                    <a:lnTo>
                      <a:pt x="17" y="14"/>
                    </a:lnTo>
                    <a:lnTo>
                      <a:pt x="21" y="24"/>
                    </a:lnTo>
                    <a:lnTo>
                      <a:pt x="23" y="32"/>
                    </a:lnTo>
                    <a:lnTo>
                      <a:pt x="22" y="32"/>
                    </a:lnTo>
                    <a:lnTo>
                      <a:pt x="20" y="32"/>
                    </a:lnTo>
                    <a:lnTo>
                      <a:pt x="19" y="33"/>
                    </a:lnTo>
                    <a:lnTo>
                      <a:pt x="17" y="34"/>
                    </a:lnTo>
                    <a:lnTo>
                      <a:pt x="17" y="34"/>
                    </a:lnTo>
                    <a:lnTo>
                      <a:pt x="17" y="34"/>
                    </a:lnTo>
                    <a:close/>
                  </a:path>
                </a:pathLst>
              </a:custGeom>
              <a:solidFill>
                <a:srgbClr val="FFDBC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33"/>
              <p:cNvSpPr>
                <a:spLocks/>
              </p:cNvSpPr>
              <p:nvPr/>
            </p:nvSpPr>
            <p:spPr bwMode="auto">
              <a:xfrm>
                <a:off x="3543" y="3399"/>
                <a:ext cx="73" cy="67"/>
              </a:xfrm>
              <a:custGeom>
                <a:avLst/>
                <a:gdLst/>
                <a:ahLst/>
                <a:cxnLst>
                  <a:cxn ang="0">
                    <a:pos x="173" y="251"/>
                  </a:cxn>
                  <a:cxn ang="0">
                    <a:pos x="165" y="225"/>
                  </a:cxn>
                  <a:cxn ang="0">
                    <a:pos x="136" y="201"/>
                  </a:cxn>
                  <a:cxn ang="0">
                    <a:pos x="99" y="176"/>
                  </a:cxn>
                  <a:cxn ang="0">
                    <a:pos x="62" y="151"/>
                  </a:cxn>
                  <a:cxn ang="0">
                    <a:pos x="28" y="124"/>
                  </a:cxn>
                  <a:cxn ang="0">
                    <a:pos x="3" y="93"/>
                  </a:cxn>
                  <a:cxn ang="0">
                    <a:pos x="1" y="22"/>
                  </a:cxn>
                  <a:cxn ang="0">
                    <a:pos x="10" y="3"/>
                  </a:cxn>
                  <a:cxn ang="0">
                    <a:pos x="27" y="18"/>
                  </a:cxn>
                  <a:cxn ang="0">
                    <a:pos x="45" y="39"/>
                  </a:cxn>
                  <a:cxn ang="0">
                    <a:pos x="61" y="59"/>
                  </a:cxn>
                  <a:cxn ang="0">
                    <a:pos x="77" y="75"/>
                  </a:cxn>
                  <a:cxn ang="0">
                    <a:pos x="93" y="92"/>
                  </a:cxn>
                  <a:cxn ang="0">
                    <a:pos x="111" y="109"/>
                  </a:cxn>
                  <a:cxn ang="0">
                    <a:pos x="128" y="127"/>
                  </a:cxn>
                  <a:cxn ang="0">
                    <a:pos x="146" y="144"/>
                  </a:cxn>
                  <a:cxn ang="0">
                    <a:pos x="163" y="160"/>
                  </a:cxn>
                  <a:cxn ang="0">
                    <a:pos x="180" y="172"/>
                  </a:cxn>
                  <a:cxn ang="0">
                    <a:pos x="200" y="179"/>
                  </a:cxn>
                  <a:cxn ang="0">
                    <a:pos x="213" y="182"/>
                  </a:cxn>
                  <a:cxn ang="0">
                    <a:pos x="222" y="187"/>
                  </a:cxn>
                  <a:cxn ang="0">
                    <a:pos x="237" y="198"/>
                  </a:cxn>
                  <a:cxn ang="0">
                    <a:pos x="250" y="212"/>
                  </a:cxn>
                  <a:cxn ang="0">
                    <a:pos x="266" y="225"/>
                  </a:cxn>
                  <a:cxn ang="0">
                    <a:pos x="282" y="239"/>
                  </a:cxn>
                  <a:cxn ang="0">
                    <a:pos x="287" y="247"/>
                  </a:cxn>
                  <a:cxn ang="0">
                    <a:pos x="275" y="250"/>
                  </a:cxn>
                  <a:cxn ang="0">
                    <a:pos x="266" y="244"/>
                  </a:cxn>
                  <a:cxn ang="0">
                    <a:pos x="259" y="238"/>
                  </a:cxn>
                  <a:cxn ang="0">
                    <a:pos x="250" y="238"/>
                  </a:cxn>
                  <a:cxn ang="0">
                    <a:pos x="241" y="240"/>
                  </a:cxn>
                  <a:cxn ang="0">
                    <a:pos x="230" y="242"/>
                  </a:cxn>
                  <a:cxn ang="0">
                    <a:pos x="219" y="246"/>
                  </a:cxn>
                  <a:cxn ang="0">
                    <a:pos x="209" y="252"/>
                  </a:cxn>
                  <a:cxn ang="0">
                    <a:pos x="198" y="256"/>
                  </a:cxn>
                  <a:cxn ang="0">
                    <a:pos x="192" y="260"/>
                  </a:cxn>
                  <a:cxn ang="0">
                    <a:pos x="192" y="263"/>
                  </a:cxn>
                  <a:cxn ang="0">
                    <a:pos x="191" y="267"/>
                  </a:cxn>
                  <a:cxn ang="0">
                    <a:pos x="185" y="266"/>
                  </a:cxn>
                  <a:cxn ang="0">
                    <a:pos x="178" y="267"/>
                  </a:cxn>
                </a:cxnLst>
                <a:rect l="0" t="0" r="r" b="b"/>
                <a:pathLst>
                  <a:path w="291" h="267">
                    <a:moveTo>
                      <a:pt x="178" y="267"/>
                    </a:moveTo>
                    <a:lnTo>
                      <a:pt x="173" y="251"/>
                    </a:lnTo>
                    <a:lnTo>
                      <a:pt x="170" y="238"/>
                    </a:lnTo>
                    <a:lnTo>
                      <a:pt x="165" y="225"/>
                    </a:lnTo>
                    <a:lnTo>
                      <a:pt x="156" y="213"/>
                    </a:lnTo>
                    <a:lnTo>
                      <a:pt x="136" y="201"/>
                    </a:lnTo>
                    <a:lnTo>
                      <a:pt x="117" y="189"/>
                    </a:lnTo>
                    <a:lnTo>
                      <a:pt x="99" y="176"/>
                    </a:lnTo>
                    <a:lnTo>
                      <a:pt x="81" y="164"/>
                    </a:lnTo>
                    <a:lnTo>
                      <a:pt x="62" y="151"/>
                    </a:lnTo>
                    <a:lnTo>
                      <a:pt x="45" y="137"/>
                    </a:lnTo>
                    <a:lnTo>
                      <a:pt x="28" y="124"/>
                    </a:lnTo>
                    <a:lnTo>
                      <a:pt x="11" y="111"/>
                    </a:lnTo>
                    <a:lnTo>
                      <a:pt x="3" y="93"/>
                    </a:lnTo>
                    <a:lnTo>
                      <a:pt x="0" y="58"/>
                    </a:lnTo>
                    <a:lnTo>
                      <a:pt x="1" y="22"/>
                    </a:lnTo>
                    <a:lnTo>
                      <a:pt x="3" y="0"/>
                    </a:lnTo>
                    <a:lnTo>
                      <a:pt x="10" y="3"/>
                    </a:lnTo>
                    <a:lnTo>
                      <a:pt x="18" y="9"/>
                    </a:lnTo>
                    <a:lnTo>
                      <a:pt x="27" y="18"/>
                    </a:lnTo>
                    <a:lnTo>
                      <a:pt x="36" y="28"/>
                    </a:lnTo>
                    <a:lnTo>
                      <a:pt x="45" y="39"/>
                    </a:lnTo>
                    <a:lnTo>
                      <a:pt x="53" y="50"/>
                    </a:lnTo>
                    <a:lnTo>
                      <a:pt x="61" y="59"/>
                    </a:lnTo>
                    <a:lnTo>
                      <a:pt x="68" y="66"/>
                    </a:lnTo>
                    <a:lnTo>
                      <a:pt x="77" y="75"/>
                    </a:lnTo>
                    <a:lnTo>
                      <a:pt x="85" y="83"/>
                    </a:lnTo>
                    <a:lnTo>
                      <a:pt x="93" y="92"/>
                    </a:lnTo>
                    <a:lnTo>
                      <a:pt x="102" y="100"/>
                    </a:lnTo>
                    <a:lnTo>
                      <a:pt x="111" y="109"/>
                    </a:lnTo>
                    <a:lnTo>
                      <a:pt x="119" y="118"/>
                    </a:lnTo>
                    <a:lnTo>
                      <a:pt x="128" y="127"/>
                    </a:lnTo>
                    <a:lnTo>
                      <a:pt x="137" y="136"/>
                    </a:lnTo>
                    <a:lnTo>
                      <a:pt x="146" y="144"/>
                    </a:lnTo>
                    <a:lnTo>
                      <a:pt x="155" y="152"/>
                    </a:lnTo>
                    <a:lnTo>
                      <a:pt x="163" y="160"/>
                    </a:lnTo>
                    <a:lnTo>
                      <a:pt x="171" y="166"/>
                    </a:lnTo>
                    <a:lnTo>
                      <a:pt x="180" y="172"/>
                    </a:lnTo>
                    <a:lnTo>
                      <a:pt x="189" y="176"/>
                    </a:lnTo>
                    <a:lnTo>
                      <a:pt x="200" y="179"/>
                    </a:lnTo>
                    <a:lnTo>
                      <a:pt x="212" y="181"/>
                    </a:lnTo>
                    <a:lnTo>
                      <a:pt x="213" y="182"/>
                    </a:lnTo>
                    <a:lnTo>
                      <a:pt x="217" y="184"/>
                    </a:lnTo>
                    <a:lnTo>
                      <a:pt x="222" y="187"/>
                    </a:lnTo>
                    <a:lnTo>
                      <a:pt x="229" y="192"/>
                    </a:lnTo>
                    <a:lnTo>
                      <a:pt x="237" y="198"/>
                    </a:lnTo>
                    <a:lnTo>
                      <a:pt x="243" y="205"/>
                    </a:lnTo>
                    <a:lnTo>
                      <a:pt x="250" y="212"/>
                    </a:lnTo>
                    <a:lnTo>
                      <a:pt x="258" y="219"/>
                    </a:lnTo>
                    <a:lnTo>
                      <a:pt x="266" y="225"/>
                    </a:lnTo>
                    <a:lnTo>
                      <a:pt x="274" y="233"/>
                    </a:lnTo>
                    <a:lnTo>
                      <a:pt x="282" y="239"/>
                    </a:lnTo>
                    <a:lnTo>
                      <a:pt x="291" y="244"/>
                    </a:lnTo>
                    <a:lnTo>
                      <a:pt x="287" y="247"/>
                    </a:lnTo>
                    <a:lnTo>
                      <a:pt x="281" y="249"/>
                    </a:lnTo>
                    <a:lnTo>
                      <a:pt x="275" y="250"/>
                    </a:lnTo>
                    <a:lnTo>
                      <a:pt x="270" y="251"/>
                    </a:lnTo>
                    <a:lnTo>
                      <a:pt x="266" y="244"/>
                    </a:lnTo>
                    <a:lnTo>
                      <a:pt x="263" y="240"/>
                    </a:lnTo>
                    <a:lnTo>
                      <a:pt x="259" y="238"/>
                    </a:lnTo>
                    <a:lnTo>
                      <a:pt x="254" y="238"/>
                    </a:lnTo>
                    <a:lnTo>
                      <a:pt x="250" y="238"/>
                    </a:lnTo>
                    <a:lnTo>
                      <a:pt x="246" y="239"/>
                    </a:lnTo>
                    <a:lnTo>
                      <a:pt x="241" y="240"/>
                    </a:lnTo>
                    <a:lnTo>
                      <a:pt x="237" y="240"/>
                    </a:lnTo>
                    <a:lnTo>
                      <a:pt x="230" y="242"/>
                    </a:lnTo>
                    <a:lnTo>
                      <a:pt x="224" y="244"/>
                    </a:lnTo>
                    <a:lnTo>
                      <a:pt x="219" y="246"/>
                    </a:lnTo>
                    <a:lnTo>
                      <a:pt x="214" y="249"/>
                    </a:lnTo>
                    <a:lnTo>
                      <a:pt x="209" y="252"/>
                    </a:lnTo>
                    <a:lnTo>
                      <a:pt x="204" y="254"/>
                    </a:lnTo>
                    <a:lnTo>
                      <a:pt x="198" y="256"/>
                    </a:lnTo>
                    <a:lnTo>
                      <a:pt x="193" y="258"/>
                    </a:lnTo>
                    <a:lnTo>
                      <a:pt x="192" y="260"/>
                    </a:lnTo>
                    <a:lnTo>
                      <a:pt x="192" y="261"/>
                    </a:lnTo>
                    <a:lnTo>
                      <a:pt x="192" y="263"/>
                    </a:lnTo>
                    <a:lnTo>
                      <a:pt x="192" y="267"/>
                    </a:lnTo>
                    <a:lnTo>
                      <a:pt x="191" y="267"/>
                    </a:lnTo>
                    <a:lnTo>
                      <a:pt x="189" y="266"/>
                    </a:lnTo>
                    <a:lnTo>
                      <a:pt x="185" y="266"/>
                    </a:lnTo>
                    <a:lnTo>
                      <a:pt x="178" y="267"/>
                    </a:lnTo>
                    <a:lnTo>
                      <a:pt x="178" y="267"/>
                    </a:lnTo>
                    <a:lnTo>
                      <a:pt x="178" y="267"/>
                    </a:lnTo>
                    <a:close/>
                  </a:path>
                </a:pathLst>
              </a:custGeom>
              <a:solidFill>
                <a:srgbClr val="FFDBC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34"/>
              <p:cNvSpPr>
                <a:spLocks/>
              </p:cNvSpPr>
              <p:nvPr/>
            </p:nvSpPr>
            <p:spPr bwMode="auto">
              <a:xfrm>
                <a:off x="3429" y="3315"/>
                <a:ext cx="36" cy="134"/>
              </a:xfrm>
              <a:custGeom>
                <a:avLst/>
                <a:gdLst/>
                <a:ahLst/>
                <a:cxnLst>
                  <a:cxn ang="0">
                    <a:pos x="41" y="528"/>
                  </a:cxn>
                  <a:cxn ang="0">
                    <a:pos x="47" y="516"/>
                  </a:cxn>
                  <a:cxn ang="0">
                    <a:pos x="72" y="490"/>
                  </a:cxn>
                  <a:cxn ang="0">
                    <a:pos x="89" y="461"/>
                  </a:cxn>
                  <a:cxn ang="0">
                    <a:pos x="83" y="458"/>
                  </a:cxn>
                  <a:cxn ang="0">
                    <a:pos x="73" y="476"/>
                  </a:cxn>
                  <a:cxn ang="0">
                    <a:pos x="50" y="505"/>
                  </a:cxn>
                  <a:cxn ang="0">
                    <a:pos x="23" y="526"/>
                  </a:cxn>
                  <a:cxn ang="0">
                    <a:pos x="19" y="516"/>
                  </a:cxn>
                  <a:cxn ang="0">
                    <a:pos x="34" y="495"/>
                  </a:cxn>
                  <a:cxn ang="0">
                    <a:pos x="53" y="475"/>
                  </a:cxn>
                  <a:cxn ang="0">
                    <a:pos x="70" y="452"/>
                  </a:cxn>
                  <a:cxn ang="0">
                    <a:pos x="62" y="449"/>
                  </a:cxn>
                  <a:cxn ang="0">
                    <a:pos x="45" y="469"/>
                  </a:cxn>
                  <a:cxn ang="0">
                    <a:pos x="34" y="485"/>
                  </a:cxn>
                  <a:cxn ang="0">
                    <a:pos x="21" y="495"/>
                  </a:cxn>
                  <a:cxn ang="0">
                    <a:pos x="8" y="502"/>
                  </a:cxn>
                  <a:cxn ang="0">
                    <a:pos x="3" y="498"/>
                  </a:cxn>
                  <a:cxn ang="0">
                    <a:pos x="27" y="474"/>
                  </a:cxn>
                  <a:cxn ang="0">
                    <a:pos x="46" y="441"/>
                  </a:cxn>
                  <a:cxn ang="0">
                    <a:pos x="48" y="430"/>
                  </a:cxn>
                  <a:cxn ang="0">
                    <a:pos x="44" y="432"/>
                  </a:cxn>
                  <a:cxn ang="0">
                    <a:pos x="33" y="446"/>
                  </a:cxn>
                  <a:cxn ang="0">
                    <a:pos x="21" y="463"/>
                  </a:cxn>
                  <a:cxn ang="0">
                    <a:pos x="13" y="467"/>
                  </a:cxn>
                  <a:cxn ang="0">
                    <a:pos x="14" y="461"/>
                  </a:cxn>
                  <a:cxn ang="0">
                    <a:pos x="34" y="430"/>
                  </a:cxn>
                  <a:cxn ang="0">
                    <a:pos x="51" y="397"/>
                  </a:cxn>
                  <a:cxn ang="0">
                    <a:pos x="76" y="368"/>
                  </a:cxn>
                  <a:cxn ang="0">
                    <a:pos x="92" y="335"/>
                  </a:cxn>
                  <a:cxn ang="0">
                    <a:pos x="84" y="293"/>
                  </a:cxn>
                  <a:cxn ang="0">
                    <a:pos x="68" y="254"/>
                  </a:cxn>
                  <a:cxn ang="0">
                    <a:pos x="48" y="199"/>
                  </a:cxn>
                  <a:cxn ang="0">
                    <a:pos x="31" y="134"/>
                  </a:cxn>
                  <a:cxn ang="0">
                    <a:pos x="24" y="68"/>
                  </a:cxn>
                  <a:cxn ang="0">
                    <a:pos x="58" y="36"/>
                  </a:cxn>
                  <a:cxn ang="0">
                    <a:pos x="105" y="6"/>
                  </a:cxn>
                  <a:cxn ang="0">
                    <a:pos x="120" y="20"/>
                  </a:cxn>
                  <a:cxn ang="0">
                    <a:pos x="138" y="74"/>
                  </a:cxn>
                  <a:cxn ang="0">
                    <a:pos x="145" y="77"/>
                  </a:cxn>
                  <a:cxn ang="0">
                    <a:pos x="139" y="83"/>
                  </a:cxn>
                  <a:cxn ang="0">
                    <a:pos x="126" y="91"/>
                  </a:cxn>
                  <a:cxn ang="0">
                    <a:pos x="115" y="99"/>
                  </a:cxn>
                  <a:cxn ang="0">
                    <a:pos x="117" y="126"/>
                  </a:cxn>
                  <a:cxn ang="0">
                    <a:pos x="128" y="201"/>
                  </a:cxn>
                  <a:cxn ang="0">
                    <a:pos x="137" y="307"/>
                  </a:cxn>
                  <a:cxn ang="0">
                    <a:pos x="123" y="410"/>
                  </a:cxn>
                  <a:cxn ang="0">
                    <a:pos x="101" y="458"/>
                  </a:cxn>
                  <a:cxn ang="0">
                    <a:pos x="65" y="515"/>
                  </a:cxn>
                  <a:cxn ang="0">
                    <a:pos x="40" y="535"/>
                  </a:cxn>
                </a:cxnLst>
                <a:rect l="0" t="0" r="r" b="b"/>
                <a:pathLst>
                  <a:path w="147" h="535">
                    <a:moveTo>
                      <a:pt x="40" y="535"/>
                    </a:moveTo>
                    <a:lnTo>
                      <a:pt x="41" y="531"/>
                    </a:lnTo>
                    <a:lnTo>
                      <a:pt x="41" y="528"/>
                    </a:lnTo>
                    <a:lnTo>
                      <a:pt x="41" y="525"/>
                    </a:lnTo>
                    <a:lnTo>
                      <a:pt x="41" y="522"/>
                    </a:lnTo>
                    <a:lnTo>
                      <a:pt x="47" y="516"/>
                    </a:lnTo>
                    <a:lnTo>
                      <a:pt x="55" y="509"/>
                    </a:lnTo>
                    <a:lnTo>
                      <a:pt x="64" y="500"/>
                    </a:lnTo>
                    <a:lnTo>
                      <a:pt x="72" y="490"/>
                    </a:lnTo>
                    <a:lnTo>
                      <a:pt x="79" y="479"/>
                    </a:lnTo>
                    <a:lnTo>
                      <a:pt x="85" y="470"/>
                    </a:lnTo>
                    <a:lnTo>
                      <a:pt x="89" y="461"/>
                    </a:lnTo>
                    <a:lnTo>
                      <a:pt x="89" y="454"/>
                    </a:lnTo>
                    <a:lnTo>
                      <a:pt x="85" y="455"/>
                    </a:lnTo>
                    <a:lnTo>
                      <a:pt x="83" y="458"/>
                    </a:lnTo>
                    <a:lnTo>
                      <a:pt x="81" y="461"/>
                    </a:lnTo>
                    <a:lnTo>
                      <a:pt x="78" y="464"/>
                    </a:lnTo>
                    <a:lnTo>
                      <a:pt x="73" y="476"/>
                    </a:lnTo>
                    <a:lnTo>
                      <a:pt x="66" y="487"/>
                    </a:lnTo>
                    <a:lnTo>
                      <a:pt x="59" y="496"/>
                    </a:lnTo>
                    <a:lnTo>
                      <a:pt x="50" y="505"/>
                    </a:lnTo>
                    <a:lnTo>
                      <a:pt x="41" y="512"/>
                    </a:lnTo>
                    <a:lnTo>
                      <a:pt x="32" y="519"/>
                    </a:lnTo>
                    <a:lnTo>
                      <a:pt x="23" y="526"/>
                    </a:lnTo>
                    <a:lnTo>
                      <a:pt x="14" y="533"/>
                    </a:lnTo>
                    <a:lnTo>
                      <a:pt x="16" y="524"/>
                    </a:lnTo>
                    <a:lnTo>
                      <a:pt x="19" y="516"/>
                    </a:lnTo>
                    <a:lnTo>
                      <a:pt x="23" y="509"/>
                    </a:lnTo>
                    <a:lnTo>
                      <a:pt x="28" y="501"/>
                    </a:lnTo>
                    <a:lnTo>
                      <a:pt x="34" y="495"/>
                    </a:lnTo>
                    <a:lnTo>
                      <a:pt x="40" y="488"/>
                    </a:lnTo>
                    <a:lnTo>
                      <a:pt x="46" y="481"/>
                    </a:lnTo>
                    <a:lnTo>
                      <a:pt x="53" y="475"/>
                    </a:lnTo>
                    <a:lnTo>
                      <a:pt x="59" y="467"/>
                    </a:lnTo>
                    <a:lnTo>
                      <a:pt x="65" y="459"/>
                    </a:lnTo>
                    <a:lnTo>
                      <a:pt x="70" y="452"/>
                    </a:lnTo>
                    <a:lnTo>
                      <a:pt x="72" y="444"/>
                    </a:lnTo>
                    <a:lnTo>
                      <a:pt x="67" y="445"/>
                    </a:lnTo>
                    <a:lnTo>
                      <a:pt x="62" y="449"/>
                    </a:lnTo>
                    <a:lnTo>
                      <a:pt x="57" y="455"/>
                    </a:lnTo>
                    <a:lnTo>
                      <a:pt x="50" y="462"/>
                    </a:lnTo>
                    <a:lnTo>
                      <a:pt x="45" y="469"/>
                    </a:lnTo>
                    <a:lnTo>
                      <a:pt x="40" y="475"/>
                    </a:lnTo>
                    <a:lnTo>
                      <a:pt x="36" y="481"/>
                    </a:lnTo>
                    <a:lnTo>
                      <a:pt x="34" y="485"/>
                    </a:lnTo>
                    <a:lnTo>
                      <a:pt x="30" y="489"/>
                    </a:lnTo>
                    <a:lnTo>
                      <a:pt x="26" y="492"/>
                    </a:lnTo>
                    <a:lnTo>
                      <a:pt x="21" y="495"/>
                    </a:lnTo>
                    <a:lnTo>
                      <a:pt x="17" y="497"/>
                    </a:lnTo>
                    <a:lnTo>
                      <a:pt x="13" y="500"/>
                    </a:lnTo>
                    <a:lnTo>
                      <a:pt x="8" y="502"/>
                    </a:lnTo>
                    <a:lnTo>
                      <a:pt x="4" y="504"/>
                    </a:lnTo>
                    <a:lnTo>
                      <a:pt x="0" y="506"/>
                    </a:lnTo>
                    <a:lnTo>
                      <a:pt x="3" y="498"/>
                    </a:lnTo>
                    <a:lnTo>
                      <a:pt x="11" y="490"/>
                    </a:lnTo>
                    <a:lnTo>
                      <a:pt x="20" y="483"/>
                    </a:lnTo>
                    <a:lnTo>
                      <a:pt x="27" y="474"/>
                    </a:lnTo>
                    <a:lnTo>
                      <a:pt x="32" y="463"/>
                    </a:lnTo>
                    <a:lnTo>
                      <a:pt x="39" y="452"/>
                    </a:lnTo>
                    <a:lnTo>
                      <a:pt x="46" y="441"/>
                    </a:lnTo>
                    <a:lnTo>
                      <a:pt x="50" y="430"/>
                    </a:lnTo>
                    <a:lnTo>
                      <a:pt x="49" y="430"/>
                    </a:lnTo>
                    <a:lnTo>
                      <a:pt x="48" y="430"/>
                    </a:lnTo>
                    <a:lnTo>
                      <a:pt x="48" y="430"/>
                    </a:lnTo>
                    <a:lnTo>
                      <a:pt x="48" y="430"/>
                    </a:lnTo>
                    <a:lnTo>
                      <a:pt x="44" y="432"/>
                    </a:lnTo>
                    <a:lnTo>
                      <a:pt x="40" y="436"/>
                    </a:lnTo>
                    <a:lnTo>
                      <a:pt x="36" y="441"/>
                    </a:lnTo>
                    <a:lnTo>
                      <a:pt x="33" y="446"/>
                    </a:lnTo>
                    <a:lnTo>
                      <a:pt x="29" y="452"/>
                    </a:lnTo>
                    <a:lnTo>
                      <a:pt x="25" y="458"/>
                    </a:lnTo>
                    <a:lnTo>
                      <a:pt x="21" y="463"/>
                    </a:lnTo>
                    <a:lnTo>
                      <a:pt x="17" y="467"/>
                    </a:lnTo>
                    <a:lnTo>
                      <a:pt x="15" y="467"/>
                    </a:lnTo>
                    <a:lnTo>
                      <a:pt x="13" y="467"/>
                    </a:lnTo>
                    <a:lnTo>
                      <a:pt x="12" y="467"/>
                    </a:lnTo>
                    <a:lnTo>
                      <a:pt x="11" y="468"/>
                    </a:lnTo>
                    <a:lnTo>
                      <a:pt x="14" y="461"/>
                    </a:lnTo>
                    <a:lnTo>
                      <a:pt x="21" y="449"/>
                    </a:lnTo>
                    <a:lnTo>
                      <a:pt x="29" y="437"/>
                    </a:lnTo>
                    <a:lnTo>
                      <a:pt x="34" y="430"/>
                    </a:lnTo>
                    <a:lnTo>
                      <a:pt x="39" y="419"/>
                    </a:lnTo>
                    <a:lnTo>
                      <a:pt x="44" y="408"/>
                    </a:lnTo>
                    <a:lnTo>
                      <a:pt x="51" y="397"/>
                    </a:lnTo>
                    <a:lnTo>
                      <a:pt x="60" y="387"/>
                    </a:lnTo>
                    <a:lnTo>
                      <a:pt x="68" y="378"/>
                    </a:lnTo>
                    <a:lnTo>
                      <a:pt x="76" y="368"/>
                    </a:lnTo>
                    <a:lnTo>
                      <a:pt x="85" y="358"/>
                    </a:lnTo>
                    <a:lnTo>
                      <a:pt x="92" y="348"/>
                    </a:lnTo>
                    <a:lnTo>
                      <a:pt x="92" y="335"/>
                    </a:lnTo>
                    <a:lnTo>
                      <a:pt x="91" y="321"/>
                    </a:lnTo>
                    <a:lnTo>
                      <a:pt x="88" y="307"/>
                    </a:lnTo>
                    <a:lnTo>
                      <a:pt x="84" y="293"/>
                    </a:lnTo>
                    <a:lnTo>
                      <a:pt x="79" y="280"/>
                    </a:lnTo>
                    <a:lnTo>
                      <a:pt x="74" y="267"/>
                    </a:lnTo>
                    <a:lnTo>
                      <a:pt x="68" y="254"/>
                    </a:lnTo>
                    <a:lnTo>
                      <a:pt x="63" y="243"/>
                    </a:lnTo>
                    <a:lnTo>
                      <a:pt x="56" y="220"/>
                    </a:lnTo>
                    <a:lnTo>
                      <a:pt x="48" y="199"/>
                    </a:lnTo>
                    <a:lnTo>
                      <a:pt x="42" y="178"/>
                    </a:lnTo>
                    <a:lnTo>
                      <a:pt x="36" y="156"/>
                    </a:lnTo>
                    <a:lnTo>
                      <a:pt x="31" y="134"/>
                    </a:lnTo>
                    <a:lnTo>
                      <a:pt x="27" y="112"/>
                    </a:lnTo>
                    <a:lnTo>
                      <a:pt x="25" y="90"/>
                    </a:lnTo>
                    <a:lnTo>
                      <a:pt x="24" y="68"/>
                    </a:lnTo>
                    <a:lnTo>
                      <a:pt x="31" y="58"/>
                    </a:lnTo>
                    <a:lnTo>
                      <a:pt x="43" y="47"/>
                    </a:lnTo>
                    <a:lnTo>
                      <a:pt x="58" y="36"/>
                    </a:lnTo>
                    <a:lnTo>
                      <a:pt x="74" y="24"/>
                    </a:lnTo>
                    <a:lnTo>
                      <a:pt x="90" y="14"/>
                    </a:lnTo>
                    <a:lnTo>
                      <a:pt x="105" y="6"/>
                    </a:lnTo>
                    <a:lnTo>
                      <a:pt x="117" y="1"/>
                    </a:lnTo>
                    <a:lnTo>
                      <a:pt x="126" y="0"/>
                    </a:lnTo>
                    <a:lnTo>
                      <a:pt x="120" y="20"/>
                    </a:lnTo>
                    <a:lnTo>
                      <a:pt x="118" y="39"/>
                    </a:lnTo>
                    <a:lnTo>
                      <a:pt x="124" y="57"/>
                    </a:lnTo>
                    <a:lnTo>
                      <a:pt x="138" y="74"/>
                    </a:lnTo>
                    <a:lnTo>
                      <a:pt x="142" y="75"/>
                    </a:lnTo>
                    <a:lnTo>
                      <a:pt x="144" y="76"/>
                    </a:lnTo>
                    <a:lnTo>
                      <a:pt x="145" y="77"/>
                    </a:lnTo>
                    <a:lnTo>
                      <a:pt x="147" y="78"/>
                    </a:lnTo>
                    <a:lnTo>
                      <a:pt x="143" y="81"/>
                    </a:lnTo>
                    <a:lnTo>
                      <a:pt x="139" y="83"/>
                    </a:lnTo>
                    <a:lnTo>
                      <a:pt x="135" y="86"/>
                    </a:lnTo>
                    <a:lnTo>
                      <a:pt x="130" y="88"/>
                    </a:lnTo>
                    <a:lnTo>
                      <a:pt x="126" y="91"/>
                    </a:lnTo>
                    <a:lnTo>
                      <a:pt x="122" y="94"/>
                    </a:lnTo>
                    <a:lnTo>
                      <a:pt x="119" y="96"/>
                    </a:lnTo>
                    <a:lnTo>
                      <a:pt x="115" y="99"/>
                    </a:lnTo>
                    <a:lnTo>
                      <a:pt x="115" y="108"/>
                    </a:lnTo>
                    <a:lnTo>
                      <a:pt x="116" y="117"/>
                    </a:lnTo>
                    <a:lnTo>
                      <a:pt x="117" y="126"/>
                    </a:lnTo>
                    <a:lnTo>
                      <a:pt x="119" y="135"/>
                    </a:lnTo>
                    <a:lnTo>
                      <a:pt x="123" y="168"/>
                    </a:lnTo>
                    <a:lnTo>
                      <a:pt x="128" y="201"/>
                    </a:lnTo>
                    <a:lnTo>
                      <a:pt x="132" y="236"/>
                    </a:lnTo>
                    <a:lnTo>
                      <a:pt x="136" y="271"/>
                    </a:lnTo>
                    <a:lnTo>
                      <a:pt x="137" y="307"/>
                    </a:lnTo>
                    <a:lnTo>
                      <a:pt x="136" y="342"/>
                    </a:lnTo>
                    <a:lnTo>
                      <a:pt x="131" y="376"/>
                    </a:lnTo>
                    <a:lnTo>
                      <a:pt x="123" y="410"/>
                    </a:lnTo>
                    <a:lnTo>
                      <a:pt x="118" y="422"/>
                    </a:lnTo>
                    <a:lnTo>
                      <a:pt x="110" y="439"/>
                    </a:lnTo>
                    <a:lnTo>
                      <a:pt x="101" y="458"/>
                    </a:lnTo>
                    <a:lnTo>
                      <a:pt x="90" y="478"/>
                    </a:lnTo>
                    <a:lnTo>
                      <a:pt x="78" y="499"/>
                    </a:lnTo>
                    <a:lnTo>
                      <a:pt x="65" y="515"/>
                    </a:lnTo>
                    <a:lnTo>
                      <a:pt x="52" y="528"/>
                    </a:lnTo>
                    <a:lnTo>
                      <a:pt x="40" y="535"/>
                    </a:lnTo>
                    <a:lnTo>
                      <a:pt x="40" y="535"/>
                    </a:lnTo>
                    <a:lnTo>
                      <a:pt x="40" y="535"/>
                    </a:lnTo>
                    <a:close/>
                  </a:path>
                </a:pathLst>
              </a:custGeom>
              <a:solidFill>
                <a:srgbClr val="FFDBC6"/>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35"/>
              <p:cNvSpPr>
                <a:spLocks/>
              </p:cNvSpPr>
              <p:nvPr/>
            </p:nvSpPr>
            <p:spPr bwMode="auto">
              <a:xfrm>
                <a:off x="3455" y="3429"/>
                <a:ext cx="1" cy="4"/>
              </a:xfrm>
              <a:custGeom>
                <a:avLst/>
                <a:gdLst/>
                <a:ahLst/>
                <a:cxnLst>
                  <a:cxn ang="0">
                    <a:pos x="3" y="15"/>
                  </a:cxn>
                  <a:cxn ang="0">
                    <a:pos x="0" y="11"/>
                  </a:cxn>
                  <a:cxn ang="0">
                    <a:pos x="0" y="9"/>
                  </a:cxn>
                  <a:cxn ang="0">
                    <a:pos x="1" y="5"/>
                  </a:cxn>
                  <a:cxn ang="0">
                    <a:pos x="4" y="0"/>
                  </a:cxn>
                  <a:cxn ang="0">
                    <a:pos x="5" y="4"/>
                  </a:cxn>
                  <a:cxn ang="0">
                    <a:pos x="6" y="7"/>
                  </a:cxn>
                  <a:cxn ang="0">
                    <a:pos x="6" y="11"/>
                  </a:cxn>
                  <a:cxn ang="0">
                    <a:pos x="6" y="15"/>
                  </a:cxn>
                  <a:cxn ang="0">
                    <a:pos x="5" y="16"/>
                  </a:cxn>
                  <a:cxn ang="0">
                    <a:pos x="4" y="16"/>
                  </a:cxn>
                  <a:cxn ang="0">
                    <a:pos x="4" y="16"/>
                  </a:cxn>
                  <a:cxn ang="0">
                    <a:pos x="3" y="15"/>
                  </a:cxn>
                  <a:cxn ang="0">
                    <a:pos x="3" y="15"/>
                  </a:cxn>
                  <a:cxn ang="0">
                    <a:pos x="3" y="15"/>
                  </a:cxn>
                </a:cxnLst>
                <a:rect l="0" t="0" r="r" b="b"/>
                <a:pathLst>
                  <a:path w="6" h="16">
                    <a:moveTo>
                      <a:pt x="3" y="15"/>
                    </a:moveTo>
                    <a:lnTo>
                      <a:pt x="0" y="11"/>
                    </a:lnTo>
                    <a:lnTo>
                      <a:pt x="0" y="9"/>
                    </a:lnTo>
                    <a:lnTo>
                      <a:pt x="1" y="5"/>
                    </a:lnTo>
                    <a:lnTo>
                      <a:pt x="4" y="0"/>
                    </a:lnTo>
                    <a:lnTo>
                      <a:pt x="5" y="4"/>
                    </a:lnTo>
                    <a:lnTo>
                      <a:pt x="6" y="7"/>
                    </a:lnTo>
                    <a:lnTo>
                      <a:pt x="6" y="11"/>
                    </a:lnTo>
                    <a:lnTo>
                      <a:pt x="6" y="15"/>
                    </a:lnTo>
                    <a:lnTo>
                      <a:pt x="5" y="16"/>
                    </a:lnTo>
                    <a:lnTo>
                      <a:pt x="4" y="16"/>
                    </a:lnTo>
                    <a:lnTo>
                      <a:pt x="4" y="16"/>
                    </a:lnTo>
                    <a:lnTo>
                      <a:pt x="3" y="15"/>
                    </a:lnTo>
                    <a:lnTo>
                      <a:pt x="3" y="15"/>
                    </a:lnTo>
                    <a:lnTo>
                      <a:pt x="3" y="15"/>
                    </a:lnTo>
                    <a:close/>
                  </a:path>
                </a:pathLst>
              </a:custGeom>
              <a:solidFill>
                <a:srgbClr val="FFE8CC"/>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36"/>
              <p:cNvSpPr>
                <a:spLocks/>
              </p:cNvSpPr>
              <p:nvPr/>
            </p:nvSpPr>
            <p:spPr bwMode="auto">
              <a:xfrm>
                <a:off x="3537" y="3283"/>
                <a:ext cx="73" cy="38"/>
              </a:xfrm>
              <a:custGeom>
                <a:avLst/>
                <a:gdLst/>
                <a:ahLst/>
                <a:cxnLst>
                  <a:cxn ang="0">
                    <a:pos x="66" y="150"/>
                  </a:cxn>
                  <a:cxn ang="0">
                    <a:pos x="50" y="145"/>
                  </a:cxn>
                  <a:cxn ang="0">
                    <a:pos x="35" y="137"/>
                  </a:cxn>
                  <a:cxn ang="0">
                    <a:pos x="22" y="127"/>
                  </a:cxn>
                  <a:cxn ang="0">
                    <a:pos x="5" y="102"/>
                  </a:cxn>
                  <a:cxn ang="0">
                    <a:pos x="0" y="66"/>
                  </a:cxn>
                  <a:cxn ang="0">
                    <a:pos x="2" y="44"/>
                  </a:cxn>
                  <a:cxn ang="0">
                    <a:pos x="15" y="40"/>
                  </a:cxn>
                  <a:cxn ang="0">
                    <a:pos x="29" y="32"/>
                  </a:cxn>
                  <a:cxn ang="0">
                    <a:pos x="41" y="21"/>
                  </a:cxn>
                  <a:cxn ang="0">
                    <a:pos x="55" y="10"/>
                  </a:cxn>
                  <a:cxn ang="0">
                    <a:pos x="66" y="2"/>
                  </a:cxn>
                  <a:cxn ang="0">
                    <a:pos x="83" y="10"/>
                  </a:cxn>
                  <a:cxn ang="0">
                    <a:pos x="112" y="29"/>
                  </a:cxn>
                  <a:cxn ang="0">
                    <a:pos x="142" y="42"/>
                  </a:cxn>
                  <a:cxn ang="0">
                    <a:pos x="173" y="52"/>
                  </a:cxn>
                  <a:cxn ang="0">
                    <a:pos x="198" y="55"/>
                  </a:cxn>
                  <a:cxn ang="0">
                    <a:pos x="210" y="52"/>
                  </a:cxn>
                  <a:cxn ang="0">
                    <a:pos x="220" y="45"/>
                  </a:cxn>
                  <a:cxn ang="0">
                    <a:pos x="230" y="35"/>
                  </a:cxn>
                  <a:cxn ang="0">
                    <a:pos x="243" y="16"/>
                  </a:cxn>
                  <a:cxn ang="0">
                    <a:pos x="255" y="5"/>
                  </a:cxn>
                  <a:cxn ang="0">
                    <a:pos x="267" y="7"/>
                  </a:cxn>
                  <a:cxn ang="0">
                    <a:pos x="282" y="16"/>
                  </a:cxn>
                  <a:cxn ang="0">
                    <a:pos x="291" y="28"/>
                  </a:cxn>
                  <a:cxn ang="0">
                    <a:pos x="284" y="48"/>
                  </a:cxn>
                  <a:cxn ang="0">
                    <a:pos x="281" y="59"/>
                  </a:cxn>
                  <a:cxn ang="0">
                    <a:pos x="278" y="74"/>
                  </a:cxn>
                  <a:cxn ang="0">
                    <a:pos x="269" y="79"/>
                  </a:cxn>
                  <a:cxn ang="0">
                    <a:pos x="260" y="78"/>
                  </a:cxn>
                  <a:cxn ang="0">
                    <a:pos x="252" y="79"/>
                  </a:cxn>
                  <a:cxn ang="0">
                    <a:pos x="245" y="84"/>
                  </a:cxn>
                  <a:cxn ang="0">
                    <a:pos x="236" y="91"/>
                  </a:cxn>
                  <a:cxn ang="0">
                    <a:pos x="231" y="95"/>
                  </a:cxn>
                  <a:cxn ang="0">
                    <a:pos x="218" y="99"/>
                  </a:cxn>
                  <a:cxn ang="0">
                    <a:pos x="210" y="102"/>
                  </a:cxn>
                  <a:cxn ang="0">
                    <a:pos x="196" y="117"/>
                  </a:cxn>
                  <a:cxn ang="0">
                    <a:pos x="174" y="111"/>
                  </a:cxn>
                  <a:cxn ang="0">
                    <a:pos x="156" y="93"/>
                  </a:cxn>
                  <a:cxn ang="0">
                    <a:pos x="138" y="83"/>
                  </a:cxn>
                  <a:cxn ang="0">
                    <a:pos x="123" y="94"/>
                  </a:cxn>
                  <a:cxn ang="0">
                    <a:pos x="117" y="112"/>
                  </a:cxn>
                  <a:cxn ang="0">
                    <a:pos x="111" y="128"/>
                  </a:cxn>
                  <a:cxn ang="0">
                    <a:pos x="100" y="142"/>
                  </a:cxn>
                  <a:cxn ang="0">
                    <a:pos x="87" y="148"/>
                  </a:cxn>
                  <a:cxn ang="0">
                    <a:pos x="79" y="149"/>
                  </a:cxn>
                  <a:cxn ang="0">
                    <a:pos x="76" y="151"/>
                  </a:cxn>
                </a:cxnLst>
                <a:rect l="0" t="0" r="r" b="b"/>
                <a:pathLst>
                  <a:path w="292" h="151">
                    <a:moveTo>
                      <a:pt x="76" y="151"/>
                    </a:moveTo>
                    <a:lnTo>
                      <a:pt x="66" y="150"/>
                    </a:lnTo>
                    <a:lnTo>
                      <a:pt x="58" y="147"/>
                    </a:lnTo>
                    <a:lnTo>
                      <a:pt x="50" y="145"/>
                    </a:lnTo>
                    <a:lnTo>
                      <a:pt x="42" y="141"/>
                    </a:lnTo>
                    <a:lnTo>
                      <a:pt x="35" y="137"/>
                    </a:lnTo>
                    <a:lnTo>
                      <a:pt x="29" y="132"/>
                    </a:lnTo>
                    <a:lnTo>
                      <a:pt x="22" y="127"/>
                    </a:lnTo>
                    <a:lnTo>
                      <a:pt x="15" y="121"/>
                    </a:lnTo>
                    <a:lnTo>
                      <a:pt x="5" y="102"/>
                    </a:lnTo>
                    <a:lnTo>
                      <a:pt x="1" y="85"/>
                    </a:lnTo>
                    <a:lnTo>
                      <a:pt x="0" y="66"/>
                    </a:lnTo>
                    <a:lnTo>
                      <a:pt x="0" y="45"/>
                    </a:lnTo>
                    <a:lnTo>
                      <a:pt x="2" y="44"/>
                    </a:lnTo>
                    <a:lnTo>
                      <a:pt x="8" y="43"/>
                    </a:lnTo>
                    <a:lnTo>
                      <a:pt x="15" y="40"/>
                    </a:lnTo>
                    <a:lnTo>
                      <a:pt x="25" y="35"/>
                    </a:lnTo>
                    <a:lnTo>
                      <a:pt x="29" y="32"/>
                    </a:lnTo>
                    <a:lnTo>
                      <a:pt x="34" y="27"/>
                    </a:lnTo>
                    <a:lnTo>
                      <a:pt x="41" y="21"/>
                    </a:lnTo>
                    <a:lnTo>
                      <a:pt x="48" y="15"/>
                    </a:lnTo>
                    <a:lnTo>
                      <a:pt x="55" y="10"/>
                    </a:lnTo>
                    <a:lnTo>
                      <a:pt x="61" y="5"/>
                    </a:lnTo>
                    <a:lnTo>
                      <a:pt x="66" y="2"/>
                    </a:lnTo>
                    <a:lnTo>
                      <a:pt x="70" y="0"/>
                    </a:lnTo>
                    <a:lnTo>
                      <a:pt x="83" y="10"/>
                    </a:lnTo>
                    <a:lnTo>
                      <a:pt x="97" y="19"/>
                    </a:lnTo>
                    <a:lnTo>
                      <a:pt x="112" y="29"/>
                    </a:lnTo>
                    <a:lnTo>
                      <a:pt x="126" y="36"/>
                    </a:lnTo>
                    <a:lnTo>
                      <a:pt x="142" y="42"/>
                    </a:lnTo>
                    <a:lnTo>
                      <a:pt x="157" y="48"/>
                    </a:lnTo>
                    <a:lnTo>
                      <a:pt x="173" y="52"/>
                    </a:lnTo>
                    <a:lnTo>
                      <a:pt x="191" y="56"/>
                    </a:lnTo>
                    <a:lnTo>
                      <a:pt x="198" y="55"/>
                    </a:lnTo>
                    <a:lnTo>
                      <a:pt x="204" y="54"/>
                    </a:lnTo>
                    <a:lnTo>
                      <a:pt x="210" y="52"/>
                    </a:lnTo>
                    <a:lnTo>
                      <a:pt x="215" y="48"/>
                    </a:lnTo>
                    <a:lnTo>
                      <a:pt x="220" y="45"/>
                    </a:lnTo>
                    <a:lnTo>
                      <a:pt x="225" y="40"/>
                    </a:lnTo>
                    <a:lnTo>
                      <a:pt x="230" y="35"/>
                    </a:lnTo>
                    <a:lnTo>
                      <a:pt x="235" y="29"/>
                    </a:lnTo>
                    <a:lnTo>
                      <a:pt x="243" y="16"/>
                    </a:lnTo>
                    <a:lnTo>
                      <a:pt x="249" y="9"/>
                    </a:lnTo>
                    <a:lnTo>
                      <a:pt x="255" y="5"/>
                    </a:lnTo>
                    <a:lnTo>
                      <a:pt x="261" y="5"/>
                    </a:lnTo>
                    <a:lnTo>
                      <a:pt x="267" y="7"/>
                    </a:lnTo>
                    <a:lnTo>
                      <a:pt x="273" y="11"/>
                    </a:lnTo>
                    <a:lnTo>
                      <a:pt x="282" y="16"/>
                    </a:lnTo>
                    <a:lnTo>
                      <a:pt x="292" y="21"/>
                    </a:lnTo>
                    <a:lnTo>
                      <a:pt x="291" y="28"/>
                    </a:lnTo>
                    <a:lnTo>
                      <a:pt x="287" y="38"/>
                    </a:lnTo>
                    <a:lnTo>
                      <a:pt x="284" y="48"/>
                    </a:lnTo>
                    <a:lnTo>
                      <a:pt x="282" y="55"/>
                    </a:lnTo>
                    <a:lnTo>
                      <a:pt x="281" y="59"/>
                    </a:lnTo>
                    <a:lnTo>
                      <a:pt x="280" y="66"/>
                    </a:lnTo>
                    <a:lnTo>
                      <a:pt x="278" y="74"/>
                    </a:lnTo>
                    <a:lnTo>
                      <a:pt x="275" y="79"/>
                    </a:lnTo>
                    <a:lnTo>
                      <a:pt x="269" y="79"/>
                    </a:lnTo>
                    <a:lnTo>
                      <a:pt x="265" y="78"/>
                    </a:lnTo>
                    <a:lnTo>
                      <a:pt x="260" y="78"/>
                    </a:lnTo>
                    <a:lnTo>
                      <a:pt x="255" y="78"/>
                    </a:lnTo>
                    <a:lnTo>
                      <a:pt x="252" y="79"/>
                    </a:lnTo>
                    <a:lnTo>
                      <a:pt x="248" y="81"/>
                    </a:lnTo>
                    <a:lnTo>
                      <a:pt x="245" y="84"/>
                    </a:lnTo>
                    <a:lnTo>
                      <a:pt x="241" y="90"/>
                    </a:lnTo>
                    <a:lnTo>
                      <a:pt x="236" y="91"/>
                    </a:lnTo>
                    <a:lnTo>
                      <a:pt x="233" y="92"/>
                    </a:lnTo>
                    <a:lnTo>
                      <a:pt x="231" y="95"/>
                    </a:lnTo>
                    <a:lnTo>
                      <a:pt x="227" y="99"/>
                    </a:lnTo>
                    <a:lnTo>
                      <a:pt x="218" y="99"/>
                    </a:lnTo>
                    <a:lnTo>
                      <a:pt x="213" y="99"/>
                    </a:lnTo>
                    <a:lnTo>
                      <a:pt x="210" y="102"/>
                    </a:lnTo>
                    <a:lnTo>
                      <a:pt x="208" y="111"/>
                    </a:lnTo>
                    <a:lnTo>
                      <a:pt x="196" y="117"/>
                    </a:lnTo>
                    <a:lnTo>
                      <a:pt x="185" y="116"/>
                    </a:lnTo>
                    <a:lnTo>
                      <a:pt x="174" y="111"/>
                    </a:lnTo>
                    <a:lnTo>
                      <a:pt x="165" y="102"/>
                    </a:lnTo>
                    <a:lnTo>
                      <a:pt x="156" y="93"/>
                    </a:lnTo>
                    <a:lnTo>
                      <a:pt x="147" y="86"/>
                    </a:lnTo>
                    <a:lnTo>
                      <a:pt x="138" y="83"/>
                    </a:lnTo>
                    <a:lnTo>
                      <a:pt x="128" y="86"/>
                    </a:lnTo>
                    <a:lnTo>
                      <a:pt x="123" y="94"/>
                    </a:lnTo>
                    <a:lnTo>
                      <a:pt x="120" y="102"/>
                    </a:lnTo>
                    <a:lnTo>
                      <a:pt x="117" y="112"/>
                    </a:lnTo>
                    <a:lnTo>
                      <a:pt x="114" y="120"/>
                    </a:lnTo>
                    <a:lnTo>
                      <a:pt x="111" y="128"/>
                    </a:lnTo>
                    <a:lnTo>
                      <a:pt x="106" y="136"/>
                    </a:lnTo>
                    <a:lnTo>
                      <a:pt x="100" y="142"/>
                    </a:lnTo>
                    <a:lnTo>
                      <a:pt x="91" y="148"/>
                    </a:lnTo>
                    <a:lnTo>
                      <a:pt x="87" y="148"/>
                    </a:lnTo>
                    <a:lnTo>
                      <a:pt x="83" y="148"/>
                    </a:lnTo>
                    <a:lnTo>
                      <a:pt x="79" y="149"/>
                    </a:lnTo>
                    <a:lnTo>
                      <a:pt x="76" y="151"/>
                    </a:lnTo>
                    <a:lnTo>
                      <a:pt x="76" y="151"/>
                    </a:lnTo>
                    <a:lnTo>
                      <a:pt x="76" y="151"/>
                    </a:lnTo>
                    <a:close/>
                  </a:path>
                </a:pathLst>
              </a:custGeom>
              <a:solidFill>
                <a:schemeClr val="accent6">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37"/>
              <p:cNvSpPr>
                <a:spLocks/>
              </p:cNvSpPr>
              <p:nvPr/>
            </p:nvSpPr>
            <p:spPr bwMode="auto">
              <a:xfrm>
                <a:off x="3548" y="3246"/>
                <a:ext cx="70" cy="49"/>
              </a:xfrm>
              <a:custGeom>
                <a:avLst/>
                <a:gdLst/>
                <a:ahLst/>
                <a:cxnLst>
                  <a:cxn ang="0">
                    <a:pos x="145" y="198"/>
                  </a:cxn>
                  <a:cxn ang="0">
                    <a:pos x="136" y="196"/>
                  </a:cxn>
                  <a:cxn ang="0">
                    <a:pos x="125" y="194"/>
                  </a:cxn>
                  <a:cxn ang="0">
                    <a:pos x="115" y="192"/>
                  </a:cxn>
                  <a:cxn ang="0">
                    <a:pos x="105" y="189"/>
                  </a:cxn>
                  <a:cxn ang="0">
                    <a:pos x="95" y="186"/>
                  </a:cxn>
                  <a:cxn ang="0">
                    <a:pos x="86" y="181"/>
                  </a:cxn>
                  <a:cxn ang="0">
                    <a:pos x="78" y="177"/>
                  </a:cxn>
                  <a:cxn ang="0">
                    <a:pos x="71" y="170"/>
                  </a:cxn>
                  <a:cxn ang="0">
                    <a:pos x="59" y="164"/>
                  </a:cxn>
                  <a:cxn ang="0">
                    <a:pos x="45" y="156"/>
                  </a:cxn>
                  <a:cxn ang="0">
                    <a:pos x="33" y="146"/>
                  </a:cxn>
                  <a:cxn ang="0">
                    <a:pos x="23" y="135"/>
                  </a:cxn>
                  <a:cxn ang="0">
                    <a:pos x="13" y="123"/>
                  </a:cxn>
                  <a:cxn ang="0">
                    <a:pos x="6" y="111"/>
                  </a:cxn>
                  <a:cxn ang="0">
                    <a:pos x="2" y="98"/>
                  </a:cxn>
                  <a:cxn ang="0">
                    <a:pos x="0" y="84"/>
                  </a:cxn>
                  <a:cxn ang="0">
                    <a:pos x="7" y="72"/>
                  </a:cxn>
                  <a:cxn ang="0">
                    <a:pos x="15" y="61"/>
                  </a:cxn>
                  <a:cxn ang="0">
                    <a:pos x="24" y="51"/>
                  </a:cxn>
                  <a:cxn ang="0">
                    <a:pos x="34" y="41"/>
                  </a:cxn>
                  <a:cxn ang="0">
                    <a:pos x="44" y="33"/>
                  </a:cxn>
                  <a:cxn ang="0">
                    <a:pos x="56" y="26"/>
                  </a:cxn>
                  <a:cxn ang="0">
                    <a:pos x="68" y="20"/>
                  </a:cxn>
                  <a:cxn ang="0">
                    <a:pos x="81" y="15"/>
                  </a:cxn>
                  <a:cxn ang="0">
                    <a:pos x="94" y="10"/>
                  </a:cxn>
                  <a:cxn ang="0">
                    <a:pos x="107" y="6"/>
                  </a:cxn>
                  <a:cxn ang="0">
                    <a:pos x="121" y="3"/>
                  </a:cxn>
                  <a:cxn ang="0">
                    <a:pos x="135" y="1"/>
                  </a:cxn>
                  <a:cxn ang="0">
                    <a:pos x="149" y="0"/>
                  </a:cxn>
                  <a:cxn ang="0">
                    <a:pos x="163" y="0"/>
                  </a:cxn>
                  <a:cxn ang="0">
                    <a:pos x="177" y="1"/>
                  </a:cxn>
                  <a:cxn ang="0">
                    <a:pos x="191" y="2"/>
                  </a:cxn>
                  <a:cxn ang="0">
                    <a:pos x="218" y="13"/>
                  </a:cxn>
                  <a:cxn ang="0">
                    <a:pos x="239" y="27"/>
                  </a:cxn>
                  <a:cxn ang="0">
                    <a:pos x="256" y="43"/>
                  </a:cxn>
                  <a:cxn ang="0">
                    <a:pos x="268" y="61"/>
                  </a:cxn>
                  <a:cxn ang="0">
                    <a:pos x="275" y="83"/>
                  </a:cxn>
                  <a:cxn ang="0">
                    <a:pos x="277" y="107"/>
                  </a:cxn>
                  <a:cxn ang="0">
                    <a:pos x="274" y="133"/>
                  </a:cxn>
                  <a:cxn ang="0">
                    <a:pos x="266" y="160"/>
                  </a:cxn>
                  <a:cxn ang="0">
                    <a:pos x="260" y="164"/>
                  </a:cxn>
                  <a:cxn ang="0">
                    <a:pos x="253" y="164"/>
                  </a:cxn>
                  <a:cxn ang="0">
                    <a:pos x="245" y="162"/>
                  </a:cxn>
                  <a:cxn ang="0">
                    <a:pos x="236" y="157"/>
                  </a:cxn>
                  <a:cxn ang="0">
                    <a:pos x="228" y="152"/>
                  </a:cxn>
                  <a:cxn ang="0">
                    <a:pos x="220" y="148"/>
                  </a:cxn>
                  <a:cxn ang="0">
                    <a:pos x="213" y="144"/>
                  </a:cxn>
                  <a:cxn ang="0">
                    <a:pos x="207" y="143"/>
                  </a:cxn>
                  <a:cxn ang="0">
                    <a:pos x="203" y="149"/>
                  </a:cxn>
                  <a:cxn ang="0">
                    <a:pos x="197" y="157"/>
                  </a:cxn>
                  <a:cxn ang="0">
                    <a:pos x="191" y="165"/>
                  </a:cxn>
                  <a:cxn ang="0">
                    <a:pos x="184" y="175"/>
                  </a:cxn>
                  <a:cxn ang="0">
                    <a:pos x="176" y="183"/>
                  </a:cxn>
                  <a:cxn ang="0">
                    <a:pos x="169" y="190"/>
                  </a:cxn>
                  <a:cxn ang="0">
                    <a:pos x="161" y="195"/>
                  </a:cxn>
                  <a:cxn ang="0">
                    <a:pos x="155" y="198"/>
                  </a:cxn>
                  <a:cxn ang="0">
                    <a:pos x="152" y="198"/>
                  </a:cxn>
                  <a:cxn ang="0">
                    <a:pos x="150" y="198"/>
                  </a:cxn>
                  <a:cxn ang="0">
                    <a:pos x="147" y="198"/>
                  </a:cxn>
                  <a:cxn ang="0">
                    <a:pos x="145" y="198"/>
                  </a:cxn>
                  <a:cxn ang="0">
                    <a:pos x="145" y="198"/>
                  </a:cxn>
                  <a:cxn ang="0">
                    <a:pos x="145" y="198"/>
                  </a:cxn>
                </a:cxnLst>
                <a:rect l="0" t="0" r="r" b="b"/>
                <a:pathLst>
                  <a:path w="277" h="198">
                    <a:moveTo>
                      <a:pt x="145" y="198"/>
                    </a:moveTo>
                    <a:lnTo>
                      <a:pt x="136" y="196"/>
                    </a:lnTo>
                    <a:lnTo>
                      <a:pt x="125" y="194"/>
                    </a:lnTo>
                    <a:lnTo>
                      <a:pt x="115" y="192"/>
                    </a:lnTo>
                    <a:lnTo>
                      <a:pt x="105" y="189"/>
                    </a:lnTo>
                    <a:lnTo>
                      <a:pt x="95" y="186"/>
                    </a:lnTo>
                    <a:lnTo>
                      <a:pt x="86" y="181"/>
                    </a:lnTo>
                    <a:lnTo>
                      <a:pt x="78" y="177"/>
                    </a:lnTo>
                    <a:lnTo>
                      <a:pt x="71" y="170"/>
                    </a:lnTo>
                    <a:lnTo>
                      <a:pt x="59" y="164"/>
                    </a:lnTo>
                    <a:lnTo>
                      <a:pt x="45" y="156"/>
                    </a:lnTo>
                    <a:lnTo>
                      <a:pt x="33" y="146"/>
                    </a:lnTo>
                    <a:lnTo>
                      <a:pt x="23" y="135"/>
                    </a:lnTo>
                    <a:lnTo>
                      <a:pt x="13" y="123"/>
                    </a:lnTo>
                    <a:lnTo>
                      <a:pt x="6" y="111"/>
                    </a:lnTo>
                    <a:lnTo>
                      <a:pt x="2" y="98"/>
                    </a:lnTo>
                    <a:lnTo>
                      <a:pt x="0" y="84"/>
                    </a:lnTo>
                    <a:lnTo>
                      <a:pt x="7" y="72"/>
                    </a:lnTo>
                    <a:lnTo>
                      <a:pt x="15" y="61"/>
                    </a:lnTo>
                    <a:lnTo>
                      <a:pt x="24" y="51"/>
                    </a:lnTo>
                    <a:lnTo>
                      <a:pt x="34" y="41"/>
                    </a:lnTo>
                    <a:lnTo>
                      <a:pt x="44" y="33"/>
                    </a:lnTo>
                    <a:lnTo>
                      <a:pt x="56" y="26"/>
                    </a:lnTo>
                    <a:lnTo>
                      <a:pt x="68" y="20"/>
                    </a:lnTo>
                    <a:lnTo>
                      <a:pt x="81" y="15"/>
                    </a:lnTo>
                    <a:lnTo>
                      <a:pt x="94" y="10"/>
                    </a:lnTo>
                    <a:lnTo>
                      <a:pt x="107" y="6"/>
                    </a:lnTo>
                    <a:lnTo>
                      <a:pt x="121" y="3"/>
                    </a:lnTo>
                    <a:lnTo>
                      <a:pt x="135" y="1"/>
                    </a:lnTo>
                    <a:lnTo>
                      <a:pt x="149" y="0"/>
                    </a:lnTo>
                    <a:lnTo>
                      <a:pt x="163" y="0"/>
                    </a:lnTo>
                    <a:lnTo>
                      <a:pt x="177" y="1"/>
                    </a:lnTo>
                    <a:lnTo>
                      <a:pt x="191" y="2"/>
                    </a:lnTo>
                    <a:lnTo>
                      <a:pt x="218" y="13"/>
                    </a:lnTo>
                    <a:lnTo>
                      <a:pt x="239" y="27"/>
                    </a:lnTo>
                    <a:lnTo>
                      <a:pt x="256" y="43"/>
                    </a:lnTo>
                    <a:lnTo>
                      <a:pt x="268" y="61"/>
                    </a:lnTo>
                    <a:lnTo>
                      <a:pt x="275" y="83"/>
                    </a:lnTo>
                    <a:lnTo>
                      <a:pt x="277" y="107"/>
                    </a:lnTo>
                    <a:lnTo>
                      <a:pt x="274" y="133"/>
                    </a:lnTo>
                    <a:lnTo>
                      <a:pt x="266" y="160"/>
                    </a:lnTo>
                    <a:lnTo>
                      <a:pt x="260" y="164"/>
                    </a:lnTo>
                    <a:lnTo>
                      <a:pt x="253" y="164"/>
                    </a:lnTo>
                    <a:lnTo>
                      <a:pt x="245" y="162"/>
                    </a:lnTo>
                    <a:lnTo>
                      <a:pt x="236" y="157"/>
                    </a:lnTo>
                    <a:lnTo>
                      <a:pt x="228" y="152"/>
                    </a:lnTo>
                    <a:lnTo>
                      <a:pt x="220" y="148"/>
                    </a:lnTo>
                    <a:lnTo>
                      <a:pt x="213" y="144"/>
                    </a:lnTo>
                    <a:lnTo>
                      <a:pt x="207" y="143"/>
                    </a:lnTo>
                    <a:lnTo>
                      <a:pt x="203" y="149"/>
                    </a:lnTo>
                    <a:lnTo>
                      <a:pt x="197" y="157"/>
                    </a:lnTo>
                    <a:lnTo>
                      <a:pt x="191" y="165"/>
                    </a:lnTo>
                    <a:lnTo>
                      <a:pt x="184" y="175"/>
                    </a:lnTo>
                    <a:lnTo>
                      <a:pt x="176" y="183"/>
                    </a:lnTo>
                    <a:lnTo>
                      <a:pt x="169" y="190"/>
                    </a:lnTo>
                    <a:lnTo>
                      <a:pt x="161" y="195"/>
                    </a:lnTo>
                    <a:lnTo>
                      <a:pt x="155" y="198"/>
                    </a:lnTo>
                    <a:lnTo>
                      <a:pt x="152" y="198"/>
                    </a:lnTo>
                    <a:lnTo>
                      <a:pt x="150" y="198"/>
                    </a:lnTo>
                    <a:lnTo>
                      <a:pt x="147" y="198"/>
                    </a:lnTo>
                    <a:lnTo>
                      <a:pt x="145" y="198"/>
                    </a:lnTo>
                    <a:lnTo>
                      <a:pt x="145" y="198"/>
                    </a:lnTo>
                    <a:lnTo>
                      <a:pt x="145" y="198"/>
                    </a:lnTo>
                    <a:close/>
                  </a:path>
                </a:pathLst>
              </a:custGeom>
              <a:solidFill>
                <a:srgbClr val="A5664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36" name="Picture 2"/>
            <p:cNvPicPr>
              <a:picLocks noChangeAspect="1" noChangeArrowheads="1"/>
            </p:cNvPicPr>
            <p:nvPr/>
          </p:nvPicPr>
          <p:blipFill>
            <a:blip r:embed="rId6" cstate="print">
              <a:lum contrast="-10000"/>
            </a:blip>
            <a:srcRect l="1780" t="17692" r="71667" b="36249"/>
            <a:stretch>
              <a:fillRect/>
            </a:stretch>
          </p:blipFill>
          <p:spPr bwMode="auto">
            <a:xfrm>
              <a:off x="6400800" y="4648200"/>
              <a:ext cx="101600" cy="152400"/>
            </a:xfrm>
            <a:prstGeom prst="rect">
              <a:avLst/>
            </a:prstGeom>
            <a:noFill/>
            <a:ln w="9525">
              <a:noFill/>
              <a:miter lim="800000"/>
              <a:headEnd/>
              <a:tailEnd/>
            </a:ln>
          </p:spPr>
        </p:pic>
      </p:grpSp>
      <p:pic>
        <p:nvPicPr>
          <p:cNvPr id="57" name="Picture 38" descr="C:\Users\carina\AppData\Local\Microsoft\Windows\Temporary Internet Files\Content.IE5\5T22FHQ1\MC900233481[1].wmf"/>
          <p:cNvPicPr>
            <a:picLocks noChangeAspect="1" noChangeArrowheads="1"/>
          </p:cNvPicPr>
          <p:nvPr/>
        </p:nvPicPr>
        <p:blipFill>
          <a:blip r:embed="rId7" cstate="print"/>
          <a:srcRect/>
          <a:stretch>
            <a:fillRect/>
          </a:stretch>
        </p:blipFill>
        <p:spPr bwMode="auto">
          <a:xfrm>
            <a:off x="9448800" y="5638800"/>
            <a:ext cx="1566861" cy="726021"/>
          </a:xfrm>
          <a:prstGeom prst="rect">
            <a:avLst/>
          </a:prstGeom>
          <a:noFill/>
        </p:spPr>
      </p:pic>
      <p:grpSp>
        <p:nvGrpSpPr>
          <p:cNvPr id="58" name="Group 57"/>
          <p:cNvGrpSpPr/>
          <p:nvPr/>
        </p:nvGrpSpPr>
        <p:grpSpPr>
          <a:xfrm>
            <a:off x="2743200" y="2557046"/>
            <a:ext cx="762000" cy="338554"/>
            <a:chOff x="5638800" y="1718846"/>
            <a:chExt cx="762000" cy="338554"/>
          </a:xfrm>
        </p:grpSpPr>
        <p:sp>
          <p:nvSpPr>
            <p:cNvPr id="59" name="Rectangle 58"/>
            <p:cNvSpPr/>
            <p:nvPr/>
          </p:nvSpPr>
          <p:spPr>
            <a:xfrm>
              <a:off x="6248400" y="1752600"/>
              <a:ext cx="152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TextBox 59"/>
            <p:cNvSpPr txBox="1"/>
            <p:nvPr/>
          </p:nvSpPr>
          <p:spPr>
            <a:xfrm>
              <a:off x="5638800" y="1718846"/>
              <a:ext cx="685800" cy="338554"/>
            </a:xfrm>
            <a:prstGeom prst="rect">
              <a:avLst/>
            </a:prstGeom>
            <a:noFill/>
          </p:spPr>
          <p:txBody>
            <a:bodyPr wrap="square" rtlCol="0">
              <a:spAutoFit/>
            </a:bodyPr>
            <a:lstStyle/>
            <a:p>
              <a:r>
                <a:rPr lang="en-US" sz="800" dirty="0" smtClean="0"/>
                <a:t>Preparation of SAD</a:t>
              </a:r>
              <a:endParaRPr lang="en-US" sz="800" dirty="0"/>
            </a:p>
          </p:txBody>
        </p:sp>
      </p:grpSp>
      <p:grpSp>
        <p:nvGrpSpPr>
          <p:cNvPr id="61" name="Group 60"/>
          <p:cNvGrpSpPr/>
          <p:nvPr/>
        </p:nvGrpSpPr>
        <p:grpSpPr>
          <a:xfrm>
            <a:off x="3505200" y="2732716"/>
            <a:ext cx="1066800" cy="315284"/>
            <a:chOff x="6400800" y="1894516"/>
            <a:chExt cx="1066800" cy="315284"/>
          </a:xfrm>
        </p:grpSpPr>
        <p:cxnSp>
          <p:nvCxnSpPr>
            <p:cNvPr id="62" name="Straight Arrow Connector 61"/>
            <p:cNvCxnSpPr>
              <a:stCxn id="59" idx="3"/>
              <a:endCxn id="77" idx="0"/>
            </p:cNvCxnSpPr>
            <p:nvPr/>
          </p:nvCxnSpPr>
          <p:spPr>
            <a:xfrm>
              <a:off x="6400800" y="1905000"/>
              <a:ext cx="106680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rot="949739">
              <a:off x="6567834" y="1894516"/>
              <a:ext cx="762000" cy="215444"/>
            </a:xfrm>
            <a:prstGeom prst="rect">
              <a:avLst/>
            </a:prstGeom>
            <a:noFill/>
          </p:spPr>
          <p:txBody>
            <a:bodyPr wrap="square" rtlCol="0">
              <a:spAutoFit/>
            </a:bodyPr>
            <a:lstStyle/>
            <a:p>
              <a:r>
                <a:rPr lang="en-US" sz="800" dirty="0" smtClean="0"/>
                <a:t>E- lodgment</a:t>
              </a:r>
              <a:endParaRPr lang="en-US" sz="800" dirty="0"/>
            </a:p>
          </p:txBody>
        </p:sp>
      </p:grpSp>
      <p:grpSp>
        <p:nvGrpSpPr>
          <p:cNvPr id="64" name="Group 63"/>
          <p:cNvGrpSpPr/>
          <p:nvPr/>
        </p:nvGrpSpPr>
        <p:grpSpPr>
          <a:xfrm>
            <a:off x="3429000" y="3169903"/>
            <a:ext cx="1066800" cy="335297"/>
            <a:chOff x="6324600" y="2331703"/>
            <a:chExt cx="1066800" cy="335297"/>
          </a:xfrm>
        </p:grpSpPr>
        <p:cxnSp>
          <p:nvCxnSpPr>
            <p:cNvPr id="65" name="Straight Arrow Connector 64"/>
            <p:cNvCxnSpPr>
              <a:stCxn id="77" idx="1"/>
              <a:endCxn id="80" idx="0"/>
            </p:cNvCxnSpPr>
            <p:nvPr/>
          </p:nvCxnSpPr>
          <p:spPr>
            <a:xfrm flipH="1">
              <a:off x="6324600" y="2362200"/>
              <a:ext cx="1066800" cy="3048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66" name="TextBox 65"/>
            <p:cNvSpPr txBox="1"/>
            <p:nvPr/>
          </p:nvSpPr>
          <p:spPr>
            <a:xfrm rot="20705896">
              <a:off x="6403877" y="2331703"/>
              <a:ext cx="976237" cy="215444"/>
            </a:xfrm>
            <a:prstGeom prst="rect">
              <a:avLst/>
            </a:prstGeom>
            <a:noFill/>
          </p:spPr>
          <p:txBody>
            <a:bodyPr wrap="square" rtlCol="0">
              <a:spAutoFit/>
            </a:bodyPr>
            <a:lstStyle/>
            <a:p>
              <a:r>
                <a:rPr lang="en-US" sz="800" dirty="0" smtClean="0"/>
                <a:t>E-reply with errors</a:t>
              </a:r>
              <a:endParaRPr lang="en-US" sz="800" dirty="0"/>
            </a:p>
          </p:txBody>
        </p:sp>
      </p:grpSp>
      <p:grpSp>
        <p:nvGrpSpPr>
          <p:cNvPr id="67" name="Group 66"/>
          <p:cNvGrpSpPr/>
          <p:nvPr/>
        </p:nvGrpSpPr>
        <p:grpSpPr>
          <a:xfrm>
            <a:off x="3505200" y="3583872"/>
            <a:ext cx="1066800" cy="302328"/>
            <a:chOff x="6477000" y="2603955"/>
            <a:chExt cx="1066800" cy="302328"/>
          </a:xfrm>
        </p:grpSpPr>
        <p:cxnSp>
          <p:nvCxnSpPr>
            <p:cNvPr id="68" name="Straight Arrow Connector 67"/>
            <p:cNvCxnSpPr/>
            <p:nvPr/>
          </p:nvCxnSpPr>
          <p:spPr>
            <a:xfrm>
              <a:off x="6477000" y="2677683"/>
              <a:ext cx="10668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9" name="TextBox 68"/>
            <p:cNvSpPr txBox="1"/>
            <p:nvPr/>
          </p:nvSpPr>
          <p:spPr>
            <a:xfrm rot="737808">
              <a:off x="6643601" y="2603955"/>
              <a:ext cx="762000" cy="215444"/>
            </a:xfrm>
            <a:prstGeom prst="rect">
              <a:avLst/>
            </a:prstGeom>
            <a:noFill/>
          </p:spPr>
          <p:txBody>
            <a:bodyPr wrap="square" rtlCol="0">
              <a:spAutoFit/>
            </a:bodyPr>
            <a:lstStyle/>
            <a:p>
              <a:r>
                <a:rPr lang="en-US" sz="800" dirty="0" smtClean="0"/>
                <a:t>E- lodgment</a:t>
              </a:r>
              <a:endParaRPr lang="en-US" sz="800" dirty="0"/>
            </a:p>
          </p:txBody>
        </p:sp>
      </p:grpSp>
      <p:grpSp>
        <p:nvGrpSpPr>
          <p:cNvPr id="70" name="Group 69"/>
          <p:cNvGrpSpPr/>
          <p:nvPr/>
        </p:nvGrpSpPr>
        <p:grpSpPr>
          <a:xfrm>
            <a:off x="3429000" y="4006053"/>
            <a:ext cx="1066800" cy="337347"/>
            <a:chOff x="6324600" y="3167853"/>
            <a:chExt cx="1066800" cy="337347"/>
          </a:xfrm>
        </p:grpSpPr>
        <p:cxnSp>
          <p:nvCxnSpPr>
            <p:cNvPr id="71" name="Straight Arrow Connector 70"/>
            <p:cNvCxnSpPr>
              <a:stCxn id="83" idx="1"/>
              <a:endCxn id="86" idx="0"/>
            </p:cNvCxnSpPr>
            <p:nvPr/>
          </p:nvCxnSpPr>
          <p:spPr>
            <a:xfrm flipH="1">
              <a:off x="6324600" y="3200400"/>
              <a:ext cx="1066800" cy="30480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72" name="TextBox 71"/>
            <p:cNvSpPr txBox="1"/>
            <p:nvPr/>
          </p:nvSpPr>
          <p:spPr>
            <a:xfrm rot="20705896">
              <a:off x="6412085" y="3167853"/>
              <a:ext cx="976237" cy="215444"/>
            </a:xfrm>
            <a:prstGeom prst="rect">
              <a:avLst/>
            </a:prstGeom>
            <a:noFill/>
          </p:spPr>
          <p:txBody>
            <a:bodyPr wrap="square" rtlCol="0">
              <a:spAutoFit/>
            </a:bodyPr>
            <a:lstStyle/>
            <a:p>
              <a:r>
                <a:rPr lang="en-US" sz="800" dirty="0" smtClean="0"/>
                <a:t>E-reply  RRP:1852</a:t>
              </a:r>
              <a:endParaRPr lang="en-US" sz="800" dirty="0"/>
            </a:p>
          </p:txBody>
        </p:sp>
      </p:grpSp>
      <p:grpSp>
        <p:nvGrpSpPr>
          <p:cNvPr id="73" name="Group 72"/>
          <p:cNvGrpSpPr/>
          <p:nvPr/>
        </p:nvGrpSpPr>
        <p:grpSpPr>
          <a:xfrm>
            <a:off x="5562600" y="5071646"/>
            <a:ext cx="838200" cy="338554"/>
            <a:chOff x="8458200" y="4233446"/>
            <a:chExt cx="838200" cy="338554"/>
          </a:xfrm>
        </p:grpSpPr>
        <p:sp>
          <p:nvSpPr>
            <p:cNvPr id="74" name="Rectangle 73"/>
            <p:cNvSpPr/>
            <p:nvPr/>
          </p:nvSpPr>
          <p:spPr>
            <a:xfrm>
              <a:off x="8458200" y="4267200"/>
              <a:ext cx="152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p:cNvSpPr txBox="1"/>
            <p:nvPr/>
          </p:nvSpPr>
          <p:spPr>
            <a:xfrm>
              <a:off x="8534400" y="4233446"/>
              <a:ext cx="762000" cy="338554"/>
            </a:xfrm>
            <a:prstGeom prst="rect">
              <a:avLst/>
            </a:prstGeom>
            <a:noFill/>
          </p:spPr>
          <p:txBody>
            <a:bodyPr wrap="square" rtlCol="0">
              <a:spAutoFit/>
            </a:bodyPr>
            <a:lstStyle/>
            <a:p>
              <a:r>
                <a:rPr lang="en-US" sz="800" dirty="0" smtClean="0"/>
                <a:t>Control and registration</a:t>
              </a:r>
              <a:endParaRPr lang="en-US" sz="800" dirty="0"/>
            </a:p>
          </p:txBody>
        </p:sp>
      </p:grpSp>
      <p:grpSp>
        <p:nvGrpSpPr>
          <p:cNvPr id="76" name="Group 75"/>
          <p:cNvGrpSpPr/>
          <p:nvPr/>
        </p:nvGrpSpPr>
        <p:grpSpPr>
          <a:xfrm>
            <a:off x="4495800" y="3048000"/>
            <a:ext cx="838200" cy="338554"/>
            <a:chOff x="7391400" y="2209800"/>
            <a:chExt cx="838200" cy="338554"/>
          </a:xfrm>
        </p:grpSpPr>
        <p:sp>
          <p:nvSpPr>
            <p:cNvPr id="77" name="Rectangle 76"/>
            <p:cNvSpPr/>
            <p:nvPr/>
          </p:nvSpPr>
          <p:spPr>
            <a:xfrm>
              <a:off x="7391400" y="2209800"/>
              <a:ext cx="152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extBox 77"/>
            <p:cNvSpPr txBox="1"/>
            <p:nvPr/>
          </p:nvSpPr>
          <p:spPr>
            <a:xfrm>
              <a:off x="7543800" y="2209800"/>
              <a:ext cx="685800" cy="338554"/>
            </a:xfrm>
            <a:prstGeom prst="rect">
              <a:avLst/>
            </a:prstGeom>
            <a:noFill/>
          </p:spPr>
          <p:txBody>
            <a:bodyPr wrap="square" rtlCol="0">
              <a:spAutoFit/>
            </a:bodyPr>
            <a:lstStyle/>
            <a:p>
              <a:r>
                <a:rPr lang="en-US" sz="800" dirty="0" smtClean="0"/>
                <a:t>Control process</a:t>
              </a:r>
              <a:endParaRPr lang="en-US" sz="800" dirty="0"/>
            </a:p>
          </p:txBody>
        </p:sp>
      </p:grpSp>
      <p:grpSp>
        <p:nvGrpSpPr>
          <p:cNvPr id="79" name="Group 78"/>
          <p:cNvGrpSpPr/>
          <p:nvPr/>
        </p:nvGrpSpPr>
        <p:grpSpPr>
          <a:xfrm>
            <a:off x="2743200" y="3471446"/>
            <a:ext cx="762000" cy="338554"/>
            <a:chOff x="5638800" y="2633246"/>
            <a:chExt cx="762000" cy="338554"/>
          </a:xfrm>
        </p:grpSpPr>
        <p:sp>
          <p:nvSpPr>
            <p:cNvPr id="80" name="Rectangle 79"/>
            <p:cNvSpPr/>
            <p:nvPr/>
          </p:nvSpPr>
          <p:spPr>
            <a:xfrm>
              <a:off x="6248400" y="2667000"/>
              <a:ext cx="152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TextBox 80"/>
            <p:cNvSpPr txBox="1"/>
            <p:nvPr/>
          </p:nvSpPr>
          <p:spPr>
            <a:xfrm>
              <a:off x="5638800" y="2633246"/>
              <a:ext cx="685800" cy="338554"/>
            </a:xfrm>
            <a:prstGeom prst="rect">
              <a:avLst/>
            </a:prstGeom>
            <a:noFill/>
          </p:spPr>
          <p:txBody>
            <a:bodyPr wrap="square" rtlCol="0">
              <a:spAutoFit/>
            </a:bodyPr>
            <a:lstStyle/>
            <a:p>
              <a:r>
                <a:rPr lang="en-US" sz="800" dirty="0" smtClean="0"/>
                <a:t>Correction of SAD</a:t>
              </a:r>
              <a:endParaRPr lang="en-US" sz="800" dirty="0"/>
            </a:p>
          </p:txBody>
        </p:sp>
      </p:grpSp>
      <p:grpSp>
        <p:nvGrpSpPr>
          <p:cNvPr id="82" name="Group 81"/>
          <p:cNvGrpSpPr/>
          <p:nvPr/>
        </p:nvGrpSpPr>
        <p:grpSpPr>
          <a:xfrm>
            <a:off x="4495800" y="3886200"/>
            <a:ext cx="838200" cy="338554"/>
            <a:chOff x="7391400" y="3048000"/>
            <a:chExt cx="838200" cy="338554"/>
          </a:xfrm>
        </p:grpSpPr>
        <p:sp>
          <p:nvSpPr>
            <p:cNvPr id="83" name="Rectangle 82"/>
            <p:cNvSpPr/>
            <p:nvPr/>
          </p:nvSpPr>
          <p:spPr>
            <a:xfrm>
              <a:off x="7391400" y="3048000"/>
              <a:ext cx="152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TextBox 83"/>
            <p:cNvSpPr txBox="1"/>
            <p:nvPr/>
          </p:nvSpPr>
          <p:spPr>
            <a:xfrm>
              <a:off x="7543800" y="3048000"/>
              <a:ext cx="685800" cy="338554"/>
            </a:xfrm>
            <a:prstGeom prst="rect">
              <a:avLst/>
            </a:prstGeom>
            <a:noFill/>
          </p:spPr>
          <p:txBody>
            <a:bodyPr wrap="square" rtlCol="0">
              <a:spAutoFit/>
            </a:bodyPr>
            <a:lstStyle/>
            <a:p>
              <a:r>
                <a:rPr lang="en-US" sz="800" dirty="0" smtClean="0"/>
                <a:t>Control process</a:t>
              </a:r>
              <a:endParaRPr lang="en-US" sz="800" dirty="0"/>
            </a:p>
          </p:txBody>
        </p:sp>
      </p:grpSp>
      <p:grpSp>
        <p:nvGrpSpPr>
          <p:cNvPr id="85" name="Group 84"/>
          <p:cNvGrpSpPr/>
          <p:nvPr/>
        </p:nvGrpSpPr>
        <p:grpSpPr>
          <a:xfrm>
            <a:off x="2743200" y="4191000"/>
            <a:ext cx="838200" cy="461665"/>
            <a:chOff x="5638800" y="3352800"/>
            <a:chExt cx="838200" cy="461665"/>
          </a:xfrm>
        </p:grpSpPr>
        <p:sp>
          <p:nvSpPr>
            <p:cNvPr id="86" name="Rectangle 85"/>
            <p:cNvSpPr/>
            <p:nvPr/>
          </p:nvSpPr>
          <p:spPr>
            <a:xfrm>
              <a:off x="6248400" y="3505200"/>
              <a:ext cx="152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TextBox 86"/>
            <p:cNvSpPr txBox="1"/>
            <p:nvPr/>
          </p:nvSpPr>
          <p:spPr>
            <a:xfrm>
              <a:off x="5638800" y="3352800"/>
              <a:ext cx="838200" cy="461665"/>
            </a:xfrm>
            <a:prstGeom prst="rect">
              <a:avLst/>
            </a:prstGeom>
            <a:noFill/>
          </p:spPr>
          <p:txBody>
            <a:bodyPr wrap="square" rtlCol="0">
              <a:spAutoFit/>
            </a:bodyPr>
            <a:lstStyle/>
            <a:p>
              <a:r>
                <a:rPr lang="en-US" sz="800" dirty="0" smtClean="0"/>
                <a:t>RRP number and SAD is printed</a:t>
              </a:r>
              <a:endParaRPr lang="en-US" sz="800" dirty="0"/>
            </a:p>
          </p:txBody>
        </p:sp>
      </p:grpSp>
      <p:pic>
        <p:nvPicPr>
          <p:cNvPr id="88" name="Picture 2"/>
          <p:cNvPicPr>
            <a:picLocks noChangeAspect="1" noChangeArrowheads="1"/>
          </p:cNvPicPr>
          <p:nvPr/>
        </p:nvPicPr>
        <p:blipFill>
          <a:blip r:embed="rId6" cstate="print">
            <a:lum contrast="-10000"/>
          </a:blip>
          <a:srcRect l="1780" t="17692" r="71667" b="36249"/>
          <a:stretch>
            <a:fillRect/>
          </a:stretch>
        </p:blipFill>
        <p:spPr bwMode="auto">
          <a:xfrm>
            <a:off x="3200400" y="1752600"/>
            <a:ext cx="228600" cy="228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2000"/>
                                        <p:tgtEl>
                                          <p:spTgt spid="31"/>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20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checkerboard(across)">
                                      <p:cBhvr>
                                        <p:cTn id="18" dur="500"/>
                                        <p:tgtEl>
                                          <p:spTgt spid="58"/>
                                        </p:tgtEl>
                                      </p:cBhvr>
                                    </p:animEffect>
                                  </p:childTnLst>
                                </p:cTn>
                              </p:par>
                              <p:par>
                                <p:cTn id="19" presetID="12" presetClass="entr" presetSubtype="4" repeatCount="indefinite" fill="hold" nodeType="with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slide(fromBottom)">
                                      <p:cBhvr>
                                        <p:cTn id="21" dur="2000"/>
                                        <p:tgtEl>
                                          <p:spTgt spid="88"/>
                                        </p:tgtEl>
                                      </p:cBhvr>
                                    </p:animEffect>
                                  </p:childTnLst>
                                </p:cTn>
                              </p:par>
                            </p:childTnLst>
                          </p:cTn>
                        </p:par>
                        <p:par>
                          <p:cTn id="22" fill="hold">
                            <p:stCondLst>
                              <p:cond delay="2000"/>
                            </p:stCondLst>
                            <p:childTnLst>
                              <p:par>
                                <p:cTn id="23" presetID="4" presetClass="entr" presetSubtype="16"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box(in)">
                                      <p:cBhvr>
                                        <p:cTn id="25" dur="500"/>
                                        <p:tgtEl>
                                          <p:spTgt spid="61"/>
                                        </p:tgtEl>
                                      </p:cBhvr>
                                    </p:animEffect>
                                  </p:childTnLst>
                                </p:cTn>
                              </p:par>
                            </p:childTnLst>
                          </p:cTn>
                        </p:par>
                        <p:par>
                          <p:cTn id="26" fill="hold">
                            <p:stCondLst>
                              <p:cond delay="2500"/>
                            </p:stCondLst>
                            <p:childTnLst>
                              <p:par>
                                <p:cTn id="27" presetID="5" presetClass="entr" presetSubtype="10" fill="hold"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checkerboard(across)">
                                      <p:cBhvr>
                                        <p:cTn id="29" dur="500"/>
                                        <p:tgtEl>
                                          <p:spTgt spid="76"/>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box(in)">
                                      <p:cBhvr>
                                        <p:cTn id="34" dur="500"/>
                                        <p:tgtEl>
                                          <p:spTgt spid="64"/>
                                        </p:tgtEl>
                                      </p:cBhvr>
                                    </p:animEffect>
                                  </p:childTnLst>
                                </p:cTn>
                              </p:par>
                            </p:childTnLst>
                          </p:cTn>
                        </p:par>
                        <p:par>
                          <p:cTn id="35" fill="hold">
                            <p:stCondLst>
                              <p:cond delay="500"/>
                            </p:stCondLst>
                            <p:childTnLst>
                              <p:par>
                                <p:cTn id="36" presetID="5" presetClass="entr" presetSubtype="10" fill="hold" nodeType="after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checkerboard(across)">
                                      <p:cBhvr>
                                        <p:cTn id="38" dur="500"/>
                                        <p:tgtEl>
                                          <p:spTgt spid="79"/>
                                        </p:tgtEl>
                                      </p:cBhvr>
                                    </p:animEffect>
                                  </p:childTnLst>
                                </p:cTn>
                              </p:par>
                            </p:childTnLst>
                          </p:cTn>
                        </p:par>
                      </p:childTnLst>
                    </p:cTn>
                  </p:par>
                  <p:par>
                    <p:cTn id="39" fill="hold">
                      <p:stCondLst>
                        <p:cond delay="indefinite"/>
                      </p:stCondLst>
                      <p:childTnLst>
                        <p:par>
                          <p:cTn id="40" fill="hold">
                            <p:stCondLst>
                              <p:cond delay="0"/>
                            </p:stCondLst>
                            <p:childTnLst>
                              <p:par>
                                <p:cTn id="41" presetID="13" presetClass="entr" presetSubtype="16" fill="hold" nodeType="click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plus(in)">
                                      <p:cBhvr>
                                        <p:cTn id="43" dur="2000"/>
                                        <p:tgtEl>
                                          <p:spTgt spid="67"/>
                                        </p:tgtEl>
                                      </p:cBhvr>
                                    </p:animEffect>
                                  </p:childTnLst>
                                </p:cTn>
                              </p:par>
                            </p:childTnLst>
                          </p:cTn>
                        </p:par>
                        <p:par>
                          <p:cTn id="44" fill="hold">
                            <p:stCondLst>
                              <p:cond delay="2000"/>
                            </p:stCondLst>
                            <p:childTnLst>
                              <p:par>
                                <p:cTn id="45" presetID="5" presetClass="entr" presetSubtype="10" fill="hold"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checkerboard(across)">
                                      <p:cBhvr>
                                        <p:cTn id="47" dur="500"/>
                                        <p:tgtEl>
                                          <p:spTgt spid="82"/>
                                        </p:tgtEl>
                                      </p:cBhvr>
                                    </p:animEffect>
                                  </p:childTnLst>
                                </p:cTn>
                              </p:par>
                            </p:childTnLst>
                          </p:cTn>
                        </p:par>
                      </p:childTnLst>
                    </p:cTn>
                  </p:par>
                  <p:par>
                    <p:cTn id="48" fill="hold">
                      <p:stCondLst>
                        <p:cond delay="indefinite"/>
                      </p:stCondLst>
                      <p:childTnLst>
                        <p:par>
                          <p:cTn id="49" fill="hold">
                            <p:stCondLst>
                              <p:cond delay="0"/>
                            </p:stCondLst>
                            <p:childTnLst>
                              <p:par>
                                <p:cTn id="50" presetID="13" presetClass="entr" presetSubtype="16" fill="hold" nodeType="click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plus(in)">
                                      <p:cBhvr>
                                        <p:cTn id="52" dur="2000"/>
                                        <p:tgtEl>
                                          <p:spTgt spid="70"/>
                                        </p:tgtEl>
                                      </p:cBhvr>
                                    </p:animEffect>
                                  </p:childTnLst>
                                </p:cTn>
                              </p:par>
                            </p:childTnLst>
                          </p:cTn>
                        </p:par>
                        <p:par>
                          <p:cTn id="53" fill="hold">
                            <p:stCondLst>
                              <p:cond delay="2000"/>
                            </p:stCondLst>
                            <p:childTnLst>
                              <p:par>
                                <p:cTn id="54" presetID="5" presetClass="entr" presetSubtype="10" fill="hold" nodeType="after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checkerboard(across)">
                                      <p:cBhvr>
                                        <p:cTn id="56" dur="500"/>
                                        <p:tgtEl>
                                          <p:spTgt spid="8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2000"/>
                                        <p:tgtEl>
                                          <p:spTgt spid="34"/>
                                        </p:tgtEl>
                                      </p:cBhvr>
                                    </p:animEffect>
                                  </p:childTnLst>
                                </p:cTn>
                              </p:par>
                            </p:childTnLst>
                          </p:cTn>
                        </p:par>
                      </p:childTnLst>
                    </p:cTn>
                  </p:par>
                  <p:par>
                    <p:cTn id="62" fill="hold">
                      <p:stCondLst>
                        <p:cond delay="indefinite"/>
                      </p:stCondLst>
                      <p:childTnLst>
                        <p:par>
                          <p:cTn id="63" fill="hold">
                            <p:stCondLst>
                              <p:cond delay="0"/>
                            </p:stCondLst>
                            <p:childTnLst>
                              <p:par>
                                <p:cTn id="64" presetID="0" presetClass="path" presetSubtype="0" accel="50000" decel="50000" fill="hold" nodeType="clickEffect">
                                  <p:stCondLst>
                                    <p:cond delay="0"/>
                                  </p:stCondLst>
                                  <p:childTnLst>
                                    <p:animMotion origin="layout" path="M -0.0257 -0.0088 C -0.06111 0.04051 -0.09653 0.08981 -0.09479 0.17037 C -0.09306 0.25092 -0.02847 0.42662 -0.01493 0.47454 " pathEditMode="relative" rAng="0" ptsTypes="aaA">
                                      <p:cBhvr>
                                        <p:cTn id="65" dur="2000" fill="hold"/>
                                        <p:tgtEl>
                                          <p:spTgt spid="88"/>
                                        </p:tgtEl>
                                        <p:attrNameLst>
                                          <p:attrName>ppt_x</p:attrName>
                                          <p:attrName>ppt_y</p:attrName>
                                        </p:attrNameLst>
                                      </p:cBhvr>
                                      <p:rCtr x="-30" y="242"/>
                                    </p:animMotion>
                                  </p:childTnLst>
                                </p:cTn>
                              </p:par>
                            </p:childTnLst>
                          </p:cTn>
                        </p:par>
                        <p:par>
                          <p:cTn id="66" fill="hold">
                            <p:stCondLst>
                              <p:cond delay="2000"/>
                            </p:stCondLst>
                            <p:childTnLst>
                              <p:par>
                                <p:cTn id="67" presetID="10" presetClass="exit" presetSubtype="0" fill="hold" nodeType="afterEffect">
                                  <p:stCondLst>
                                    <p:cond delay="0"/>
                                  </p:stCondLst>
                                  <p:childTnLst>
                                    <p:animEffect transition="out" filter="fade">
                                      <p:cBhvr>
                                        <p:cTn id="68" dur="2000"/>
                                        <p:tgtEl>
                                          <p:spTgt spid="88"/>
                                        </p:tgtEl>
                                      </p:cBhvr>
                                    </p:animEffect>
                                    <p:set>
                                      <p:cBhvr>
                                        <p:cTn id="69" dur="1" fill="hold">
                                          <p:stCondLst>
                                            <p:cond delay="1999"/>
                                          </p:stCondLst>
                                        </p:cTn>
                                        <p:tgtEl>
                                          <p:spTgt spid="88"/>
                                        </p:tgtEl>
                                        <p:attrNameLst>
                                          <p:attrName>style.visibility</p:attrName>
                                        </p:attrNameLst>
                                      </p:cBhvr>
                                      <p:to>
                                        <p:strVal val="hidden"/>
                                      </p:to>
                                    </p:set>
                                  </p:childTnLst>
                                </p:cTn>
                              </p:par>
                            </p:childTnLst>
                          </p:cTn>
                        </p:par>
                        <p:par>
                          <p:cTn id="70" fill="hold">
                            <p:stCondLst>
                              <p:cond delay="4000"/>
                            </p:stCondLst>
                            <p:childTnLst>
                              <p:par>
                                <p:cTn id="71" presetID="63" presetClass="path" presetSubtype="0" accel="50000" decel="50000" fill="hold" nodeType="afterEffect">
                                  <p:stCondLst>
                                    <p:cond delay="0"/>
                                  </p:stCondLst>
                                  <p:childTnLst>
                                    <p:animMotion origin="layout" path="M 0 0  L 0.25 0  E" pathEditMode="relative" ptsTypes="">
                                      <p:cBhvr>
                                        <p:cTn id="72" dur="2000" fill="hold"/>
                                        <p:tgtEl>
                                          <p:spTgt spid="34"/>
                                        </p:tgtEl>
                                        <p:attrNameLst>
                                          <p:attrName>ppt_x</p:attrName>
                                          <p:attrName>ppt_y</p:attrName>
                                        </p:attrNameLst>
                                      </p:cBhvr>
                                    </p:animMotion>
                                  </p:childTnLst>
                                </p:cTn>
                              </p:par>
                            </p:childTnLst>
                          </p:cTn>
                        </p:par>
                        <p:par>
                          <p:cTn id="73" fill="hold">
                            <p:stCondLst>
                              <p:cond delay="6000"/>
                            </p:stCondLst>
                            <p:childTnLst>
                              <p:par>
                                <p:cTn id="74" presetID="10" presetClass="exit" presetSubtype="0" fill="hold" nodeType="afterEffect">
                                  <p:stCondLst>
                                    <p:cond delay="0"/>
                                  </p:stCondLst>
                                  <p:childTnLst>
                                    <p:animEffect transition="out" filter="fade">
                                      <p:cBhvr>
                                        <p:cTn id="75" dur="1000"/>
                                        <p:tgtEl>
                                          <p:spTgt spid="34"/>
                                        </p:tgtEl>
                                      </p:cBhvr>
                                    </p:animEffect>
                                    <p:set>
                                      <p:cBhvr>
                                        <p:cTn id="76" dur="1" fill="hold">
                                          <p:stCondLst>
                                            <p:cond delay="999"/>
                                          </p:stCondLst>
                                        </p:cTn>
                                        <p:tgtEl>
                                          <p:spTgt spid="34"/>
                                        </p:tgtEl>
                                        <p:attrNameLst>
                                          <p:attrName>style.visibility</p:attrName>
                                        </p:attrNameLst>
                                      </p:cBhvr>
                                      <p:to>
                                        <p:strVal val="hidden"/>
                                      </p:to>
                                    </p:set>
                                  </p:childTnLst>
                                </p:cTn>
                              </p:par>
                            </p:childTnLst>
                          </p:cTn>
                        </p:par>
                        <p:par>
                          <p:cTn id="77" fill="hold">
                            <p:stCondLst>
                              <p:cond delay="7000"/>
                            </p:stCondLst>
                            <p:childTnLst>
                              <p:par>
                                <p:cTn id="78" presetID="10" presetClass="entr" presetSubtype="0"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500"/>
                                        <p:tgtEl>
                                          <p:spTgt spid="26"/>
                                        </p:tgtEl>
                                      </p:cBhvr>
                                    </p:animEffect>
                                  </p:childTnLst>
                                </p:cTn>
                              </p:par>
                            </p:childTnLst>
                          </p:cTn>
                        </p:par>
                        <p:par>
                          <p:cTn id="81" fill="hold">
                            <p:stCondLst>
                              <p:cond delay="7500"/>
                            </p:stCondLst>
                            <p:childTnLst>
                              <p:par>
                                <p:cTn id="82" presetID="5" presetClass="entr" presetSubtype="10" fill="hold"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checkerboard(across)">
                                      <p:cBhvr>
                                        <p:cTn id="84" dur="500"/>
                                        <p:tgtEl>
                                          <p:spTgt spid="73"/>
                                        </p:tgtEl>
                                      </p:cBhvr>
                                    </p:animEffect>
                                  </p:childTnLst>
                                </p:cTn>
                              </p:par>
                            </p:childTnLst>
                          </p:cTn>
                        </p:par>
                      </p:childTnLst>
                    </p:cTn>
                  </p:par>
                  <p:par>
                    <p:cTn id="85" fill="hold">
                      <p:stCondLst>
                        <p:cond delay="indefinite"/>
                      </p:stCondLst>
                      <p:childTnLst>
                        <p:par>
                          <p:cTn id="86" fill="hold">
                            <p:stCondLst>
                              <p:cond delay="0"/>
                            </p:stCondLst>
                            <p:childTnLst>
                              <p:par>
                                <p:cTn id="87" presetID="35" presetClass="path" presetSubtype="0" accel="50000" decel="50000" fill="hold" nodeType="clickEffect">
                                  <p:stCondLst>
                                    <p:cond delay="0"/>
                                  </p:stCondLst>
                                  <p:childTnLst>
                                    <p:animMotion origin="layout" path="M 3.05556E-6 -4.07407E-6 L -1.31059 -0.00254 " pathEditMode="relative" rAng="0" ptsTypes="AA">
                                      <p:cBhvr>
                                        <p:cTn id="88" dur="3000" fill="hold"/>
                                        <p:tgtEl>
                                          <p:spTgt spid="57"/>
                                        </p:tgtEl>
                                        <p:attrNameLst>
                                          <p:attrName>ppt_x</p:attrName>
                                          <p:attrName>ppt_y</p:attrName>
                                        </p:attrNameLst>
                                      </p:cBhvr>
                                      <p:rCtr x="-655" y="-1"/>
                                    </p:animMotion>
                                  </p:childTnLst>
                                </p:cTn>
                              </p:par>
                            </p:childTnLst>
                          </p:cTn>
                        </p:par>
                        <p:par>
                          <p:cTn id="89" fill="hold">
                            <p:stCondLst>
                              <p:cond delay="3000"/>
                            </p:stCondLst>
                            <p:childTnLst>
                              <p:par>
                                <p:cTn id="90" presetID="10" presetClass="exit" presetSubtype="0" fill="hold" nodeType="afterEffect">
                                  <p:stCondLst>
                                    <p:cond delay="0"/>
                                  </p:stCondLst>
                                  <p:childTnLst>
                                    <p:animEffect transition="out" filter="fade">
                                      <p:cBhvr>
                                        <p:cTn id="91" dur="5000"/>
                                        <p:tgtEl>
                                          <p:spTgt spid="57"/>
                                        </p:tgtEl>
                                      </p:cBhvr>
                                    </p:animEffect>
                                    <p:set>
                                      <p:cBhvr>
                                        <p:cTn id="92" dur="1" fill="hold">
                                          <p:stCondLst>
                                            <p:cond delay="49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ELECTRONIC CUSTOMS</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53998"/>
          </a:xfrm>
          <a:prstGeom prst="rect">
            <a:avLst/>
          </a:prstGeom>
          <a:noFill/>
        </p:spPr>
        <p:txBody>
          <a:bodyPr wrap="square" rtlCol="0">
            <a:spAutoFit/>
          </a:bodyPr>
          <a:lstStyle/>
          <a:p>
            <a:r>
              <a:rPr lang="sl-SI" sz="3000" b="1" dirty="0" smtClean="0">
                <a:solidFill>
                  <a:schemeClr val="accent2">
                    <a:lumMod val="50000"/>
                  </a:schemeClr>
                </a:solidFill>
                <a:latin typeface="Helvetica" pitchFamily="34" charset="0"/>
              </a:rPr>
              <a:t>CIS: Clearance and </a:t>
            </a:r>
            <a:r>
              <a:rPr lang="en-US" sz="3000" b="1" dirty="0" smtClean="0">
                <a:solidFill>
                  <a:schemeClr val="accent2">
                    <a:lumMod val="50000"/>
                  </a:schemeClr>
                </a:solidFill>
                <a:latin typeface="Helvetica" pitchFamily="34" charset="0"/>
              </a:rPr>
              <a:t>National </a:t>
            </a:r>
            <a:r>
              <a:rPr lang="sl-SI" sz="3000" b="1" dirty="0" smtClean="0">
                <a:solidFill>
                  <a:schemeClr val="accent2">
                    <a:lumMod val="50000"/>
                  </a:schemeClr>
                </a:solidFill>
                <a:latin typeface="Helvetica" pitchFamily="34" charset="0"/>
              </a:rPr>
              <a:t>Transit</a:t>
            </a:r>
            <a:endParaRPr lang="en-US" sz="3000" b="1" dirty="0">
              <a:solidFill>
                <a:schemeClr val="accent2">
                  <a:lumMod val="50000"/>
                </a:schemeClr>
              </a:solidFill>
              <a:latin typeface="Helvetica" pitchFamily="34" charset="0"/>
            </a:endParaRPr>
          </a:p>
        </p:txBody>
      </p:sp>
      <p:graphicFrame>
        <p:nvGraphicFramePr>
          <p:cNvPr id="23" name="Table 22"/>
          <p:cNvGraphicFramePr>
            <a:graphicFrameLocks noGrp="1"/>
          </p:cNvGraphicFramePr>
          <p:nvPr/>
        </p:nvGraphicFramePr>
        <p:xfrm>
          <a:off x="1524000" y="1676400"/>
          <a:ext cx="6096000" cy="1483360"/>
        </p:xfrm>
        <a:graphic>
          <a:graphicData uri="http://schemas.openxmlformats.org/drawingml/2006/table">
            <a:tbl>
              <a:tblPr firstRow="1" bandRow="1">
                <a:tableStyleId>{21E4AEA4-8DFA-4A89-87EB-49C32662AFE0}</a:tableStyleId>
              </a:tblPr>
              <a:tblGrid>
                <a:gridCol w="1016000"/>
                <a:gridCol w="1016000"/>
                <a:gridCol w="1016000"/>
                <a:gridCol w="1016000"/>
                <a:gridCol w="1016000"/>
                <a:gridCol w="1016000"/>
              </a:tblGrid>
              <a:tr h="370840">
                <a:tc gridSpan="6">
                  <a:txBody>
                    <a:bodyPr/>
                    <a:lstStyle/>
                    <a:p>
                      <a:pPr algn="ctr"/>
                      <a:r>
                        <a:rPr lang="en-US" dirty="0" smtClean="0"/>
                        <a:t>AVG(No</a:t>
                      </a:r>
                      <a:r>
                        <a:rPr lang="en-US" baseline="0" dirty="0" smtClean="0"/>
                        <a:t> of SAD in 2010, 2011, 2012) &amp; e-SAD(%)</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gridSpan="3">
                  <a:txBody>
                    <a:bodyPr/>
                    <a:lstStyle/>
                    <a:p>
                      <a:pPr algn="ctr"/>
                      <a:r>
                        <a:rPr lang="en-US" b="1" dirty="0" smtClean="0">
                          <a:solidFill>
                            <a:schemeClr val="accent2">
                              <a:lumMod val="50000"/>
                            </a:schemeClr>
                          </a:solidFill>
                        </a:rPr>
                        <a:t>Clearance</a:t>
                      </a:r>
                      <a:endParaRPr lang="en-US" b="1" dirty="0">
                        <a:solidFill>
                          <a:schemeClr val="accent2">
                            <a:lumMod val="50000"/>
                          </a:schemeClr>
                        </a:solidFill>
                      </a:endParaRPr>
                    </a:p>
                  </a:txBody>
                  <a:tcPr/>
                </a:tc>
                <a:tc hMerge="1">
                  <a:txBody>
                    <a:bodyPr/>
                    <a:lstStyle/>
                    <a:p>
                      <a:endParaRPr lang="en-US" dirty="0"/>
                    </a:p>
                  </a:txBody>
                  <a:tcPr/>
                </a:tc>
                <a:tc hMerge="1">
                  <a:txBody>
                    <a:bodyPr/>
                    <a:lstStyle/>
                    <a:p>
                      <a:endParaRPr lang="en-US" dirty="0"/>
                    </a:p>
                  </a:txBody>
                  <a:tcPr/>
                </a:tc>
                <a:tc gridSpan="3">
                  <a:txBody>
                    <a:bodyPr/>
                    <a:lstStyle/>
                    <a:p>
                      <a:pPr algn="ctr"/>
                      <a:r>
                        <a:rPr lang="en-US" b="1" dirty="0" smtClean="0">
                          <a:solidFill>
                            <a:schemeClr val="accent2">
                              <a:lumMod val="50000"/>
                            </a:schemeClr>
                          </a:solidFill>
                        </a:rPr>
                        <a:t>Transit</a:t>
                      </a:r>
                      <a:endParaRPr lang="en-US" b="1" dirty="0">
                        <a:solidFill>
                          <a:schemeClr val="accent2">
                            <a:lumMod val="50000"/>
                          </a:schemeClr>
                        </a:solidFill>
                      </a:endParaRPr>
                    </a:p>
                  </a:txBody>
                  <a:tcPr/>
                </a:tc>
                <a:tc hMerge="1">
                  <a:txBody>
                    <a:bodyPr/>
                    <a:lstStyle/>
                    <a:p>
                      <a:endParaRPr lang="en-US" dirty="0"/>
                    </a:p>
                  </a:txBody>
                  <a:tcPr/>
                </a:tc>
                <a:tc hMerge="1">
                  <a:txBody>
                    <a:bodyPr/>
                    <a:lstStyle/>
                    <a:p>
                      <a:endParaRPr lang="en-US" dirty="0"/>
                    </a:p>
                  </a:txBody>
                  <a:tcPr/>
                </a:tc>
              </a:tr>
              <a:tr h="370840">
                <a:tc>
                  <a:txBody>
                    <a:bodyPr/>
                    <a:lstStyle/>
                    <a:p>
                      <a:pPr algn="ctr"/>
                      <a:r>
                        <a:rPr lang="en-US" dirty="0" smtClean="0">
                          <a:solidFill>
                            <a:schemeClr val="accent2">
                              <a:lumMod val="50000"/>
                            </a:schemeClr>
                          </a:solidFill>
                        </a:rPr>
                        <a:t>SAD</a:t>
                      </a:r>
                      <a:endParaRPr lang="en-US" dirty="0">
                        <a:solidFill>
                          <a:schemeClr val="accent2">
                            <a:lumMod val="50000"/>
                          </a:schemeClr>
                        </a:solidFill>
                      </a:endParaRPr>
                    </a:p>
                  </a:txBody>
                  <a:tcPr/>
                </a:tc>
                <a:tc>
                  <a:txBody>
                    <a:bodyPr/>
                    <a:lstStyle/>
                    <a:p>
                      <a:pPr algn="ctr"/>
                      <a:r>
                        <a:rPr lang="en-US" dirty="0" smtClean="0">
                          <a:solidFill>
                            <a:schemeClr val="accent2">
                              <a:lumMod val="50000"/>
                            </a:schemeClr>
                          </a:solidFill>
                        </a:rPr>
                        <a:t>Items</a:t>
                      </a:r>
                      <a:endParaRPr lang="en-US" dirty="0">
                        <a:solidFill>
                          <a:schemeClr val="accent2">
                            <a:lumMod val="50000"/>
                          </a:schemeClr>
                        </a:solidFill>
                      </a:endParaRPr>
                    </a:p>
                  </a:txBody>
                  <a:tcPr/>
                </a:tc>
                <a:tc>
                  <a:txBody>
                    <a:bodyPr/>
                    <a:lstStyle/>
                    <a:p>
                      <a:pPr algn="ctr"/>
                      <a:r>
                        <a:rPr lang="en-US" dirty="0" smtClean="0">
                          <a:solidFill>
                            <a:schemeClr val="accent2">
                              <a:lumMod val="50000"/>
                            </a:schemeClr>
                          </a:solidFill>
                        </a:rPr>
                        <a:t>e-Sad</a:t>
                      </a:r>
                      <a:endParaRPr lang="en-US" dirty="0">
                        <a:solidFill>
                          <a:schemeClr val="accent2">
                            <a:lumMod val="50000"/>
                          </a:schemeClr>
                        </a:solidFill>
                      </a:endParaRPr>
                    </a:p>
                  </a:txBody>
                  <a:tcPr/>
                </a:tc>
                <a:tc>
                  <a:txBody>
                    <a:bodyPr/>
                    <a:lstStyle/>
                    <a:p>
                      <a:pPr algn="ctr"/>
                      <a:r>
                        <a:rPr lang="en-US" dirty="0" smtClean="0">
                          <a:solidFill>
                            <a:schemeClr val="accent2">
                              <a:lumMod val="50000"/>
                            </a:schemeClr>
                          </a:solidFill>
                        </a:rPr>
                        <a:t>SAD</a:t>
                      </a:r>
                      <a:endParaRPr lang="en-US" dirty="0">
                        <a:solidFill>
                          <a:schemeClr val="accent2">
                            <a:lumMod val="50000"/>
                          </a:schemeClr>
                        </a:solidFill>
                      </a:endParaRPr>
                    </a:p>
                  </a:txBody>
                  <a:tcPr/>
                </a:tc>
                <a:tc>
                  <a:txBody>
                    <a:bodyPr/>
                    <a:lstStyle/>
                    <a:p>
                      <a:pPr algn="ctr"/>
                      <a:r>
                        <a:rPr lang="en-US" dirty="0" smtClean="0">
                          <a:solidFill>
                            <a:schemeClr val="accent2">
                              <a:lumMod val="50000"/>
                            </a:schemeClr>
                          </a:solidFill>
                        </a:rPr>
                        <a:t>Items</a:t>
                      </a:r>
                      <a:endParaRPr lang="en-US" dirty="0">
                        <a:solidFill>
                          <a:schemeClr val="accent2">
                            <a:lumMod val="50000"/>
                          </a:schemeClr>
                        </a:solidFill>
                      </a:endParaRPr>
                    </a:p>
                  </a:txBody>
                  <a:tcPr/>
                </a:tc>
                <a:tc>
                  <a:txBody>
                    <a:bodyPr/>
                    <a:lstStyle/>
                    <a:p>
                      <a:pPr algn="ctr"/>
                      <a:r>
                        <a:rPr lang="en-US" dirty="0" smtClean="0">
                          <a:solidFill>
                            <a:schemeClr val="accent2">
                              <a:lumMod val="50000"/>
                            </a:schemeClr>
                          </a:solidFill>
                        </a:rPr>
                        <a:t>e-Sad</a:t>
                      </a:r>
                      <a:endParaRPr lang="en-US" dirty="0">
                        <a:solidFill>
                          <a:schemeClr val="accent2">
                            <a:lumMod val="50000"/>
                          </a:schemeClr>
                        </a:solidFill>
                      </a:endParaRPr>
                    </a:p>
                  </a:txBody>
                  <a:tcPr/>
                </a:tc>
              </a:tr>
              <a:tr h="370840">
                <a:tc>
                  <a:txBody>
                    <a:bodyPr/>
                    <a:lstStyle/>
                    <a:p>
                      <a:pPr algn="ctr"/>
                      <a:r>
                        <a:rPr lang="en-US" sz="1600" dirty="0" smtClean="0">
                          <a:solidFill>
                            <a:schemeClr val="accent2">
                              <a:lumMod val="50000"/>
                            </a:schemeClr>
                          </a:solidFill>
                        </a:rPr>
                        <a:t>189.672</a:t>
                      </a:r>
                      <a:endParaRPr lang="en-US" sz="1600" dirty="0">
                        <a:solidFill>
                          <a:schemeClr val="accent2">
                            <a:lumMod val="50000"/>
                          </a:schemeClr>
                        </a:solidFill>
                      </a:endParaRPr>
                    </a:p>
                  </a:txBody>
                  <a:tcPr/>
                </a:tc>
                <a:tc>
                  <a:txBody>
                    <a:bodyPr/>
                    <a:lstStyle/>
                    <a:p>
                      <a:pPr algn="ctr"/>
                      <a:r>
                        <a:rPr lang="en-US" sz="1600" dirty="0" smtClean="0">
                          <a:solidFill>
                            <a:schemeClr val="accent2">
                              <a:lumMod val="50000"/>
                            </a:schemeClr>
                          </a:solidFill>
                        </a:rPr>
                        <a:t>685.644</a:t>
                      </a:r>
                      <a:endParaRPr lang="en-US" sz="1600" dirty="0">
                        <a:solidFill>
                          <a:schemeClr val="accent2">
                            <a:lumMod val="50000"/>
                          </a:schemeClr>
                        </a:solidFill>
                      </a:endParaRPr>
                    </a:p>
                  </a:txBody>
                  <a:tcPr/>
                </a:tc>
                <a:tc>
                  <a:txBody>
                    <a:bodyPr/>
                    <a:lstStyle/>
                    <a:p>
                      <a:pPr algn="ctr"/>
                      <a:r>
                        <a:rPr lang="en-US" sz="1600" dirty="0" smtClean="0">
                          <a:solidFill>
                            <a:schemeClr val="accent2">
                              <a:lumMod val="50000"/>
                            </a:schemeClr>
                          </a:solidFill>
                        </a:rPr>
                        <a:t>99,1%</a:t>
                      </a:r>
                      <a:endParaRPr lang="en-US" sz="1600" dirty="0">
                        <a:solidFill>
                          <a:schemeClr val="accent2">
                            <a:lumMod val="50000"/>
                          </a:schemeClr>
                        </a:solidFill>
                      </a:endParaRPr>
                    </a:p>
                  </a:txBody>
                  <a:tcPr/>
                </a:tc>
                <a:tc>
                  <a:txBody>
                    <a:bodyPr/>
                    <a:lstStyle/>
                    <a:p>
                      <a:pPr algn="ctr"/>
                      <a:r>
                        <a:rPr lang="en-US" sz="1600" dirty="0" smtClean="0">
                          <a:solidFill>
                            <a:schemeClr val="accent2">
                              <a:lumMod val="50000"/>
                            </a:schemeClr>
                          </a:solidFill>
                        </a:rPr>
                        <a:t>184.986</a:t>
                      </a:r>
                      <a:endParaRPr lang="en-US" sz="1600" dirty="0">
                        <a:solidFill>
                          <a:schemeClr val="accent2">
                            <a:lumMod val="50000"/>
                          </a:schemeClr>
                        </a:solidFill>
                      </a:endParaRPr>
                    </a:p>
                  </a:txBody>
                  <a:tcPr/>
                </a:tc>
                <a:tc>
                  <a:txBody>
                    <a:bodyPr/>
                    <a:lstStyle/>
                    <a:p>
                      <a:pPr algn="ctr"/>
                      <a:r>
                        <a:rPr lang="en-US" sz="1600" dirty="0" smtClean="0">
                          <a:solidFill>
                            <a:schemeClr val="accent2">
                              <a:lumMod val="50000"/>
                            </a:schemeClr>
                          </a:solidFill>
                        </a:rPr>
                        <a:t>211.538</a:t>
                      </a:r>
                      <a:endParaRPr lang="en-US" sz="1600" dirty="0">
                        <a:solidFill>
                          <a:schemeClr val="accent2">
                            <a:lumMod val="50000"/>
                          </a:schemeClr>
                        </a:solidFill>
                      </a:endParaRPr>
                    </a:p>
                  </a:txBody>
                  <a:tcPr/>
                </a:tc>
                <a:tc>
                  <a:txBody>
                    <a:bodyPr/>
                    <a:lstStyle/>
                    <a:p>
                      <a:pPr algn="ctr"/>
                      <a:r>
                        <a:rPr lang="en-US" sz="1600" dirty="0" smtClean="0">
                          <a:solidFill>
                            <a:schemeClr val="accent2">
                              <a:lumMod val="50000"/>
                            </a:schemeClr>
                          </a:solidFill>
                        </a:rPr>
                        <a:t>54,7%</a:t>
                      </a:r>
                      <a:endParaRPr lang="en-US" sz="1600" dirty="0">
                        <a:solidFill>
                          <a:schemeClr val="accent2">
                            <a:lumMod val="50000"/>
                          </a:schemeClr>
                        </a:solidFill>
                      </a:endParaRPr>
                    </a:p>
                  </a:txBody>
                  <a:tcPr/>
                </a:tc>
              </a:tr>
            </a:tbl>
          </a:graphicData>
        </a:graphic>
      </p:graphicFrame>
      <p:sp>
        <p:nvSpPr>
          <p:cNvPr id="24" name="TextBox 23"/>
          <p:cNvSpPr txBox="1"/>
          <p:nvPr/>
        </p:nvSpPr>
        <p:spPr>
          <a:xfrm>
            <a:off x="685800" y="3505200"/>
            <a:ext cx="8458200" cy="2554545"/>
          </a:xfrm>
          <a:prstGeom prst="rect">
            <a:avLst/>
          </a:prstGeom>
          <a:noFill/>
        </p:spPr>
        <p:txBody>
          <a:bodyPr wrap="square" rtlCol="0">
            <a:spAutoFit/>
          </a:bodyPr>
          <a:lstStyle/>
          <a:p>
            <a:pPr>
              <a:spcBef>
                <a:spcPts val="1200"/>
              </a:spcBef>
            </a:pPr>
            <a:r>
              <a:rPr lang="en-US" sz="2400" b="1" dirty="0" smtClean="0">
                <a:solidFill>
                  <a:schemeClr val="accent2">
                    <a:lumMod val="50000"/>
                  </a:schemeClr>
                </a:solidFill>
              </a:rPr>
              <a:t>Clearance and National Transit</a:t>
            </a:r>
          </a:p>
          <a:p>
            <a:pPr lvl="1">
              <a:spcBef>
                <a:spcPts val="1200"/>
              </a:spcBef>
              <a:buBlip>
                <a:blip r:embed="rId3"/>
              </a:buBlip>
            </a:pPr>
            <a:r>
              <a:rPr lang="en-US" sz="2400" dirty="0" smtClean="0">
                <a:solidFill>
                  <a:schemeClr val="accent2">
                    <a:lumMod val="50000"/>
                  </a:schemeClr>
                </a:solidFill>
              </a:rPr>
              <a:t> Covers all procedures (import, export, national transit, TIR)</a:t>
            </a:r>
          </a:p>
          <a:p>
            <a:pPr lvl="1">
              <a:spcBef>
                <a:spcPts val="1200"/>
              </a:spcBef>
              <a:buBlip>
                <a:blip r:embed="rId3"/>
              </a:buBlip>
            </a:pPr>
            <a:r>
              <a:rPr lang="en-US" sz="2400" dirty="0" smtClean="0">
                <a:solidFill>
                  <a:schemeClr val="accent2">
                    <a:lumMod val="50000"/>
                  </a:schemeClr>
                </a:solidFill>
              </a:rPr>
              <a:t> XML exchange messages (internal, external)</a:t>
            </a:r>
          </a:p>
          <a:p>
            <a:pPr lvl="1">
              <a:spcBef>
                <a:spcPts val="1200"/>
              </a:spcBef>
              <a:buBlip>
                <a:blip r:embed="rId3"/>
              </a:buBlip>
            </a:pPr>
            <a:r>
              <a:rPr lang="en-US" sz="2400" dirty="0" smtClean="0">
                <a:solidFill>
                  <a:schemeClr val="accent2">
                    <a:lumMod val="50000"/>
                  </a:schemeClr>
                </a:solidFill>
              </a:rPr>
              <a:t> Fallback procedure</a:t>
            </a:r>
          </a:p>
          <a:p>
            <a:pPr lvl="1">
              <a:spcBef>
                <a:spcPts val="1200"/>
              </a:spcBef>
              <a:buBlip>
                <a:blip r:embed="rId3"/>
              </a:buBlip>
            </a:pPr>
            <a:r>
              <a:rPr lang="en-US" sz="2400" dirty="0" smtClean="0">
                <a:solidFill>
                  <a:schemeClr val="accent2">
                    <a:lumMod val="50000"/>
                  </a:schemeClr>
                </a:solidFill>
              </a:rPr>
              <a:t> </a:t>
            </a:r>
            <a:r>
              <a:rPr lang="sl-SI" sz="2400" dirty="0" smtClean="0">
                <a:solidFill>
                  <a:schemeClr val="accent2">
                    <a:lumMod val="50000"/>
                  </a:schemeClr>
                </a:solidFill>
              </a:rPr>
              <a:t>Unscheduled downtime for DB : less then 1h per month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ELECTRONIC CUSTOMS</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53998"/>
          </a:xfrm>
          <a:prstGeom prst="rect">
            <a:avLst/>
          </a:prstGeom>
          <a:noFill/>
        </p:spPr>
        <p:txBody>
          <a:bodyPr wrap="square" rtlCol="0">
            <a:spAutoFit/>
          </a:bodyPr>
          <a:lstStyle/>
          <a:p>
            <a:r>
              <a:rPr lang="sl-SI" sz="3000" b="1" dirty="0" smtClean="0">
                <a:solidFill>
                  <a:schemeClr val="accent2">
                    <a:lumMod val="50000"/>
                  </a:schemeClr>
                </a:solidFill>
                <a:latin typeface="Helvetica" pitchFamily="34" charset="0"/>
              </a:rPr>
              <a:t>CIS: Finance Modul </a:t>
            </a:r>
            <a:endParaRPr lang="en-US" sz="3000" b="1" dirty="0">
              <a:solidFill>
                <a:schemeClr val="accent2">
                  <a:lumMod val="50000"/>
                </a:schemeClr>
              </a:solidFill>
              <a:latin typeface="Helvetica" pitchFamily="34" charset="0"/>
            </a:endParaRPr>
          </a:p>
        </p:txBody>
      </p:sp>
      <p:sp>
        <p:nvSpPr>
          <p:cNvPr id="21" name="TextBox 20"/>
          <p:cNvSpPr txBox="1"/>
          <p:nvPr/>
        </p:nvSpPr>
        <p:spPr>
          <a:xfrm>
            <a:off x="533400" y="2209800"/>
            <a:ext cx="8458200" cy="2923877"/>
          </a:xfrm>
          <a:prstGeom prst="rect">
            <a:avLst/>
          </a:prstGeom>
          <a:noFill/>
        </p:spPr>
        <p:txBody>
          <a:bodyPr wrap="square" rtlCol="0">
            <a:spAutoFit/>
          </a:bodyPr>
          <a:lstStyle/>
          <a:p>
            <a:pPr>
              <a:spcBef>
                <a:spcPts val="1200"/>
              </a:spcBef>
            </a:pPr>
            <a:r>
              <a:rPr lang="en-US" sz="2400" b="1" dirty="0" smtClean="0">
                <a:solidFill>
                  <a:schemeClr val="accent2">
                    <a:lumMod val="50000"/>
                  </a:schemeClr>
                </a:solidFill>
              </a:rPr>
              <a:t>Finance Module</a:t>
            </a:r>
          </a:p>
          <a:p>
            <a:pPr lvl="1">
              <a:spcBef>
                <a:spcPts val="1200"/>
              </a:spcBef>
              <a:buBlip>
                <a:blip r:embed="rId3"/>
              </a:buBlip>
            </a:pPr>
            <a:r>
              <a:rPr lang="en-US" sz="2400" dirty="0" smtClean="0">
                <a:solidFill>
                  <a:schemeClr val="accent2">
                    <a:lumMod val="50000"/>
                  </a:schemeClr>
                </a:solidFill>
              </a:rPr>
              <a:t> Covers (SAD claims, payments, guaranties)</a:t>
            </a:r>
          </a:p>
          <a:p>
            <a:pPr lvl="1">
              <a:spcBef>
                <a:spcPts val="1200"/>
              </a:spcBef>
              <a:buBlip>
                <a:blip r:embed="rId3"/>
              </a:buBlip>
            </a:pPr>
            <a:r>
              <a:rPr lang="en-US" sz="2400" dirty="0" smtClean="0">
                <a:solidFill>
                  <a:schemeClr val="accent2">
                    <a:lumMod val="50000"/>
                  </a:schemeClr>
                </a:solidFill>
              </a:rPr>
              <a:t> XML exchange messages (internal, external)</a:t>
            </a:r>
          </a:p>
          <a:p>
            <a:pPr lvl="1">
              <a:spcBef>
                <a:spcPts val="1200"/>
              </a:spcBef>
              <a:buBlip>
                <a:blip r:embed="rId3"/>
              </a:buBlip>
            </a:pPr>
            <a:r>
              <a:rPr lang="en-US" sz="2400" dirty="0" smtClean="0">
                <a:solidFill>
                  <a:schemeClr val="accent2">
                    <a:lumMod val="50000"/>
                  </a:schemeClr>
                </a:solidFill>
              </a:rPr>
              <a:t> Data is used also for e-Service for trade</a:t>
            </a:r>
          </a:p>
          <a:p>
            <a:pPr lvl="1">
              <a:spcBef>
                <a:spcPts val="1200"/>
              </a:spcBef>
              <a:buBlip>
                <a:blip r:embed="rId3"/>
              </a:buBlip>
            </a:pPr>
            <a:r>
              <a:rPr lang="en-US" sz="2400" dirty="0" smtClean="0">
                <a:solidFill>
                  <a:schemeClr val="accent2">
                    <a:lumMod val="50000"/>
                  </a:schemeClr>
                </a:solidFill>
              </a:rPr>
              <a:t> Automatic matching of payments with calculated duties is 98% </a:t>
            </a:r>
            <a:r>
              <a:rPr lang="sl-SI" sz="2400" dirty="0" smtClean="0">
                <a:solidFill>
                  <a:schemeClr val="accent2">
                    <a:lumMod val="50000"/>
                  </a:schemeClr>
                </a:solidFill>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ELECTRONIC CUSTOMS</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861774"/>
          </a:xfrm>
          <a:prstGeom prst="rect">
            <a:avLst/>
          </a:prstGeom>
          <a:noFill/>
        </p:spPr>
        <p:txBody>
          <a:bodyPr wrap="square" rtlCol="0">
            <a:spAutoFit/>
          </a:bodyPr>
          <a:lstStyle/>
          <a:p>
            <a:r>
              <a:rPr lang="en-US" sz="3000" b="1" dirty="0" smtClean="0">
                <a:solidFill>
                  <a:schemeClr val="accent2">
                    <a:lumMod val="50000"/>
                  </a:schemeClr>
                </a:solidFill>
                <a:latin typeface="Helvetica" pitchFamily="34" charset="0"/>
              </a:rPr>
              <a:t>CIS: TARICG </a:t>
            </a:r>
            <a:br>
              <a:rPr lang="en-US" sz="3000" b="1" dirty="0" smtClean="0">
                <a:solidFill>
                  <a:schemeClr val="accent2">
                    <a:lumMod val="50000"/>
                  </a:schemeClr>
                </a:solidFill>
                <a:latin typeface="Helvetica" pitchFamily="34" charset="0"/>
              </a:rPr>
            </a:br>
            <a:r>
              <a:rPr lang="en-US" sz="2000" dirty="0" smtClean="0">
                <a:solidFill>
                  <a:schemeClr val="accent2">
                    <a:lumMod val="50000"/>
                  </a:schemeClr>
                </a:solidFill>
                <a:latin typeface="Helvetica" pitchFamily="34" charset="0"/>
                <a:hlinkClick r:id="rId3"/>
              </a:rPr>
              <a:t>http://taric.carina.co.me/TariCG/</a:t>
            </a:r>
            <a:r>
              <a:rPr lang="en-US" sz="2000" dirty="0" smtClean="0">
                <a:solidFill>
                  <a:schemeClr val="accent2">
                    <a:lumMod val="50000"/>
                  </a:schemeClr>
                </a:solidFill>
                <a:latin typeface="Helvetica" pitchFamily="34" charset="0"/>
              </a:rPr>
              <a:t> </a:t>
            </a:r>
            <a:endParaRPr lang="en-US" sz="2000" dirty="0">
              <a:solidFill>
                <a:schemeClr val="accent2">
                  <a:lumMod val="50000"/>
                </a:schemeClr>
              </a:solidFill>
              <a:latin typeface="Helvetica" pitchFamily="34" charset="0"/>
            </a:endParaRPr>
          </a:p>
        </p:txBody>
      </p:sp>
      <p:sp>
        <p:nvSpPr>
          <p:cNvPr id="32" name="TextBox 31"/>
          <p:cNvSpPr txBox="1"/>
          <p:nvPr/>
        </p:nvSpPr>
        <p:spPr>
          <a:xfrm>
            <a:off x="533400" y="2209800"/>
            <a:ext cx="8458200" cy="3600986"/>
          </a:xfrm>
          <a:prstGeom prst="rect">
            <a:avLst/>
          </a:prstGeom>
          <a:noFill/>
        </p:spPr>
        <p:txBody>
          <a:bodyPr wrap="square" rtlCol="0">
            <a:spAutoFit/>
          </a:bodyPr>
          <a:lstStyle/>
          <a:p>
            <a:pPr marL="0" lvl="1">
              <a:spcBef>
                <a:spcPts val="1200"/>
              </a:spcBef>
            </a:pPr>
            <a:r>
              <a:rPr lang="vi-VN" sz="2400" b="1" dirty="0" smtClean="0">
                <a:solidFill>
                  <a:schemeClr val="accent2">
                    <a:lumMod val="50000"/>
                  </a:schemeClr>
                </a:solidFill>
              </a:rPr>
              <a:t>TARICG </a:t>
            </a:r>
            <a:r>
              <a:rPr lang="en-US" sz="2400" b="1" dirty="0" smtClean="0">
                <a:solidFill>
                  <a:schemeClr val="accent2">
                    <a:lumMod val="50000"/>
                  </a:schemeClr>
                </a:solidFill>
              </a:rPr>
              <a:t>allows insight of</a:t>
            </a:r>
            <a:r>
              <a:rPr lang="vi-VN" sz="2400" dirty="0" smtClean="0">
                <a:solidFill>
                  <a:schemeClr val="accent2">
                    <a:lumMod val="50000"/>
                  </a:schemeClr>
                </a:solidFill>
              </a:rPr>
              <a:t>: </a:t>
            </a:r>
          </a:p>
          <a:p>
            <a:pPr lvl="1">
              <a:spcBef>
                <a:spcPts val="1200"/>
              </a:spcBef>
              <a:buBlip>
                <a:blip r:embed="rId4"/>
              </a:buBlip>
            </a:pPr>
            <a:r>
              <a:rPr lang="en-US" sz="2400" dirty="0" smtClean="0">
                <a:solidFill>
                  <a:schemeClr val="accent2">
                    <a:lumMod val="50000"/>
                  </a:schemeClr>
                </a:solidFill>
              </a:rPr>
              <a:t>Data tariff nomenclature</a:t>
            </a:r>
            <a:r>
              <a:rPr lang="vi-VN" sz="2400" dirty="0" smtClean="0">
                <a:solidFill>
                  <a:schemeClr val="accent2">
                    <a:lumMod val="50000"/>
                  </a:schemeClr>
                </a:solidFill>
              </a:rPr>
              <a:t> </a:t>
            </a:r>
          </a:p>
          <a:p>
            <a:pPr lvl="1">
              <a:spcBef>
                <a:spcPts val="1200"/>
              </a:spcBef>
              <a:buBlip>
                <a:blip r:embed="rId4"/>
              </a:buBlip>
            </a:pPr>
            <a:r>
              <a:rPr lang="en-US" sz="2400" dirty="0" smtClean="0">
                <a:solidFill>
                  <a:schemeClr val="accent2">
                    <a:lumMod val="50000"/>
                  </a:schemeClr>
                </a:solidFill>
              </a:rPr>
              <a:t>Instruments and measures</a:t>
            </a:r>
            <a:endParaRPr lang="vi-VN" sz="2400" dirty="0" smtClean="0">
              <a:solidFill>
                <a:schemeClr val="accent2">
                  <a:lumMod val="50000"/>
                </a:schemeClr>
              </a:solidFill>
            </a:endParaRPr>
          </a:p>
          <a:p>
            <a:pPr lvl="1">
              <a:spcBef>
                <a:spcPts val="1200"/>
              </a:spcBef>
              <a:buBlip>
                <a:blip r:embed="rId4"/>
              </a:buBlip>
            </a:pPr>
            <a:r>
              <a:rPr lang="en-US" sz="2400" dirty="0" smtClean="0">
                <a:solidFill>
                  <a:schemeClr val="accent2">
                    <a:lumMod val="50000"/>
                  </a:schemeClr>
                </a:solidFill>
              </a:rPr>
              <a:t>Regulations</a:t>
            </a:r>
            <a:r>
              <a:rPr lang="vi-VN" sz="2400" dirty="0" smtClean="0">
                <a:solidFill>
                  <a:schemeClr val="accent2">
                    <a:lumMod val="50000"/>
                  </a:schemeClr>
                </a:solidFill>
              </a:rPr>
              <a:t> </a:t>
            </a:r>
          </a:p>
          <a:p>
            <a:pPr lvl="1">
              <a:spcBef>
                <a:spcPts val="1200"/>
              </a:spcBef>
              <a:buBlip>
                <a:blip r:embed="rId4"/>
              </a:buBlip>
            </a:pPr>
            <a:r>
              <a:rPr lang="en-US" sz="2400" dirty="0" smtClean="0">
                <a:solidFill>
                  <a:schemeClr val="accent2">
                    <a:lumMod val="50000"/>
                  </a:schemeClr>
                </a:solidFill>
              </a:rPr>
              <a:t>Data for quotas (levels of utilization)</a:t>
            </a:r>
          </a:p>
          <a:p>
            <a:pPr lvl="1">
              <a:spcBef>
                <a:spcPts val="1200"/>
              </a:spcBef>
              <a:buBlip>
                <a:blip r:embed="rId4"/>
              </a:buBlip>
            </a:pPr>
            <a:r>
              <a:rPr lang="en-US" sz="2400" dirty="0" smtClean="0">
                <a:solidFill>
                  <a:schemeClr val="accent2">
                    <a:lumMod val="50000"/>
                  </a:schemeClr>
                </a:solidFill>
              </a:rPr>
              <a:t>Calculator for customs duties</a:t>
            </a:r>
          </a:p>
          <a:p>
            <a:pPr>
              <a:spcBef>
                <a:spcPts val="1200"/>
              </a:spcBef>
            </a:pPr>
            <a:r>
              <a:rPr lang="en-US" sz="2400" b="1" dirty="0" smtClean="0">
                <a:solidFill>
                  <a:schemeClr val="accent2">
                    <a:lumMod val="50000"/>
                  </a:schemeClr>
                </a:solidFill>
              </a:rPr>
              <a:t>Used as internal need and as e-service for trade</a:t>
            </a:r>
            <a:endParaRPr lang="vi-VN" sz="2400" b="1" dirty="0" smtClean="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ELECTRONIC CUSTOMS</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53998"/>
          </a:xfrm>
          <a:prstGeom prst="rect">
            <a:avLst/>
          </a:prstGeom>
          <a:noFill/>
        </p:spPr>
        <p:txBody>
          <a:bodyPr wrap="square" rtlCol="0">
            <a:spAutoFit/>
          </a:bodyPr>
          <a:lstStyle/>
          <a:p>
            <a:r>
              <a:rPr lang="en-US" sz="3000" b="1" dirty="0" smtClean="0">
                <a:solidFill>
                  <a:schemeClr val="accent2">
                    <a:lumMod val="50000"/>
                  </a:schemeClr>
                </a:solidFill>
                <a:latin typeface="Helvetica" pitchFamily="34" charset="0"/>
              </a:rPr>
              <a:t>CIS: Risk Management System</a:t>
            </a:r>
            <a:endParaRPr lang="en-US" sz="3000" b="1" dirty="0">
              <a:solidFill>
                <a:schemeClr val="accent2">
                  <a:lumMod val="50000"/>
                </a:schemeClr>
              </a:solidFill>
              <a:latin typeface="Helvetica" pitchFamily="34" charset="0"/>
            </a:endParaRPr>
          </a:p>
        </p:txBody>
      </p:sp>
      <p:sp>
        <p:nvSpPr>
          <p:cNvPr id="20" name="Rectangle 19"/>
          <p:cNvSpPr/>
          <p:nvPr/>
        </p:nvSpPr>
        <p:spPr>
          <a:xfrm>
            <a:off x="914400" y="2136339"/>
            <a:ext cx="7696200" cy="3785652"/>
          </a:xfrm>
          <a:prstGeom prst="rect">
            <a:avLst/>
          </a:prstGeom>
        </p:spPr>
        <p:txBody>
          <a:bodyPr wrap="square">
            <a:spAutoFit/>
          </a:bodyPr>
          <a:lstStyle/>
          <a:p>
            <a:r>
              <a:rPr lang="sl-SI" sz="2400" b="1" dirty="0" smtClean="0">
                <a:solidFill>
                  <a:schemeClr val="accent2">
                    <a:lumMod val="50000"/>
                  </a:schemeClr>
                </a:solidFill>
              </a:rPr>
              <a:t>Risk Analysis System includes </a:t>
            </a:r>
            <a:r>
              <a:rPr lang="sl-SI" sz="2400" dirty="0" smtClean="0">
                <a:solidFill>
                  <a:schemeClr val="accent2">
                    <a:lumMod val="50000"/>
                  </a:schemeClr>
                </a:solidFill>
              </a:rPr>
              <a:t>: Selectivity and Targeting</a:t>
            </a:r>
            <a:endParaRPr lang="en-US" sz="2400" dirty="0" smtClean="0">
              <a:solidFill>
                <a:schemeClr val="accent2">
                  <a:lumMod val="50000"/>
                </a:schemeClr>
              </a:solidFill>
            </a:endParaRPr>
          </a:p>
          <a:p>
            <a:pPr>
              <a:lnSpc>
                <a:spcPct val="150000"/>
              </a:lnSpc>
            </a:pPr>
            <a:r>
              <a:rPr lang="en-US" sz="2400" b="1" dirty="0" smtClean="0">
                <a:solidFill>
                  <a:schemeClr val="accent2">
                    <a:lumMod val="50000"/>
                  </a:schemeClr>
                </a:solidFill>
              </a:rPr>
              <a:t>T</a:t>
            </a:r>
            <a:r>
              <a:rPr lang="sl-SI" sz="2400" b="1" dirty="0" smtClean="0">
                <a:solidFill>
                  <a:schemeClr val="accent2">
                    <a:lumMod val="50000"/>
                  </a:schemeClr>
                </a:solidFill>
              </a:rPr>
              <a:t>hree levels of scoring</a:t>
            </a:r>
            <a:endParaRPr lang="en-US" sz="2400" b="1" dirty="0" smtClean="0">
              <a:solidFill>
                <a:schemeClr val="accent2">
                  <a:lumMod val="50000"/>
                </a:schemeClr>
              </a:solidFill>
            </a:endParaRPr>
          </a:p>
          <a:p>
            <a:endParaRPr lang="en-US" sz="2400" dirty="0" smtClean="0">
              <a:solidFill>
                <a:schemeClr val="accent2">
                  <a:lumMod val="50000"/>
                </a:schemeClr>
              </a:solidFill>
            </a:endParaRPr>
          </a:p>
          <a:p>
            <a:endParaRPr lang="en-US" sz="2400" dirty="0" smtClean="0">
              <a:solidFill>
                <a:schemeClr val="accent2">
                  <a:lumMod val="50000"/>
                </a:schemeClr>
              </a:solidFill>
            </a:endParaRPr>
          </a:p>
          <a:p>
            <a:endParaRPr lang="en-US" sz="2400" dirty="0" smtClean="0">
              <a:solidFill>
                <a:schemeClr val="accent2">
                  <a:lumMod val="50000"/>
                </a:schemeClr>
              </a:solidFill>
            </a:endParaRPr>
          </a:p>
          <a:p>
            <a:r>
              <a:rPr lang="en-US" sz="2400" b="1" dirty="0" smtClean="0">
                <a:solidFill>
                  <a:schemeClr val="accent2">
                    <a:lumMod val="50000"/>
                  </a:schemeClr>
                </a:solidFill>
              </a:rPr>
              <a:t>Customs officers </a:t>
            </a:r>
            <a:r>
              <a:rPr lang="en-US" sz="2400" dirty="0" smtClean="0">
                <a:solidFill>
                  <a:schemeClr val="accent2">
                    <a:lumMod val="50000"/>
                  </a:schemeClr>
                </a:solidFill>
              </a:rPr>
              <a:t>- Inspection report (RMS channels) </a:t>
            </a:r>
          </a:p>
          <a:p>
            <a:pPr>
              <a:lnSpc>
                <a:spcPct val="150000"/>
              </a:lnSpc>
            </a:pPr>
            <a:r>
              <a:rPr lang="en-US" sz="2400" b="1" dirty="0" smtClean="0">
                <a:solidFill>
                  <a:schemeClr val="accent2">
                    <a:lumMod val="50000"/>
                  </a:schemeClr>
                </a:solidFill>
              </a:rPr>
              <a:t>Administrators of RMS :</a:t>
            </a:r>
          </a:p>
          <a:p>
            <a:pPr lvl="1">
              <a:buBlip>
                <a:blip r:embed="rId3"/>
              </a:buBlip>
            </a:pPr>
            <a:r>
              <a:rPr lang="en-US" sz="2400" dirty="0" smtClean="0">
                <a:solidFill>
                  <a:schemeClr val="accent2">
                    <a:lumMod val="50000"/>
                  </a:schemeClr>
                </a:solidFill>
              </a:rPr>
              <a:t>e-mail notification</a:t>
            </a:r>
          </a:p>
          <a:p>
            <a:pPr lvl="1">
              <a:buBlip>
                <a:blip r:embed="rId3"/>
              </a:buBlip>
            </a:pPr>
            <a:r>
              <a:rPr lang="en-US" sz="2400" dirty="0" smtClean="0">
                <a:solidFill>
                  <a:schemeClr val="accent2">
                    <a:lumMod val="50000"/>
                  </a:schemeClr>
                </a:solidFill>
              </a:rPr>
              <a:t>SMS over mobile network</a:t>
            </a:r>
          </a:p>
        </p:txBody>
      </p:sp>
      <p:sp>
        <p:nvSpPr>
          <p:cNvPr id="22" name="Rounded Rectangle 21"/>
          <p:cNvSpPr/>
          <p:nvPr/>
        </p:nvSpPr>
        <p:spPr>
          <a:xfrm>
            <a:off x="1066800" y="3124200"/>
            <a:ext cx="1143000" cy="7620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5%</a:t>
            </a:r>
            <a:endParaRPr lang="en-US" dirty="0">
              <a:solidFill>
                <a:sysClr val="windowText" lastClr="000000"/>
              </a:solidFill>
            </a:endParaRPr>
          </a:p>
        </p:txBody>
      </p:sp>
      <p:sp>
        <p:nvSpPr>
          <p:cNvPr id="23" name="Rounded Rectangle 22"/>
          <p:cNvSpPr/>
          <p:nvPr/>
        </p:nvSpPr>
        <p:spPr>
          <a:xfrm>
            <a:off x="2971800" y="3124200"/>
            <a:ext cx="1143000" cy="7620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3%</a:t>
            </a:r>
            <a:endParaRPr lang="en-US" dirty="0">
              <a:solidFill>
                <a:sysClr val="windowText" lastClr="000000"/>
              </a:solidFill>
            </a:endParaRPr>
          </a:p>
        </p:txBody>
      </p:sp>
      <p:sp>
        <p:nvSpPr>
          <p:cNvPr id="24" name="Rounded Rectangle 23"/>
          <p:cNvSpPr/>
          <p:nvPr/>
        </p:nvSpPr>
        <p:spPr>
          <a:xfrm>
            <a:off x="4876800" y="3124200"/>
            <a:ext cx="1143000" cy="7620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92%</a:t>
            </a:r>
            <a:endParaRPr lang="en-US" dirty="0">
              <a:solidFill>
                <a:sysClr val="windowText" lastClr="000000"/>
              </a:solidFill>
            </a:endParaRPr>
          </a:p>
        </p:txBody>
      </p:sp>
      <p:grpSp>
        <p:nvGrpSpPr>
          <p:cNvPr id="55" name="Group 54"/>
          <p:cNvGrpSpPr/>
          <p:nvPr/>
        </p:nvGrpSpPr>
        <p:grpSpPr>
          <a:xfrm>
            <a:off x="228600" y="1519238"/>
            <a:ext cx="8748712" cy="4500562"/>
            <a:chOff x="228600" y="1519238"/>
            <a:chExt cx="8748712" cy="4500562"/>
          </a:xfrm>
        </p:grpSpPr>
        <p:grpSp>
          <p:nvGrpSpPr>
            <p:cNvPr id="25" name="Group 24"/>
            <p:cNvGrpSpPr/>
            <p:nvPr/>
          </p:nvGrpSpPr>
          <p:grpSpPr>
            <a:xfrm>
              <a:off x="1752600" y="2271712"/>
              <a:ext cx="7224712" cy="3748088"/>
              <a:chOff x="1042988" y="1371600"/>
              <a:chExt cx="7224712" cy="3748088"/>
            </a:xfrm>
          </p:grpSpPr>
          <p:sp>
            <p:nvSpPr>
              <p:cNvPr id="26" name="Cube 25"/>
              <p:cNvSpPr/>
              <p:nvPr/>
            </p:nvSpPr>
            <p:spPr>
              <a:xfrm>
                <a:off x="6553200" y="2476500"/>
                <a:ext cx="1714500" cy="571500"/>
              </a:xfrm>
              <a:prstGeom prst="cube">
                <a:avLst/>
              </a:prstGeom>
              <a:solidFill>
                <a:schemeClr val="accent2">
                  <a:lumMod val="40000"/>
                  <a:lumOff val="60000"/>
                </a:schemeClr>
              </a:solidFill>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anchor="ctr"/>
              <a:lstStyle/>
              <a:p>
                <a:pPr algn="ctr" eaLnBrk="0" hangingPunct="0">
                  <a:spcBef>
                    <a:spcPct val="20000"/>
                  </a:spcBef>
                  <a:defRPr/>
                </a:pPr>
                <a:r>
                  <a:rPr lang="sl-SI" sz="1400" dirty="0" smtClean="0"/>
                  <a:t>NCTS</a:t>
                </a:r>
                <a:endParaRPr lang="sl-SI" dirty="0"/>
              </a:p>
            </p:txBody>
          </p:sp>
          <p:sp>
            <p:nvSpPr>
              <p:cNvPr id="27" name="Cube 26"/>
              <p:cNvSpPr/>
              <p:nvPr/>
            </p:nvSpPr>
            <p:spPr>
              <a:xfrm>
                <a:off x="6553200" y="3390900"/>
                <a:ext cx="1714500" cy="571500"/>
              </a:xfrm>
              <a:prstGeom prst="cube">
                <a:avLst/>
              </a:prstGeom>
              <a:solidFill>
                <a:schemeClr val="accent2">
                  <a:lumMod val="40000"/>
                  <a:lumOff val="60000"/>
                </a:schemeClr>
              </a:solidFill>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anchor="ctr"/>
              <a:lstStyle/>
              <a:p>
                <a:pPr algn="ctr" eaLnBrk="0" hangingPunct="0">
                  <a:spcBef>
                    <a:spcPct val="20000"/>
                  </a:spcBef>
                  <a:defRPr/>
                </a:pPr>
                <a:r>
                  <a:rPr lang="sl-SI" sz="1400" dirty="0" smtClean="0"/>
                  <a:t>ICS/</a:t>
                </a:r>
                <a:r>
                  <a:rPr lang="en-US" sz="1400" dirty="0" smtClean="0"/>
                  <a:t>ECS</a:t>
                </a:r>
                <a:endParaRPr lang="sl-SI" sz="1400" dirty="0"/>
              </a:p>
            </p:txBody>
          </p:sp>
          <p:sp>
            <p:nvSpPr>
              <p:cNvPr id="28" name="TextBox 123"/>
              <p:cNvSpPr txBox="1">
                <a:spLocks noChangeArrowheads="1"/>
              </p:cNvSpPr>
              <p:nvPr/>
            </p:nvSpPr>
            <p:spPr bwMode="auto">
              <a:xfrm>
                <a:off x="5724525" y="1830388"/>
                <a:ext cx="505267" cy="230832"/>
              </a:xfrm>
              <a:prstGeom prst="rect">
                <a:avLst/>
              </a:prstGeom>
              <a:noFill/>
              <a:ln w="9525">
                <a:noFill/>
                <a:miter lim="800000"/>
                <a:headEnd/>
                <a:tailEnd/>
              </a:ln>
            </p:spPr>
            <p:txBody>
              <a:bodyPr wrap="none">
                <a:spAutoFit/>
              </a:bodyPr>
              <a:lstStyle/>
              <a:p>
                <a:pPr eaLnBrk="0" hangingPunct="0">
                  <a:spcBef>
                    <a:spcPct val="20000"/>
                  </a:spcBef>
                </a:pPr>
                <a:r>
                  <a:rPr lang="en-US" sz="900" b="1" dirty="0" smtClean="0">
                    <a:solidFill>
                      <a:srgbClr val="003366"/>
                    </a:solidFill>
                  </a:rPr>
                  <a:t>driver</a:t>
                </a:r>
                <a:endParaRPr lang="sl-SI" sz="900" b="1" dirty="0">
                  <a:solidFill>
                    <a:srgbClr val="003366"/>
                  </a:solidFill>
                </a:endParaRPr>
              </a:p>
            </p:txBody>
          </p:sp>
          <p:sp>
            <p:nvSpPr>
              <p:cNvPr id="29" name="Can 28"/>
              <p:cNvSpPr/>
              <p:nvPr/>
            </p:nvSpPr>
            <p:spPr>
              <a:xfrm>
                <a:off x="1042988" y="1878013"/>
                <a:ext cx="3960812" cy="3241675"/>
              </a:xfrm>
              <a:prstGeom prst="can">
                <a:avLst>
                  <a:gd name="adj" fmla="val 18014"/>
                </a:avLst>
              </a:prstGeom>
              <a:solidFill>
                <a:srgbClr val="699BCD"/>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20000"/>
                  </a:spcBef>
                  <a:buFontTx/>
                  <a:buChar char="•"/>
                  <a:defRPr/>
                </a:pPr>
                <a:endParaRPr lang="sl-SI" dirty="0"/>
              </a:p>
            </p:txBody>
          </p:sp>
          <p:sp>
            <p:nvSpPr>
              <p:cNvPr id="30" name="Rounded Rectangle 29"/>
              <p:cNvSpPr/>
              <p:nvPr/>
            </p:nvSpPr>
            <p:spPr>
              <a:xfrm>
                <a:off x="1258888" y="2781300"/>
                <a:ext cx="1857375" cy="1727200"/>
              </a:xfrm>
              <a:prstGeom prst="roundRect">
                <a:avLst/>
              </a:prstGeom>
              <a:solidFill>
                <a:schemeClr val="accent1">
                  <a:lumMod val="50000"/>
                </a:schemeClr>
              </a:solidFill>
              <a:ln w="9525"/>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20000"/>
                  </a:spcBef>
                  <a:defRPr/>
                </a:pPr>
                <a:endParaRPr lang="sl-SI" sz="1200" dirty="0"/>
              </a:p>
              <a:p>
                <a:pPr algn="ctr" eaLnBrk="0" hangingPunct="0">
                  <a:spcBef>
                    <a:spcPct val="20000"/>
                  </a:spcBef>
                  <a:defRPr/>
                </a:pPr>
                <a:endParaRPr lang="sl-SI" sz="1200" dirty="0"/>
              </a:p>
              <a:p>
                <a:pPr algn="ctr" eaLnBrk="0" hangingPunct="0">
                  <a:spcBef>
                    <a:spcPct val="20000"/>
                  </a:spcBef>
                  <a:defRPr/>
                </a:pPr>
                <a:endParaRPr lang="sl-SI" sz="1200" dirty="0"/>
              </a:p>
              <a:p>
                <a:pPr algn="ctr" eaLnBrk="0" hangingPunct="0">
                  <a:spcBef>
                    <a:spcPct val="20000"/>
                  </a:spcBef>
                  <a:defRPr/>
                </a:pPr>
                <a:endParaRPr lang="sl-SI" sz="1200" dirty="0"/>
              </a:p>
              <a:p>
                <a:pPr algn="ctr" eaLnBrk="0" hangingPunct="0">
                  <a:spcBef>
                    <a:spcPct val="20000"/>
                  </a:spcBef>
                  <a:defRPr/>
                </a:pPr>
                <a:endParaRPr lang="sl-SI" sz="1200" dirty="0"/>
              </a:p>
              <a:p>
                <a:pPr algn="ctr" eaLnBrk="0" hangingPunct="0">
                  <a:spcBef>
                    <a:spcPct val="20000"/>
                  </a:spcBef>
                  <a:defRPr/>
                </a:pPr>
                <a:endParaRPr lang="sl-SI" sz="1200" dirty="0"/>
              </a:p>
              <a:p>
                <a:pPr algn="ctr" eaLnBrk="0" hangingPunct="0">
                  <a:spcBef>
                    <a:spcPct val="20000"/>
                  </a:spcBef>
                  <a:defRPr/>
                </a:pPr>
                <a:r>
                  <a:rPr lang="en-US" sz="1200" dirty="0" smtClean="0"/>
                  <a:t>Table</a:t>
                </a:r>
                <a:r>
                  <a:rPr lang="sl-SI" sz="1200" dirty="0" smtClean="0"/>
                  <a:t> </a:t>
                </a:r>
                <a:r>
                  <a:rPr lang="sl-SI" sz="1200" dirty="0"/>
                  <a:t>– </a:t>
                </a:r>
                <a:r>
                  <a:rPr lang="en-US" sz="1200" dirty="0" smtClean="0"/>
                  <a:t>rules</a:t>
                </a:r>
                <a:r>
                  <a:rPr lang="sl-SI" sz="1200" dirty="0" smtClean="0"/>
                  <a:t>, </a:t>
                </a:r>
                <a:r>
                  <a:rPr lang="en-US" sz="1200" dirty="0" smtClean="0"/>
                  <a:t>parameters of risk</a:t>
                </a:r>
                <a:endParaRPr lang="sl-SI" sz="1200" dirty="0"/>
              </a:p>
            </p:txBody>
          </p:sp>
          <p:sp>
            <p:nvSpPr>
              <p:cNvPr id="31" name="Rounded Rectangle 30"/>
              <p:cNvSpPr/>
              <p:nvPr/>
            </p:nvSpPr>
            <p:spPr>
              <a:xfrm>
                <a:off x="3779838" y="2492375"/>
                <a:ext cx="1000125" cy="2305050"/>
              </a:xfrm>
              <a:prstGeom prst="roundRect">
                <a:avLst/>
              </a:prstGeom>
              <a:solidFill>
                <a:srgbClr val="00486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20000"/>
                  </a:spcBef>
                  <a:defRPr/>
                </a:pPr>
                <a:r>
                  <a:rPr lang="en-US" sz="1200" dirty="0"/>
                  <a:t>Engine</a:t>
                </a:r>
                <a:r>
                  <a:rPr lang="sl-SI" sz="1200" dirty="0"/>
                  <a:t> SAT</a:t>
                </a:r>
              </a:p>
            </p:txBody>
          </p:sp>
          <p:sp>
            <p:nvSpPr>
              <p:cNvPr id="32" name="Can 31"/>
              <p:cNvSpPr/>
              <p:nvPr/>
            </p:nvSpPr>
            <p:spPr>
              <a:xfrm>
                <a:off x="1473200" y="2965450"/>
                <a:ext cx="642938" cy="1000125"/>
              </a:xfrm>
              <a:prstGeom prst="can">
                <a:avLst/>
              </a:prstGeom>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20000"/>
                  </a:spcBef>
                  <a:buFontTx/>
                  <a:buChar char="•"/>
                  <a:defRPr/>
                </a:pPr>
                <a:endParaRPr lang="sl-SI" dirty="0"/>
              </a:p>
            </p:txBody>
          </p:sp>
          <p:sp>
            <p:nvSpPr>
              <p:cNvPr id="33" name="Can 32"/>
              <p:cNvSpPr/>
              <p:nvPr/>
            </p:nvSpPr>
            <p:spPr>
              <a:xfrm>
                <a:off x="2259013" y="3079750"/>
                <a:ext cx="285750" cy="285750"/>
              </a:xfrm>
              <a:prstGeom prst="can">
                <a:avLst/>
              </a:prstGeom>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20000"/>
                  </a:spcBef>
                  <a:buFontTx/>
                  <a:buChar char="•"/>
                  <a:defRPr/>
                </a:pPr>
                <a:endParaRPr lang="sl-SI"/>
              </a:p>
            </p:txBody>
          </p:sp>
          <p:sp>
            <p:nvSpPr>
              <p:cNvPr id="34" name="Can 33"/>
              <p:cNvSpPr/>
              <p:nvPr/>
            </p:nvSpPr>
            <p:spPr>
              <a:xfrm>
                <a:off x="2625725" y="3222625"/>
                <a:ext cx="285750" cy="285750"/>
              </a:xfrm>
              <a:prstGeom prst="can">
                <a:avLst/>
              </a:prstGeom>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20000"/>
                  </a:spcBef>
                  <a:buFontTx/>
                  <a:buChar char="•"/>
                  <a:defRPr/>
                </a:pPr>
                <a:endParaRPr lang="sl-SI"/>
              </a:p>
            </p:txBody>
          </p:sp>
          <p:sp>
            <p:nvSpPr>
              <p:cNvPr id="35" name="Can 34"/>
              <p:cNvSpPr/>
              <p:nvPr/>
            </p:nvSpPr>
            <p:spPr>
              <a:xfrm>
                <a:off x="2259013" y="3527425"/>
                <a:ext cx="285750" cy="285750"/>
              </a:xfrm>
              <a:prstGeom prst="can">
                <a:avLst/>
              </a:prstGeom>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20000"/>
                  </a:spcBef>
                  <a:buFontTx/>
                  <a:buChar char="•"/>
                  <a:defRPr/>
                </a:pPr>
                <a:endParaRPr lang="sl-SI"/>
              </a:p>
            </p:txBody>
          </p:sp>
          <p:sp>
            <p:nvSpPr>
              <p:cNvPr id="36" name="Can 35"/>
              <p:cNvSpPr/>
              <p:nvPr/>
            </p:nvSpPr>
            <p:spPr>
              <a:xfrm>
                <a:off x="2616200" y="3679825"/>
                <a:ext cx="285750" cy="285750"/>
              </a:xfrm>
              <a:prstGeom prst="can">
                <a:avLst/>
              </a:prstGeom>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20000"/>
                  </a:spcBef>
                  <a:buFontTx/>
                  <a:buChar char="•"/>
                  <a:defRPr/>
                </a:pPr>
                <a:endParaRPr lang="sl-SI"/>
              </a:p>
            </p:txBody>
          </p:sp>
          <p:cxnSp>
            <p:nvCxnSpPr>
              <p:cNvPr id="37" name="Straight Arrow Connector 36"/>
              <p:cNvCxnSpPr>
                <a:stCxn id="30" idx="3"/>
                <a:endCxn id="31" idx="1"/>
              </p:cNvCxnSpPr>
              <p:nvPr/>
            </p:nvCxnSpPr>
            <p:spPr>
              <a:xfrm>
                <a:off x="3116263" y="3644900"/>
                <a:ext cx="663575" cy="1588"/>
              </a:xfrm>
              <a:prstGeom prst="straightConnector1">
                <a:avLst/>
              </a:prstGeom>
              <a:ln w="19050">
                <a:tailEnd type="arrow"/>
              </a:ln>
            </p:spPr>
            <p:style>
              <a:lnRef idx="2">
                <a:schemeClr val="dk1"/>
              </a:lnRef>
              <a:fillRef idx="0">
                <a:schemeClr val="dk1"/>
              </a:fillRef>
              <a:effectRef idx="1">
                <a:schemeClr val="dk1"/>
              </a:effectRef>
              <a:fontRef idx="minor">
                <a:schemeClr val="tx1"/>
              </a:fontRef>
            </p:style>
          </p:cxnSp>
          <p:sp>
            <p:nvSpPr>
              <p:cNvPr id="38" name="TextBox 86"/>
              <p:cNvSpPr txBox="1">
                <a:spLocks noChangeArrowheads="1"/>
              </p:cNvSpPr>
              <p:nvPr/>
            </p:nvSpPr>
            <p:spPr bwMode="auto">
              <a:xfrm>
                <a:off x="3132138" y="3357563"/>
                <a:ext cx="498855" cy="230832"/>
              </a:xfrm>
              <a:prstGeom prst="rect">
                <a:avLst/>
              </a:prstGeom>
              <a:noFill/>
              <a:ln w="9525">
                <a:noFill/>
                <a:miter lim="800000"/>
                <a:headEnd/>
                <a:tailEnd/>
              </a:ln>
            </p:spPr>
            <p:txBody>
              <a:bodyPr wrap="none">
                <a:spAutoFit/>
              </a:bodyPr>
              <a:lstStyle/>
              <a:p>
                <a:pPr eaLnBrk="0" hangingPunct="0">
                  <a:spcBef>
                    <a:spcPct val="20000"/>
                  </a:spcBef>
                </a:pPr>
                <a:r>
                  <a:rPr lang="en-US" sz="900" b="1" dirty="0" smtClean="0">
                    <a:solidFill>
                      <a:srgbClr val="003366"/>
                    </a:solidFill>
                  </a:rPr>
                  <a:t>Rules</a:t>
                </a:r>
                <a:endParaRPr lang="sl-SI" sz="900" b="1" dirty="0">
                  <a:solidFill>
                    <a:srgbClr val="003366"/>
                  </a:solidFill>
                </a:endParaRPr>
              </a:p>
            </p:txBody>
          </p:sp>
          <p:sp>
            <p:nvSpPr>
              <p:cNvPr id="39" name="Cube 38"/>
              <p:cNvSpPr/>
              <p:nvPr/>
            </p:nvSpPr>
            <p:spPr>
              <a:xfrm>
                <a:off x="6553200" y="4381500"/>
                <a:ext cx="1714500" cy="571500"/>
              </a:xfrm>
              <a:prstGeom prst="cube">
                <a:avLst/>
              </a:prstGeom>
              <a:solidFill>
                <a:schemeClr val="accent2">
                  <a:lumMod val="40000"/>
                  <a:lumOff val="60000"/>
                </a:schemeClr>
              </a:solidFill>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anchor="ctr"/>
              <a:lstStyle/>
              <a:p>
                <a:pPr algn="ctr" eaLnBrk="0" hangingPunct="0">
                  <a:spcBef>
                    <a:spcPct val="20000"/>
                  </a:spcBef>
                  <a:defRPr/>
                </a:pPr>
                <a:r>
                  <a:rPr lang="en-US" sz="1400" dirty="0"/>
                  <a:t>EMCS</a:t>
                </a:r>
                <a:endParaRPr lang="sl-SI" dirty="0"/>
              </a:p>
            </p:txBody>
          </p:sp>
          <p:cxnSp>
            <p:nvCxnSpPr>
              <p:cNvPr id="40" name="Elbow Connector 39"/>
              <p:cNvCxnSpPr>
                <a:stCxn id="26" idx="2"/>
                <a:endCxn id="31" idx="3"/>
              </p:cNvCxnSpPr>
              <p:nvPr/>
            </p:nvCxnSpPr>
            <p:spPr>
              <a:xfrm rot="10800000" flipV="1">
                <a:off x="4779963" y="2833688"/>
                <a:ext cx="1773237" cy="811212"/>
              </a:xfrm>
              <a:prstGeom prst="bentConnector3">
                <a:avLst>
                  <a:gd name="adj1" fmla="val 50000"/>
                </a:avLst>
              </a:prstGeom>
              <a:ln w="19050">
                <a:solidFill>
                  <a:schemeClr val="tx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41" name="TextBox 123"/>
              <p:cNvSpPr txBox="1">
                <a:spLocks noChangeArrowheads="1"/>
              </p:cNvSpPr>
              <p:nvPr/>
            </p:nvSpPr>
            <p:spPr bwMode="auto">
              <a:xfrm>
                <a:off x="5031702" y="3248025"/>
                <a:ext cx="434735" cy="397032"/>
              </a:xfrm>
              <a:prstGeom prst="rect">
                <a:avLst/>
              </a:prstGeom>
              <a:noFill/>
              <a:ln w="9525">
                <a:noFill/>
                <a:miter lim="800000"/>
                <a:headEnd/>
                <a:tailEnd/>
              </a:ln>
            </p:spPr>
            <p:txBody>
              <a:bodyPr wrap="none">
                <a:spAutoFit/>
              </a:bodyPr>
              <a:lstStyle/>
              <a:p>
                <a:pPr algn="ctr" eaLnBrk="0" hangingPunct="0">
                  <a:spcBef>
                    <a:spcPct val="20000"/>
                  </a:spcBef>
                </a:pPr>
                <a:r>
                  <a:rPr lang="en-US" sz="900" b="1" dirty="0" smtClean="0">
                    <a:solidFill>
                      <a:srgbClr val="003366"/>
                    </a:solidFill>
                  </a:rPr>
                  <a:t>Data</a:t>
                </a:r>
                <a:endParaRPr lang="sl-SI" sz="900" b="1" dirty="0">
                  <a:solidFill>
                    <a:srgbClr val="003366"/>
                  </a:solidFill>
                </a:endParaRPr>
              </a:p>
              <a:p>
                <a:pPr algn="ctr" eaLnBrk="0" hangingPunct="0">
                  <a:spcBef>
                    <a:spcPct val="20000"/>
                  </a:spcBef>
                </a:pPr>
                <a:r>
                  <a:rPr lang="sl-SI" sz="900" b="1" dirty="0">
                    <a:solidFill>
                      <a:srgbClr val="003366"/>
                    </a:solidFill>
                  </a:rPr>
                  <a:t>.xml</a:t>
                </a:r>
              </a:p>
            </p:txBody>
          </p:sp>
          <p:cxnSp>
            <p:nvCxnSpPr>
              <p:cNvPr id="42" name="Elbow Connector 41"/>
              <p:cNvCxnSpPr>
                <a:stCxn id="27" idx="2"/>
                <a:endCxn id="31" idx="3"/>
              </p:cNvCxnSpPr>
              <p:nvPr/>
            </p:nvCxnSpPr>
            <p:spPr>
              <a:xfrm rot="10800000">
                <a:off x="4779963" y="3644900"/>
                <a:ext cx="1773237" cy="103188"/>
              </a:xfrm>
              <a:prstGeom prst="bentConnector3">
                <a:avLst>
                  <a:gd name="adj1" fmla="val 50000"/>
                </a:avLst>
              </a:prstGeom>
              <a:ln w="19050">
                <a:solidFill>
                  <a:schemeClr val="tx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3" name="Elbow Connector 42"/>
              <p:cNvCxnSpPr>
                <a:stCxn id="39" idx="2"/>
                <a:endCxn id="31" idx="3"/>
              </p:cNvCxnSpPr>
              <p:nvPr/>
            </p:nvCxnSpPr>
            <p:spPr>
              <a:xfrm rot="10800000">
                <a:off x="4779963" y="3644900"/>
                <a:ext cx="1773237" cy="1093788"/>
              </a:xfrm>
              <a:prstGeom prst="bentConnector3">
                <a:avLst>
                  <a:gd name="adj1" fmla="val 50000"/>
                </a:avLst>
              </a:prstGeom>
              <a:ln w="19050">
                <a:solidFill>
                  <a:schemeClr val="tx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44" name="TextBox 123"/>
              <p:cNvSpPr txBox="1">
                <a:spLocks noChangeArrowheads="1"/>
              </p:cNvSpPr>
              <p:nvPr/>
            </p:nvSpPr>
            <p:spPr bwMode="auto">
              <a:xfrm>
                <a:off x="5724525" y="2565400"/>
                <a:ext cx="505267" cy="230832"/>
              </a:xfrm>
              <a:prstGeom prst="rect">
                <a:avLst/>
              </a:prstGeom>
              <a:noFill/>
              <a:ln w="9525">
                <a:noFill/>
                <a:miter lim="800000"/>
                <a:headEnd/>
                <a:tailEnd/>
              </a:ln>
            </p:spPr>
            <p:txBody>
              <a:bodyPr wrap="none">
                <a:spAutoFit/>
              </a:bodyPr>
              <a:lstStyle/>
              <a:p>
                <a:pPr eaLnBrk="0" hangingPunct="0">
                  <a:spcBef>
                    <a:spcPct val="20000"/>
                  </a:spcBef>
                </a:pPr>
                <a:r>
                  <a:rPr lang="en-US" sz="900" b="1" dirty="0" smtClean="0">
                    <a:solidFill>
                      <a:srgbClr val="003366"/>
                    </a:solidFill>
                  </a:rPr>
                  <a:t>driver</a:t>
                </a:r>
                <a:endParaRPr lang="sl-SI" sz="900" b="1" dirty="0">
                  <a:solidFill>
                    <a:srgbClr val="003366"/>
                  </a:solidFill>
                </a:endParaRPr>
              </a:p>
            </p:txBody>
          </p:sp>
          <p:sp>
            <p:nvSpPr>
              <p:cNvPr id="45" name="TextBox 123"/>
              <p:cNvSpPr txBox="1">
                <a:spLocks noChangeArrowheads="1"/>
              </p:cNvSpPr>
              <p:nvPr/>
            </p:nvSpPr>
            <p:spPr bwMode="auto">
              <a:xfrm>
                <a:off x="5724525" y="3425825"/>
                <a:ext cx="505267" cy="230832"/>
              </a:xfrm>
              <a:prstGeom prst="rect">
                <a:avLst/>
              </a:prstGeom>
              <a:noFill/>
              <a:ln w="9525">
                <a:noFill/>
                <a:miter lim="800000"/>
                <a:headEnd/>
                <a:tailEnd/>
              </a:ln>
            </p:spPr>
            <p:txBody>
              <a:bodyPr wrap="none">
                <a:spAutoFit/>
              </a:bodyPr>
              <a:lstStyle/>
              <a:p>
                <a:pPr eaLnBrk="0" hangingPunct="0">
                  <a:spcBef>
                    <a:spcPct val="20000"/>
                  </a:spcBef>
                </a:pPr>
                <a:r>
                  <a:rPr lang="en-US" sz="900" b="1" dirty="0" smtClean="0">
                    <a:solidFill>
                      <a:srgbClr val="003366"/>
                    </a:solidFill>
                  </a:rPr>
                  <a:t>driver</a:t>
                </a:r>
                <a:endParaRPr lang="sl-SI" sz="900" b="1" dirty="0">
                  <a:solidFill>
                    <a:srgbClr val="003366"/>
                  </a:solidFill>
                </a:endParaRPr>
              </a:p>
            </p:txBody>
          </p:sp>
          <p:sp>
            <p:nvSpPr>
              <p:cNvPr id="46" name="TextBox 123"/>
              <p:cNvSpPr txBox="1">
                <a:spLocks noChangeArrowheads="1"/>
              </p:cNvSpPr>
              <p:nvPr/>
            </p:nvSpPr>
            <p:spPr bwMode="auto">
              <a:xfrm>
                <a:off x="5724525" y="4418013"/>
                <a:ext cx="505267" cy="230832"/>
              </a:xfrm>
              <a:prstGeom prst="rect">
                <a:avLst/>
              </a:prstGeom>
              <a:noFill/>
              <a:ln w="9525">
                <a:noFill/>
                <a:miter lim="800000"/>
                <a:headEnd/>
                <a:tailEnd/>
              </a:ln>
            </p:spPr>
            <p:txBody>
              <a:bodyPr wrap="none">
                <a:spAutoFit/>
              </a:bodyPr>
              <a:lstStyle/>
              <a:p>
                <a:pPr eaLnBrk="0" hangingPunct="0">
                  <a:spcBef>
                    <a:spcPct val="20000"/>
                  </a:spcBef>
                </a:pPr>
                <a:r>
                  <a:rPr lang="en-US" sz="900" b="1" dirty="0" smtClean="0">
                    <a:solidFill>
                      <a:srgbClr val="003366"/>
                    </a:solidFill>
                  </a:rPr>
                  <a:t>driver</a:t>
                </a:r>
                <a:endParaRPr lang="sl-SI" sz="900" b="1" dirty="0">
                  <a:solidFill>
                    <a:srgbClr val="003366"/>
                  </a:solidFill>
                </a:endParaRPr>
              </a:p>
            </p:txBody>
          </p:sp>
          <p:sp>
            <p:nvSpPr>
              <p:cNvPr id="47" name="TextBox 86"/>
              <p:cNvSpPr txBox="1">
                <a:spLocks noChangeArrowheads="1"/>
              </p:cNvSpPr>
              <p:nvPr/>
            </p:nvSpPr>
            <p:spPr bwMode="auto">
              <a:xfrm>
                <a:off x="3124200" y="3744913"/>
                <a:ext cx="422275" cy="231775"/>
              </a:xfrm>
              <a:prstGeom prst="rect">
                <a:avLst/>
              </a:prstGeom>
              <a:noFill/>
              <a:ln w="9525">
                <a:noFill/>
                <a:miter lim="800000"/>
                <a:headEnd/>
                <a:tailEnd/>
              </a:ln>
            </p:spPr>
            <p:txBody>
              <a:bodyPr wrap="none">
                <a:spAutoFit/>
              </a:bodyPr>
              <a:lstStyle/>
              <a:p>
                <a:pPr eaLnBrk="0" hangingPunct="0">
                  <a:spcBef>
                    <a:spcPct val="20000"/>
                  </a:spcBef>
                </a:pPr>
                <a:r>
                  <a:rPr lang="sl-SI" sz="900" b="1" dirty="0">
                    <a:solidFill>
                      <a:srgbClr val="003366"/>
                    </a:solidFill>
                  </a:rPr>
                  <a:t>SQL</a:t>
                </a:r>
              </a:p>
            </p:txBody>
          </p:sp>
          <p:cxnSp>
            <p:nvCxnSpPr>
              <p:cNvPr id="48" name="Elbow Connector 47"/>
              <p:cNvCxnSpPr>
                <a:endCxn id="31" idx="3"/>
              </p:cNvCxnSpPr>
              <p:nvPr/>
            </p:nvCxnSpPr>
            <p:spPr>
              <a:xfrm rot="10800000" flipV="1">
                <a:off x="4779963" y="2057400"/>
                <a:ext cx="1773237" cy="1587500"/>
              </a:xfrm>
              <a:prstGeom prst="bentConnector3">
                <a:avLst>
                  <a:gd name="adj1" fmla="val 50000"/>
                </a:avLst>
              </a:prstGeom>
              <a:ln w="19050">
                <a:solidFill>
                  <a:schemeClr val="tx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49" name="Cube 48"/>
              <p:cNvSpPr/>
              <p:nvPr/>
            </p:nvSpPr>
            <p:spPr>
              <a:xfrm>
                <a:off x="6553200" y="1600200"/>
                <a:ext cx="1714500" cy="571500"/>
              </a:xfrm>
              <a:prstGeom prst="cube">
                <a:avLst/>
              </a:prstGeom>
              <a:solidFill>
                <a:schemeClr val="accent2">
                  <a:lumMod val="40000"/>
                  <a:lumOff val="60000"/>
                </a:schemeClr>
              </a:solidFill>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anchor="ctr"/>
              <a:lstStyle/>
              <a:p>
                <a:pPr algn="ctr" eaLnBrk="0" hangingPunct="0">
                  <a:spcBef>
                    <a:spcPct val="20000"/>
                  </a:spcBef>
                  <a:defRPr/>
                </a:pPr>
                <a:r>
                  <a:rPr lang="en-US" sz="1400" dirty="0"/>
                  <a:t>CIS</a:t>
                </a:r>
                <a:endParaRPr lang="sl-SI" dirty="0"/>
              </a:p>
            </p:txBody>
          </p:sp>
          <p:sp>
            <p:nvSpPr>
              <p:cNvPr id="50" name="TextBox 27"/>
              <p:cNvSpPr txBox="1">
                <a:spLocks noChangeArrowheads="1"/>
              </p:cNvSpPr>
              <p:nvPr/>
            </p:nvSpPr>
            <p:spPr bwMode="auto">
              <a:xfrm>
                <a:off x="5105400" y="1371600"/>
                <a:ext cx="1219200" cy="369888"/>
              </a:xfrm>
              <a:prstGeom prst="rect">
                <a:avLst/>
              </a:prstGeom>
              <a:noFill/>
              <a:ln w="9525">
                <a:noFill/>
                <a:miter lim="800000"/>
                <a:headEnd/>
                <a:tailEnd/>
              </a:ln>
            </p:spPr>
            <p:txBody>
              <a:bodyPr>
                <a:spAutoFit/>
              </a:bodyPr>
              <a:lstStyle/>
              <a:p>
                <a:r>
                  <a:rPr lang="en-US" dirty="0"/>
                  <a:t>Present</a:t>
                </a:r>
              </a:p>
            </p:txBody>
          </p:sp>
          <p:sp>
            <p:nvSpPr>
              <p:cNvPr id="51" name="TextBox 28"/>
              <p:cNvSpPr txBox="1">
                <a:spLocks noChangeArrowheads="1"/>
              </p:cNvSpPr>
              <p:nvPr/>
            </p:nvSpPr>
            <p:spPr bwMode="auto">
              <a:xfrm>
                <a:off x="5181600" y="2220913"/>
                <a:ext cx="1219200" cy="369887"/>
              </a:xfrm>
              <a:prstGeom prst="rect">
                <a:avLst/>
              </a:prstGeom>
              <a:noFill/>
              <a:ln w="9525">
                <a:noFill/>
                <a:miter lim="800000"/>
                <a:headEnd/>
                <a:tailEnd/>
              </a:ln>
            </p:spPr>
            <p:txBody>
              <a:bodyPr>
                <a:spAutoFit/>
              </a:bodyPr>
              <a:lstStyle/>
              <a:p>
                <a:r>
                  <a:rPr lang="en-US" dirty="0"/>
                  <a:t>Future</a:t>
                </a:r>
              </a:p>
            </p:txBody>
          </p:sp>
        </p:grpSp>
        <p:sp>
          <p:nvSpPr>
            <p:cNvPr id="52" name="Cube 51"/>
            <p:cNvSpPr/>
            <p:nvPr/>
          </p:nvSpPr>
          <p:spPr>
            <a:xfrm>
              <a:off x="228600" y="1519238"/>
              <a:ext cx="1714500" cy="1223962"/>
            </a:xfrm>
            <a:prstGeom prst="cube">
              <a:avLst/>
            </a:prstGeom>
            <a:solidFill>
              <a:schemeClr val="accent1">
                <a:lumMod val="50000"/>
              </a:schemeClr>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20000"/>
                </a:spcBef>
                <a:defRPr/>
              </a:pPr>
              <a:r>
                <a:rPr lang="en-US" sz="1200" dirty="0">
                  <a:solidFill>
                    <a:schemeClr val="bg1"/>
                  </a:solidFill>
                </a:rPr>
                <a:t>Application </a:t>
              </a:r>
              <a:r>
                <a:rPr lang="sl-SI" sz="1200" dirty="0">
                  <a:solidFill>
                    <a:schemeClr val="bg1"/>
                  </a:solidFill>
                </a:rPr>
                <a:t> </a:t>
              </a:r>
              <a:r>
                <a:rPr lang="en-US" sz="1200" dirty="0">
                  <a:solidFill>
                    <a:schemeClr val="bg1"/>
                  </a:solidFill>
                </a:rPr>
                <a:t>RMS</a:t>
              </a:r>
              <a:endParaRPr lang="sl-SI" sz="1200" dirty="0">
                <a:solidFill>
                  <a:schemeClr val="bg1"/>
                </a:solidFill>
              </a:endParaRPr>
            </a:p>
          </p:txBody>
        </p:sp>
        <p:cxnSp>
          <p:nvCxnSpPr>
            <p:cNvPr id="54" name="Shape 53"/>
            <p:cNvCxnSpPr>
              <a:stCxn id="52" idx="3"/>
              <a:endCxn id="29" idx="2"/>
            </p:cNvCxnSpPr>
            <p:nvPr/>
          </p:nvCxnSpPr>
          <p:spPr>
            <a:xfrm rot="16200000" flipH="1">
              <a:off x="514846" y="3161208"/>
              <a:ext cx="1655763" cy="819745"/>
            </a:xfrm>
            <a:prstGeom prst="bentConnector2">
              <a:avLst/>
            </a:prstGeom>
            <a:ln>
              <a:headEnd type="arrow"/>
              <a:tailEnd type="arrow"/>
            </a:ln>
          </p:spPr>
          <p:style>
            <a:lnRef idx="3">
              <a:schemeClr val="dk1"/>
            </a:lnRef>
            <a:fillRef idx="0">
              <a:schemeClr val="dk1"/>
            </a:fillRef>
            <a:effectRef idx="2">
              <a:schemeClr val="dk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20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20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2000"/>
                                        <p:tgtEl>
                                          <p:spTgt spid="22"/>
                                        </p:tgtEl>
                                      </p:cBhvr>
                                    </p:animEffect>
                                    <p:set>
                                      <p:cBhvr>
                                        <p:cTn id="18" dur="1" fill="hold">
                                          <p:stCondLst>
                                            <p:cond delay="1999"/>
                                          </p:stCondLst>
                                        </p:cTn>
                                        <p:tgtEl>
                                          <p:spTgt spid="22"/>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2000"/>
                                        <p:tgtEl>
                                          <p:spTgt spid="23"/>
                                        </p:tgtEl>
                                      </p:cBhvr>
                                    </p:animEffect>
                                    <p:set>
                                      <p:cBhvr>
                                        <p:cTn id="21" dur="1" fill="hold">
                                          <p:stCondLst>
                                            <p:cond delay="1999"/>
                                          </p:stCondLst>
                                        </p:cTn>
                                        <p:tgtEl>
                                          <p:spTgt spid="23"/>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2000"/>
                                        <p:tgtEl>
                                          <p:spTgt spid="24"/>
                                        </p:tgtEl>
                                      </p:cBhvr>
                                    </p:animEffect>
                                    <p:set>
                                      <p:cBhvr>
                                        <p:cTn id="24" dur="1" fill="hold">
                                          <p:stCondLst>
                                            <p:cond delay="1999"/>
                                          </p:stCondLst>
                                        </p:cTn>
                                        <p:tgtEl>
                                          <p:spTgt spid="24"/>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2000"/>
                                        <p:tgtEl>
                                          <p:spTgt spid="20"/>
                                        </p:tgtEl>
                                      </p:cBhvr>
                                    </p:animEffect>
                                    <p:set>
                                      <p:cBhvr>
                                        <p:cTn id="27" dur="1" fill="hold">
                                          <p:stCondLst>
                                            <p:cond delay="1999"/>
                                          </p:stCondLst>
                                        </p:cTn>
                                        <p:tgtEl>
                                          <p:spTgt spid="20"/>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2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animBg="1"/>
      <p:bldP spid="22" grpId="1" animBg="1"/>
      <p:bldP spid="23" grpId="0" animBg="1"/>
      <p:bldP spid="23" grpId="1" animBg="1"/>
      <p:bldP spid="24" grpId="0" animBg="1"/>
      <p:bldP spid="2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ELECTRONIC CUSTOMS</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53998"/>
          </a:xfrm>
          <a:prstGeom prst="rect">
            <a:avLst/>
          </a:prstGeom>
          <a:noFill/>
        </p:spPr>
        <p:txBody>
          <a:bodyPr wrap="square" rtlCol="0">
            <a:spAutoFit/>
          </a:bodyPr>
          <a:lstStyle/>
          <a:p>
            <a:r>
              <a:rPr lang="en-US" sz="3000" b="1" dirty="0" smtClean="0">
                <a:solidFill>
                  <a:schemeClr val="accent2">
                    <a:lumMod val="50000"/>
                  </a:schemeClr>
                </a:solidFill>
                <a:latin typeface="Helvetica" pitchFamily="34" charset="0"/>
              </a:rPr>
              <a:t>CIS: SEED </a:t>
            </a:r>
            <a:endParaRPr lang="en-US" sz="2000" dirty="0">
              <a:solidFill>
                <a:schemeClr val="accent2">
                  <a:lumMod val="50000"/>
                </a:schemeClr>
              </a:solidFill>
              <a:latin typeface="Helvetica" pitchFamily="34" charset="0"/>
            </a:endParaRPr>
          </a:p>
        </p:txBody>
      </p:sp>
      <p:sp>
        <p:nvSpPr>
          <p:cNvPr id="32" name="TextBox 31"/>
          <p:cNvSpPr txBox="1"/>
          <p:nvPr/>
        </p:nvSpPr>
        <p:spPr>
          <a:xfrm>
            <a:off x="533400" y="1752600"/>
            <a:ext cx="8458200" cy="4093428"/>
          </a:xfrm>
          <a:prstGeom prst="rect">
            <a:avLst/>
          </a:prstGeom>
          <a:noFill/>
        </p:spPr>
        <p:txBody>
          <a:bodyPr wrap="square" rtlCol="0">
            <a:spAutoFit/>
          </a:bodyPr>
          <a:lstStyle/>
          <a:p>
            <a:pPr lvl="1">
              <a:spcBef>
                <a:spcPts val="1200"/>
              </a:spcBef>
              <a:buBlip>
                <a:blip r:embed="rId3"/>
              </a:buBlip>
            </a:pPr>
            <a:r>
              <a:rPr lang="en-US" sz="2000" dirty="0" smtClean="0">
                <a:solidFill>
                  <a:schemeClr val="accent2">
                    <a:lumMod val="50000"/>
                  </a:schemeClr>
                </a:solidFill>
              </a:rPr>
              <a:t> Founded </a:t>
            </a:r>
            <a:r>
              <a:rPr lang="en-US" sz="2000" dirty="0" smtClean="0">
                <a:solidFill>
                  <a:schemeClr val="accent2">
                    <a:lumMod val="50000"/>
                  </a:schemeClr>
                </a:solidFill>
              </a:rPr>
              <a:t>by European Commission </a:t>
            </a:r>
          </a:p>
          <a:p>
            <a:pPr lvl="1">
              <a:spcBef>
                <a:spcPts val="1200"/>
              </a:spcBef>
              <a:buBlip>
                <a:blip r:embed="rId3"/>
              </a:buBlip>
            </a:pPr>
            <a:r>
              <a:rPr lang="en-US" sz="2000" dirty="0" smtClean="0">
                <a:solidFill>
                  <a:schemeClr val="accent2">
                    <a:lumMod val="50000"/>
                  </a:schemeClr>
                </a:solidFill>
              </a:rPr>
              <a:t> Exchange </a:t>
            </a:r>
            <a:r>
              <a:rPr lang="en-US" sz="2000" dirty="0" smtClean="0">
                <a:solidFill>
                  <a:schemeClr val="accent2">
                    <a:lumMod val="50000"/>
                  </a:schemeClr>
                </a:solidFill>
              </a:rPr>
              <a:t>of pre-arrival information with</a:t>
            </a:r>
          </a:p>
          <a:p>
            <a:pPr lvl="2">
              <a:spcBef>
                <a:spcPts val="600"/>
              </a:spcBef>
              <a:buBlip>
                <a:blip r:embed="rId3"/>
              </a:buBlip>
            </a:pPr>
            <a:r>
              <a:rPr lang="en-US" sz="2000" dirty="0" smtClean="0">
                <a:solidFill>
                  <a:schemeClr val="accent2">
                    <a:lumMod val="50000"/>
                  </a:schemeClr>
                </a:solidFill>
              </a:rPr>
              <a:t>Automatic data matching</a:t>
            </a:r>
          </a:p>
          <a:p>
            <a:pPr lvl="2">
              <a:spcBef>
                <a:spcPts val="600"/>
              </a:spcBef>
              <a:buBlip>
                <a:blip r:embed="rId3"/>
              </a:buBlip>
            </a:pPr>
            <a:r>
              <a:rPr lang="en-US" sz="2000" dirty="0" smtClean="0">
                <a:solidFill>
                  <a:schemeClr val="accent2">
                    <a:lumMod val="50000"/>
                  </a:schemeClr>
                </a:solidFill>
              </a:rPr>
              <a:t>Analysis of pre-arrival data and alarm functions</a:t>
            </a:r>
          </a:p>
          <a:p>
            <a:pPr lvl="1">
              <a:spcBef>
                <a:spcPts val="1200"/>
              </a:spcBef>
              <a:buBlip>
                <a:blip r:embed="rId3"/>
              </a:buBlip>
            </a:pPr>
            <a:r>
              <a:rPr lang="en-US" sz="2000" dirty="0" smtClean="0">
                <a:solidFill>
                  <a:schemeClr val="accent2">
                    <a:lumMod val="50000"/>
                  </a:schemeClr>
                </a:solidFill>
              </a:rPr>
              <a:t> XML </a:t>
            </a:r>
            <a:r>
              <a:rPr lang="en-US" sz="2000" dirty="0" smtClean="0">
                <a:solidFill>
                  <a:schemeClr val="accent2">
                    <a:lumMod val="50000"/>
                  </a:schemeClr>
                </a:solidFill>
              </a:rPr>
              <a:t>exchange of messages</a:t>
            </a:r>
          </a:p>
          <a:p>
            <a:pPr lvl="1">
              <a:spcBef>
                <a:spcPts val="1200"/>
              </a:spcBef>
              <a:buBlip>
                <a:blip r:embed="rId3"/>
              </a:buBlip>
            </a:pPr>
            <a:r>
              <a:rPr lang="en-US" sz="2000" dirty="0" smtClean="0">
                <a:solidFill>
                  <a:schemeClr val="accent2">
                    <a:lumMod val="50000"/>
                  </a:schemeClr>
                </a:solidFill>
              </a:rPr>
              <a:t> Exchange </a:t>
            </a:r>
            <a:r>
              <a:rPr lang="en-US" sz="2000" dirty="0" smtClean="0">
                <a:solidFill>
                  <a:schemeClr val="accent2">
                    <a:lumMod val="50000"/>
                  </a:schemeClr>
                </a:solidFill>
              </a:rPr>
              <a:t>of data with:</a:t>
            </a:r>
          </a:p>
          <a:p>
            <a:pPr lvl="2">
              <a:spcBef>
                <a:spcPts val="600"/>
              </a:spcBef>
              <a:buBlip>
                <a:blip r:embed="rId3"/>
              </a:buBlip>
            </a:pPr>
            <a:r>
              <a:rPr lang="en-US" sz="2000" dirty="0" smtClean="0">
                <a:solidFill>
                  <a:schemeClr val="accent2">
                    <a:lumMod val="50000"/>
                  </a:schemeClr>
                </a:solidFill>
              </a:rPr>
              <a:t>Bosnia and Herzegovina</a:t>
            </a:r>
          </a:p>
          <a:p>
            <a:pPr lvl="2">
              <a:spcBef>
                <a:spcPts val="600"/>
              </a:spcBef>
              <a:buBlip>
                <a:blip r:embed="rId3"/>
              </a:buBlip>
            </a:pPr>
            <a:r>
              <a:rPr lang="en-US" sz="2000" dirty="0" smtClean="0">
                <a:solidFill>
                  <a:schemeClr val="accent2">
                    <a:lumMod val="50000"/>
                  </a:schemeClr>
                </a:solidFill>
              </a:rPr>
              <a:t>Serbia</a:t>
            </a:r>
          </a:p>
          <a:p>
            <a:pPr lvl="2">
              <a:spcBef>
                <a:spcPts val="600"/>
              </a:spcBef>
              <a:buBlip>
                <a:blip r:embed="rId3"/>
              </a:buBlip>
            </a:pPr>
            <a:r>
              <a:rPr lang="en-US" sz="2000" dirty="0" smtClean="0">
                <a:solidFill>
                  <a:schemeClr val="accent2">
                    <a:lumMod val="50000"/>
                  </a:schemeClr>
                </a:solidFill>
              </a:rPr>
              <a:t>Kosovo</a:t>
            </a:r>
          </a:p>
          <a:p>
            <a:pPr lvl="2">
              <a:spcBef>
                <a:spcPts val="600"/>
              </a:spcBef>
              <a:buBlip>
                <a:blip r:embed="rId3"/>
              </a:buBlip>
            </a:pPr>
            <a:r>
              <a:rPr lang="en-US" sz="2000" dirty="0" smtClean="0">
                <a:solidFill>
                  <a:schemeClr val="accent2">
                    <a:lumMod val="50000"/>
                  </a:schemeClr>
                </a:solidFill>
              </a:rPr>
              <a:t>Albania</a:t>
            </a:r>
            <a:endParaRPr lang="vi-VN" sz="2400" dirty="0" smtClean="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4343400" y="1676400"/>
            <a:ext cx="3962400" cy="4114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39" name="Rectangle 38"/>
          <p:cNvSpPr/>
          <p:nvPr/>
        </p:nvSpPr>
        <p:spPr>
          <a:xfrm>
            <a:off x="152400" y="1676400"/>
            <a:ext cx="3962400" cy="4114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ELECTRONIC CUSTOMS</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53998"/>
          </a:xfrm>
          <a:prstGeom prst="rect">
            <a:avLst/>
          </a:prstGeom>
          <a:noFill/>
        </p:spPr>
        <p:txBody>
          <a:bodyPr wrap="square" rtlCol="0">
            <a:spAutoFit/>
          </a:bodyPr>
          <a:lstStyle/>
          <a:p>
            <a:r>
              <a:rPr lang="en-US" sz="3000" b="1" dirty="0" smtClean="0">
                <a:solidFill>
                  <a:schemeClr val="accent2">
                    <a:lumMod val="50000"/>
                  </a:schemeClr>
                </a:solidFill>
                <a:latin typeface="Helvetica" pitchFamily="34" charset="0"/>
              </a:rPr>
              <a:t>CIS: EO national registration </a:t>
            </a:r>
            <a:endParaRPr lang="en-US" sz="3000" b="1" dirty="0">
              <a:solidFill>
                <a:schemeClr val="accent2">
                  <a:lumMod val="50000"/>
                </a:schemeClr>
              </a:solidFill>
              <a:latin typeface="Helvetica" pitchFamily="34" charset="0"/>
            </a:endParaRPr>
          </a:p>
        </p:txBody>
      </p:sp>
      <p:graphicFrame>
        <p:nvGraphicFramePr>
          <p:cNvPr id="1026" name="Object 2"/>
          <p:cNvGraphicFramePr>
            <a:graphicFrameLocks noChangeAspect="1"/>
          </p:cNvGraphicFramePr>
          <p:nvPr/>
        </p:nvGraphicFramePr>
        <p:xfrm>
          <a:off x="990600" y="2362200"/>
          <a:ext cx="1954213" cy="3013075"/>
        </p:xfrm>
        <a:graphic>
          <a:graphicData uri="http://schemas.openxmlformats.org/presentationml/2006/ole">
            <p:oleObj spid="_x0000_s29698" name="Visio" r:id="rId4" imgW="1954952" imgH="3012930" progId="Visio.Drawing.11">
              <p:embed/>
            </p:oleObj>
          </a:graphicData>
        </a:graphic>
      </p:graphicFrame>
      <p:sp>
        <p:nvSpPr>
          <p:cNvPr id="20" name="TextBox 19"/>
          <p:cNvSpPr txBox="1"/>
          <p:nvPr/>
        </p:nvSpPr>
        <p:spPr>
          <a:xfrm>
            <a:off x="1752600" y="3152001"/>
            <a:ext cx="1392898" cy="276999"/>
          </a:xfrm>
          <a:prstGeom prst="rect">
            <a:avLst/>
          </a:prstGeom>
          <a:noFill/>
        </p:spPr>
        <p:txBody>
          <a:bodyPr vert="horz" wrap="square" rtlCol="0">
            <a:spAutoFit/>
          </a:bodyPr>
          <a:lstStyle/>
          <a:p>
            <a:r>
              <a:rPr lang="en-US" sz="1200" dirty="0" smtClean="0"/>
              <a:t>Tax Administration</a:t>
            </a:r>
            <a:endParaRPr lang="en-US" sz="1200" dirty="0"/>
          </a:p>
        </p:txBody>
      </p:sp>
      <p:sp>
        <p:nvSpPr>
          <p:cNvPr id="22" name="Up-Down Arrow 21"/>
          <p:cNvSpPr/>
          <p:nvPr/>
        </p:nvSpPr>
        <p:spPr>
          <a:xfrm>
            <a:off x="304800" y="3048000"/>
            <a:ext cx="609600" cy="2133600"/>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en-US" dirty="0" smtClean="0"/>
              <a:t>TIME</a:t>
            </a:r>
            <a:endParaRPr lang="en-US" dirty="0"/>
          </a:p>
        </p:txBody>
      </p:sp>
      <p:pic>
        <p:nvPicPr>
          <p:cNvPr id="1028"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038725" y="2371725"/>
            <a:ext cx="2505075" cy="2733675"/>
          </a:xfrm>
          <a:prstGeom prst="rect">
            <a:avLst/>
          </a:prstGeom>
          <a:noFill/>
          <a:ln w="9525">
            <a:noFill/>
            <a:miter lim="800000"/>
            <a:headEnd/>
            <a:tailEnd/>
          </a:ln>
        </p:spPr>
      </p:pic>
      <p:sp>
        <p:nvSpPr>
          <p:cNvPr id="24" name="TextBox 23"/>
          <p:cNvSpPr txBox="1"/>
          <p:nvPr/>
        </p:nvSpPr>
        <p:spPr>
          <a:xfrm>
            <a:off x="1883702" y="4872335"/>
            <a:ext cx="1392898" cy="461665"/>
          </a:xfrm>
          <a:prstGeom prst="rect">
            <a:avLst/>
          </a:prstGeom>
          <a:noFill/>
        </p:spPr>
        <p:txBody>
          <a:bodyPr vert="horz" wrap="square" rtlCol="0">
            <a:spAutoFit/>
          </a:bodyPr>
          <a:lstStyle/>
          <a:p>
            <a:r>
              <a:rPr lang="en-US" sz="1200" dirty="0" smtClean="0"/>
              <a:t>Customs Administration</a:t>
            </a:r>
            <a:endParaRPr lang="en-US" sz="1200" dirty="0"/>
          </a:p>
        </p:txBody>
      </p:sp>
      <p:cxnSp>
        <p:nvCxnSpPr>
          <p:cNvPr id="33" name="Elbow Connector 32"/>
          <p:cNvCxnSpPr/>
          <p:nvPr/>
        </p:nvCxnSpPr>
        <p:spPr>
          <a:xfrm rot="16200000" flipH="1">
            <a:off x="6705600" y="3733800"/>
            <a:ext cx="1066800" cy="152400"/>
          </a:xfrm>
          <a:prstGeom prst="bentConnector3">
            <a:avLst>
              <a:gd name="adj1" fmla="val 50000"/>
            </a:avLst>
          </a:prstGeom>
          <a:ln>
            <a:headEnd type="arrow"/>
            <a:tailEnd type="arrow"/>
          </a:ln>
        </p:spPr>
        <p:style>
          <a:lnRef idx="2">
            <a:schemeClr val="accent5"/>
          </a:lnRef>
          <a:fillRef idx="0">
            <a:schemeClr val="accent5"/>
          </a:fillRef>
          <a:effectRef idx="1">
            <a:schemeClr val="accent5"/>
          </a:effectRef>
          <a:fontRef idx="minor">
            <a:schemeClr val="tx1"/>
          </a:fontRef>
        </p:style>
      </p:cxnSp>
      <p:grpSp>
        <p:nvGrpSpPr>
          <p:cNvPr id="8" name="Group 41"/>
          <p:cNvGrpSpPr/>
          <p:nvPr/>
        </p:nvGrpSpPr>
        <p:grpSpPr>
          <a:xfrm>
            <a:off x="5617502" y="3352800"/>
            <a:ext cx="1545298" cy="2061865"/>
            <a:chOff x="5617502" y="3352800"/>
            <a:chExt cx="1545298" cy="2061865"/>
          </a:xfrm>
        </p:grpSpPr>
        <p:sp>
          <p:nvSpPr>
            <p:cNvPr id="35" name="TextBox 34"/>
            <p:cNvSpPr txBox="1"/>
            <p:nvPr/>
          </p:nvSpPr>
          <p:spPr>
            <a:xfrm>
              <a:off x="5617502" y="3352800"/>
              <a:ext cx="1392898" cy="276999"/>
            </a:xfrm>
            <a:prstGeom prst="rect">
              <a:avLst/>
            </a:prstGeom>
            <a:noFill/>
          </p:spPr>
          <p:txBody>
            <a:bodyPr vert="horz" wrap="square" rtlCol="0">
              <a:spAutoFit/>
            </a:bodyPr>
            <a:lstStyle/>
            <a:p>
              <a:r>
                <a:rPr lang="en-US" sz="1200" dirty="0" smtClean="0"/>
                <a:t>Tax Administration</a:t>
              </a:r>
              <a:endParaRPr lang="en-US" sz="1200" dirty="0"/>
            </a:p>
          </p:txBody>
        </p:sp>
        <p:sp>
          <p:nvSpPr>
            <p:cNvPr id="36" name="TextBox 35"/>
            <p:cNvSpPr txBox="1"/>
            <p:nvPr/>
          </p:nvSpPr>
          <p:spPr>
            <a:xfrm>
              <a:off x="5769902" y="4953000"/>
              <a:ext cx="1392898" cy="461665"/>
            </a:xfrm>
            <a:prstGeom prst="rect">
              <a:avLst/>
            </a:prstGeom>
            <a:noFill/>
          </p:spPr>
          <p:txBody>
            <a:bodyPr vert="horz" wrap="square" rtlCol="0">
              <a:spAutoFit/>
            </a:bodyPr>
            <a:lstStyle/>
            <a:p>
              <a:r>
                <a:rPr lang="en-US" sz="1200" dirty="0" smtClean="0"/>
                <a:t>Customs Administration</a:t>
              </a:r>
              <a:endParaRPr lang="en-US" sz="1200" dirty="0"/>
            </a:p>
          </p:txBody>
        </p:sp>
      </p:grpSp>
      <p:sp>
        <p:nvSpPr>
          <p:cNvPr id="37" name="TextBox 36"/>
          <p:cNvSpPr txBox="1"/>
          <p:nvPr/>
        </p:nvSpPr>
        <p:spPr>
          <a:xfrm>
            <a:off x="1676400" y="1981200"/>
            <a:ext cx="1524000" cy="461665"/>
          </a:xfrm>
          <a:prstGeom prst="rect">
            <a:avLst/>
          </a:prstGeom>
          <a:noFill/>
        </p:spPr>
        <p:txBody>
          <a:bodyPr wrap="square" rtlCol="0">
            <a:spAutoFit/>
          </a:bodyPr>
          <a:lstStyle/>
          <a:p>
            <a:r>
              <a:rPr lang="en-US" sz="2400" b="1" dirty="0" smtClean="0"/>
              <a:t>Previous</a:t>
            </a:r>
            <a:endParaRPr lang="en-US" sz="2400" b="1" dirty="0"/>
          </a:p>
        </p:txBody>
      </p:sp>
      <p:sp>
        <p:nvSpPr>
          <p:cNvPr id="38" name="TextBox 37"/>
          <p:cNvSpPr txBox="1"/>
          <p:nvPr/>
        </p:nvSpPr>
        <p:spPr>
          <a:xfrm>
            <a:off x="5791200" y="1981200"/>
            <a:ext cx="1524000" cy="461665"/>
          </a:xfrm>
          <a:prstGeom prst="rect">
            <a:avLst/>
          </a:prstGeom>
          <a:noFill/>
        </p:spPr>
        <p:txBody>
          <a:bodyPr wrap="square" rtlCol="0">
            <a:spAutoFit/>
          </a:bodyPr>
          <a:lstStyle/>
          <a:p>
            <a:r>
              <a:rPr lang="en-US" sz="2400" b="1" dirty="0" smtClean="0"/>
              <a:t>Now</a:t>
            </a:r>
            <a:endParaRPr lang="en-US" sz="2400" b="1" dirty="0"/>
          </a:p>
        </p:txBody>
      </p:sp>
      <p:sp>
        <p:nvSpPr>
          <p:cNvPr id="41" name="Up-Down Arrow 40"/>
          <p:cNvSpPr/>
          <p:nvPr/>
        </p:nvSpPr>
        <p:spPr>
          <a:xfrm>
            <a:off x="4419600" y="2819400"/>
            <a:ext cx="609600" cy="990600"/>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en-US" dirty="0" smtClean="0"/>
              <a:t>TIME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heckerboard(across)">
                                      <p:cBhvr>
                                        <p:cTn id="7" dur="500"/>
                                        <p:tgtEl>
                                          <p:spTgt spid="3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2000"/>
                                        <p:tgtEl>
                                          <p:spTgt spid="37"/>
                                        </p:tgtEl>
                                      </p:cBhvr>
                                    </p:animEffect>
                                  </p:childTnLst>
                                </p:cTn>
                              </p:par>
                              <p:par>
                                <p:cTn id="12" presetID="10" presetClass="entr" presetSubtype="0" fill="hold" nodeType="with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2000"/>
                                        <p:tgtEl>
                                          <p:spTgt spid="102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20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0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checkerboard(across)">
                                      <p:cBhvr>
                                        <p:cTn id="25" dur="10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checkerboard(across)">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2000"/>
                                        <p:tgtEl>
                                          <p:spTgt spid="38"/>
                                        </p:tgtEl>
                                      </p:cBhvr>
                                    </p:animEffect>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1028"/>
                                        </p:tgtEl>
                                        <p:attrNameLst>
                                          <p:attrName>style.visibility</p:attrName>
                                        </p:attrNameLst>
                                      </p:cBhvr>
                                      <p:to>
                                        <p:strVal val="visible"/>
                                      </p:to>
                                    </p:set>
                                    <p:animEffect transition="in" filter="fade">
                                      <p:cBhvr>
                                        <p:cTn id="37" dur="2000"/>
                                        <p:tgtEl>
                                          <p:spTgt spid="1028"/>
                                        </p:tgtEl>
                                      </p:cBhvr>
                                    </p:animEffect>
                                  </p:childTnLst>
                                </p:cTn>
                              </p:par>
                              <p:par>
                                <p:cTn id="38" presetID="10" presetClass="entr" presetSubtype="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20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3" presetClass="entr" presetSubtype="32" repeatCount="indefinite"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plus(out)">
                                      <p:cBhvr>
                                        <p:cTn id="45" dur="2000"/>
                                        <p:tgtEl>
                                          <p:spTgt spid="33"/>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checkerboard(across)">
                                      <p:cBhvr>
                                        <p:cTn id="50"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animBg="1"/>
      <p:bldP spid="20" grpId="0"/>
      <p:bldP spid="22" grpId="0" animBg="1"/>
      <p:bldP spid="24" grpId="0"/>
      <p:bldP spid="37" grpId="0"/>
      <p:bldP spid="38" grpId="0"/>
      <p:bldP spid="4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grpSp>
        <p:nvGrpSpPr>
          <p:cNvPr id="22" name="Group 81"/>
          <p:cNvGrpSpPr/>
          <p:nvPr/>
        </p:nvGrpSpPr>
        <p:grpSpPr>
          <a:xfrm>
            <a:off x="3724267" y="5214950"/>
            <a:ext cx="1152533" cy="857256"/>
            <a:chOff x="3262303" y="5214950"/>
            <a:chExt cx="1152533" cy="857256"/>
          </a:xfrm>
        </p:grpSpPr>
        <p:sp>
          <p:nvSpPr>
            <p:cNvPr id="82" name="Cloud 81"/>
            <p:cNvSpPr/>
            <p:nvPr/>
          </p:nvSpPr>
          <p:spPr>
            <a:xfrm>
              <a:off x="3286116" y="5214950"/>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83" name="TextBox 82"/>
            <p:cNvSpPr txBox="1"/>
            <p:nvPr/>
          </p:nvSpPr>
          <p:spPr>
            <a:xfrm>
              <a:off x="3262303" y="5492937"/>
              <a:ext cx="1143008" cy="507831"/>
            </a:xfrm>
            <a:prstGeom prst="rect">
              <a:avLst/>
            </a:prstGeom>
            <a:noFill/>
          </p:spPr>
          <p:txBody>
            <a:bodyPr wrap="square" rtlCol="0">
              <a:spAutoFit/>
            </a:bodyPr>
            <a:lstStyle/>
            <a:p>
              <a:pPr algn="ctr"/>
              <a:r>
                <a:rPr lang="sl-SI" sz="900" b="1" dirty="0" smtClean="0"/>
                <a:t>TELENOR CG</a:t>
              </a:r>
            </a:p>
            <a:p>
              <a:pPr algn="ctr"/>
              <a:r>
                <a:rPr lang="sl-SI" sz="900" b="1" dirty="0" smtClean="0"/>
                <a:t>APN</a:t>
              </a:r>
            </a:p>
            <a:p>
              <a:pPr algn="ctr"/>
              <a:endParaRPr lang="sl-SI" sz="900" b="1" dirty="0"/>
            </a:p>
          </p:txBody>
        </p:sp>
      </p:grpSp>
      <p:grpSp>
        <p:nvGrpSpPr>
          <p:cNvPr id="23" name="Group 70"/>
          <p:cNvGrpSpPr/>
          <p:nvPr/>
        </p:nvGrpSpPr>
        <p:grpSpPr>
          <a:xfrm>
            <a:off x="357158" y="785794"/>
            <a:ext cx="8429684" cy="5176862"/>
            <a:chOff x="357158" y="785794"/>
            <a:chExt cx="8429684" cy="5176862"/>
          </a:xfrm>
        </p:grpSpPr>
        <p:grpSp>
          <p:nvGrpSpPr>
            <p:cNvPr id="24" name="Group 54"/>
            <p:cNvGrpSpPr/>
            <p:nvPr/>
          </p:nvGrpSpPr>
          <p:grpSpPr>
            <a:xfrm>
              <a:off x="4214810" y="785794"/>
              <a:ext cx="1128720" cy="857256"/>
              <a:chOff x="4214810" y="857232"/>
              <a:chExt cx="1128720" cy="857256"/>
            </a:xfrm>
          </p:grpSpPr>
          <p:sp>
            <p:nvSpPr>
              <p:cNvPr id="80" name="Cloud 79"/>
              <p:cNvSpPr/>
              <p:nvPr/>
            </p:nvSpPr>
            <p:spPr>
              <a:xfrm>
                <a:off x="4214810" y="857232"/>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81" name="TextBox 80"/>
              <p:cNvSpPr txBox="1"/>
              <p:nvPr/>
            </p:nvSpPr>
            <p:spPr>
              <a:xfrm>
                <a:off x="4284660" y="1119171"/>
                <a:ext cx="982669" cy="369332"/>
              </a:xfrm>
              <a:prstGeom prst="rect">
                <a:avLst/>
              </a:prstGeom>
              <a:noFill/>
            </p:spPr>
            <p:txBody>
              <a:bodyPr wrap="square" rtlCol="0">
                <a:spAutoFit/>
              </a:bodyPr>
              <a:lstStyle/>
              <a:p>
                <a:pPr algn="ctr"/>
                <a:r>
                  <a:rPr lang="sl-SI" sz="900" b="1" dirty="0" smtClean="0"/>
                  <a:t>Central bank</a:t>
                </a:r>
                <a:r>
                  <a:rPr lang="en-US" sz="900" b="1" dirty="0" smtClean="0"/>
                  <a:t> of Montenegro</a:t>
                </a:r>
                <a:endParaRPr lang="sl-SI" sz="700" b="1" dirty="0"/>
              </a:p>
            </p:txBody>
          </p:sp>
        </p:grpSp>
        <p:grpSp>
          <p:nvGrpSpPr>
            <p:cNvPr id="25" name="Group 56"/>
            <p:cNvGrpSpPr/>
            <p:nvPr/>
          </p:nvGrpSpPr>
          <p:grpSpPr>
            <a:xfrm>
              <a:off x="5286380" y="928670"/>
              <a:ext cx="1428760" cy="857256"/>
              <a:chOff x="5286380" y="928670"/>
              <a:chExt cx="1428760" cy="857256"/>
            </a:xfrm>
          </p:grpSpPr>
          <p:sp>
            <p:nvSpPr>
              <p:cNvPr id="78" name="Cloud 77"/>
              <p:cNvSpPr/>
              <p:nvPr/>
            </p:nvSpPr>
            <p:spPr>
              <a:xfrm>
                <a:off x="5429256" y="928670"/>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79" name="TextBox 78"/>
              <p:cNvSpPr txBox="1"/>
              <p:nvPr/>
            </p:nvSpPr>
            <p:spPr>
              <a:xfrm>
                <a:off x="5286380" y="1142984"/>
                <a:ext cx="1428760" cy="615553"/>
              </a:xfrm>
              <a:prstGeom prst="rect">
                <a:avLst/>
              </a:prstGeom>
              <a:noFill/>
            </p:spPr>
            <p:txBody>
              <a:bodyPr wrap="square" rtlCol="0">
                <a:spAutoFit/>
              </a:bodyPr>
              <a:lstStyle/>
              <a:p>
                <a:pPr algn="ctr"/>
                <a:r>
                  <a:rPr lang="en-US" sz="900" b="1" dirty="0" smtClean="0"/>
                  <a:t>Ministry of Finance</a:t>
                </a:r>
                <a:endParaRPr lang="sl-SI" sz="900" b="1" dirty="0" smtClean="0"/>
              </a:p>
              <a:p>
                <a:pPr algn="ctr"/>
                <a:r>
                  <a:rPr lang="sl-SI" sz="900" b="1" dirty="0" smtClean="0"/>
                  <a:t>- </a:t>
                </a:r>
                <a:r>
                  <a:rPr lang="en-US" sz="900" b="1" dirty="0" smtClean="0"/>
                  <a:t>Treasury</a:t>
                </a:r>
                <a:endParaRPr lang="sl-SI" sz="900" b="1" dirty="0" smtClean="0"/>
              </a:p>
              <a:p>
                <a:pPr algn="ctr"/>
                <a:r>
                  <a:rPr lang="sl-SI" sz="900" b="1" dirty="0" smtClean="0"/>
                  <a:t>- SAP</a:t>
                </a:r>
              </a:p>
              <a:p>
                <a:pPr algn="ctr"/>
                <a:endParaRPr lang="sl-SI" sz="700" b="1" dirty="0"/>
              </a:p>
            </p:txBody>
          </p:sp>
        </p:grpSp>
        <p:grpSp>
          <p:nvGrpSpPr>
            <p:cNvPr id="26" name="Group 58"/>
            <p:cNvGrpSpPr/>
            <p:nvPr/>
          </p:nvGrpSpPr>
          <p:grpSpPr>
            <a:xfrm>
              <a:off x="6643702" y="1214422"/>
              <a:ext cx="1143008" cy="857256"/>
              <a:chOff x="6643702" y="1214422"/>
              <a:chExt cx="1143008" cy="857256"/>
            </a:xfrm>
          </p:grpSpPr>
          <p:sp>
            <p:nvSpPr>
              <p:cNvPr id="76" name="Cloud 75"/>
              <p:cNvSpPr/>
              <p:nvPr/>
            </p:nvSpPr>
            <p:spPr>
              <a:xfrm>
                <a:off x="6643702" y="1214422"/>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77" name="TextBox 76"/>
              <p:cNvSpPr txBox="1"/>
              <p:nvPr/>
            </p:nvSpPr>
            <p:spPr>
              <a:xfrm>
                <a:off x="6643702" y="1549587"/>
                <a:ext cx="1143008" cy="477054"/>
              </a:xfrm>
              <a:prstGeom prst="rect">
                <a:avLst/>
              </a:prstGeom>
              <a:noFill/>
            </p:spPr>
            <p:txBody>
              <a:bodyPr wrap="square" rtlCol="0">
                <a:spAutoFit/>
              </a:bodyPr>
              <a:lstStyle/>
              <a:p>
                <a:pPr algn="ctr"/>
                <a:r>
                  <a:rPr lang="en-US" sz="900" b="1" dirty="0" smtClean="0"/>
                  <a:t>Police administration</a:t>
                </a:r>
                <a:endParaRPr lang="sl-SI" sz="900" b="1" dirty="0" smtClean="0"/>
              </a:p>
              <a:p>
                <a:pPr algn="ctr"/>
                <a:endParaRPr lang="sl-SI" sz="700" b="1" dirty="0"/>
              </a:p>
            </p:txBody>
          </p:sp>
        </p:grpSp>
        <p:grpSp>
          <p:nvGrpSpPr>
            <p:cNvPr id="27" name="Group 60"/>
            <p:cNvGrpSpPr/>
            <p:nvPr/>
          </p:nvGrpSpPr>
          <p:grpSpPr>
            <a:xfrm>
              <a:off x="7286644" y="2071678"/>
              <a:ext cx="1143008" cy="857256"/>
              <a:chOff x="7286644" y="2071678"/>
              <a:chExt cx="1143008" cy="857256"/>
            </a:xfrm>
          </p:grpSpPr>
          <p:sp>
            <p:nvSpPr>
              <p:cNvPr id="74" name="Cloud 73"/>
              <p:cNvSpPr/>
              <p:nvPr/>
            </p:nvSpPr>
            <p:spPr>
              <a:xfrm>
                <a:off x="7286644" y="2071678"/>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75" name="TextBox 74"/>
              <p:cNvSpPr txBox="1"/>
              <p:nvPr/>
            </p:nvSpPr>
            <p:spPr>
              <a:xfrm>
                <a:off x="7286644" y="2386005"/>
                <a:ext cx="1143008" cy="230832"/>
              </a:xfrm>
              <a:prstGeom prst="rect">
                <a:avLst/>
              </a:prstGeom>
              <a:noFill/>
            </p:spPr>
            <p:txBody>
              <a:bodyPr wrap="square" rtlCol="0">
                <a:spAutoFit/>
              </a:bodyPr>
              <a:lstStyle/>
              <a:p>
                <a:pPr algn="ctr"/>
                <a:r>
                  <a:rPr lang="sl-SI" sz="900" b="1" dirty="0" smtClean="0"/>
                  <a:t>MONSTAT</a:t>
                </a:r>
                <a:endParaRPr lang="sl-SI" sz="900" b="1" dirty="0"/>
              </a:p>
            </p:txBody>
          </p:sp>
        </p:grpSp>
        <p:grpSp>
          <p:nvGrpSpPr>
            <p:cNvPr id="28" name="Group 83"/>
            <p:cNvGrpSpPr/>
            <p:nvPr/>
          </p:nvGrpSpPr>
          <p:grpSpPr>
            <a:xfrm>
              <a:off x="2133592" y="4953000"/>
              <a:ext cx="1143008" cy="857256"/>
              <a:chOff x="2133592" y="4953000"/>
              <a:chExt cx="1143008" cy="857256"/>
            </a:xfrm>
          </p:grpSpPr>
          <p:sp>
            <p:nvSpPr>
              <p:cNvPr id="72" name="Cloud 71"/>
              <p:cNvSpPr/>
              <p:nvPr/>
            </p:nvSpPr>
            <p:spPr>
              <a:xfrm>
                <a:off x="2147880" y="4953000"/>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73" name="TextBox 72"/>
              <p:cNvSpPr txBox="1"/>
              <p:nvPr/>
            </p:nvSpPr>
            <p:spPr>
              <a:xfrm>
                <a:off x="2133592" y="5207169"/>
                <a:ext cx="1143008" cy="507831"/>
              </a:xfrm>
              <a:prstGeom prst="rect">
                <a:avLst/>
              </a:prstGeom>
              <a:noFill/>
            </p:spPr>
            <p:txBody>
              <a:bodyPr wrap="square" rtlCol="0">
                <a:spAutoFit/>
              </a:bodyPr>
              <a:lstStyle/>
              <a:p>
                <a:pPr algn="ctr"/>
                <a:r>
                  <a:rPr lang="sl-SI" sz="900" b="1" dirty="0" smtClean="0"/>
                  <a:t>T-MOBILE</a:t>
                </a:r>
              </a:p>
              <a:p>
                <a:pPr algn="ctr"/>
                <a:r>
                  <a:rPr lang="sl-SI" sz="900" b="1" dirty="0" smtClean="0"/>
                  <a:t>APN</a:t>
                </a:r>
              </a:p>
              <a:p>
                <a:pPr algn="ctr"/>
                <a:endParaRPr lang="sl-SI" sz="900" b="1" dirty="0"/>
              </a:p>
            </p:txBody>
          </p:sp>
        </p:grpSp>
        <p:grpSp>
          <p:nvGrpSpPr>
            <p:cNvPr id="29" name="Group 74"/>
            <p:cNvGrpSpPr/>
            <p:nvPr/>
          </p:nvGrpSpPr>
          <p:grpSpPr>
            <a:xfrm>
              <a:off x="7643834" y="3071810"/>
              <a:ext cx="1143008" cy="876692"/>
              <a:chOff x="7643834" y="3071810"/>
              <a:chExt cx="1143008" cy="876692"/>
            </a:xfrm>
          </p:grpSpPr>
          <p:sp>
            <p:nvSpPr>
              <p:cNvPr id="70" name="Cloud 69"/>
              <p:cNvSpPr/>
              <p:nvPr/>
            </p:nvSpPr>
            <p:spPr>
              <a:xfrm>
                <a:off x="7643834" y="3071810"/>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71" name="TextBox 70"/>
              <p:cNvSpPr txBox="1"/>
              <p:nvPr/>
            </p:nvSpPr>
            <p:spPr>
              <a:xfrm>
                <a:off x="7643834" y="3332949"/>
                <a:ext cx="1143008" cy="615553"/>
              </a:xfrm>
              <a:prstGeom prst="rect">
                <a:avLst/>
              </a:prstGeom>
              <a:noFill/>
            </p:spPr>
            <p:txBody>
              <a:bodyPr wrap="square" rtlCol="0">
                <a:spAutoFit/>
              </a:bodyPr>
              <a:lstStyle/>
              <a:p>
                <a:pPr algn="ctr"/>
                <a:r>
                  <a:rPr lang="en-US" sz="900" b="1" dirty="0" smtClean="0"/>
                  <a:t>Administration for Human resource</a:t>
                </a:r>
                <a:endParaRPr lang="sl-SI" sz="900" b="1" dirty="0" smtClean="0"/>
              </a:p>
              <a:p>
                <a:pPr algn="ctr"/>
                <a:r>
                  <a:rPr lang="sl-SI" sz="900" b="1" dirty="0" smtClean="0"/>
                  <a:t>- KIS</a:t>
                </a:r>
              </a:p>
              <a:p>
                <a:pPr algn="ctr"/>
                <a:endParaRPr lang="sl-SI" sz="700" b="1" dirty="0"/>
              </a:p>
            </p:txBody>
          </p:sp>
        </p:grpSp>
        <p:grpSp>
          <p:nvGrpSpPr>
            <p:cNvPr id="30" name="Group 75"/>
            <p:cNvGrpSpPr/>
            <p:nvPr/>
          </p:nvGrpSpPr>
          <p:grpSpPr>
            <a:xfrm>
              <a:off x="6858000" y="4191000"/>
              <a:ext cx="1285884" cy="857256"/>
              <a:chOff x="6858000" y="4191000"/>
              <a:chExt cx="1285884" cy="857256"/>
            </a:xfrm>
          </p:grpSpPr>
          <p:sp>
            <p:nvSpPr>
              <p:cNvPr id="68" name="Cloud 67"/>
              <p:cNvSpPr/>
              <p:nvPr/>
            </p:nvSpPr>
            <p:spPr>
              <a:xfrm>
                <a:off x="6934200" y="4191000"/>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69" name="TextBox 68"/>
              <p:cNvSpPr txBox="1"/>
              <p:nvPr/>
            </p:nvSpPr>
            <p:spPr>
              <a:xfrm>
                <a:off x="6858000" y="4475946"/>
                <a:ext cx="1285884" cy="477054"/>
              </a:xfrm>
              <a:prstGeom prst="rect">
                <a:avLst/>
              </a:prstGeom>
              <a:noFill/>
            </p:spPr>
            <p:txBody>
              <a:bodyPr wrap="square" rtlCol="0">
                <a:spAutoFit/>
              </a:bodyPr>
              <a:lstStyle/>
              <a:p>
                <a:pPr algn="ctr"/>
                <a:r>
                  <a:rPr lang="en-US" sz="900" b="1" dirty="0" smtClean="0"/>
                  <a:t>Ministry of Justice</a:t>
                </a:r>
                <a:endParaRPr lang="sl-SI" sz="900" b="1" dirty="0" smtClean="0"/>
              </a:p>
              <a:p>
                <a:pPr algn="ctr"/>
                <a:r>
                  <a:rPr lang="sl-SI" sz="900" b="1" dirty="0" smtClean="0"/>
                  <a:t>- RNKiPE</a:t>
                </a:r>
              </a:p>
              <a:p>
                <a:pPr algn="ctr"/>
                <a:endParaRPr lang="sl-SI" sz="700" b="1" dirty="0"/>
              </a:p>
            </p:txBody>
          </p:sp>
        </p:grpSp>
        <p:grpSp>
          <p:nvGrpSpPr>
            <p:cNvPr id="32" name="Group 78"/>
            <p:cNvGrpSpPr/>
            <p:nvPr/>
          </p:nvGrpSpPr>
          <p:grpSpPr>
            <a:xfrm>
              <a:off x="5638800" y="5105400"/>
              <a:ext cx="1143008" cy="857256"/>
              <a:chOff x="5638800" y="5105400"/>
              <a:chExt cx="1143008" cy="857256"/>
            </a:xfrm>
          </p:grpSpPr>
          <p:sp>
            <p:nvSpPr>
              <p:cNvPr id="64" name="Cloud 63"/>
              <p:cNvSpPr/>
              <p:nvPr/>
            </p:nvSpPr>
            <p:spPr>
              <a:xfrm>
                <a:off x="5638800" y="5105400"/>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65" name="TextBox 64"/>
              <p:cNvSpPr txBox="1"/>
              <p:nvPr/>
            </p:nvSpPr>
            <p:spPr>
              <a:xfrm>
                <a:off x="5638800" y="5257800"/>
                <a:ext cx="1143008" cy="477054"/>
              </a:xfrm>
              <a:prstGeom prst="rect">
                <a:avLst/>
              </a:prstGeom>
              <a:noFill/>
            </p:spPr>
            <p:txBody>
              <a:bodyPr wrap="square" rtlCol="0">
                <a:spAutoFit/>
              </a:bodyPr>
              <a:lstStyle/>
              <a:p>
                <a:pPr algn="ctr"/>
                <a:r>
                  <a:rPr lang="sl-SI" sz="900" b="1" dirty="0" smtClean="0"/>
                  <a:t>IRU Geneve</a:t>
                </a:r>
              </a:p>
              <a:p>
                <a:pPr algn="ctr"/>
                <a:r>
                  <a:rPr lang="sl-SI" sz="900" b="1" dirty="0" smtClean="0"/>
                  <a:t>TIR</a:t>
                </a:r>
              </a:p>
              <a:p>
                <a:pPr algn="ctr"/>
                <a:endParaRPr lang="sl-SI" sz="700" b="1" dirty="0"/>
              </a:p>
            </p:txBody>
          </p:sp>
        </p:grpSp>
        <p:grpSp>
          <p:nvGrpSpPr>
            <p:cNvPr id="33" name="Group 95"/>
            <p:cNvGrpSpPr/>
            <p:nvPr/>
          </p:nvGrpSpPr>
          <p:grpSpPr>
            <a:xfrm>
              <a:off x="928662" y="4143380"/>
              <a:ext cx="1214446" cy="994768"/>
              <a:chOff x="928662" y="4143380"/>
              <a:chExt cx="1214446" cy="994768"/>
            </a:xfrm>
          </p:grpSpPr>
          <p:sp>
            <p:nvSpPr>
              <p:cNvPr id="62" name="Cloud 61"/>
              <p:cNvSpPr/>
              <p:nvPr/>
            </p:nvSpPr>
            <p:spPr>
              <a:xfrm>
                <a:off x="928662" y="4143380"/>
                <a:ext cx="1214446"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63" name="TextBox 62"/>
              <p:cNvSpPr txBox="1"/>
              <p:nvPr/>
            </p:nvSpPr>
            <p:spPr>
              <a:xfrm>
                <a:off x="928662" y="4214818"/>
                <a:ext cx="1143008" cy="923330"/>
              </a:xfrm>
              <a:prstGeom prst="rect">
                <a:avLst/>
              </a:prstGeom>
              <a:noFill/>
            </p:spPr>
            <p:txBody>
              <a:bodyPr wrap="square" rtlCol="0">
                <a:spAutoFit/>
              </a:bodyPr>
              <a:lstStyle/>
              <a:p>
                <a:pPr algn="ctr"/>
                <a:r>
                  <a:rPr lang="en-US" sz="900" b="1" dirty="0" smtClean="0"/>
                  <a:t>Outsourcing</a:t>
                </a:r>
                <a:r>
                  <a:rPr lang="sl-SI" sz="900" b="1" dirty="0" smtClean="0"/>
                  <a:t> </a:t>
                </a:r>
                <a:r>
                  <a:rPr lang="en-US" sz="900" b="1" dirty="0" smtClean="0"/>
                  <a:t>maintenance </a:t>
                </a:r>
                <a:r>
                  <a:rPr lang="sl-SI" sz="900" b="1" dirty="0" smtClean="0"/>
                  <a:t>CIS-a</a:t>
                </a:r>
                <a:endParaRPr lang="sl-SI" sz="900" b="1" dirty="0" smtClean="0"/>
              </a:p>
              <a:p>
                <a:pPr algn="ctr"/>
                <a:endParaRPr lang="sl-SI" sz="900" b="1" dirty="0" smtClean="0"/>
              </a:p>
              <a:p>
                <a:pPr algn="ctr"/>
                <a:r>
                  <a:rPr lang="sl-SI" sz="900" b="1" dirty="0" smtClean="0"/>
                  <a:t>ZZI Ljubljana</a:t>
                </a:r>
              </a:p>
              <a:p>
                <a:pPr algn="ctr"/>
                <a:r>
                  <a:rPr lang="sl-SI" sz="900" b="1" dirty="0" smtClean="0"/>
                  <a:t>24x7x365</a:t>
                </a:r>
              </a:p>
              <a:p>
                <a:pPr algn="ctr"/>
                <a:endParaRPr lang="sl-SI" sz="900" b="1" dirty="0"/>
              </a:p>
            </p:txBody>
          </p:sp>
        </p:grpSp>
        <p:grpSp>
          <p:nvGrpSpPr>
            <p:cNvPr id="34" name="Group 91"/>
            <p:cNvGrpSpPr/>
            <p:nvPr/>
          </p:nvGrpSpPr>
          <p:grpSpPr>
            <a:xfrm>
              <a:off x="357158" y="3143248"/>
              <a:ext cx="1285884" cy="928694"/>
              <a:chOff x="357158" y="3143248"/>
              <a:chExt cx="1285884" cy="928694"/>
            </a:xfrm>
          </p:grpSpPr>
          <p:sp>
            <p:nvSpPr>
              <p:cNvPr id="60" name="Cloud 59"/>
              <p:cNvSpPr/>
              <p:nvPr/>
            </p:nvSpPr>
            <p:spPr>
              <a:xfrm>
                <a:off x="428596" y="3143248"/>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61" name="TextBox 60"/>
              <p:cNvSpPr txBox="1"/>
              <p:nvPr/>
            </p:nvSpPr>
            <p:spPr>
              <a:xfrm>
                <a:off x="357158" y="3287112"/>
                <a:ext cx="1285884" cy="784830"/>
              </a:xfrm>
              <a:prstGeom prst="rect">
                <a:avLst/>
              </a:prstGeom>
              <a:noFill/>
            </p:spPr>
            <p:txBody>
              <a:bodyPr wrap="square" rtlCol="0">
                <a:spAutoFit/>
              </a:bodyPr>
              <a:lstStyle/>
              <a:p>
                <a:pPr algn="ctr"/>
                <a:r>
                  <a:rPr lang="sl-SI" sz="900" b="1" dirty="0" smtClean="0"/>
                  <a:t>ERP</a:t>
                </a:r>
              </a:p>
              <a:p>
                <a:pPr algn="ctr"/>
                <a:r>
                  <a:rPr lang="en-US" sz="900" b="1" dirty="0" smtClean="0"/>
                  <a:t>Electronic exchange of data</a:t>
                </a:r>
                <a:endParaRPr lang="sl-SI" sz="900" b="1" dirty="0" smtClean="0"/>
              </a:p>
              <a:p>
                <a:pPr algn="ctr"/>
                <a:r>
                  <a:rPr lang="sl-SI" sz="900" b="1" dirty="0" smtClean="0"/>
                  <a:t>24x7x365</a:t>
                </a:r>
                <a:endParaRPr lang="sl-SI" sz="900" b="1" dirty="0" smtClean="0"/>
              </a:p>
              <a:p>
                <a:pPr algn="ctr"/>
                <a:endParaRPr lang="sl-SI" sz="900" b="1" dirty="0"/>
              </a:p>
            </p:txBody>
          </p:sp>
        </p:grpSp>
        <p:grpSp>
          <p:nvGrpSpPr>
            <p:cNvPr id="35" name="Group 92"/>
            <p:cNvGrpSpPr/>
            <p:nvPr/>
          </p:nvGrpSpPr>
          <p:grpSpPr>
            <a:xfrm>
              <a:off x="457200" y="2071678"/>
              <a:ext cx="1538316" cy="865793"/>
              <a:chOff x="457200" y="2071678"/>
              <a:chExt cx="1538316" cy="865793"/>
            </a:xfrm>
          </p:grpSpPr>
          <p:sp>
            <p:nvSpPr>
              <p:cNvPr id="58" name="Cloud 57"/>
              <p:cNvSpPr/>
              <p:nvPr/>
            </p:nvSpPr>
            <p:spPr>
              <a:xfrm>
                <a:off x="642910" y="2071678"/>
                <a:ext cx="1128720"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59" name="TextBox 58"/>
              <p:cNvSpPr txBox="1"/>
              <p:nvPr/>
            </p:nvSpPr>
            <p:spPr>
              <a:xfrm>
                <a:off x="457200" y="2152641"/>
                <a:ext cx="1538316" cy="784830"/>
              </a:xfrm>
              <a:prstGeom prst="rect">
                <a:avLst/>
              </a:prstGeom>
              <a:noFill/>
            </p:spPr>
            <p:txBody>
              <a:bodyPr wrap="square" rtlCol="0">
                <a:spAutoFit/>
              </a:bodyPr>
              <a:lstStyle/>
              <a:p>
                <a:pPr algn="ctr"/>
                <a:r>
                  <a:rPr lang="sl-SI" sz="900" b="1" dirty="0" smtClean="0"/>
                  <a:t>SEED</a:t>
                </a:r>
              </a:p>
              <a:p>
                <a:pPr algn="ctr"/>
                <a:r>
                  <a:rPr lang="en-US" sz="900" b="1" dirty="0" smtClean="0"/>
                  <a:t>Customs administration of</a:t>
                </a:r>
                <a:endParaRPr lang="sl-SI" sz="900" b="1" dirty="0" smtClean="0"/>
              </a:p>
              <a:p>
                <a:pPr algn="ctr"/>
                <a:r>
                  <a:rPr lang="sl-SI" sz="900" b="1" dirty="0" smtClean="0"/>
                  <a:t>SR, AL</a:t>
                </a:r>
                <a:r>
                  <a:rPr lang="en-US" sz="900" b="1" dirty="0" smtClean="0"/>
                  <a:t>, B&amp;H, KS</a:t>
                </a:r>
                <a:endParaRPr lang="sl-SI" sz="900" b="1" dirty="0" smtClean="0"/>
              </a:p>
              <a:p>
                <a:pPr algn="ctr"/>
                <a:r>
                  <a:rPr lang="sl-SI" sz="900" b="1" dirty="0" smtClean="0"/>
                  <a:t>24x7x365</a:t>
                </a:r>
              </a:p>
              <a:p>
                <a:pPr algn="ctr"/>
                <a:endParaRPr lang="sl-SI" sz="900" b="1" dirty="0"/>
              </a:p>
            </p:txBody>
          </p:sp>
        </p:grpSp>
        <p:grpSp>
          <p:nvGrpSpPr>
            <p:cNvPr id="36" name="Group 93"/>
            <p:cNvGrpSpPr/>
            <p:nvPr/>
          </p:nvGrpSpPr>
          <p:grpSpPr>
            <a:xfrm>
              <a:off x="1385866" y="1214422"/>
              <a:ext cx="1433534" cy="857256"/>
              <a:chOff x="1452541" y="1285860"/>
              <a:chExt cx="1433534" cy="857256"/>
            </a:xfrm>
          </p:grpSpPr>
          <p:sp>
            <p:nvSpPr>
              <p:cNvPr id="56" name="Cloud 55"/>
              <p:cNvSpPr/>
              <p:nvPr/>
            </p:nvSpPr>
            <p:spPr>
              <a:xfrm>
                <a:off x="1571604" y="1285860"/>
                <a:ext cx="1214446"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57" name="TextBox 56"/>
              <p:cNvSpPr txBox="1"/>
              <p:nvPr/>
            </p:nvSpPr>
            <p:spPr>
              <a:xfrm>
                <a:off x="1452541" y="1385873"/>
                <a:ext cx="1433534" cy="646331"/>
              </a:xfrm>
              <a:prstGeom prst="rect">
                <a:avLst/>
              </a:prstGeom>
              <a:noFill/>
            </p:spPr>
            <p:txBody>
              <a:bodyPr wrap="square" rtlCol="0">
                <a:spAutoFit/>
              </a:bodyPr>
              <a:lstStyle/>
              <a:p>
                <a:pPr algn="ctr"/>
                <a:r>
                  <a:rPr lang="en-US" sz="900" b="1" dirty="0" smtClean="0"/>
                  <a:t>Remote customs location</a:t>
                </a:r>
                <a:endParaRPr lang="sl-SI" sz="900" b="1" dirty="0" smtClean="0"/>
              </a:p>
              <a:p>
                <a:pPr algn="ctr"/>
                <a:r>
                  <a:rPr lang="sl-SI" sz="900" b="1" dirty="0" smtClean="0"/>
                  <a:t>- </a:t>
                </a:r>
                <a:r>
                  <a:rPr lang="en-US" sz="900" b="1" dirty="0" smtClean="0"/>
                  <a:t>Customs houses</a:t>
                </a:r>
                <a:endParaRPr lang="sl-SI" sz="900" b="1" dirty="0" smtClean="0"/>
              </a:p>
              <a:p>
                <a:pPr algn="ctr"/>
                <a:r>
                  <a:rPr lang="sl-SI" sz="900" b="1" dirty="0" smtClean="0"/>
                  <a:t> - </a:t>
                </a:r>
                <a:r>
                  <a:rPr lang="en-US" sz="900" b="1" dirty="0" smtClean="0"/>
                  <a:t>Customs offices</a:t>
                </a:r>
                <a:endParaRPr lang="sl-SI" sz="900" b="1" dirty="0" smtClean="0"/>
              </a:p>
              <a:p>
                <a:pPr algn="ctr"/>
                <a:endParaRPr lang="sl-SI" sz="900" b="1" dirty="0"/>
              </a:p>
            </p:txBody>
          </p:sp>
        </p:grpSp>
        <p:grpSp>
          <p:nvGrpSpPr>
            <p:cNvPr id="37" name="Group 94"/>
            <p:cNvGrpSpPr/>
            <p:nvPr/>
          </p:nvGrpSpPr>
          <p:grpSpPr>
            <a:xfrm>
              <a:off x="2743200" y="857232"/>
              <a:ext cx="1452560" cy="938219"/>
              <a:chOff x="2743200" y="928670"/>
              <a:chExt cx="1452560" cy="938219"/>
            </a:xfrm>
          </p:grpSpPr>
          <p:sp>
            <p:nvSpPr>
              <p:cNvPr id="54" name="Cloud 12"/>
              <p:cNvSpPr/>
              <p:nvPr/>
            </p:nvSpPr>
            <p:spPr>
              <a:xfrm>
                <a:off x="2857488" y="928670"/>
                <a:ext cx="1214446" cy="857256"/>
              </a:xfrm>
              <a:prstGeom prst="cloud">
                <a:avLst/>
              </a:prstGeom>
              <a:gradFill flip="none" rotWithShape="1">
                <a:gsLst>
                  <a:gs pos="100000">
                    <a:schemeClr val="tx2">
                      <a:lumMod val="20000"/>
                      <a:lumOff val="80000"/>
                      <a:alpha val="0"/>
                    </a:schemeClr>
                  </a:gs>
                  <a:gs pos="4000">
                    <a:schemeClr val="tx2">
                      <a:lumMod val="20000"/>
                      <a:lumOff val="80000"/>
                      <a:alpha val="51000"/>
                    </a:schemeClr>
                  </a:gs>
                  <a:gs pos="100000">
                    <a:schemeClr val="tx2">
                      <a:lumMod val="20000"/>
                      <a:lumOff val="80000"/>
                      <a:shade val="100000"/>
                      <a:satMod val="115000"/>
                    </a:scheme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l-SI"/>
              </a:p>
            </p:txBody>
          </p:sp>
          <p:sp>
            <p:nvSpPr>
              <p:cNvPr id="55" name="TextBox 54"/>
              <p:cNvSpPr txBox="1"/>
              <p:nvPr/>
            </p:nvSpPr>
            <p:spPr>
              <a:xfrm>
                <a:off x="2743200" y="1082059"/>
                <a:ext cx="1452560" cy="784830"/>
              </a:xfrm>
              <a:prstGeom prst="rect">
                <a:avLst/>
              </a:prstGeom>
              <a:noFill/>
            </p:spPr>
            <p:txBody>
              <a:bodyPr wrap="square" rtlCol="0">
                <a:spAutoFit/>
              </a:bodyPr>
              <a:lstStyle/>
              <a:p>
                <a:pPr algn="ctr"/>
                <a:r>
                  <a:rPr lang="en-US" sz="900" b="1" dirty="0" smtClean="0"/>
                  <a:t>Ministry of information society </a:t>
                </a:r>
                <a:endParaRPr lang="pl-PL" sz="900" b="1" dirty="0" smtClean="0"/>
              </a:p>
              <a:p>
                <a:pPr algn="ctr"/>
                <a:r>
                  <a:rPr lang="pl-PL" sz="900" b="1" dirty="0" smtClean="0"/>
                  <a:t>- WEB</a:t>
                </a:r>
              </a:p>
              <a:p>
                <a:pPr algn="ctr"/>
                <a:r>
                  <a:rPr lang="pl-PL" sz="900" b="1" dirty="0" smtClean="0"/>
                  <a:t>- Mail</a:t>
                </a:r>
              </a:p>
              <a:p>
                <a:pPr algn="ctr"/>
                <a:endParaRPr lang="sl-SI" sz="900" b="1" dirty="0"/>
              </a:p>
            </p:txBody>
          </p:sp>
        </p:grpSp>
        <p:cxnSp>
          <p:nvCxnSpPr>
            <p:cNvPr id="38" name="Straight Connector 37"/>
            <p:cNvCxnSpPr/>
            <p:nvPr/>
          </p:nvCxnSpPr>
          <p:spPr>
            <a:xfrm rot="16200000" flipH="1">
              <a:off x="3321835" y="1893083"/>
              <a:ext cx="928694" cy="571504"/>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205021" y="2052628"/>
              <a:ext cx="1795475" cy="876306"/>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623992" y="2652707"/>
              <a:ext cx="2305066" cy="561979"/>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1533504" y="3571876"/>
              <a:ext cx="2466992" cy="71438"/>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2095483" y="3786190"/>
              <a:ext cx="2119327" cy="571504"/>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928926" y="3929066"/>
              <a:ext cx="1357322" cy="1071570"/>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82" idx="3"/>
            </p:cNvCxnSpPr>
            <p:nvPr/>
          </p:nvCxnSpPr>
          <p:spPr>
            <a:xfrm flipV="1">
              <a:off x="4312440" y="4343400"/>
              <a:ext cx="107160" cy="920564"/>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64" idx="3"/>
            </p:cNvCxnSpPr>
            <p:nvPr/>
          </p:nvCxnSpPr>
          <p:spPr>
            <a:xfrm flipH="1" flipV="1">
              <a:off x="4876800" y="4191000"/>
              <a:ext cx="1326360" cy="963414"/>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0800000">
              <a:off x="4929190" y="3857628"/>
              <a:ext cx="2500330" cy="571504"/>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0800000">
              <a:off x="4929191" y="3571876"/>
              <a:ext cx="2757513" cy="9126"/>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0800000" flipV="1">
              <a:off x="4857752" y="2571744"/>
              <a:ext cx="2500330" cy="642942"/>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0800000" flipV="1">
              <a:off x="4857752" y="1928802"/>
              <a:ext cx="1928826" cy="1071570"/>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0800000" flipV="1">
              <a:off x="4786314" y="1714488"/>
              <a:ext cx="1071570" cy="1000132"/>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4071934" y="2000240"/>
              <a:ext cx="1000132" cy="142876"/>
            </a:xfrm>
            <a:prstGeom prst="line">
              <a:avLst/>
            </a:prstGeom>
            <a:ln w="190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53" name="Picture 52" descr="carina logo.png"/>
            <p:cNvPicPr>
              <a:picLocks noChangeAspect="1"/>
            </p:cNvPicPr>
            <p:nvPr/>
          </p:nvPicPr>
          <p:blipFill>
            <a:blip r:embed="rId3" cstate="print"/>
            <a:stretch>
              <a:fillRect/>
            </a:stretch>
          </p:blipFill>
          <p:spPr>
            <a:xfrm>
              <a:off x="3857620" y="2500306"/>
              <a:ext cx="1210795" cy="2022349"/>
            </a:xfrm>
            <a:prstGeom prst="rect">
              <a:avLst/>
            </a:prstGeom>
          </p:spPr>
        </p:pic>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2819400"/>
            <a:ext cx="8382000" cy="584775"/>
          </a:xfrm>
          <a:prstGeom prst="rect">
            <a:avLst/>
          </a:prstGeom>
          <a:noFill/>
        </p:spPr>
        <p:txBody>
          <a:bodyPr wrap="square" rtlCol="0">
            <a:spAutoFit/>
          </a:bodyPr>
          <a:lstStyle/>
          <a:p>
            <a:pPr algn="ctr"/>
            <a:r>
              <a:rPr lang="en-US" sz="3200" b="1" dirty="0" smtClean="0">
                <a:solidFill>
                  <a:schemeClr val="accent2">
                    <a:lumMod val="50000"/>
                  </a:schemeClr>
                </a:solidFill>
              </a:rPr>
              <a:t>The way forward</a:t>
            </a:r>
            <a:endParaRPr lang="en-US" sz="3000" b="1" dirty="0">
              <a:solidFill>
                <a:schemeClr val="accent2">
                  <a:lumMod val="50000"/>
                </a:schemeClr>
              </a:solidFill>
              <a:latin typeface="Helvetica" pitchFamily="34" charset="0"/>
            </a:endParaRPr>
          </a:p>
        </p:txBody>
      </p:sp>
      <p:sp>
        <p:nvSpPr>
          <p:cNvPr id="21" name="TextBox 20"/>
          <p:cNvSpPr txBox="1"/>
          <p:nvPr/>
        </p:nvSpPr>
        <p:spPr>
          <a:xfrm>
            <a:off x="609600" y="1905000"/>
            <a:ext cx="7848600" cy="738664"/>
          </a:xfrm>
          <a:prstGeom prst="rect">
            <a:avLst/>
          </a:prstGeom>
          <a:noFill/>
        </p:spPr>
        <p:txBody>
          <a:bodyPr wrap="square" rtlCol="0">
            <a:spAutoFit/>
          </a:bodyPr>
          <a:lstStyle/>
          <a:p>
            <a:endParaRPr lang="en-US" sz="2400" b="1" dirty="0" smtClean="0">
              <a:solidFill>
                <a:schemeClr val="accent2">
                  <a:lumMod val="50000"/>
                </a:schemeClr>
              </a:solidFill>
            </a:endParaRP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84775"/>
          </a:xfrm>
          <a:prstGeom prst="rect">
            <a:avLst/>
          </a:prstGeom>
          <a:noFill/>
        </p:spPr>
        <p:txBody>
          <a:bodyPr wrap="square" rtlCol="0">
            <a:spAutoFit/>
          </a:bodyPr>
          <a:lstStyle/>
          <a:p>
            <a:r>
              <a:rPr lang="en-US" sz="3200" b="1" dirty="0" smtClean="0">
                <a:solidFill>
                  <a:schemeClr val="accent2">
                    <a:lumMod val="50000"/>
                  </a:schemeClr>
                </a:solidFill>
              </a:rPr>
              <a:t>The way forward</a:t>
            </a:r>
            <a:r>
              <a:rPr lang="sl-SI" sz="3200" b="1" dirty="0" smtClean="0">
                <a:solidFill>
                  <a:schemeClr val="accent2">
                    <a:lumMod val="50000"/>
                  </a:schemeClr>
                </a:solidFill>
              </a:rPr>
              <a:t>: </a:t>
            </a:r>
            <a:r>
              <a:rPr lang="en-US" sz="3200" b="1" dirty="0" smtClean="0">
                <a:solidFill>
                  <a:schemeClr val="accent2">
                    <a:lumMod val="50000"/>
                  </a:schemeClr>
                </a:solidFill>
              </a:rPr>
              <a:t>EU Assistance</a:t>
            </a:r>
            <a:endParaRPr lang="en-US" sz="3000" b="1" dirty="0">
              <a:solidFill>
                <a:schemeClr val="accent2">
                  <a:lumMod val="50000"/>
                </a:schemeClr>
              </a:solidFill>
              <a:latin typeface="Helvetica" pitchFamily="34" charset="0"/>
            </a:endParaRPr>
          </a:p>
        </p:txBody>
      </p:sp>
      <p:sp>
        <p:nvSpPr>
          <p:cNvPr id="21" name="Oval 4"/>
          <p:cNvSpPr>
            <a:spLocks noChangeArrowheads="1"/>
          </p:cNvSpPr>
          <p:nvPr/>
        </p:nvSpPr>
        <p:spPr bwMode="auto">
          <a:xfrm>
            <a:off x="1447823" y="1916125"/>
            <a:ext cx="1728788" cy="1511300"/>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fontAlgn="auto">
              <a:spcBef>
                <a:spcPts val="0"/>
              </a:spcBef>
              <a:spcAft>
                <a:spcPts val="0"/>
              </a:spcAft>
              <a:defRPr/>
            </a:pPr>
            <a:r>
              <a:rPr lang="en-US" b="1" dirty="0"/>
              <a:t>DG TAXUD</a:t>
            </a:r>
          </a:p>
        </p:txBody>
      </p:sp>
      <p:sp>
        <p:nvSpPr>
          <p:cNvPr id="22" name="Oval 5"/>
          <p:cNvSpPr>
            <a:spLocks noChangeArrowheads="1"/>
          </p:cNvSpPr>
          <p:nvPr/>
        </p:nvSpPr>
        <p:spPr bwMode="auto">
          <a:xfrm>
            <a:off x="3760811" y="1857388"/>
            <a:ext cx="1728787" cy="1511300"/>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b="1" dirty="0">
                <a:solidFill>
                  <a:srgbClr val="FFFFFF"/>
                </a:solidFill>
              </a:rPr>
              <a:t>TWI</a:t>
            </a:r>
            <a:r>
              <a:rPr lang="sr-Latn-CS" b="1">
                <a:solidFill>
                  <a:srgbClr val="FFFFFF"/>
                </a:solidFill>
              </a:rPr>
              <a:t>N</a:t>
            </a:r>
            <a:r>
              <a:rPr lang="en-US" b="1" dirty="0">
                <a:solidFill>
                  <a:srgbClr val="FFFFFF"/>
                </a:solidFill>
              </a:rPr>
              <a:t>NING – </a:t>
            </a:r>
            <a:br>
              <a:rPr lang="en-US" b="1" dirty="0">
                <a:solidFill>
                  <a:srgbClr val="FFFFFF"/>
                </a:solidFill>
              </a:rPr>
            </a:br>
            <a:r>
              <a:rPr lang="en-US" b="1" dirty="0">
                <a:solidFill>
                  <a:srgbClr val="FFFFFF"/>
                </a:solidFill>
              </a:rPr>
              <a:t>GAP ANAL</a:t>
            </a:r>
            <a:r>
              <a:rPr lang="sr-Latn-CS" b="1">
                <a:solidFill>
                  <a:srgbClr val="FFFFFF"/>
                </a:solidFill>
              </a:rPr>
              <a:t>Y</a:t>
            </a:r>
            <a:r>
              <a:rPr lang="en-US" b="1" dirty="0">
                <a:solidFill>
                  <a:srgbClr val="FFFFFF"/>
                </a:solidFill>
              </a:rPr>
              <a:t>S</a:t>
            </a:r>
            <a:r>
              <a:rPr lang="sr-Latn-CS" b="1">
                <a:solidFill>
                  <a:srgbClr val="FFFFFF"/>
                </a:solidFill>
              </a:rPr>
              <a:t>I</a:t>
            </a:r>
            <a:r>
              <a:rPr lang="en-US" b="1" dirty="0">
                <a:solidFill>
                  <a:srgbClr val="FFFFFF"/>
                </a:solidFill>
              </a:rPr>
              <a:t>S</a:t>
            </a:r>
          </a:p>
        </p:txBody>
      </p:sp>
      <p:sp>
        <p:nvSpPr>
          <p:cNvPr id="23" name="Rectangle 8"/>
          <p:cNvSpPr>
            <a:spLocks noChangeArrowheads="1"/>
          </p:cNvSpPr>
          <p:nvPr/>
        </p:nvSpPr>
        <p:spPr bwMode="auto">
          <a:xfrm>
            <a:off x="9304403" y="4786325"/>
            <a:ext cx="4714875" cy="50006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fontAlgn="auto">
              <a:spcBef>
                <a:spcPts val="0"/>
              </a:spcBef>
              <a:spcAft>
                <a:spcPts val="0"/>
              </a:spcAft>
              <a:defRPr/>
            </a:pPr>
            <a:r>
              <a:rPr lang="en-US" b="1" dirty="0"/>
              <a:t>IT SRATEGY Doc – Roadmap to  EU</a:t>
            </a:r>
            <a:r>
              <a:rPr lang="sl-SI" b="1" dirty="0"/>
              <a:t>  </a:t>
            </a:r>
            <a:endParaRPr lang="en-US" b="1" dirty="0"/>
          </a:p>
        </p:txBody>
      </p:sp>
      <p:cxnSp>
        <p:nvCxnSpPr>
          <p:cNvPr id="24" name="Straight Arrow Connector 23"/>
          <p:cNvCxnSpPr>
            <a:cxnSpLocks noChangeShapeType="1"/>
          </p:cNvCxnSpPr>
          <p:nvPr/>
        </p:nvCxnSpPr>
        <p:spPr bwMode="auto">
          <a:xfrm rot="16200000" flipH="1">
            <a:off x="2474913" y="3500438"/>
            <a:ext cx="500062" cy="214312"/>
          </a:xfrm>
          <a:prstGeom prst="straightConnector1">
            <a:avLst/>
          </a:prstGeom>
          <a:ln>
            <a:headEnd/>
            <a:tailEnd type="arrow" w="med" len="med"/>
          </a:ln>
        </p:spPr>
        <p:style>
          <a:lnRef idx="3">
            <a:schemeClr val="dk1"/>
          </a:lnRef>
          <a:fillRef idx="0">
            <a:schemeClr val="dk1"/>
          </a:fillRef>
          <a:effectRef idx="2">
            <a:schemeClr val="dk1"/>
          </a:effectRef>
          <a:fontRef idx="minor">
            <a:schemeClr val="tx1"/>
          </a:fontRef>
        </p:style>
      </p:cxnSp>
      <p:cxnSp>
        <p:nvCxnSpPr>
          <p:cNvPr id="25" name="Straight Arrow Connector 24"/>
          <p:cNvCxnSpPr>
            <a:cxnSpLocks noChangeShapeType="1"/>
          </p:cNvCxnSpPr>
          <p:nvPr/>
        </p:nvCxnSpPr>
        <p:spPr bwMode="auto">
          <a:xfrm rot="5400000">
            <a:off x="6380957" y="3452019"/>
            <a:ext cx="500062" cy="311150"/>
          </a:xfrm>
          <a:prstGeom prst="straightConnector1">
            <a:avLst/>
          </a:prstGeom>
          <a:ln>
            <a:headEnd/>
            <a:tailEnd type="arrow" w="med" len="med"/>
          </a:ln>
        </p:spPr>
        <p:style>
          <a:lnRef idx="3">
            <a:schemeClr val="dk1"/>
          </a:lnRef>
          <a:fillRef idx="0">
            <a:schemeClr val="dk1"/>
          </a:fillRef>
          <a:effectRef idx="2">
            <a:schemeClr val="dk1"/>
          </a:effectRef>
          <a:fontRef idx="minor">
            <a:schemeClr val="tx1"/>
          </a:fontRef>
        </p:style>
      </p:cxnSp>
      <p:cxnSp>
        <p:nvCxnSpPr>
          <p:cNvPr id="26" name="Straight Arrow Connector 25"/>
          <p:cNvCxnSpPr>
            <a:cxnSpLocks noChangeShapeType="1"/>
          </p:cNvCxnSpPr>
          <p:nvPr/>
        </p:nvCxnSpPr>
        <p:spPr bwMode="auto">
          <a:xfrm rot="16200000" flipH="1">
            <a:off x="4367213" y="4537075"/>
            <a:ext cx="501650" cy="0"/>
          </a:xfrm>
          <a:prstGeom prst="straightConnector1">
            <a:avLst/>
          </a:prstGeom>
          <a:ln>
            <a:headEnd/>
            <a:tailEnd type="arrow" w="med" len="med"/>
          </a:ln>
        </p:spPr>
        <p:style>
          <a:lnRef idx="3">
            <a:schemeClr val="dk1"/>
          </a:lnRef>
          <a:fillRef idx="0">
            <a:schemeClr val="dk1"/>
          </a:fillRef>
          <a:effectRef idx="2">
            <a:schemeClr val="dk1"/>
          </a:effectRef>
          <a:fontRef idx="minor">
            <a:schemeClr val="tx1"/>
          </a:fontRef>
        </p:style>
      </p:cxnSp>
      <p:cxnSp>
        <p:nvCxnSpPr>
          <p:cNvPr id="27" name="Straight Arrow Connector 26"/>
          <p:cNvCxnSpPr>
            <a:cxnSpLocks noChangeShapeType="1"/>
          </p:cNvCxnSpPr>
          <p:nvPr/>
        </p:nvCxnSpPr>
        <p:spPr bwMode="auto">
          <a:xfrm rot="16200000" flipH="1">
            <a:off x="4367213" y="3608388"/>
            <a:ext cx="501650" cy="0"/>
          </a:xfrm>
          <a:prstGeom prst="straightConnector1">
            <a:avLst/>
          </a:prstGeom>
          <a:ln>
            <a:headEnd/>
            <a:tailEnd type="arrow" w="med" len="med"/>
          </a:ln>
        </p:spPr>
        <p:style>
          <a:lnRef idx="3">
            <a:schemeClr val="dk1"/>
          </a:lnRef>
          <a:fillRef idx="0">
            <a:schemeClr val="dk1"/>
          </a:fillRef>
          <a:effectRef idx="2">
            <a:schemeClr val="dk1"/>
          </a:effectRef>
          <a:fontRef idx="minor">
            <a:schemeClr val="tx1"/>
          </a:fontRef>
        </p:style>
      </p:cxnSp>
      <p:sp>
        <p:nvSpPr>
          <p:cNvPr id="28" name="Rectangle 7"/>
          <p:cNvSpPr>
            <a:spLocks noChangeArrowheads="1"/>
          </p:cNvSpPr>
          <p:nvPr/>
        </p:nvSpPr>
        <p:spPr bwMode="auto">
          <a:xfrm>
            <a:off x="-4857816" y="3857628"/>
            <a:ext cx="4752975" cy="43338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fontAlgn="auto">
              <a:spcBef>
                <a:spcPts val="0"/>
              </a:spcBef>
              <a:spcAft>
                <a:spcPts val="0"/>
              </a:spcAft>
              <a:defRPr/>
            </a:pPr>
            <a:r>
              <a:rPr lang="en-US" b="1" dirty="0"/>
              <a:t>BUISNESS S</a:t>
            </a:r>
            <a:r>
              <a:rPr lang="sl-SI" b="1" dirty="0"/>
              <a:t>T</a:t>
            </a:r>
            <a:r>
              <a:rPr lang="en-US" b="1" dirty="0"/>
              <a:t>RATEGY Doc – Roadmap to EU</a:t>
            </a:r>
          </a:p>
        </p:txBody>
      </p:sp>
      <p:sp>
        <p:nvSpPr>
          <p:cNvPr id="29" name="Oval 6"/>
          <p:cNvSpPr>
            <a:spLocks noChangeArrowheads="1"/>
          </p:cNvSpPr>
          <p:nvPr/>
        </p:nvSpPr>
        <p:spPr bwMode="auto">
          <a:xfrm>
            <a:off x="6129361" y="1916125"/>
            <a:ext cx="1728787" cy="1511300"/>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b="1" dirty="0">
                <a:solidFill>
                  <a:srgbClr val="FFFFFF"/>
                </a:solidFill>
              </a:rPr>
              <a:t>TAIEX, ...</a:t>
            </a:r>
            <a:br>
              <a:rPr lang="en-US" b="1" dirty="0">
                <a:solidFill>
                  <a:srgbClr val="FFFFFF"/>
                </a:solidFill>
              </a:rPr>
            </a:br>
            <a:r>
              <a:rPr lang="en-US" b="1" dirty="0">
                <a:solidFill>
                  <a:srgbClr val="FFFFFF"/>
                </a:solidFill>
              </a:rPr>
              <a:t>Regional pr</a:t>
            </a:r>
            <a:r>
              <a:rPr lang="sr-Latn-CS" b="1">
                <a:solidFill>
                  <a:srgbClr val="FFFFFF"/>
                </a:solidFill>
              </a:rPr>
              <a:t>oject</a:t>
            </a:r>
            <a:endParaRPr lang="en-US" b="1" dirty="0">
              <a:solidFill>
                <a:srgbClr val="FFFFFF"/>
              </a:solidFill>
            </a:endParaRPr>
          </a:p>
          <a:p>
            <a:pPr algn="ctr">
              <a:defRPr/>
            </a:pPr>
            <a:r>
              <a:rPr lang="en-US" b="1" dirty="0">
                <a:solidFill>
                  <a:srgbClr val="FFFFFF"/>
                </a:solidFill>
              </a:rPr>
              <a:t>Bilateral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childTnLst>
                                </p:cTn>
                              </p:par>
                            </p:childTnLst>
                          </p:cTn>
                        </p:par>
                        <p:par>
                          <p:cTn id="14" fill="hold">
                            <p:stCondLst>
                              <p:cond delay="2000"/>
                            </p:stCondLst>
                            <p:childTnLst>
                              <p:par>
                                <p:cTn id="15" presetID="23" presetClass="entr" presetSubtype="16"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1000" fill="hold"/>
                                        <p:tgtEl>
                                          <p:spTgt spid="29"/>
                                        </p:tgtEl>
                                        <p:attrNameLst>
                                          <p:attrName>ppt_w</p:attrName>
                                        </p:attrNameLst>
                                      </p:cBhvr>
                                      <p:tavLst>
                                        <p:tav tm="0">
                                          <p:val>
                                            <p:fltVal val="0"/>
                                          </p:val>
                                        </p:tav>
                                        <p:tav tm="100000">
                                          <p:val>
                                            <p:strVal val="#ppt_w"/>
                                          </p:val>
                                        </p:tav>
                                      </p:tavLst>
                                    </p:anim>
                                    <p:anim calcmode="lin" valueType="num">
                                      <p:cBhvr>
                                        <p:cTn id="18" dur="1000" fill="hold"/>
                                        <p:tgtEl>
                                          <p:spTgt spid="29"/>
                                        </p:tgtEl>
                                        <p:attrNameLst>
                                          <p:attrName>ppt_h</p:attrName>
                                        </p:attrNameLst>
                                      </p:cBhvr>
                                      <p:tavLst>
                                        <p:tav tm="0">
                                          <p:val>
                                            <p:fltVal val="0"/>
                                          </p:val>
                                        </p:tav>
                                        <p:tav tm="100000">
                                          <p:val>
                                            <p:strVal val="#ppt_h"/>
                                          </p:val>
                                        </p:tav>
                                      </p:tavLst>
                                    </p:anim>
                                  </p:childTnLst>
                                </p:cTn>
                              </p:par>
                            </p:childTnLst>
                          </p:cTn>
                        </p:par>
                        <p:par>
                          <p:cTn id="19" fill="hold">
                            <p:stCondLst>
                              <p:cond delay="3000"/>
                            </p:stCondLst>
                            <p:childTnLst>
                              <p:par>
                                <p:cTn id="20" presetID="22" presetClass="entr" presetSubtype="1"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1000"/>
                                        <p:tgtEl>
                                          <p:spTgt spid="24"/>
                                        </p:tgtEl>
                                      </p:cBhvr>
                                    </p:animEffect>
                                  </p:childTnLst>
                                </p:cTn>
                              </p:par>
                            </p:childTnLst>
                          </p:cTn>
                        </p:par>
                        <p:par>
                          <p:cTn id="23" fill="hold">
                            <p:stCondLst>
                              <p:cond delay="4000"/>
                            </p:stCondLst>
                            <p:childTnLst>
                              <p:par>
                                <p:cTn id="24" presetID="22" presetClass="entr" presetSubtype="1"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up)">
                                      <p:cBhvr>
                                        <p:cTn id="26" dur="1000"/>
                                        <p:tgtEl>
                                          <p:spTgt spid="27"/>
                                        </p:tgtEl>
                                      </p:cBhvr>
                                    </p:animEffect>
                                  </p:childTnLst>
                                </p:cTn>
                              </p:par>
                            </p:childTnLst>
                          </p:cTn>
                        </p:par>
                        <p:par>
                          <p:cTn id="27" fill="hold">
                            <p:stCondLst>
                              <p:cond delay="5000"/>
                            </p:stCondLst>
                            <p:childTnLst>
                              <p:par>
                                <p:cTn id="28" presetID="22" presetClass="entr" presetSubtype="1"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up)">
                                      <p:cBhvr>
                                        <p:cTn id="30" dur="1000"/>
                                        <p:tgtEl>
                                          <p:spTgt spid="25"/>
                                        </p:tgtEl>
                                      </p:cBhvr>
                                    </p:animEffect>
                                  </p:childTnLst>
                                </p:cTn>
                              </p:par>
                            </p:childTnLst>
                          </p:cTn>
                        </p:par>
                        <p:par>
                          <p:cTn id="31" fill="hold">
                            <p:stCondLst>
                              <p:cond delay="6000"/>
                            </p:stCondLst>
                            <p:childTnLst>
                              <p:par>
                                <p:cTn id="32" presetID="63" presetClass="path" presetSubtype="0" accel="50000" decel="50000" fill="hold" nodeType="afterEffect">
                                  <p:stCondLst>
                                    <p:cond delay="0"/>
                                  </p:stCondLst>
                                  <p:childTnLst>
                                    <p:animMotion origin="layout" path="M -0.02361 -1.48148E-6 L 0.78715 0.00046 " pathEditMode="relative" rAng="0" ptsTypes="AA">
                                      <p:cBhvr>
                                        <p:cTn id="33" dur="1000" fill="hold"/>
                                        <p:tgtEl>
                                          <p:spTgt spid="28"/>
                                        </p:tgtEl>
                                        <p:attrNameLst>
                                          <p:attrName>ppt_x</p:attrName>
                                          <p:attrName>ppt_y</p:attrName>
                                        </p:attrNameLst>
                                      </p:cBhvr>
                                      <p:rCtr x="405" y="0"/>
                                    </p:animMotion>
                                  </p:childTnLst>
                                </p:cTn>
                              </p:par>
                            </p:childTnLst>
                          </p:cTn>
                        </p:par>
                        <p:par>
                          <p:cTn id="34" fill="hold">
                            <p:stCondLst>
                              <p:cond delay="7000"/>
                            </p:stCondLst>
                            <p:childTnLst>
                              <p:par>
                                <p:cTn id="35" presetID="22" presetClass="entr" presetSubtype="1"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500"/>
                                        <p:tgtEl>
                                          <p:spTgt spid="26"/>
                                        </p:tgtEl>
                                      </p:cBhvr>
                                    </p:animEffect>
                                  </p:childTnLst>
                                </p:cTn>
                              </p:par>
                            </p:childTnLst>
                          </p:cTn>
                        </p:par>
                        <p:par>
                          <p:cTn id="38" fill="hold">
                            <p:stCondLst>
                              <p:cond delay="7500"/>
                            </p:stCondLst>
                            <p:childTnLst>
                              <p:par>
                                <p:cTn id="39" presetID="63" presetClass="path" presetSubtype="0" accel="50000" decel="50000" fill="hold" nodeType="afterEffect">
                                  <p:stCondLst>
                                    <p:cond delay="0"/>
                                  </p:stCondLst>
                                  <p:childTnLst>
                                    <p:animMotion origin="layout" path="M 0 0  L 0.25 0  E" pathEditMode="relative" ptsTypes="">
                                      <p:cBhvr>
                                        <p:cTn id="40" dur="1000" fill="hold"/>
                                        <p:tgtEl>
                                          <p:spTgt spid="23"/>
                                        </p:tgtEl>
                                        <p:attrNameLst>
                                          <p:attrName>ppt_x</p:attrName>
                                          <p:attrName>ppt_y</p:attrName>
                                        </p:attrNameLst>
                                      </p:cBhvr>
                                    </p:animMotion>
                                  </p:childTnLst>
                                </p:cTn>
                              </p:par>
                            </p:childTnLst>
                          </p:cTn>
                        </p:par>
                        <p:par>
                          <p:cTn id="41" fill="hold">
                            <p:stCondLst>
                              <p:cond delay="8500"/>
                            </p:stCondLst>
                            <p:childTnLst>
                              <p:par>
                                <p:cTn id="42" presetID="35" presetClass="path" presetSubtype="0" accel="50000" decel="50000" fill="hold" nodeType="afterEffect">
                                  <p:stCondLst>
                                    <p:cond delay="0"/>
                                  </p:stCondLst>
                                  <p:childTnLst>
                                    <p:animMotion origin="layout" path="M 5E-6 7.40741E-7 L -0.75782 0.00718 " pathEditMode="relative" rAng="0" ptsTypes="AA">
                                      <p:cBhvr>
                                        <p:cTn id="43" dur="1000" fill="hold"/>
                                        <p:tgtEl>
                                          <p:spTgt spid="23"/>
                                        </p:tgtEl>
                                        <p:attrNameLst>
                                          <p:attrName>ppt_x</p:attrName>
                                          <p:attrName>ppt_y</p:attrName>
                                        </p:attrNameLst>
                                      </p:cBhvr>
                                      <p:rCtr x="-379" y="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84775"/>
          </a:xfrm>
          <a:prstGeom prst="rect">
            <a:avLst/>
          </a:prstGeom>
          <a:noFill/>
        </p:spPr>
        <p:txBody>
          <a:bodyPr wrap="square" rtlCol="0">
            <a:spAutoFit/>
          </a:bodyPr>
          <a:lstStyle/>
          <a:p>
            <a:r>
              <a:rPr lang="en-US" sz="3200" b="1" dirty="0" smtClean="0">
                <a:solidFill>
                  <a:schemeClr val="accent2">
                    <a:lumMod val="50000"/>
                  </a:schemeClr>
                </a:solidFill>
              </a:rPr>
              <a:t>The way forward</a:t>
            </a:r>
            <a:r>
              <a:rPr lang="sl-SI" sz="3200" b="1" dirty="0" smtClean="0">
                <a:solidFill>
                  <a:schemeClr val="accent2">
                    <a:lumMod val="50000"/>
                  </a:schemeClr>
                </a:solidFill>
              </a:rPr>
              <a:t>: </a:t>
            </a:r>
            <a:r>
              <a:rPr lang="en-US" sz="3200" b="1" dirty="0" smtClean="0">
                <a:solidFill>
                  <a:schemeClr val="accent2">
                    <a:lumMod val="50000"/>
                  </a:schemeClr>
                </a:solidFill>
              </a:rPr>
              <a:t>Applications to be prepared</a:t>
            </a:r>
            <a:r>
              <a:rPr lang="sl-SI" sz="3200" b="1" dirty="0" smtClean="0">
                <a:solidFill>
                  <a:schemeClr val="accent2">
                    <a:lumMod val="50000"/>
                  </a:schemeClr>
                </a:solidFill>
              </a:rPr>
              <a:t> </a:t>
            </a:r>
            <a:endParaRPr lang="en-US" sz="3000" b="1" dirty="0">
              <a:solidFill>
                <a:schemeClr val="accent2">
                  <a:lumMod val="50000"/>
                </a:schemeClr>
              </a:solidFill>
              <a:latin typeface="Helvetica" pitchFamily="34" charset="0"/>
            </a:endParaRPr>
          </a:p>
        </p:txBody>
      </p:sp>
      <p:graphicFrame>
        <p:nvGraphicFramePr>
          <p:cNvPr id="21" name="Group 58"/>
          <p:cNvGraphicFramePr>
            <a:graphicFrameLocks noGrp="1"/>
          </p:cNvGraphicFramePr>
          <p:nvPr/>
        </p:nvGraphicFramePr>
        <p:xfrm>
          <a:off x="1285852" y="1543415"/>
          <a:ext cx="6643734" cy="4552585"/>
        </p:xfrm>
        <a:graphic>
          <a:graphicData uri="http://schemas.openxmlformats.org/drawingml/2006/table">
            <a:tbl>
              <a:tblPr>
                <a:tableStyleId>{18603FDC-E32A-4AB5-989C-0864C3EAD2B8}</a:tableStyleId>
              </a:tblPr>
              <a:tblGrid>
                <a:gridCol w="5708690"/>
                <a:gridCol w="935044"/>
              </a:tblGrid>
              <a:tr h="357190">
                <a:tc>
                  <a:txBody>
                    <a:bodyPr/>
                    <a:lstStyle/>
                    <a:p>
                      <a:pPr marL="0" marR="0" lvl="0" indent="0" algn="ctr" defTabSz="914400" rtl="0" eaLnBrk="1" fontAlgn="base" latinLnBrk="0" hangingPunct="1">
                        <a:lnSpc>
                          <a:spcPct val="150000"/>
                        </a:lnSpc>
                        <a:spcBef>
                          <a:spcPts val="300"/>
                        </a:spcBef>
                        <a:spcAft>
                          <a:spcPts val="300"/>
                        </a:spcAft>
                        <a:buClr>
                          <a:schemeClr val="hlink"/>
                        </a:buClr>
                        <a:buSzPct val="80000"/>
                        <a:buFont typeface="Wingdings" pitchFamily="2" charset="2"/>
                        <a:buNone/>
                        <a:tabLst/>
                      </a:pPr>
                      <a:r>
                        <a:rPr kumimoji="0" lang="en-GB" sz="1300" b="1" u="none" strike="noStrike" cap="none" spc="0" normalizeH="0" baseline="0" dirty="0" smtClean="0">
                          <a:ln>
                            <a:noFill/>
                          </a:ln>
                          <a:solidFill>
                            <a:schemeClr val="tx1"/>
                          </a:solidFill>
                          <a:effectLst/>
                        </a:rPr>
                        <a:t>PROJECTS</a:t>
                      </a:r>
                      <a:endParaRPr kumimoji="0" lang="fr-BE" sz="1300" b="1" i="0" u="none" strike="noStrike" cap="none" spc="0"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ctr" defTabSz="914400" rtl="0" eaLnBrk="1" fontAlgn="base" latinLnBrk="0" hangingPunct="1">
                        <a:lnSpc>
                          <a:spcPct val="150000"/>
                        </a:lnSpc>
                        <a:spcBef>
                          <a:spcPts val="300"/>
                        </a:spcBef>
                        <a:spcAft>
                          <a:spcPts val="300"/>
                        </a:spcAft>
                        <a:buClr>
                          <a:schemeClr val="hlink"/>
                        </a:buClr>
                        <a:buSzPct val="80000"/>
                        <a:buFont typeface="Wingdings" pitchFamily="2" charset="2"/>
                        <a:buNone/>
                        <a:tabLst/>
                      </a:pPr>
                      <a:r>
                        <a:rPr kumimoji="0" lang="en-GB" sz="1300" b="1" u="none" strike="noStrike" cap="none" normalizeH="0" baseline="0" dirty="0" smtClean="0">
                          <a:ln>
                            <a:noFill/>
                          </a:ln>
                          <a:solidFill>
                            <a:schemeClr val="tx1"/>
                          </a:solidFill>
                          <a:effectLst/>
                        </a:rPr>
                        <a:t>PRIORITY</a:t>
                      </a:r>
                      <a:endParaRPr kumimoji="0" lang="fr-BE" sz="13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40000"/>
                        <a:lumOff val="60000"/>
                      </a:schemeClr>
                    </a:solidFill>
                  </a:tcPr>
                </a:tc>
              </a:tr>
              <a:tr h="370533">
                <a:tc>
                  <a:txBody>
                    <a:bodyPr/>
                    <a:lstStyle/>
                    <a:p>
                      <a:pPr marL="0" marR="0" lvl="0" indent="0" algn="ctr" defTabSz="914400" rtl="0" eaLnBrk="1" fontAlgn="base" latinLnBrk="0" hangingPunct="1">
                        <a:lnSpc>
                          <a:spcPct val="150000"/>
                        </a:lnSpc>
                        <a:spcBef>
                          <a:spcPts val="300"/>
                        </a:spcBef>
                        <a:spcAft>
                          <a:spcPts val="300"/>
                        </a:spcAft>
                        <a:buClr>
                          <a:schemeClr val="hlink"/>
                        </a:buClr>
                        <a:buSzPct val="80000"/>
                        <a:buFont typeface="Wingdings" pitchFamily="2" charset="2"/>
                        <a:buNone/>
                        <a:tabLst/>
                      </a:pPr>
                      <a:r>
                        <a:rPr kumimoji="0" lang="en-GB" sz="1200" b="1" u="none" strike="noStrike" cap="none" normalizeH="0" baseline="0" dirty="0" smtClean="0">
                          <a:ln>
                            <a:noFill/>
                          </a:ln>
                          <a:solidFill>
                            <a:schemeClr val="tx1"/>
                          </a:solidFill>
                          <a:effectLst/>
                        </a:rPr>
                        <a:t>Common Communications Network (CCN) / Common Systems Interface (CSI)</a:t>
                      </a:r>
                      <a:endParaRPr kumimoji="0" lang="fr-BE"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GB" sz="1200" b="1" u="none" strike="noStrike" cap="none" normalizeH="0" baseline="0" dirty="0" smtClean="0">
                          <a:ln>
                            <a:noFill/>
                          </a:ln>
                          <a:solidFill>
                            <a:schemeClr val="tx1"/>
                          </a:solidFill>
                          <a:effectLst/>
                        </a:rPr>
                        <a:t>M</a:t>
                      </a:r>
                      <a:endParaRPr kumimoji="0" lang="fr-BE"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r>
              <a:tr h="3025526">
                <a:tc>
                  <a:txBody>
                    <a:body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Integrated Tariff Management System (ITMS) which will incorporate the following systems:</a:t>
                      </a:r>
                      <a:endParaRPr kumimoji="0" lang="fr-BE" sz="1200" u="none" strike="noStrike" cap="none" normalizeH="0" baseline="0" dirty="0" smtClean="0">
                        <a:ln>
                          <a:noFill/>
                        </a:ln>
                        <a:solidFill>
                          <a:schemeClr val="tx1"/>
                        </a:solidFill>
                        <a:effectLst/>
                      </a:endParaRPr>
                    </a:p>
                    <a:p>
                      <a:pPr marL="0" marR="0" lvl="0" indent="0" algn="l"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	</a:t>
                      </a:r>
                      <a:r>
                        <a:rPr kumimoji="0" lang="fr-CH" sz="1200" u="none" strike="noStrike" cap="none" normalizeH="0" baseline="0" dirty="0" smtClean="0">
                          <a:ln>
                            <a:noFill/>
                          </a:ln>
                          <a:solidFill>
                            <a:schemeClr val="tx1"/>
                          </a:solidFill>
                          <a:effectLst/>
                        </a:rPr>
                        <a:t>Tarif Intégré Communautaire (TARIC)</a:t>
                      </a:r>
                      <a:endParaRPr kumimoji="0" lang="fr-BE" sz="1200" u="none" strike="noStrike" cap="none" normalizeH="0" baseline="0" dirty="0" smtClean="0">
                        <a:ln>
                          <a:noFill/>
                        </a:ln>
                        <a:solidFill>
                          <a:schemeClr val="tx1"/>
                        </a:solidFill>
                        <a:effectLst/>
                      </a:endParaRPr>
                    </a:p>
                    <a:p>
                      <a:pPr marL="0" marR="0" lvl="0" indent="0" algn="l"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fr-CH" sz="1200" u="none" strike="noStrike" cap="none" normalizeH="0" baseline="0" dirty="0" smtClean="0">
                          <a:ln>
                            <a:noFill/>
                          </a:ln>
                          <a:solidFill>
                            <a:schemeClr val="tx1"/>
                          </a:solidFill>
                          <a:effectLst/>
                        </a:rPr>
                        <a:t>	</a:t>
                      </a:r>
                      <a:r>
                        <a:rPr kumimoji="0" lang="fr-CH" sz="1200" b="1" u="none" strike="noStrike" cap="none" normalizeH="0" baseline="0" dirty="0" smtClean="0">
                          <a:ln>
                            <a:noFill/>
                          </a:ln>
                          <a:solidFill>
                            <a:schemeClr val="tx1"/>
                          </a:solidFill>
                          <a:effectLst/>
                        </a:rPr>
                        <a:t>Tariff Quotas and Surveillance (TQS)</a:t>
                      </a:r>
                      <a:endParaRPr kumimoji="0" lang="fr-BE" sz="1200" b="1" u="none" strike="noStrike" cap="none" normalizeH="0" baseline="0" dirty="0" smtClean="0">
                        <a:ln>
                          <a:noFill/>
                        </a:ln>
                        <a:solidFill>
                          <a:schemeClr val="tx1"/>
                        </a:solidFill>
                        <a:effectLst/>
                      </a:endParaRPr>
                    </a:p>
                    <a:p>
                      <a:pPr marL="0" marR="0" lvl="0" indent="0" algn="l"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fr-CH" sz="1200" b="1" u="none" strike="noStrike" cap="none" normalizeH="0" baseline="0" dirty="0" smtClean="0">
                          <a:ln>
                            <a:noFill/>
                          </a:ln>
                          <a:solidFill>
                            <a:schemeClr val="tx1"/>
                          </a:solidFill>
                          <a:effectLst/>
                        </a:rPr>
                        <a:t>	</a:t>
                      </a:r>
                      <a:r>
                        <a:rPr kumimoji="0" lang="en-GB" sz="1200" b="1" u="none" strike="noStrike" cap="none" normalizeH="0" baseline="0" dirty="0" smtClean="0">
                          <a:ln>
                            <a:noFill/>
                          </a:ln>
                          <a:solidFill>
                            <a:schemeClr val="tx1"/>
                          </a:solidFill>
                          <a:effectLst/>
                        </a:rPr>
                        <a:t>European Binding Tariff Information (EBTI)</a:t>
                      </a:r>
                      <a:endParaRPr kumimoji="0" lang="fr-BE" sz="1200" b="1" u="none" strike="noStrike" cap="none" normalizeH="0" baseline="0" dirty="0" smtClean="0">
                        <a:ln>
                          <a:noFill/>
                        </a:ln>
                        <a:solidFill>
                          <a:schemeClr val="tx1"/>
                        </a:solidFill>
                        <a:effectLst/>
                      </a:endParaRPr>
                    </a:p>
                    <a:p>
                      <a:pPr marL="0" marR="0" lvl="0" indent="0" algn="l"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b="1" u="none" strike="noStrike" cap="none" normalizeH="0" baseline="0" dirty="0" smtClean="0">
                          <a:ln>
                            <a:noFill/>
                          </a:ln>
                          <a:solidFill>
                            <a:schemeClr val="tx1"/>
                          </a:solidFill>
                          <a:effectLst/>
                        </a:rPr>
                        <a:t>	Specimen Management System (SMS)</a:t>
                      </a:r>
                      <a:endParaRPr kumimoji="0" lang="fr-BE" sz="1200" b="1" u="none" strike="noStrike" cap="none" normalizeH="0" baseline="0" dirty="0" smtClean="0">
                        <a:ln>
                          <a:noFill/>
                        </a:ln>
                        <a:solidFill>
                          <a:schemeClr val="tx1"/>
                        </a:solidFill>
                        <a:effectLst/>
                      </a:endParaRPr>
                    </a:p>
                    <a:p>
                      <a:pPr marL="0" marR="0" lvl="0" indent="0" algn="l"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	Information System for Processing Procedures (ISPP)</a:t>
                      </a:r>
                      <a:endParaRPr kumimoji="0" lang="fr-BE" sz="1200" u="none" strike="noStrike" cap="none" normalizeH="0" baseline="0" dirty="0" smtClean="0">
                        <a:ln>
                          <a:noFill/>
                        </a:ln>
                        <a:solidFill>
                          <a:schemeClr val="tx1"/>
                        </a:solidFill>
                        <a:effectLst/>
                      </a:endParaRPr>
                    </a:p>
                    <a:p>
                      <a:pPr marL="0" marR="0" lvl="0" indent="0" algn="l"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	Risk Information Framework ()</a:t>
                      </a:r>
                      <a:endParaRPr kumimoji="0" lang="fr-BE" sz="1200" u="none" strike="noStrike" cap="none" normalizeH="0" baseline="0" dirty="0" smtClean="0">
                        <a:ln>
                          <a:noFill/>
                        </a:ln>
                        <a:solidFill>
                          <a:schemeClr val="tx1"/>
                        </a:solidFill>
                        <a:effectLst/>
                      </a:endParaRPr>
                    </a:p>
                    <a:p>
                      <a:pPr marL="0" marR="0" lvl="0" indent="0" algn="l"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	European Customs Inventory of Chemical Substances (ECICS)</a:t>
                      </a:r>
                      <a:endParaRPr kumimoji="0" lang="fr-BE" sz="1200" u="none" strike="noStrike" cap="none" normalizeH="0" baseline="0" dirty="0" smtClean="0">
                        <a:ln>
                          <a:noFill/>
                        </a:ln>
                        <a:solidFill>
                          <a:schemeClr val="tx1"/>
                        </a:solidFill>
                        <a:effectLst/>
                      </a:endParaRPr>
                    </a:p>
                    <a:p>
                      <a:pPr marL="0" marR="0" lvl="0" indent="0" algn="l"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	Binding Origin Information (BOI)</a:t>
                      </a:r>
                      <a:endParaRPr kumimoji="0" lang="fr-BE" sz="1200" u="none" strike="noStrike" cap="none" normalizeH="0" baseline="0" dirty="0" smtClean="0">
                        <a:ln>
                          <a:noFill/>
                        </a:ln>
                        <a:solidFill>
                          <a:schemeClr val="tx1"/>
                        </a:solidFill>
                        <a:effectLst/>
                      </a:endParaRPr>
                    </a:p>
                    <a:p>
                      <a:pPr marL="0" marR="0" lvl="0" indent="0" algn="l" defTabSz="914400" rtl="0" eaLnBrk="1" fontAlgn="base" latinLnBrk="0" hangingPunct="1">
                        <a:lnSpc>
                          <a:spcPct val="100000"/>
                        </a:lnSpc>
                        <a:spcBef>
                          <a:spcPts val="300"/>
                        </a:spcBef>
                        <a:spcAft>
                          <a:spcPts val="60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	Tariff Suspensions</a:t>
                      </a:r>
                      <a:endParaRPr kumimoji="0" lang="fr-BE"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ts val="6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H</a:t>
                      </a:r>
                      <a:endParaRPr kumimoji="0" lang="fr-BE" sz="1200" u="none" strike="noStrike" cap="none" normalizeH="0" baseline="0" dirty="0" smtClean="0">
                        <a:ln>
                          <a:noFill/>
                        </a:ln>
                        <a:solidFill>
                          <a:schemeClr val="tx1"/>
                        </a:solidFill>
                        <a:effectLst/>
                      </a:endParaRPr>
                    </a:p>
                    <a:p>
                      <a:pPr marL="0" marR="0" lvl="0" indent="0" algn="ctr"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H</a:t>
                      </a:r>
                      <a:endParaRPr kumimoji="0" lang="fr-BE" sz="1200" u="none" strike="noStrike" cap="none" normalizeH="0" baseline="0" dirty="0" smtClean="0">
                        <a:ln>
                          <a:noFill/>
                        </a:ln>
                        <a:solidFill>
                          <a:schemeClr val="tx1"/>
                        </a:solidFill>
                        <a:effectLst/>
                      </a:endParaRPr>
                    </a:p>
                    <a:p>
                      <a:pPr marL="0" marR="0" lvl="0" indent="0" algn="ctr"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H</a:t>
                      </a:r>
                      <a:endParaRPr kumimoji="0" lang="fr-BE" sz="1200" u="none" strike="noStrike" cap="none" normalizeH="0" baseline="0" dirty="0" smtClean="0">
                        <a:ln>
                          <a:noFill/>
                        </a:ln>
                        <a:solidFill>
                          <a:schemeClr val="tx1"/>
                        </a:solidFill>
                        <a:effectLst/>
                      </a:endParaRPr>
                    </a:p>
                    <a:p>
                      <a:pPr marL="0" marR="0" lvl="0" indent="0" algn="ctr"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b="1" u="none" strike="noStrike" cap="none" normalizeH="0" baseline="0" dirty="0" smtClean="0">
                          <a:ln>
                            <a:noFill/>
                          </a:ln>
                          <a:solidFill>
                            <a:schemeClr val="tx1"/>
                          </a:solidFill>
                          <a:effectLst/>
                        </a:rPr>
                        <a:t>M</a:t>
                      </a:r>
                      <a:endParaRPr kumimoji="0" lang="fr-BE" sz="1200" b="1" u="none" strike="noStrike" cap="none" normalizeH="0" baseline="0" dirty="0" smtClean="0">
                        <a:ln>
                          <a:noFill/>
                        </a:ln>
                        <a:solidFill>
                          <a:schemeClr val="tx1"/>
                        </a:solidFill>
                        <a:effectLst/>
                      </a:endParaRPr>
                    </a:p>
                    <a:p>
                      <a:pPr marL="0" marR="0" lvl="0" indent="0" algn="ctr"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b="1" u="none" strike="noStrike" cap="none" normalizeH="0" baseline="0" dirty="0" smtClean="0">
                          <a:ln>
                            <a:noFill/>
                          </a:ln>
                          <a:solidFill>
                            <a:schemeClr val="tx1"/>
                          </a:solidFill>
                          <a:effectLst/>
                        </a:rPr>
                        <a:t>M</a:t>
                      </a:r>
                      <a:endParaRPr kumimoji="0" lang="fr-BE" sz="1200" b="1" u="none" strike="noStrike" cap="none" normalizeH="0" baseline="0" dirty="0" smtClean="0">
                        <a:ln>
                          <a:noFill/>
                        </a:ln>
                        <a:solidFill>
                          <a:schemeClr val="tx1"/>
                        </a:solidFill>
                        <a:effectLst/>
                      </a:endParaRPr>
                    </a:p>
                    <a:p>
                      <a:pPr marL="0" marR="0" lvl="0" indent="0" algn="ctr"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b="1" u="none" strike="noStrike" cap="none" normalizeH="0" baseline="0" dirty="0" smtClean="0">
                          <a:ln>
                            <a:noFill/>
                          </a:ln>
                          <a:solidFill>
                            <a:schemeClr val="tx1"/>
                          </a:solidFill>
                          <a:effectLst/>
                        </a:rPr>
                        <a:t>M</a:t>
                      </a:r>
                      <a:endParaRPr kumimoji="0" lang="fr-BE" sz="1200" b="1" u="none" strike="noStrike" cap="none" normalizeH="0" baseline="0" dirty="0" smtClean="0">
                        <a:ln>
                          <a:noFill/>
                        </a:ln>
                        <a:solidFill>
                          <a:schemeClr val="tx1"/>
                        </a:solidFill>
                        <a:effectLst/>
                      </a:endParaRPr>
                    </a:p>
                    <a:p>
                      <a:pPr marL="0" marR="0" lvl="0" indent="0" algn="ctr"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L</a:t>
                      </a:r>
                      <a:endParaRPr kumimoji="0" lang="fr-BE" sz="1200" u="none" strike="noStrike" cap="none" normalizeH="0" baseline="0" dirty="0" smtClean="0">
                        <a:ln>
                          <a:noFill/>
                        </a:ln>
                        <a:solidFill>
                          <a:schemeClr val="tx1"/>
                        </a:solidFill>
                        <a:effectLst/>
                      </a:endParaRPr>
                    </a:p>
                    <a:p>
                      <a:pPr marL="0" marR="0" lvl="0" indent="0" algn="ctr"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L</a:t>
                      </a:r>
                      <a:endParaRPr kumimoji="0" lang="fr-BE" sz="1200" u="none" strike="noStrike" cap="none" normalizeH="0" baseline="0" dirty="0" smtClean="0">
                        <a:ln>
                          <a:noFill/>
                        </a:ln>
                        <a:solidFill>
                          <a:schemeClr val="tx1"/>
                        </a:solidFill>
                        <a:effectLst/>
                      </a:endParaRPr>
                    </a:p>
                    <a:p>
                      <a:pPr marL="0" marR="0" lvl="0" indent="0" algn="ctr"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L</a:t>
                      </a:r>
                      <a:endParaRPr kumimoji="0" lang="fr-BE" sz="1200" u="none" strike="noStrike" cap="none" normalizeH="0" baseline="0" dirty="0" smtClean="0">
                        <a:ln>
                          <a:noFill/>
                        </a:ln>
                        <a:solidFill>
                          <a:schemeClr val="tx1"/>
                        </a:solidFill>
                        <a:effectLst/>
                      </a:endParaRPr>
                    </a:p>
                    <a:p>
                      <a:pPr marL="0" marR="0" lvl="0" indent="0" algn="ctr" defTabSz="914400" rtl="0" eaLnBrk="1" fontAlgn="base" latinLnBrk="0" hangingPunct="1">
                        <a:lnSpc>
                          <a:spcPct val="100000"/>
                        </a:lnSpc>
                        <a:spcBef>
                          <a:spcPts val="300"/>
                        </a:spcBef>
                        <a:spcAft>
                          <a:spcPct val="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L</a:t>
                      </a:r>
                      <a:endParaRPr kumimoji="0" lang="fr-BE"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60000"/>
                        <a:lumOff val="40000"/>
                      </a:schemeClr>
                    </a:solidFill>
                  </a:tcPr>
                </a:tc>
              </a:tr>
              <a:tr h="500519">
                <a:tc>
                  <a:txBody>
                    <a:body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New Computerised Transit System (NCTS) and Export Control System (ECS) and Import Control System (ICS)</a:t>
                      </a:r>
                      <a:endParaRPr kumimoji="0" lang="fr-BE"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H</a:t>
                      </a:r>
                      <a:endParaRPr kumimoji="0" lang="fr-BE"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60000"/>
                        <a:lumOff val="40000"/>
                      </a:schemeClr>
                    </a:solidFill>
                  </a:tcPr>
                </a:tc>
              </a:tr>
              <a:tr h="298817">
                <a:tc>
                  <a:txBody>
                    <a:body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Excise Movement Control System (EMCS) and Authorised Economic Operators (AEO)</a:t>
                      </a:r>
                      <a:endParaRPr kumimoji="0" lang="fr-BE"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tc>
                  <a:txBody>
                    <a:bodyPr/>
                    <a:lstStyle/>
                    <a:p>
                      <a:pPr marL="0" marR="0" lvl="0" indent="0" algn="ctr"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GB" sz="1200" u="none" strike="noStrike" cap="none" normalizeH="0" baseline="0" dirty="0" smtClean="0">
                          <a:ln>
                            <a:noFill/>
                          </a:ln>
                          <a:solidFill>
                            <a:schemeClr val="tx1"/>
                          </a:solidFill>
                          <a:effectLst/>
                        </a:rPr>
                        <a:t>H</a:t>
                      </a:r>
                      <a:endParaRPr kumimoji="0" lang="fr-BE"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Scale>
                                      <p:cBhvr>
                                        <p:cTn id="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gtEl>
                                        <p:attrNameLst>
                                          <p:attrName>ppt_x</p:attrName>
                                          <p:attrName>ppt_y</p:attrName>
                                        </p:attrNameLst>
                                      </p:cBhvr>
                                    </p:animMotion>
                                    <p:animEffect transition="in" filter="fade">
                                      <p:cBhvr>
                                        <p:cTn id="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84775"/>
          </a:xfrm>
          <a:prstGeom prst="rect">
            <a:avLst/>
          </a:prstGeom>
          <a:noFill/>
        </p:spPr>
        <p:txBody>
          <a:bodyPr wrap="square" rtlCol="0">
            <a:spAutoFit/>
          </a:bodyPr>
          <a:lstStyle/>
          <a:p>
            <a:r>
              <a:rPr lang="en-US" sz="3200" b="1" dirty="0" smtClean="0">
                <a:solidFill>
                  <a:schemeClr val="accent2">
                    <a:lumMod val="50000"/>
                  </a:schemeClr>
                </a:solidFill>
              </a:rPr>
              <a:t>The way forward</a:t>
            </a:r>
            <a:r>
              <a:rPr lang="sl-SI" sz="3200" b="1" dirty="0" smtClean="0">
                <a:solidFill>
                  <a:schemeClr val="accent2">
                    <a:lumMod val="50000"/>
                  </a:schemeClr>
                </a:solidFill>
              </a:rPr>
              <a:t>: </a:t>
            </a:r>
            <a:r>
              <a:rPr lang="en-US" sz="3200" b="1" dirty="0" smtClean="0">
                <a:solidFill>
                  <a:schemeClr val="accent2">
                    <a:lumMod val="50000"/>
                  </a:schemeClr>
                </a:solidFill>
              </a:rPr>
              <a:t>Moving Target</a:t>
            </a:r>
            <a:r>
              <a:rPr lang="sl-SI" sz="3200" b="1" dirty="0" smtClean="0">
                <a:solidFill>
                  <a:schemeClr val="accent2">
                    <a:lumMod val="50000"/>
                  </a:schemeClr>
                </a:solidFill>
              </a:rPr>
              <a:t> </a:t>
            </a:r>
            <a:endParaRPr lang="en-US" sz="3000" b="1" dirty="0">
              <a:solidFill>
                <a:schemeClr val="accent2">
                  <a:lumMod val="50000"/>
                </a:schemeClr>
              </a:solidFill>
              <a:latin typeface="Helvetica" pitchFamily="34" charset="0"/>
            </a:endParaRPr>
          </a:p>
        </p:txBody>
      </p:sp>
      <p:pic>
        <p:nvPicPr>
          <p:cNvPr id="22" name="Picture 2"/>
          <p:cNvPicPr>
            <a:picLocks noChangeAspect="1" noChangeArrowheads="1"/>
          </p:cNvPicPr>
          <p:nvPr/>
        </p:nvPicPr>
        <p:blipFill>
          <a:blip r:embed="rId3" cstate="print"/>
          <a:srcRect/>
          <a:stretch>
            <a:fillRect/>
          </a:stretch>
        </p:blipFill>
        <p:spPr bwMode="auto">
          <a:xfrm>
            <a:off x="457200" y="803275"/>
            <a:ext cx="8286750" cy="5521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382000" cy="584775"/>
          </a:xfrm>
          <a:prstGeom prst="rect">
            <a:avLst/>
          </a:prstGeom>
          <a:noFill/>
        </p:spPr>
        <p:txBody>
          <a:bodyPr wrap="square" rtlCol="0">
            <a:spAutoFit/>
          </a:bodyPr>
          <a:lstStyle/>
          <a:p>
            <a:r>
              <a:rPr lang="en-US" sz="3200" b="1" dirty="0" smtClean="0">
                <a:solidFill>
                  <a:schemeClr val="accent2">
                    <a:lumMod val="50000"/>
                  </a:schemeClr>
                </a:solidFill>
              </a:rPr>
              <a:t>The way forward</a:t>
            </a:r>
            <a:r>
              <a:rPr lang="sl-SI" sz="3200" b="1" dirty="0" smtClean="0">
                <a:solidFill>
                  <a:schemeClr val="accent2">
                    <a:lumMod val="50000"/>
                  </a:schemeClr>
                </a:solidFill>
              </a:rPr>
              <a:t>: </a:t>
            </a:r>
            <a:r>
              <a:rPr lang="en-US" sz="3200" b="1" dirty="0" smtClean="0">
                <a:solidFill>
                  <a:schemeClr val="accent2">
                    <a:lumMod val="50000"/>
                  </a:schemeClr>
                </a:solidFill>
              </a:rPr>
              <a:t>Moving target</a:t>
            </a:r>
            <a:endParaRPr lang="en-US" sz="3000" b="1" dirty="0">
              <a:solidFill>
                <a:schemeClr val="accent2">
                  <a:lumMod val="50000"/>
                </a:schemeClr>
              </a:solidFill>
              <a:latin typeface="Helvetica" pitchFamily="34" charset="0"/>
            </a:endParaRPr>
          </a:p>
        </p:txBody>
      </p:sp>
      <p:grpSp>
        <p:nvGrpSpPr>
          <p:cNvPr id="21" name="Group 20"/>
          <p:cNvGrpSpPr>
            <a:grpSpLocks/>
          </p:cNvGrpSpPr>
          <p:nvPr/>
        </p:nvGrpSpPr>
        <p:grpSpPr bwMode="auto">
          <a:xfrm>
            <a:off x="617621" y="1772816"/>
            <a:ext cx="7954109" cy="3857625"/>
            <a:chOff x="1000100" y="1785926"/>
            <a:chExt cx="7572428" cy="3857652"/>
          </a:xfrm>
        </p:grpSpPr>
        <p:sp>
          <p:nvSpPr>
            <p:cNvPr id="22" name="Rectangle 3"/>
            <p:cNvSpPr txBox="1">
              <a:spLocks noChangeArrowheads="1"/>
            </p:cNvSpPr>
            <p:nvPr/>
          </p:nvSpPr>
          <p:spPr bwMode="auto">
            <a:xfrm>
              <a:off x="1000100" y="1785926"/>
              <a:ext cx="6786610" cy="1857388"/>
            </a:xfrm>
            <a:prstGeom prst="rect">
              <a:avLst/>
            </a:prstGeom>
            <a:noFill/>
            <a:ln w="9525">
              <a:noFill/>
              <a:miter lim="800000"/>
              <a:headEnd/>
              <a:tailEnd/>
            </a:ln>
          </p:spPr>
          <p:txBody>
            <a:bodyPr/>
            <a:lstStyle/>
            <a:p>
              <a:pPr>
                <a:spcBef>
                  <a:spcPct val="20000"/>
                </a:spcBef>
              </a:pPr>
              <a:r>
                <a:rPr lang="sl-SI" sz="2800" b="1" dirty="0">
                  <a:solidFill>
                    <a:schemeClr val="accent2">
                      <a:lumMod val="75000"/>
                    </a:schemeClr>
                  </a:solidFill>
                  <a:latin typeface="Calibri" pitchFamily="34" charset="0"/>
                </a:rPr>
                <a:t>How to catch a “moving target” and in the same time have optimal ratio of invested financial resources and time during which the functionting of application is expected?</a:t>
              </a:r>
            </a:p>
          </p:txBody>
        </p:sp>
        <p:sp>
          <p:nvSpPr>
            <p:cNvPr id="24" name="Rectangle 3"/>
            <p:cNvSpPr txBox="1">
              <a:spLocks noChangeArrowheads="1"/>
            </p:cNvSpPr>
            <p:nvPr/>
          </p:nvSpPr>
          <p:spPr bwMode="auto">
            <a:xfrm>
              <a:off x="1428728" y="3786190"/>
              <a:ext cx="6786610" cy="1857388"/>
            </a:xfrm>
            <a:prstGeom prst="rect">
              <a:avLst/>
            </a:prstGeom>
            <a:noFill/>
            <a:ln w="9525">
              <a:noFill/>
              <a:miter lim="800000"/>
              <a:headEnd/>
              <a:tailEnd/>
            </a:ln>
          </p:spPr>
          <p:txBody>
            <a:bodyPr/>
            <a:lstStyle/>
            <a:p>
              <a:pPr>
                <a:spcBef>
                  <a:spcPct val="20000"/>
                </a:spcBef>
                <a:buBlip>
                  <a:blip r:embed="rId3"/>
                </a:buBlip>
              </a:pPr>
              <a:r>
                <a:rPr lang="sl-SI" sz="2000" dirty="0">
                  <a:solidFill>
                    <a:schemeClr val="accent2">
                      <a:lumMod val="75000"/>
                    </a:schemeClr>
                  </a:solidFill>
                  <a:latin typeface="Calibri" pitchFamily="34" charset="0"/>
                </a:rPr>
                <a:t>Great number of parallel projects</a:t>
              </a:r>
            </a:p>
            <a:p>
              <a:pPr>
                <a:spcBef>
                  <a:spcPct val="20000"/>
                </a:spcBef>
                <a:buBlip>
                  <a:blip r:embed="rId3"/>
                </a:buBlip>
              </a:pPr>
              <a:r>
                <a:rPr lang="sl-SI" sz="2000" dirty="0">
                  <a:solidFill>
                    <a:schemeClr val="accent2">
                      <a:lumMod val="75000"/>
                    </a:schemeClr>
                  </a:solidFill>
                  <a:latin typeface="Calibri" pitchFamily="34" charset="0"/>
                </a:rPr>
                <a:t> Synchronisation in its drafting  </a:t>
              </a:r>
            </a:p>
            <a:p>
              <a:pPr>
                <a:spcBef>
                  <a:spcPct val="20000"/>
                </a:spcBef>
                <a:buBlip>
                  <a:blip r:embed="rId3"/>
                </a:buBlip>
              </a:pPr>
              <a:r>
                <a:rPr lang="sl-SI" sz="2000" dirty="0">
                  <a:solidFill>
                    <a:schemeClr val="accent2">
                      <a:lumMod val="75000"/>
                    </a:schemeClr>
                  </a:solidFill>
                  <a:latin typeface="Calibri" pitchFamily="34" charset="0"/>
                </a:rPr>
                <a:t>Resurces for implementation (human and financial, </a:t>
              </a:r>
            </a:p>
            <a:p>
              <a:pPr>
                <a:spcBef>
                  <a:spcPct val="20000"/>
                </a:spcBef>
                <a:buBlip>
                  <a:blip r:embed="rId3"/>
                </a:buBlip>
              </a:pPr>
              <a:r>
                <a:rPr lang="sl-SI" sz="2000" dirty="0">
                  <a:solidFill>
                    <a:schemeClr val="accent2">
                      <a:lumMod val="75000"/>
                    </a:schemeClr>
                  </a:solidFill>
                  <a:latin typeface="Calibri" pitchFamily="34" charset="0"/>
                </a:rPr>
                <a:t>Projects related to EU customs tenders exceed €1 m value..)</a:t>
              </a:r>
            </a:p>
          </p:txBody>
        </p:sp>
        <p:pic>
          <p:nvPicPr>
            <p:cNvPr id="28" name="Picture 27" descr="eu_karte_321 (1).gif"/>
            <p:cNvPicPr>
              <a:picLocks noChangeAspect="1"/>
            </p:cNvPicPr>
            <p:nvPr/>
          </p:nvPicPr>
          <p:blipFill>
            <a:blip r:embed="rId4" cstate="print"/>
            <a:stretch>
              <a:fillRect/>
            </a:stretch>
          </p:blipFill>
          <p:spPr>
            <a:xfrm>
              <a:off x="7000752" y="3357562"/>
              <a:ext cx="1571776" cy="1473210"/>
            </a:xfrm>
            <a:prstGeom prst="rect">
              <a:avLst/>
            </a:prstGeom>
            <a:ln>
              <a:solidFill>
                <a:schemeClr val="tx2"/>
              </a:solidFill>
            </a:ln>
          </p:spPr>
          <p:style>
            <a:lnRef idx="2">
              <a:schemeClr val="accent1"/>
            </a:lnRef>
            <a:fillRef idx="1">
              <a:schemeClr val="lt1"/>
            </a:fillRef>
            <a:effectRef idx="0">
              <a:schemeClr val="accent1"/>
            </a:effectRef>
            <a:fontRef idx="minor">
              <a:schemeClr val="dk1"/>
            </a:fontRef>
          </p:style>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Scale>
                                      <p:cBhvr>
                                        <p:cTn id="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gtEl>
                                        <p:attrNameLst>
                                          <p:attrName>ppt_x</p:attrName>
                                          <p:attrName>ppt_y</p:attrName>
                                        </p:attrNameLst>
                                      </p:cBhvr>
                                    </p:animMotion>
                                    <p:animEffect transition="in" filter="fade">
                                      <p:cBhvr>
                                        <p:cTn id="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685800"/>
            <a:ext cx="8686800" cy="1077218"/>
          </a:xfrm>
          <a:prstGeom prst="rect">
            <a:avLst/>
          </a:prstGeom>
          <a:noFill/>
        </p:spPr>
        <p:txBody>
          <a:bodyPr wrap="square" rtlCol="0">
            <a:spAutoFit/>
          </a:bodyPr>
          <a:lstStyle/>
          <a:p>
            <a:pPr algn="ctr"/>
            <a:r>
              <a:rPr lang="en-US" sz="3200" dirty="0" smtClean="0"/>
              <a:t>Support in the development of IT strategy aligned to the Business Strategy</a:t>
            </a:r>
            <a:endParaRPr lang="en-US" sz="3000" b="1" dirty="0">
              <a:solidFill>
                <a:schemeClr val="accent2">
                  <a:lumMod val="50000"/>
                </a:schemeClr>
              </a:solidFill>
              <a:latin typeface="Helvetica" pitchFamily="34" charset="0"/>
            </a:endParaRPr>
          </a:p>
        </p:txBody>
      </p:sp>
      <p:sp>
        <p:nvSpPr>
          <p:cNvPr id="21" name="Rectangle 20"/>
          <p:cNvSpPr/>
          <p:nvPr/>
        </p:nvSpPr>
        <p:spPr>
          <a:xfrm>
            <a:off x="381000" y="2438400"/>
            <a:ext cx="8352928" cy="36724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dirty="0" smtClean="0">
                <a:solidFill>
                  <a:schemeClr val="accent2">
                    <a:lumMod val="50000"/>
                  </a:schemeClr>
                </a:solidFill>
              </a:rPr>
              <a:t>AS-IS / TO-BE</a:t>
            </a:r>
          </a:p>
          <a:p>
            <a:endParaRPr lang="en-GB" sz="2400" dirty="0" smtClean="0">
              <a:solidFill>
                <a:schemeClr val="accent2">
                  <a:lumMod val="50000"/>
                </a:schemeClr>
              </a:solidFill>
            </a:endParaRPr>
          </a:p>
          <a:p>
            <a:r>
              <a:rPr lang="en-US" sz="2400" dirty="0" smtClean="0">
                <a:solidFill>
                  <a:schemeClr val="bg1"/>
                </a:solidFill>
              </a:rPr>
              <a:t>Support from EU Delegation of Montenegro </a:t>
            </a:r>
            <a:endParaRPr lang="sl-SI" sz="2400" dirty="0" smtClean="0">
              <a:solidFill>
                <a:schemeClr val="bg1"/>
              </a:solidFill>
            </a:endParaRPr>
          </a:p>
          <a:p>
            <a:r>
              <a:rPr lang="en-US" sz="2400" dirty="0" smtClean="0">
                <a:solidFill>
                  <a:schemeClr val="bg1"/>
                </a:solidFill>
              </a:rPr>
              <a:t>3 experts who will create new </a:t>
            </a:r>
            <a:r>
              <a:rPr lang="en-US" sz="2400" b="1" dirty="0" smtClean="0">
                <a:solidFill>
                  <a:schemeClr val="bg1"/>
                </a:solidFill>
              </a:rPr>
              <a:t>IT strategy </a:t>
            </a:r>
            <a:r>
              <a:rPr lang="en-US" sz="2400" dirty="0" smtClean="0">
                <a:solidFill>
                  <a:schemeClr val="bg1"/>
                </a:solidFill>
              </a:rPr>
              <a:t>based on Business Strategy with concept to the EU customs systems</a:t>
            </a:r>
            <a:r>
              <a:rPr lang="sl-SI" sz="2400" dirty="0" smtClean="0">
                <a:solidFill>
                  <a:schemeClr val="bg1"/>
                </a:solidFill>
              </a:rPr>
              <a:t> IIS</a:t>
            </a:r>
            <a:r>
              <a:rPr lang="en-US" sz="2400" dirty="0" smtClean="0">
                <a:solidFill>
                  <a:schemeClr val="bg1"/>
                </a:solidFill>
              </a:rPr>
              <a:t> </a:t>
            </a:r>
          </a:p>
          <a:p>
            <a:endParaRPr lang="en-GB" sz="2400" dirty="0" smtClean="0">
              <a:solidFill>
                <a:schemeClr val="bg1"/>
              </a:solidFill>
            </a:endParaRPr>
          </a:p>
          <a:p>
            <a:r>
              <a:rPr lang="en-US" sz="2400" b="1" dirty="0" smtClean="0">
                <a:solidFill>
                  <a:schemeClr val="bg1"/>
                </a:solidFill>
              </a:rPr>
              <a:t>IT Strategy</a:t>
            </a:r>
          </a:p>
          <a:p>
            <a:pPr lvl="1">
              <a:buBlip>
                <a:blip r:embed="rId3"/>
              </a:buBlip>
            </a:pPr>
            <a:r>
              <a:rPr lang="en-US" sz="2400" b="1" dirty="0" smtClean="0">
                <a:solidFill>
                  <a:schemeClr val="bg1"/>
                </a:solidFill>
              </a:rPr>
              <a:t>IT Tactical plan for next 3 years</a:t>
            </a:r>
          </a:p>
          <a:p>
            <a:pPr lvl="1">
              <a:buBlip>
                <a:blip r:embed="rId3"/>
              </a:buBlip>
            </a:pPr>
            <a:r>
              <a:rPr lang="en-US" sz="2400" b="1" dirty="0" smtClean="0">
                <a:solidFill>
                  <a:schemeClr val="bg1"/>
                </a:solidFill>
              </a:rPr>
              <a:t>IT strategy plan up to 2020</a:t>
            </a:r>
          </a:p>
          <a:p>
            <a:pPr algn="ctr"/>
            <a:r>
              <a:rPr lang="en-US" sz="3200" dirty="0" smtClean="0"/>
              <a:t/>
            </a:r>
            <a:br>
              <a:rPr lang="en-US" sz="3200" dirty="0" smtClean="0"/>
            </a:br>
            <a:endParaRPr lang="en-US" sz="3200" dirty="0" smtClean="0"/>
          </a:p>
          <a:p>
            <a:pPr algn="ct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457200" y="914400"/>
            <a:ext cx="8686800" cy="584775"/>
          </a:xfrm>
          <a:prstGeom prst="rect">
            <a:avLst/>
          </a:prstGeom>
          <a:noFill/>
        </p:spPr>
        <p:txBody>
          <a:bodyPr wrap="square" rtlCol="0">
            <a:spAutoFit/>
          </a:bodyPr>
          <a:lstStyle/>
          <a:p>
            <a:r>
              <a:rPr lang="en-US" sz="3200" b="1" dirty="0" smtClean="0">
                <a:solidFill>
                  <a:schemeClr val="accent2">
                    <a:lumMod val="50000"/>
                  </a:schemeClr>
                </a:solidFill>
              </a:rPr>
              <a:t>The way forward</a:t>
            </a:r>
            <a:r>
              <a:rPr lang="sl-SI" sz="3200" b="1" dirty="0" smtClean="0">
                <a:solidFill>
                  <a:schemeClr val="accent2">
                    <a:lumMod val="50000"/>
                  </a:schemeClr>
                </a:solidFill>
              </a:rPr>
              <a:t>: </a:t>
            </a:r>
            <a:r>
              <a:rPr lang="en-US" sz="3200" b="1" dirty="0" smtClean="0">
                <a:solidFill>
                  <a:schemeClr val="accent2">
                    <a:lumMod val="50000"/>
                  </a:schemeClr>
                </a:solidFill>
              </a:rPr>
              <a:t>Updates &amp; Ongoing activities</a:t>
            </a:r>
            <a:endParaRPr lang="en-US" sz="3000" b="1" dirty="0">
              <a:solidFill>
                <a:schemeClr val="accent2">
                  <a:lumMod val="50000"/>
                </a:schemeClr>
              </a:solidFill>
              <a:latin typeface="Helvetica" pitchFamily="34" charset="0"/>
            </a:endParaRPr>
          </a:p>
        </p:txBody>
      </p:sp>
      <p:sp>
        <p:nvSpPr>
          <p:cNvPr id="21" name="Rectangle 20"/>
          <p:cNvSpPr/>
          <p:nvPr/>
        </p:nvSpPr>
        <p:spPr>
          <a:xfrm>
            <a:off x="395536" y="1628800"/>
            <a:ext cx="8352928" cy="36724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l-SI" sz="2800" u="sng" dirty="0" smtClean="0"/>
              <a:t>Dubrovnik 2013.</a:t>
            </a:r>
            <a:br>
              <a:rPr lang="sl-SI" sz="2800" u="sng" dirty="0" smtClean="0"/>
            </a:br>
            <a:endParaRPr lang="en-US" sz="2800" dirty="0" smtClean="0"/>
          </a:p>
          <a:p>
            <a:pPr lvl="0">
              <a:buFont typeface="Arial" pitchFamily="34" charset="0"/>
              <a:buChar char="•"/>
            </a:pPr>
            <a:r>
              <a:rPr lang="sl-SI" b="1" dirty="0" smtClean="0"/>
              <a:t> </a:t>
            </a:r>
            <a:r>
              <a:rPr lang="sl-SI" sz="2000" b="1" dirty="0" smtClean="0"/>
              <a:t>e</a:t>
            </a:r>
            <a:r>
              <a:rPr lang="en-US" sz="2000" b="1" dirty="0" smtClean="0"/>
              <a:t>-Customs</a:t>
            </a:r>
            <a:r>
              <a:rPr lang="en-US" sz="2000" dirty="0" smtClean="0"/>
              <a:t>  </a:t>
            </a:r>
            <a:r>
              <a:rPr lang="en-US" dirty="0" smtClean="0"/>
              <a:t>should rely on project management (team, methodology and plans) in order to deliver the different projects in MASP. Consideration should be given to developing common reference architecture and to making Business Process Models mandatory; </a:t>
            </a:r>
          </a:p>
          <a:p>
            <a:r>
              <a:rPr lang="en-US" dirty="0" smtClean="0"/>
              <a:t> </a:t>
            </a:r>
          </a:p>
          <a:p>
            <a:pPr lvl="0">
              <a:buFont typeface="Arial" pitchFamily="34" charset="0"/>
              <a:buChar char="•"/>
            </a:pPr>
            <a:r>
              <a:rPr lang="en-US" dirty="0" smtClean="0"/>
              <a:t>Enlargement countries need to have full access to information on e-customs developments and </a:t>
            </a:r>
            <a:r>
              <a:rPr lang="en-US" sz="2400" b="1" dirty="0" smtClean="0"/>
              <a:t>MASP</a:t>
            </a:r>
            <a:r>
              <a:rPr lang="en-US" dirty="0" smtClean="0"/>
              <a:t>; the development of different scenarios for collaboration is essential (regional cooperation, MS – MS, EC – MS and MS – EC; enlargement countries – EC/MS); common trainings are to be organized</a:t>
            </a:r>
          </a:p>
          <a:p>
            <a:pPr algn="ct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EU1.jpg"/>
          <p:cNvPicPr>
            <a:picLocks noChangeAspect="1"/>
          </p:cNvPicPr>
          <p:nvPr/>
        </p:nvPicPr>
        <p:blipFill>
          <a:blip r:embed="rId2" cstate="print"/>
          <a:srcRect l="1667" t="1111" r="59167" b="27778"/>
          <a:stretch>
            <a:fillRect/>
          </a:stretch>
        </p:blipFill>
        <p:spPr>
          <a:xfrm>
            <a:off x="4572000" y="1371600"/>
            <a:ext cx="4648200" cy="4747098"/>
          </a:xfrm>
          <a:prstGeom prst="rect">
            <a:avLst/>
          </a:prstGeom>
        </p:spPr>
      </p:pic>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24" name="Rectangle 3"/>
          <p:cNvSpPr txBox="1">
            <a:spLocks noChangeArrowheads="1"/>
          </p:cNvSpPr>
          <p:nvPr/>
        </p:nvSpPr>
        <p:spPr bwMode="auto">
          <a:xfrm>
            <a:off x="908050" y="1714500"/>
            <a:ext cx="4592638" cy="3857626"/>
          </a:xfrm>
          <a:prstGeom prst="rect">
            <a:avLst/>
          </a:prstGeom>
          <a:noFill/>
          <a:ln w="9525">
            <a:noFill/>
            <a:miter lim="800000"/>
            <a:headEnd/>
            <a:tailEnd/>
          </a:ln>
        </p:spPr>
        <p:txBody>
          <a:bodyPr/>
          <a:lstStyle/>
          <a:p>
            <a:r>
              <a:rPr lang="sr-Latn-CS" sz="2800" dirty="0">
                <a:solidFill>
                  <a:schemeClr val="accent2">
                    <a:lumMod val="75000"/>
                  </a:schemeClr>
                </a:solidFill>
                <a:latin typeface="Calibri" pitchFamily="34" charset="0"/>
              </a:rPr>
              <a:t>Montenegro in EU, fully implementing EU standards</a:t>
            </a:r>
          </a:p>
          <a:p>
            <a:endParaRPr lang="en-US" sz="2800" dirty="0">
              <a:solidFill>
                <a:schemeClr val="accent2">
                  <a:lumMod val="75000"/>
                </a:schemeClr>
              </a:solidFill>
              <a:latin typeface="Calibri" pitchFamily="34" charset="0"/>
            </a:endParaRPr>
          </a:p>
          <a:p>
            <a:r>
              <a:rPr lang="sr-Latn-CS" sz="2800" dirty="0">
                <a:solidFill>
                  <a:schemeClr val="accent2">
                    <a:lumMod val="75000"/>
                  </a:schemeClr>
                </a:solidFill>
                <a:latin typeface="Calibri" pitchFamily="34" charset="0"/>
              </a:rPr>
              <a:t>Creating steps in cooperation with EU and careful selection of projects taking care of optimal ratio of time and invested money</a:t>
            </a:r>
            <a:endParaRPr lang="en-US" sz="2400" b="1" dirty="0">
              <a:solidFill>
                <a:schemeClr val="accent2">
                  <a:lumMod val="75000"/>
                </a:schemeClr>
              </a:solidFill>
              <a:latin typeface="Calibri" pitchFamily="34" charset="0"/>
            </a:endParaRPr>
          </a:p>
        </p:txBody>
      </p:sp>
      <p:pic>
        <p:nvPicPr>
          <p:cNvPr id="25" name="Picture 24" descr="mneMAP.png"/>
          <p:cNvPicPr>
            <a:picLocks noChangeAspect="1"/>
          </p:cNvPicPr>
          <p:nvPr/>
        </p:nvPicPr>
        <p:blipFill>
          <a:blip r:embed="rId4" cstate="print">
            <a:duotone>
              <a:schemeClr val="accent5">
                <a:shade val="45000"/>
                <a:satMod val="135000"/>
              </a:schemeClr>
              <a:prstClr val="white"/>
            </a:duotone>
          </a:blip>
          <a:srcRect/>
          <a:stretch>
            <a:fillRect/>
          </a:stretch>
        </p:blipFill>
        <p:spPr bwMode="auto">
          <a:xfrm>
            <a:off x="-317501" y="658812"/>
            <a:ext cx="1612901" cy="1627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3000" fill="hold"/>
                                        <p:tgtEl>
                                          <p:spTgt spid="25"/>
                                        </p:tgtEl>
                                        <p:attrNameLst>
                                          <p:attrName>ppt_w</p:attrName>
                                        </p:attrNameLst>
                                      </p:cBhvr>
                                      <p:tavLst>
                                        <p:tav tm="0">
                                          <p:val>
                                            <p:fltVal val="0"/>
                                          </p:val>
                                        </p:tav>
                                        <p:tav tm="100000">
                                          <p:val>
                                            <p:strVal val="#ppt_w"/>
                                          </p:val>
                                        </p:tav>
                                      </p:tavLst>
                                    </p:anim>
                                    <p:anim calcmode="lin" valueType="num">
                                      <p:cBhvr>
                                        <p:cTn id="8" dur="3000" fill="hold"/>
                                        <p:tgtEl>
                                          <p:spTgt spid="25"/>
                                        </p:tgtEl>
                                        <p:attrNameLst>
                                          <p:attrName>ppt_h</p:attrName>
                                        </p:attrNameLst>
                                      </p:cBhvr>
                                      <p:tavLst>
                                        <p:tav tm="0">
                                          <p:val>
                                            <p:fltVal val="0"/>
                                          </p:val>
                                        </p:tav>
                                        <p:tav tm="100000">
                                          <p:val>
                                            <p:strVal val="#ppt_h"/>
                                          </p:val>
                                        </p:tav>
                                      </p:tavLst>
                                    </p:anim>
                                    <p:animEffect transition="in" filter="fade">
                                      <p:cBhvr>
                                        <p:cTn id="9" dur="3000"/>
                                        <p:tgtEl>
                                          <p:spTgt spid="25"/>
                                        </p:tgtEl>
                                      </p:cBhvr>
                                    </p:animEffect>
                                  </p:childTnLst>
                                </p:cTn>
                              </p:par>
                            </p:childTnLst>
                          </p:cTn>
                        </p:par>
                        <p:par>
                          <p:cTn id="10" fill="hold">
                            <p:stCondLst>
                              <p:cond delay="3000"/>
                            </p:stCondLst>
                            <p:childTnLst>
                              <p:par>
                                <p:cTn id="11" presetID="6" presetClass="emph" presetSubtype="0" fill="hold" nodeType="afterEffect">
                                  <p:stCondLst>
                                    <p:cond delay="0"/>
                                  </p:stCondLst>
                                  <p:childTnLst>
                                    <p:animScale>
                                      <p:cBhvr>
                                        <p:cTn id="12" dur="2000" fill="hold"/>
                                        <p:tgtEl>
                                          <p:spTgt spid="25"/>
                                        </p:tgtEl>
                                      </p:cBhvr>
                                      <p:by x="15000" y="15000"/>
                                    </p:animScale>
                                  </p:childTnLst>
                                </p:cTn>
                              </p:par>
                            </p:childTnLst>
                          </p:cTn>
                        </p:par>
                        <p:par>
                          <p:cTn id="13" fill="hold">
                            <p:stCondLst>
                              <p:cond delay="5000"/>
                            </p:stCondLst>
                            <p:childTnLst>
                              <p:par>
                                <p:cTn id="14" presetID="0" presetClass="path" presetSubtype="0" accel="50000" decel="50000" fill="hold" nodeType="afterEffect">
                                  <p:stCondLst>
                                    <p:cond delay="0"/>
                                  </p:stCondLst>
                                  <p:childTnLst>
                                    <p:animMotion origin="layout" path="M -4.44444E-6 4.81481E-6 L -4.44444E-6 0.55023 L 0.76598 0.53842 " pathEditMode="relative" rAng="0" ptsTypes="AAA">
                                      <p:cBhvr>
                                        <p:cTn id="15" dur="2000" fill="hold"/>
                                        <p:tgtEl>
                                          <p:spTgt spid="25"/>
                                        </p:tgtEl>
                                        <p:attrNameLst>
                                          <p:attrName>ppt_x</p:attrName>
                                          <p:attrName>ppt_y</p:attrName>
                                        </p:attrNameLst>
                                      </p:cBhvr>
                                      <p:rCtr x="383" y="2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a:defRPr/>
              </a:pPr>
              <a:r>
                <a:rPr lang="en-US" b="1" i="1" dirty="0" smtClean="0">
                  <a:solidFill>
                    <a:srgbClr val="E6B9B8"/>
                  </a:solidFill>
                  <a:latin typeface="Cambria" pitchFamily="18" charset="0"/>
                  <a:cs typeface="Arial" charset="0"/>
                </a:rPr>
                <a:t>COMPUTERIZATION</a:t>
              </a:r>
            </a:p>
            <a:p>
              <a:pPr algn="ctr" eaLnBrk="1" hangingPunct="1">
                <a:defRPr/>
              </a:pPr>
              <a:endParaRPr lang="en-US" sz="1800" b="1" i="1" dirty="0">
                <a:solidFill>
                  <a:srgbClr val="E6B9B8"/>
                </a:solidFill>
                <a:latin typeface="Cambria" pitchFamily="18" charset="0"/>
                <a:cs typeface="Arial" charset="0"/>
              </a:endParaRPr>
            </a:p>
          </p:txBody>
        </p:sp>
        <p:sp>
          <p:nvSpPr>
            <p:cNvPr id="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a:t>
              </a:r>
              <a:r>
                <a:rPr lang="en-US" b="1" dirty="0" smtClean="0">
                  <a:solidFill>
                    <a:srgbClr val="F2DCDB"/>
                  </a:solidFill>
                  <a:latin typeface="Cambria" pitchFamily="18" charset="0"/>
                </a:rPr>
                <a:t>29</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grpSp>
      </p:grpSp>
      <p:grpSp>
        <p:nvGrpSpPr>
          <p:cNvPr id="7" name="Group 21"/>
          <p:cNvGrpSpPr/>
          <p:nvPr/>
        </p:nvGrpSpPr>
        <p:grpSpPr>
          <a:xfrm>
            <a:off x="0" y="6354762"/>
            <a:ext cx="9144000" cy="506473"/>
            <a:chOff x="0" y="6354762"/>
            <a:chExt cx="9144000" cy="506473"/>
          </a:xfrm>
        </p:grpSpPr>
        <p:sp>
          <p:nvSpPr>
            <p:cNvPr id="4" name="Round Same Side Corner Rectangle 3"/>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latin typeface="Cambria" pitchFamily="18" charset="0"/>
              </a:endParaRPr>
            </a:p>
          </p:txBody>
        </p:sp>
        <p:sp>
          <p:nvSpPr>
            <p:cNvPr id="5" name="Rectangle 4"/>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100" b="1" dirty="0">
                  <a:solidFill>
                    <a:srgbClr val="953735"/>
                  </a:solidFill>
                  <a:latin typeface="Cambria" pitchFamily="18" charset="0"/>
                  <a:cs typeface="Arial" charset="0"/>
                </a:rPr>
                <a:t>Chapter </a:t>
              </a:r>
              <a:r>
                <a:rPr lang="en-US" sz="1100" b="1" dirty="0" smtClean="0">
                  <a:solidFill>
                    <a:srgbClr val="953735"/>
                  </a:solidFill>
                  <a:latin typeface="Cambria" pitchFamily="18" charset="0"/>
                  <a:cs typeface="Arial" charset="0"/>
                </a:rPr>
                <a:t>29: </a:t>
              </a:r>
              <a:endParaRPr lang="sr-Latn-CS" sz="1100" b="1" dirty="0">
                <a:solidFill>
                  <a:srgbClr val="953735"/>
                </a:solidFill>
                <a:latin typeface="Cambria" pitchFamily="18" charset="0"/>
                <a:cs typeface="Arial" charset="0"/>
              </a:endParaRPr>
            </a:p>
            <a:p>
              <a:pPr algn="ctr" eaLnBrk="1" hangingPunct="1"/>
              <a:r>
                <a:rPr lang="en-US" sz="1100" b="1" i="1" dirty="0" smtClean="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eaLnBrk="1" hangingPunct="1"/>
              <a:endParaRPr lang="en-US" sz="1100" b="1" i="1" dirty="0">
                <a:solidFill>
                  <a:srgbClr val="953735"/>
                </a:solidFill>
                <a:latin typeface="Cambria" pitchFamily="18" charset="0"/>
                <a:cs typeface="Arial" charset="0"/>
              </a:endParaRPr>
            </a:p>
          </p:txBody>
        </p:sp>
      </p:grpSp>
      <p:sp>
        <p:nvSpPr>
          <p:cNvPr id="19" name="TextBox 18"/>
          <p:cNvSpPr txBox="1"/>
          <p:nvPr/>
        </p:nvSpPr>
        <p:spPr>
          <a:xfrm>
            <a:off x="609600" y="2514601"/>
            <a:ext cx="7848600" cy="3847207"/>
          </a:xfrm>
          <a:prstGeom prst="rect">
            <a:avLst/>
          </a:prstGeom>
          <a:noFill/>
        </p:spPr>
        <p:txBody>
          <a:bodyPr wrap="square" rtlCol="0">
            <a:spAutoFit/>
          </a:bodyPr>
          <a:lstStyle/>
          <a:p>
            <a:r>
              <a:rPr lang="en-US" sz="2400" dirty="0" smtClean="0">
                <a:solidFill>
                  <a:schemeClr val="accent2">
                    <a:lumMod val="50000"/>
                  </a:schemeClr>
                </a:solidFill>
              </a:rPr>
              <a:t>Contact:</a:t>
            </a:r>
          </a:p>
          <a:p>
            <a:r>
              <a:rPr lang="en-US" sz="2400" b="1" i="1" dirty="0" smtClean="0">
                <a:solidFill>
                  <a:schemeClr val="accent2">
                    <a:lumMod val="50000"/>
                  </a:schemeClr>
                </a:solidFill>
              </a:rPr>
              <a:t>Danilo Minić</a:t>
            </a:r>
          </a:p>
          <a:p>
            <a:r>
              <a:rPr lang="en-US" sz="2400" b="1" i="1" dirty="0" smtClean="0">
                <a:solidFill>
                  <a:schemeClr val="accent2">
                    <a:lumMod val="50000"/>
                  </a:schemeClr>
                </a:solidFill>
              </a:rPr>
              <a:t>Milan Martinovi</a:t>
            </a:r>
            <a:r>
              <a:rPr lang="sl-SI" sz="2400" b="1" i="1" dirty="0" smtClean="0">
                <a:solidFill>
                  <a:schemeClr val="accent2">
                    <a:lumMod val="50000"/>
                  </a:schemeClr>
                </a:solidFill>
              </a:rPr>
              <a:t>ć</a:t>
            </a:r>
            <a:endParaRPr lang="en-US" sz="2400" b="1" i="1" dirty="0" smtClean="0">
              <a:solidFill>
                <a:schemeClr val="accent2">
                  <a:lumMod val="50000"/>
                </a:schemeClr>
              </a:solidFill>
            </a:endParaRPr>
          </a:p>
          <a:p>
            <a:endParaRPr lang="en-US" sz="2400" b="1" i="1" dirty="0" smtClean="0">
              <a:solidFill>
                <a:schemeClr val="accent2">
                  <a:lumMod val="50000"/>
                </a:schemeClr>
              </a:solidFill>
            </a:endParaRPr>
          </a:p>
          <a:p>
            <a:endParaRPr lang="en-US" sz="2400" dirty="0" smtClean="0">
              <a:solidFill>
                <a:schemeClr val="accent2">
                  <a:lumMod val="50000"/>
                </a:schemeClr>
              </a:solidFill>
            </a:endParaRPr>
          </a:p>
          <a:p>
            <a:r>
              <a:rPr lang="sl-SI" sz="2800" i="1" dirty="0" smtClean="0">
                <a:solidFill>
                  <a:schemeClr val="accent2">
                    <a:lumMod val="50000"/>
                  </a:schemeClr>
                </a:solidFill>
              </a:rPr>
              <a:t>Customs Administration of Montenegro </a:t>
            </a:r>
            <a:r>
              <a:rPr lang="en-US" sz="2800" i="1" dirty="0" smtClean="0">
                <a:solidFill>
                  <a:schemeClr val="accent2">
                    <a:lumMod val="50000"/>
                  </a:schemeClr>
                </a:solidFill>
              </a:rPr>
              <a:t>– Sector </a:t>
            </a:r>
            <a:r>
              <a:rPr lang="sl-SI" sz="2800" i="1" dirty="0" smtClean="0">
                <a:solidFill>
                  <a:schemeClr val="accent2">
                    <a:lumMod val="50000"/>
                  </a:schemeClr>
                </a:solidFill>
              </a:rPr>
              <a:t>02 </a:t>
            </a:r>
          </a:p>
          <a:p>
            <a:endParaRPr lang="sl-SI" sz="2400" dirty="0" smtClean="0">
              <a:solidFill>
                <a:schemeClr val="accent2">
                  <a:lumMod val="50000"/>
                </a:schemeClr>
              </a:solidFill>
            </a:endParaRPr>
          </a:p>
          <a:p>
            <a:r>
              <a:rPr lang="sl-SI" sz="2400" dirty="0" smtClean="0">
                <a:solidFill>
                  <a:schemeClr val="accent2">
                    <a:lumMod val="50000"/>
                  </a:schemeClr>
                </a:solidFill>
                <a:hlinkClick r:id="rId3"/>
              </a:rPr>
              <a:t>danilo.minic</a:t>
            </a:r>
            <a:r>
              <a:rPr lang="en-US" sz="2400" dirty="0" smtClean="0">
                <a:solidFill>
                  <a:schemeClr val="accent2">
                    <a:lumMod val="50000"/>
                  </a:schemeClr>
                </a:solidFill>
                <a:hlinkClick r:id="rId3"/>
              </a:rPr>
              <a:t>@carina.gov.me</a:t>
            </a:r>
            <a:r>
              <a:rPr lang="en-US" sz="2400" dirty="0" smtClean="0">
                <a:solidFill>
                  <a:schemeClr val="accent2">
                    <a:lumMod val="50000"/>
                  </a:schemeClr>
                </a:solidFill>
              </a:rPr>
              <a:t> </a:t>
            </a:r>
          </a:p>
          <a:p>
            <a:r>
              <a:rPr lang="en-US" sz="2400" dirty="0" smtClean="0">
                <a:solidFill>
                  <a:schemeClr val="accent2">
                    <a:lumMod val="50000"/>
                  </a:schemeClr>
                </a:solidFill>
                <a:hlinkClick r:id="rId3"/>
              </a:rPr>
              <a:t>m</a:t>
            </a:r>
            <a:r>
              <a:rPr lang="sl-SI" sz="2400" dirty="0" smtClean="0">
                <a:solidFill>
                  <a:schemeClr val="accent2">
                    <a:lumMod val="50000"/>
                  </a:schemeClr>
                </a:solidFill>
                <a:hlinkClick r:id="rId3"/>
              </a:rPr>
              <a:t>ilan.martionovic</a:t>
            </a:r>
            <a:r>
              <a:rPr lang="en-US" sz="2400" dirty="0" smtClean="0">
                <a:solidFill>
                  <a:schemeClr val="accent2">
                    <a:lumMod val="50000"/>
                  </a:schemeClr>
                </a:solidFill>
                <a:hlinkClick r:id="rId3"/>
              </a:rPr>
              <a:t>@carina.gov.me</a:t>
            </a:r>
            <a:endParaRPr lang="sl-SI" sz="2400" dirty="0" smtClean="0">
              <a:solidFill>
                <a:schemeClr val="accent2">
                  <a:lumMod val="50000"/>
                </a:schemeClr>
              </a:solidFill>
              <a:hlinkClick r:id="rId3"/>
            </a:endParaRPr>
          </a:p>
          <a:p>
            <a:endParaRPr lang="en-US" sz="2400" dirty="0" smtClean="0">
              <a:solidFill>
                <a:schemeClr val="accent2">
                  <a:lumMod val="50000"/>
                </a:schemeClr>
              </a:solidFill>
            </a:endParaRPr>
          </a:p>
        </p:txBody>
      </p:sp>
      <p:sp>
        <p:nvSpPr>
          <p:cNvPr id="20" name="TextBox 19"/>
          <p:cNvSpPr txBox="1"/>
          <p:nvPr/>
        </p:nvSpPr>
        <p:spPr>
          <a:xfrm>
            <a:off x="1752600" y="838200"/>
            <a:ext cx="5867400" cy="584775"/>
          </a:xfrm>
          <a:prstGeom prst="rect">
            <a:avLst/>
          </a:prstGeom>
          <a:noFill/>
        </p:spPr>
        <p:txBody>
          <a:bodyPr wrap="square" rtlCol="0">
            <a:spAutoFit/>
          </a:bodyPr>
          <a:lstStyle/>
          <a:p>
            <a:r>
              <a:rPr lang="sl-SI" sz="3200" dirty="0" smtClean="0">
                <a:solidFill>
                  <a:schemeClr val="accent2">
                    <a:lumMod val="75000"/>
                  </a:schemeClr>
                </a:solidFill>
              </a:rPr>
              <a:t>Thank you for your attention</a:t>
            </a:r>
            <a:endParaRPr lang="en-US" sz="3200" dirty="0">
              <a:solidFill>
                <a:schemeClr val="accent2">
                  <a:lumMod val="75000"/>
                </a:schemeClr>
              </a:solidFill>
            </a:endParaRPr>
          </a:p>
        </p:txBody>
      </p:sp>
      <p:sp>
        <p:nvSpPr>
          <p:cNvPr id="21" name="TextBox 20"/>
          <p:cNvSpPr txBox="1"/>
          <p:nvPr/>
        </p:nvSpPr>
        <p:spPr>
          <a:xfrm>
            <a:off x="3276600" y="1676400"/>
            <a:ext cx="2133600" cy="830997"/>
          </a:xfrm>
          <a:prstGeom prst="rect">
            <a:avLst/>
          </a:prstGeom>
          <a:noFill/>
        </p:spPr>
        <p:txBody>
          <a:bodyPr wrap="square" rtlCol="0">
            <a:spAutoFit/>
          </a:bodyPr>
          <a:lstStyle/>
          <a:p>
            <a:r>
              <a:rPr lang="sl-SI" sz="4800" dirty="0" smtClean="0">
                <a:solidFill>
                  <a:schemeClr val="accent2">
                    <a:lumMod val="50000"/>
                  </a:schemeClr>
                </a:solidFill>
              </a:rPr>
              <a:t>Q &amp; A</a:t>
            </a:r>
            <a:endParaRPr lang="en-US" sz="4800" dirty="0">
              <a:solidFill>
                <a:schemeClr val="accent2">
                  <a:lumMod val="5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903</TotalTime>
  <Words>2058</Words>
  <Application>Microsoft Office PowerPoint</Application>
  <PresentationFormat>On-screen Show (4:3)</PresentationFormat>
  <Paragraphs>539</Paragraphs>
  <Slides>28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Visio</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djordje.jankovic</dc:creator>
  <cp:lastModifiedBy>Windows User</cp:lastModifiedBy>
  <cp:revision>126</cp:revision>
  <dcterms:created xsi:type="dcterms:W3CDTF">2013-04-15T11:22:31Z</dcterms:created>
  <dcterms:modified xsi:type="dcterms:W3CDTF">2013-06-17T20:42:56Z</dcterms:modified>
</cp:coreProperties>
</file>