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73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</p:sldIdLst>
  <p:sldSz cx="9144000" cy="6858000" type="screen4x3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79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18088" cy="376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80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07125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x-none" smtClean="0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0" y="0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398963" y="0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23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</a:lstStyle>
          <a:p>
            <a:fld id="{A9DBC429-53D5-446B-8882-C091F0C09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49326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838FD9-99B3-4115-B0A5-18134196B572}" type="slidenum">
              <a:rPr lang="en-US"/>
              <a:pPr/>
              <a:t>1</a:t>
            </a:fld>
            <a:endParaRPr lang="en-US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8BAD2F4-B901-4CC9-90A0-7F3DCC9AAA72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D0733E2-5B6F-46BE-A11A-E7B7F80C2E0F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150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1A64F7-4C3E-44D3-9DDA-CA1B2D911970}" type="slidenum">
              <a:rPr lang="en-US"/>
              <a:pPr/>
              <a:t>2</a:t>
            </a:fld>
            <a:endParaRPr lang="en-US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FB8A2F7-15B7-4DB3-B24E-F8E959D197A2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0D0C38D9-4F8F-4EB5-820F-438A64F49672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253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3135E73-8490-4DF1-B29B-3840989F7DEF}" type="slidenum">
              <a:rPr lang="en-US"/>
              <a:pPr/>
              <a:t>3</a:t>
            </a:fld>
            <a:endParaRPr lang="en-US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FCDD2B45-5B02-46C2-BE88-390F606383F5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3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0BCF2474-653D-4B0A-A14C-A90303C01FF1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3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355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AB51D-FCF8-4037-BD1D-0A6B73C48D32}" type="slidenum">
              <a:rPr lang="en-US"/>
              <a:pPr/>
              <a:t>4</a:t>
            </a:fld>
            <a:endParaRPr lang="en-US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DF8B81F0-36BE-45BB-B4C1-4F2E92AA12BC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ECCF8533-70C7-4006-AB23-FC6EF688E83C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457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6BC6B9-57C8-4049-8ECC-A254E718AB57}" type="slidenum">
              <a:rPr lang="en-US"/>
              <a:pPr/>
              <a:t>5</a:t>
            </a:fld>
            <a:endParaRPr lang="en-US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8B146E5-E2DF-42CE-9FE6-E84BA29471F5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5016D28-2B87-44A1-9F69-3C059BE6BD1D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56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6BC6B9-57C8-4049-8ECC-A254E718AB57}" type="slidenum">
              <a:rPr lang="en-US"/>
              <a:pPr/>
              <a:t>6</a:t>
            </a:fld>
            <a:endParaRPr lang="en-US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8B146E5-E2DF-42CE-9FE6-E84BA29471F5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5016D28-2B87-44A1-9F69-3C059BE6BD1D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56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1578AF-CC54-4E9B-A075-2881FB782A4E}" type="slidenum">
              <a:rPr lang="en-US"/>
              <a:pPr/>
              <a:t>7</a:t>
            </a:fld>
            <a:endParaRPr lang="en-US"/>
          </a:p>
        </p:txBody>
      </p:sp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BB851E58-50FA-4EE4-A4BA-C8B254C3E295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9B074BD9-BA24-4BFC-B8A7-68BCE81DBA0E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662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EABE0E-9A38-4355-8F41-ED75F9E55A06}" type="slidenum">
              <a:rPr lang="en-US"/>
              <a:pPr/>
              <a:t>8</a:t>
            </a:fld>
            <a:endParaRPr lang="en-US"/>
          </a:p>
        </p:txBody>
      </p:sp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6AD4E268-4EF6-4C44-9EB9-471C869B8365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37E460D6-1C9E-481E-8DCB-2E9682B1F18A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765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9FAB1D-222E-45C0-96AD-83D506BA561B}" type="slidenum">
              <a:rPr lang="en-US"/>
              <a:pPr/>
              <a:t>9</a:t>
            </a:fld>
            <a:endParaRPr lang="en-US"/>
          </a:p>
        </p:txBody>
      </p:sp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BAE4308E-3897-45ED-AA3C-360CCF9A5740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F90AA0D-57E2-4B1C-9F9C-73B9E98C05DB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2AEE6C-9D8A-4064-B10C-B94927C96240}" type="slidenum">
              <a:rPr lang="en-US"/>
              <a:pPr/>
              <a:t>10</a:t>
            </a:fld>
            <a:endParaRPr lang="en-US"/>
          </a:p>
        </p:txBody>
      </p:sp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1B223768-9D65-4E32-8BFC-89D8DE6063B2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10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892F905F-4FFB-47CB-982F-B9953194D51F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10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969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F76CC2-12DA-42DA-8CEE-025DDEDCA173}" type="slidenum">
              <a:rPr lang="en-US"/>
              <a:pPr/>
              <a:t>11</a:t>
            </a:fld>
            <a:endParaRPr lang="en-US"/>
          </a:p>
        </p:txBody>
      </p:sp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D46A50DF-72EE-4F25-8087-5C543ACC09B4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8DE3DE2C-592B-44BA-AEB8-7BDF174F47C6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2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225E5F-74C3-47D9-A487-5A7C31F19DA1}" type="slidenum">
              <a:rPr lang="en-US"/>
              <a:pPr/>
              <a:t>12</a:t>
            </a:fld>
            <a:endParaRPr lang="en-US"/>
          </a:p>
        </p:txBody>
      </p:sp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0E6C081C-A963-4149-BDBB-4BFED6FD5E72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12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E8C168A-003E-49D7-B3D9-8B5115390CFA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12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174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980042-3526-4015-A20E-E388FC8DB7F8}" type="slidenum">
              <a:rPr lang="en-US"/>
              <a:pPr/>
              <a:t>13</a:t>
            </a:fld>
            <a:endParaRPr lang="en-US"/>
          </a:p>
        </p:txBody>
      </p:sp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E74BB578-1972-48A1-B43A-BC05799BA3DE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13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352C14CE-99B4-4D4D-BB0A-7E5D36A2740C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13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B5DCB0-8D6B-41F3-9471-2194F8DAC070}" type="slidenum">
              <a:rPr lang="en-US"/>
              <a:pPr/>
              <a:t>14</a:t>
            </a:fld>
            <a:endParaRPr lang="en-US"/>
          </a:p>
        </p:txBody>
      </p:sp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09F12C7B-8646-4748-8C9A-93933AE92443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14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D02A0F0D-5B4A-4CB4-BF8A-11EC786C47F6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14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C5D9DF-B9D9-42EC-92E2-DA74AEFA3C5B}" type="slidenum">
              <a:rPr lang="en-US"/>
              <a:pPr/>
              <a:t>15</a:t>
            </a:fld>
            <a:endParaRPr lang="en-US"/>
          </a:p>
        </p:txBody>
      </p:sp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88B67A90-4327-405C-806B-8D342926C4C1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15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69A65B6-F986-45E5-A58F-4DEDE3E71305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15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481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4F8BC3-0730-49D1-B0C0-D0FA75B3EA41}" type="slidenum">
              <a:rPr lang="en-US"/>
              <a:pPr/>
              <a:t>16</a:t>
            </a:fld>
            <a:endParaRPr lang="en-US"/>
          </a:p>
        </p:txBody>
      </p:sp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81B0073-D073-4503-B8D4-BB8227C42971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5E77B2CB-71A5-45DD-966D-1B6498689963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584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457709-FC56-4D7F-8DCF-CEFD79362D54}" type="slidenum">
              <a:rPr lang="en-US"/>
              <a:pPr/>
              <a:t>17</a:t>
            </a:fld>
            <a:endParaRPr lang="en-US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02453CB-DC2A-4358-A4E9-AEF2FCAD5196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17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623B881C-413A-4D41-8A29-457F7D1D7294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17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457709-FC56-4D7F-8DCF-CEFD79362D54}" type="slidenum">
              <a:rPr lang="en-US"/>
              <a:pPr/>
              <a:t>18</a:t>
            </a:fld>
            <a:endParaRPr lang="en-US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02453CB-DC2A-4358-A4E9-AEF2FCAD5196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18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623B881C-413A-4D41-8A29-457F7D1D7294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18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0C2F7DF-C56E-4654-86C9-28BEF3938F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663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DF58E20-5F63-4993-91E5-BB96A39080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434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17D8D41-1B9B-4E44-AEFF-6575CC959F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896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25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600200"/>
            <a:ext cx="403383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B79822C-88C8-47A3-A82B-08652E4098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26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7F99BC9-FC2B-4FF8-95D7-04837C0B6F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810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12A7AA2-7D3A-494A-855B-0B04D12C07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491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65194DC-A95B-4E3E-85BA-56D14F7EE6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2105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014379C-820B-4B31-BE98-42B0BB503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77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60A0D1A-782C-4D8A-B261-98E5D41ABF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30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B37D7CC-7E11-4885-889F-AE1CF027FF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6519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274638"/>
            <a:ext cx="2054225" cy="5840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1863" cy="5840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E16734B-BDD0-44BE-9A5D-3D0B404644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0938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3524F4-9656-4EDD-BC48-6A3488AC8E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1922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6C1E4FB-DAD4-40C5-83C5-8840FA450A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236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B99B1AC-8FC1-40EA-88EA-95B8F151D1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7150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225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604963"/>
            <a:ext cx="403383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5C1FDEC-CEB3-4D74-A0BF-9D7781905C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2314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1C19913-7657-4BC2-A433-9DF8793B4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4142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0EF82D5-CDEC-444B-80B5-D194D339EF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372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52BCE65-B090-4B81-9234-F5D5746792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1866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E55A92A-35EC-4809-8342-CD1D65DB16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504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92FFF19-4B1B-46C3-A6A9-1D16F1BCE9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4366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A8BC8B4-A4B0-42A1-9868-822E1D5F19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883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604963"/>
            <a:ext cx="2054225" cy="4514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1863" cy="4514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5/28/13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6F61BFC-B8AB-4CA4-AEFB-56922C8A9D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75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18488" cy="113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18488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2488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r>
              <a:rPr lang="en-US"/>
              <a:t>5/28/13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2488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fld id="{97562C4F-8466-4659-BCA3-B334C0D90B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5pPr>
      <a:lvl6pPr marL="25146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6pPr>
      <a:lvl7pPr marL="29718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7pPr>
      <a:lvl8pPr marL="34290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8pPr>
      <a:lvl9pPr marL="38862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1288" cy="145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24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5/28/13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24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6EE84D2-33D8-4456-9F01-5ACFD995204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18488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5pPr>
      <a:lvl6pPr marL="25146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6pPr>
      <a:lvl7pPr marL="29718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7pPr>
      <a:lvl8pPr marL="34290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8pPr>
      <a:lvl9pPr marL="3886200" indent="-228600"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0F5EFE2D-A663-4C9D-A5AE-CA38BFBD54DE}" type="slidenum">
              <a:rPr lang="en-US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-609600" y="0"/>
            <a:ext cx="9753600" cy="6858000"/>
          </a:xfrm>
          <a:prstGeom prst="rect">
            <a:avLst/>
          </a:prstGeom>
          <a:gradFill rotWithShape="0">
            <a:gsLst>
              <a:gs pos="0">
                <a:srgbClr val="D99694"/>
              </a:gs>
              <a:gs pos="100000">
                <a:srgbClr val="68211D"/>
              </a:gs>
            </a:gsLst>
            <a:path path="shape">
              <a:fillToRect l="50000" t="50000" r="50000" b="50000"/>
            </a:path>
          </a:gradFill>
          <a:ln w="25560" cap="sq">
            <a:solidFill>
              <a:srgbClr val="3A5F8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04800" y="1676400"/>
            <a:ext cx="8458200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FFFFFF"/>
                </a:solidFill>
                <a:latin typeface="Cambria" pitchFamily="16" charset="0"/>
                <a:ea typeface="Lucida Sans Unicode" charset="0"/>
                <a:cs typeface="Lucida Sans Unicode" charset="0"/>
              </a:rPr>
              <a:t> M O N T E N E G R O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FFFFFF"/>
                </a:solidFill>
                <a:latin typeface="Cambria" pitchFamily="16" charset="0"/>
                <a:ea typeface="Lucida Sans Unicode" charset="0"/>
                <a:cs typeface="Lucida Sans Unicode" charset="0"/>
              </a:rPr>
              <a:t>Negotiating Team for the Accession of Montenegro to the European Union</a:t>
            </a:r>
            <a:br>
              <a:rPr lang="en-US" sz="1600" b="1">
                <a:solidFill>
                  <a:srgbClr val="FFFFFF"/>
                </a:solidFill>
                <a:latin typeface="Cambria" pitchFamily="16" charset="0"/>
                <a:ea typeface="Lucida Sans Unicode" charset="0"/>
                <a:cs typeface="Lucida Sans Unicode" charset="0"/>
              </a:rPr>
            </a:br>
            <a:r>
              <a:rPr lang="en-US" sz="1600" b="1" i="1">
                <a:solidFill>
                  <a:srgbClr val="FFFFFF"/>
                </a:solidFill>
                <a:latin typeface="Cambria" pitchFamily="16" charset="0"/>
                <a:ea typeface="Lucida Sans Unicode" charset="0"/>
                <a:cs typeface="Lucida Sans Unicode" charset="0"/>
              </a:rPr>
              <a:t>Working Group for Chapter 29 –  Customs union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600" dirty="0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rPr>
              <a:t>Bilateral screening: Chapter 29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600" b="1" dirty="0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rPr>
              <a:t>PRESENTATION OF MONTENEGRO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106738" y="6327775"/>
            <a:ext cx="21288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>
                <a:solidFill>
                  <a:srgbClr val="D99694"/>
                </a:solidFill>
                <a:latin typeface="Cambria" pitchFamily="16" charset="0"/>
                <a:ea typeface="Lucida Sans Unicode" charset="0"/>
                <a:cs typeface="Lucida Sans Unicode" charset="0"/>
              </a:rPr>
              <a:t>Brussels,  May 2013</a:t>
            </a:r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-77788" y="5162550"/>
            <a:ext cx="1009651" cy="1741488"/>
            <a:chOff x="-49" y="3252"/>
            <a:chExt cx="636" cy="1097"/>
          </a:xfrm>
        </p:grpSpPr>
        <p:sp>
          <p:nvSpPr>
            <p:cNvPr id="4104" name="Freeform 8"/>
            <p:cNvSpPr>
              <a:spLocks noChangeArrowheads="1"/>
            </p:cNvSpPr>
            <p:nvPr/>
          </p:nvSpPr>
          <p:spPr bwMode="auto">
            <a:xfrm>
              <a:off x="-31" y="4068"/>
              <a:ext cx="281" cy="281"/>
            </a:xfrm>
            <a:custGeom>
              <a:avLst/>
              <a:gdLst>
                <a:gd name="G0" fmla="+- 3816 0 0"/>
                <a:gd name="G1" fmla="+- 1 0 0"/>
                <a:gd name="G2" fmla="*/ 1 56387 24080"/>
                <a:gd name="G3" fmla="*/ G0 G2 1"/>
                <a:gd name="G4" fmla="+- 1 0 0"/>
                <a:gd name="G5" fmla="+- 1 0 0"/>
                <a:gd name="G6" fmla="+- 3813 0 0"/>
                <a:gd name="G7" fmla="*/ 1 16385 2"/>
                <a:gd name="G8" fmla="+- 1 0 0"/>
                <a:gd name="G9" fmla="+- 1 0 0"/>
                <a:gd name="G10" fmla="+- 1 0 0"/>
                <a:gd name="G11" fmla="*/ 1 0 51712"/>
                <a:gd name="G12" fmla="*/ 1 48365 11520"/>
                <a:gd name="G13" fmla="*/ G12 1 180"/>
                <a:gd name="G14" fmla="*/ G11 1 G13"/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00" h="10000">
                  <a:moveTo>
                    <a:pt x="0" y="3816"/>
                  </a:moveTo>
                  <a:lnTo>
                    <a:pt x="3816" y="3816"/>
                  </a:lnTo>
                  <a:lnTo>
                    <a:pt x="5018" y="0"/>
                  </a:lnTo>
                  <a:lnTo>
                    <a:pt x="6184" y="3816"/>
                  </a:lnTo>
                  <a:lnTo>
                    <a:pt x="10000" y="3816"/>
                  </a:lnTo>
                  <a:lnTo>
                    <a:pt x="6926" y="6184"/>
                  </a:lnTo>
                  <a:lnTo>
                    <a:pt x="8092" y="10000"/>
                  </a:lnTo>
                  <a:lnTo>
                    <a:pt x="5018" y="7633"/>
                  </a:lnTo>
                  <a:lnTo>
                    <a:pt x="1908" y="10000"/>
                  </a:lnTo>
                  <a:lnTo>
                    <a:pt x="3074" y="6184"/>
                  </a:lnTo>
                  <a:lnTo>
                    <a:pt x="0" y="38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4105" name="Freeform 9"/>
            <p:cNvSpPr>
              <a:spLocks noChangeArrowheads="1"/>
            </p:cNvSpPr>
            <p:nvPr/>
          </p:nvSpPr>
          <p:spPr bwMode="auto">
            <a:xfrm>
              <a:off x="161" y="3972"/>
              <a:ext cx="281" cy="281"/>
            </a:xfrm>
            <a:custGeom>
              <a:avLst/>
              <a:gdLst>
                <a:gd name="G0" fmla="+- 3816 0 0"/>
                <a:gd name="G1" fmla="+- 1 0 0"/>
                <a:gd name="G2" fmla="*/ 1 56387 24080"/>
                <a:gd name="G3" fmla="*/ G0 G2 1"/>
                <a:gd name="G4" fmla="+- 1 0 0"/>
                <a:gd name="G5" fmla="+- 1 0 0"/>
                <a:gd name="G6" fmla="+- 3813 0 0"/>
                <a:gd name="G7" fmla="*/ 1 16385 2"/>
                <a:gd name="G8" fmla="+- 1 0 0"/>
                <a:gd name="G9" fmla="+- 1 0 0"/>
                <a:gd name="G10" fmla="+- 1 0 0"/>
                <a:gd name="G11" fmla="*/ 1 0 51712"/>
                <a:gd name="G12" fmla="*/ 1 48365 11520"/>
                <a:gd name="G13" fmla="*/ G12 1 180"/>
                <a:gd name="G14" fmla="*/ G11 1 G13"/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00" h="10000">
                  <a:moveTo>
                    <a:pt x="0" y="3816"/>
                  </a:moveTo>
                  <a:lnTo>
                    <a:pt x="3816" y="3816"/>
                  </a:lnTo>
                  <a:lnTo>
                    <a:pt x="5018" y="0"/>
                  </a:lnTo>
                  <a:lnTo>
                    <a:pt x="6184" y="3816"/>
                  </a:lnTo>
                  <a:lnTo>
                    <a:pt x="10000" y="3816"/>
                  </a:lnTo>
                  <a:lnTo>
                    <a:pt x="6926" y="6184"/>
                  </a:lnTo>
                  <a:lnTo>
                    <a:pt x="8092" y="10000"/>
                  </a:lnTo>
                  <a:lnTo>
                    <a:pt x="5018" y="7633"/>
                  </a:lnTo>
                  <a:lnTo>
                    <a:pt x="1908" y="10000"/>
                  </a:lnTo>
                  <a:lnTo>
                    <a:pt x="3074" y="6184"/>
                  </a:lnTo>
                  <a:lnTo>
                    <a:pt x="0" y="38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4106" name="Freeform 10"/>
            <p:cNvSpPr>
              <a:spLocks noChangeArrowheads="1"/>
            </p:cNvSpPr>
            <p:nvPr/>
          </p:nvSpPr>
          <p:spPr bwMode="auto">
            <a:xfrm>
              <a:off x="306" y="3780"/>
              <a:ext cx="281" cy="281"/>
            </a:xfrm>
            <a:custGeom>
              <a:avLst/>
              <a:gdLst>
                <a:gd name="G0" fmla="+- 3816 0 0"/>
                <a:gd name="G1" fmla="+- 1 0 0"/>
                <a:gd name="G2" fmla="*/ 1 56387 24080"/>
                <a:gd name="G3" fmla="*/ G0 G2 1"/>
                <a:gd name="G4" fmla="+- 1 0 0"/>
                <a:gd name="G5" fmla="+- 1 0 0"/>
                <a:gd name="G6" fmla="+- 3813 0 0"/>
                <a:gd name="G7" fmla="*/ 1 16385 2"/>
                <a:gd name="G8" fmla="+- 1 0 0"/>
                <a:gd name="G9" fmla="+- 1 0 0"/>
                <a:gd name="G10" fmla="+- 1 0 0"/>
                <a:gd name="G11" fmla="*/ 1 0 51712"/>
                <a:gd name="G12" fmla="*/ 1 48365 11520"/>
                <a:gd name="G13" fmla="*/ G12 1 180"/>
                <a:gd name="G14" fmla="*/ G11 1 G13"/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00" h="10000">
                  <a:moveTo>
                    <a:pt x="0" y="3816"/>
                  </a:moveTo>
                  <a:lnTo>
                    <a:pt x="3816" y="3816"/>
                  </a:lnTo>
                  <a:lnTo>
                    <a:pt x="5018" y="0"/>
                  </a:lnTo>
                  <a:lnTo>
                    <a:pt x="6184" y="3816"/>
                  </a:lnTo>
                  <a:lnTo>
                    <a:pt x="10000" y="3816"/>
                  </a:lnTo>
                  <a:lnTo>
                    <a:pt x="6926" y="6184"/>
                  </a:lnTo>
                  <a:lnTo>
                    <a:pt x="8092" y="10000"/>
                  </a:lnTo>
                  <a:lnTo>
                    <a:pt x="5018" y="7633"/>
                  </a:lnTo>
                  <a:lnTo>
                    <a:pt x="1908" y="10000"/>
                  </a:lnTo>
                  <a:lnTo>
                    <a:pt x="3074" y="6184"/>
                  </a:lnTo>
                  <a:lnTo>
                    <a:pt x="0" y="38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4107" name="Freeform 11"/>
            <p:cNvSpPr>
              <a:spLocks noChangeArrowheads="1"/>
            </p:cNvSpPr>
            <p:nvPr/>
          </p:nvSpPr>
          <p:spPr bwMode="auto">
            <a:xfrm>
              <a:off x="306" y="3540"/>
              <a:ext cx="281" cy="281"/>
            </a:xfrm>
            <a:custGeom>
              <a:avLst/>
              <a:gdLst>
                <a:gd name="G0" fmla="+- 3816 0 0"/>
                <a:gd name="G1" fmla="+- 1 0 0"/>
                <a:gd name="G2" fmla="*/ 1 56387 24080"/>
                <a:gd name="G3" fmla="*/ G0 G2 1"/>
                <a:gd name="G4" fmla="+- 1 0 0"/>
                <a:gd name="G5" fmla="+- 1 0 0"/>
                <a:gd name="G6" fmla="+- 3813 0 0"/>
                <a:gd name="G7" fmla="*/ 1 16385 2"/>
                <a:gd name="G8" fmla="+- 1 0 0"/>
                <a:gd name="G9" fmla="+- 1 0 0"/>
                <a:gd name="G10" fmla="+- 1 0 0"/>
                <a:gd name="G11" fmla="*/ 1 0 51712"/>
                <a:gd name="G12" fmla="*/ 1 48365 11520"/>
                <a:gd name="G13" fmla="*/ G12 1 180"/>
                <a:gd name="G14" fmla="*/ G11 1 G13"/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00" h="10000">
                  <a:moveTo>
                    <a:pt x="0" y="3816"/>
                  </a:moveTo>
                  <a:lnTo>
                    <a:pt x="3816" y="3816"/>
                  </a:lnTo>
                  <a:lnTo>
                    <a:pt x="5018" y="0"/>
                  </a:lnTo>
                  <a:lnTo>
                    <a:pt x="6184" y="3816"/>
                  </a:lnTo>
                  <a:lnTo>
                    <a:pt x="10000" y="3816"/>
                  </a:lnTo>
                  <a:lnTo>
                    <a:pt x="6926" y="6184"/>
                  </a:lnTo>
                  <a:lnTo>
                    <a:pt x="8092" y="10000"/>
                  </a:lnTo>
                  <a:lnTo>
                    <a:pt x="5018" y="7633"/>
                  </a:lnTo>
                  <a:lnTo>
                    <a:pt x="1908" y="10000"/>
                  </a:lnTo>
                  <a:lnTo>
                    <a:pt x="3074" y="6184"/>
                  </a:lnTo>
                  <a:lnTo>
                    <a:pt x="0" y="38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4108" name="Freeform 12"/>
            <p:cNvSpPr>
              <a:spLocks noChangeArrowheads="1"/>
            </p:cNvSpPr>
            <p:nvPr/>
          </p:nvSpPr>
          <p:spPr bwMode="auto">
            <a:xfrm>
              <a:off x="161" y="3348"/>
              <a:ext cx="281" cy="281"/>
            </a:xfrm>
            <a:custGeom>
              <a:avLst/>
              <a:gdLst>
                <a:gd name="G0" fmla="+- 3816 0 0"/>
                <a:gd name="G1" fmla="+- 1 0 0"/>
                <a:gd name="G2" fmla="*/ 1 56387 24080"/>
                <a:gd name="G3" fmla="*/ G0 G2 1"/>
                <a:gd name="G4" fmla="+- 1 0 0"/>
                <a:gd name="G5" fmla="+- 1 0 0"/>
                <a:gd name="G6" fmla="+- 3813 0 0"/>
                <a:gd name="G7" fmla="*/ 1 16385 2"/>
                <a:gd name="G8" fmla="+- 1 0 0"/>
                <a:gd name="G9" fmla="+- 1 0 0"/>
                <a:gd name="G10" fmla="+- 1 0 0"/>
                <a:gd name="G11" fmla="*/ 1 0 51712"/>
                <a:gd name="G12" fmla="*/ 1 48365 11520"/>
                <a:gd name="G13" fmla="*/ G12 1 180"/>
                <a:gd name="G14" fmla="*/ G11 1 G13"/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00" h="10000">
                  <a:moveTo>
                    <a:pt x="0" y="3816"/>
                  </a:moveTo>
                  <a:lnTo>
                    <a:pt x="3816" y="3816"/>
                  </a:lnTo>
                  <a:lnTo>
                    <a:pt x="5018" y="0"/>
                  </a:lnTo>
                  <a:lnTo>
                    <a:pt x="6184" y="3816"/>
                  </a:lnTo>
                  <a:lnTo>
                    <a:pt x="10000" y="3816"/>
                  </a:lnTo>
                  <a:lnTo>
                    <a:pt x="6926" y="6184"/>
                  </a:lnTo>
                  <a:lnTo>
                    <a:pt x="8092" y="10000"/>
                  </a:lnTo>
                  <a:lnTo>
                    <a:pt x="5018" y="7633"/>
                  </a:lnTo>
                  <a:lnTo>
                    <a:pt x="1908" y="10000"/>
                  </a:lnTo>
                  <a:lnTo>
                    <a:pt x="3074" y="6184"/>
                  </a:lnTo>
                  <a:lnTo>
                    <a:pt x="0" y="38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4109" name="Freeform 13"/>
            <p:cNvSpPr>
              <a:spLocks noChangeArrowheads="1"/>
            </p:cNvSpPr>
            <p:nvPr/>
          </p:nvSpPr>
          <p:spPr bwMode="auto">
            <a:xfrm>
              <a:off x="-49" y="3252"/>
              <a:ext cx="281" cy="281"/>
            </a:xfrm>
            <a:custGeom>
              <a:avLst/>
              <a:gdLst>
                <a:gd name="G0" fmla="+- 3816 0 0"/>
                <a:gd name="G1" fmla="+- 1 0 0"/>
                <a:gd name="G2" fmla="*/ 1 56387 24080"/>
                <a:gd name="G3" fmla="*/ G0 G2 1"/>
                <a:gd name="G4" fmla="+- 1 0 0"/>
                <a:gd name="G5" fmla="+- 1 0 0"/>
                <a:gd name="G6" fmla="+- 3813 0 0"/>
                <a:gd name="G7" fmla="*/ 1 16385 2"/>
                <a:gd name="G8" fmla="+- 1 0 0"/>
                <a:gd name="G9" fmla="+- 1 0 0"/>
                <a:gd name="G10" fmla="+- 1 0 0"/>
                <a:gd name="G11" fmla="*/ 1 0 51712"/>
                <a:gd name="G12" fmla="*/ 1 48365 11520"/>
                <a:gd name="G13" fmla="*/ G12 1 180"/>
                <a:gd name="G14" fmla="*/ G11 1 G13"/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w 10000"/>
                <a:gd name="T11" fmla="*/ 0 h 10000"/>
                <a:gd name="T12" fmla="*/ 0 w 10000"/>
                <a:gd name="T13" fmla="*/ 0 h 10000"/>
                <a:gd name="T14" fmla="*/ 0 w 10000"/>
                <a:gd name="T15" fmla="*/ 0 h 10000"/>
                <a:gd name="T16" fmla="*/ 0 w 10000"/>
                <a:gd name="T17" fmla="*/ 0 h 10000"/>
                <a:gd name="T18" fmla="*/ 0 w 10000"/>
                <a:gd name="T19" fmla="*/ 0 h 10000"/>
                <a:gd name="T20" fmla="*/ 0 w 10000"/>
                <a:gd name="T21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00" h="10000">
                  <a:moveTo>
                    <a:pt x="0" y="3816"/>
                  </a:moveTo>
                  <a:lnTo>
                    <a:pt x="3816" y="3816"/>
                  </a:lnTo>
                  <a:lnTo>
                    <a:pt x="5018" y="0"/>
                  </a:lnTo>
                  <a:lnTo>
                    <a:pt x="6184" y="3816"/>
                  </a:lnTo>
                  <a:lnTo>
                    <a:pt x="10000" y="3816"/>
                  </a:lnTo>
                  <a:lnTo>
                    <a:pt x="6926" y="6184"/>
                  </a:lnTo>
                  <a:lnTo>
                    <a:pt x="8092" y="10000"/>
                  </a:lnTo>
                  <a:lnTo>
                    <a:pt x="5018" y="7633"/>
                  </a:lnTo>
                  <a:lnTo>
                    <a:pt x="1908" y="10000"/>
                  </a:lnTo>
                  <a:lnTo>
                    <a:pt x="3074" y="6184"/>
                  </a:lnTo>
                  <a:lnTo>
                    <a:pt x="0" y="38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/>
          <p:cNvGrpSpPr>
            <a:grpSpLocks/>
          </p:cNvGrpSpPr>
          <p:nvPr/>
        </p:nvGrpSpPr>
        <p:grpSpPr bwMode="auto">
          <a:xfrm>
            <a:off x="0" y="-38100"/>
            <a:ext cx="9132888" cy="871538"/>
            <a:chOff x="0" y="-24"/>
            <a:chExt cx="5753" cy="549"/>
          </a:xfrm>
        </p:grpSpPr>
        <p:sp>
          <p:nvSpPr>
            <p:cNvPr id="5122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3" cy="329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grpSp>
          <p:nvGrpSpPr>
            <p:cNvPr id="5124" name="Group 4"/>
            <p:cNvGrpSpPr>
              <a:grpSpLocks/>
            </p:cNvGrpSpPr>
            <p:nvPr/>
          </p:nvGrpSpPr>
          <p:grpSpPr bwMode="auto">
            <a:xfrm>
              <a:off x="4946" y="-24"/>
              <a:ext cx="791" cy="277"/>
              <a:chOff x="4946" y="-24"/>
              <a:chExt cx="791" cy="277"/>
            </a:xfrm>
          </p:grpSpPr>
          <p:sp>
            <p:nvSpPr>
              <p:cNvPr id="5125" name="Freeform 5"/>
              <p:cNvSpPr>
                <a:spLocks noChangeArrowheads="1"/>
              </p:cNvSpPr>
              <p:nvPr/>
            </p:nvSpPr>
            <p:spPr bwMode="auto">
              <a:xfrm rot="180000">
                <a:off x="4950" y="-22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5126" name="Freeform 6"/>
              <p:cNvSpPr>
                <a:spLocks noChangeArrowheads="1"/>
              </p:cNvSpPr>
              <p:nvPr/>
            </p:nvSpPr>
            <p:spPr bwMode="auto">
              <a:xfrm rot="180000">
                <a:off x="5068" y="8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5127" name="Freeform 7"/>
              <p:cNvSpPr>
                <a:spLocks noChangeArrowheads="1"/>
              </p:cNvSpPr>
              <p:nvPr/>
            </p:nvSpPr>
            <p:spPr bwMode="auto">
              <a:xfrm rot="180000">
                <a:off x="5216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5128" name="Freeform 8"/>
              <p:cNvSpPr>
                <a:spLocks noChangeArrowheads="1"/>
              </p:cNvSpPr>
              <p:nvPr/>
            </p:nvSpPr>
            <p:spPr bwMode="auto">
              <a:xfrm rot="180000">
                <a:off x="5372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5129" name="Freeform 9"/>
              <p:cNvSpPr>
                <a:spLocks noChangeArrowheads="1"/>
              </p:cNvSpPr>
              <p:nvPr/>
            </p:nvSpPr>
            <p:spPr bwMode="auto">
              <a:xfrm rot="180000">
                <a:off x="5623" y="-1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5130" name="Freeform 10"/>
              <p:cNvSpPr>
                <a:spLocks noChangeArrowheads="1"/>
              </p:cNvSpPr>
              <p:nvPr/>
            </p:nvSpPr>
            <p:spPr bwMode="auto">
              <a:xfrm rot="180000">
                <a:off x="5509" y="81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</p:grpSp>
      </p:grpSp>
      <p:grpSp>
        <p:nvGrpSpPr>
          <p:cNvPr id="5131" name="Group 11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5132" name="AutoShape 12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5134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35" name="Rectangle 15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457200" y="595313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457200" y="1279525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496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CUSTOMS RULES AND PROCEDURES</a:t>
            </a: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>
                <a:solidFill>
                  <a:srgbClr val="000000"/>
                </a:solidFill>
              </a:rPr>
              <a:t>LEGAL </a:t>
            </a:r>
            <a:r>
              <a:rPr lang="sl-SI" sz="2400" dirty="0" smtClean="0">
                <a:solidFill>
                  <a:srgbClr val="000000"/>
                </a:solidFill>
              </a:rPr>
              <a:t>FRAMEWORK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- </a:t>
            </a:r>
            <a:r>
              <a:rPr lang="sl-SI" sz="2400" dirty="0" smtClean="0">
                <a:solidFill>
                  <a:srgbClr val="000000"/>
                </a:solidFill>
              </a:rPr>
              <a:t>Customs Law (</a:t>
            </a:r>
            <a:r>
              <a:rPr lang="en-US" sz="2400" dirty="0" smtClean="0">
                <a:solidFill>
                  <a:srgbClr val="000000"/>
                </a:solidFill>
              </a:rPr>
              <a:t>O</a:t>
            </a:r>
            <a:r>
              <a:rPr lang="sl-SI" sz="2400" dirty="0" smtClean="0">
                <a:solidFill>
                  <a:srgbClr val="000000"/>
                </a:solidFill>
              </a:rPr>
              <a:t>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en-US" sz="2400" dirty="0" smtClean="0">
                <a:solidFill>
                  <a:srgbClr val="000000"/>
                </a:solidFill>
              </a:rPr>
              <a:t>the Republic of Montenegro </a:t>
            </a:r>
            <a:r>
              <a:rPr lang="sr-Latn-CS" sz="2400" dirty="0" smtClean="0">
                <a:solidFill>
                  <a:srgbClr val="000000"/>
                </a:solidFill>
              </a:rPr>
              <a:t>0</a:t>
            </a:r>
            <a:r>
              <a:rPr lang="sl-SI" sz="2400" dirty="0" smtClean="0">
                <a:solidFill>
                  <a:srgbClr val="000000"/>
                </a:solidFill>
              </a:rPr>
              <a:t>7/02</a:t>
            </a:r>
            <a:r>
              <a:rPr lang="sl-SI" sz="2400" dirty="0">
                <a:solidFill>
                  <a:srgbClr val="000000"/>
                </a:solidFill>
              </a:rPr>
              <a:t>, 38/02, 72/02, 21/03, 29/05, 66/06 and </a:t>
            </a:r>
            <a:r>
              <a:rPr lang="sl-SI" sz="2400" dirty="0" smtClean="0">
                <a:solidFill>
                  <a:srgbClr val="000000"/>
                </a:solidFill>
              </a:rPr>
              <a:t>Official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sl-SI" sz="2400" dirty="0" smtClean="0">
                <a:solidFill>
                  <a:srgbClr val="000000"/>
                </a:solidFill>
              </a:rPr>
              <a:t>Montenegro 21/08)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Font typeface="Arial" charset="0"/>
              <a:buChar char="-"/>
            </a:pPr>
            <a:r>
              <a:rPr lang="sl-SI" sz="2400" dirty="0" smtClean="0">
                <a:solidFill>
                  <a:srgbClr val="000000"/>
                </a:solidFill>
              </a:rPr>
              <a:t>Implementing </a:t>
            </a:r>
            <a:r>
              <a:rPr lang="sl-SI" sz="2400" dirty="0">
                <a:solidFill>
                  <a:srgbClr val="000000"/>
                </a:solidFill>
              </a:rPr>
              <a:t>provisions </a:t>
            </a:r>
            <a:r>
              <a:rPr lang="sl-SI" sz="2400" dirty="0" smtClean="0">
                <a:solidFill>
                  <a:srgbClr val="000000"/>
                </a:solidFill>
              </a:rPr>
              <a:t>t</a:t>
            </a:r>
            <a:r>
              <a:rPr lang="en-US" sz="2400" dirty="0" smtClean="0">
                <a:solidFill>
                  <a:srgbClr val="000000"/>
                </a:solidFill>
              </a:rPr>
              <a:t>o </a:t>
            </a:r>
            <a:r>
              <a:rPr lang="sl-SI" sz="2400" dirty="0" smtClean="0">
                <a:solidFill>
                  <a:srgbClr val="000000"/>
                </a:solidFill>
              </a:rPr>
              <a:t>the Customs Law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(Official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en-US" sz="2400" dirty="0" smtClean="0">
                <a:solidFill>
                  <a:srgbClr val="000000"/>
                </a:solidFill>
              </a:rPr>
              <a:t>the Republic of Montenegro </a:t>
            </a:r>
            <a:r>
              <a:rPr lang="sl-SI" sz="2400" dirty="0" smtClean="0">
                <a:solidFill>
                  <a:srgbClr val="000000"/>
                </a:solidFill>
              </a:rPr>
              <a:t>15/03</a:t>
            </a:r>
            <a:r>
              <a:rPr lang="sl-SI" sz="2400" dirty="0">
                <a:solidFill>
                  <a:srgbClr val="000000"/>
                </a:solidFill>
              </a:rPr>
              <a:t>, 81/06 and </a:t>
            </a:r>
            <a:r>
              <a:rPr lang="sl-SI" sz="2400" dirty="0" smtClean="0">
                <a:solidFill>
                  <a:srgbClr val="000000"/>
                </a:solidFill>
              </a:rPr>
              <a:t>Official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sl-SI" sz="2400" dirty="0" smtClean="0">
                <a:solidFill>
                  <a:srgbClr val="000000"/>
                </a:solidFill>
              </a:rPr>
              <a:t>Montenegro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38/08</a:t>
            </a:r>
            <a:r>
              <a:rPr lang="sl-SI" sz="2400" dirty="0">
                <a:solidFill>
                  <a:srgbClr val="000000"/>
                </a:solidFill>
              </a:rPr>
              <a:t>)</a:t>
            </a:r>
            <a:r>
              <a:rPr lang="sl-SI" sz="2400" i="1" dirty="0"/>
              <a:t>.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- Rulebook on the form, content, methods of </a:t>
            </a:r>
            <a:r>
              <a:rPr lang="en-US" sz="2400" dirty="0" smtClean="0">
                <a:solidFill>
                  <a:srgbClr val="000000"/>
                </a:solidFill>
              </a:rPr>
              <a:t>lodging </a:t>
            </a:r>
            <a:r>
              <a:rPr lang="sl-SI" sz="2400" dirty="0" smtClean="0">
                <a:solidFill>
                  <a:srgbClr val="000000"/>
                </a:solidFill>
              </a:rPr>
              <a:t>and </a:t>
            </a:r>
            <a:r>
              <a:rPr lang="sl-SI" sz="2400" dirty="0">
                <a:solidFill>
                  <a:srgbClr val="000000"/>
                </a:solidFill>
              </a:rPr>
              <a:t>filing </a:t>
            </a:r>
            <a:r>
              <a:rPr lang="sl-SI" sz="2400" dirty="0" smtClean="0">
                <a:solidFill>
                  <a:srgbClr val="000000"/>
                </a:solidFill>
              </a:rPr>
              <a:t>the </a:t>
            </a:r>
            <a:r>
              <a:rPr lang="sl-SI" sz="2400" dirty="0">
                <a:solidFill>
                  <a:srgbClr val="000000"/>
                </a:solidFill>
              </a:rPr>
              <a:t>customs declaration and summary </a:t>
            </a:r>
            <a:r>
              <a:rPr lang="sl-SI" sz="2400" dirty="0" smtClean="0">
                <a:solidFill>
                  <a:srgbClr val="000000"/>
                </a:solidFill>
              </a:rPr>
              <a:t>declaration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(Official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sl-SI" sz="2400" dirty="0" smtClean="0">
                <a:solidFill>
                  <a:srgbClr val="000000"/>
                </a:solidFill>
              </a:rPr>
              <a:t>R</a:t>
            </a:r>
            <a:r>
              <a:rPr lang="en-US" sz="2400" dirty="0" err="1" smtClean="0">
                <a:solidFill>
                  <a:srgbClr val="000000"/>
                </a:solidFill>
              </a:rPr>
              <a:t>epublic</a:t>
            </a:r>
            <a:r>
              <a:rPr lang="en-US" sz="2400" dirty="0" smtClean="0">
                <a:solidFill>
                  <a:srgbClr val="000000"/>
                </a:solidFill>
              </a:rPr>
              <a:t> of Montenegro </a:t>
            </a:r>
            <a:r>
              <a:rPr lang="sl-SI" sz="2400" dirty="0" smtClean="0">
                <a:solidFill>
                  <a:srgbClr val="000000"/>
                </a:solidFill>
              </a:rPr>
              <a:t>16/03</a:t>
            </a:r>
            <a:r>
              <a:rPr lang="sl-SI" sz="2400" dirty="0">
                <a:solidFill>
                  <a:srgbClr val="000000"/>
                </a:solidFill>
              </a:rPr>
              <a:t>, 43/04, </a:t>
            </a:r>
            <a:r>
              <a:rPr lang="sl-SI" sz="2400" dirty="0" smtClean="0">
                <a:solidFill>
                  <a:srgbClr val="000000"/>
                </a:solidFill>
              </a:rPr>
              <a:t>2/05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>
                <a:solidFill>
                  <a:srgbClr val="000000"/>
                </a:solidFill>
              </a:rPr>
              <a:t>14/05 </a:t>
            </a:r>
            <a:r>
              <a:rPr lang="en-US" sz="2400" dirty="0" smtClean="0">
                <a:solidFill>
                  <a:srgbClr val="000000"/>
                </a:solidFill>
              </a:rPr>
              <a:t>and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>
                <a:solidFill>
                  <a:srgbClr val="000000"/>
                </a:solidFill>
              </a:rPr>
              <a:t>48/07)</a:t>
            </a:r>
          </a:p>
          <a:p>
            <a:pPr algn="ctr" hangingPunct="1">
              <a:buClrTx/>
              <a:buFontTx/>
              <a:buNone/>
            </a:pPr>
            <a:endParaRPr lang="en-US" sz="12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Group 1"/>
          <p:cNvGrpSpPr>
            <a:grpSpLocks/>
          </p:cNvGrpSpPr>
          <p:nvPr/>
        </p:nvGrpSpPr>
        <p:grpSpPr bwMode="auto">
          <a:xfrm>
            <a:off x="0" y="-38100"/>
            <a:ext cx="9132888" cy="871538"/>
            <a:chOff x="0" y="-24"/>
            <a:chExt cx="5753" cy="549"/>
          </a:xfrm>
        </p:grpSpPr>
        <p:sp>
          <p:nvSpPr>
            <p:cNvPr id="6146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3" cy="329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6147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grpSp>
          <p:nvGrpSpPr>
            <p:cNvPr id="6148" name="Group 4"/>
            <p:cNvGrpSpPr>
              <a:grpSpLocks/>
            </p:cNvGrpSpPr>
            <p:nvPr/>
          </p:nvGrpSpPr>
          <p:grpSpPr bwMode="auto">
            <a:xfrm>
              <a:off x="4946" y="-24"/>
              <a:ext cx="791" cy="277"/>
              <a:chOff x="4946" y="-24"/>
              <a:chExt cx="791" cy="277"/>
            </a:xfrm>
          </p:grpSpPr>
          <p:sp>
            <p:nvSpPr>
              <p:cNvPr id="6149" name="Freeform 5"/>
              <p:cNvSpPr>
                <a:spLocks noChangeArrowheads="1"/>
              </p:cNvSpPr>
              <p:nvPr/>
            </p:nvSpPr>
            <p:spPr bwMode="auto">
              <a:xfrm rot="180000">
                <a:off x="4950" y="-22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6150" name="Freeform 6"/>
              <p:cNvSpPr>
                <a:spLocks noChangeArrowheads="1"/>
              </p:cNvSpPr>
              <p:nvPr/>
            </p:nvSpPr>
            <p:spPr bwMode="auto">
              <a:xfrm rot="180000">
                <a:off x="5068" y="8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6151" name="Freeform 7"/>
              <p:cNvSpPr>
                <a:spLocks noChangeArrowheads="1"/>
              </p:cNvSpPr>
              <p:nvPr/>
            </p:nvSpPr>
            <p:spPr bwMode="auto">
              <a:xfrm rot="180000">
                <a:off x="5216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6152" name="Freeform 8"/>
              <p:cNvSpPr>
                <a:spLocks noChangeArrowheads="1"/>
              </p:cNvSpPr>
              <p:nvPr/>
            </p:nvSpPr>
            <p:spPr bwMode="auto">
              <a:xfrm rot="180000">
                <a:off x="5372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6153" name="Freeform 9"/>
              <p:cNvSpPr>
                <a:spLocks noChangeArrowheads="1"/>
              </p:cNvSpPr>
              <p:nvPr/>
            </p:nvSpPr>
            <p:spPr bwMode="auto">
              <a:xfrm rot="180000">
                <a:off x="5623" y="-1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6154" name="Freeform 10"/>
              <p:cNvSpPr>
                <a:spLocks noChangeArrowheads="1"/>
              </p:cNvSpPr>
              <p:nvPr/>
            </p:nvSpPr>
            <p:spPr bwMode="auto">
              <a:xfrm rot="180000">
                <a:off x="5509" y="81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</p:grpSp>
      </p:grp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6156" name="AutoShape 12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6158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159" name="Rectangle 15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>
                <a:solidFill>
                  <a:srgbClr val="000000"/>
                </a:solidFill>
              </a:rPr>
              <a:t>CUSTOMS TERRITORY</a:t>
            </a:r>
            <a:br>
              <a:rPr lang="sl-SI" sz="2800">
                <a:solidFill>
                  <a:srgbClr val="000000"/>
                </a:solidFill>
              </a:rPr>
            </a:br>
            <a:r>
              <a:rPr lang="sl-SI" sz="2800">
                <a:solidFill>
                  <a:srgbClr val="000000"/>
                </a:solidFill>
              </a:rPr>
              <a:t>Customs Law, Article 5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-comprise </a:t>
            </a:r>
            <a:r>
              <a:rPr lang="sl-SI" sz="2400" dirty="0">
                <a:solidFill>
                  <a:srgbClr val="000000"/>
                </a:solidFill>
              </a:rPr>
              <a:t>the territory of Montenegro, including territorial waters, bays and airspace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-enclosed </a:t>
            </a:r>
            <a:r>
              <a:rPr lang="sl-SI" sz="2400" dirty="0">
                <a:solidFill>
                  <a:srgbClr val="000000"/>
                </a:solidFill>
              </a:rPr>
              <a:t>by the customs boundary line </a:t>
            </a:r>
            <a:r>
              <a:rPr lang="en-US" sz="2400" dirty="0">
                <a:solidFill>
                  <a:srgbClr val="000000"/>
                </a:solidFill>
              </a:rPr>
              <a:t>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1"/>
          <p:cNvGrpSpPr>
            <a:grpSpLocks/>
          </p:cNvGrpSpPr>
          <p:nvPr/>
        </p:nvGrpSpPr>
        <p:grpSpPr bwMode="auto">
          <a:xfrm>
            <a:off x="0" y="-38100"/>
            <a:ext cx="9132888" cy="871538"/>
            <a:chOff x="0" y="-24"/>
            <a:chExt cx="5753" cy="549"/>
          </a:xfrm>
        </p:grpSpPr>
        <p:sp>
          <p:nvSpPr>
            <p:cNvPr id="7170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3" cy="329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7171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grpSp>
          <p:nvGrpSpPr>
            <p:cNvPr id="7172" name="Group 4"/>
            <p:cNvGrpSpPr>
              <a:grpSpLocks/>
            </p:cNvGrpSpPr>
            <p:nvPr/>
          </p:nvGrpSpPr>
          <p:grpSpPr bwMode="auto">
            <a:xfrm>
              <a:off x="4946" y="-24"/>
              <a:ext cx="791" cy="277"/>
              <a:chOff x="4946" y="-24"/>
              <a:chExt cx="791" cy="277"/>
            </a:xfrm>
          </p:grpSpPr>
          <p:sp>
            <p:nvSpPr>
              <p:cNvPr id="7173" name="Freeform 5"/>
              <p:cNvSpPr>
                <a:spLocks noChangeArrowheads="1"/>
              </p:cNvSpPr>
              <p:nvPr/>
            </p:nvSpPr>
            <p:spPr bwMode="auto">
              <a:xfrm rot="180000">
                <a:off x="4950" y="-22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7174" name="Freeform 6"/>
              <p:cNvSpPr>
                <a:spLocks noChangeArrowheads="1"/>
              </p:cNvSpPr>
              <p:nvPr/>
            </p:nvSpPr>
            <p:spPr bwMode="auto">
              <a:xfrm rot="180000">
                <a:off x="5068" y="8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7175" name="Freeform 7"/>
              <p:cNvSpPr>
                <a:spLocks noChangeArrowheads="1"/>
              </p:cNvSpPr>
              <p:nvPr/>
            </p:nvSpPr>
            <p:spPr bwMode="auto">
              <a:xfrm rot="180000">
                <a:off x="5216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7176" name="Freeform 8"/>
              <p:cNvSpPr>
                <a:spLocks noChangeArrowheads="1"/>
              </p:cNvSpPr>
              <p:nvPr/>
            </p:nvSpPr>
            <p:spPr bwMode="auto">
              <a:xfrm rot="180000">
                <a:off x="5372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7177" name="Freeform 9"/>
              <p:cNvSpPr>
                <a:spLocks noChangeArrowheads="1"/>
              </p:cNvSpPr>
              <p:nvPr/>
            </p:nvSpPr>
            <p:spPr bwMode="auto">
              <a:xfrm rot="180000">
                <a:off x="5623" y="-1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7178" name="Freeform 10"/>
              <p:cNvSpPr>
                <a:spLocks noChangeArrowheads="1"/>
              </p:cNvSpPr>
              <p:nvPr/>
            </p:nvSpPr>
            <p:spPr bwMode="auto">
              <a:xfrm rot="180000">
                <a:off x="5509" y="81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</p:grp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7181" name="Rectangle 13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7182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>
                <a:solidFill>
                  <a:srgbClr val="000000"/>
                </a:solidFill>
              </a:rPr>
              <a:t>REPRESENTATION</a:t>
            </a:r>
            <a:br>
              <a:rPr lang="sl-SI" sz="2800">
                <a:solidFill>
                  <a:srgbClr val="000000"/>
                </a:solidFill>
              </a:rPr>
            </a:br>
            <a:r>
              <a:rPr lang="sl-SI" sz="2800">
                <a:solidFill>
                  <a:srgbClr val="000000"/>
                </a:solidFill>
              </a:rPr>
              <a:t>Customs Law, Article 6 and 6a 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-direct </a:t>
            </a:r>
            <a:r>
              <a:rPr lang="sl-SI" sz="2400" dirty="0">
                <a:solidFill>
                  <a:srgbClr val="000000"/>
                </a:solidFill>
              </a:rPr>
              <a:t>and indirect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-customs </a:t>
            </a:r>
            <a:r>
              <a:rPr lang="sl-SI" sz="2400" dirty="0">
                <a:solidFill>
                  <a:srgbClr val="000000"/>
                </a:solidFill>
              </a:rPr>
              <a:t>agent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1"/>
          <p:cNvGrpSpPr>
            <a:grpSpLocks/>
          </p:cNvGrpSpPr>
          <p:nvPr/>
        </p:nvGrpSpPr>
        <p:grpSpPr bwMode="auto">
          <a:xfrm>
            <a:off x="0" y="-38100"/>
            <a:ext cx="9132888" cy="871538"/>
            <a:chOff x="0" y="-24"/>
            <a:chExt cx="5753" cy="549"/>
          </a:xfrm>
        </p:grpSpPr>
        <p:sp>
          <p:nvSpPr>
            <p:cNvPr id="8194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3" cy="329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grpSp>
          <p:nvGrpSpPr>
            <p:cNvPr id="8196" name="Group 4"/>
            <p:cNvGrpSpPr>
              <a:grpSpLocks/>
            </p:cNvGrpSpPr>
            <p:nvPr/>
          </p:nvGrpSpPr>
          <p:grpSpPr bwMode="auto">
            <a:xfrm>
              <a:off x="4946" y="-24"/>
              <a:ext cx="791" cy="277"/>
              <a:chOff x="4946" y="-24"/>
              <a:chExt cx="791" cy="277"/>
            </a:xfrm>
          </p:grpSpPr>
          <p:sp>
            <p:nvSpPr>
              <p:cNvPr id="8197" name="Freeform 5"/>
              <p:cNvSpPr>
                <a:spLocks noChangeArrowheads="1"/>
              </p:cNvSpPr>
              <p:nvPr/>
            </p:nvSpPr>
            <p:spPr bwMode="auto">
              <a:xfrm rot="180000">
                <a:off x="4950" y="-22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198" name="Freeform 6"/>
              <p:cNvSpPr>
                <a:spLocks noChangeArrowheads="1"/>
              </p:cNvSpPr>
              <p:nvPr/>
            </p:nvSpPr>
            <p:spPr bwMode="auto">
              <a:xfrm rot="180000">
                <a:off x="5068" y="8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199" name="Freeform 7"/>
              <p:cNvSpPr>
                <a:spLocks noChangeArrowheads="1"/>
              </p:cNvSpPr>
              <p:nvPr/>
            </p:nvSpPr>
            <p:spPr bwMode="auto">
              <a:xfrm rot="180000">
                <a:off x="5216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200" name="Freeform 8"/>
              <p:cNvSpPr>
                <a:spLocks noChangeArrowheads="1"/>
              </p:cNvSpPr>
              <p:nvPr/>
            </p:nvSpPr>
            <p:spPr bwMode="auto">
              <a:xfrm rot="180000">
                <a:off x="5372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201" name="Freeform 9"/>
              <p:cNvSpPr>
                <a:spLocks noChangeArrowheads="1"/>
              </p:cNvSpPr>
              <p:nvPr/>
            </p:nvSpPr>
            <p:spPr bwMode="auto">
              <a:xfrm rot="180000">
                <a:off x="5623" y="-1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202" name="Freeform 10"/>
              <p:cNvSpPr>
                <a:spLocks noChangeArrowheads="1"/>
              </p:cNvSpPr>
              <p:nvPr/>
            </p:nvSpPr>
            <p:spPr bwMode="auto">
              <a:xfrm rot="180000">
                <a:off x="5509" y="81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</p:grpSp>
      </p:grpSp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8206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 dirty="0">
                <a:solidFill>
                  <a:srgbClr val="000000"/>
                </a:solidFill>
              </a:rPr>
              <a:t>DECISIONS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Article </a:t>
            </a:r>
            <a:r>
              <a:rPr lang="sl-SI" sz="2800" dirty="0" smtClean="0">
                <a:solidFill>
                  <a:srgbClr val="000000"/>
                </a:solidFill>
              </a:rPr>
              <a:t>8</a:t>
            </a:r>
          </a:p>
          <a:p>
            <a:pPr algn="ctr" hangingPunct="1">
              <a:buClrTx/>
              <a:buFontTx/>
              <a:buNone/>
            </a:pPr>
            <a:r>
              <a:rPr lang="sl-SI" sz="2800" dirty="0" smtClean="0">
                <a:solidFill>
                  <a:srgbClr val="000000"/>
                </a:solidFill>
              </a:rPr>
              <a:t>Implementing provisions, Article 176-184 </a:t>
            </a:r>
            <a:endParaRPr lang="sl-SI" sz="2800" dirty="0">
              <a:solidFill>
                <a:srgbClr val="000000"/>
              </a:solidFill>
            </a:endParaRP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457200" y="2428868"/>
            <a:ext cx="8228013" cy="337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</a:t>
            </a: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-request</a:t>
            </a: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-proof and documents which are necessary for issue of decision</a:t>
            </a:r>
          </a:p>
          <a:p>
            <a:pPr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-first instance proceeding – CA and customs houses </a:t>
            </a: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-appeal against the first-instance decision </a:t>
            </a: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-appeal procedure – Ministry of Finance</a:t>
            </a:r>
          </a:p>
          <a:p>
            <a:pPr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 </a:t>
            </a:r>
          </a:p>
          <a:p>
            <a:pPr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  </a:t>
            </a:r>
          </a:p>
          <a:p>
            <a:pPr algn="just" hangingPunct="1">
              <a:buClr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-38100"/>
            <a:ext cx="9132888" cy="871538"/>
            <a:chOff x="0" y="-24"/>
            <a:chExt cx="5753" cy="549"/>
          </a:xfrm>
        </p:grpSpPr>
        <p:sp>
          <p:nvSpPr>
            <p:cNvPr id="8194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3" cy="329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4946" y="-24"/>
              <a:ext cx="791" cy="277"/>
              <a:chOff x="4946" y="-24"/>
              <a:chExt cx="791" cy="277"/>
            </a:xfrm>
          </p:grpSpPr>
          <p:sp>
            <p:nvSpPr>
              <p:cNvPr id="8197" name="Freeform 5"/>
              <p:cNvSpPr>
                <a:spLocks noChangeArrowheads="1"/>
              </p:cNvSpPr>
              <p:nvPr/>
            </p:nvSpPr>
            <p:spPr bwMode="auto">
              <a:xfrm rot="180000">
                <a:off x="4950" y="-22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198" name="Freeform 6"/>
              <p:cNvSpPr>
                <a:spLocks noChangeArrowheads="1"/>
              </p:cNvSpPr>
              <p:nvPr/>
            </p:nvSpPr>
            <p:spPr bwMode="auto">
              <a:xfrm rot="180000">
                <a:off x="5068" y="8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199" name="Freeform 7"/>
              <p:cNvSpPr>
                <a:spLocks noChangeArrowheads="1"/>
              </p:cNvSpPr>
              <p:nvPr/>
            </p:nvSpPr>
            <p:spPr bwMode="auto">
              <a:xfrm rot="180000">
                <a:off x="5216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200" name="Freeform 8"/>
              <p:cNvSpPr>
                <a:spLocks noChangeArrowheads="1"/>
              </p:cNvSpPr>
              <p:nvPr/>
            </p:nvSpPr>
            <p:spPr bwMode="auto">
              <a:xfrm rot="180000">
                <a:off x="5372" y="140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201" name="Freeform 9"/>
              <p:cNvSpPr>
                <a:spLocks noChangeArrowheads="1"/>
              </p:cNvSpPr>
              <p:nvPr/>
            </p:nvSpPr>
            <p:spPr bwMode="auto">
              <a:xfrm rot="180000">
                <a:off x="5623" y="-17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  <p:sp>
            <p:nvSpPr>
              <p:cNvPr id="8202" name="Freeform 10"/>
              <p:cNvSpPr>
                <a:spLocks noChangeArrowheads="1"/>
              </p:cNvSpPr>
              <p:nvPr/>
            </p:nvSpPr>
            <p:spPr bwMode="auto">
              <a:xfrm rot="180000">
                <a:off x="5509" y="81"/>
                <a:ext cx="113" cy="109"/>
              </a:xfrm>
              <a:custGeom>
                <a:avLst/>
                <a:gdLst>
                  <a:gd name="G0" fmla="+- 3805 0 0"/>
                  <a:gd name="G1" fmla="+- 1 0 0"/>
                  <a:gd name="G2" fmla="*/ 1 58803 61568"/>
                  <a:gd name="G3" fmla="*/ G0 G2 1"/>
                  <a:gd name="G4" fmla="+- 1 0 0"/>
                  <a:gd name="G5" fmla="+- 1 0 0"/>
                  <a:gd name="G6" fmla="+- 3829 0 0"/>
                  <a:gd name="G7" fmla="*/ 1 16385 2"/>
                  <a:gd name="G8" fmla="+- 1 0 0"/>
                  <a:gd name="G9" fmla="+- 1 0 0"/>
                  <a:gd name="G10" fmla="+- 1 0 0"/>
                  <a:gd name="G11" fmla="*/ 1 0 51712"/>
                  <a:gd name="G12" fmla="*/ 1 48365 11520"/>
                  <a:gd name="G13" fmla="*/ G12 1 180"/>
                  <a:gd name="G14" fmla="*/ G11 1 G13"/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w 10000"/>
                  <a:gd name="T15" fmla="*/ 0 h 10000"/>
                  <a:gd name="T16" fmla="*/ 0 w 10000"/>
                  <a:gd name="T17" fmla="*/ 0 h 10000"/>
                  <a:gd name="T18" fmla="*/ 0 w 10000"/>
                  <a:gd name="T19" fmla="*/ 0 h 10000"/>
                  <a:gd name="T20" fmla="*/ 0 w 10000"/>
                  <a:gd name="T21" fmla="*/ 0 h 1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2"/>
                    </a:moveTo>
                    <a:lnTo>
                      <a:pt x="3805" y="3832"/>
                    </a:lnTo>
                    <a:lnTo>
                      <a:pt x="5044" y="0"/>
                    </a:lnTo>
                    <a:lnTo>
                      <a:pt x="6195" y="3832"/>
                    </a:lnTo>
                    <a:lnTo>
                      <a:pt x="10000" y="3832"/>
                    </a:lnTo>
                    <a:lnTo>
                      <a:pt x="6903" y="6168"/>
                    </a:lnTo>
                    <a:lnTo>
                      <a:pt x="8053" y="10000"/>
                    </a:lnTo>
                    <a:lnTo>
                      <a:pt x="5044" y="7664"/>
                    </a:lnTo>
                    <a:lnTo>
                      <a:pt x="1947" y="10000"/>
                    </a:lnTo>
                    <a:lnTo>
                      <a:pt x="3097" y="6168"/>
                    </a:lnTo>
                    <a:lnTo>
                      <a:pt x="0" y="383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/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8206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 dirty="0">
                <a:solidFill>
                  <a:srgbClr val="000000"/>
                </a:solidFill>
              </a:rPr>
              <a:t>DECISIONS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 smtClean="0">
                <a:solidFill>
                  <a:srgbClr val="000000"/>
                </a:solidFill>
              </a:rPr>
              <a:t>Customs Law, Article 8 </a:t>
            </a:r>
            <a:endParaRPr lang="sl-SI" sz="2800" dirty="0">
              <a:solidFill>
                <a:srgbClr val="000000"/>
              </a:solidFill>
            </a:endParaRP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-Law </a:t>
            </a:r>
            <a:r>
              <a:rPr lang="sl-SI" sz="2400" dirty="0">
                <a:solidFill>
                  <a:srgbClr val="000000"/>
                </a:solidFill>
              </a:rPr>
              <a:t>on </a:t>
            </a:r>
            <a:r>
              <a:rPr lang="en-US" sz="2400" dirty="0" smtClean="0">
                <a:solidFill>
                  <a:srgbClr val="000000"/>
                </a:solidFill>
              </a:rPr>
              <a:t>G</a:t>
            </a:r>
            <a:r>
              <a:rPr lang="sl-SI" sz="2400" dirty="0" smtClean="0">
                <a:solidFill>
                  <a:srgbClr val="000000"/>
                </a:solidFill>
              </a:rPr>
              <a:t>eneral </a:t>
            </a:r>
            <a:r>
              <a:rPr lang="en-US" sz="2400" dirty="0" smtClean="0">
                <a:solidFill>
                  <a:srgbClr val="000000"/>
                </a:solidFill>
              </a:rPr>
              <a:t>A</a:t>
            </a:r>
            <a:r>
              <a:rPr lang="sl-SI" sz="2400" dirty="0" smtClean="0">
                <a:solidFill>
                  <a:srgbClr val="000000"/>
                </a:solidFill>
              </a:rPr>
              <a:t>dministrative </a:t>
            </a:r>
            <a:r>
              <a:rPr lang="en-US" sz="2400" dirty="0" smtClean="0">
                <a:solidFill>
                  <a:srgbClr val="000000"/>
                </a:solidFill>
              </a:rPr>
              <a:t>P</a:t>
            </a:r>
            <a:r>
              <a:rPr lang="sl-SI" sz="2400" dirty="0" smtClean="0">
                <a:solidFill>
                  <a:srgbClr val="000000"/>
                </a:solidFill>
              </a:rPr>
              <a:t>rocedure </a:t>
            </a:r>
            <a:r>
              <a:rPr lang="sl-SI" sz="2400" dirty="0" smtClean="0">
                <a:solidFill>
                  <a:srgbClr val="000000"/>
                </a:solidFill>
              </a:rPr>
              <a:t>(Official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en-US" sz="2400" dirty="0" smtClean="0">
                <a:solidFill>
                  <a:srgbClr val="000000"/>
                </a:solidFill>
              </a:rPr>
              <a:t>the Republic of Montenegro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>
                <a:solidFill>
                  <a:srgbClr val="000000"/>
                </a:solidFill>
              </a:rPr>
              <a:t>60/03 and </a:t>
            </a:r>
            <a:r>
              <a:rPr lang="sl-SI" sz="2400" dirty="0" smtClean="0">
                <a:solidFill>
                  <a:srgbClr val="000000"/>
                </a:solidFill>
              </a:rPr>
              <a:t>Official </a:t>
            </a:r>
            <a:r>
              <a:rPr lang="sl-SI" sz="2400" dirty="0">
                <a:solidFill>
                  <a:srgbClr val="000000"/>
                </a:solidFill>
              </a:rPr>
              <a:t>Gazette of </a:t>
            </a:r>
            <a:r>
              <a:rPr lang="sl-SI" sz="2400" dirty="0" smtClean="0">
                <a:solidFill>
                  <a:srgbClr val="000000"/>
                </a:solidFill>
              </a:rPr>
              <a:t>Montenegro </a:t>
            </a:r>
            <a:r>
              <a:rPr lang="sl-SI" sz="2400" dirty="0">
                <a:solidFill>
                  <a:srgbClr val="000000"/>
                </a:solidFill>
              </a:rPr>
              <a:t>No. 32/11)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-basic principles:        -legality 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                                 -conducting hearings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                                 -two instances (right to appeal)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                                 -efficiency...</a:t>
            </a: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-regular procedure and summary procedure </a:t>
            </a:r>
            <a:endParaRPr lang="sl-SI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9218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9223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 dirty="0" smtClean="0">
                <a:solidFill>
                  <a:srgbClr val="000000"/>
                </a:solidFill>
              </a:rPr>
              <a:t>INFORMATION </a:t>
            </a:r>
            <a:r>
              <a:rPr lang="sl-SI" sz="2800" dirty="0">
                <a:solidFill>
                  <a:srgbClr val="000000"/>
                </a:solidFill>
              </a:rPr>
              <a:t/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11 </a:t>
            </a:r>
            <a:r>
              <a:rPr lang="en-US" sz="2800" dirty="0" smtClean="0">
                <a:solidFill>
                  <a:srgbClr val="000000"/>
                </a:solidFill>
              </a:rPr>
              <a:t>and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12 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-of </a:t>
            </a:r>
            <a:r>
              <a:rPr lang="sl-SI" sz="2400" dirty="0">
                <a:solidFill>
                  <a:srgbClr val="000000"/>
                </a:solidFill>
              </a:rPr>
              <a:t>the enforcement of customs regulations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-binding information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0242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024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248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 dirty="0">
                <a:solidFill>
                  <a:srgbClr val="000000"/>
                </a:solidFill>
              </a:rPr>
              <a:t>CUSTOMS SUPERVISION AND CONTROL 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14, 46 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-throughout </a:t>
            </a:r>
            <a:r>
              <a:rPr lang="sl-SI" sz="2400" dirty="0">
                <a:solidFill>
                  <a:srgbClr val="000000"/>
                </a:solidFill>
              </a:rPr>
              <a:t>the customs territory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-from </a:t>
            </a:r>
            <a:r>
              <a:rPr lang="sl-SI" sz="2400" dirty="0">
                <a:solidFill>
                  <a:srgbClr val="000000"/>
                </a:solidFill>
              </a:rPr>
              <a:t>the time of entry the customs territory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-selectively</a:t>
            </a:r>
            <a:r>
              <a:rPr lang="sl-SI" sz="2400" dirty="0">
                <a:solidFill>
                  <a:srgbClr val="000000"/>
                </a:solidFill>
              </a:rPr>
              <a:t>, according to the risk analysis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-cooperation </a:t>
            </a:r>
            <a:r>
              <a:rPr lang="sl-SI" sz="2400" dirty="0">
                <a:solidFill>
                  <a:srgbClr val="000000"/>
                </a:solidFill>
              </a:rPr>
              <a:t>with other authorities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1266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1267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1270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127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1272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 dirty="0">
                <a:solidFill>
                  <a:srgbClr val="000000"/>
                </a:solidFill>
              </a:rPr>
              <a:t/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15 </a:t>
            </a:r>
            <a:r>
              <a:rPr lang="sl-SI" sz="2800" dirty="0" smtClean="0">
                <a:solidFill>
                  <a:srgbClr val="000000"/>
                </a:solidFill>
              </a:rPr>
              <a:t>- 17 </a:t>
            </a:r>
            <a:endParaRPr lang="sl-SI" sz="2800" dirty="0">
              <a:solidFill>
                <a:srgbClr val="000000"/>
              </a:solidFill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 -obligation </a:t>
            </a:r>
            <a:r>
              <a:rPr lang="sl-SI" sz="2400" dirty="0">
                <a:solidFill>
                  <a:srgbClr val="000000"/>
                </a:solidFill>
              </a:rPr>
              <a:t>of participants in the customs procedure to submit all required information and documents and provide assistance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  </a:t>
            </a:r>
            <a:r>
              <a:rPr lang="sl-SI" sz="2400" dirty="0" smtClean="0">
                <a:solidFill>
                  <a:srgbClr val="000000"/>
                </a:solidFill>
              </a:rPr>
              <a:t>-confidential </a:t>
            </a:r>
            <a:r>
              <a:rPr lang="sl-SI" sz="2400" dirty="0">
                <a:solidFill>
                  <a:srgbClr val="000000"/>
                </a:solidFill>
              </a:rPr>
              <a:t>data 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  -keeping documents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2290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2291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2294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229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2296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63550" y="806450"/>
            <a:ext cx="8228013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800" dirty="0">
                <a:solidFill>
                  <a:srgbClr val="000000"/>
                </a:solidFill>
              </a:rPr>
              <a:t>DECLARING AND PRESENTATION OF GOODS 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47-52 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-all </a:t>
            </a:r>
            <a:r>
              <a:rPr lang="sl-SI" sz="2400" dirty="0">
                <a:solidFill>
                  <a:srgbClr val="000000"/>
                </a:solidFill>
              </a:rPr>
              <a:t>the goods entering or leaving the customs territory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-goods </a:t>
            </a:r>
            <a:r>
              <a:rPr lang="sl-SI" sz="2400" dirty="0">
                <a:solidFill>
                  <a:srgbClr val="000000"/>
                </a:solidFill>
              </a:rPr>
              <a:t>shall be conveyed to the designated customs office or to a free zone</a:t>
            </a:r>
          </a:p>
          <a:p>
            <a:pPr algn="just" hangingPunct="1">
              <a:buClrTx/>
              <a:buFontTx/>
              <a:buNone/>
            </a:pPr>
            <a:endParaRPr lang="sl-SI" sz="2400" dirty="0" smtClean="0">
              <a:solidFill>
                <a:srgbClr val="000000"/>
              </a:solidFill>
            </a:endParaRPr>
          </a:p>
          <a:p>
            <a:pPr marL="9525" indent="0" algn="just" hangingPunct="1">
              <a:buClrTx/>
            </a:pPr>
            <a:r>
              <a:rPr lang="sl-SI" sz="2400" dirty="0" smtClean="0">
                <a:solidFill>
                  <a:srgbClr val="000000"/>
                </a:solidFill>
              </a:rPr>
              <a:t>  -presentation of goods by </a:t>
            </a:r>
            <a:r>
              <a:rPr lang="sl-SI" sz="2400" dirty="0">
                <a:solidFill>
                  <a:srgbClr val="000000"/>
                </a:solidFill>
              </a:rPr>
              <a:t>the person bringing the </a:t>
            </a:r>
            <a:r>
              <a:rPr lang="sl-SI" sz="2400" dirty="0" smtClean="0">
                <a:solidFill>
                  <a:srgbClr val="000000"/>
                </a:solidFill>
              </a:rPr>
              <a:t>goods</a:t>
            </a:r>
          </a:p>
          <a:p>
            <a:pPr marL="9525" indent="0" algn="just" hangingPunct="1">
              <a:buClrTx/>
            </a:pPr>
            <a:r>
              <a:rPr lang="sl-SI" sz="2400" dirty="0" smtClean="0">
                <a:solidFill>
                  <a:srgbClr val="000000"/>
                </a:solidFill>
              </a:rPr>
              <a:t>   into </a:t>
            </a:r>
            <a:r>
              <a:rPr lang="sl-SI" sz="2400" dirty="0">
                <a:solidFill>
                  <a:srgbClr val="000000"/>
                </a:solidFill>
              </a:rPr>
              <a:t>the customs </a:t>
            </a:r>
            <a:r>
              <a:rPr lang="sl-SI" sz="2400" dirty="0" smtClean="0">
                <a:solidFill>
                  <a:srgbClr val="000000"/>
                </a:solidFill>
              </a:rPr>
              <a:t>territory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-permission </a:t>
            </a:r>
            <a:r>
              <a:rPr lang="sl-SI" sz="2400" dirty="0">
                <a:solidFill>
                  <a:srgbClr val="000000"/>
                </a:solidFill>
              </a:rPr>
              <a:t>for customs-approved treatment or use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3314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3318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3319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320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/>
            <a:r>
              <a:rPr lang="sl-SI" sz="2800" dirty="0" smtClean="0">
                <a:solidFill>
                  <a:srgbClr val="000000"/>
                </a:solidFill>
              </a:rPr>
              <a:t>DECLARATION </a:t>
            </a:r>
            <a:r>
              <a:rPr lang="sl-SI" sz="2800" dirty="0">
                <a:solidFill>
                  <a:srgbClr val="000000"/>
                </a:solidFill>
              </a:rPr>
              <a:t>OF GOODS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53-59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-customs declaration </a:t>
            </a:r>
            <a:r>
              <a:rPr lang="sl-SI" sz="2400" dirty="0">
                <a:solidFill>
                  <a:srgbClr val="000000"/>
                </a:solidFill>
              </a:rPr>
              <a:t>and summary declaration shall be submitted </a:t>
            </a:r>
            <a:r>
              <a:rPr lang="en-US" sz="2400" dirty="0" err="1" smtClean="0">
                <a:solidFill>
                  <a:srgbClr val="000000"/>
                </a:solidFill>
              </a:rPr>
              <a:t>i</a:t>
            </a:r>
            <a:r>
              <a:rPr lang="sl-SI" sz="2400" dirty="0" smtClean="0">
                <a:solidFill>
                  <a:srgbClr val="000000"/>
                </a:solidFill>
              </a:rPr>
              <a:t>n </a:t>
            </a:r>
            <a:r>
              <a:rPr lang="sl-SI" sz="2400" dirty="0">
                <a:solidFill>
                  <a:srgbClr val="000000"/>
                </a:solidFill>
              </a:rPr>
              <a:t>the prescribed forms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-unloaded </a:t>
            </a:r>
            <a:r>
              <a:rPr lang="sl-SI" sz="2400" dirty="0">
                <a:solidFill>
                  <a:srgbClr val="000000"/>
                </a:solidFill>
              </a:rPr>
              <a:t>or transhipped, only with the permission of the customs authorities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-for </a:t>
            </a:r>
            <a:r>
              <a:rPr lang="sl-SI" sz="2400" dirty="0">
                <a:solidFill>
                  <a:srgbClr val="000000"/>
                </a:solidFill>
              </a:rPr>
              <a:t>the purpose of inspecting goods, the customs authorities may require goods to be unloaded</a:t>
            </a: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-customs-approved </a:t>
            </a:r>
            <a:r>
              <a:rPr lang="sl-SI" sz="2400" dirty="0">
                <a:solidFill>
                  <a:srgbClr val="000000"/>
                </a:solidFill>
              </a:rPr>
              <a:t>treatment or use </a:t>
            </a:r>
            <a:r>
              <a:rPr lang="sl-SI" sz="2400" dirty="0" smtClean="0">
                <a:solidFill>
                  <a:srgbClr val="000000"/>
                </a:solidFill>
              </a:rPr>
              <a:t>(within 45/20 days) 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4338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4341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4343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/>
            <a:r>
              <a:rPr lang="sl-SI" sz="2800" dirty="0">
                <a:solidFill>
                  <a:srgbClr val="000000"/>
                </a:solidFill>
              </a:rPr>
              <a:t>TEMPORARY STORAGE OF GOODS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60-63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-status </a:t>
            </a:r>
            <a:r>
              <a:rPr lang="sl-SI" sz="2400" dirty="0">
                <a:solidFill>
                  <a:srgbClr val="000000"/>
                </a:solidFill>
              </a:rPr>
              <a:t>of goods in temporary storage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-security </a:t>
            </a:r>
            <a:r>
              <a:rPr lang="sl-SI" sz="2400" dirty="0">
                <a:solidFill>
                  <a:srgbClr val="000000"/>
                </a:solidFill>
              </a:rPr>
              <a:t>to ensure payment of any customs debt 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-goods </a:t>
            </a:r>
            <a:r>
              <a:rPr lang="sl-SI" sz="2400" dirty="0">
                <a:solidFill>
                  <a:srgbClr val="000000"/>
                </a:solidFill>
              </a:rPr>
              <a:t>can be subject only to such forms of handling as </a:t>
            </a:r>
            <a:r>
              <a:rPr lang="sl-SI" sz="2400" dirty="0" smtClean="0">
                <a:solidFill>
                  <a:srgbClr val="000000"/>
                </a:solidFill>
              </a:rPr>
              <a:t>are</a:t>
            </a:r>
          </a:p>
          <a:p>
            <a:pPr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 designed </a:t>
            </a:r>
            <a:r>
              <a:rPr lang="sl-SI" sz="2400" dirty="0">
                <a:solidFill>
                  <a:srgbClr val="000000"/>
                </a:solidFill>
              </a:rPr>
              <a:t>to ensure their preservation in an unaltered state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5362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5365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5366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536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/>
            <a:r>
              <a:rPr lang="sl-SI" sz="2800" dirty="0">
                <a:solidFill>
                  <a:srgbClr val="000000"/>
                </a:solidFill>
              </a:rPr>
              <a:t>PLACING OF </a:t>
            </a:r>
            <a:r>
              <a:rPr lang="sl-SI" sz="2800" dirty="0" smtClean="0">
                <a:solidFill>
                  <a:srgbClr val="000000"/>
                </a:solidFill>
              </a:rPr>
              <a:t>GOODS </a:t>
            </a:r>
            <a:r>
              <a:rPr lang="sl-SI" sz="2800" dirty="0">
                <a:solidFill>
                  <a:srgbClr val="000000"/>
                </a:solidFill>
              </a:rPr>
              <a:t>UNDER A CUSTOMS PROCEDURE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68-69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marL="352425" indent="-342900" algn="just" hangingPunct="1">
              <a:buClrTx/>
              <a:buSzTx/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presentation </a:t>
            </a:r>
            <a:r>
              <a:rPr lang="en-US" sz="2400" dirty="0">
                <a:solidFill>
                  <a:srgbClr val="000000"/>
                </a:solidFill>
              </a:rPr>
              <a:t>of</a:t>
            </a:r>
            <a:r>
              <a:rPr lang="sl-SI" sz="2400" dirty="0">
                <a:solidFill>
                  <a:srgbClr val="000000"/>
                </a:solidFill>
              </a:rPr>
              <a:t> customs declaration </a:t>
            </a:r>
            <a:endParaRPr lang="sl-SI" sz="2400" dirty="0" smtClean="0">
              <a:solidFill>
                <a:srgbClr val="000000"/>
              </a:solidFill>
            </a:endParaRPr>
          </a:p>
          <a:p>
            <a:pPr marL="9525" indent="0" algn="just" hangingPunct="1">
              <a:buClrTx/>
              <a:buSzTx/>
            </a:pPr>
            <a:r>
              <a:rPr lang="sl-SI" sz="2400" dirty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       for </a:t>
            </a:r>
            <a:r>
              <a:rPr lang="sl-SI" sz="2400" dirty="0">
                <a:solidFill>
                  <a:srgbClr val="000000"/>
                </a:solidFill>
              </a:rPr>
              <a:t>the </a:t>
            </a:r>
            <a:r>
              <a:rPr lang="sl-SI" sz="2400" dirty="0" smtClean="0">
                <a:solidFill>
                  <a:srgbClr val="000000"/>
                </a:solidFill>
              </a:rPr>
              <a:t>required </a:t>
            </a:r>
            <a:r>
              <a:rPr lang="sl-SI" sz="2400" dirty="0" smtClean="0">
                <a:solidFill>
                  <a:srgbClr val="000000"/>
                </a:solidFill>
              </a:rPr>
              <a:t>procedure</a:t>
            </a:r>
            <a:r>
              <a:rPr lang="sl-SI" sz="2400" dirty="0">
                <a:solidFill>
                  <a:srgbClr val="000000"/>
                </a:solidFill>
              </a:rPr>
              <a:t>: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-in </a:t>
            </a:r>
            <a:r>
              <a:rPr lang="sl-SI" sz="2400" dirty="0">
                <a:solidFill>
                  <a:srgbClr val="000000"/>
                </a:solidFill>
              </a:rPr>
              <a:t>writing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-using </a:t>
            </a:r>
            <a:r>
              <a:rPr lang="sl-SI" sz="2400" dirty="0">
                <a:solidFill>
                  <a:srgbClr val="000000"/>
                </a:solidFill>
              </a:rPr>
              <a:t>a data-processing technique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-oral </a:t>
            </a:r>
            <a:r>
              <a:rPr lang="sl-SI" sz="2400" dirty="0">
                <a:solidFill>
                  <a:srgbClr val="000000"/>
                </a:solidFill>
              </a:rPr>
              <a:t>or or any other act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6386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6387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6389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6390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639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6392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/>
            <a:r>
              <a:rPr lang="sl-SI" sz="2800" dirty="0">
                <a:solidFill>
                  <a:srgbClr val="000000"/>
                </a:solidFill>
              </a:rPr>
              <a:t>CUSTOMS DECLARATION</a:t>
            </a:r>
            <a:br>
              <a:rPr lang="sl-SI" sz="2800" dirty="0">
                <a:solidFill>
                  <a:srgbClr val="000000"/>
                </a:solidFill>
              </a:rPr>
            </a:b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70-83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457200" y="2100263"/>
            <a:ext cx="8228013" cy="373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-in </a:t>
            </a:r>
            <a:r>
              <a:rPr lang="sl-SI" sz="2400" dirty="0">
                <a:solidFill>
                  <a:srgbClr val="000000"/>
                </a:solidFill>
              </a:rPr>
              <a:t>writing </a:t>
            </a:r>
            <a:r>
              <a:rPr lang="en-US" sz="2400" dirty="0" smtClean="0">
                <a:solidFill>
                  <a:srgbClr val="000000"/>
                </a:solidFill>
              </a:rPr>
              <a:t>i</a:t>
            </a:r>
            <a:r>
              <a:rPr lang="sl-SI" sz="2400" dirty="0" smtClean="0">
                <a:solidFill>
                  <a:srgbClr val="000000"/>
                </a:solidFill>
              </a:rPr>
              <a:t>n </a:t>
            </a:r>
            <a:r>
              <a:rPr lang="sl-SI" sz="2400" dirty="0">
                <a:solidFill>
                  <a:srgbClr val="000000"/>
                </a:solidFill>
              </a:rPr>
              <a:t>a prescribed form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 -accompanied </a:t>
            </a:r>
            <a:r>
              <a:rPr lang="sl-SI" sz="2400" dirty="0">
                <a:solidFill>
                  <a:srgbClr val="000000"/>
                </a:solidFill>
              </a:rPr>
              <a:t>by all the required </a:t>
            </a:r>
            <a:r>
              <a:rPr lang="sl-SI" sz="2400" dirty="0" smtClean="0">
                <a:solidFill>
                  <a:srgbClr val="000000"/>
                </a:solidFill>
              </a:rPr>
              <a:t>documents  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-accepted </a:t>
            </a:r>
            <a:r>
              <a:rPr lang="sl-SI" sz="2400" dirty="0">
                <a:solidFill>
                  <a:srgbClr val="000000"/>
                </a:solidFill>
              </a:rPr>
              <a:t>by the customs authorities immediately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</a:t>
            </a:r>
            <a:r>
              <a:rPr lang="sl-SI" sz="2400" dirty="0">
                <a:solidFill>
                  <a:srgbClr val="000000"/>
                </a:solidFill>
              </a:rPr>
              <a:t>the </a:t>
            </a:r>
            <a:r>
              <a:rPr lang="sl-SI" sz="2400" dirty="0" smtClean="0">
                <a:solidFill>
                  <a:srgbClr val="000000"/>
                </a:solidFill>
              </a:rPr>
              <a:t>right to </a:t>
            </a:r>
            <a:r>
              <a:rPr lang="sl-SI" sz="2400" dirty="0">
                <a:solidFill>
                  <a:srgbClr val="000000"/>
                </a:solidFill>
              </a:rPr>
              <a:t>examine the documents and the goods     </a:t>
            </a:r>
          </a:p>
          <a:p>
            <a:pPr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-the </a:t>
            </a:r>
            <a:r>
              <a:rPr lang="sl-SI" sz="2400" dirty="0">
                <a:solidFill>
                  <a:srgbClr val="000000"/>
                </a:solidFill>
              </a:rPr>
              <a:t>right to </a:t>
            </a:r>
            <a:r>
              <a:rPr lang="sl-SI" sz="2400" dirty="0" smtClean="0">
                <a:solidFill>
                  <a:srgbClr val="000000"/>
                </a:solidFill>
              </a:rPr>
              <a:t>take </a:t>
            </a:r>
            <a:r>
              <a:rPr lang="sl-SI" sz="2400" dirty="0">
                <a:solidFill>
                  <a:srgbClr val="000000"/>
                </a:solidFill>
              </a:rPr>
              <a:t>all necessary measures, including confiscation and sale 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 smtClean="0">
                <a:solidFill>
                  <a:srgbClr val="000000"/>
                </a:solidFill>
              </a:rPr>
              <a:t>  -</a:t>
            </a:r>
            <a:r>
              <a:rPr lang="sl-SI" sz="2400" dirty="0">
                <a:solidFill>
                  <a:srgbClr val="000000"/>
                </a:solidFill>
              </a:rPr>
              <a:t>the declarant must be established in Montenegro (exception: transit and temporary </a:t>
            </a:r>
            <a:r>
              <a:rPr lang="en-US" sz="2400" dirty="0">
                <a:solidFill>
                  <a:srgbClr val="000000"/>
                </a:solidFill>
              </a:rPr>
              <a:t>admission</a:t>
            </a:r>
            <a:r>
              <a:rPr lang="sl-SI" sz="2400" dirty="0">
                <a:solidFill>
                  <a:srgbClr val="000000"/>
                </a:solidFill>
              </a:rPr>
              <a:t>)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7410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7411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7413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7414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7416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463550" y="806450"/>
            <a:ext cx="8228013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/>
            <a:r>
              <a:rPr lang="sl-SI" sz="2800">
                <a:solidFill>
                  <a:srgbClr val="000000"/>
                </a:solidFill>
              </a:rPr>
              <a:t>SIMPLIFIED PROCEDURES</a:t>
            </a:r>
            <a:br>
              <a:rPr lang="sl-SI" sz="2800">
                <a:solidFill>
                  <a:srgbClr val="000000"/>
                </a:solidFill>
              </a:rPr>
            </a:br>
            <a:r>
              <a:rPr lang="sl-SI" sz="2800">
                <a:solidFill>
                  <a:srgbClr val="000000"/>
                </a:solidFill>
              </a:rPr>
              <a:t>Customs Law, Article 84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-simplified </a:t>
            </a:r>
            <a:r>
              <a:rPr lang="sl-SI" sz="2400" dirty="0">
                <a:solidFill>
                  <a:srgbClr val="000000"/>
                </a:solidFill>
              </a:rPr>
              <a:t>declaration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-commercial </a:t>
            </a:r>
            <a:r>
              <a:rPr lang="sl-SI" sz="2400" dirty="0">
                <a:solidFill>
                  <a:srgbClr val="000000"/>
                </a:solidFill>
              </a:rPr>
              <a:t>or administrative document (invoice)</a:t>
            </a:r>
          </a:p>
          <a:p>
            <a:pPr algn="just" hangingPunct="1">
              <a:buClr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-entry </a:t>
            </a:r>
            <a:r>
              <a:rPr lang="sl-SI" sz="2400" dirty="0">
                <a:solidFill>
                  <a:srgbClr val="000000"/>
                </a:solidFill>
              </a:rPr>
              <a:t>in the </a:t>
            </a:r>
            <a:r>
              <a:rPr lang="sl-SI" sz="2400" dirty="0" smtClean="0">
                <a:solidFill>
                  <a:srgbClr val="000000"/>
                </a:solidFill>
              </a:rPr>
              <a:t>records (local clearance)</a:t>
            </a: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marL="352425" indent="-342900" hangingPunct="1">
              <a:buClrTx/>
              <a:buSzTx/>
              <a:buFont typeface="Arial" pitchFamily="34" charset="0"/>
              <a:buChar char="•"/>
            </a:pPr>
            <a:r>
              <a:rPr lang="sl-SI" sz="2400" dirty="0" smtClean="0">
                <a:solidFill>
                  <a:srgbClr val="000000"/>
                </a:solidFill>
              </a:rPr>
              <a:t>electronic </a:t>
            </a:r>
            <a:r>
              <a:rPr lang="sl-SI" sz="2400" dirty="0">
                <a:solidFill>
                  <a:srgbClr val="000000"/>
                </a:solidFill>
              </a:rPr>
              <a:t>monitoring of simplified procedures based on the invoice</a:t>
            </a:r>
          </a:p>
          <a:p>
            <a:pPr marL="352425" indent="-342900" algn="just" hangingPunct="1">
              <a:buClrTx/>
              <a:buSzTx/>
              <a:buFont typeface="Arial" pitchFamily="34" charset="0"/>
              <a:buChar char="•"/>
            </a:pPr>
            <a:r>
              <a:rPr lang="sl-SI" sz="2400" dirty="0" smtClean="0">
                <a:solidFill>
                  <a:srgbClr val="000000"/>
                </a:solidFill>
              </a:rPr>
              <a:t>electronic </a:t>
            </a:r>
            <a:r>
              <a:rPr lang="sl-SI" sz="2400" dirty="0" smtClean="0">
                <a:solidFill>
                  <a:srgbClr val="000000"/>
                </a:solidFill>
              </a:rPr>
              <a:t>submi</a:t>
            </a:r>
            <a:r>
              <a:rPr lang="en-US" sz="2400" dirty="0" err="1" smtClean="0">
                <a:solidFill>
                  <a:srgbClr val="000000"/>
                </a:solidFill>
              </a:rPr>
              <a:t>ssion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of customs declaration (entry </a:t>
            </a:r>
            <a:r>
              <a:rPr lang="sl-SI" sz="2400" dirty="0">
                <a:solidFill>
                  <a:srgbClr val="000000"/>
                </a:solidFill>
              </a:rPr>
              <a:t>in the </a:t>
            </a:r>
            <a:r>
              <a:rPr lang="sl-SI" sz="2400" dirty="0" smtClean="0">
                <a:solidFill>
                  <a:srgbClr val="000000"/>
                </a:solidFill>
              </a:rPr>
              <a:t>records)  </a:t>
            </a:r>
            <a:r>
              <a:rPr lang="sl-SI" sz="2400" dirty="0">
                <a:solidFill>
                  <a:srgbClr val="000000"/>
                </a:solidFill>
              </a:rPr>
              <a:t>for export procedure (ongoing project for import) 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8434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8435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8437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8438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8439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440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/>
            <a:r>
              <a:rPr lang="sl-SI" sz="2400">
                <a:solidFill>
                  <a:srgbClr val="000000"/>
                </a:solidFill>
              </a:rPr>
              <a:t>POST-CLEARANCE EXAMINATION OF DECLARATION </a:t>
            </a:r>
            <a:r>
              <a:rPr lang="sl-SI" sz="2800">
                <a:solidFill>
                  <a:srgbClr val="000000"/>
                </a:solidFill>
              </a:rPr>
              <a:t>Customs Law, Article 85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-examination </a:t>
            </a:r>
            <a:r>
              <a:rPr lang="sl-SI" sz="2400" dirty="0">
                <a:solidFill>
                  <a:srgbClr val="000000"/>
                </a:solidFill>
              </a:rPr>
              <a:t>after release of the </a:t>
            </a:r>
            <a:r>
              <a:rPr lang="sl-SI" sz="2400" dirty="0" smtClean="0">
                <a:solidFill>
                  <a:srgbClr val="000000"/>
                </a:solidFill>
              </a:rPr>
              <a:t>goods</a:t>
            </a: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</a:t>
            </a:r>
            <a:r>
              <a:rPr lang="sl-SI" sz="2400" dirty="0" smtClean="0">
                <a:solidFill>
                  <a:srgbClr val="000000"/>
                </a:solidFill>
              </a:rPr>
              <a:t>-inspect </a:t>
            </a:r>
            <a:r>
              <a:rPr lang="sl-SI" sz="2400" dirty="0">
                <a:solidFill>
                  <a:srgbClr val="000000"/>
                </a:solidFill>
              </a:rPr>
              <a:t>the commercial documents and data and examine the goods where it is still possible 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-at the premises of the declarant, of any other person in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 possession of the documents 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-taking the measures to properly implement procedures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9458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9461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9463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9464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RELEASE FOR FREE CIRCULATION</a:t>
            </a:r>
          </a:p>
          <a:p>
            <a:pPr algn="ctr" hangingPunct="1">
              <a:buClrTx/>
              <a:buSzTx/>
              <a:buFontTx/>
              <a:buNone/>
            </a:pPr>
            <a:r>
              <a:rPr lang="sl-SI" sz="2800" dirty="0">
                <a:solidFill>
                  <a:srgbClr val="000000"/>
                </a:solidFill>
              </a:rPr>
              <a:t>Customs Law, </a:t>
            </a:r>
            <a:r>
              <a:rPr lang="sl-SI" sz="2800" dirty="0" smtClean="0">
                <a:solidFill>
                  <a:srgbClr val="000000"/>
                </a:solidFill>
              </a:rPr>
              <a:t>Article</a:t>
            </a:r>
            <a:r>
              <a:rPr lang="en-US" sz="2800" dirty="0" smtClean="0">
                <a:solidFill>
                  <a:srgbClr val="000000"/>
                </a:solidFill>
              </a:rPr>
              <a:t>s</a:t>
            </a:r>
            <a:r>
              <a:rPr lang="sl-SI" sz="2800" dirty="0" smtClean="0">
                <a:solidFill>
                  <a:srgbClr val="000000"/>
                </a:solidFill>
              </a:rPr>
              <a:t> </a:t>
            </a:r>
            <a:r>
              <a:rPr lang="sl-SI" sz="2800" dirty="0">
                <a:solidFill>
                  <a:srgbClr val="000000"/>
                </a:solidFill>
              </a:rPr>
              <a:t>87 - 91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sl-SI" sz="2400" dirty="0">
                <a:solidFill>
                  <a:srgbClr val="000000"/>
                </a:solidFill>
              </a:rPr>
              <a:t>- goods acquired the status of domestic </a:t>
            </a:r>
            <a:r>
              <a:rPr lang="sl-SI" sz="2400" dirty="0" smtClean="0">
                <a:solidFill>
                  <a:srgbClr val="000000"/>
                </a:solidFill>
              </a:rPr>
              <a:t>goods</a:t>
            </a: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- application of </a:t>
            </a:r>
            <a:r>
              <a:rPr lang="en-US" sz="2400" dirty="0" smtClean="0">
                <a:solidFill>
                  <a:srgbClr val="000000"/>
                </a:solidFill>
              </a:rPr>
              <a:t>a </a:t>
            </a:r>
            <a:r>
              <a:rPr lang="sl-SI" sz="2400" dirty="0" smtClean="0">
                <a:solidFill>
                  <a:srgbClr val="000000"/>
                </a:solidFill>
              </a:rPr>
              <a:t>more </a:t>
            </a:r>
            <a:r>
              <a:rPr lang="sl-SI" sz="2400" dirty="0">
                <a:solidFill>
                  <a:srgbClr val="000000"/>
                </a:solidFill>
              </a:rPr>
              <a:t>favourable </a:t>
            </a:r>
            <a:r>
              <a:rPr lang="sl-SI" sz="2400" dirty="0" smtClean="0">
                <a:solidFill>
                  <a:srgbClr val="000000"/>
                </a:solidFill>
              </a:rPr>
              <a:t>rate</a:t>
            </a:r>
          </a:p>
          <a:p>
            <a:pPr algn="just"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- classification of goods in the tariff classification of </a:t>
            </a:r>
            <a:r>
              <a:rPr lang="sl-SI" sz="2400" dirty="0" smtClean="0">
                <a:solidFill>
                  <a:srgbClr val="000000"/>
                </a:solidFill>
              </a:rPr>
              <a:t>the </a:t>
            </a:r>
            <a:r>
              <a:rPr lang="sl-SI" sz="2400" dirty="0">
                <a:solidFill>
                  <a:srgbClr val="000000"/>
                </a:solidFill>
              </a:rPr>
              <a:t>goods which are subject to the highest rate of import </a:t>
            </a:r>
            <a:r>
              <a:rPr lang="sl-SI" sz="2400" dirty="0" smtClean="0">
                <a:solidFill>
                  <a:srgbClr val="000000"/>
                </a:solidFill>
              </a:rPr>
              <a:t>duty</a:t>
            </a:r>
          </a:p>
          <a:p>
            <a:pPr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- customs supervision for the goods which are released </a:t>
            </a:r>
            <a:r>
              <a:rPr lang="sl-SI" sz="2400" dirty="0" smtClean="0">
                <a:solidFill>
                  <a:srgbClr val="000000"/>
                </a:solidFill>
              </a:rPr>
              <a:t>for </a:t>
            </a:r>
            <a:r>
              <a:rPr lang="sl-SI" sz="2400" dirty="0">
                <a:solidFill>
                  <a:srgbClr val="000000"/>
                </a:solidFill>
              </a:rPr>
              <a:t>free circulation at a reduced or zero rate of duty </a:t>
            </a:r>
            <a:endParaRPr lang="sl-SI" sz="2400" dirty="0" smtClean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</a:pPr>
            <a:endParaRPr lang="sl-SI" sz="2400" dirty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l-SI" sz="2400" dirty="0">
                <a:solidFill>
                  <a:srgbClr val="000000"/>
                </a:solidFill>
              </a:rPr>
              <a:t>  - loss of status of domestic goods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9458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9461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9463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9464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THANK YOU FOR YOUR ATTENTION</a:t>
            </a:r>
          </a:p>
          <a:p>
            <a:pPr algn="ctr" hangingPunct="1">
              <a:buClrTx/>
              <a:buFontTx/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algn="ctr" hangingPunct="1">
              <a:buClr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QUESTIONS AND ANSWERS</a:t>
            </a:r>
            <a:endParaRPr lang="sl-SI" sz="2800" dirty="0">
              <a:solidFill>
                <a:srgbClr val="000000"/>
              </a:solidFill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r-Latn-CS" sz="2400" dirty="0" smtClean="0">
                <a:solidFill>
                  <a:srgbClr val="000000"/>
                </a:solidFill>
              </a:rPr>
              <a:t>    Tatjana Vujisić 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Department of </a:t>
            </a:r>
            <a:r>
              <a:rPr lang="sr-Latn-CS" sz="2400" dirty="0" smtClean="0">
                <a:solidFill>
                  <a:srgbClr val="000000"/>
                </a:solidFill>
              </a:rPr>
              <a:t>customs operations, monitoring and implementation customs and other legislation 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phone:  +382 20 442 0</a:t>
            </a:r>
            <a:r>
              <a:rPr lang="sr-Latn-CS" sz="2400" dirty="0" smtClean="0">
                <a:solidFill>
                  <a:srgbClr val="000000"/>
                </a:solidFill>
              </a:rPr>
              <a:t>20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e-mail: </a:t>
            </a:r>
            <a:r>
              <a:rPr lang="sr-Latn-CS" sz="2400" dirty="0" smtClean="0">
                <a:solidFill>
                  <a:srgbClr val="000000"/>
                </a:solidFill>
              </a:rPr>
              <a:t>tatjana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r>
              <a:rPr lang="sr-Latn-CS" sz="2400" dirty="0" smtClean="0">
                <a:solidFill>
                  <a:srgbClr val="000000"/>
                </a:solidFill>
              </a:rPr>
              <a:t>vujisic</a:t>
            </a:r>
            <a:r>
              <a:rPr lang="en-US" sz="2400" dirty="0" smtClean="0">
                <a:solidFill>
                  <a:srgbClr val="000000"/>
                </a:solidFill>
              </a:rPr>
              <a:t>@</a:t>
            </a:r>
            <a:r>
              <a:rPr lang="en-US" sz="2400" dirty="0" err="1" smtClean="0">
                <a:solidFill>
                  <a:srgbClr val="000000"/>
                </a:solidFill>
              </a:rPr>
              <a:t>carina.gov.me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35218</TotalTime>
  <Words>1474</Words>
  <Application>Microsoft Office PowerPoint</Application>
  <PresentationFormat>On-screen Show (4:3)</PresentationFormat>
  <Paragraphs>348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MM</dc:creator>
  <cp:lastModifiedBy>luka.koprivica</cp:lastModifiedBy>
  <cp:revision>48</cp:revision>
  <cp:lastPrinted>1601-01-01T00:00:00Z</cp:lastPrinted>
  <dcterms:created xsi:type="dcterms:W3CDTF">1601-01-01T00:00:00Z</dcterms:created>
  <dcterms:modified xsi:type="dcterms:W3CDTF">2013-06-13T09:58:46Z</dcterms:modified>
</cp:coreProperties>
</file>