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8" r:id="rId2"/>
    <p:sldId id="279" r:id="rId3"/>
    <p:sldId id="280" r:id="rId4"/>
    <p:sldId id="259" r:id="rId5"/>
    <p:sldId id="260" r:id="rId6"/>
    <p:sldId id="261" r:id="rId7"/>
    <p:sldId id="281" r:id="rId8"/>
    <p:sldId id="282" r:id="rId9"/>
    <p:sldId id="283" r:id="rId10"/>
    <p:sldId id="284" r:id="rId11"/>
    <p:sldId id="286" r:id="rId12"/>
    <p:sldId id="287" r:id="rId13"/>
    <p:sldId id="288" r:id="rId14"/>
    <p:sldId id="262" r:id="rId15"/>
    <p:sldId id="263" r:id="rId16"/>
    <p:sldId id="264" r:id="rId17"/>
    <p:sldId id="265" r:id="rId18"/>
    <p:sldId id="289" r:id="rId1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8645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 horzBarState="maximized">
    <p:restoredLeft sz="12971" autoAdjust="0"/>
    <p:restoredTop sz="94660" autoAdjust="0"/>
  </p:normalViewPr>
  <p:slideViewPr>
    <p:cSldViewPr>
      <p:cViewPr>
        <p:scale>
          <a:sx n="75" d="100"/>
          <a:sy n="75" d="100"/>
        </p:scale>
        <p:origin x="-744" y="-17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ED5FC9-CAC5-4E37-9AE4-FFA8949A292F}" type="datetimeFigureOut">
              <a:rPr lang="en-US"/>
              <a:pPr>
                <a:defRPr/>
              </a:pPr>
              <a:t>6/13/2013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22960A-E457-4D24-8839-C00ACC226F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1002CB-F2C1-41E4-8E5C-0DADB28215CF}" type="datetimeFigureOut">
              <a:rPr lang="en-US"/>
              <a:pPr>
                <a:defRPr/>
              </a:pPr>
              <a:t>6/13/2013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D7AD78-A9EF-45E1-9910-96B3FB0E45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23C06F-3157-447C-AA7C-517EB7A44A97}" type="datetimeFigureOut">
              <a:rPr lang="en-US"/>
              <a:pPr>
                <a:defRPr/>
              </a:pPr>
              <a:t>6/13/2013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8EEEF2-AE7C-4900-B503-2E4EE2D0FC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B56DD3-F6E1-4AB6-8574-A8D71CA6FE07}" type="datetimeFigureOut">
              <a:rPr lang="en-US"/>
              <a:pPr>
                <a:defRPr/>
              </a:pPr>
              <a:t>6/13/2013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007505-4AB3-43FA-9BA1-2BA25B1449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F1E951-BA43-4B18-9FEC-B46B1966397D}" type="datetimeFigureOut">
              <a:rPr lang="en-US"/>
              <a:pPr>
                <a:defRPr/>
              </a:pPr>
              <a:t>6/13/2013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959E08-3D2B-46EE-A063-70617A86AB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32ECA0-5BB8-4654-A506-68F7E5DAD506}" type="datetimeFigureOut">
              <a:rPr lang="en-US"/>
              <a:pPr>
                <a:defRPr/>
              </a:pPr>
              <a:t>6/13/2013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F18338-9C01-43AD-B710-1FB52C44D7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B13D0C-16B7-41F7-991C-77C8E8B15303}" type="datetimeFigureOut">
              <a:rPr lang="en-US"/>
              <a:pPr>
                <a:defRPr/>
              </a:pPr>
              <a:t>6/13/2013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502C00-28C7-4316-9AA2-7E7B46C357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CE51FD-971A-4477-81F2-6547CFCF7B19}" type="datetimeFigureOut">
              <a:rPr lang="en-US"/>
              <a:pPr>
                <a:defRPr/>
              </a:pPr>
              <a:t>6/13/2013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50EF19-93C6-402E-AFDB-816154F886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9EBA91-5D9E-4C7C-BAC4-3225515D9D04}" type="datetimeFigureOut">
              <a:rPr lang="en-US"/>
              <a:pPr>
                <a:defRPr/>
              </a:pPr>
              <a:t>6/13/2013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8E319B-BA26-4D11-BC42-4E16443CFD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BA92C4-F607-4BC8-86C4-000C3BE0457A}" type="datetimeFigureOut">
              <a:rPr lang="en-US"/>
              <a:pPr>
                <a:defRPr/>
              </a:pPr>
              <a:t>6/13/2013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D193DD-5CBA-4D03-B8DC-60BC8911BB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3E99DF-2D3F-49FE-9A21-E665967AE156}" type="datetimeFigureOut">
              <a:rPr lang="en-US"/>
              <a:pPr>
                <a:defRPr/>
              </a:pPr>
              <a:t>6/13/2013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49E0A2-0E9D-4DE5-BF47-4A55FAA60A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5D39ED1-382F-40DF-A9D5-2058275BED6F}" type="datetimeFigureOut">
              <a:rPr lang="en-US"/>
              <a:pPr>
                <a:defRPr/>
              </a:pPr>
              <a:t>6/13/2013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974B316-773B-41C2-ABD1-6770BCBCE0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mailto:danilo.minic@carina.gov.me" TargetMode="External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ABD16B-0FCC-48EF-8D68-387DDB3FDA12}" type="slidenum">
              <a:rPr lang="en-US"/>
              <a:pPr>
                <a:defRPr/>
              </a:pPr>
              <a:t>1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371475" y="6350"/>
            <a:ext cx="9753600" cy="687705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50000">
                <a:schemeClr val="accent2">
                  <a:lumMod val="50000"/>
                  <a:shade val="67500"/>
                  <a:satMod val="115000"/>
                </a:schemeClr>
              </a:gs>
              <a:gs pos="100000">
                <a:schemeClr val="accent2">
                  <a:lumMod val="5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317" name="Text Box 3"/>
          <p:cNvSpPr txBox="1">
            <a:spLocks noChangeArrowheads="1"/>
          </p:cNvSpPr>
          <p:nvPr/>
        </p:nvSpPr>
        <p:spPr bwMode="auto">
          <a:xfrm>
            <a:off x="-76200" y="1828800"/>
            <a:ext cx="84582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sr-Latn-CS" sz="1600" b="1">
                <a:solidFill>
                  <a:schemeClr val="bg1"/>
                </a:solidFill>
                <a:latin typeface="Cambria" pitchFamily="18" charset="0"/>
              </a:rPr>
              <a:t> M O N T E N E G R O </a:t>
            </a:r>
          </a:p>
          <a:p>
            <a:pPr algn="ctr"/>
            <a:r>
              <a:rPr lang="en-GB" sz="1600" b="1">
                <a:solidFill>
                  <a:schemeClr val="bg1"/>
                </a:solidFill>
                <a:latin typeface="Cambria" pitchFamily="18" charset="0"/>
              </a:rPr>
              <a:t>Negotiating Team for the Accession of </a:t>
            </a:r>
            <a:r>
              <a:rPr lang="sr-Latn-CS" sz="1600" b="1">
                <a:solidFill>
                  <a:schemeClr val="bg1"/>
                </a:solidFill>
                <a:latin typeface="Cambria" pitchFamily="18" charset="0"/>
              </a:rPr>
              <a:t>Montenegro </a:t>
            </a:r>
            <a:r>
              <a:rPr lang="en-GB" sz="1600" b="1">
                <a:solidFill>
                  <a:schemeClr val="bg1"/>
                </a:solidFill>
                <a:latin typeface="Cambria" pitchFamily="18" charset="0"/>
              </a:rPr>
              <a:t>to the European Union</a:t>
            </a:r>
            <a:br>
              <a:rPr lang="en-GB" sz="1600" b="1">
                <a:solidFill>
                  <a:schemeClr val="bg1"/>
                </a:solidFill>
                <a:latin typeface="Cambria" pitchFamily="18" charset="0"/>
              </a:rPr>
            </a:br>
            <a:r>
              <a:rPr lang="en-GB" sz="1600" b="1" i="1">
                <a:solidFill>
                  <a:schemeClr val="bg1"/>
                </a:solidFill>
                <a:latin typeface="Cambria" pitchFamily="18" charset="0"/>
              </a:rPr>
              <a:t>Working Group for Chapter </a:t>
            </a:r>
            <a:r>
              <a:rPr lang="en-US" sz="1600" b="1" i="1">
                <a:solidFill>
                  <a:schemeClr val="bg1"/>
                </a:solidFill>
                <a:latin typeface="Cambria" pitchFamily="18" charset="0"/>
              </a:rPr>
              <a:t>29 </a:t>
            </a:r>
            <a:r>
              <a:rPr lang="hr-HR" sz="1600" b="1" i="1">
                <a:solidFill>
                  <a:schemeClr val="bg1"/>
                </a:solidFill>
                <a:latin typeface="Cambria" pitchFamily="18" charset="0"/>
              </a:rPr>
              <a:t>–</a:t>
            </a:r>
            <a:r>
              <a:rPr lang="en-US" sz="1600" b="1" i="1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sr-Latn-CS" sz="1600" b="1" i="1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en-US" sz="1600" b="1" i="1">
                <a:solidFill>
                  <a:schemeClr val="bg1"/>
                </a:solidFill>
                <a:latin typeface="Cambria" pitchFamily="18" charset="0"/>
              </a:rPr>
              <a:t>Customs union</a:t>
            </a:r>
            <a:endParaRPr lang="en-US" sz="1600">
              <a:latin typeface="Cambria" pitchFamily="18" charset="0"/>
            </a:endParaRPr>
          </a:p>
        </p:txBody>
      </p:sp>
      <p:pic>
        <p:nvPicPr>
          <p:cNvPr id="7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6600" y="228600"/>
            <a:ext cx="1612900" cy="15970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3319" name="Rectangle 3"/>
          <p:cNvSpPr>
            <a:spLocks noChangeArrowheads="1"/>
          </p:cNvSpPr>
          <p:nvPr/>
        </p:nvSpPr>
        <p:spPr bwMode="auto">
          <a:xfrm>
            <a:off x="1066800" y="3429000"/>
            <a:ext cx="6324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2600">
                <a:solidFill>
                  <a:srgbClr val="F2DCDB"/>
                </a:solidFill>
                <a:latin typeface="Cambria" pitchFamily="18" charset="0"/>
              </a:rPr>
              <a:t>Bilateral screening: Chapter </a:t>
            </a:r>
            <a:r>
              <a:rPr lang="en-US" sz="2600">
                <a:solidFill>
                  <a:srgbClr val="F2DCDB"/>
                </a:solidFill>
                <a:latin typeface="Cambria" pitchFamily="18" charset="0"/>
              </a:rPr>
              <a:t>29</a:t>
            </a:r>
            <a:endParaRPr lang="en-GB" sz="2600">
              <a:solidFill>
                <a:srgbClr val="F2DCDB"/>
              </a:solidFill>
              <a:latin typeface="Cambria" pitchFamily="18" charset="0"/>
            </a:endParaRPr>
          </a:p>
          <a:p>
            <a:pPr algn="ctr"/>
            <a:r>
              <a:rPr lang="sl-SI" sz="2600" b="1">
                <a:solidFill>
                  <a:srgbClr val="F2DCDB"/>
                </a:solidFill>
                <a:latin typeface="Cambria" pitchFamily="18" charset="0"/>
              </a:rPr>
              <a:t>Customs rules and procedures</a:t>
            </a:r>
          </a:p>
          <a:p>
            <a:pPr algn="ctr"/>
            <a:endParaRPr lang="sl-SI" sz="2600" b="1">
              <a:solidFill>
                <a:srgbClr val="F2DCDB"/>
              </a:solidFill>
              <a:latin typeface="Cambria" pitchFamily="18" charset="0"/>
            </a:endParaRPr>
          </a:p>
          <a:p>
            <a:pPr algn="ctr"/>
            <a:endParaRPr lang="hr-HR" sz="2600" b="1">
              <a:solidFill>
                <a:srgbClr val="F2DCDB"/>
              </a:solidFill>
            </a:endParaRPr>
          </a:p>
        </p:txBody>
      </p:sp>
      <p:sp>
        <p:nvSpPr>
          <p:cNvPr id="13320" name="Rectangle 12"/>
          <p:cNvSpPr>
            <a:spLocks noChangeArrowheads="1"/>
          </p:cNvSpPr>
          <p:nvPr/>
        </p:nvSpPr>
        <p:spPr bwMode="auto">
          <a:xfrm>
            <a:off x="2998788" y="6327775"/>
            <a:ext cx="20224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en-US" b="1">
                <a:solidFill>
                  <a:srgbClr val="D99694"/>
                </a:solidFill>
                <a:latin typeface="Cambria" pitchFamily="18" charset="0"/>
              </a:rPr>
              <a:t>Br</a:t>
            </a:r>
            <a:r>
              <a:rPr lang="sl-SI" b="1">
                <a:solidFill>
                  <a:srgbClr val="D99694"/>
                </a:solidFill>
                <a:latin typeface="Cambria" pitchFamily="18" charset="0"/>
              </a:rPr>
              <a:t>isel</a:t>
            </a:r>
            <a:r>
              <a:rPr lang="en-US" b="1">
                <a:solidFill>
                  <a:srgbClr val="D99694"/>
                </a:solidFill>
                <a:latin typeface="Cambria" pitchFamily="18" charset="0"/>
              </a:rPr>
              <a:t>,  June </a:t>
            </a:r>
            <a:r>
              <a:rPr lang="sr-Latn-CS" b="1">
                <a:solidFill>
                  <a:srgbClr val="D99694"/>
                </a:solidFill>
                <a:latin typeface="Cambria" pitchFamily="18" charset="0"/>
              </a:rPr>
              <a:t>201</a:t>
            </a:r>
            <a:r>
              <a:rPr lang="en-US" b="1">
                <a:solidFill>
                  <a:srgbClr val="D99694"/>
                </a:solidFill>
                <a:latin typeface="Cambria" pitchFamily="18" charset="0"/>
              </a:rPr>
              <a:t>3</a:t>
            </a:r>
            <a:endParaRPr lang="en-US">
              <a:solidFill>
                <a:srgbClr val="D99694"/>
              </a:solidFill>
            </a:endParaRPr>
          </a:p>
        </p:txBody>
      </p:sp>
      <p:grpSp>
        <p:nvGrpSpPr>
          <p:cNvPr id="13321" name="Group 22"/>
          <p:cNvGrpSpPr>
            <a:grpSpLocks/>
          </p:cNvGrpSpPr>
          <p:nvPr/>
        </p:nvGrpSpPr>
        <p:grpSpPr bwMode="auto">
          <a:xfrm rot="165688">
            <a:off x="-77788" y="5162550"/>
            <a:ext cx="1020763" cy="1752600"/>
            <a:chOff x="-28875" y="5105400"/>
            <a:chExt cx="1019475" cy="1752600"/>
          </a:xfrm>
        </p:grpSpPr>
        <p:sp>
          <p:nvSpPr>
            <p:cNvPr id="11" name="5-Point Star 10"/>
            <p:cNvSpPr/>
            <p:nvPr/>
          </p:nvSpPr>
          <p:spPr>
            <a:xfrm>
              <a:off x="0" y="64008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2" name="5-Point Star 11"/>
            <p:cNvSpPr/>
            <p:nvPr/>
          </p:nvSpPr>
          <p:spPr>
            <a:xfrm>
              <a:off x="304800" y="62484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3" name="5-Point Star 12"/>
            <p:cNvSpPr/>
            <p:nvPr/>
          </p:nvSpPr>
          <p:spPr>
            <a:xfrm>
              <a:off x="533400" y="59436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4" name="5-Point Star 13"/>
            <p:cNvSpPr/>
            <p:nvPr/>
          </p:nvSpPr>
          <p:spPr>
            <a:xfrm>
              <a:off x="533400" y="55626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5" name="5-Point Star 14"/>
            <p:cNvSpPr/>
            <p:nvPr/>
          </p:nvSpPr>
          <p:spPr>
            <a:xfrm>
              <a:off x="304800" y="52578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6" name="5-Point Star 15"/>
            <p:cNvSpPr/>
            <p:nvPr/>
          </p:nvSpPr>
          <p:spPr>
            <a:xfrm>
              <a:off x="-28875" y="51054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3322" name="TextBox 17"/>
          <p:cNvSpPr txBox="1">
            <a:spLocks noChangeArrowheads="1"/>
          </p:cNvSpPr>
          <p:nvPr/>
        </p:nvSpPr>
        <p:spPr bwMode="auto">
          <a:xfrm>
            <a:off x="5791200" y="5181600"/>
            <a:ext cx="25146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l-SI" sz="1400" dirty="0" smtClean="0">
                <a:solidFill>
                  <a:schemeClr val="bg1"/>
                </a:solidFill>
              </a:rPr>
              <a:t>Pre</a:t>
            </a:r>
            <a:r>
              <a:rPr lang="en-US" sz="1400" dirty="0" smtClean="0">
                <a:solidFill>
                  <a:schemeClr val="bg1"/>
                </a:solidFill>
              </a:rPr>
              <a:t>s</a:t>
            </a:r>
            <a:r>
              <a:rPr lang="sl-SI" sz="1400" dirty="0" smtClean="0">
                <a:solidFill>
                  <a:schemeClr val="bg1"/>
                </a:solidFill>
              </a:rPr>
              <a:t>enter</a:t>
            </a:r>
            <a:r>
              <a:rPr lang="en-GB" sz="1400" dirty="0">
                <a:solidFill>
                  <a:schemeClr val="bg1"/>
                </a:solidFill>
              </a:rPr>
              <a:t>:</a:t>
            </a:r>
            <a:r>
              <a:rPr lang="sl-SI" sz="1400" dirty="0">
                <a:solidFill>
                  <a:schemeClr val="bg1"/>
                </a:solidFill>
              </a:rPr>
              <a:t>    Ana Stamatović</a:t>
            </a:r>
          </a:p>
          <a:p>
            <a:r>
              <a:rPr lang="sl-SI" sz="1400" dirty="0">
                <a:solidFill>
                  <a:schemeClr val="bg1"/>
                </a:solidFill>
              </a:rPr>
              <a:t>	</a:t>
            </a:r>
            <a:endParaRPr lang="en-GB" sz="1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7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9" name="Round Same Side Corner Rectangle 8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r>
                <a:rPr lang="en-US" b="1" i="1" dirty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CUSTOMS UNION</a:t>
              </a:r>
            </a:p>
            <a:p>
              <a:pPr algn="ctr">
                <a:defRPr/>
              </a:pPr>
              <a:endParaRPr lang="en-US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4347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b="1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en-US" b="1">
                  <a:solidFill>
                    <a:srgbClr val="F2DCDB"/>
                  </a:solidFill>
                  <a:latin typeface="Cambria" pitchFamily="18" charset="0"/>
                </a:rPr>
                <a:t>29</a:t>
              </a:r>
              <a:r>
                <a:rPr lang="sr-Latn-CS" b="1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b="1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b="1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14348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12" name="5-Point Star 11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3" name="5-Point Star 12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4" name="5-Point Star 13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5" name="5-Point Star 14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6" name="5-Point Star 15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7" name="5-Point Star 16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</p:grpSp>
      </p:grpSp>
      <p:grpSp>
        <p:nvGrpSpPr>
          <p:cNvPr id="14338" name="Group 21"/>
          <p:cNvGrpSpPr>
            <a:grpSpLocks/>
          </p:cNvGrpSpPr>
          <p:nvPr/>
        </p:nvGrpSpPr>
        <p:grpSpPr bwMode="auto">
          <a:xfrm>
            <a:off x="0" y="6354763"/>
            <a:ext cx="9144000" cy="506412"/>
            <a:chOff x="0" y="6354762"/>
            <a:chExt cx="9144000" cy="506473"/>
          </a:xfrm>
        </p:grpSpPr>
        <p:sp>
          <p:nvSpPr>
            <p:cNvPr id="4" name="Round Same Side Corner Rectangle 3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Cambria" pitchFamily="18" charset="0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533400" y="6461137"/>
              <a:ext cx="4564063" cy="4000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the Accession 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14344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Rectangle 17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29: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r>
                <a:rPr lang="en-US" sz="1100" b="1" i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Customs union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  <p:sp>
        <p:nvSpPr>
          <p:cNvPr id="14339" name="Rectangle 2"/>
          <p:cNvSpPr>
            <a:spLocks noChangeArrowheads="1"/>
          </p:cNvSpPr>
          <p:nvPr/>
        </p:nvSpPr>
        <p:spPr bwMode="auto">
          <a:xfrm>
            <a:off x="0" y="0"/>
            <a:ext cx="220663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l-SI" sz="1100">
                <a:solidFill>
                  <a:srgbClr val="92D050"/>
                </a:solidFill>
                <a:latin typeface="Calibri" pitchFamily="34" charset="0"/>
                <a:cs typeface="Times New Roman" pitchFamily="18" charset="0"/>
              </a:rPr>
              <a:t>.</a:t>
            </a:r>
            <a:endParaRPr lang="sl-SI"/>
          </a:p>
        </p:txBody>
      </p:sp>
      <p:sp>
        <p:nvSpPr>
          <p:cNvPr id="14340" name="TextBox 19"/>
          <p:cNvSpPr txBox="1">
            <a:spLocks noChangeArrowheads="1"/>
          </p:cNvSpPr>
          <p:nvPr/>
        </p:nvSpPr>
        <p:spPr bwMode="auto">
          <a:xfrm>
            <a:off x="1219200" y="1447800"/>
            <a:ext cx="7086600" cy="344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l-SI" sz="2000" b="1">
                <a:solidFill>
                  <a:srgbClr val="632523"/>
                </a:solidFill>
                <a:latin typeface="Calibri" pitchFamily="34" charset="0"/>
              </a:rPr>
              <a:t>Topics:</a:t>
            </a:r>
          </a:p>
          <a:p>
            <a:endParaRPr lang="sl-SI" sz="2000">
              <a:latin typeface="Calibri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sl-SI" sz="2000">
                <a:latin typeface="Calibri" pitchFamily="34" charset="0"/>
              </a:rPr>
              <a:t> </a:t>
            </a:r>
            <a:r>
              <a:rPr lang="en-GB" sz="2000">
                <a:latin typeface="Calibri" pitchFamily="34" charset="0"/>
              </a:rPr>
              <a:t>Definition of customs debt</a:t>
            </a:r>
            <a:endParaRPr lang="sl-SI" sz="2000">
              <a:latin typeface="Calibri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sl-SI" sz="2000">
                <a:latin typeface="Calibri" pitchFamily="34" charset="0"/>
              </a:rPr>
              <a:t> Inccurrence of custom dept</a:t>
            </a:r>
          </a:p>
          <a:p>
            <a:pPr>
              <a:buFont typeface="Wingdings" pitchFamily="2" charset="2"/>
              <a:buChar char="Ø"/>
            </a:pPr>
            <a:r>
              <a:rPr lang="sl-SI" sz="2000">
                <a:latin typeface="Calibri" pitchFamily="34" charset="0"/>
              </a:rPr>
              <a:t> Security for paymant(guarantee)</a:t>
            </a:r>
          </a:p>
          <a:p>
            <a:pPr>
              <a:buFont typeface="Wingdings" pitchFamily="2" charset="2"/>
              <a:buChar char="Ø"/>
            </a:pPr>
            <a:r>
              <a:rPr lang="sl-SI" sz="2000">
                <a:latin typeface="Calibri" pitchFamily="34" charset="0"/>
              </a:rPr>
              <a:t> </a:t>
            </a:r>
            <a:r>
              <a:rPr lang="en-GB" sz="2000">
                <a:latin typeface="Calibri" pitchFamily="34" charset="0"/>
              </a:rPr>
              <a:t>Recovery/payment of customs duties</a:t>
            </a:r>
            <a:endParaRPr lang="sl-SI" sz="2000">
              <a:latin typeface="Calibri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sl-SI" sz="2000">
                <a:latin typeface="Calibri" pitchFamily="34" charset="0"/>
              </a:rPr>
              <a:t> </a:t>
            </a:r>
            <a:r>
              <a:rPr lang="en-GB" sz="2000">
                <a:latin typeface="Calibri" pitchFamily="34" charset="0"/>
              </a:rPr>
              <a:t>Repayment and remission of customs duties</a:t>
            </a:r>
            <a:endParaRPr lang="sl-SI" sz="2000">
              <a:latin typeface="Calibri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sl-SI" sz="2000">
                <a:latin typeface="Calibri" pitchFamily="34" charset="0"/>
              </a:rPr>
              <a:t> </a:t>
            </a:r>
            <a:r>
              <a:rPr lang="en-GB" sz="2000">
                <a:latin typeface="Calibri" pitchFamily="34" charset="0"/>
              </a:rPr>
              <a:t>Extinguishment of customs debt</a:t>
            </a:r>
            <a:endParaRPr lang="sl-SI" sz="2000">
              <a:latin typeface="Calibri" pitchFamily="34" charset="0"/>
            </a:endParaRPr>
          </a:p>
          <a:p>
            <a:pPr>
              <a:buFont typeface="Arial" charset="0"/>
              <a:buChar char="•"/>
            </a:pPr>
            <a:endParaRPr lang="sl-SI" sz="2000">
              <a:latin typeface="Calibri" pitchFamily="34" charset="0"/>
            </a:endParaRPr>
          </a:p>
          <a:p>
            <a:pPr>
              <a:buFont typeface="Arial" charset="0"/>
              <a:buChar char="•"/>
            </a:pPr>
            <a:endParaRPr lang="sl-SI" sz="2000">
              <a:latin typeface="Calibri" pitchFamily="34" charset="0"/>
            </a:endParaRPr>
          </a:p>
          <a:p>
            <a:pPr>
              <a:buFont typeface="Arial" charset="0"/>
              <a:buChar char="•"/>
            </a:pPr>
            <a:endParaRPr lang="en-GB" sz="2000">
              <a:latin typeface="Calibri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667000" y="609600"/>
            <a:ext cx="38100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sl-SI" sz="20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ambria" pitchFamily="18" charset="0"/>
              </a:rPr>
              <a:t>Customs rules and procedures</a:t>
            </a:r>
            <a:endParaRPr lang="en-GB" sz="20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1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9" name="Round Same Side Corner Rectangle 8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r>
                <a:rPr lang="en-US" b="1" i="1" dirty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CUSTOMS UNION</a:t>
              </a:r>
            </a:p>
            <a:p>
              <a:pPr algn="ctr">
                <a:defRPr/>
              </a:pPr>
              <a:endParaRPr lang="en-US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5371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b="1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en-US" b="1">
                  <a:solidFill>
                    <a:srgbClr val="F2DCDB"/>
                  </a:solidFill>
                  <a:latin typeface="Cambria" pitchFamily="18" charset="0"/>
                </a:rPr>
                <a:t>29</a:t>
              </a:r>
              <a:r>
                <a:rPr lang="sr-Latn-CS" b="1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b="1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b="1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15372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12" name="5-Point Star 11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3" name="5-Point Star 12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4" name="5-Point Star 13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5" name="5-Point Star 14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6" name="5-Point Star 15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7" name="5-Point Star 16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</p:grpSp>
      </p:grpSp>
      <p:grpSp>
        <p:nvGrpSpPr>
          <p:cNvPr id="15362" name="Group 21"/>
          <p:cNvGrpSpPr>
            <a:grpSpLocks/>
          </p:cNvGrpSpPr>
          <p:nvPr/>
        </p:nvGrpSpPr>
        <p:grpSpPr bwMode="auto">
          <a:xfrm>
            <a:off x="0" y="6354763"/>
            <a:ext cx="9144000" cy="506412"/>
            <a:chOff x="0" y="6354762"/>
            <a:chExt cx="9144000" cy="506473"/>
          </a:xfrm>
        </p:grpSpPr>
        <p:sp>
          <p:nvSpPr>
            <p:cNvPr id="4" name="Round Same Side Corner Rectangle 3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Cambria" pitchFamily="18" charset="0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533400" y="6461137"/>
              <a:ext cx="4564063" cy="4000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the Accession 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15368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Rectangle 17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29: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r>
                <a:rPr lang="en-US" sz="1100" b="1" i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Customs union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1219200" y="1143000"/>
            <a:ext cx="7315200" cy="62478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/>
            <a:endParaRPr lang="sl-SI" sz="14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sl-SI" sz="1400" dirty="0">
              <a:solidFill>
                <a:srgbClr val="000000"/>
              </a:solidFill>
              <a:cs typeface="Arial" charset="0"/>
            </a:endParaRPr>
          </a:p>
          <a:p>
            <a:r>
              <a:rPr lang="sl-SI" sz="2000" b="1" dirty="0">
                <a:solidFill>
                  <a:srgbClr val="632523"/>
                </a:solidFill>
                <a:cs typeface="Arial" charset="0"/>
              </a:rPr>
              <a:t>Legal </a:t>
            </a:r>
            <a:r>
              <a:rPr lang="sl-SI" sz="2000" b="1" dirty="0" smtClean="0">
                <a:solidFill>
                  <a:srgbClr val="632523"/>
                </a:solidFill>
                <a:cs typeface="Arial" charset="0"/>
              </a:rPr>
              <a:t>framew</a:t>
            </a:r>
            <a:r>
              <a:rPr lang="en-US" sz="2000" b="1" dirty="0" smtClean="0">
                <a:solidFill>
                  <a:srgbClr val="632523"/>
                </a:solidFill>
                <a:cs typeface="Arial" charset="0"/>
              </a:rPr>
              <a:t>o</a:t>
            </a:r>
            <a:r>
              <a:rPr lang="sl-SI" sz="2000" b="1" dirty="0" smtClean="0">
                <a:solidFill>
                  <a:srgbClr val="632523"/>
                </a:solidFill>
                <a:cs typeface="Arial" charset="0"/>
              </a:rPr>
              <a:t>rk</a:t>
            </a:r>
            <a:r>
              <a:rPr lang="sl-SI" sz="2000" b="1" dirty="0">
                <a:solidFill>
                  <a:srgbClr val="632523"/>
                </a:solidFill>
                <a:cs typeface="Arial" charset="0"/>
              </a:rPr>
              <a:t>:        </a:t>
            </a:r>
          </a:p>
          <a:p>
            <a:r>
              <a:rPr lang="sl-SI" sz="2000" dirty="0">
                <a:solidFill>
                  <a:srgbClr val="000000"/>
                </a:solidFill>
                <a:cs typeface="Arial" charset="0"/>
              </a:rPr>
              <a:t>                                                                         </a:t>
            </a:r>
            <a:endParaRPr lang="en-GB" sz="2000" dirty="0">
              <a:solidFill>
                <a:srgbClr val="000000"/>
              </a:solidFill>
              <a:cs typeface="Arial" charset="0"/>
            </a:endParaRPr>
          </a:p>
          <a:p>
            <a:pPr marL="266700" indent="-266700">
              <a:buFont typeface="Wingdings" pitchFamily="2" charset="2"/>
              <a:buChar char="Ø"/>
            </a:pPr>
            <a:r>
              <a:rPr lang="sl-SI" sz="2000" dirty="0" smtClean="0">
                <a:solidFill>
                  <a:srgbClr val="000000"/>
                </a:solidFill>
                <a:cs typeface="Arial" charset="0"/>
              </a:rPr>
              <a:t>Custom</a:t>
            </a:r>
            <a:r>
              <a:rPr lang="en-US" sz="2000" dirty="0" smtClean="0">
                <a:solidFill>
                  <a:srgbClr val="000000"/>
                </a:solidFill>
                <a:cs typeface="Arial" charset="0"/>
              </a:rPr>
              <a:t>s</a:t>
            </a:r>
            <a:r>
              <a:rPr lang="sl-SI" sz="2000" dirty="0" smtClean="0">
                <a:solidFill>
                  <a:srgbClr val="000000"/>
                </a:solidFill>
                <a:cs typeface="Arial" charset="0"/>
              </a:rPr>
              <a:t> L</a:t>
            </a:r>
            <a:r>
              <a:rPr lang="en-US" sz="2000" dirty="0" smtClean="0">
                <a:solidFill>
                  <a:srgbClr val="000000"/>
                </a:solidFill>
                <a:cs typeface="Arial" charset="0"/>
              </a:rPr>
              <a:t>a</a:t>
            </a:r>
            <a:r>
              <a:rPr lang="sl-SI" sz="2000" dirty="0" smtClean="0">
                <a:solidFill>
                  <a:srgbClr val="000000"/>
                </a:solidFill>
                <a:cs typeface="Arial" charset="0"/>
              </a:rPr>
              <a:t>w</a:t>
            </a:r>
            <a:r>
              <a:rPr lang="en-US" sz="2000" dirty="0">
                <a:solidFill>
                  <a:srgbClr val="000000"/>
                </a:solidFill>
                <a:cs typeface="Arial" charset="0"/>
              </a:rPr>
              <a:t> (Official Gazette of the Republic of Montenegro 7/02, 38/02, 72/02, 21/03, 31/03, 29/05, 66/06, 21/08</a:t>
            </a:r>
            <a:r>
              <a:rPr lang="en-US" sz="2000" dirty="0" smtClean="0">
                <a:solidFill>
                  <a:srgbClr val="000000"/>
                </a:solidFill>
                <a:cs typeface="Arial" charset="0"/>
              </a:rPr>
              <a:t>)</a:t>
            </a:r>
            <a:endParaRPr lang="en-US" sz="2000" dirty="0">
              <a:solidFill>
                <a:srgbClr val="000000"/>
              </a:solidFill>
              <a:cs typeface="Arial" charset="0"/>
            </a:endParaRPr>
          </a:p>
          <a:p>
            <a:pPr marL="266700" indent="-266700">
              <a:buFont typeface="Wingdings" pitchFamily="2" charset="2"/>
              <a:buChar char="Ø"/>
            </a:pPr>
            <a:r>
              <a:rPr lang="en-US" sz="2000" dirty="0" smtClean="0">
                <a:solidFill>
                  <a:srgbClr val="000000"/>
                </a:solidFill>
                <a:cs typeface="Arial" charset="0"/>
              </a:rPr>
              <a:t>Implementing provisions to the Customs </a:t>
            </a:r>
            <a:r>
              <a:rPr lang="en-US" sz="2000" dirty="0">
                <a:solidFill>
                  <a:srgbClr val="000000"/>
                </a:solidFill>
                <a:cs typeface="Arial" charset="0"/>
              </a:rPr>
              <a:t>Law (Official Gazette of the Republic of Montenegro 15/03, 81/06, 38/08</a:t>
            </a:r>
            <a:r>
              <a:rPr lang="en-US" sz="2000" dirty="0" smtClean="0">
                <a:solidFill>
                  <a:srgbClr val="000000"/>
                </a:solidFill>
                <a:cs typeface="Arial" charset="0"/>
              </a:rPr>
              <a:t>)</a:t>
            </a:r>
            <a:endParaRPr lang="en-US" sz="2000" dirty="0">
              <a:solidFill>
                <a:srgbClr val="000000"/>
              </a:solidFill>
              <a:cs typeface="Arial" charset="0"/>
            </a:endParaRPr>
          </a:p>
          <a:p>
            <a:pPr marL="266700" indent="-266700">
              <a:buFont typeface="Wingdings" pitchFamily="2" charset="2"/>
              <a:buChar char="Ø"/>
            </a:pPr>
            <a:r>
              <a:rPr lang="en-US" sz="2000" dirty="0" smtClean="0">
                <a:solidFill>
                  <a:srgbClr val="000000"/>
                </a:solidFill>
                <a:cs typeface="Arial" charset="0"/>
              </a:rPr>
              <a:t>Rulebook </a:t>
            </a:r>
            <a:r>
              <a:rPr lang="en-US" sz="2000" dirty="0">
                <a:solidFill>
                  <a:srgbClr val="000000"/>
                </a:solidFill>
                <a:cs typeface="Arial" charset="0"/>
              </a:rPr>
              <a:t>on form, contents, method of lodging and filling of </a:t>
            </a:r>
          </a:p>
          <a:p>
            <a:pPr marL="266700" indent="-266700">
              <a:buFont typeface="Wingdings" pitchFamily="2" charset="2"/>
              <a:buNone/>
            </a:pPr>
            <a:r>
              <a:rPr lang="en-US" sz="2000" dirty="0">
                <a:solidFill>
                  <a:srgbClr val="000000"/>
                </a:solidFill>
                <a:cs typeface="Arial" charset="0"/>
              </a:rPr>
              <a:t>     customs declaration and summary declaration (Official Gazette of </a:t>
            </a:r>
            <a:r>
              <a:rPr lang="en-US" sz="2000" dirty="0" smtClean="0">
                <a:solidFill>
                  <a:srgbClr val="000000"/>
                </a:solidFill>
                <a:cs typeface="Arial" charset="0"/>
              </a:rPr>
              <a:t> the </a:t>
            </a:r>
            <a:r>
              <a:rPr lang="en-US" sz="2000" dirty="0">
                <a:solidFill>
                  <a:srgbClr val="000000"/>
                </a:solidFill>
                <a:cs typeface="Arial" charset="0"/>
              </a:rPr>
              <a:t>Republic of Montenegro 16/03, 43/04, 2/05, 14/05, 48/07)</a:t>
            </a:r>
          </a:p>
          <a:p>
            <a:pPr marL="266700" indent="-266700">
              <a:buFont typeface="Wingdings" pitchFamily="2" charset="2"/>
              <a:buChar char="Ø"/>
            </a:pPr>
            <a:r>
              <a:rPr lang="en-US" sz="2000" smtClean="0">
                <a:solidFill>
                  <a:srgbClr val="000000"/>
                </a:solidFill>
                <a:cs typeface="Arial" charset="0"/>
              </a:rPr>
              <a:t>Law </a:t>
            </a:r>
            <a:r>
              <a:rPr lang="en-US" sz="2000" dirty="0">
                <a:solidFill>
                  <a:srgbClr val="000000"/>
                </a:solidFill>
                <a:cs typeface="Arial" charset="0"/>
              </a:rPr>
              <a:t>on General Administrative Procedure (Official Gazette of the Republic of Montenegro </a:t>
            </a:r>
            <a:r>
              <a:rPr lang="en-US" sz="2000" dirty="0" smtClean="0">
                <a:solidFill>
                  <a:srgbClr val="000000"/>
                </a:solidFill>
                <a:cs typeface="Arial" charset="0"/>
              </a:rPr>
              <a:t>60/03)</a:t>
            </a:r>
            <a:endParaRPr lang="sl-SI" sz="2000" dirty="0">
              <a:solidFill>
                <a:srgbClr val="000000"/>
              </a:solidFill>
              <a:cs typeface="Arial" charset="0"/>
            </a:endParaRPr>
          </a:p>
          <a:p>
            <a:pPr>
              <a:buFont typeface="Arial" charset="0"/>
              <a:buChar char="•"/>
            </a:pPr>
            <a:endParaRPr lang="sl-SI" sz="2000" dirty="0">
              <a:solidFill>
                <a:srgbClr val="000000"/>
              </a:solidFill>
              <a:cs typeface="Arial" charset="0"/>
            </a:endParaRPr>
          </a:p>
          <a:p>
            <a:endParaRPr lang="sl-SI" sz="2000" dirty="0">
              <a:solidFill>
                <a:srgbClr val="000000"/>
              </a:solidFill>
              <a:cs typeface="Arial" charset="0"/>
            </a:endParaRPr>
          </a:p>
          <a:p>
            <a:endParaRPr lang="en-GB" sz="2000" dirty="0">
              <a:solidFill>
                <a:srgbClr val="000000"/>
              </a:solidFill>
              <a:cs typeface="Arial" charset="0"/>
            </a:endParaRPr>
          </a:p>
          <a:p>
            <a:endParaRPr lang="sl-SI" sz="2000" dirty="0">
              <a:solidFill>
                <a:srgbClr val="00B050"/>
              </a:solidFill>
              <a:cs typeface="Arial" charset="0"/>
            </a:endParaRPr>
          </a:p>
          <a:p>
            <a:endParaRPr lang="sl-SI" dirty="0">
              <a:solidFill>
                <a:srgbClr val="00B050"/>
              </a:solidFill>
              <a:cs typeface="Arial" charset="0"/>
            </a:endParaRPr>
          </a:p>
          <a:p>
            <a:endParaRPr lang="en-GB" dirty="0">
              <a:solidFill>
                <a:srgbClr val="00B050"/>
              </a:solidFill>
              <a:cs typeface="Arial" charset="0"/>
            </a:endParaRPr>
          </a:p>
          <a:p>
            <a:endParaRPr lang="sl-SI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n-GB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5364" name="Rectangle 2"/>
          <p:cNvSpPr>
            <a:spLocks noChangeArrowheads="1"/>
          </p:cNvSpPr>
          <p:nvPr/>
        </p:nvSpPr>
        <p:spPr bwMode="auto">
          <a:xfrm>
            <a:off x="0" y="0"/>
            <a:ext cx="220663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l-SI" sz="1100">
                <a:solidFill>
                  <a:srgbClr val="92D050"/>
                </a:solidFill>
                <a:latin typeface="Calibri" pitchFamily="34" charset="0"/>
                <a:cs typeface="Times New Roman" pitchFamily="18" charset="0"/>
              </a:rPr>
              <a:t>.</a:t>
            </a:r>
            <a:endParaRPr lang="sl-SI"/>
          </a:p>
        </p:txBody>
      </p:sp>
      <p:sp>
        <p:nvSpPr>
          <p:cNvPr id="21" name="TextBox 20"/>
          <p:cNvSpPr txBox="1"/>
          <p:nvPr/>
        </p:nvSpPr>
        <p:spPr>
          <a:xfrm>
            <a:off x="2667000" y="609600"/>
            <a:ext cx="38100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sl-SI" sz="20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ambria" pitchFamily="18" charset="0"/>
              </a:rPr>
              <a:t>Customs rules and procedures</a:t>
            </a:r>
            <a:endParaRPr lang="en-GB" sz="20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5" name="Group 7"/>
          <p:cNvGrpSpPr>
            <a:grpSpLocks/>
          </p:cNvGrpSpPr>
          <p:nvPr/>
        </p:nvGrpSpPr>
        <p:grpSpPr bwMode="auto">
          <a:xfrm>
            <a:off x="0" y="0"/>
            <a:ext cx="9144000" cy="860425"/>
            <a:chOff x="0" y="-4763"/>
            <a:chExt cx="9144000" cy="860426"/>
          </a:xfrm>
        </p:grpSpPr>
        <p:sp>
          <p:nvSpPr>
            <p:cNvPr id="9" name="Round Same Side Corner Rectangle 8"/>
            <p:cNvSpPr/>
            <p:nvPr/>
          </p:nvSpPr>
          <p:spPr>
            <a:xfrm>
              <a:off x="0" y="0"/>
              <a:ext cx="9144000" cy="533401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i="1" dirty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CUSTOMS UNION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6395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b="1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en-US" b="1">
                  <a:solidFill>
                    <a:srgbClr val="F2DCDB"/>
                  </a:solidFill>
                  <a:latin typeface="Cambria" pitchFamily="18" charset="0"/>
                </a:rPr>
                <a:t>29</a:t>
              </a:r>
              <a:r>
                <a:rPr lang="sr-Latn-CS" b="1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b="1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b="1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16396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12" name="5-Point Star 11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3" name="5-Point Star 12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4" name="5-Point Star 13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5" name="5-Point Star 14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6" name="5-Point Star 15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7" name="5-Point Star 16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</p:grpSp>
      </p:grpSp>
      <p:grpSp>
        <p:nvGrpSpPr>
          <p:cNvPr id="16386" name="Group 21"/>
          <p:cNvGrpSpPr>
            <a:grpSpLocks/>
          </p:cNvGrpSpPr>
          <p:nvPr/>
        </p:nvGrpSpPr>
        <p:grpSpPr bwMode="auto">
          <a:xfrm>
            <a:off x="0" y="6354763"/>
            <a:ext cx="9144000" cy="506412"/>
            <a:chOff x="0" y="6354762"/>
            <a:chExt cx="9144000" cy="506473"/>
          </a:xfrm>
        </p:grpSpPr>
        <p:sp>
          <p:nvSpPr>
            <p:cNvPr id="4" name="Round Same Side Corner Rectangle 3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Cambria" pitchFamily="18" charset="0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533400" y="6461137"/>
              <a:ext cx="4564063" cy="4000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Negotiating Team for the Accession 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endParaRPr>
            </a:p>
          </p:txBody>
        </p:sp>
        <p:pic>
          <p:nvPicPr>
            <p:cNvPr id="16392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Rectangle 17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29: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b="1" i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Customs union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  <p:sp>
        <p:nvSpPr>
          <p:cNvPr id="16387" name="Text Box 18"/>
          <p:cNvSpPr txBox="1">
            <a:spLocks noChangeArrowheads="1"/>
          </p:cNvSpPr>
          <p:nvPr/>
        </p:nvSpPr>
        <p:spPr bwMode="auto">
          <a:xfrm>
            <a:off x="838200" y="1371600"/>
            <a:ext cx="73152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GB" sz="2400" b="1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CUSTOMS </a:t>
            </a:r>
            <a:r>
              <a:rPr lang="en-GB" sz="2400" b="1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DE</a:t>
            </a:r>
            <a:r>
              <a:rPr lang="sl-SI" sz="2400" b="1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B</a:t>
            </a:r>
            <a:r>
              <a:rPr lang="en-GB" sz="2400" b="1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T</a:t>
            </a:r>
            <a:endParaRPr lang="en-GB" sz="2400" b="1" dirty="0">
              <a:solidFill>
                <a:schemeClr val="accent2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3091" name="Text Box 19"/>
          <p:cNvSpPr txBox="1">
            <a:spLocks noChangeArrowheads="1"/>
          </p:cNvSpPr>
          <p:nvPr/>
        </p:nvSpPr>
        <p:spPr bwMode="auto">
          <a:xfrm>
            <a:off x="762000" y="2057400"/>
            <a:ext cx="7620000" cy="416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400" b="1" i="1" dirty="0">
                <a:solidFill>
                  <a:srgbClr val="63252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Definition of </a:t>
            </a:r>
            <a:r>
              <a:rPr lang="en-GB" sz="2400" b="1" i="1" dirty="0" smtClean="0">
                <a:solidFill>
                  <a:srgbClr val="63252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customs debt</a:t>
            </a:r>
            <a:r>
              <a:rPr lang="en-GB" sz="2400" dirty="0" smtClean="0">
                <a:solidFill>
                  <a:srgbClr val="632523"/>
                </a:solidFill>
                <a:latin typeface="Calibri" pitchFamily="34" charset="0"/>
              </a:rPr>
              <a:t> </a:t>
            </a:r>
            <a:r>
              <a:rPr lang="en-GB" sz="2400" dirty="0">
                <a:latin typeface="Calibri" pitchFamily="34" charset="0"/>
              </a:rPr>
              <a:t>-The obligation </a:t>
            </a:r>
            <a:r>
              <a:rPr lang="en-GB" sz="2400" dirty="0" smtClean="0">
                <a:latin typeface="Calibri" pitchFamily="34" charset="0"/>
              </a:rPr>
              <a:t>of </a:t>
            </a:r>
            <a:r>
              <a:rPr lang="en-GB" sz="2400" dirty="0">
                <a:latin typeface="Calibri" pitchFamily="34" charset="0"/>
              </a:rPr>
              <a:t>a person to pay the calculated </a:t>
            </a:r>
            <a:r>
              <a:rPr lang="en-GB" sz="2400" dirty="0" smtClean="0">
                <a:latin typeface="Calibri" pitchFamily="34" charset="0"/>
              </a:rPr>
              <a:t>amount </a:t>
            </a:r>
            <a:r>
              <a:rPr lang="en-GB" sz="2400" dirty="0">
                <a:latin typeface="Calibri" pitchFamily="34" charset="0"/>
              </a:rPr>
              <a:t>of duties (</a:t>
            </a:r>
            <a:r>
              <a:rPr lang="en-GB" sz="2400" dirty="0" smtClean="0">
                <a:latin typeface="Calibri" pitchFamily="34" charset="0"/>
              </a:rPr>
              <a:t>customs debt on import </a:t>
            </a:r>
            <a:r>
              <a:rPr lang="en-GB" sz="2400" dirty="0">
                <a:latin typeface="Calibri" pitchFamily="34" charset="0"/>
              </a:rPr>
              <a:t>or export) and other charges which apply</a:t>
            </a:r>
            <a:r>
              <a:rPr lang="en-GB" dirty="0">
                <a:latin typeface="Calibri" pitchFamily="34" charset="0"/>
              </a:rPr>
              <a:t> </a:t>
            </a:r>
            <a:r>
              <a:rPr lang="en-GB" sz="2400" dirty="0">
                <a:latin typeface="Calibri" pitchFamily="34" charset="0"/>
              </a:rPr>
              <a:t>for specific goods in accordance with the provisions in force.</a:t>
            </a:r>
          </a:p>
          <a:p>
            <a:pPr>
              <a:spcBef>
                <a:spcPct val="50000"/>
              </a:spcBef>
            </a:pPr>
            <a:endParaRPr lang="en-GB" sz="2400" dirty="0">
              <a:latin typeface="Calibri" pitchFamily="34" charset="0"/>
            </a:endParaRPr>
          </a:p>
          <a:p>
            <a:pPr>
              <a:spcBef>
                <a:spcPct val="50000"/>
              </a:spcBef>
            </a:pPr>
            <a:endParaRPr lang="en-GB" dirty="0">
              <a:latin typeface="Calibri" pitchFamily="34" charset="0"/>
            </a:endParaRPr>
          </a:p>
          <a:p>
            <a:pPr>
              <a:spcBef>
                <a:spcPct val="50000"/>
              </a:spcBef>
            </a:pPr>
            <a:endParaRPr lang="en-GB" b="1" dirty="0">
              <a:latin typeface="Calibri" pitchFamily="34" charset="0"/>
            </a:endParaRPr>
          </a:p>
          <a:p>
            <a:pPr>
              <a:spcBef>
                <a:spcPct val="50000"/>
              </a:spcBef>
            </a:pPr>
            <a:endParaRPr lang="en-GB" dirty="0">
              <a:latin typeface="Calibri" pitchFamily="34" charset="0"/>
            </a:endParaRPr>
          </a:p>
          <a:p>
            <a:pPr>
              <a:spcBef>
                <a:spcPct val="50000"/>
              </a:spcBef>
            </a:pPr>
            <a:endParaRPr lang="en-GB" dirty="0">
              <a:latin typeface="Calibri" pitchFamily="34" charset="0"/>
            </a:endParaRPr>
          </a:p>
          <a:p>
            <a:pPr>
              <a:spcBef>
                <a:spcPct val="50000"/>
              </a:spcBef>
            </a:pPr>
            <a:endParaRPr lang="en-GB" dirty="0">
              <a:latin typeface="Calibri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667000" y="609600"/>
            <a:ext cx="38100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sl-SI" sz="20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ambria" pitchFamily="18" charset="0"/>
              </a:rPr>
              <a:t>Customs rules and procedures</a:t>
            </a:r>
            <a:endParaRPr lang="en-GB" sz="20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09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9" name="Round Same Side Corner Rectangle 8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i="1" dirty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CUSTOMS UNION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7420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b="1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en-US" b="1">
                  <a:solidFill>
                    <a:srgbClr val="F2DCDB"/>
                  </a:solidFill>
                  <a:latin typeface="Cambria" pitchFamily="18" charset="0"/>
                </a:rPr>
                <a:t>29</a:t>
              </a:r>
              <a:r>
                <a:rPr lang="sr-Latn-CS" b="1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b="1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b="1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17421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12" name="5-Point Star 11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3" name="5-Point Star 12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4" name="5-Point Star 13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5" name="5-Point Star 14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6" name="5-Point Star 15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7" name="5-Point Star 16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</p:grpSp>
      </p:grpSp>
      <p:grpSp>
        <p:nvGrpSpPr>
          <p:cNvPr id="17410" name="Group 21"/>
          <p:cNvGrpSpPr>
            <a:grpSpLocks/>
          </p:cNvGrpSpPr>
          <p:nvPr/>
        </p:nvGrpSpPr>
        <p:grpSpPr bwMode="auto">
          <a:xfrm>
            <a:off x="0" y="6354763"/>
            <a:ext cx="9144000" cy="506412"/>
            <a:chOff x="0" y="6354762"/>
            <a:chExt cx="9144000" cy="506473"/>
          </a:xfrm>
        </p:grpSpPr>
        <p:sp>
          <p:nvSpPr>
            <p:cNvPr id="4" name="Round Same Side Corner Rectangle 3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Cambria" pitchFamily="18" charset="0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533400" y="6461137"/>
              <a:ext cx="4564063" cy="4000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Negotiating Team for the Accession 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endParaRPr>
            </a:p>
          </p:txBody>
        </p:sp>
        <p:pic>
          <p:nvPicPr>
            <p:cNvPr id="17417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Rectangle 17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29: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b="1" i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Customs union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  <p:sp>
        <p:nvSpPr>
          <p:cNvPr id="25603" name="Text Box 18"/>
          <p:cNvSpPr txBox="1">
            <a:spLocks noChangeArrowheads="1"/>
          </p:cNvSpPr>
          <p:nvPr/>
        </p:nvSpPr>
        <p:spPr bwMode="auto">
          <a:xfrm>
            <a:off x="914400" y="1143000"/>
            <a:ext cx="8229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GB" sz="2400" b="1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Incurrence of customs debt</a:t>
            </a:r>
          </a:p>
        </p:txBody>
      </p:sp>
      <p:sp>
        <p:nvSpPr>
          <p:cNvPr id="25604" name="Text Box 19"/>
          <p:cNvSpPr txBox="1">
            <a:spLocks noChangeArrowheads="1"/>
          </p:cNvSpPr>
          <p:nvPr/>
        </p:nvSpPr>
        <p:spPr bwMode="auto">
          <a:xfrm>
            <a:off x="838200" y="2057400"/>
            <a:ext cx="7620000" cy="237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GB" sz="2000" b="1" i="1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Bases for the incurrence of the customs debt on importation</a:t>
            </a:r>
            <a:r>
              <a:rPr lang="en-GB" sz="200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:</a:t>
            </a: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n-GB" sz="2000" dirty="0">
                <a:latin typeface="+mn-lt"/>
              </a:rPr>
              <a:t>   release for </a:t>
            </a:r>
            <a:r>
              <a:rPr lang="en-GB" sz="2000" b="1" dirty="0">
                <a:latin typeface="+mn-lt"/>
              </a:rPr>
              <a:t>free circulation</a:t>
            </a:r>
            <a:r>
              <a:rPr lang="en-GB" sz="2000" dirty="0">
                <a:latin typeface="+mn-lt"/>
              </a:rPr>
              <a:t> or placing of goods under the </a:t>
            </a:r>
            <a:r>
              <a:rPr lang="en-GB" sz="2000" b="1" dirty="0">
                <a:latin typeface="+mn-lt"/>
              </a:rPr>
              <a:t>temporary importation</a:t>
            </a:r>
            <a:r>
              <a:rPr lang="en-GB" sz="2000" dirty="0">
                <a:latin typeface="+mn-lt"/>
              </a:rPr>
              <a:t> procedure </a:t>
            </a:r>
            <a:r>
              <a:rPr lang="en-GB" sz="2000" b="1" dirty="0">
                <a:latin typeface="+mn-lt"/>
              </a:rPr>
              <a:t>with partial relief from import </a:t>
            </a:r>
            <a:r>
              <a:rPr lang="en-GB" sz="2000" b="1" dirty="0" smtClean="0">
                <a:latin typeface="+mn-lt"/>
              </a:rPr>
              <a:t>duties;</a:t>
            </a:r>
            <a:endParaRPr lang="en-GB" sz="2000" b="1" dirty="0">
              <a:latin typeface="+mn-lt"/>
            </a:endParaRP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n-GB" sz="2000" b="1" dirty="0">
                <a:latin typeface="+mn-lt"/>
              </a:rPr>
              <a:t>  unlawful introduction</a:t>
            </a:r>
            <a:r>
              <a:rPr lang="en-GB" sz="2000" dirty="0">
                <a:latin typeface="+mn-lt"/>
              </a:rPr>
              <a:t> of goods into the customs territory or from free zone or a free warehouse to the rest of customs territory; </a:t>
            </a: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n-GB" sz="2000" b="1" dirty="0">
                <a:latin typeface="+mn-lt"/>
              </a:rPr>
              <a:t>  unlawful removal</a:t>
            </a:r>
            <a:r>
              <a:rPr lang="en-GB" sz="2000" dirty="0">
                <a:latin typeface="+mn-lt"/>
              </a:rPr>
              <a:t> of goods from customs supervision</a:t>
            </a:r>
            <a:endParaRPr lang="en-GB" dirty="0">
              <a:solidFill>
                <a:srgbClr val="0F5494"/>
              </a:solidFill>
              <a:latin typeface="+mn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667000" y="609600"/>
            <a:ext cx="38100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sl-SI" sz="20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ambria" pitchFamily="18" charset="0"/>
              </a:rPr>
              <a:t>Customs rules and procedures</a:t>
            </a:r>
            <a:endParaRPr lang="en-GB" sz="20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239000" y="1219200"/>
            <a:ext cx="1447800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sl-SI" sz="1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Ar.201-217CL</a:t>
            </a:r>
            <a:endParaRPr lang="en-GB" sz="12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3" name="Group 7"/>
          <p:cNvGrpSpPr>
            <a:grpSpLocks/>
          </p:cNvGrpSpPr>
          <p:nvPr/>
        </p:nvGrpSpPr>
        <p:grpSpPr bwMode="auto">
          <a:xfrm>
            <a:off x="0" y="0"/>
            <a:ext cx="9144000" cy="860425"/>
            <a:chOff x="0" y="-4763"/>
            <a:chExt cx="9144000" cy="860426"/>
          </a:xfrm>
        </p:grpSpPr>
        <p:sp>
          <p:nvSpPr>
            <p:cNvPr id="9" name="Round Same Side Corner Rectangle 8"/>
            <p:cNvSpPr/>
            <p:nvPr/>
          </p:nvSpPr>
          <p:spPr>
            <a:xfrm>
              <a:off x="0" y="0"/>
              <a:ext cx="9144000" cy="533401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i="1" dirty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CUSTOMS UNION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8444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b="1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en-US" b="1">
                  <a:solidFill>
                    <a:srgbClr val="F2DCDB"/>
                  </a:solidFill>
                  <a:latin typeface="Cambria" pitchFamily="18" charset="0"/>
                </a:rPr>
                <a:t>29</a:t>
              </a:r>
              <a:r>
                <a:rPr lang="sr-Latn-CS" b="1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b="1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b="1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18445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12" name="5-Point Star 11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3" name="5-Point Star 12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4" name="5-Point Star 13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5" name="5-Point Star 14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6" name="5-Point Star 15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7" name="5-Point Star 16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</p:grpSp>
      </p:grpSp>
      <p:grpSp>
        <p:nvGrpSpPr>
          <p:cNvPr id="18434" name="Group 21"/>
          <p:cNvGrpSpPr>
            <a:grpSpLocks/>
          </p:cNvGrpSpPr>
          <p:nvPr/>
        </p:nvGrpSpPr>
        <p:grpSpPr bwMode="auto">
          <a:xfrm>
            <a:off x="0" y="6354763"/>
            <a:ext cx="9144000" cy="506412"/>
            <a:chOff x="0" y="6354762"/>
            <a:chExt cx="9144000" cy="506473"/>
          </a:xfrm>
        </p:grpSpPr>
        <p:sp>
          <p:nvSpPr>
            <p:cNvPr id="4" name="Round Same Side Corner Rectangle 3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Cambria" pitchFamily="18" charset="0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533400" y="6461137"/>
              <a:ext cx="4564063" cy="4000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Negotiating Team for the Accession 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endParaRPr>
            </a:p>
          </p:txBody>
        </p:sp>
        <p:pic>
          <p:nvPicPr>
            <p:cNvPr id="18441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Rectangle 17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29: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b="1" i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Customs union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  <p:sp>
        <p:nvSpPr>
          <p:cNvPr id="26627" name="Text Box 25"/>
          <p:cNvSpPr txBox="1">
            <a:spLocks noChangeArrowheads="1"/>
          </p:cNvSpPr>
          <p:nvPr/>
        </p:nvSpPr>
        <p:spPr bwMode="auto">
          <a:xfrm>
            <a:off x="838200" y="1219200"/>
            <a:ext cx="7467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GB" sz="2400" b="1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Incurrence of customs debt</a:t>
            </a:r>
          </a:p>
        </p:txBody>
      </p:sp>
      <p:sp>
        <p:nvSpPr>
          <p:cNvPr id="18436" name="Text Box 30"/>
          <p:cNvSpPr txBox="1">
            <a:spLocks noChangeArrowheads="1"/>
          </p:cNvSpPr>
          <p:nvPr/>
        </p:nvSpPr>
        <p:spPr bwMode="auto">
          <a:xfrm>
            <a:off x="304800" y="2057400"/>
            <a:ext cx="81534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endParaRPr lang="en-GB"/>
          </a:p>
          <a:p>
            <a:pPr>
              <a:spcBef>
                <a:spcPct val="50000"/>
              </a:spcBef>
              <a:buFontTx/>
              <a:buChar char="•"/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 sz="2400"/>
          </a:p>
          <a:p>
            <a:pPr>
              <a:spcBef>
                <a:spcPct val="50000"/>
              </a:spcBef>
            </a:pPr>
            <a:endParaRPr lang="en-GB" sz="2400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 b="1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</p:txBody>
      </p:sp>
      <p:sp>
        <p:nvSpPr>
          <p:cNvPr id="26629" name="Text Box 31"/>
          <p:cNvSpPr txBox="1">
            <a:spLocks noChangeArrowheads="1"/>
          </p:cNvSpPr>
          <p:nvPr/>
        </p:nvSpPr>
        <p:spPr bwMode="auto">
          <a:xfrm>
            <a:off x="838200" y="2057400"/>
            <a:ext cx="7620000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GB" sz="2000" b="1" dirty="0">
                <a:latin typeface="Calibri" pitchFamily="34" charset="0"/>
              </a:rPr>
              <a:t>  non-fulfilment of the obligations</a:t>
            </a:r>
            <a:r>
              <a:rPr lang="en-GB" sz="2000" dirty="0">
                <a:latin typeface="Calibri" pitchFamily="34" charset="0"/>
              </a:rPr>
              <a:t> arising from temporary storage or from the use of the customs procedure or </a:t>
            </a:r>
            <a:r>
              <a:rPr lang="en-GB" sz="2000" b="1" dirty="0">
                <a:latin typeface="Calibri" pitchFamily="34" charset="0"/>
              </a:rPr>
              <a:t>non-compliance with the conditions</a:t>
            </a:r>
            <a:r>
              <a:rPr lang="en-GB" sz="2000" dirty="0">
                <a:latin typeface="Calibri" pitchFamily="34" charset="0"/>
              </a:rPr>
              <a:t> governing the placing of goods under the customs procedure or the granting of a reduced rate of import duties(</a:t>
            </a:r>
            <a:r>
              <a:rPr lang="en-US" sz="2000" dirty="0">
                <a:latin typeface="Calibri" pitchFamily="34" charset="0"/>
              </a:rPr>
              <a:t>by virtue of the end-use of the goods</a:t>
            </a:r>
            <a:r>
              <a:rPr lang="sl-SI" sz="2000" dirty="0">
                <a:latin typeface="Calibri" pitchFamily="34" charset="0"/>
              </a:rPr>
              <a:t>)</a:t>
            </a:r>
            <a:r>
              <a:rPr lang="en-GB" sz="2000" dirty="0">
                <a:latin typeface="Calibri" pitchFamily="34" charset="0"/>
              </a:rPr>
              <a:t>under condition of </a:t>
            </a:r>
            <a:r>
              <a:rPr lang="en-GB" sz="2000" dirty="0" smtClean="0">
                <a:latin typeface="Calibri" pitchFamily="34" charset="0"/>
              </a:rPr>
              <a:t>goods for </a:t>
            </a:r>
            <a:r>
              <a:rPr lang="en-GB" sz="2000" dirty="0">
                <a:latin typeface="Calibri" pitchFamily="34" charset="0"/>
              </a:rPr>
              <a:t>special purposes</a:t>
            </a:r>
            <a:r>
              <a:rPr lang="en-GB" sz="2000" dirty="0">
                <a:solidFill>
                  <a:srgbClr val="558ED5"/>
                </a:solidFill>
                <a:latin typeface="Calibri" pitchFamily="34" charset="0"/>
              </a:rPr>
              <a:t>)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GB" sz="2000" dirty="0">
                <a:latin typeface="Calibri" pitchFamily="34" charset="0"/>
              </a:rPr>
              <a:t>  </a:t>
            </a:r>
            <a:r>
              <a:rPr lang="en-GB" sz="2000" b="1" dirty="0">
                <a:latin typeface="Calibri" pitchFamily="34" charset="0"/>
              </a:rPr>
              <a:t>use</a:t>
            </a:r>
            <a:r>
              <a:rPr lang="en-GB" sz="2000" dirty="0">
                <a:latin typeface="Calibri" pitchFamily="34" charset="0"/>
              </a:rPr>
              <a:t> of goods in a free zone or a free warehouse </a:t>
            </a:r>
            <a:r>
              <a:rPr lang="en-US" sz="2000" dirty="0">
                <a:latin typeface="Calibri" pitchFamily="34" charset="0"/>
              </a:rPr>
              <a:t>under conditions or in a way which is not in accordance with the provisions</a:t>
            </a:r>
            <a:r>
              <a:rPr lang="en-GB" sz="2000" dirty="0">
                <a:latin typeface="Calibri" pitchFamily="34" charset="0"/>
              </a:rPr>
              <a:t>;</a:t>
            </a:r>
            <a:endParaRPr lang="en-GB" sz="2000" dirty="0">
              <a:solidFill>
                <a:srgbClr val="0F5494"/>
              </a:solidFill>
              <a:latin typeface="Calibri" pitchFamily="34" charset="0"/>
            </a:endParaRPr>
          </a:p>
          <a:p>
            <a:pPr>
              <a:spcBef>
                <a:spcPct val="50000"/>
              </a:spcBef>
            </a:pPr>
            <a:endParaRPr lang="en-GB" sz="2000" dirty="0">
              <a:solidFill>
                <a:srgbClr val="0F5494"/>
              </a:solidFill>
              <a:latin typeface="Calibri" pitchFamily="34" charset="0"/>
            </a:endParaRPr>
          </a:p>
          <a:p>
            <a:pPr>
              <a:spcBef>
                <a:spcPct val="50000"/>
              </a:spcBef>
            </a:pPr>
            <a:r>
              <a:rPr lang="sl-SI" dirty="0" smtClean="0"/>
              <a:t>- </a:t>
            </a:r>
            <a:r>
              <a:rPr lang="en-US" sz="2000" dirty="0" smtClean="0">
                <a:latin typeface="+mj-lt"/>
              </a:rPr>
              <a:t>When the customs debt shall </a:t>
            </a:r>
            <a:r>
              <a:rPr lang="en-US" sz="2000" b="1" dirty="0" smtClean="0">
                <a:latin typeface="+mj-lt"/>
              </a:rPr>
              <a:t>not</a:t>
            </a:r>
            <a:r>
              <a:rPr lang="en-US" sz="2000" dirty="0" smtClean="0">
                <a:latin typeface="+mj-lt"/>
              </a:rPr>
              <a:t> </a:t>
            </a:r>
            <a:r>
              <a:rPr lang="en-US" sz="2000" b="1" dirty="0" smtClean="0">
                <a:latin typeface="+mj-lt"/>
              </a:rPr>
              <a:t>incur</a:t>
            </a:r>
            <a:endParaRPr lang="en-GB" b="1" dirty="0">
              <a:latin typeface="Calibri" pitchFamily="34" charset="0"/>
            </a:endParaRPr>
          </a:p>
          <a:p>
            <a:pPr>
              <a:spcBef>
                <a:spcPct val="50000"/>
              </a:spcBef>
              <a:buFontTx/>
              <a:buChar char="•"/>
            </a:pPr>
            <a:endParaRPr lang="en-GB" dirty="0">
              <a:solidFill>
                <a:srgbClr val="0F5494"/>
              </a:solidFill>
              <a:latin typeface="Calibri" pitchFamily="34" charset="0"/>
            </a:endParaRPr>
          </a:p>
          <a:p>
            <a:pPr>
              <a:spcBef>
                <a:spcPct val="50000"/>
              </a:spcBef>
              <a:buFontTx/>
              <a:buChar char="•"/>
            </a:pPr>
            <a:endParaRPr lang="en-GB" dirty="0">
              <a:solidFill>
                <a:srgbClr val="0F5494"/>
              </a:solidFill>
              <a:latin typeface="Calibri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667000" y="609600"/>
            <a:ext cx="38100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sl-SI" sz="20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ambria" pitchFamily="18" charset="0"/>
              </a:rPr>
              <a:t>Customs rules and procedures</a:t>
            </a:r>
            <a:endParaRPr lang="en-GB" sz="20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7" name="Group 7"/>
          <p:cNvGrpSpPr>
            <a:grpSpLocks/>
          </p:cNvGrpSpPr>
          <p:nvPr/>
        </p:nvGrpSpPr>
        <p:grpSpPr bwMode="auto">
          <a:xfrm>
            <a:off x="0" y="0"/>
            <a:ext cx="9144000" cy="860425"/>
            <a:chOff x="0" y="-4763"/>
            <a:chExt cx="9144000" cy="860426"/>
          </a:xfrm>
        </p:grpSpPr>
        <p:sp>
          <p:nvSpPr>
            <p:cNvPr id="9" name="Round Same Side Corner Rectangle 8"/>
            <p:cNvSpPr/>
            <p:nvPr/>
          </p:nvSpPr>
          <p:spPr>
            <a:xfrm>
              <a:off x="0" y="0"/>
              <a:ext cx="9144000" cy="533401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r>
                <a:rPr lang="en-US" b="1" i="1" dirty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CUSTOMS UNION</a:t>
              </a:r>
            </a:p>
            <a:p>
              <a:pPr algn="ctr">
                <a:defRPr/>
              </a:pPr>
              <a:endParaRPr lang="en-US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9469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b="1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en-US" b="1">
                  <a:solidFill>
                    <a:srgbClr val="F2DCDB"/>
                  </a:solidFill>
                  <a:latin typeface="Cambria" pitchFamily="18" charset="0"/>
                </a:rPr>
                <a:t>29</a:t>
              </a:r>
              <a:r>
                <a:rPr lang="sr-Latn-CS" b="1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b="1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b="1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19470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12" name="5-Point Star 11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3" name="5-Point Star 12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4" name="5-Point Star 13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5" name="5-Point Star 14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6" name="5-Point Star 15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7" name="5-Point Star 16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</p:grpSp>
      </p:grpSp>
      <p:grpSp>
        <p:nvGrpSpPr>
          <p:cNvPr id="19458" name="Group 21"/>
          <p:cNvGrpSpPr>
            <a:grpSpLocks/>
          </p:cNvGrpSpPr>
          <p:nvPr/>
        </p:nvGrpSpPr>
        <p:grpSpPr bwMode="auto">
          <a:xfrm>
            <a:off x="0" y="6354763"/>
            <a:ext cx="9144000" cy="506412"/>
            <a:chOff x="0" y="6354762"/>
            <a:chExt cx="9144000" cy="506473"/>
          </a:xfrm>
        </p:grpSpPr>
        <p:sp>
          <p:nvSpPr>
            <p:cNvPr id="4" name="Round Same Side Corner Rectangle 3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Cambria" pitchFamily="18" charset="0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533400" y="6461137"/>
              <a:ext cx="4564063" cy="4000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the Accession 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19466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Rectangle 17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29: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r>
                <a:rPr lang="en-US" sz="1100" b="1" i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Customs union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990600" y="838200"/>
            <a:ext cx="7543800" cy="50911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/>
            <a:endParaRPr lang="sl-SI" sz="1400" dirty="0">
              <a:solidFill>
                <a:srgbClr val="000000"/>
              </a:solidFill>
              <a:cs typeface="Arial" charset="0"/>
            </a:endParaRPr>
          </a:p>
          <a:p>
            <a:endParaRPr lang="sl-SI" sz="2000" dirty="0">
              <a:solidFill>
                <a:srgbClr val="000000"/>
              </a:solidFill>
              <a:cs typeface="Arial" charset="0"/>
            </a:endParaRPr>
          </a:p>
          <a:p>
            <a:r>
              <a:rPr lang="en-GB" sz="2400" b="1" dirty="0">
                <a:solidFill>
                  <a:srgbClr val="632523"/>
                </a:solidFill>
                <a:cs typeface="Arial" charset="0"/>
              </a:rPr>
              <a:t>Guarantee for potential or existing debt</a:t>
            </a:r>
            <a:r>
              <a:rPr lang="en-GB" sz="2400" dirty="0">
                <a:solidFill>
                  <a:srgbClr val="632523"/>
                </a:solidFill>
                <a:cs typeface="Arial" charset="0"/>
              </a:rPr>
              <a:t> </a:t>
            </a:r>
            <a:endParaRPr lang="sl-SI" sz="2400" dirty="0">
              <a:solidFill>
                <a:srgbClr val="632523"/>
              </a:solidFill>
              <a:cs typeface="Arial" charset="0"/>
            </a:endParaRPr>
          </a:p>
          <a:p>
            <a:endParaRPr lang="en-GB" sz="2000" dirty="0">
              <a:solidFill>
                <a:srgbClr val="000000"/>
              </a:solidFill>
              <a:cs typeface="Arial" charset="0"/>
            </a:endParaRPr>
          </a:p>
          <a:p>
            <a:r>
              <a:rPr lang="sl-SI" sz="2000" b="1" i="1" dirty="0">
                <a:solidFill>
                  <a:srgbClr val="000000"/>
                </a:solidFill>
                <a:cs typeface="Arial" charset="0"/>
              </a:rPr>
              <a:t>Security for </a:t>
            </a:r>
            <a:r>
              <a:rPr lang="sl-SI" sz="2000" b="1" i="1" dirty="0" smtClean="0">
                <a:solidFill>
                  <a:srgbClr val="000000"/>
                </a:solidFill>
                <a:cs typeface="Arial" charset="0"/>
              </a:rPr>
              <a:t>paym</a:t>
            </a:r>
            <a:r>
              <a:rPr lang="en-US" sz="2000" b="1" i="1" dirty="0" smtClean="0">
                <a:solidFill>
                  <a:srgbClr val="000000"/>
                </a:solidFill>
                <a:cs typeface="Arial" charset="0"/>
              </a:rPr>
              <a:t>e</a:t>
            </a:r>
            <a:r>
              <a:rPr lang="sl-SI" sz="2000" b="1" i="1" dirty="0" smtClean="0">
                <a:solidFill>
                  <a:srgbClr val="000000"/>
                </a:solidFill>
                <a:cs typeface="Arial" charset="0"/>
              </a:rPr>
              <a:t>nt</a:t>
            </a:r>
            <a:r>
              <a:rPr lang="sl-SI" sz="2000" dirty="0" smtClean="0">
                <a:solidFill>
                  <a:srgbClr val="000000"/>
                </a:solidFill>
                <a:cs typeface="Arial" charset="0"/>
              </a:rPr>
              <a:t>- </a:t>
            </a:r>
            <a:r>
              <a:rPr lang="en-US" sz="2000" dirty="0">
                <a:solidFill>
                  <a:srgbClr val="000000"/>
                </a:solidFill>
                <a:cs typeface="Arial" charset="0"/>
              </a:rPr>
              <a:t>Of already incurred customs debt, debt that could arise and interests</a:t>
            </a:r>
            <a:endParaRPr lang="sl-SI" sz="2000" dirty="0">
              <a:solidFill>
                <a:srgbClr val="00B050"/>
              </a:solidFill>
              <a:cs typeface="Arial" charset="0"/>
            </a:endParaRPr>
          </a:p>
          <a:p>
            <a:r>
              <a:rPr lang="en-US" sz="2000" dirty="0">
                <a:solidFill>
                  <a:srgbClr val="000000"/>
                </a:solidFill>
                <a:cs typeface="Arial" charset="0"/>
              </a:rPr>
              <a:t>For customs debt under 500</a:t>
            </a:r>
            <a:r>
              <a:rPr lang="en-US" sz="2000" dirty="0" smtClean="0">
                <a:solidFill>
                  <a:srgbClr val="000000"/>
                </a:solidFill>
                <a:cs typeface="Arial" charset="0"/>
              </a:rPr>
              <a:t>€, </a:t>
            </a:r>
            <a:r>
              <a:rPr lang="en-US" sz="2000" dirty="0">
                <a:solidFill>
                  <a:srgbClr val="000000"/>
                </a:solidFill>
                <a:cs typeface="Arial" charset="0"/>
              </a:rPr>
              <a:t>no security for payment is required</a:t>
            </a:r>
            <a:r>
              <a:rPr lang="sl-SI" sz="2000" dirty="0">
                <a:solidFill>
                  <a:srgbClr val="000000"/>
                </a:solidFill>
                <a:cs typeface="Arial" charset="0"/>
              </a:rPr>
              <a:t>.</a:t>
            </a:r>
          </a:p>
          <a:p>
            <a:endParaRPr lang="sl-SI" sz="2000" dirty="0">
              <a:solidFill>
                <a:srgbClr val="000000"/>
              </a:solidFill>
              <a:cs typeface="Arial" charset="0"/>
            </a:endParaRPr>
          </a:p>
          <a:p>
            <a:r>
              <a:rPr lang="en-GB" sz="2000" b="1" dirty="0">
                <a:solidFill>
                  <a:schemeClr val="tx1"/>
                </a:solidFill>
                <a:cs typeface="Arial" charset="0"/>
              </a:rPr>
              <a:t>Person required to provide a security</a:t>
            </a:r>
            <a:r>
              <a:rPr lang="sl-SI" sz="2000" b="1" dirty="0">
                <a:solidFill>
                  <a:schemeClr val="tx1"/>
                </a:solidFill>
                <a:cs typeface="Arial" charset="0"/>
              </a:rPr>
              <a:t> for </a:t>
            </a:r>
            <a:r>
              <a:rPr lang="sl-SI" sz="2000" b="1" dirty="0" smtClean="0">
                <a:solidFill>
                  <a:schemeClr val="tx1"/>
                </a:solidFill>
                <a:cs typeface="Arial" charset="0"/>
              </a:rPr>
              <a:t>paym</a:t>
            </a:r>
            <a:r>
              <a:rPr lang="en-US" sz="2000" b="1" dirty="0" smtClean="0">
                <a:solidFill>
                  <a:schemeClr val="tx1"/>
                </a:solidFill>
                <a:cs typeface="Arial" charset="0"/>
              </a:rPr>
              <a:t>e</a:t>
            </a:r>
            <a:r>
              <a:rPr lang="sl-SI" sz="2000" b="1" dirty="0" smtClean="0">
                <a:solidFill>
                  <a:schemeClr val="tx1"/>
                </a:solidFill>
                <a:cs typeface="Arial" charset="0"/>
              </a:rPr>
              <a:t>nt</a:t>
            </a:r>
            <a:r>
              <a:rPr lang="en-GB" sz="2000" b="1" dirty="0" smtClean="0">
                <a:solidFill>
                  <a:schemeClr val="tx1"/>
                </a:solidFill>
                <a:cs typeface="Arial" charset="0"/>
              </a:rPr>
              <a:t> </a:t>
            </a:r>
            <a:r>
              <a:rPr lang="sl-SI" sz="2000" b="1" dirty="0" smtClean="0">
                <a:solidFill>
                  <a:schemeClr val="tx1"/>
                </a:solidFill>
                <a:cs typeface="Arial" charset="0"/>
              </a:rPr>
              <a:t>-</a:t>
            </a:r>
            <a:r>
              <a:rPr lang="en-US" sz="2000" b="1" dirty="0" smtClean="0">
                <a:solidFill>
                  <a:schemeClr val="tx1"/>
                </a:solidFill>
                <a:cs typeface="Arial" charset="0"/>
              </a:rPr>
              <a:t> </a:t>
            </a:r>
            <a:r>
              <a:rPr lang="sl-SI" sz="2000" dirty="0" smtClean="0">
                <a:solidFill>
                  <a:schemeClr val="tx1"/>
                </a:solidFill>
                <a:cs typeface="Arial" charset="0"/>
              </a:rPr>
              <a:t>c</a:t>
            </a:r>
            <a:r>
              <a:rPr lang="en-US" sz="2000" dirty="0" err="1">
                <a:solidFill>
                  <a:schemeClr val="tx1"/>
                </a:solidFill>
                <a:cs typeface="Arial" charset="0"/>
              </a:rPr>
              <a:t>ustoms</a:t>
            </a:r>
            <a:r>
              <a:rPr lang="en-US" sz="2000" dirty="0">
                <a:solidFill>
                  <a:schemeClr val="tx1"/>
                </a:solidFill>
                <a:cs typeface="Arial" charset="0"/>
              </a:rPr>
              <a:t> debtor or person who can become customs debtor, authorized representative</a:t>
            </a:r>
            <a:endParaRPr lang="sl-SI" sz="2000" dirty="0">
              <a:solidFill>
                <a:schemeClr val="tx1"/>
              </a:solidFill>
              <a:cs typeface="Arial" charset="0"/>
            </a:endParaRPr>
          </a:p>
          <a:p>
            <a:endParaRPr lang="en-GB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endParaRPr lang="en-GB" sz="2000" dirty="0">
              <a:solidFill>
                <a:srgbClr val="000000"/>
              </a:solidFill>
              <a:cs typeface="Arial" charset="0"/>
            </a:endParaRPr>
          </a:p>
          <a:p>
            <a:endParaRPr lang="sl-SI" sz="2000" dirty="0">
              <a:solidFill>
                <a:srgbClr val="00B050"/>
              </a:solidFill>
              <a:cs typeface="Arial" charset="0"/>
            </a:endParaRPr>
          </a:p>
          <a:p>
            <a:endParaRPr lang="sl-SI" dirty="0">
              <a:solidFill>
                <a:srgbClr val="00B050"/>
              </a:solidFill>
              <a:cs typeface="Arial" charset="0"/>
            </a:endParaRPr>
          </a:p>
          <a:p>
            <a:endParaRPr lang="en-GB" dirty="0">
              <a:solidFill>
                <a:srgbClr val="00B050"/>
              </a:solidFill>
              <a:cs typeface="Arial" charset="0"/>
            </a:endParaRPr>
          </a:p>
          <a:p>
            <a:endParaRPr lang="sl-SI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n-GB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9460" name="Rectangle 2"/>
          <p:cNvSpPr>
            <a:spLocks noChangeArrowheads="1"/>
          </p:cNvSpPr>
          <p:nvPr/>
        </p:nvSpPr>
        <p:spPr bwMode="auto">
          <a:xfrm>
            <a:off x="0" y="0"/>
            <a:ext cx="220663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l-SI" sz="1100">
                <a:solidFill>
                  <a:srgbClr val="92D050"/>
                </a:solidFill>
                <a:latin typeface="Calibri" pitchFamily="34" charset="0"/>
                <a:cs typeface="Times New Roman" pitchFamily="18" charset="0"/>
              </a:rPr>
              <a:t>.</a:t>
            </a:r>
            <a:endParaRPr lang="sl-SI"/>
          </a:p>
        </p:txBody>
      </p:sp>
      <p:sp>
        <p:nvSpPr>
          <p:cNvPr id="20" name="TextBox 19"/>
          <p:cNvSpPr txBox="1"/>
          <p:nvPr/>
        </p:nvSpPr>
        <p:spPr>
          <a:xfrm>
            <a:off x="1219200" y="609600"/>
            <a:ext cx="44196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sl-SI" sz="20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ambria" pitchFamily="18" charset="0"/>
              </a:rPr>
              <a:t>Customs rules and procedures</a:t>
            </a:r>
            <a:endParaRPr lang="en-GB" sz="20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2" name="Rectangle 2"/>
          <p:cNvSpPr>
            <a:spLocks noChangeArrowheads="1"/>
          </p:cNvSpPr>
          <p:nvPr/>
        </p:nvSpPr>
        <p:spPr bwMode="auto">
          <a:xfrm rot="10800000" flipV="1">
            <a:off x="912813" y="3703429"/>
            <a:ext cx="7850187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GB" sz="2000" dirty="0">
              <a:latin typeface="Calibri" pitchFamily="34" charset="0"/>
              <a:cs typeface="Times New Roman" pitchFamily="18" charset="0"/>
            </a:endParaRPr>
          </a:p>
          <a:p>
            <a:r>
              <a:rPr lang="sl-SI" sz="1400" dirty="0">
                <a:latin typeface="Calibri" pitchFamily="34" charset="0"/>
                <a:cs typeface="Times New Roman" pitchFamily="18" charset="0"/>
              </a:rPr>
              <a:t> </a:t>
            </a:r>
            <a:r>
              <a:rPr lang="en-GB" sz="2000" b="1" dirty="0">
                <a:latin typeface="Calibri" pitchFamily="34" charset="0"/>
              </a:rPr>
              <a:t>Forms of security</a:t>
            </a:r>
            <a:r>
              <a:rPr lang="sl-SI" sz="2000" b="1" dirty="0">
                <a:latin typeface="Calibri" pitchFamily="34" charset="0"/>
              </a:rPr>
              <a:t>: </a:t>
            </a:r>
          </a:p>
          <a:p>
            <a:pPr>
              <a:buFontTx/>
              <a:buChar char="-"/>
            </a:pPr>
            <a:r>
              <a:rPr lang="sl-SI" sz="2000" b="1" dirty="0">
                <a:latin typeface="Calibri" pitchFamily="34" charset="0"/>
              </a:rPr>
              <a:t> </a:t>
            </a:r>
            <a:r>
              <a:rPr lang="en-GB" sz="2000" b="1" dirty="0">
                <a:latin typeface="Calibri" pitchFamily="34" charset="0"/>
              </a:rPr>
              <a:t>cash</a:t>
            </a:r>
            <a:r>
              <a:rPr lang="en-GB" sz="2000" dirty="0">
                <a:latin typeface="Calibri" pitchFamily="34" charset="0"/>
              </a:rPr>
              <a:t> deposit; </a:t>
            </a:r>
            <a:endParaRPr lang="sl-SI" sz="2000" dirty="0">
              <a:latin typeface="Calibri" pitchFamily="34" charset="0"/>
            </a:endParaRPr>
          </a:p>
          <a:p>
            <a:r>
              <a:rPr lang="sl-SI" sz="2000" dirty="0">
                <a:latin typeface="Calibri" pitchFamily="34" charset="0"/>
              </a:rPr>
              <a:t> -</a:t>
            </a:r>
            <a:r>
              <a:rPr lang="en-GB" sz="2000" dirty="0">
                <a:latin typeface="Calibri" pitchFamily="34" charset="0"/>
              </a:rPr>
              <a:t> undertaking of a </a:t>
            </a:r>
            <a:r>
              <a:rPr lang="en-GB" sz="2000" b="1" dirty="0">
                <a:latin typeface="Calibri" pitchFamily="34" charset="0"/>
              </a:rPr>
              <a:t>guarantor</a:t>
            </a:r>
            <a:r>
              <a:rPr lang="en-GB" sz="2000" dirty="0">
                <a:latin typeface="Calibri" pitchFamily="34" charset="0"/>
              </a:rPr>
              <a:t>;</a:t>
            </a:r>
            <a:endParaRPr lang="sl-SI" sz="2000" b="1" i="1" dirty="0">
              <a:latin typeface="Calibri" pitchFamily="34" charset="0"/>
              <a:cs typeface="Times New Roman" pitchFamily="18" charset="0"/>
            </a:endParaRPr>
          </a:p>
          <a:p>
            <a:pPr eaLnBrk="0" hangingPunct="0"/>
            <a:r>
              <a:rPr lang="sl-SI" sz="2000" b="1" dirty="0">
                <a:latin typeface="Calibri" pitchFamily="34" charset="0"/>
              </a:rPr>
              <a:t>Guarantor- </a:t>
            </a:r>
            <a:r>
              <a:rPr lang="sl-SI" sz="2000" dirty="0">
                <a:latin typeface="Calibri" pitchFamily="34" charset="0"/>
              </a:rPr>
              <a:t>Authorised comercial banks </a:t>
            </a:r>
            <a:r>
              <a:rPr lang="en-US" sz="2000" dirty="0">
                <a:latin typeface="Calibri" pitchFamily="34" charset="0"/>
              </a:rPr>
              <a:t>with headquarters</a:t>
            </a:r>
            <a:r>
              <a:rPr lang="en-US" dirty="0"/>
              <a:t> </a:t>
            </a:r>
            <a:r>
              <a:rPr lang="en-GB" sz="2000" dirty="0">
                <a:latin typeface="Calibri" pitchFamily="34" charset="0"/>
              </a:rPr>
              <a:t>in </a:t>
            </a:r>
            <a:r>
              <a:rPr lang="en-GB" sz="2000" dirty="0" smtClean="0">
                <a:latin typeface="Calibri" pitchFamily="34" charset="0"/>
              </a:rPr>
              <a:t>Montenegro </a:t>
            </a:r>
            <a:r>
              <a:rPr lang="sl-SI" sz="2000" dirty="0" smtClean="0">
                <a:latin typeface="Calibri" pitchFamily="34" charset="0"/>
              </a:rPr>
              <a:t>(</a:t>
            </a:r>
            <a:r>
              <a:rPr lang="en-US" sz="2000" dirty="0">
                <a:latin typeface="Calibri" pitchFamily="34" charset="0"/>
              </a:rPr>
              <a:t>operations approved by the Central Bank of Montenegro</a:t>
            </a:r>
            <a:r>
              <a:rPr lang="sl-SI" sz="2000" dirty="0">
                <a:latin typeface="Calibri" pitchFamily="34" charset="0"/>
              </a:rPr>
              <a:t>)</a:t>
            </a:r>
          </a:p>
          <a:p>
            <a:pPr eaLnBrk="0" hangingPunct="0"/>
            <a:r>
              <a:rPr lang="sl-SI" sz="1400" b="1" i="1" dirty="0">
                <a:latin typeface="Calibri" pitchFamily="34" charset="0"/>
                <a:cs typeface="Times New Roman" pitchFamily="18" charset="0"/>
              </a:rPr>
              <a:t>                                                                                                                      </a:t>
            </a:r>
          </a:p>
          <a:p>
            <a:pPr eaLnBrk="0" hangingPunct="0"/>
            <a:endParaRPr lang="sl-SI" sz="1400" i="1" dirty="0">
              <a:latin typeface="Calibri" pitchFamily="34" charset="0"/>
              <a:cs typeface="Times New Roman" pitchFamily="18" charset="0"/>
            </a:endParaRPr>
          </a:p>
          <a:p>
            <a:pPr eaLnBrk="0" hangingPunct="0"/>
            <a:r>
              <a:rPr lang="sl-SI" sz="1400" i="1" dirty="0">
                <a:latin typeface="Calibri" pitchFamily="34" charset="0"/>
                <a:cs typeface="Times New Roman" pitchFamily="18" charset="0"/>
              </a:rPr>
              <a:t>                                                                                         </a:t>
            </a:r>
          </a:p>
          <a:p>
            <a:pPr eaLnBrk="0" hangingPunct="0"/>
            <a:r>
              <a:rPr lang="sl-SI" sz="1400" i="1" dirty="0">
                <a:latin typeface="Calibri" pitchFamily="34" charset="0"/>
                <a:cs typeface="Times New Roman" pitchFamily="18" charset="0"/>
              </a:rPr>
              <a:t>                                                                                                                                             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467600" y="685800"/>
            <a:ext cx="1295400" cy="830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sl-SI" sz="12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Ar.184-200CL;459-470DOICL;581-593DIOCL</a:t>
            </a:r>
            <a:endParaRPr lang="en-GB" sz="120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1" name="Group 7"/>
          <p:cNvGrpSpPr>
            <a:grpSpLocks/>
          </p:cNvGrpSpPr>
          <p:nvPr/>
        </p:nvGrpSpPr>
        <p:grpSpPr bwMode="auto">
          <a:xfrm>
            <a:off x="0" y="0"/>
            <a:ext cx="9144000" cy="860425"/>
            <a:chOff x="0" y="-4763"/>
            <a:chExt cx="9144000" cy="860426"/>
          </a:xfrm>
        </p:grpSpPr>
        <p:sp>
          <p:nvSpPr>
            <p:cNvPr id="9" name="Round Same Side Corner Rectangle 8"/>
            <p:cNvSpPr/>
            <p:nvPr/>
          </p:nvSpPr>
          <p:spPr>
            <a:xfrm>
              <a:off x="0" y="0"/>
              <a:ext cx="9144000" cy="533401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r>
                <a:rPr lang="en-US" b="1" i="1" dirty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CUSTOMS UNION</a:t>
              </a:r>
            </a:p>
            <a:p>
              <a:pPr algn="ctr">
                <a:defRPr/>
              </a:pPr>
              <a:endParaRPr lang="en-US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20495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b="1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en-US" b="1">
                  <a:solidFill>
                    <a:srgbClr val="F2DCDB"/>
                  </a:solidFill>
                  <a:latin typeface="Cambria" pitchFamily="18" charset="0"/>
                </a:rPr>
                <a:t>29</a:t>
              </a:r>
              <a:r>
                <a:rPr lang="sr-Latn-CS" b="1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b="1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b="1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20496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12" name="5-Point Star 11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3" name="5-Point Star 12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4" name="5-Point Star 13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5" name="5-Point Star 14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6" name="5-Point Star 15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7" name="5-Point Star 16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</p:grpSp>
      </p:grpSp>
      <p:grpSp>
        <p:nvGrpSpPr>
          <p:cNvPr id="20482" name="Group 21"/>
          <p:cNvGrpSpPr>
            <a:grpSpLocks/>
          </p:cNvGrpSpPr>
          <p:nvPr/>
        </p:nvGrpSpPr>
        <p:grpSpPr bwMode="auto">
          <a:xfrm>
            <a:off x="0" y="6354763"/>
            <a:ext cx="9144000" cy="506412"/>
            <a:chOff x="0" y="6354762"/>
            <a:chExt cx="9144000" cy="506473"/>
          </a:xfrm>
        </p:grpSpPr>
        <p:sp>
          <p:nvSpPr>
            <p:cNvPr id="4" name="Round Same Side Corner Rectangle 3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Cambria" pitchFamily="18" charset="0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533400" y="6461137"/>
              <a:ext cx="4564063" cy="4000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the Accession 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20492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Rectangle 17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29: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r>
                <a:rPr lang="en-US" sz="1100" b="1" i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Customs union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762000" y="990600"/>
            <a:ext cx="7772400" cy="1200150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endParaRPr lang="sl-SI" dirty="0"/>
          </a:p>
          <a:p>
            <a:pPr algn="ctr">
              <a:defRPr/>
            </a:pPr>
            <a:endParaRPr lang="sl-SI" dirty="0"/>
          </a:p>
          <a:p>
            <a:pPr algn="ctr">
              <a:defRPr/>
            </a:pPr>
            <a:endParaRPr lang="sl-SI" dirty="0"/>
          </a:p>
          <a:p>
            <a:pPr algn="ctr">
              <a:defRPr/>
            </a:pPr>
            <a:endParaRPr lang="en-GB" dirty="0"/>
          </a:p>
        </p:txBody>
      </p:sp>
      <p:sp>
        <p:nvSpPr>
          <p:cNvPr id="18436" name="Rectangle 2"/>
          <p:cNvSpPr>
            <a:spLocks noChangeArrowheads="1"/>
          </p:cNvSpPr>
          <p:nvPr/>
        </p:nvSpPr>
        <p:spPr bwMode="auto">
          <a:xfrm rot="10800000" flipV="1">
            <a:off x="608013" y="1100138"/>
            <a:ext cx="8154987" cy="209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defRPr/>
            </a:pPr>
            <a:r>
              <a:rPr lang="en-GB" sz="2400" b="1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Guarantee for potential or existing debt</a:t>
            </a:r>
            <a:r>
              <a:rPr lang="en-GB" sz="240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 </a:t>
            </a:r>
            <a:r>
              <a:rPr lang="sl-SI" sz="1400" b="1" i="1" dirty="0">
                <a:latin typeface="+mn-lt"/>
                <a:cs typeface="Times New Roman" pitchFamily="18" charset="0"/>
              </a:rPr>
              <a:t>                                                                                                                     </a:t>
            </a:r>
          </a:p>
          <a:p>
            <a:pPr eaLnBrk="0" hangingPunct="0">
              <a:defRPr/>
            </a:pPr>
            <a:r>
              <a:rPr lang="en-GB" sz="1600" b="1" dirty="0">
                <a:latin typeface="+mn-lt"/>
              </a:rPr>
              <a:t>Kinds of security </a:t>
            </a:r>
            <a:r>
              <a:rPr lang="sl-SI" sz="1600" i="1" dirty="0">
                <a:latin typeface="+mn-lt"/>
                <a:cs typeface="Times New Roman" pitchFamily="18" charset="0"/>
              </a:rPr>
              <a:t>:                                                                                                                                                          </a:t>
            </a:r>
          </a:p>
          <a:p>
            <a:pPr eaLnBrk="0" hangingPunct="0">
              <a:buFont typeface="Calibri" pitchFamily="34" charset="0"/>
              <a:buAutoNum type="arabicPeriod"/>
              <a:defRPr/>
            </a:pPr>
            <a:r>
              <a:rPr lang="sl-SI" sz="1600" i="1" dirty="0">
                <a:latin typeface="+mn-lt"/>
                <a:cs typeface="Times New Roman" pitchFamily="18" charset="0"/>
              </a:rPr>
              <a:t>Individual			</a:t>
            </a:r>
          </a:p>
          <a:p>
            <a:pPr eaLnBrk="0" hangingPunct="0">
              <a:buFont typeface="Calibri" pitchFamily="34" charset="0"/>
              <a:buAutoNum type="arabicPeriod"/>
              <a:defRPr/>
            </a:pPr>
            <a:r>
              <a:rPr lang="sl-SI" sz="1600" i="1" dirty="0" smtClean="0">
                <a:latin typeface="+mn-lt"/>
                <a:cs typeface="Times New Roman" pitchFamily="18" charset="0"/>
              </a:rPr>
              <a:t>General</a:t>
            </a:r>
            <a:r>
              <a:rPr lang="en-US" sz="1600" i="1" dirty="0" smtClean="0">
                <a:latin typeface="+mn-lt"/>
                <a:cs typeface="Times New Roman" pitchFamily="18" charset="0"/>
              </a:rPr>
              <a:t> and</a:t>
            </a:r>
            <a:endParaRPr lang="sl-SI" sz="1600" i="1" dirty="0">
              <a:latin typeface="+mn-lt"/>
              <a:cs typeface="Times New Roman" pitchFamily="18" charset="0"/>
            </a:endParaRPr>
          </a:p>
          <a:p>
            <a:pPr eaLnBrk="0" hangingPunct="0">
              <a:buFont typeface="Calibri" pitchFamily="34" charset="0"/>
              <a:buAutoNum type="arabicPeriod"/>
              <a:defRPr/>
            </a:pPr>
            <a:r>
              <a:rPr lang="sl-SI" sz="1600" i="1" dirty="0">
                <a:latin typeface="+mn-lt"/>
              </a:rPr>
              <a:t>C</a:t>
            </a:r>
            <a:r>
              <a:rPr lang="en-GB" sz="1600" i="1" dirty="0" err="1">
                <a:latin typeface="+mn-lt"/>
              </a:rPr>
              <a:t>omprehensive</a:t>
            </a:r>
            <a:r>
              <a:rPr lang="sl-SI" sz="1600" i="1" dirty="0">
                <a:latin typeface="+mn-lt"/>
                <a:cs typeface="Times New Roman" pitchFamily="18" charset="0"/>
              </a:rPr>
              <a:t>.     </a:t>
            </a:r>
          </a:p>
          <a:p>
            <a:pPr eaLnBrk="0" hangingPunct="0">
              <a:defRPr/>
            </a:pPr>
            <a:endParaRPr lang="sl-SI" sz="1400" i="1" dirty="0">
              <a:latin typeface="+mn-lt"/>
              <a:cs typeface="Times New Roman" pitchFamily="18" charset="0"/>
            </a:endParaRPr>
          </a:p>
          <a:p>
            <a:pPr eaLnBrk="0" hangingPunct="0">
              <a:defRPr/>
            </a:pPr>
            <a:r>
              <a:rPr lang="sl-SI" sz="1400" i="1" dirty="0">
                <a:latin typeface="+mn-lt"/>
                <a:cs typeface="Times New Roman" pitchFamily="18" charset="0"/>
              </a:rPr>
              <a:t>                                                                                         </a:t>
            </a:r>
          </a:p>
          <a:p>
            <a:pPr eaLnBrk="0" hangingPunct="0">
              <a:defRPr/>
            </a:pPr>
            <a:r>
              <a:rPr lang="sl-SI" sz="1400" i="1" dirty="0">
                <a:latin typeface="+mn-lt"/>
                <a:cs typeface="Times New Roman" pitchFamily="18" charset="0"/>
              </a:rPr>
              <a:t>                                                                                                                                            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467600" y="685800"/>
            <a:ext cx="1295400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sl-SI" sz="12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Ar.223,a,b,c CL</a:t>
            </a:r>
            <a:endParaRPr lang="en-GB" sz="120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0486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GB"/>
          </a:p>
        </p:txBody>
      </p:sp>
      <p:graphicFrame>
        <p:nvGraphicFramePr>
          <p:cNvPr id="18499" name="Group 67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598976220"/>
              </p:ext>
            </p:extLst>
          </p:nvPr>
        </p:nvGraphicFramePr>
        <p:xfrm>
          <a:off x="606425" y="2666998"/>
          <a:ext cx="7537450" cy="3337671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819288"/>
                <a:gridCol w="4997657"/>
                <a:gridCol w="1348412"/>
                <a:gridCol w="372093"/>
              </a:tblGrid>
              <a:tr h="6224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Number of procedure</a:t>
                      </a:r>
                      <a:endParaRPr kumimoji="0" lang="sl-SI" sz="1100" b="1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44450" marR="4445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1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Security for payment / procedure</a:t>
                      </a:r>
                      <a:endParaRPr kumimoji="0" lang="en-GB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44450" marR="4445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2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</a:t>
                      </a:r>
                      <a:r>
                        <a:rPr kumimoji="0" lang="en-US" sz="12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Types of security</a:t>
                      </a:r>
                      <a:endParaRPr kumimoji="0" lang="en-GB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44450" marR="4445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Code</a:t>
                      </a:r>
                      <a:endParaRPr kumimoji="0" lang="en-GB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44450" marR="44450" marT="0" marB="0" anchor="ctr" horzOverflow="overflow"/>
                </a:tc>
              </a:tr>
              <a:tr h="354731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4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4</a:t>
                      </a:r>
                      <a:endParaRPr kumimoji="0" lang="en-GB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44450" marR="44450" marT="0" marB="0" anchor="ctr" horzOverflow="overflow"/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Security for deferred payment of customs debt at release of goods for free circulation (*)</a:t>
                      </a:r>
                    </a:p>
                  </a:txBody>
                  <a:tcPr marL="44450" marR="4445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comprehensive</a:t>
                      </a:r>
                      <a:endParaRPr kumimoji="0" lang="en-GB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44450" marR="4445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6</a:t>
                      </a:r>
                      <a:endParaRPr kumimoji="0" lang="en-GB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44450" marR="44450" marT="0" marB="0" anchor="ctr" horzOverflow="overflow"/>
                </a:tc>
              </a:tr>
              <a:tr h="354731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Individual</a:t>
                      </a:r>
                      <a:endParaRPr kumimoji="0" lang="en-GB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44450" marR="4445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</a:t>
                      </a:r>
                      <a:endParaRPr kumimoji="0" lang="en-GB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44450" marR="44450" marT="0" marB="0" anchor="ctr" horzOverflow="overflow"/>
                </a:tc>
              </a:tr>
              <a:tr h="181547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4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T</a:t>
                      </a:r>
                      <a:endParaRPr kumimoji="0" lang="en-GB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44450" marR="44450" marT="0" marB="0" anchor="ctr" horzOverflow="overflow"/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T</a:t>
                      </a:r>
                      <a:r>
                        <a:rPr kumimoji="0" lang="en-GB" sz="11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ransit</a:t>
                      </a:r>
                      <a:endParaRPr kumimoji="0" lang="en-GB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44450" marR="4445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general</a:t>
                      </a:r>
                      <a:endParaRPr kumimoji="0" lang="en-GB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44450" marR="4445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</a:t>
                      </a:r>
                      <a:endParaRPr kumimoji="0" lang="en-GB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44450" marR="44450" marT="0" marB="0" anchor="ctr" horzOverflow="overflow"/>
                </a:tc>
              </a:tr>
              <a:tr h="181547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individual</a:t>
                      </a:r>
                      <a:endParaRPr kumimoji="0" lang="en-GB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44450" marR="4445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</a:t>
                      </a:r>
                      <a:endParaRPr kumimoji="0" lang="en-GB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44450" marR="44450" marT="0" marB="0" anchor="ctr" horzOverflow="overflow"/>
                </a:tc>
              </a:tr>
              <a:tr h="3630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4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7</a:t>
                      </a:r>
                      <a:endParaRPr kumimoji="0" lang="en-GB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44450" marR="4445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Security for payment in procedure of customs warehousing of goods</a:t>
                      </a:r>
                    </a:p>
                  </a:txBody>
                  <a:tcPr marL="44450" marR="4445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comprehesive</a:t>
                      </a:r>
                      <a:endParaRPr kumimoji="0" lang="en-GB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44450" marR="4445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1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7</a:t>
                      </a:r>
                      <a:endParaRPr kumimoji="0" lang="en-GB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44450" marR="44450" marT="0" marB="0" anchor="ctr" horzOverflow="overflow"/>
                </a:tc>
              </a:tr>
              <a:tr h="3630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4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4</a:t>
                      </a:r>
                      <a:endParaRPr kumimoji="0" lang="en-GB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44450" marR="4445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Simplified customs clearance</a:t>
                      </a:r>
                    </a:p>
                  </a:txBody>
                  <a:tcPr marL="44450" marR="4445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comprehesive</a:t>
                      </a:r>
                      <a:endParaRPr kumimoji="0" lang="pl-PL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44450" marR="4445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6</a:t>
                      </a:r>
                      <a:endParaRPr kumimoji="0" lang="pl-PL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44450" marR="44450" marT="0" marB="0" anchor="ctr" horzOverflow="overflow"/>
                </a:tc>
              </a:tr>
              <a:tr h="181547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4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3</a:t>
                      </a:r>
                      <a:endParaRPr kumimoji="0" lang="en-GB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44450" marR="44450" marT="0" marB="0" anchor="ctr" horzOverflow="overflow"/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Security for payment for re-export of goods</a:t>
                      </a:r>
                    </a:p>
                  </a:txBody>
                  <a:tcPr marL="44450" marR="4445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general</a:t>
                      </a:r>
                      <a:endParaRPr kumimoji="0" lang="en-GB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44450" marR="4445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</a:t>
                      </a:r>
                      <a:endParaRPr kumimoji="0" lang="en-GB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44450" marR="44450" marT="0" marB="0" anchor="ctr" horzOverflow="overflow"/>
                </a:tc>
              </a:tr>
              <a:tr h="181547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individual</a:t>
                      </a:r>
                      <a:endParaRPr kumimoji="0" lang="en-GB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44450" marR="4445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</a:t>
                      </a:r>
                      <a:endParaRPr kumimoji="0" lang="en-GB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44450" marR="44450" marT="0" marB="0" anchor="ctr" horzOverflow="overflow"/>
                </a:tc>
              </a:tr>
              <a:tr h="243144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4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5</a:t>
                      </a:r>
                      <a:endParaRPr kumimoji="0" lang="en-GB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44450" marR="44450" marT="0" marB="0" anchor="ctr" horzOverflow="overflow"/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Security for payment of temporary admission and inward processing</a:t>
                      </a:r>
                    </a:p>
                  </a:txBody>
                  <a:tcPr marL="44450" marR="4445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comprehesive</a:t>
                      </a:r>
                      <a:endParaRPr kumimoji="0" lang="en-GB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44450" marR="4445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7</a:t>
                      </a:r>
                      <a:endParaRPr kumimoji="0" lang="en-GB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44450" marR="44450" marT="0" marB="0" anchor="ctr" horzOverflow="overflow"/>
                </a:tc>
              </a:tr>
              <a:tr h="243144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individual</a:t>
                      </a:r>
                      <a:endParaRPr kumimoji="0" lang="en-GB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44450" marR="4445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</a:t>
                      </a:r>
                      <a:endParaRPr kumimoji="0" lang="en-GB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44450" marR="44450" marT="0" marB="0" anchor="ctr" horzOverflow="overflow"/>
                </a:tc>
              </a:tr>
            </a:tbl>
          </a:graphicData>
        </a:graphic>
      </p:graphicFrame>
      <p:sp>
        <p:nvSpPr>
          <p:cNvPr id="29" name="Rectangle 28"/>
          <p:cNvSpPr/>
          <p:nvPr/>
        </p:nvSpPr>
        <p:spPr>
          <a:xfrm>
            <a:off x="762000" y="5943600"/>
            <a:ext cx="7162800" cy="22860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sl-SI" dirty="0"/>
              <a:t>* - </a:t>
            </a:r>
            <a:endParaRPr lang="en-GB" dirty="0"/>
          </a:p>
        </p:txBody>
      </p:sp>
      <p:sp>
        <p:nvSpPr>
          <p:cNvPr id="23" name="TextBox 22"/>
          <p:cNvSpPr txBox="1"/>
          <p:nvPr/>
        </p:nvSpPr>
        <p:spPr>
          <a:xfrm>
            <a:off x="2667000" y="609600"/>
            <a:ext cx="38100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sl-SI" sz="20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ambria" pitchFamily="18" charset="0"/>
              </a:rPr>
              <a:t>Customs rules and procedures</a:t>
            </a:r>
            <a:endParaRPr lang="en-GB" sz="20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4" descr="Garancije F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209800"/>
            <a:ext cx="83820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1506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9" name="Round Same Side Corner Rectangle 8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r>
                <a:rPr lang="en-US" b="1" i="1" dirty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CUSTOMS UNION</a:t>
              </a:r>
            </a:p>
            <a:p>
              <a:pPr algn="ctr">
                <a:defRPr/>
              </a:pPr>
              <a:endParaRPr lang="en-US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21517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b="1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en-US" b="1">
                  <a:solidFill>
                    <a:srgbClr val="F2DCDB"/>
                  </a:solidFill>
                  <a:latin typeface="Cambria" pitchFamily="18" charset="0"/>
                </a:rPr>
                <a:t>29</a:t>
              </a:r>
              <a:r>
                <a:rPr lang="sr-Latn-CS" b="1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b="1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b="1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21518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12" name="5-Point Star 11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3" name="5-Point Star 12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4" name="5-Point Star 13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5" name="5-Point Star 14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6" name="5-Point Star 15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7" name="5-Point Star 16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</p:grpSp>
      </p:grpSp>
      <p:grpSp>
        <p:nvGrpSpPr>
          <p:cNvPr id="21507" name="Group 21"/>
          <p:cNvGrpSpPr>
            <a:grpSpLocks/>
          </p:cNvGrpSpPr>
          <p:nvPr/>
        </p:nvGrpSpPr>
        <p:grpSpPr bwMode="auto">
          <a:xfrm>
            <a:off x="0" y="6354763"/>
            <a:ext cx="9144000" cy="506412"/>
            <a:chOff x="0" y="6354762"/>
            <a:chExt cx="9144000" cy="506473"/>
          </a:xfrm>
        </p:grpSpPr>
        <p:sp>
          <p:nvSpPr>
            <p:cNvPr id="4" name="Round Same Side Corner Rectangle 3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Cambria" pitchFamily="18" charset="0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533400" y="6461137"/>
              <a:ext cx="4564063" cy="4000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the Accession 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21514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Rectangle 17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29: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r>
                <a:rPr lang="en-US" sz="1100" b="1" i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Customs union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  <p:sp>
        <p:nvSpPr>
          <p:cNvPr id="19459" name="Rectangle 19"/>
          <p:cNvSpPr>
            <a:spLocks noChangeArrowheads="1"/>
          </p:cNvSpPr>
          <p:nvPr/>
        </p:nvSpPr>
        <p:spPr bwMode="auto">
          <a:xfrm>
            <a:off x="-533400" y="1066800"/>
            <a:ext cx="6477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GB" sz="2000" b="1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Guarantee for potential or existing debt</a:t>
            </a:r>
            <a:endParaRPr lang="sl-SI" sz="2000" b="1" dirty="0">
              <a:solidFill>
                <a:schemeClr val="accent2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772400" y="914400"/>
            <a:ext cx="8382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sl-SI" sz="12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FM-modul</a:t>
            </a:r>
            <a:endParaRPr lang="en-GB" sz="120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667000" y="609600"/>
            <a:ext cx="38100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sl-SI" sz="20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ambria" pitchFamily="18" charset="0"/>
              </a:rPr>
              <a:t>Customs rules and procedures</a:t>
            </a:r>
            <a:endParaRPr lang="en-GB" sz="20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9477" name="Text Box 21"/>
          <p:cNvSpPr txBox="1">
            <a:spLocks noChangeArrowheads="1"/>
          </p:cNvSpPr>
          <p:nvPr/>
        </p:nvSpPr>
        <p:spPr bwMode="auto">
          <a:xfrm>
            <a:off x="533400" y="1676400"/>
            <a:ext cx="4540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b="1">
                <a:solidFill>
                  <a:srgbClr val="632523"/>
                </a:solidFill>
              </a:rPr>
              <a:t>View on guarantees in Financial Module</a:t>
            </a:r>
            <a:endParaRPr lang="en-GB" b="1">
              <a:solidFill>
                <a:srgbClr val="632523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29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9" name="Round Same Side Corner Rectangle 8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r>
                <a:rPr lang="en-US" b="1" i="1" dirty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CUSTOMS UNION</a:t>
              </a:r>
            </a:p>
            <a:p>
              <a:pPr algn="ctr">
                <a:defRPr/>
              </a:pPr>
              <a:endParaRPr lang="en-US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22542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b="1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en-US" b="1">
                  <a:solidFill>
                    <a:srgbClr val="F2DCDB"/>
                  </a:solidFill>
                  <a:latin typeface="Cambria" pitchFamily="18" charset="0"/>
                </a:rPr>
                <a:t>29</a:t>
              </a:r>
              <a:r>
                <a:rPr lang="sr-Latn-CS" b="1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b="1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b="1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22543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12" name="5-Point Star 11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3" name="5-Point Star 12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4" name="5-Point Star 13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5" name="5-Point Star 14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6" name="5-Point Star 15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7" name="5-Point Star 16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</p:grpSp>
      </p:grpSp>
      <p:grpSp>
        <p:nvGrpSpPr>
          <p:cNvPr id="22530" name="Group 21"/>
          <p:cNvGrpSpPr>
            <a:grpSpLocks/>
          </p:cNvGrpSpPr>
          <p:nvPr/>
        </p:nvGrpSpPr>
        <p:grpSpPr bwMode="auto">
          <a:xfrm>
            <a:off x="0" y="6354763"/>
            <a:ext cx="9144000" cy="506412"/>
            <a:chOff x="0" y="6354762"/>
            <a:chExt cx="9144000" cy="506473"/>
          </a:xfrm>
        </p:grpSpPr>
        <p:sp>
          <p:nvSpPr>
            <p:cNvPr id="4" name="Round Same Side Corner Rectangle 3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Cambria" pitchFamily="18" charset="0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533400" y="6461137"/>
              <a:ext cx="4564063" cy="4000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the Accession 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22539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Rectangle 17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29: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r>
                <a:rPr lang="en-US" sz="1100" b="1" i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Customs union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  <p:sp>
        <p:nvSpPr>
          <p:cNvPr id="22531" name="Rectangle 20"/>
          <p:cNvSpPr>
            <a:spLocks noChangeArrowheads="1"/>
          </p:cNvSpPr>
          <p:nvPr/>
        </p:nvSpPr>
        <p:spPr bwMode="auto">
          <a:xfrm>
            <a:off x="762000" y="838200"/>
            <a:ext cx="7772400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sl-SI"/>
          </a:p>
          <a:p>
            <a:pPr algn="ctr"/>
            <a:endParaRPr lang="sl-SI"/>
          </a:p>
          <a:p>
            <a:pPr algn="ctr"/>
            <a:endParaRPr lang="sl-SI"/>
          </a:p>
          <a:p>
            <a:pPr algn="ctr"/>
            <a:endParaRPr lang="sl-SI"/>
          </a:p>
          <a:p>
            <a:pPr algn="ctr"/>
            <a:endParaRPr lang="sl-SI"/>
          </a:p>
          <a:p>
            <a:pPr algn="ctr"/>
            <a:endParaRPr lang="sl-SI"/>
          </a:p>
          <a:p>
            <a:pPr algn="ctr"/>
            <a:endParaRPr lang="sl-SI"/>
          </a:p>
        </p:txBody>
      </p:sp>
      <p:sp>
        <p:nvSpPr>
          <p:cNvPr id="22532" name="Rectangle 6"/>
          <p:cNvSpPr>
            <a:spLocks noChangeArrowheads="1"/>
          </p:cNvSpPr>
          <p:nvPr/>
        </p:nvSpPr>
        <p:spPr bwMode="auto">
          <a:xfrm rot="10800000" flipV="1">
            <a:off x="455613" y="1752600"/>
            <a:ext cx="8080375" cy="344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sl-SI" sz="2000" b="1">
                <a:latin typeface="Calibri" pitchFamily="34" charset="0"/>
              </a:rPr>
              <a:t>Procedur</a:t>
            </a:r>
            <a:r>
              <a:rPr lang="en-US" sz="2000" b="1">
                <a:latin typeface="Calibri" pitchFamily="34" charset="0"/>
              </a:rPr>
              <a:t>e on accepting and evidencing</a:t>
            </a:r>
            <a:endParaRPr lang="en-GB" sz="2000">
              <a:latin typeface="Calibri" pitchFamily="34" charset="0"/>
            </a:endParaRPr>
          </a:p>
          <a:p>
            <a:pPr eaLnBrk="0" hangingPunct="0">
              <a:buFontTx/>
              <a:buChar char="•"/>
            </a:pPr>
            <a:r>
              <a:rPr lang="sl-SI" sz="2000" b="1" i="1">
                <a:latin typeface="Calibri" pitchFamily="34" charset="0"/>
                <a:cs typeface="Times New Roman" pitchFamily="18" charset="0"/>
              </a:rPr>
              <a:t>Decision on excepting</a:t>
            </a:r>
            <a:r>
              <a:rPr lang="sl-SI" sz="2000" i="1">
                <a:latin typeface="Calibri" pitchFamily="34" charset="0"/>
                <a:cs typeface="Times New Roman" pitchFamily="18" charset="0"/>
              </a:rPr>
              <a:t> security for paymant</a:t>
            </a:r>
            <a:r>
              <a:rPr lang="sl-SI" sz="2000">
                <a:latin typeface="Calibri" pitchFamily="34" charset="0"/>
                <a:cs typeface="Times New Roman" pitchFamily="18" charset="0"/>
              </a:rPr>
              <a:t>- (solvency, existing dept, violations of rules)</a:t>
            </a:r>
          </a:p>
          <a:p>
            <a:pPr eaLnBrk="0" hangingPunct="0"/>
            <a:endParaRPr lang="en-GB" sz="2000">
              <a:latin typeface="Calibri" pitchFamily="34" charset="0"/>
            </a:endParaRPr>
          </a:p>
          <a:p>
            <a:pPr eaLnBrk="0" hangingPunct="0">
              <a:buFontTx/>
              <a:buChar char="•"/>
            </a:pPr>
            <a:r>
              <a:rPr lang="en-GB" b="1" i="1"/>
              <a:t>Determining the amount of security for payment for</a:t>
            </a:r>
            <a:r>
              <a:rPr lang="en-GB"/>
              <a:t> </a:t>
            </a:r>
            <a:r>
              <a:rPr lang="sl-SI" sz="2000" b="1" i="1">
                <a:latin typeface="Calibri" pitchFamily="34" charset="0"/>
                <a:cs typeface="Times New Roman" pitchFamily="18" charset="0"/>
              </a:rPr>
              <a:t>:</a:t>
            </a:r>
            <a:r>
              <a:rPr lang="sl-SI" sz="2000" i="1">
                <a:latin typeface="Calibri" pitchFamily="34" charset="0"/>
                <a:cs typeface="Times New Roman" pitchFamily="18" charset="0"/>
              </a:rPr>
              <a:t>-</a:t>
            </a:r>
            <a:r>
              <a:rPr lang="sl-SI" sz="200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 gap*:</a:t>
            </a:r>
            <a:endParaRPr lang="en-GB" sz="2000">
              <a:latin typeface="Calibri" pitchFamily="34" charset="0"/>
            </a:endParaRPr>
          </a:p>
          <a:p>
            <a:pPr eaLnBrk="0" hangingPunct="0">
              <a:buFont typeface="Arial" charset="0"/>
              <a:buNone/>
            </a:pPr>
            <a:r>
              <a:rPr lang="en-GB" sz="2000" b="1" i="1" u="sng">
                <a:latin typeface="Calibri" pitchFamily="34" charset="0"/>
                <a:ea typeface="Times New Roman" pitchFamily="18" charset="0"/>
                <a:cs typeface="Calibri" pitchFamily="34" charset="0"/>
              </a:rPr>
              <a:t>-</a:t>
            </a:r>
            <a:r>
              <a:rPr lang="sl-SI" sz="2000" b="1" i="1" u="sng">
                <a:latin typeface="Calibri" pitchFamily="34" charset="0"/>
                <a:ea typeface="Times New Roman" pitchFamily="18" charset="0"/>
                <a:cs typeface="Calibri" pitchFamily="34" charset="0"/>
              </a:rPr>
              <a:t>Comprehensive</a:t>
            </a:r>
            <a:endParaRPr lang="en-GB" sz="2000" b="1">
              <a:latin typeface="Calibri" pitchFamily="34" charset="0"/>
            </a:endParaRPr>
          </a:p>
          <a:p>
            <a:pPr eaLnBrk="0" hangingPunct="0">
              <a:buFont typeface="Arial" charset="0"/>
              <a:buNone/>
            </a:pPr>
            <a:r>
              <a:rPr lang="en-GB" sz="2000" b="1" i="1" u="sng">
                <a:latin typeface="Calibri" pitchFamily="34" charset="0"/>
                <a:cs typeface="Times New Roman" pitchFamily="18" charset="0"/>
              </a:rPr>
              <a:t>-</a:t>
            </a:r>
            <a:r>
              <a:rPr lang="sl-SI" sz="2000" b="1" i="1" u="sng">
                <a:latin typeface="Calibri" pitchFamily="34" charset="0"/>
                <a:cs typeface="Times New Roman" pitchFamily="18" charset="0"/>
              </a:rPr>
              <a:t>General</a:t>
            </a:r>
          </a:p>
          <a:p>
            <a:pPr eaLnBrk="0" hangingPunct="0">
              <a:buFont typeface="Arial" charset="0"/>
              <a:buChar char="•"/>
            </a:pPr>
            <a:endParaRPr lang="en-GB" sz="2000" b="1">
              <a:latin typeface="Calibri" pitchFamily="34" charset="0"/>
            </a:endParaRPr>
          </a:p>
          <a:p>
            <a:pPr eaLnBrk="0" hangingPunct="0"/>
            <a:r>
              <a:rPr lang="en-US" sz="2000">
                <a:latin typeface="Calibri" pitchFamily="34" charset="0"/>
              </a:rPr>
              <a:t>The amount of security for payment cannot be lower than </a:t>
            </a:r>
            <a:r>
              <a:rPr lang="sl-SI" sz="2000">
                <a:latin typeface="Calibri" pitchFamily="34" charset="0"/>
              </a:rPr>
              <a:t>5</a:t>
            </a:r>
            <a:r>
              <a:rPr lang="en-US" sz="2000">
                <a:latin typeface="Calibri" pitchFamily="34" charset="0"/>
              </a:rPr>
              <a:t>,</a:t>
            </a:r>
            <a:r>
              <a:rPr lang="sl-SI" sz="2000">
                <a:latin typeface="Calibri" pitchFamily="34" charset="0"/>
              </a:rPr>
              <a:t>000</a:t>
            </a:r>
            <a:r>
              <a:rPr lang="en-US" sz="2000">
                <a:latin typeface="Calibri" pitchFamily="34" charset="0"/>
              </a:rPr>
              <a:t> </a:t>
            </a:r>
            <a:r>
              <a:rPr lang="sl-SI" sz="2000">
                <a:latin typeface="Calibri" pitchFamily="34" charset="0"/>
              </a:rPr>
              <a:t>€, a</a:t>
            </a:r>
            <a:r>
              <a:rPr lang="en-US" sz="2000">
                <a:latin typeface="Calibri" pitchFamily="34" charset="0"/>
              </a:rPr>
              <a:t>nd in case of transit of cigarettes and spirits it cannot be lower than </a:t>
            </a:r>
            <a:r>
              <a:rPr lang="sl-SI" sz="2000">
                <a:latin typeface="Calibri" pitchFamily="34" charset="0"/>
              </a:rPr>
              <a:t>300</a:t>
            </a:r>
            <a:r>
              <a:rPr lang="en-US" sz="2000">
                <a:latin typeface="Calibri" pitchFamily="34" charset="0"/>
              </a:rPr>
              <a:t>,</a:t>
            </a:r>
            <a:r>
              <a:rPr lang="sl-SI" sz="2000">
                <a:latin typeface="Calibri" pitchFamily="34" charset="0"/>
              </a:rPr>
              <a:t>000</a:t>
            </a:r>
            <a:r>
              <a:rPr lang="en-US" sz="2000">
                <a:latin typeface="Calibri" pitchFamily="34" charset="0"/>
              </a:rPr>
              <a:t> </a:t>
            </a:r>
            <a:r>
              <a:rPr lang="sl-SI" sz="2000">
                <a:latin typeface="Calibri" pitchFamily="34" charset="0"/>
              </a:rPr>
              <a:t>€.</a:t>
            </a:r>
          </a:p>
          <a:p>
            <a:pPr eaLnBrk="0" hangingPunct="0"/>
            <a:endParaRPr lang="sl-SI" sz="2000"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543800" y="685800"/>
            <a:ext cx="12192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sl-SI" sz="12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Ar.462 and 585 DOICL</a:t>
            </a:r>
            <a:endParaRPr lang="en-GB" sz="120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0" name="Horizontal Scroll 19"/>
          <p:cNvSpPr/>
          <p:nvPr/>
        </p:nvSpPr>
        <p:spPr>
          <a:xfrm>
            <a:off x="304800" y="5562600"/>
            <a:ext cx="8534400" cy="728663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sl-SI" dirty="0"/>
              <a:t>*gap – </a:t>
            </a:r>
            <a:r>
              <a:rPr lang="sl-SI" dirty="0" smtClean="0"/>
              <a:t>EU</a:t>
            </a:r>
            <a:r>
              <a:rPr lang="en-US" dirty="0" smtClean="0"/>
              <a:t> practice</a:t>
            </a:r>
            <a:endParaRPr lang="en-GB" dirty="0"/>
          </a:p>
        </p:txBody>
      </p:sp>
      <p:sp>
        <p:nvSpPr>
          <p:cNvPr id="22" name="TextBox 21"/>
          <p:cNvSpPr txBox="1"/>
          <p:nvPr/>
        </p:nvSpPr>
        <p:spPr>
          <a:xfrm>
            <a:off x="2667000" y="609600"/>
            <a:ext cx="38100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sl-SI" sz="20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ambria" pitchFamily="18" charset="0"/>
              </a:rPr>
              <a:t>Customs rules and procedures</a:t>
            </a:r>
            <a:endParaRPr lang="en-GB" sz="20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0502" name="Rectangle 19"/>
          <p:cNvSpPr>
            <a:spLocks noChangeArrowheads="1"/>
          </p:cNvSpPr>
          <p:nvPr/>
        </p:nvSpPr>
        <p:spPr bwMode="auto">
          <a:xfrm>
            <a:off x="1219200" y="1219200"/>
            <a:ext cx="6477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GB" sz="2400" b="1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Guarantee for potential or existing debt</a:t>
            </a:r>
            <a:endParaRPr lang="sl-SI" sz="2400" b="1" dirty="0">
              <a:solidFill>
                <a:schemeClr val="accent2">
                  <a:lumMod val="50000"/>
                </a:schemeClr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77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9" name="Round Same Side Corner Rectangle 8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r>
                <a:rPr lang="en-US" b="1" i="1" dirty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CUSTOMS UNION</a:t>
              </a:r>
            </a:p>
            <a:p>
              <a:pPr algn="ctr">
                <a:defRPr/>
              </a:pPr>
              <a:endParaRPr lang="en-US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24590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b="1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en-US" b="1">
                  <a:solidFill>
                    <a:srgbClr val="F2DCDB"/>
                  </a:solidFill>
                  <a:latin typeface="Cambria" pitchFamily="18" charset="0"/>
                </a:rPr>
                <a:t>29</a:t>
              </a:r>
              <a:r>
                <a:rPr lang="sr-Latn-CS" b="1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b="1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b="1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24591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12" name="5-Point Star 11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3" name="5-Point Star 12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4" name="5-Point Star 13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5" name="5-Point Star 14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6" name="5-Point Star 15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7" name="5-Point Star 16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</p:grpSp>
      </p:grpSp>
      <p:grpSp>
        <p:nvGrpSpPr>
          <p:cNvPr id="24578" name="Group 21"/>
          <p:cNvGrpSpPr>
            <a:grpSpLocks/>
          </p:cNvGrpSpPr>
          <p:nvPr/>
        </p:nvGrpSpPr>
        <p:grpSpPr bwMode="auto">
          <a:xfrm>
            <a:off x="0" y="6354763"/>
            <a:ext cx="9144000" cy="506412"/>
            <a:chOff x="0" y="6354762"/>
            <a:chExt cx="9144000" cy="506473"/>
          </a:xfrm>
        </p:grpSpPr>
        <p:sp>
          <p:nvSpPr>
            <p:cNvPr id="4" name="Round Same Side Corner Rectangle 3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Cambria" pitchFamily="18" charset="0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533400" y="6461137"/>
              <a:ext cx="4564063" cy="4000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the Accession 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24587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Rectangle 17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29: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r>
                <a:rPr lang="en-US" sz="1100" b="1" i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Customs union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  <p:sp>
        <p:nvSpPr>
          <p:cNvPr id="24579" name="Rectangle 1"/>
          <p:cNvSpPr>
            <a:spLocks noChangeArrowheads="1"/>
          </p:cNvSpPr>
          <p:nvPr/>
        </p:nvSpPr>
        <p:spPr bwMode="auto">
          <a:xfrm rot="10800000" flipV="1">
            <a:off x="152400" y="1406525"/>
            <a:ext cx="7848600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n-GB" sz="1600" b="1" i="1" dirty="0">
                <a:solidFill>
                  <a:srgbClr val="632523"/>
                </a:solidFill>
                <a:latin typeface="Calibri" pitchFamily="34" charset="0"/>
                <a:cs typeface="Times New Roman" pitchFamily="18" charset="0"/>
              </a:rPr>
              <a:t>Monitoring</a:t>
            </a:r>
            <a:r>
              <a:rPr lang="sl-SI" sz="1600" b="1" i="1" dirty="0">
                <a:solidFill>
                  <a:srgbClr val="632523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en-US" sz="1600" b="1" i="1" dirty="0" smtClean="0">
                <a:solidFill>
                  <a:srgbClr val="632523"/>
                </a:solidFill>
                <a:latin typeface="Calibri" pitchFamily="34" charset="0"/>
                <a:cs typeface="Times New Roman" pitchFamily="18" charset="0"/>
              </a:rPr>
              <a:t>of deadlines and usage of guarantees</a:t>
            </a:r>
            <a:r>
              <a:rPr lang="sl-SI" sz="1600" b="1" i="1" dirty="0" smtClean="0">
                <a:solidFill>
                  <a:srgbClr val="632523"/>
                </a:solidFill>
                <a:latin typeface="Calibri" pitchFamily="34" charset="0"/>
                <a:cs typeface="Times New Roman" pitchFamily="18" charset="0"/>
              </a:rPr>
              <a:t>.</a:t>
            </a:r>
            <a:endParaRPr lang="en-GB" sz="1600" dirty="0">
              <a:solidFill>
                <a:srgbClr val="632523"/>
              </a:solidFill>
              <a:latin typeface="Calibri" pitchFamily="34" charset="0"/>
            </a:endParaRPr>
          </a:p>
          <a:p>
            <a:pPr eaLnBrk="0" hangingPunct="0"/>
            <a:endParaRPr lang="en-GB" sz="1600" dirty="0">
              <a:solidFill>
                <a:srgbClr val="632523"/>
              </a:solidFill>
              <a:latin typeface="Calibri" pitchFamily="34" charset="0"/>
            </a:endParaRPr>
          </a:p>
        </p:txBody>
      </p:sp>
      <p:pic>
        <p:nvPicPr>
          <p:cNvPr id="24580" name="Picture 5" descr="ScreenShot02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752600"/>
            <a:ext cx="8486775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3" name="Rectangle 20"/>
          <p:cNvSpPr>
            <a:spLocks noChangeArrowheads="1"/>
          </p:cNvSpPr>
          <p:nvPr/>
        </p:nvSpPr>
        <p:spPr bwMode="auto">
          <a:xfrm>
            <a:off x="228600" y="5410200"/>
            <a:ext cx="81534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>
                <a:latin typeface="Calibri" pitchFamily="34" charset="0"/>
              </a:rPr>
              <a:t>Validity period of </a:t>
            </a:r>
            <a:r>
              <a:rPr lang="sl-SI" dirty="0">
                <a:latin typeface="Calibri" pitchFamily="34" charset="0"/>
              </a:rPr>
              <a:t>guarantee can not be </a:t>
            </a:r>
            <a:r>
              <a:rPr lang="en-US" dirty="0">
                <a:latin typeface="Calibri" pitchFamily="34" charset="0"/>
              </a:rPr>
              <a:t>shorter </a:t>
            </a:r>
            <a:r>
              <a:rPr lang="sl-SI" dirty="0">
                <a:latin typeface="Calibri" pitchFamily="34" charset="0"/>
              </a:rPr>
              <a:t>than three mounths. </a:t>
            </a:r>
            <a:endParaRPr lang="en-US" dirty="0"/>
          </a:p>
          <a:p>
            <a:r>
              <a:rPr lang="en-US" dirty="0">
                <a:latin typeface="Calibri" pitchFamily="34" charset="0"/>
              </a:rPr>
              <a:t>Application enables </a:t>
            </a:r>
            <a:r>
              <a:rPr lang="en-US" dirty="0" smtClean="0">
                <a:latin typeface="Calibri" pitchFamily="34" charset="0"/>
              </a:rPr>
              <a:t>review </a:t>
            </a:r>
            <a:r>
              <a:rPr lang="en-US" dirty="0">
                <a:latin typeface="Calibri" pitchFamily="34" charset="0"/>
              </a:rPr>
              <a:t>of usage of guarantees </a:t>
            </a:r>
            <a:r>
              <a:rPr lang="en-US" dirty="0" smtClean="0">
                <a:latin typeface="Calibri" pitchFamily="34" charset="0"/>
              </a:rPr>
              <a:t>for users </a:t>
            </a:r>
            <a:r>
              <a:rPr lang="en-US" dirty="0">
                <a:latin typeface="Calibri" pitchFamily="34" charset="0"/>
              </a:rPr>
              <a:t>of bank guarantees through </a:t>
            </a:r>
            <a:r>
              <a:rPr lang="sl-SI" dirty="0">
                <a:latin typeface="Calibri" pitchFamily="34" charset="0"/>
              </a:rPr>
              <a:t>WEB ap</a:t>
            </a:r>
            <a:r>
              <a:rPr lang="en-US" dirty="0">
                <a:latin typeface="Calibri" pitchFamily="34" charset="0"/>
              </a:rPr>
              <a:t>plication of the MCA</a:t>
            </a:r>
            <a:r>
              <a:rPr lang="sl-SI" dirty="0">
                <a:latin typeface="Calibri" pitchFamily="34" charset="0"/>
              </a:rPr>
              <a:t> </a:t>
            </a:r>
            <a:r>
              <a:rPr lang="sl-SI" dirty="0">
                <a:latin typeface="Calibri" pitchFamily="34" charset="0"/>
                <a:cs typeface="Times New Roman" pitchFamily="18" charset="0"/>
              </a:rPr>
              <a:t> </a:t>
            </a:r>
            <a:r>
              <a:rPr lang="sl-SI" dirty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.</a:t>
            </a:r>
            <a:endParaRPr lang="en-GB" dirty="0">
              <a:solidFill>
                <a:srgbClr val="FF0000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467600" y="914400"/>
            <a:ext cx="1219200" cy="261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sl-SI" sz="11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FM- modul</a:t>
            </a:r>
            <a:endParaRPr lang="en-GB" sz="110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667000" y="609600"/>
            <a:ext cx="38100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sl-SI" sz="20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ambria" pitchFamily="18" charset="0"/>
              </a:rPr>
              <a:t>Customs rules and procedures</a:t>
            </a:r>
            <a:endParaRPr lang="en-GB" sz="20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2550" name="Rectangle 19"/>
          <p:cNvSpPr>
            <a:spLocks noChangeArrowheads="1"/>
          </p:cNvSpPr>
          <p:nvPr/>
        </p:nvSpPr>
        <p:spPr bwMode="auto">
          <a:xfrm>
            <a:off x="1219200" y="1066800"/>
            <a:ext cx="6477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GB" sz="2000" b="1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Guarantee for potential or existing debt</a:t>
            </a:r>
            <a:endParaRPr lang="sl-SI" sz="2000" b="1" dirty="0">
              <a:solidFill>
                <a:schemeClr val="accent2">
                  <a:lumMod val="50000"/>
                </a:schemeClr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601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9" name="Round Same Side Corner Rectangle 8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r>
                <a:rPr lang="en-US" b="1" i="1" dirty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CUSTOMS UNION</a:t>
              </a:r>
            </a:p>
            <a:p>
              <a:pPr algn="ctr">
                <a:defRPr/>
              </a:pPr>
              <a:endParaRPr lang="en-US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25611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b="1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en-US" b="1">
                  <a:solidFill>
                    <a:srgbClr val="F2DCDB"/>
                  </a:solidFill>
                  <a:latin typeface="Cambria" pitchFamily="18" charset="0"/>
                </a:rPr>
                <a:t>29</a:t>
              </a:r>
              <a:r>
                <a:rPr lang="sr-Latn-CS" b="1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b="1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b="1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25612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12" name="5-Point Star 11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3" name="5-Point Star 12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4" name="5-Point Star 13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5" name="5-Point Star 14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6" name="5-Point Star 15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7" name="5-Point Star 16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</p:grpSp>
      </p:grpSp>
      <p:grpSp>
        <p:nvGrpSpPr>
          <p:cNvPr id="25602" name="Group 21"/>
          <p:cNvGrpSpPr>
            <a:grpSpLocks/>
          </p:cNvGrpSpPr>
          <p:nvPr/>
        </p:nvGrpSpPr>
        <p:grpSpPr bwMode="auto">
          <a:xfrm>
            <a:off x="0" y="6354763"/>
            <a:ext cx="9144000" cy="506412"/>
            <a:chOff x="0" y="6354762"/>
            <a:chExt cx="9144000" cy="506473"/>
          </a:xfrm>
        </p:grpSpPr>
        <p:sp>
          <p:nvSpPr>
            <p:cNvPr id="4" name="Round Same Side Corner Rectangle 3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Cambria" pitchFamily="18" charset="0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533400" y="6461137"/>
              <a:ext cx="4564063" cy="4000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the Accession 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25608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Rectangle 17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29: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r>
                <a:rPr lang="en-US" sz="1100" b="1" i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Customs union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  <p:sp>
        <p:nvSpPr>
          <p:cNvPr id="23555" name="Rectangle 18"/>
          <p:cNvSpPr>
            <a:spLocks noChangeArrowheads="1"/>
          </p:cNvSpPr>
          <p:nvPr/>
        </p:nvSpPr>
        <p:spPr bwMode="auto">
          <a:xfrm>
            <a:off x="609600" y="1981200"/>
            <a:ext cx="7696200" cy="337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sl-SI" sz="2400" b="1">
                <a:latin typeface="Calibri" pitchFamily="34" charset="0"/>
                <a:cs typeface="Times New Roman" pitchFamily="18" charset="0"/>
              </a:rPr>
              <a:t>Taking necessery actions for security for paymant</a:t>
            </a:r>
            <a:r>
              <a:rPr lang="sl-SI" sz="2400" b="1" i="1">
                <a:latin typeface="Calibri" pitchFamily="34" charset="0"/>
                <a:cs typeface="Times New Roman" pitchFamily="18" charset="0"/>
              </a:rPr>
              <a:t>:</a:t>
            </a:r>
          </a:p>
          <a:p>
            <a:pPr eaLnBrk="0" hangingPunct="0">
              <a:buFont typeface="Arial" charset="0"/>
              <a:buChar char="•"/>
            </a:pPr>
            <a:r>
              <a:rPr lang="sl-SI" sz="2400">
                <a:latin typeface="Calibri" pitchFamily="34" charset="0"/>
                <a:cs typeface="Times New Roman" pitchFamily="18" charset="0"/>
              </a:rPr>
              <a:t>  warning </a:t>
            </a:r>
            <a:r>
              <a:rPr lang="en-GB" sz="2400">
                <a:latin typeface="Calibri" pitchFamily="34" charset="0"/>
                <a:cs typeface="Times New Roman" pitchFamily="18" charset="0"/>
              </a:rPr>
              <a:t>and</a:t>
            </a:r>
            <a:endParaRPr lang="sl-SI" sz="2400">
              <a:latin typeface="Calibri" pitchFamily="34" charset="0"/>
              <a:cs typeface="Times New Roman" pitchFamily="18" charset="0"/>
            </a:endParaRPr>
          </a:p>
          <a:p>
            <a:pPr eaLnBrk="0" hangingPunct="0">
              <a:buFont typeface="Arial" charset="0"/>
              <a:buChar char="•"/>
            </a:pPr>
            <a:r>
              <a:rPr lang="sl-SI" sz="2400">
                <a:latin typeface="Calibri" pitchFamily="34" charset="0"/>
                <a:cs typeface="Times New Roman" pitchFamily="18" charset="0"/>
              </a:rPr>
              <a:t> enforcement collection sent to guarantor(bank) and deptor</a:t>
            </a:r>
          </a:p>
          <a:p>
            <a:pPr eaLnBrk="0" hangingPunct="0">
              <a:buFont typeface="Arial" charset="0"/>
              <a:buChar char="•"/>
            </a:pPr>
            <a:endParaRPr lang="sl-SI" sz="2400" b="1" i="1">
              <a:latin typeface="Calibri" pitchFamily="34" charset="0"/>
              <a:cs typeface="Times New Roman" pitchFamily="18" charset="0"/>
            </a:endParaRPr>
          </a:p>
          <a:p>
            <a:pPr eaLnBrk="0" hangingPunct="0"/>
            <a:r>
              <a:rPr lang="en-GB" sz="2400" b="1">
                <a:latin typeface="Calibri" pitchFamily="34" charset="0"/>
              </a:rPr>
              <a:t>Release of security </a:t>
            </a:r>
            <a:r>
              <a:rPr lang="sl-SI" sz="2400" b="1" i="1">
                <a:latin typeface="Calibri" pitchFamily="34" charset="0"/>
                <a:cs typeface="Times New Roman" pitchFamily="18" charset="0"/>
              </a:rPr>
              <a:t>–</a:t>
            </a:r>
            <a:r>
              <a:rPr lang="sl-SI" sz="2400">
                <a:latin typeface="Calibri" pitchFamily="34" charset="0"/>
              </a:rPr>
              <a:t>when custom</a:t>
            </a:r>
            <a:r>
              <a:rPr lang="en-US" sz="2400">
                <a:latin typeface="Calibri" pitchFamily="34" charset="0"/>
              </a:rPr>
              <a:t>s</a:t>
            </a:r>
            <a:r>
              <a:rPr lang="sl-SI" sz="2400">
                <a:latin typeface="Calibri" pitchFamily="34" charset="0"/>
              </a:rPr>
              <a:t> de</a:t>
            </a:r>
            <a:r>
              <a:rPr lang="en-US" sz="2400">
                <a:latin typeface="Calibri" pitchFamily="34" charset="0"/>
              </a:rPr>
              <a:t>b</a:t>
            </a:r>
            <a:r>
              <a:rPr lang="sl-SI" sz="2400">
                <a:latin typeface="Calibri" pitchFamily="34" charset="0"/>
              </a:rPr>
              <a:t>t or duty </a:t>
            </a:r>
            <a:r>
              <a:rPr lang="en-US" sz="2400">
                <a:latin typeface="Calibri" pitchFamily="34" charset="0"/>
              </a:rPr>
              <a:t>for which the security for payment was lodged</a:t>
            </a:r>
            <a:r>
              <a:rPr lang="sl-SI" sz="2400">
                <a:latin typeface="Calibri" pitchFamily="34" charset="0"/>
              </a:rPr>
              <a:t>, can no longer arise i.e is </a:t>
            </a:r>
            <a:r>
              <a:rPr lang="en-GB" sz="2400">
                <a:latin typeface="Calibri" pitchFamily="34" charset="0"/>
              </a:rPr>
              <a:t>extinguished</a:t>
            </a:r>
            <a:r>
              <a:rPr lang="sl-SI" sz="2400">
                <a:latin typeface="Calibri" pitchFamily="34" charset="0"/>
              </a:rPr>
              <a:t>. </a:t>
            </a:r>
          </a:p>
          <a:p>
            <a:pPr eaLnBrk="0" hangingPunct="0"/>
            <a:endParaRPr lang="sl-SI" sz="2400"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667000" y="609600"/>
            <a:ext cx="38100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sl-SI" sz="20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ambria" pitchFamily="18" charset="0"/>
              </a:rPr>
              <a:t>Customs rules and procedures</a:t>
            </a:r>
            <a:endParaRPr lang="en-GB" sz="20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5605" name="Rectangle 19"/>
          <p:cNvSpPr>
            <a:spLocks noChangeArrowheads="1"/>
          </p:cNvSpPr>
          <p:nvPr/>
        </p:nvSpPr>
        <p:spPr bwMode="auto">
          <a:xfrm>
            <a:off x="533400" y="1295400"/>
            <a:ext cx="7239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400" b="1">
                <a:solidFill>
                  <a:srgbClr val="632523"/>
                </a:solidFill>
                <a:latin typeface="Calibri" pitchFamily="34" charset="0"/>
              </a:rPr>
              <a:t>Guarantee for potential or existing debt</a:t>
            </a:r>
            <a:endParaRPr lang="sl-SI" sz="2400" b="1">
              <a:solidFill>
                <a:srgbClr val="632523"/>
              </a:solidFill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25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9" name="Round Same Side Corner Rectangle 8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r>
                <a:rPr lang="en-US" b="1" i="1" dirty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CUSTOMS UNION</a:t>
              </a:r>
            </a:p>
            <a:p>
              <a:pPr algn="ctr">
                <a:defRPr/>
              </a:pPr>
              <a:endParaRPr lang="en-US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26679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b="1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en-US" b="1">
                  <a:solidFill>
                    <a:srgbClr val="F2DCDB"/>
                  </a:solidFill>
                  <a:latin typeface="Cambria" pitchFamily="18" charset="0"/>
                </a:rPr>
                <a:t>29</a:t>
              </a:r>
              <a:r>
                <a:rPr lang="sr-Latn-CS" b="1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b="1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b="1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26680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12" name="5-Point Star 11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3" name="5-Point Star 12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4" name="5-Point Star 13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5" name="5-Point Star 14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6" name="5-Point Star 15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7" name="5-Point Star 16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</p:grpSp>
      </p:grpSp>
      <p:grpSp>
        <p:nvGrpSpPr>
          <p:cNvPr id="26626" name="Group 21"/>
          <p:cNvGrpSpPr>
            <a:grpSpLocks/>
          </p:cNvGrpSpPr>
          <p:nvPr/>
        </p:nvGrpSpPr>
        <p:grpSpPr bwMode="auto">
          <a:xfrm>
            <a:off x="0" y="6354763"/>
            <a:ext cx="9144000" cy="506412"/>
            <a:chOff x="0" y="6354762"/>
            <a:chExt cx="9144000" cy="506473"/>
          </a:xfrm>
        </p:grpSpPr>
        <p:sp>
          <p:nvSpPr>
            <p:cNvPr id="4" name="Round Same Side Corner Rectangle 3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Cambria" pitchFamily="18" charset="0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533400" y="6461137"/>
              <a:ext cx="4564063" cy="4000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the Accession 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26676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Rectangle 17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29: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r>
                <a:rPr lang="en-US" sz="1100" b="1" i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Customs union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2667000" y="609600"/>
            <a:ext cx="38100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sl-SI" sz="20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ambria" pitchFamily="18" charset="0"/>
              </a:rPr>
              <a:t>Customs rules and procedures</a:t>
            </a:r>
            <a:endParaRPr lang="en-GB" sz="20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4595" name="Rectangle 19"/>
          <p:cNvSpPr>
            <a:spLocks noChangeArrowheads="1"/>
          </p:cNvSpPr>
          <p:nvPr/>
        </p:nvSpPr>
        <p:spPr bwMode="auto">
          <a:xfrm>
            <a:off x="1219200" y="1066800"/>
            <a:ext cx="6477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2400" b="1">
                <a:solidFill>
                  <a:srgbClr val="632523"/>
                </a:solidFill>
                <a:latin typeface="Calibri" pitchFamily="34" charset="0"/>
              </a:rPr>
              <a:t>Guarantee for potential or existing debt</a:t>
            </a:r>
            <a:endParaRPr lang="sl-SI" sz="2400" b="1">
              <a:solidFill>
                <a:srgbClr val="632523"/>
              </a:solidFill>
              <a:latin typeface="Calibri" pitchFamily="34" charset="0"/>
            </a:endParaRPr>
          </a:p>
        </p:txBody>
      </p:sp>
      <p:graphicFrame>
        <p:nvGraphicFramePr>
          <p:cNvPr id="21" name="Group 250"/>
          <p:cNvGraphicFramePr>
            <a:graphicFrameLocks noGrp="1"/>
          </p:cNvGraphicFramePr>
          <p:nvPr/>
        </p:nvGraphicFramePr>
        <p:xfrm>
          <a:off x="349250" y="2090738"/>
          <a:ext cx="8445500" cy="3448368"/>
        </p:xfrm>
        <a:graphic>
          <a:graphicData uri="http://schemas.openxmlformats.org/drawingml/2006/table">
            <a:tbl>
              <a:tblPr/>
              <a:tblGrid>
                <a:gridCol w="946150"/>
                <a:gridCol w="2209800"/>
                <a:gridCol w="1219200"/>
                <a:gridCol w="1371600"/>
                <a:gridCol w="1403350"/>
                <a:gridCol w="1295400"/>
              </a:tblGrid>
              <a:tr h="733425">
                <a:tc gridSpan="6">
                  <a:txBody>
                    <a:bodyPr/>
                    <a:lstStyle/>
                    <a:p>
                      <a:pPr marL="342900" marR="0" lvl="0" indent="-34290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Analysis of guarantees and its usage (active on 01/07/2012)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793750">
                <a:tc>
                  <a:txBody>
                    <a:bodyPr/>
                    <a:lstStyle/>
                    <a:p>
                      <a:pPr marL="88900" marR="0" lvl="0" indent="-8890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Type of security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8645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Title of security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8645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-8890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88900" algn="l"/>
                        </a:tabLst>
                      </a:pP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Number of issued guarantees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8645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Total value of issued guarantees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8645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Total number of declarations secured with guarantees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8645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Total amount of duties secured with guarantees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86456">
                        <a:alpha val="50000"/>
                      </a:srgbClr>
                    </a:solidFill>
                  </a:tcPr>
                </a:tc>
              </a:tr>
              <a:tr h="315913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8645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General guarantee (transit procedure)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8645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49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8645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6,648,000.00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8645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147,305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8645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579,352,622.09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86456">
                        <a:alpha val="50000"/>
                      </a:srgbClr>
                    </a:solidFill>
                  </a:tcPr>
                </a:tc>
              </a:tr>
              <a:tr h="315913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8645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Individual guarantee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8645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8645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29,000.00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8645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 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8645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 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86456">
                        <a:alpha val="50000"/>
                      </a:srgbClr>
                    </a:solidFill>
                  </a:tcPr>
                </a:tc>
              </a:tr>
              <a:tr h="387350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8645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Comprehensive guarantee (deferred payment of customs debt)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8645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215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8645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10,363,000,00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8645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112,532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8645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182,601,249.84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86456">
                        <a:alpha val="50000"/>
                      </a:srgbClr>
                    </a:solidFill>
                  </a:tcPr>
                </a:tc>
              </a:tr>
              <a:tr h="812800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8645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Security (all procedure apart from import)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8645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217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8645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15,446,481.08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8645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 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8645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 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86456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49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9" name="Round Same Side Corner Rectangle 8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i="1" dirty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CUSTOMS UNION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27660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b="1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en-US" b="1">
                  <a:solidFill>
                    <a:srgbClr val="F2DCDB"/>
                  </a:solidFill>
                  <a:latin typeface="Cambria" pitchFamily="18" charset="0"/>
                </a:rPr>
                <a:t>29</a:t>
              </a:r>
              <a:r>
                <a:rPr lang="sr-Latn-CS" b="1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b="1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b="1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27661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12" name="5-Point Star 11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3" name="5-Point Star 12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4" name="5-Point Star 13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5" name="5-Point Star 14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6" name="5-Point Star 15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7" name="5-Point Star 16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</p:grpSp>
      </p:grpSp>
      <p:grpSp>
        <p:nvGrpSpPr>
          <p:cNvPr id="27650" name="Group 21"/>
          <p:cNvGrpSpPr>
            <a:grpSpLocks/>
          </p:cNvGrpSpPr>
          <p:nvPr/>
        </p:nvGrpSpPr>
        <p:grpSpPr bwMode="auto">
          <a:xfrm>
            <a:off x="0" y="6354763"/>
            <a:ext cx="9144000" cy="506412"/>
            <a:chOff x="0" y="6354762"/>
            <a:chExt cx="9144000" cy="506473"/>
          </a:xfrm>
        </p:grpSpPr>
        <p:sp>
          <p:nvSpPr>
            <p:cNvPr id="4" name="Round Same Side Corner Rectangle 3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Cambria" pitchFamily="18" charset="0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533400" y="6461137"/>
              <a:ext cx="4564063" cy="4000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Negotiating Team for the Accession 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endParaRPr>
            </a:p>
          </p:txBody>
        </p:sp>
        <p:pic>
          <p:nvPicPr>
            <p:cNvPr id="27657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Rectangle 17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29: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b="1" i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Customs union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  <p:sp>
        <p:nvSpPr>
          <p:cNvPr id="6162" name="Text Box 18"/>
          <p:cNvSpPr txBox="1">
            <a:spLocks noChangeArrowheads="1"/>
          </p:cNvSpPr>
          <p:nvPr/>
        </p:nvSpPr>
        <p:spPr bwMode="auto">
          <a:xfrm>
            <a:off x="762000" y="1219200"/>
            <a:ext cx="85344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GB" sz="2400" b="1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Recovery/payment of customs duties</a:t>
            </a:r>
            <a:r>
              <a:rPr lang="en-GB" sz="200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                    </a:t>
            </a:r>
            <a:r>
              <a:rPr lang="sl-SI" sz="1200" dirty="0">
                <a:solidFill>
                  <a:schemeClr val="accent2">
                    <a:lumMod val="40000"/>
                    <a:lumOff val="60000"/>
                  </a:schemeClr>
                </a:solidFill>
                <a:latin typeface="+mn-lt"/>
              </a:rPr>
              <a:t>Ar.</a:t>
            </a:r>
            <a:r>
              <a:rPr lang="en-GB" sz="1200" dirty="0">
                <a:solidFill>
                  <a:schemeClr val="accent2">
                    <a:lumMod val="40000"/>
                    <a:lumOff val="60000"/>
                  </a:schemeClr>
                </a:solidFill>
                <a:latin typeface="+mn-lt"/>
              </a:rPr>
              <a:t>218-22</a:t>
            </a:r>
            <a:r>
              <a:rPr lang="sl-SI" sz="1200" dirty="0">
                <a:solidFill>
                  <a:schemeClr val="accent2">
                    <a:lumMod val="40000"/>
                    <a:lumOff val="60000"/>
                  </a:schemeClr>
                </a:solidFill>
                <a:latin typeface="+mn-lt"/>
              </a:rPr>
              <a:t>G</a:t>
            </a:r>
            <a:r>
              <a:rPr lang="en-GB" sz="1200" dirty="0">
                <a:solidFill>
                  <a:schemeClr val="accent2">
                    <a:lumMod val="40000"/>
                    <a:lumOff val="60000"/>
                  </a:schemeClr>
                </a:solidFill>
                <a:latin typeface="+mn-lt"/>
              </a:rPr>
              <a:t>C</a:t>
            </a:r>
            <a:r>
              <a:rPr lang="sl-SI" sz="1200" dirty="0">
                <a:solidFill>
                  <a:schemeClr val="accent2">
                    <a:lumMod val="40000"/>
                    <a:lumOff val="60000"/>
                  </a:schemeClr>
                </a:solidFill>
                <a:latin typeface="+mn-lt"/>
              </a:rPr>
              <a:t>L</a:t>
            </a:r>
            <a:r>
              <a:rPr lang="en-GB" sz="1200" dirty="0">
                <a:solidFill>
                  <a:schemeClr val="accent2">
                    <a:lumMod val="40000"/>
                    <a:lumOff val="60000"/>
                  </a:schemeClr>
                </a:solidFill>
                <a:latin typeface="+mn-lt"/>
              </a:rPr>
              <a:t>,609</a:t>
            </a:r>
            <a:r>
              <a:rPr lang="sl-SI" sz="1200" dirty="0">
                <a:solidFill>
                  <a:schemeClr val="accent2">
                    <a:lumMod val="40000"/>
                    <a:lumOff val="60000"/>
                  </a:schemeClr>
                </a:solidFill>
                <a:latin typeface="+mn-lt"/>
              </a:rPr>
              <a:t>DOICL</a:t>
            </a:r>
            <a:endParaRPr lang="en-GB" sz="1200" dirty="0">
              <a:solidFill>
                <a:schemeClr val="accent2">
                  <a:lumMod val="40000"/>
                  <a:lumOff val="60000"/>
                </a:schemeClr>
              </a:solidFill>
              <a:latin typeface="+mn-lt"/>
            </a:endParaRPr>
          </a:p>
        </p:txBody>
      </p:sp>
      <p:sp>
        <p:nvSpPr>
          <p:cNvPr id="27652" name="Text Box 19"/>
          <p:cNvSpPr txBox="1">
            <a:spLocks noChangeArrowheads="1"/>
          </p:cNvSpPr>
          <p:nvPr/>
        </p:nvSpPr>
        <p:spPr bwMode="auto">
          <a:xfrm>
            <a:off x="304800" y="2057400"/>
            <a:ext cx="8153400" cy="252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GB" sz="2400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 b="1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</p:txBody>
      </p:sp>
      <p:sp>
        <p:nvSpPr>
          <p:cNvPr id="27653" name="Text Box 20"/>
          <p:cNvSpPr txBox="1">
            <a:spLocks noChangeArrowheads="1"/>
          </p:cNvSpPr>
          <p:nvPr/>
        </p:nvSpPr>
        <p:spPr bwMode="auto">
          <a:xfrm>
            <a:off x="685800" y="1905000"/>
            <a:ext cx="7772400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dirty="0">
                <a:latin typeface="Calibri" pitchFamily="34" charset="0"/>
              </a:rPr>
              <a:t> </a:t>
            </a:r>
            <a:r>
              <a:rPr lang="en-GB" b="1" i="1" dirty="0">
                <a:latin typeface="Calibri" pitchFamily="34" charset="0"/>
              </a:rPr>
              <a:t>Entry in the accounts:</a:t>
            </a:r>
            <a:endParaRPr lang="en-GB" sz="2000" b="1" i="1" dirty="0">
              <a:latin typeface="Calibri" pitchFamily="34" charset="0"/>
            </a:endParaRP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GB" sz="2000" dirty="0">
                <a:latin typeface="Calibri" pitchFamily="34" charset="0"/>
              </a:rPr>
              <a:t> Customs authority is booking the amount of customs duties in the accounting records, as soon as it  gets the necessary particulars for calculation of the amount;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GB" sz="2000" dirty="0">
                <a:latin typeface="Calibri" pitchFamily="34" charset="0"/>
              </a:rPr>
              <a:t> In simplified procedure total amount of customs debt </a:t>
            </a:r>
            <a:r>
              <a:rPr lang="en-GB" sz="2000" i="1" dirty="0">
                <a:latin typeface="Calibri" pitchFamily="34" charset="0"/>
              </a:rPr>
              <a:t>for goods released to one </a:t>
            </a:r>
            <a:r>
              <a:rPr lang="en-GB" sz="2000" i="1" dirty="0" smtClean="0">
                <a:latin typeface="Calibri" pitchFamily="34" charset="0"/>
              </a:rPr>
              <a:t>person(for more procedures at once), </a:t>
            </a:r>
            <a:r>
              <a:rPr lang="en-GB" sz="2000" i="1" dirty="0">
                <a:latin typeface="Calibri" pitchFamily="34" charset="0"/>
              </a:rPr>
              <a:t>could be calculated  at once during the deadline determined by the authority (not longer than 31 days</a:t>
            </a:r>
            <a:r>
              <a:rPr lang="en-GB" i="1" dirty="0"/>
              <a:t>)</a:t>
            </a:r>
            <a:endParaRPr lang="en-GB" sz="2000" i="1" dirty="0">
              <a:latin typeface="Calibri" pitchFamily="34" charset="0"/>
            </a:endParaRP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GB" sz="2000" b="1" dirty="0">
                <a:solidFill>
                  <a:srgbClr val="0F5494"/>
                </a:solidFill>
                <a:latin typeface="Calibri" pitchFamily="34" charset="0"/>
              </a:rPr>
              <a:t> </a:t>
            </a:r>
            <a:r>
              <a:rPr lang="en-GB" sz="2000" b="1" dirty="0">
                <a:latin typeface="Calibri" pitchFamily="34" charset="0"/>
              </a:rPr>
              <a:t>subsequent</a:t>
            </a:r>
            <a:r>
              <a:rPr lang="en-GB" sz="2000" dirty="0">
                <a:latin typeface="Calibri" pitchFamily="34" charset="0"/>
              </a:rPr>
              <a:t> - </a:t>
            </a:r>
            <a:r>
              <a:rPr lang="en-GB" sz="2000" i="1" dirty="0">
                <a:latin typeface="Calibri" pitchFamily="34" charset="0"/>
              </a:rPr>
              <a:t>2 (and maximum 14) days from the date on which the custom authority  determines the debtor and to calculate the amount</a:t>
            </a:r>
            <a:r>
              <a:rPr lang="en-GB" i="1" dirty="0">
                <a:solidFill>
                  <a:srgbClr val="0F5494"/>
                </a:solidFill>
                <a:latin typeface="Calibri" pitchFamily="34" charset="0"/>
              </a:rPr>
              <a:t>: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GB" sz="2000" dirty="0">
                <a:latin typeface="Calibri" pitchFamily="34" charset="0"/>
              </a:rPr>
              <a:t> </a:t>
            </a:r>
            <a:r>
              <a:rPr lang="en-GB" sz="2000" dirty="0" smtClean="0">
                <a:latin typeface="Calibri" pitchFamily="34" charset="0"/>
              </a:rPr>
              <a:t>Possibility </a:t>
            </a:r>
            <a:r>
              <a:rPr lang="en-GB" sz="2000" dirty="0">
                <a:latin typeface="Calibri" pitchFamily="34" charset="0"/>
              </a:rPr>
              <a:t>of the </a:t>
            </a:r>
            <a:r>
              <a:rPr lang="en-GB" sz="2000" dirty="0" err="1">
                <a:latin typeface="Calibri" pitchFamily="34" charset="0"/>
              </a:rPr>
              <a:t>extention</a:t>
            </a:r>
            <a:r>
              <a:rPr lang="en-GB" sz="2000" dirty="0">
                <a:latin typeface="Calibri" pitchFamily="34" charset="0"/>
              </a:rPr>
              <a:t> of deadline for entry into the accounts to 14 days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667000" y="609600"/>
            <a:ext cx="38100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sl-SI" sz="20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ambria" pitchFamily="18" charset="0"/>
              </a:rPr>
              <a:t>Customs rules and procedures</a:t>
            </a:r>
            <a:endParaRPr lang="en-GB" sz="20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73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9" name="Round Same Side Corner Rectangle 8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i="1" dirty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CUSTOMS UNION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28685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b="1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en-US" b="1">
                  <a:solidFill>
                    <a:srgbClr val="F2DCDB"/>
                  </a:solidFill>
                  <a:latin typeface="Cambria" pitchFamily="18" charset="0"/>
                </a:rPr>
                <a:t>29</a:t>
              </a:r>
              <a:r>
                <a:rPr lang="sr-Latn-CS" b="1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b="1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b="1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28686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12" name="5-Point Star 11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3" name="5-Point Star 12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4" name="5-Point Star 13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5" name="5-Point Star 14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6" name="5-Point Star 15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7" name="5-Point Star 16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</p:grpSp>
      </p:grpSp>
      <p:grpSp>
        <p:nvGrpSpPr>
          <p:cNvPr id="28674" name="Group 21"/>
          <p:cNvGrpSpPr>
            <a:grpSpLocks/>
          </p:cNvGrpSpPr>
          <p:nvPr/>
        </p:nvGrpSpPr>
        <p:grpSpPr bwMode="auto">
          <a:xfrm>
            <a:off x="0" y="6354763"/>
            <a:ext cx="9144000" cy="506412"/>
            <a:chOff x="0" y="6354762"/>
            <a:chExt cx="9144000" cy="506473"/>
          </a:xfrm>
        </p:grpSpPr>
        <p:sp>
          <p:nvSpPr>
            <p:cNvPr id="4" name="Round Same Side Corner Rectangle 3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Cambria" pitchFamily="18" charset="0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533400" y="6461137"/>
              <a:ext cx="4564063" cy="4000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Negotiating Team for the Accession 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endParaRPr>
            </a:p>
          </p:txBody>
        </p:sp>
        <p:pic>
          <p:nvPicPr>
            <p:cNvPr id="28682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Rectangle 17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29: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b="1" i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Customs union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  <p:sp>
        <p:nvSpPr>
          <p:cNvPr id="28675" name="Rectangle 19"/>
          <p:cNvSpPr>
            <a:spLocks noChangeArrowheads="1"/>
          </p:cNvSpPr>
          <p:nvPr/>
        </p:nvSpPr>
        <p:spPr bwMode="auto">
          <a:xfrm>
            <a:off x="4448175" y="3246438"/>
            <a:ext cx="247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 </a:t>
            </a:r>
          </a:p>
        </p:txBody>
      </p:sp>
      <p:sp>
        <p:nvSpPr>
          <p:cNvPr id="28676" name="Text Box 20"/>
          <p:cNvSpPr txBox="1">
            <a:spLocks noChangeArrowheads="1"/>
          </p:cNvSpPr>
          <p:nvPr/>
        </p:nvSpPr>
        <p:spPr bwMode="auto">
          <a:xfrm>
            <a:off x="609600" y="1219200"/>
            <a:ext cx="8534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GB" sz="200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 </a:t>
            </a:r>
            <a:r>
              <a:rPr lang="en-GB" sz="2400" b="1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Recovery/payment of customs duties</a:t>
            </a:r>
            <a:endParaRPr lang="en-GB" sz="1400" b="1" dirty="0">
              <a:solidFill>
                <a:schemeClr val="accent2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28677" name="Text Box 21"/>
          <p:cNvSpPr txBox="1">
            <a:spLocks noChangeArrowheads="1"/>
          </p:cNvSpPr>
          <p:nvPr/>
        </p:nvSpPr>
        <p:spPr bwMode="auto">
          <a:xfrm>
            <a:off x="609600" y="2001838"/>
            <a:ext cx="7848600" cy="399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000" b="1" i="1" dirty="0">
                <a:latin typeface="Calibri" pitchFamily="34" charset="0"/>
              </a:rPr>
              <a:t>Communication of the customs debt</a:t>
            </a:r>
            <a:r>
              <a:rPr lang="en-GB" sz="2000" dirty="0">
                <a:latin typeface="Calibri" pitchFamily="34" charset="0"/>
              </a:rPr>
              <a:t> – as soon as its amount has been entered in the accounts and not later than within </a:t>
            </a:r>
            <a:r>
              <a:rPr lang="en-GB" sz="2000" b="1" dirty="0">
                <a:latin typeface="Calibri" pitchFamily="34" charset="0"/>
              </a:rPr>
              <a:t>3 years</a:t>
            </a:r>
            <a:r>
              <a:rPr lang="en-GB" sz="2000" dirty="0">
                <a:latin typeface="Calibri" pitchFamily="34" charset="0"/>
              </a:rPr>
              <a:t> from the date of the incurrence of the customs debt(unless an appeal has been lodged)</a:t>
            </a:r>
          </a:p>
          <a:p>
            <a:r>
              <a:rPr lang="en-GB" b="1" i="1" dirty="0">
                <a:latin typeface="Calibri" pitchFamily="34" charset="0"/>
              </a:rPr>
              <a:t>Time limits for payment</a:t>
            </a:r>
            <a:r>
              <a:rPr lang="en-GB" u="sng" dirty="0">
                <a:latin typeface="Calibri" pitchFamily="34" charset="0"/>
              </a:rPr>
              <a:t>:</a:t>
            </a:r>
            <a:endParaRPr lang="en-GB" dirty="0">
              <a:latin typeface="Calibri" pitchFamily="34" charset="0"/>
            </a:endParaRPr>
          </a:p>
          <a:p>
            <a:pPr>
              <a:buFontTx/>
              <a:buChar char="•"/>
            </a:pPr>
            <a:r>
              <a:rPr lang="en-GB" dirty="0">
                <a:latin typeface="Calibri" pitchFamily="34" charset="0"/>
              </a:rPr>
              <a:t> </a:t>
            </a:r>
            <a:r>
              <a:rPr lang="en-GB" b="1" dirty="0">
                <a:latin typeface="Calibri" pitchFamily="34" charset="0"/>
              </a:rPr>
              <a:t>regular</a:t>
            </a:r>
            <a:r>
              <a:rPr lang="en-GB" dirty="0">
                <a:latin typeface="Calibri" pitchFamily="34" charset="0"/>
              </a:rPr>
              <a:t> – not exceeding 8 days following the communication of the debt </a:t>
            </a:r>
            <a:r>
              <a:rPr lang="en-GB" sz="1600" dirty="0"/>
              <a:t>and 10 days in case of entering account at once</a:t>
            </a:r>
            <a:r>
              <a:rPr lang="en-GB" sz="1600" dirty="0">
                <a:solidFill>
                  <a:srgbClr val="0F5494"/>
                </a:solidFill>
              </a:rPr>
              <a:t>; </a:t>
            </a:r>
            <a:endParaRPr lang="en-GB" dirty="0">
              <a:solidFill>
                <a:srgbClr val="0F5494"/>
              </a:solidFill>
              <a:latin typeface="Calibri" pitchFamily="34" charset="0"/>
            </a:endParaRPr>
          </a:p>
          <a:p>
            <a:pPr>
              <a:buFontTx/>
              <a:buChar char="•"/>
            </a:pPr>
            <a:r>
              <a:rPr lang="en-GB" b="1" dirty="0">
                <a:latin typeface="Calibri" pitchFamily="34" charset="0"/>
              </a:rPr>
              <a:t> deferred</a:t>
            </a:r>
            <a:r>
              <a:rPr lang="en-GB" b="1" dirty="0">
                <a:solidFill>
                  <a:srgbClr val="0F5494"/>
                </a:solidFill>
                <a:latin typeface="Calibri" pitchFamily="34" charset="0"/>
              </a:rPr>
              <a:t> </a:t>
            </a:r>
            <a:r>
              <a:rPr lang="en-GB" b="1" dirty="0">
                <a:latin typeface="Calibri" pitchFamily="34" charset="0"/>
              </a:rPr>
              <a:t>(</a:t>
            </a:r>
            <a:r>
              <a:rPr lang="en-GB" dirty="0">
                <a:latin typeface="Calibri" pitchFamily="34" charset="0"/>
              </a:rPr>
              <a:t>with mandatory depositing security for payment</a:t>
            </a:r>
            <a:r>
              <a:rPr lang="en-GB" b="1" dirty="0">
                <a:latin typeface="Calibri" pitchFamily="34" charset="0"/>
              </a:rPr>
              <a:t>)</a:t>
            </a:r>
          </a:p>
          <a:p>
            <a:pPr>
              <a:buFontTx/>
              <a:buChar char="-"/>
            </a:pPr>
            <a:r>
              <a:rPr lang="en-GB" dirty="0">
                <a:latin typeface="Calibri" pitchFamily="34" charset="0"/>
              </a:rPr>
              <a:t>    maximum 30 days after the entry in the accounts (for single operation) </a:t>
            </a:r>
          </a:p>
          <a:p>
            <a:r>
              <a:rPr lang="en-GB" dirty="0">
                <a:latin typeface="Calibri" pitchFamily="34" charset="0"/>
              </a:rPr>
              <a:t>- for debt entered into the account at once</a:t>
            </a:r>
            <a:r>
              <a:rPr lang="en-GB" dirty="0"/>
              <a:t> </a:t>
            </a:r>
            <a:endParaRPr lang="en-GB" dirty="0">
              <a:latin typeface="Calibri" pitchFamily="34" charset="0"/>
            </a:endParaRPr>
          </a:p>
          <a:p>
            <a:r>
              <a:rPr lang="en-GB" dirty="0">
                <a:latin typeface="Calibri" pitchFamily="34" charset="0"/>
              </a:rPr>
              <a:t>1. </a:t>
            </a:r>
            <a:r>
              <a:rPr lang="en-GB" dirty="0" smtClean="0">
                <a:latin typeface="Calibri" pitchFamily="34" charset="0"/>
              </a:rPr>
              <a:t>On 24</a:t>
            </a:r>
            <a:r>
              <a:rPr lang="en-GB" baseline="30000" dirty="0" smtClean="0">
                <a:latin typeface="Calibri" pitchFamily="34" charset="0"/>
              </a:rPr>
              <a:t>th</a:t>
            </a:r>
            <a:r>
              <a:rPr lang="en-GB" dirty="0" smtClean="0">
                <a:latin typeface="Calibri" pitchFamily="34" charset="0"/>
              </a:rPr>
              <a:t> day – for expiry </a:t>
            </a:r>
            <a:r>
              <a:rPr lang="en-GB" dirty="0">
                <a:latin typeface="Calibri" pitchFamily="34" charset="0"/>
              </a:rPr>
              <a:t>period </a:t>
            </a:r>
            <a:r>
              <a:rPr lang="en-GB" dirty="0" smtClean="0">
                <a:latin typeface="Calibri" pitchFamily="34" charset="0"/>
              </a:rPr>
              <a:t>of calendar </a:t>
            </a:r>
            <a:r>
              <a:rPr lang="en-GB" dirty="0">
                <a:latin typeface="Calibri" pitchFamily="34" charset="0"/>
              </a:rPr>
              <a:t>week</a:t>
            </a:r>
          </a:p>
          <a:p>
            <a:r>
              <a:rPr lang="en-GB" dirty="0">
                <a:latin typeface="Calibri" pitchFamily="34" charset="0"/>
              </a:rPr>
              <a:t>2. </a:t>
            </a:r>
            <a:r>
              <a:rPr lang="en-GB" dirty="0" smtClean="0">
                <a:latin typeface="Calibri" pitchFamily="34" charset="0"/>
              </a:rPr>
              <a:t>On 16</a:t>
            </a:r>
            <a:r>
              <a:rPr lang="en-GB" baseline="30000" dirty="0" smtClean="0">
                <a:latin typeface="Calibri" pitchFamily="34" charset="0"/>
              </a:rPr>
              <a:t>th</a:t>
            </a:r>
            <a:r>
              <a:rPr lang="en-GB" dirty="0" smtClean="0">
                <a:latin typeface="Calibri" pitchFamily="34" charset="0"/>
              </a:rPr>
              <a:t>  day-  for expiry period of calendar </a:t>
            </a:r>
            <a:r>
              <a:rPr lang="en-GB" dirty="0">
                <a:latin typeface="Calibri" pitchFamily="34" charset="0"/>
              </a:rPr>
              <a:t>month</a:t>
            </a:r>
          </a:p>
          <a:p>
            <a:r>
              <a:rPr lang="en-GB" b="1" i="1" dirty="0">
                <a:latin typeface="Calibri" pitchFamily="34" charset="0"/>
              </a:rPr>
              <a:t>Consequences of no or late </a:t>
            </a:r>
            <a:r>
              <a:rPr lang="en-GB" dirty="0">
                <a:latin typeface="Calibri" pitchFamily="34" charset="0"/>
              </a:rPr>
              <a:t>payment:</a:t>
            </a:r>
          </a:p>
          <a:p>
            <a:r>
              <a:rPr lang="en-GB" dirty="0">
                <a:latin typeface="Calibri" pitchFamily="34" charset="0"/>
              </a:rPr>
              <a:t>-enforcement of payment</a:t>
            </a:r>
          </a:p>
          <a:p>
            <a:r>
              <a:rPr lang="en-GB" dirty="0">
                <a:latin typeface="Calibri" pitchFamily="34" charset="0"/>
              </a:rPr>
              <a:t>- interest on arrears;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667000" y="609600"/>
            <a:ext cx="38100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sl-SI" sz="20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ambria" pitchFamily="18" charset="0"/>
              </a:rPr>
              <a:t>Customs rules and procedures</a:t>
            </a:r>
            <a:endParaRPr lang="en-GB" sz="20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848600" y="914400"/>
            <a:ext cx="823913" cy="2762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sl-SI" sz="12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Ar.609CL</a:t>
            </a:r>
            <a:endParaRPr lang="en-GB" sz="120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697" name="Group 7"/>
          <p:cNvGrpSpPr>
            <a:grpSpLocks/>
          </p:cNvGrpSpPr>
          <p:nvPr/>
        </p:nvGrpSpPr>
        <p:grpSpPr bwMode="auto">
          <a:xfrm>
            <a:off x="0" y="0"/>
            <a:ext cx="9144000" cy="860425"/>
            <a:chOff x="0" y="-4763"/>
            <a:chExt cx="9144000" cy="860426"/>
          </a:xfrm>
        </p:grpSpPr>
        <p:sp>
          <p:nvSpPr>
            <p:cNvPr id="9" name="Round Same Side Corner Rectangle 8"/>
            <p:cNvSpPr/>
            <p:nvPr/>
          </p:nvSpPr>
          <p:spPr>
            <a:xfrm>
              <a:off x="0" y="0"/>
              <a:ext cx="9144000" cy="533401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i="1" dirty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CUSTOMS UNION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29708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b="1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en-US" b="1">
                  <a:solidFill>
                    <a:srgbClr val="F2DCDB"/>
                  </a:solidFill>
                  <a:latin typeface="Cambria" pitchFamily="18" charset="0"/>
                </a:rPr>
                <a:t>29</a:t>
              </a:r>
              <a:r>
                <a:rPr lang="sr-Latn-CS" b="1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b="1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b="1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29709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12" name="5-Point Star 11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3" name="5-Point Star 12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4" name="5-Point Star 13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5" name="5-Point Star 14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6" name="5-Point Star 15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7" name="5-Point Star 16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</p:grpSp>
      </p:grpSp>
      <p:grpSp>
        <p:nvGrpSpPr>
          <p:cNvPr id="29698" name="Group 21"/>
          <p:cNvGrpSpPr>
            <a:grpSpLocks/>
          </p:cNvGrpSpPr>
          <p:nvPr/>
        </p:nvGrpSpPr>
        <p:grpSpPr bwMode="auto">
          <a:xfrm>
            <a:off x="0" y="6354763"/>
            <a:ext cx="9144000" cy="506412"/>
            <a:chOff x="0" y="6354762"/>
            <a:chExt cx="9144000" cy="506473"/>
          </a:xfrm>
        </p:grpSpPr>
        <p:sp>
          <p:nvSpPr>
            <p:cNvPr id="4" name="Round Same Side Corner Rectangle 3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Cambria" pitchFamily="18" charset="0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533400" y="6461137"/>
              <a:ext cx="4564063" cy="4000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Negotiating Team for the Accession 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endParaRPr>
            </a:p>
          </p:txBody>
        </p:sp>
        <p:pic>
          <p:nvPicPr>
            <p:cNvPr id="29705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Rectangle 17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29: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b="1" i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Customs union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  <p:sp>
        <p:nvSpPr>
          <p:cNvPr id="29699" name="Text Box 22"/>
          <p:cNvSpPr txBox="1">
            <a:spLocks noChangeArrowheads="1"/>
          </p:cNvSpPr>
          <p:nvPr/>
        </p:nvSpPr>
        <p:spPr bwMode="auto">
          <a:xfrm>
            <a:off x="609600" y="1447800"/>
            <a:ext cx="8534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GB" sz="2400" b="1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Extinguishment of customs debt</a:t>
            </a:r>
          </a:p>
        </p:txBody>
      </p:sp>
      <p:sp>
        <p:nvSpPr>
          <p:cNvPr id="29700" name="Text Box 19"/>
          <p:cNvSpPr txBox="1">
            <a:spLocks noChangeArrowheads="1"/>
          </p:cNvSpPr>
          <p:nvPr/>
        </p:nvSpPr>
        <p:spPr bwMode="auto">
          <a:xfrm>
            <a:off x="838200" y="2057400"/>
            <a:ext cx="7620000" cy="5051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8600" indent="-228600">
              <a:spcBef>
                <a:spcPct val="50000"/>
              </a:spcBef>
              <a:buFont typeface="Arial" charset="0"/>
              <a:buChar char="•"/>
            </a:pPr>
            <a:r>
              <a:rPr lang="sl-SI" sz="2000" dirty="0">
                <a:latin typeface="Calibri" pitchFamily="34" charset="0"/>
              </a:rPr>
              <a:t>p</a:t>
            </a:r>
            <a:r>
              <a:rPr lang="en-GB" sz="2000" dirty="0" err="1">
                <a:latin typeface="Calibri" pitchFamily="34" charset="0"/>
              </a:rPr>
              <a:t>ayment</a:t>
            </a:r>
            <a:r>
              <a:rPr lang="sl-SI" sz="2000" dirty="0">
                <a:latin typeface="Calibri" pitchFamily="34" charset="0"/>
              </a:rPr>
              <a:t> of custom depts</a:t>
            </a:r>
          </a:p>
          <a:p>
            <a:pPr marL="228600" indent="-228600">
              <a:spcBef>
                <a:spcPct val="50000"/>
              </a:spcBef>
              <a:buFont typeface="Arial" charset="0"/>
              <a:buChar char="•"/>
            </a:pPr>
            <a:r>
              <a:rPr lang="sl-SI" sz="2000" dirty="0">
                <a:latin typeface="Calibri" pitchFamily="34" charset="0"/>
              </a:rPr>
              <a:t>r</a:t>
            </a:r>
            <a:r>
              <a:rPr lang="en-GB" sz="2000" dirty="0">
                <a:latin typeface="Calibri" pitchFamily="34" charset="0"/>
              </a:rPr>
              <a:t>emission</a:t>
            </a:r>
            <a:r>
              <a:rPr lang="sl-SI" sz="2000" dirty="0">
                <a:latin typeface="Calibri" pitchFamily="34" charset="0"/>
              </a:rPr>
              <a:t> of custom depts</a:t>
            </a:r>
          </a:p>
          <a:p>
            <a:pPr marL="228600" indent="-228600">
              <a:spcBef>
                <a:spcPct val="50000"/>
              </a:spcBef>
              <a:buFont typeface="Arial" charset="0"/>
              <a:buChar char="•"/>
            </a:pPr>
            <a:r>
              <a:rPr lang="en-US" sz="2000" dirty="0">
                <a:latin typeface="Calibri" pitchFamily="34" charset="0"/>
              </a:rPr>
              <a:t>If the declaration has been cancelled for the goods declared for procedure for which </a:t>
            </a:r>
            <a:r>
              <a:rPr lang="en-US" sz="2000" dirty="0" smtClean="0">
                <a:latin typeface="Calibri" pitchFamily="34" charset="0"/>
              </a:rPr>
              <a:t>the </a:t>
            </a:r>
            <a:r>
              <a:rPr lang="en-US" sz="2000" dirty="0">
                <a:latin typeface="Calibri" pitchFamily="34" charset="0"/>
              </a:rPr>
              <a:t>obligation of payment of customs </a:t>
            </a:r>
            <a:r>
              <a:rPr lang="en-US" sz="2000" dirty="0" smtClean="0">
                <a:latin typeface="Calibri" pitchFamily="34" charset="0"/>
              </a:rPr>
              <a:t>duties exists</a:t>
            </a:r>
            <a:r>
              <a:rPr lang="sl-SI" sz="2000" dirty="0" smtClean="0">
                <a:latin typeface="Calibri" pitchFamily="34" charset="0"/>
              </a:rPr>
              <a:t>, </a:t>
            </a:r>
            <a:r>
              <a:rPr lang="en-US" sz="2000" dirty="0">
                <a:latin typeface="Calibri" pitchFamily="34" charset="0"/>
              </a:rPr>
              <a:t>or if the goods were confiscated or destroyed following the order from the customs house,</a:t>
            </a:r>
            <a:r>
              <a:rPr lang="sl-SI" sz="2000" dirty="0">
                <a:latin typeface="Calibri" pitchFamily="34" charset="0"/>
              </a:rPr>
              <a:t> </a:t>
            </a:r>
            <a:r>
              <a:rPr lang="en-US" sz="2000" dirty="0">
                <a:latin typeface="Calibri" pitchFamily="34" charset="0"/>
              </a:rPr>
              <a:t>given away in </a:t>
            </a:r>
            <a:r>
              <a:rPr lang="en-US" sz="2000" dirty="0" err="1">
                <a:latin typeface="Calibri" pitchFamily="34" charset="0"/>
              </a:rPr>
              <a:t>favour</a:t>
            </a:r>
            <a:r>
              <a:rPr lang="en-US" sz="2000" dirty="0">
                <a:latin typeface="Calibri" pitchFamily="34" charset="0"/>
              </a:rPr>
              <a:t> of the state or irretrievably lost</a:t>
            </a:r>
            <a:endParaRPr lang="sl-SI" sz="2000" dirty="0">
              <a:latin typeface="Calibri" pitchFamily="34" charset="0"/>
            </a:endParaRPr>
          </a:p>
          <a:p>
            <a:pPr marL="228600" indent="-228600">
              <a:spcBef>
                <a:spcPct val="50000"/>
              </a:spcBef>
              <a:buFont typeface="Arial" charset="0"/>
              <a:buChar char="•"/>
            </a:pPr>
            <a:r>
              <a:rPr lang="sl-SI" sz="2000" dirty="0">
                <a:latin typeface="Calibri" pitchFamily="34" charset="0"/>
              </a:rPr>
              <a:t> </a:t>
            </a:r>
            <a:r>
              <a:rPr lang="en-GB" sz="2000" dirty="0">
                <a:latin typeface="Calibri" pitchFamily="34" charset="0"/>
              </a:rPr>
              <a:t>seizure and confiscation of goods upon their unlawful introduction</a:t>
            </a:r>
          </a:p>
          <a:p>
            <a:pPr marL="228600" indent="-228600">
              <a:spcBef>
                <a:spcPct val="50000"/>
              </a:spcBef>
            </a:pPr>
            <a:endParaRPr lang="en-GB" dirty="0">
              <a:latin typeface="Calibri" pitchFamily="34" charset="0"/>
            </a:endParaRPr>
          </a:p>
          <a:p>
            <a:pPr marL="228600" indent="-228600">
              <a:spcBef>
                <a:spcPct val="50000"/>
              </a:spcBef>
            </a:pPr>
            <a:endParaRPr lang="en-GB" b="1" dirty="0">
              <a:latin typeface="Calibri" pitchFamily="34" charset="0"/>
            </a:endParaRPr>
          </a:p>
          <a:p>
            <a:pPr marL="228600" indent="-228600">
              <a:spcBef>
                <a:spcPct val="50000"/>
              </a:spcBef>
            </a:pPr>
            <a:endParaRPr lang="en-GB" dirty="0">
              <a:latin typeface="Calibri" pitchFamily="34" charset="0"/>
            </a:endParaRPr>
          </a:p>
          <a:p>
            <a:pPr marL="228600" indent="-228600">
              <a:spcBef>
                <a:spcPct val="50000"/>
              </a:spcBef>
            </a:pPr>
            <a:endParaRPr lang="en-GB" dirty="0">
              <a:latin typeface="Calibri" pitchFamily="34" charset="0"/>
            </a:endParaRPr>
          </a:p>
          <a:p>
            <a:pPr marL="228600" indent="-228600">
              <a:spcBef>
                <a:spcPct val="50000"/>
              </a:spcBef>
            </a:pPr>
            <a:endParaRPr lang="en-GB" dirty="0">
              <a:latin typeface="Calibri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667000" y="609600"/>
            <a:ext cx="38100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sl-SI" sz="20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ambria" pitchFamily="18" charset="0"/>
              </a:rPr>
              <a:t>Customs rules and procedures</a:t>
            </a:r>
            <a:endParaRPr lang="en-GB" sz="20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848600" y="1219200"/>
            <a:ext cx="1214438" cy="2762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sl-SI" sz="12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Ar.227-227aCL</a:t>
            </a:r>
            <a:endParaRPr lang="en-GB" sz="120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21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9" name="Round Same Side Corner Rectangle 8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i="1" dirty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CUSTOMS UNION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30732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b="1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en-US" b="1">
                  <a:solidFill>
                    <a:srgbClr val="F2DCDB"/>
                  </a:solidFill>
                  <a:latin typeface="Cambria" pitchFamily="18" charset="0"/>
                </a:rPr>
                <a:t>29</a:t>
              </a:r>
              <a:r>
                <a:rPr lang="sr-Latn-CS" b="1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b="1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b="1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30733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12" name="5-Point Star 11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3" name="5-Point Star 12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4" name="5-Point Star 13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5" name="5-Point Star 14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6" name="5-Point Star 15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7" name="5-Point Star 16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</p:grpSp>
      </p:grpSp>
      <p:grpSp>
        <p:nvGrpSpPr>
          <p:cNvPr id="30722" name="Group 21"/>
          <p:cNvGrpSpPr>
            <a:grpSpLocks/>
          </p:cNvGrpSpPr>
          <p:nvPr/>
        </p:nvGrpSpPr>
        <p:grpSpPr bwMode="auto">
          <a:xfrm>
            <a:off x="0" y="6354763"/>
            <a:ext cx="9144000" cy="506412"/>
            <a:chOff x="0" y="6354762"/>
            <a:chExt cx="9144000" cy="506473"/>
          </a:xfrm>
        </p:grpSpPr>
        <p:sp>
          <p:nvSpPr>
            <p:cNvPr id="4" name="Round Same Side Corner Rectangle 3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Cambria" pitchFamily="18" charset="0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533400" y="6461137"/>
              <a:ext cx="4564063" cy="4000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Negotiating Team for the Accession 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endParaRPr>
            </a:p>
          </p:txBody>
        </p:sp>
        <p:pic>
          <p:nvPicPr>
            <p:cNvPr id="30729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Rectangle 17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29: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b="1" i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Customs union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  <p:sp>
        <p:nvSpPr>
          <p:cNvPr id="30723" name="Text Box 18"/>
          <p:cNvSpPr txBox="1">
            <a:spLocks noChangeArrowheads="1"/>
          </p:cNvSpPr>
          <p:nvPr/>
        </p:nvSpPr>
        <p:spPr bwMode="auto">
          <a:xfrm>
            <a:off x="304800" y="990600"/>
            <a:ext cx="8534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GB" sz="2400" b="1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Repayment and remission of customs duties</a:t>
            </a:r>
          </a:p>
        </p:txBody>
      </p:sp>
      <p:sp>
        <p:nvSpPr>
          <p:cNvPr id="30724" name="Text Box 19"/>
          <p:cNvSpPr txBox="1">
            <a:spLocks noChangeArrowheads="1"/>
          </p:cNvSpPr>
          <p:nvPr/>
        </p:nvSpPr>
        <p:spPr bwMode="auto">
          <a:xfrm>
            <a:off x="304800" y="1600200"/>
            <a:ext cx="8153400" cy="718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Char char="Ø"/>
            </a:pPr>
            <a:r>
              <a:rPr lang="en-GB" sz="2000" b="1" dirty="0">
                <a:latin typeface="Calibri" pitchFamily="34" charset="0"/>
              </a:rPr>
              <a:t> </a:t>
            </a:r>
            <a:r>
              <a:rPr lang="sl-SI" sz="2000" b="1" dirty="0" smtClean="0">
                <a:latin typeface="Calibri" pitchFamily="34" charset="0"/>
              </a:rPr>
              <a:t>Repaym</a:t>
            </a:r>
            <a:r>
              <a:rPr lang="en-US" sz="2000" b="1" dirty="0" err="1" smtClean="0">
                <a:latin typeface="Calibri" pitchFamily="34" charset="0"/>
              </a:rPr>
              <a:t>ent</a:t>
            </a:r>
            <a:r>
              <a:rPr lang="sl-SI" sz="2000" dirty="0" smtClean="0">
                <a:latin typeface="Calibri" pitchFamily="34" charset="0"/>
              </a:rPr>
              <a:t>-</a:t>
            </a:r>
            <a:r>
              <a:rPr lang="en-GB" sz="2000" dirty="0" smtClean="0">
                <a:latin typeface="Calibri" pitchFamily="34" charset="0"/>
              </a:rPr>
              <a:t> </a:t>
            </a:r>
            <a:r>
              <a:rPr lang="en-GB" sz="2000" dirty="0">
                <a:latin typeface="Calibri" pitchFamily="34" charset="0"/>
              </a:rPr>
              <a:t>total or partial refund of customs duties which </a:t>
            </a:r>
            <a:r>
              <a:rPr lang="en-GB" sz="2000" b="1" dirty="0">
                <a:latin typeface="Calibri" pitchFamily="34" charset="0"/>
              </a:rPr>
              <a:t>have been paid</a:t>
            </a:r>
            <a:r>
              <a:rPr lang="en-GB" sz="2000" dirty="0">
                <a:latin typeface="Calibri" pitchFamily="34" charset="0"/>
              </a:rPr>
              <a:t>.</a:t>
            </a:r>
            <a:endParaRPr lang="sl-SI" sz="2000" dirty="0">
              <a:latin typeface="Calibri" pitchFamily="34" charset="0"/>
            </a:endParaRPr>
          </a:p>
          <a:p>
            <a:pPr>
              <a:spcBef>
                <a:spcPct val="50000"/>
              </a:spcBef>
              <a:buFont typeface="Wingdings" pitchFamily="2" charset="2"/>
              <a:buChar char="Ø"/>
            </a:pPr>
            <a:r>
              <a:rPr lang="en-GB" sz="2000" b="1" dirty="0">
                <a:latin typeface="Calibri" pitchFamily="34" charset="0"/>
              </a:rPr>
              <a:t> Remission </a:t>
            </a:r>
            <a:r>
              <a:rPr lang="en-GB" sz="2000" dirty="0">
                <a:latin typeface="Calibri" pitchFamily="34" charset="0"/>
              </a:rPr>
              <a:t>– waiver or annulation of the entry in the accounts of an amount of customs </a:t>
            </a:r>
            <a:r>
              <a:rPr lang="en-GB" sz="2000" b="1" dirty="0">
                <a:latin typeface="Calibri" pitchFamily="34" charset="0"/>
              </a:rPr>
              <a:t>duties</a:t>
            </a:r>
            <a:r>
              <a:rPr lang="en-GB" sz="2000" dirty="0">
                <a:latin typeface="Calibri" pitchFamily="34" charset="0"/>
              </a:rPr>
              <a:t> </a:t>
            </a:r>
            <a:r>
              <a:rPr lang="sl-SI" sz="2000" dirty="0">
                <a:latin typeface="Calibri" pitchFamily="34" charset="0"/>
              </a:rPr>
              <a:t>(</a:t>
            </a:r>
            <a:r>
              <a:rPr lang="en-GB" sz="2000" dirty="0">
                <a:latin typeface="Calibri" pitchFamily="34" charset="0"/>
              </a:rPr>
              <a:t>total or partial</a:t>
            </a:r>
            <a:r>
              <a:rPr lang="sl-SI" sz="2000" dirty="0">
                <a:latin typeface="Calibri" pitchFamily="34" charset="0"/>
              </a:rPr>
              <a:t>)</a:t>
            </a:r>
            <a:r>
              <a:rPr lang="en-GB" sz="2000" dirty="0">
                <a:latin typeface="Calibri" pitchFamily="34" charset="0"/>
              </a:rPr>
              <a:t> which </a:t>
            </a:r>
            <a:r>
              <a:rPr lang="en-GB" sz="2000" b="1" dirty="0">
                <a:latin typeface="Calibri" pitchFamily="34" charset="0"/>
              </a:rPr>
              <a:t>have not been paid</a:t>
            </a:r>
            <a:endParaRPr lang="sl-SI" sz="2000" b="1" dirty="0">
              <a:latin typeface="Calibri" pitchFamily="34" charset="0"/>
            </a:endParaRPr>
          </a:p>
          <a:p>
            <a:pPr>
              <a:spcBef>
                <a:spcPct val="50000"/>
              </a:spcBef>
            </a:pPr>
            <a:r>
              <a:rPr lang="sl-SI" sz="2000" b="1" dirty="0">
                <a:latin typeface="Calibri" pitchFamily="34" charset="0"/>
              </a:rPr>
              <a:t>Time limit </a:t>
            </a:r>
            <a:r>
              <a:rPr lang="sl-SI" sz="2000" dirty="0">
                <a:latin typeface="Calibri" pitchFamily="34" charset="0"/>
              </a:rPr>
              <a:t>for</a:t>
            </a:r>
            <a:r>
              <a:rPr lang="sl-SI" sz="2000" b="1" dirty="0">
                <a:latin typeface="Calibri" pitchFamily="34" charset="0"/>
              </a:rPr>
              <a:t> </a:t>
            </a:r>
            <a:r>
              <a:rPr lang="en-GB" sz="2000" dirty="0">
                <a:latin typeface="Calibri" pitchFamily="34" charset="0"/>
              </a:rPr>
              <a:t>repayment or remission</a:t>
            </a:r>
            <a:r>
              <a:rPr lang="sl-SI" sz="2000" dirty="0">
                <a:latin typeface="Calibri" pitchFamily="34" charset="0"/>
              </a:rPr>
              <a:t> in cases of:</a:t>
            </a:r>
          </a:p>
          <a:p>
            <a:pPr>
              <a:buFontTx/>
              <a:buChar char="•"/>
            </a:pPr>
            <a:r>
              <a:rPr lang="en-GB" sz="2000" dirty="0">
                <a:latin typeface="Calibri" pitchFamily="34" charset="0"/>
              </a:rPr>
              <a:t> </a:t>
            </a:r>
            <a:r>
              <a:rPr lang="sl-SI" sz="2000" dirty="0">
                <a:latin typeface="Calibri" pitchFamily="34" charset="0"/>
              </a:rPr>
              <a:t>P</a:t>
            </a:r>
            <a:r>
              <a:rPr lang="en-US" sz="2000" dirty="0" err="1">
                <a:latin typeface="Calibri" pitchFamily="34" charset="0"/>
              </a:rPr>
              <a:t>ayment</a:t>
            </a:r>
            <a:r>
              <a:rPr lang="en-US" sz="2000" dirty="0">
                <a:latin typeface="Calibri" pitchFamily="34" charset="0"/>
              </a:rPr>
              <a:t> of customs debt in the amount which was not necessary at the moment of </a:t>
            </a:r>
            <a:r>
              <a:rPr lang="en-US" sz="2000" dirty="0" smtClean="0">
                <a:latin typeface="Calibri" pitchFamily="34" charset="0"/>
              </a:rPr>
              <a:t>payment(r</a:t>
            </a:r>
            <a:r>
              <a:rPr lang="sl-SI" sz="2000" dirty="0" smtClean="0">
                <a:latin typeface="Calibri" pitchFamily="34" charset="0"/>
              </a:rPr>
              <a:t>epaym</a:t>
            </a:r>
            <a:r>
              <a:rPr lang="en-US" sz="2000" dirty="0" smtClean="0">
                <a:latin typeface="Calibri" pitchFamily="34" charset="0"/>
              </a:rPr>
              <a:t>e</a:t>
            </a:r>
            <a:r>
              <a:rPr lang="sl-SI" sz="2000" dirty="0" smtClean="0">
                <a:latin typeface="Calibri" pitchFamily="34" charset="0"/>
              </a:rPr>
              <a:t>nt</a:t>
            </a:r>
            <a:r>
              <a:rPr lang="en-US" sz="2000" dirty="0" smtClean="0">
                <a:latin typeface="Calibri" pitchFamily="34" charset="0"/>
              </a:rPr>
              <a:t>) </a:t>
            </a:r>
            <a:r>
              <a:rPr lang="en-US" sz="2000" dirty="0">
                <a:latin typeface="Calibri" pitchFamily="34" charset="0"/>
              </a:rPr>
              <a:t>or if it was entered into the accounts contrary to the regulations(remission) – 3 years</a:t>
            </a:r>
            <a:r>
              <a:rPr lang="sl-SI" sz="2000" dirty="0">
                <a:latin typeface="Calibri" pitchFamily="34" charset="0"/>
              </a:rPr>
              <a:t>;</a:t>
            </a:r>
          </a:p>
          <a:p>
            <a:pPr>
              <a:buFontTx/>
              <a:buChar char="•"/>
            </a:pPr>
            <a:r>
              <a:rPr lang="en-US" sz="2000" dirty="0">
                <a:latin typeface="Calibri" pitchFamily="34" charset="0"/>
              </a:rPr>
              <a:t> Return of goods which at the moment of acceptance of declaration had defect or it did not correspond to contractual </a:t>
            </a:r>
            <a:r>
              <a:rPr lang="en-US" sz="2000" dirty="0" smtClean="0">
                <a:latin typeface="Calibri" pitchFamily="34" charset="0"/>
              </a:rPr>
              <a:t>terms(repayment </a:t>
            </a:r>
            <a:r>
              <a:rPr lang="en-US" sz="2000" dirty="0">
                <a:latin typeface="Calibri" pitchFamily="34" charset="0"/>
              </a:rPr>
              <a:t>or remission) – 12 months</a:t>
            </a:r>
            <a:endParaRPr lang="sl-SI" sz="2000" dirty="0">
              <a:latin typeface="Calibri" pitchFamily="34" charset="0"/>
            </a:endParaRPr>
          </a:p>
          <a:p>
            <a:pPr>
              <a:buFontTx/>
              <a:buChar char="•"/>
            </a:pPr>
            <a:r>
              <a:rPr lang="sl-SI" sz="2000" dirty="0">
                <a:latin typeface="Calibri" pitchFamily="34" charset="0"/>
              </a:rPr>
              <a:t> </a:t>
            </a:r>
            <a:r>
              <a:rPr lang="en-US" sz="2000" dirty="0">
                <a:latin typeface="Calibri" pitchFamily="34" charset="0"/>
              </a:rPr>
              <a:t>If the customs declaration was cancelled</a:t>
            </a:r>
            <a:r>
              <a:rPr lang="sl-SI" sz="2000" dirty="0">
                <a:latin typeface="Calibri" pitchFamily="34" charset="0"/>
              </a:rPr>
              <a:t>, a</a:t>
            </a:r>
            <a:r>
              <a:rPr lang="en-US" sz="2000" dirty="0" err="1">
                <a:latin typeface="Calibri" pitchFamily="34" charset="0"/>
              </a:rPr>
              <a:t>nd</a:t>
            </a:r>
            <a:r>
              <a:rPr lang="en-US" sz="2000" dirty="0">
                <a:latin typeface="Calibri" pitchFamily="34" charset="0"/>
              </a:rPr>
              <a:t> customs duty paid (</a:t>
            </a:r>
            <a:r>
              <a:rPr lang="en-US" sz="2000" dirty="0" smtClean="0">
                <a:latin typeface="Calibri" pitchFamily="34" charset="0"/>
              </a:rPr>
              <a:t>repayment</a:t>
            </a:r>
            <a:r>
              <a:rPr lang="en-US" sz="2000" dirty="0">
                <a:latin typeface="Calibri" pitchFamily="34" charset="0"/>
              </a:rPr>
              <a:t>)– stipulated deadline for submission of request for cancellation of customs declaration</a:t>
            </a:r>
            <a:endParaRPr lang="en-GB" sz="2000" dirty="0">
              <a:latin typeface="Calibri" pitchFamily="34" charset="0"/>
            </a:endParaRPr>
          </a:p>
          <a:p>
            <a:pPr>
              <a:spcBef>
                <a:spcPct val="50000"/>
              </a:spcBef>
              <a:buFontTx/>
              <a:buChar char="-"/>
            </a:pPr>
            <a:endParaRPr lang="en-GB" sz="2000" dirty="0">
              <a:latin typeface="Calibri" pitchFamily="34" charset="0"/>
            </a:endParaRPr>
          </a:p>
          <a:p>
            <a:pPr>
              <a:spcBef>
                <a:spcPct val="50000"/>
              </a:spcBef>
            </a:pPr>
            <a:endParaRPr lang="en-GB" dirty="0">
              <a:latin typeface="Calibri" pitchFamily="34" charset="0"/>
            </a:endParaRPr>
          </a:p>
          <a:p>
            <a:pPr>
              <a:spcBef>
                <a:spcPct val="50000"/>
              </a:spcBef>
            </a:pPr>
            <a:endParaRPr lang="en-GB" b="1" dirty="0">
              <a:latin typeface="Calibri" pitchFamily="34" charset="0"/>
            </a:endParaRPr>
          </a:p>
          <a:p>
            <a:pPr>
              <a:spcBef>
                <a:spcPct val="50000"/>
              </a:spcBef>
            </a:pPr>
            <a:endParaRPr lang="en-GB" dirty="0">
              <a:latin typeface="Calibri" pitchFamily="34" charset="0"/>
            </a:endParaRPr>
          </a:p>
          <a:p>
            <a:pPr>
              <a:spcBef>
                <a:spcPct val="50000"/>
              </a:spcBef>
            </a:pPr>
            <a:endParaRPr lang="en-GB" dirty="0">
              <a:latin typeface="Calibri" pitchFamily="34" charset="0"/>
            </a:endParaRPr>
          </a:p>
          <a:p>
            <a:pPr>
              <a:spcBef>
                <a:spcPct val="50000"/>
              </a:spcBef>
            </a:pPr>
            <a:endParaRPr lang="en-GB" dirty="0">
              <a:latin typeface="Calibri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667000" y="609600"/>
            <a:ext cx="38100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sl-SI" sz="20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ambria" pitchFamily="18" charset="0"/>
              </a:rPr>
              <a:t>Customs rules and procedures</a:t>
            </a:r>
            <a:endParaRPr lang="en-GB" sz="20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543800" y="1143000"/>
            <a:ext cx="1295400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sl-SI" sz="12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Ar.228-234CL</a:t>
            </a:r>
            <a:endParaRPr lang="en-GB" sz="120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0" y="0"/>
            <a:ext cx="9144000" cy="860425"/>
            <a:chOff x="0" y="-4763"/>
            <a:chExt cx="9144000" cy="860426"/>
          </a:xfrm>
        </p:grpSpPr>
        <p:sp>
          <p:nvSpPr>
            <p:cNvPr id="9" name="Round Same Side Corner Rectangle 8"/>
            <p:cNvSpPr/>
            <p:nvPr/>
          </p:nvSpPr>
          <p:spPr>
            <a:xfrm>
              <a:off x="0" y="0"/>
              <a:ext cx="9144000" cy="533401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i="1" dirty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CUSTOMS UNION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29708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b="1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en-US" b="1">
                  <a:solidFill>
                    <a:srgbClr val="F2DCDB"/>
                  </a:solidFill>
                  <a:latin typeface="Cambria" pitchFamily="18" charset="0"/>
                </a:rPr>
                <a:t>29</a:t>
              </a:r>
              <a:r>
                <a:rPr lang="sr-Latn-CS" b="1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b="1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b="1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3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12" name="5-Point Star 11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3" name="5-Point Star 12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4" name="5-Point Star 13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5" name="5-Point Star 14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6" name="5-Point Star 15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  <p:sp>
            <p:nvSpPr>
              <p:cNvPr id="17" name="5-Point Star 16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mbria" pitchFamily="18" charset="0"/>
                </a:endParaRPr>
              </a:p>
            </p:txBody>
          </p:sp>
        </p:grpSp>
      </p:grpSp>
      <p:grpSp>
        <p:nvGrpSpPr>
          <p:cNvPr id="6" name="Group 21"/>
          <p:cNvGrpSpPr>
            <a:grpSpLocks/>
          </p:cNvGrpSpPr>
          <p:nvPr/>
        </p:nvGrpSpPr>
        <p:grpSpPr bwMode="auto">
          <a:xfrm>
            <a:off x="0" y="6354763"/>
            <a:ext cx="9144000" cy="506412"/>
            <a:chOff x="0" y="6354762"/>
            <a:chExt cx="9144000" cy="506473"/>
          </a:xfrm>
        </p:grpSpPr>
        <p:sp>
          <p:nvSpPr>
            <p:cNvPr id="4" name="Round Same Side Corner Rectangle 3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Cambria" pitchFamily="18" charset="0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533400" y="6461137"/>
              <a:ext cx="4564063" cy="4000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Negotiating Team for the Accession 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endParaRPr>
            </a:p>
          </p:txBody>
        </p:sp>
        <p:pic>
          <p:nvPicPr>
            <p:cNvPr id="29705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Rectangle 17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29: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b="1" i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Customs union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2667000" y="609600"/>
            <a:ext cx="38100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sl-SI" sz="20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ambria" pitchFamily="18" charset="0"/>
              </a:rPr>
              <a:t>Customs rules and procedures</a:t>
            </a:r>
            <a:endParaRPr lang="en-GB" sz="20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752600" y="838200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3200" dirty="0" smtClean="0">
                <a:solidFill>
                  <a:schemeClr val="accent2">
                    <a:lumMod val="75000"/>
                  </a:schemeClr>
                </a:solidFill>
              </a:rPr>
              <a:t>Thank you for your attention</a:t>
            </a:r>
            <a:endParaRPr lang="en-US" sz="32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276600" y="1676400"/>
            <a:ext cx="2133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4800" dirty="0" smtClean="0">
                <a:solidFill>
                  <a:schemeClr val="accent2">
                    <a:lumMod val="50000"/>
                  </a:schemeClr>
                </a:solidFill>
              </a:rPr>
              <a:t>Q &amp; A</a:t>
            </a:r>
            <a:endParaRPr lang="en-US" sz="48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09600" y="2503944"/>
            <a:ext cx="78486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</a:rPr>
              <a:t>Contact:</a:t>
            </a:r>
          </a:p>
          <a:p>
            <a:endParaRPr lang="en-US" sz="2400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en-US" sz="2400" b="1" i="1" dirty="0" smtClean="0">
                <a:solidFill>
                  <a:schemeClr val="accent2">
                    <a:lumMod val="50000"/>
                  </a:schemeClr>
                </a:solidFill>
              </a:rPr>
              <a:t>Ana </a:t>
            </a:r>
            <a:r>
              <a:rPr lang="en-US" sz="2400" b="1" i="1" dirty="0" err="1" smtClean="0">
                <a:solidFill>
                  <a:schemeClr val="accent2">
                    <a:lumMod val="50000"/>
                  </a:schemeClr>
                </a:solidFill>
              </a:rPr>
              <a:t>Stamatovi</a:t>
            </a:r>
            <a:r>
              <a:rPr lang="sl-SI" sz="2400" b="1" i="1" dirty="0" smtClean="0">
                <a:solidFill>
                  <a:schemeClr val="accent2">
                    <a:lumMod val="50000"/>
                  </a:schemeClr>
                </a:solidFill>
              </a:rPr>
              <a:t>ć</a:t>
            </a:r>
            <a:endParaRPr lang="en-US" sz="2400" b="1" i="1" dirty="0" smtClean="0">
              <a:solidFill>
                <a:schemeClr val="accent2">
                  <a:lumMod val="50000"/>
                </a:schemeClr>
              </a:solidFill>
            </a:endParaRPr>
          </a:p>
          <a:p>
            <a:endParaRPr lang="en-US" sz="2400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sl-SI" sz="2400" dirty="0" smtClean="0">
                <a:solidFill>
                  <a:schemeClr val="accent2">
                    <a:lumMod val="50000"/>
                  </a:schemeClr>
                </a:solidFill>
              </a:rPr>
              <a:t>Customs Administration of Montenegro </a:t>
            </a: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</a:rPr>
              <a:t>– Sector </a:t>
            </a:r>
            <a:r>
              <a:rPr lang="sl-SI" sz="2400" dirty="0" smtClean="0">
                <a:solidFill>
                  <a:schemeClr val="accent2">
                    <a:lumMod val="50000"/>
                  </a:schemeClr>
                </a:solidFill>
              </a:rPr>
              <a:t>02 </a:t>
            </a:r>
          </a:p>
          <a:p>
            <a:endParaRPr lang="sl-SI" sz="2400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sl-SI" sz="2400" smtClean="0">
                <a:solidFill>
                  <a:schemeClr val="accent2">
                    <a:lumMod val="50000"/>
                  </a:schemeClr>
                </a:solidFill>
                <a:hlinkClick r:id="rId3"/>
              </a:rPr>
              <a:t>ana.stamatovic</a:t>
            </a:r>
            <a:r>
              <a:rPr lang="en-US" sz="2400" smtClean="0">
                <a:solidFill>
                  <a:schemeClr val="accent2">
                    <a:lumMod val="50000"/>
                  </a:schemeClr>
                </a:solidFill>
                <a:hlinkClick r:id="rId3"/>
              </a:rPr>
              <a:t>@</a:t>
            </a:r>
            <a:r>
              <a:rPr lang="en-US" sz="2400" dirty="0" err="1" smtClean="0">
                <a:solidFill>
                  <a:schemeClr val="accent2">
                    <a:lumMod val="50000"/>
                  </a:schemeClr>
                </a:solidFill>
                <a:hlinkClick r:id="rId3"/>
              </a:rPr>
              <a:t>carina.gov.me</a:t>
            </a: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Maple</Template>
  <TotalTime>1139</TotalTime>
  <Words>2010</Words>
  <Application>Microsoft Office PowerPoint</Application>
  <PresentationFormat>On-screen Show (4:3)</PresentationFormat>
  <Paragraphs>383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djordje.jankovic</dc:creator>
  <cp:lastModifiedBy>luka.koprivica</cp:lastModifiedBy>
  <cp:revision>123</cp:revision>
  <dcterms:created xsi:type="dcterms:W3CDTF">2013-04-15T11:22:31Z</dcterms:created>
  <dcterms:modified xsi:type="dcterms:W3CDTF">2013-06-13T10:13:41Z</dcterms:modified>
</cp:coreProperties>
</file>