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60" r:id="rId4"/>
    <p:sldId id="294" r:id="rId5"/>
    <p:sldId id="317" r:id="rId6"/>
    <p:sldId id="314" r:id="rId7"/>
    <p:sldId id="315" r:id="rId8"/>
    <p:sldId id="316" r:id="rId9"/>
    <p:sldId id="261" r:id="rId10"/>
    <p:sldId id="262" r:id="rId11"/>
    <p:sldId id="302" r:id="rId12"/>
    <p:sldId id="295" r:id="rId13"/>
    <p:sldId id="306" r:id="rId14"/>
    <p:sldId id="296" r:id="rId15"/>
    <p:sldId id="311" r:id="rId16"/>
    <p:sldId id="297" r:id="rId17"/>
    <p:sldId id="264" r:id="rId18"/>
    <p:sldId id="291" r:id="rId19"/>
    <p:sldId id="299" r:id="rId20"/>
    <p:sldId id="269" r:id="rId21"/>
    <p:sldId id="300" r:id="rId22"/>
    <p:sldId id="313" r:id="rId23"/>
    <p:sldId id="301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4660" autoAdjust="0"/>
  </p:normalViewPr>
  <p:slideViewPr>
    <p:cSldViewPr>
      <p:cViewPr>
        <p:scale>
          <a:sx n="100" d="100"/>
          <a:sy n="100" d="100"/>
        </p:scale>
        <p:origin x="-9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MCA</a:t>
            </a:r>
            <a:r>
              <a:rPr lang="en-US" baseline="0" dirty="0" smtClean="0"/>
              <a:t> account</a:t>
            </a:r>
            <a:endParaRPr lang="en-US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VAT</c:v>
                </c:pt>
              </c:strCache>
            </c:strRef>
          </c:tx>
          <c:dPt>
            <c:idx val="1"/>
            <c:explosion val="12"/>
          </c:dPt>
          <c:cat>
            <c:strRef>
              <c:f>Sheet1!$A$2:$A$3</c:f>
              <c:strCache>
                <c:ptCount val="2"/>
                <c:pt idx="0">
                  <c:v>MCA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0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MCA</a:t>
            </a:r>
            <a:r>
              <a:rPr lang="en-US" baseline="0" dirty="0" smtClean="0"/>
              <a:t> account</a:t>
            </a:r>
            <a:r>
              <a:rPr lang="sr-Latn-RS" dirty="0" smtClean="0"/>
              <a:t>,  </a:t>
            </a:r>
            <a:r>
              <a:rPr lang="en-US" dirty="0" smtClean="0"/>
              <a:t>Excise</a:t>
            </a:r>
            <a:r>
              <a:rPr lang="sr-Latn-RS" dirty="0" smtClean="0"/>
              <a:t>+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2692859258476041"/>
          <c:y val="0.28024885222373203"/>
          <c:w val="0.42254689271375012"/>
          <c:h val="0.5507020158658756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PDV</c:v>
                </c:pt>
              </c:strCache>
            </c:strRef>
          </c:tx>
          <c:explosion val="18"/>
          <c:dPt>
            <c:idx val="0"/>
            <c:explosion val="3"/>
          </c:dPt>
          <c:cat>
            <c:strRef>
              <c:f>Sheet1!$A$2:$A$3</c:f>
              <c:strCache>
                <c:ptCount val="2"/>
                <c:pt idx="0">
                  <c:v>MCA(Excise+)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570141262403947"/>
          <c:y val="0.37332296644817325"/>
          <c:w val="0.42009599330966946"/>
          <c:h val="0.49233465150940553"/>
        </c:manualLayout>
      </c:layout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0.34335</cdr:x>
      <cdr:y>0.47545</cdr:y>
    </cdr:from>
    <cdr:to>
      <cdr:x>0.61995</cdr:x>
      <cdr:y>0.67294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43008" y="1214446"/>
          <a:ext cx="920796" cy="504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sr-Latn-RS" sz="3200" b="1" dirty="0" smtClean="0">
              <a:solidFill>
                <a:schemeClr val="bg1"/>
              </a:solidFill>
            </a:rPr>
            <a:t>46%</a:t>
          </a:r>
          <a:endParaRPr lang="en-US" sz="32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0.25751</cdr:x>
      <cdr:y>0.55936</cdr:y>
    </cdr:from>
    <cdr:to>
      <cdr:x>0.53411</cdr:x>
      <cdr:y>0.75685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7256" y="1428760"/>
          <a:ext cx="920796" cy="504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sr-Latn-RS" sz="3200" b="1" dirty="0" smtClean="0">
              <a:solidFill>
                <a:schemeClr val="bg1"/>
              </a:solidFill>
            </a:rPr>
            <a:t>64%</a:t>
          </a:r>
          <a:endParaRPr lang="en-US" sz="32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ACEC-0044-482B-A50E-5E79F8C70B7B}" type="datetimeFigureOut">
              <a:rPr lang="sl-SI" smtClean="0"/>
              <a:pPr/>
              <a:t>18.6.2013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B8D80-4F8B-4B0D-BD2D-F6DFA65350B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20808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228A-0750-4A13-847D-749DA0BE0BEE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ilan.martinovic@carina.gov.me" TargetMode="Externa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1E813BCC-7661-4970-84CB-E27A07C42AB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057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29 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Customs union</a:t>
            </a:r>
            <a:endParaRPr lang="en-US" sz="1600" dirty="0"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048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43000" y="29718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29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eaLnBrk="1" hangingPunct="1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276600" y="6172200"/>
            <a:ext cx="22740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1" dirty="0" err="1">
                <a:solidFill>
                  <a:srgbClr val="D99694"/>
                </a:solidFill>
                <a:latin typeface="Cambria" pitchFamily="18" charset="0"/>
              </a:rPr>
              <a:t>Bru</a:t>
            </a:r>
            <a:r>
              <a:rPr lang="hr-HR" sz="1800" b="1" dirty="0">
                <a:solidFill>
                  <a:srgbClr val="D99694"/>
                </a:solidFill>
                <a:latin typeface="Cambria" pitchFamily="18" charset="0"/>
              </a:rPr>
              <a:t>ssel</a:t>
            </a:r>
            <a:r>
              <a:rPr lang="en-US" sz="1800" b="1" dirty="0">
                <a:solidFill>
                  <a:srgbClr val="D99694"/>
                </a:solidFill>
                <a:latin typeface="Cambria" pitchFamily="18" charset="0"/>
              </a:rPr>
              <a:t>s, </a:t>
            </a:r>
            <a:r>
              <a:rPr lang="en-US" b="1" dirty="0" smtClean="0">
                <a:solidFill>
                  <a:srgbClr val="D99694"/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May </a:t>
            </a:r>
            <a:r>
              <a:rPr lang="sr-Latn-CS" sz="1800" b="1" dirty="0" smtClean="0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sz="1800" b="1" dirty="0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 sz="1800" dirty="0">
              <a:solidFill>
                <a:srgbClr val="D9969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9600" y="4876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schemeClr val="bg1"/>
                </a:solidFill>
              </a:rPr>
              <a:t>Customs Administration of Montenegro</a:t>
            </a:r>
          </a:p>
          <a:p>
            <a:pPr algn="ctr"/>
            <a:r>
              <a:rPr lang="sl-SI" dirty="0" smtClean="0">
                <a:solidFill>
                  <a:schemeClr val="bg1"/>
                </a:solidFill>
              </a:rPr>
              <a:t>Introduction </a:t>
            </a:r>
          </a:p>
          <a:p>
            <a:pPr algn="ctr"/>
            <a:r>
              <a:rPr lang="sl-SI" dirty="0" smtClean="0">
                <a:solidFill>
                  <a:schemeClr val="bg1"/>
                </a:solidFill>
              </a:rPr>
              <a:t>- Milan Martinovic -</a:t>
            </a:r>
            <a:endParaRPr lang="sl-SI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 rot="14198871">
            <a:off x="-726797" y="5317370"/>
            <a:ext cx="2163619" cy="703097"/>
            <a:chOff x="7885100" y="-4763"/>
            <a:chExt cx="1211260" cy="385762"/>
          </a:xfrm>
          <a:solidFill>
            <a:srgbClr val="FFFF00"/>
          </a:solidFill>
        </p:grpSpPr>
        <p:sp>
          <p:nvSpPr>
            <p:cNvPr id="17" name="5-Point Star 16"/>
            <p:cNvSpPr/>
            <p:nvPr/>
          </p:nvSpPr>
          <p:spPr bwMode="auto">
            <a:xfrm rot="165688">
              <a:off x="7885100" y="-4763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5-Point Star 17"/>
            <p:cNvSpPr/>
            <p:nvPr/>
          </p:nvSpPr>
          <p:spPr bwMode="auto">
            <a:xfrm rot="165688">
              <a:off x="8066492" y="146913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9" name="5-Point Star 18"/>
            <p:cNvSpPr/>
            <p:nvPr/>
          </p:nvSpPr>
          <p:spPr bwMode="auto">
            <a:xfrm rot="165688">
              <a:off x="8295185" y="218759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0" name="5-Point Star 19"/>
            <p:cNvSpPr/>
            <p:nvPr/>
          </p:nvSpPr>
          <p:spPr bwMode="auto">
            <a:xfrm rot="165688">
              <a:off x="8533405" y="218757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1" name="5-Point Star 20"/>
            <p:cNvSpPr/>
            <p:nvPr/>
          </p:nvSpPr>
          <p:spPr bwMode="auto">
            <a:xfrm rot="165688">
              <a:off x="8914560" y="3219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2" name="5-Point Star 21"/>
            <p:cNvSpPr/>
            <p:nvPr/>
          </p:nvSpPr>
          <p:spPr bwMode="auto">
            <a:xfrm rot="165688">
              <a:off x="8743041" y="138928"/>
              <a:ext cx="181800" cy="162240"/>
            </a:xfrm>
            <a:prstGeom prst="star5">
              <a:avLst/>
            </a:prstGeom>
            <a:grpFill/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7200" y="1752600"/>
            <a:ext cx="41147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T</a:t>
            </a:r>
            <a:r>
              <a:rPr lang="sr-Latn-CS" dirty="0" smtClean="0">
                <a:latin typeface="+mj-lt"/>
              </a:rPr>
              <a:t>otal length of border : 840.4 km,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CS" dirty="0" smtClean="0">
                <a:latin typeface="+mj-lt"/>
              </a:rPr>
              <a:t>land </a:t>
            </a:r>
            <a:r>
              <a:rPr lang="sr-Latn-CS" b="1" dirty="0" smtClean="0">
                <a:latin typeface="+mj-lt"/>
              </a:rPr>
              <a:t>571.6 km</a:t>
            </a:r>
            <a:endParaRPr lang="sr-Latn-C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r-Latn-CS" dirty="0" smtClean="0">
                <a:latin typeface="+mj-lt"/>
              </a:rPr>
              <a:t>sea </a:t>
            </a:r>
            <a:r>
              <a:rPr lang="sr-Latn-CS" b="1" dirty="0" smtClean="0">
                <a:latin typeface="+mj-lt"/>
              </a:rPr>
              <a:t>137</a:t>
            </a:r>
            <a:r>
              <a:rPr lang="sr-Latn-CS" dirty="0" smtClean="0">
                <a:latin typeface="+mj-lt"/>
              </a:rPr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CS" dirty="0" smtClean="0">
                <a:latin typeface="+mj-lt"/>
              </a:rPr>
              <a:t>lakes </a:t>
            </a:r>
            <a:r>
              <a:rPr lang="sr-Latn-CS" b="1" dirty="0" smtClean="0">
                <a:latin typeface="+mj-lt"/>
              </a:rPr>
              <a:t>50.5 km </a:t>
            </a:r>
            <a:endParaRPr lang="sr-Latn-C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r-Latn-CS" dirty="0" smtClean="0">
                <a:latin typeface="+mj-lt"/>
              </a:rPr>
              <a:t>river border </a:t>
            </a:r>
            <a:r>
              <a:rPr lang="sr-Latn-CS" b="1" dirty="0" smtClean="0">
                <a:latin typeface="+mj-lt"/>
              </a:rPr>
              <a:t>81.3 km</a:t>
            </a:r>
            <a:r>
              <a:rPr lang="sr-Latn-CS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 </a:t>
            </a:r>
          </a:p>
          <a:p>
            <a:r>
              <a:rPr lang="sr-Latn-CS" dirty="0" smtClean="0">
                <a:latin typeface="+mj-lt"/>
              </a:rPr>
              <a:t>Pursuant to the specific regulations – decisions, agreements, decrees, protocols: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CS" dirty="0" smtClean="0">
                <a:latin typeface="+mj-lt"/>
              </a:rPr>
              <a:t> </a:t>
            </a:r>
            <a:r>
              <a:rPr lang="sr-Latn-CS" b="1" dirty="0" smtClean="0">
                <a:latin typeface="+mj-lt"/>
              </a:rPr>
              <a:t>24 border crossing points were established on territory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CS" b="1" dirty="0" smtClean="0">
                <a:latin typeface="+mj-lt"/>
              </a:rPr>
              <a:t>12 Inland terminals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+mj-lt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343400" y="1303784"/>
            <a:ext cx="4417958" cy="4355797"/>
            <a:chOff x="4343400" y="1303784"/>
            <a:chExt cx="4417958" cy="4355797"/>
          </a:xfrm>
        </p:grpSpPr>
        <p:pic>
          <p:nvPicPr>
            <p:cNvPr id="20" name="Picture 1" descr="image0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8200" y="1447800"/>
              <a:ext cx="4113158" cy="3992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4" descr="http://www.nomadscc.com/content/photos/club-rulesscorecards/croatia-flag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48200" y="3536032"/>
              <a:ext cx="504056" cy="349284"/>
            </a:xfrm>
            <a:prstGeom prst="rect">
              <a:avLst/>
            </a:prstGeom>
            <a:noFill/>
          </p:spPr>
        </p:pic>
        <p:pic>
          <p:nvPicPr>
            <p:cNvPr id="22" name="Picture 6" descr="http://flagpedia.net/data/flags/ultra/rs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72536" y="1663824"/>
              <a:ext cx="504056" cy="336103"/>
            </a:xfrm>
            <a:prstGeom prst="rect">
              <a:avLst/>
            </a:prstGeom>
            <a:noFill/>
          </p:spPr>
        </p:pic>
        <p:pic>
          <p:nvPicPr>
            <p:cNvPr id="23" name="Picture 10" descr="http://images.wikia.com/scrubs/images/4/49/Flag-Italy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88360" y="5192216"/>
              <a:ext cx="504055" cy="335827"/>
            </a:xfrm>
            <a:prstGeom prst="rect">
              <a:avLst/>
            </a:prstGeom>
            <a:noFill/>
          </p:spPr>
        </p:pic>
        <p:pic>
          <p:nvPicPr>
            <p:cNvPr id="24" name="Picture 12" descr="http://www.flagsinformation.com/bosnia_and_herzegovina-flag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24264" y="1303784"/>
              <a:ext cx="576064" cy="288032"/>
            </a:xfrm>
            <a:prstGeom prst="rect">
              <a:avLst/>
            </a:prstGeom>
            <a:noFill/>
          </p:spPr>
        </p:pic>
        <p:pic>
          <p:nvPicPr>
            <p:cNvPr id="25" name="Picture 14" descr="http://www.majesticko.com/wp-content/uploads/albania-flag_5727_1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104584" y="4064092"/>
              <a:ext cx="576064" cy="384042"/>
            </a:xfrm>
            <a:prstGeom prst="rect">
              <a:avLst/>
            </a:prstGeom>
            <a:noFill/>
          </p:spPr>
        </p:pic>
        <p:pic>
          <p:nvPicPr>
            <p:cNvPr id="26" name="Picture 25" descr="EU.jpe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43400" y="3352800"/>
              <a:ext cx="381000" cy="249381"/>
            </a:xfrm>
            <a:prstGeom prst="rect">
              <a:avLst/>
            </a:prstGeom>
          </p:spPr>
        </p:pic>
        <p:pic>
          <p:nvPicPr>
            <p:cNvPr id="27" name="Picture 26" descr="EU.jpe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200" y="5410200"/>
              <a:ext cx="381000" cy="249381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533400" y="10668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Montenegro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9458" name="Picture 2" descr="http://www.adp-al.org/upload/Kosovo_State_Flag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82000" y="3048000"/>
            <a:ext cx="571500" cy="38100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8229600" y="335280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 smtClean="0"/>
              <a:t>Kosovo*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MAPAuc9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533400"/>
            <a:ext cx="5251964" cy="5867400"/>
          </a:xfrm>
          <a:prstGeom prst="rect">
            <a:avLst/>
          </a:prstGeom>
        </p:spPr>
      </p:pic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457200" y="912912"/>
            <a:ext cx="3206824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/>
            <a:r>
              <a:rPr lang="sl-SI" sz="20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AVAILABLE STAFF: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indent="228600"/>
            <a:endParaRPr lang="en-US" b="1" dirty="0" smtClean="0">
              <a:latin typeface="Calibri" pitchFamily="34" charset="0"/>
            </a:endParaRPr>
          </a:p>
          <a:p>
            <a:pPr indent="285750">
              <a:buFont typeface="Arial" pitchFamily="34" charset="0"/>
              <a:buChar char="•"/>
            </a:pPr>
            <a:r>
              <a:rPr lang="sl-SI" dirty="0" smtClean="0">
                <a:latin typeface="Calibri" pitchFamily="34" charset="0"/>
              </a:rPr>
              <a:t>systematized </a:t>
            </a:r>
            <a:r>
              <a:rPr lang="sl-SI" b="1" dirty="0" smtClean="0">
                <a:latin typeface="Calibri" pitchFamily="34" charset="0"/>
              </a:rPr>
              <a:t>385 work </a:t>
            </a:r>
            <a:r>
              <a:rPr lang="sl-SI" dirty="0" smtClean="0">
                <a:latin typeface="Calibri" pitchFamily="34" charset="0"/>
              </a:rPr>
              <a:t>posts with </a:t>
            </a:r>
            <a:r>
              <a:rPr lang="sl-SI" b="1" dirty="0">
                <a:latin typeface="Calibri" pitchFamily="34" charset="0"/>
              </a:rPr>
              <a:t>721 </a:t>
            </a:r>
            <a:r>
              <a:rPr lang="sl-SI" b="1" dirty="0" smtClean="0">
                <a:latin typeface="Calibri" pitchFamily="34" charset="0"/>
              </a:rPr>
              <a:t>employees.</a:t>
            </a:r>
            <a:endParaRPr lang="sl-SI" b="1" dirty="0">
              <a:latin typeface="Calibri" pitchFamily="34" charset="0"/>
            </a:endParaRPr>
          </a:p>
          <a:p>
            <a:pPr indent="228600"/>
            <a:r>
              <a:rPr lang="sl-SI" dirty="0" smtClean="0">
                <a:latin typeface="Calibri" pitchFamily="34" charset="0"/>
              </a:rPr>
              <a:t>At the moment </a:t>
            </a:r>
            <a:r>
              <a:rPr lang="sl-SI" dirty="0">
                <a:latin typeface="Calibri" pitchFamily="34" charset="0"/>
              </a:rPr>
              <a:t> </a:t>
            </a:r>
            <a:r>
              <a:rPr lang="sl-SI" dirty="0" smtClean="0">
                <a:latin typeface="Calibri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>
                <a:latin typeface="Calibri" pitchFamily="34" charset="0"/>
              </a:rPr>
              <a:t>546 employees </a:t>
            </a:r>
            <a:r>
              <a:rPr lang="sl-SI" dirty="0" smtClean="0">
                <a:latin typeface="Calibri" pitchFamily="34" charset="0"/>
              </a:rPr>
              <a:t>in the customs administration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sl-SI" dirty="0" smtClean="0">
                <a:latin typeface="Calibri" pitchFamily="34" charset="0"/>
              </a:rPr>
              <a:t>120 Central Administration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sl-SI" dirty="0" smtClean="0">
                <a:latin typeface="Calibri" pitchFamily="34" charset="0"/>
              </a:rPr>
              <a:t>320 Customs Houses</a:t>
            </a:r>
            <a:endParaRPr lang="sl-SI" dirty="0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333875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2 INTERNATIONAL AIRPORTS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4876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1 MAJOR COMMERCIAL PORT (BAR)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5410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1 MAJOR PASSENGER PORT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KOTOR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sl-SI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57200"/>
            <a:ext cx="8862692" cy="5893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pic>
        <p:nvPicPr>
          <p:cNvPr id="17410" name="Picture 2" descr="http://1.bp.blogspot.com/-Dx-4SpOMKCk/UFdz6zdoYCI/AAAAAAAADaY/5kJmeWKVd7w/s1600/DSC_0519_edited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1652" y="533400"/>
            <a:ext cx="9163798" cy="5819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62000" y="1523286"/>
            <a:ext cx="7620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Align Customs Legislation and Regulations with the EU </a:t>
            </a:r>
            <a:r>
              <a:rPr lang="en-US" dirty="0" err="1" smtClean="0">
                <a:latin typeface="Calibri" pitchFamily="34" charset="0"/>
              </a:rPr>
              <a:t>Acquis</a:t>
            </a:r>
            <a:r>
              <a:rPr lang="sl-SI" dirty="0" smtClean="0">
                <a:latin typeface="Calibri" pitchFamily="34" charset="0"/>
              </a:rPr>
              <a:t/>
            </a:r>
            <a:br>
              <a:rPr lang="sl-SI" dirty="0" smtClean="0">
                <a:latin typeface="Calibri" pitchFamily="34" charset="0"/>
              </a:rPr>
            </a:br>
            <a:endParaRPr lang="sl-SI" dirty="0" smtClean="0">
              <a:latin typeface="Calibri" pitchFamily="34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Strengthen Customs Cooperation and Enhance Trade Facilitation (develop close-partnerships with the </a:t>
            </a:r>
            <a:r>
              <a:rPr lang="en-US" dirty="0" err="1" smtClean="0">
                <a:latin typeface="Calibri" pitchFamily="34" charset="0"/>
              </a:rPr>
              <a:t>Trad</a:t>
            </a:r>
            <a:r>
              <a:rPr lang="sr-Latn-ME" dirty="0" smtClean="0">
                <a:latin typeface="Calibri" pitchFamily="34" charset="0"/>
              </a:rPr>
              <a:t>ers </a:t>
            </a:r>
            <a:r>
              <a:rPr lang="en-US" dirty="0" smtClean="0">
                <a:latin typeface="Calibri" pitchFamily="34" charset="0"/>
              </a:rPr>
              <a:t>and Business Community) </a:t>
            </a:r>
            <a:endParaRPr lang="sl-SI" dirty="0" smtClean="0">
              <a:latin typeface="Calibri" pitchFamily="34" charset="0"/>
            </a:endParaRPr>
          </a:p>
          <a:p>
            <a:pPr marL="228600" indent="-228600"/>
            <a:endParaRPr lang="en-US" dirty="0" smtClean="0">
              <a:latin typeface="Calibri" pitchFamily="34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Further strengthen Border and Inland Controls, including Intelligence-led Risk Analysis, with a strong and effective Investigation and Enforcement capability</a:t>
            </a:r>
          </a:p>
          <a:p>
            <a:pPr marL="228600" indent="-228600"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Enhance Revenue Collection </a:t>
            </a:r>
          </a:p>
          <a:p>
            <a:pPr marL="228600" indent="-228600"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Continue the </a:t>
            </a:r>
            <a:r>
              <a:rPr lang="en-US" dirty="0" err="1" smtClean="0">
                <a:latin typeface="Calibri" pitchFamily="34" charset="0"/>
              </a:rPr>
              <a:t>Modernisation</a:t>
            </a:r>
            <a:r>
              <a:rPr lang="en-US" dirty="0" smtClean="0">
                <a:latin typeface="Calibri" pitchFamily="34" charset="0"/>
              </a:rPr>
              <a:t> of the Customs Service, including the development of the Human Resources and Information Technology capacities, and the enhancement of Infrastructure and Equipment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endParaRPr lang="en-US" dirty="0"/>
          </a:p>
        </p:txBody>
      </p:sp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3124200" y="762000"/>
            <a:ext cx="3071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Strategic goals</a:t>
            </a:r>
            <a:endParaRPr lang="sl-SI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7000" y="99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Business strategy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2" descr="G:\organizaciona shema ENG 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3731" y="821269"/>
            <a:ext cx="7086600" cy="5154545"/>
          </a:xfrm>
          <a:prstGeom prst="rect">
            <a:avLst/>
          </a:prstGeom>
          <a:noFill/>
        </p:spPr>
      </p:pic>
      <p:cxnSp>
        <p:nvCxnSpPr>
          <p:cNvPr id="33" name="Straight Arrow Connector 32"/>
          <p:cNvCxnSpPr/>
          <p:nvPr/>
        </p:nvCxnSpPr>
        <p:spPr>
          <a:xfrm>
            <a:off x="5486400" y="29718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http://www.energyobserver.com/data/GRB%20CRNE%20GOR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85800"/>
            <a:ext cx="462000" cy="5334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7315200" y="121920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CRNA GORA</a:t>
            </a:r>
          </a:p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MINISTARSTVO FINANSIJA</a:t>
            </a:r>
            <a:endParaRPr lang="en-US" sz="11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48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14388" indent="-4508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0490" name="Picture 18" descr="EU MN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0494" name="Rectangl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/>
          <a:lstStyle/>
          <a:p>
            <a:r>
              <a:rPr lang="sr-Latn-CS" sz="2800" dirty="0" smtClean="0"/>
              <a:t/>
            </a:r>
            <a:br>
              <a:rPr lang="sr-Latn-CS" sz="2800" dirty="0" smtClean="0"/>
            </a:br>
            <a:endParaRPr lang="en-US" sz="2800" dirty="0" smtClean="0"/>
          </a:p>
        </p:txBody>
      </p:sp>
      <p:sp>
        <p:nvSpPr>
          <p:cNvPr id="20502" name="Rectangle 22"/>
          <p:cNvSpPr>
            <a:spLocks noGrp="1"/>
          </p:cNvSpPr>
          <p:nvPr>
            <p:ph type="body" idx="4294967295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  <a:tabLst>
                <a:tab pos="4303713" algn="l"/>
              </a:tabLst>
            </a:pPr>
            <a:r>
              <a:rPr lang="sr-Latn-CS" sz="2400" b="1" dirty="0" smtClean="0"/>
              <a:t>                     </a:t>
            </a:r>
            <a:r>
              <a:rPr lang="en-GB" sz="2400" b="1" dirty="0" smtClean="0"/>
              <a:t>Institutions responsible for </a:t>
            </a:r>
            <a:r>
              <a:rPr lang="sr-Latn-CS" sz="2400" b="1" dirty="0" smtClean="0"/>
              <a:t>Customs</a:t>
            </a:r>
            <a:r>
              <a:rPr lang="en-GB" sz="2400" b="1" dirty="0" smtClean="0"/>
              <a:t> policy </a:t>
            </a:r>
            <a:endParaRPr lang="en-GB" sz="2400" dirty="0" smtClean="0"/>
          </a:p>
          <a:p>
            <a:pPr algn="just">
              <a:tabLst>
                <a:tab pos="4303713" algn="l"/>
              </a:tabLst>
            </a:pPr>
            <a:r>
              <a:rPr lang="en-GB" sz="2400" dirty="0" smtClean="0"/>
              <a:t>The Government of Montenegro and the Ministry of Finance (Department for Tax and Custom System) are responsible for </a:t>
            </a:r>
            <a:r>
              <a:rPr lang="sr-Latn-CS" sz="2400" dirty="0" smtClean="0"/>
              <a:t>customs</a:t>
            </a:r>
            <a:r>
              <a:rPr lang="en-GB" sz="2400" dirty="0" smtClean="0"/>
              <a:t> policy.</a:t>
            </a:r>
          </a:p>
          <a:p>
            <a:pPr algn="just">
              <a:tabLst>
                <a:tab pos="4303713" algn="l"/>
              </a:tabLst>
            </a:pPr>
            <a:r>
              <a:rPr lang="en-GB" sz="2400" dirty="0" smtClean="0"/>
              <a:t>Within the Department for Tax and Customs System, managed by the Deputy Minister, there are 6 divisions:</a:t>
            </a:r>
          </a:p>
          <a:p>
            <a:pPr algn="just">
              <a:tabLst>
                <a:tab pos="4303713" algn="l"/>
              </a:tabLst>
            </a:pPr>
            <a:r>
              <a:rPr lang="x-none" sz="2400" smtClean="0"/>
              <a:t> </a:t>
            </a:r>
            <a:r>
              <a:rPr lang="en-GB" sz="2000" dirty="0" smtClean="0"/>
              <a:t>Division for analysis, supervision and coordination;</a:t>
            </a:r>
          </a:p>
          <a:p>
            <a:pPr algn="just">
              <a:tabLst>
                <a:tab pos="4303713" algn="l"/>
              </a:tabLst>
            </a:pPr>
            <a:r>
              <a:rPr lang="x-none" sz="2000" smtClean="0"/>
              <a:t> </a:t>
            </a:r>
            <a:r>
              <a:rPr lang="en-GB" sz="2000" dirty="0" smtClean="0"/>
              <a:t>Division for the tax system and tax policy (direct and indirect taxes);</a:t>
            </a:r>
          </a:p>
          <a:p>
            <a:pPr algn="just">
              <a:tabLst>
                <a:tab pos="4303713" algn="l"/>
              </a:tabLst>
            </a:pPr>
            <a:r>
              <a:rPr lang="x-none" sz="2000" smtClean="0"/>
              <a:t> </a:t>
            </a:r>
            <a:r>
              <a:rPr lang="en-GB" sz="2000" dirty="0" smtClean="0"/>
              <a:t>Division for the customs system and customs policy;</a:t>
            </a:r>
          </a:p>
          <a:p>
            <a:pPr algn="just">
              <a:tabLst>
                <a:tab pos="4303713" algn="l"/>
              </a:tabLst>
            </a:pPr>
            <a:r>
              <a:rPr lang="x-none" sz="2000" smtClean="0"/>
              <a:t> </a:t>
            </a:r>
            <a:r>
              <a:rPr lang="en-GB" sz="2000" dirty="0" smtClean="0"/>
              <a:t>Division for second instance tax- and customs-related administrative procedures;</a:t>
            </a:r>
          </a:p>
          <a:p>
            <a:pPr algn="just">
              <a:tabLst>
                <a:tab pos="4303713" algn="l"/>
              </a:tabLst>
            </a:pPr>
            <a:r>
              <a:rPr lang="x-none" sz="2000" smtClean="0"/>
              <a:t> </a:t>
            </a:r>
            <a:r>
              <a:rPr lang="en-GB" sz="2000" dirty="0" smtClean="0"/>
              <a:t>Division of local government financing system;</a:t>
            </a:r>
          </a:p>
          <a:p>
            <a:pPr algn="just">
              <a:tabLst>
                <a:tab pos="4303713" algn="l"/>
              </a:tabLst>
            </a:pPr>
            <a:r>
              <a:rPr lang="x-none" sz="2000" smtClean="0"/>
              <a:t> </a:t>
            </a:r>
            <a:r>
              <a:rPr lang="en-GB" sz="2000" dirty="0" smtClean="0"/>
              <a:t>Division of accounting and auditing.</a:t>
            </a:r>
            <a:endParaRPr lang="en-GB" sz="2000" dirty="0"/>
          </a:p>
        </p:txBody>
      </p:sp>
      <p:pic>
        <p:nvPicPr>
          <p:cNvPr id="29" name="Picture 2" descr="http://www.energyobserver.com/data/GRB%20CRNE%20GOR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1400" y="609600"/>
            <a:ext cx="374000" cy="43180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7246000" y="685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CRNA GORA</a:t>
            </a:r>
          </a:p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MINISTARSTVO FINANSIJA</a:t>
            </a:r>
            <a:endParaRPr lang="en-US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4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48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14388" indent="-4508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0490" name="Picture 18" descr="EU MN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0494" name="Rectangl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sr-Latn-CS" sz="2800" dirty="0" smtClean="0"/>
              <a:t/>
            </a:r>
            <a:br>
              <a:rPr lang="sr-Latn-CS" sz="2800" dirty="0" smtClean="0"/>
            </a:br>
            <a:endParaRPr lang="en-US" sz="2800" dirty="0" smtClean="0"/>
          </a:p>
        </p:txBody>
      </p:sp>
      <p:sp>
        <p:nvSpPr>
          <p:cNvPr id="20502" name="Rectangle 22"/>
          <p:cNvSpPr>
            <a:spLocks noGrp="1"/>
          </p:cNvSpPr>
          <p:nvPr>
            <p:ph type="body" idx="4294967295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endParaRPr lang="sr-Latn-CS" sz="1800" b="1" dirty="0" smtClean="0"/>
          </a:p>
          <a:p>
            <a:pPr algn="just">
              <a:buNone/>
            </a:pPr>
            <a:r>
              <a:rPr lang="sr-Latn-CS" sz="2000" b="1" dirty="0" smtClean="0"/>
              <a:t>      </a:t>
            </a:r>
            <a:r>
              <a:rPr lang="en-GB" sz="2000" b="1" dirty="0" smtClean="0"/>
              <a:t>Division for the customs system and customs policy</a:t>
            </a:r>
            <a:r>
              <a:rPr lang="en-GB" sz="2000" dirty="0" smtClean="0"/>
              <a:t> </a:t>
            </a:r>
            <a:r>
              <a:rPr lang="en-GB" sz="1800" dirty="0" smtClean="0"/>
              <a:t>performs tasks with regards to:</a:t>
            </a:r>
          </a:p>
          <a:p>
            <a:pPr algn="just"/>
            <a:r>
              <a:rPr lang="en-GB" sz="1800" dirty="0" smtClean="0"/>
              <a:t>Preparation of laws and other regulations governing the customs system and customs policy and operation of duty free zones;</a:t>
            </a:r>
          </a:p>
          <a:p>
            <a:pPr algn="just"/>
            <a:r>
              <a:rPr lang="x-none" sz="1800" smtClean="0"/>
              <a:t> </a:t>
            </a:r>
            <a:r>
              <a:rPr lang="en-GB" sz="1800" dirty="0" smtClean="0"/>
              <a:t>Preparation of opinions on draft international treaties and conventions;</a:t>
            </a:r>
          </a:p>
          <a:p>
            <a:pPr algn="just"/>
            <a:r>
              <a:rPr lang="x-none" sz="1800" smtClean="0"/>
              <a:t> </a:t>
            </a:r>
            <a:r>
              <a:rPr lang="en-GB" sz="1800" dirty="0" smtClean="0"/>
              <a:t>Participation in the preparation of the expert papers serving to undertake and implement the economic policy measures in the field of customs system and customs policy;</a:t>
            </a:r>
          </a:p>
          <a:p>
            <a:pPr algn="just"/>
            <a:r>
              <a:rPr lang="x-none" sz="1800" smtClean="0"/>
              <a:t> </a:t>
            </a:r>
            <a:r>
              <a:rPr lang="en-GB" sz="1800" dirty="0" smtClean="0"/>
              <a:t>Participation in the preparation of proposals for accepting the recommendations of the World Customs Organization and other international organizations in the field of customs;</a:t>
            </a:r>
          </a:p>
          <a:p>
            <a:pPr algn="just"/>
            <a:r>
              <a:rPr lang="x-none" sz="1800" smtClean="0"/>
              <a:t> </a:t>
            </a:r>
            <a:r>
              <a:rPr lang="en-GB" sz="1800" dirty="0" smtClean="0"/>
              <a:t>Coordination over the execution of the commitments made in the framework of the European integration processes;</a:t>
            </a:r>
          </a:p>
          <a:p>
            <a:pPr algn="just"/>
            <a:r>
              <a:rPr lang="x-none" sz="1800" smtClean="0"/>
              <a:t> </a:t>
            </a:r>
            <a:r>
              <a:rPr lang="en-GB" sz="1800" dirty="0" smtClean="0"/>
              <a:t>Participation in the negotiations on rules of origin and methods of administrative cooperation provided for free trade agreements, etc.</a:t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This Division employs 3 advisers.</a:t>
            </a:r>
            <a:endParaRPr lang="en-GB" sz="1800" dirty="0"/>
          </a:p>
        </p:txBody>
      </p:sp>
      <p:pic>
        <p:nvPicPr>
          <p:cNvPr id="29" name="Picture 2" descr="http://www.energyobserver.com/data/GRB%20CRNE%20GOR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1400" y="609600"/>
            <a:ext cx="374000" cy="43180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7246000" y="685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CRNA GORA</a:t>
            </a:r>
          </a:p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MINISTARSTVO FINANSIJA</a:t>
            </a:r>
            <a:endParaRPr lang="en-US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4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48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14388" indent="-4508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0490" name="Picture 18" descr="EU MN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0494" name="Rectangl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sr-Latn-CS" sz="2800" dirty="0" smtClean="0"/>
              <a:t/>
            </a:r>
            <a:br>
              <a:rPr lang="sr-Latn-CS" sz="2800" dirty="0" smtClean="0"/>
            </a:br>
            <a:endParaRPr lang="en-US" sz="2800" dirty="0" smtClean="0"/>
          </a:p>
        </p:txBody>
      </p:sp>
      <p:sp>
        <p:nvSpPr>
          <p:cNvPr id="20502" name="Rectangle 22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None/>
            </a:pPr>
            <a:r>
              <a:rPr lang="sr-Latn-CS" sz="1800" b="1" dirty="0" smtClean="0"/>
              <a:t>                   </a:t>
            </a:r>
            <a:r>
              <a:rPr lang="en-US" sz="2000" b="1" dirty="0" smtClean="0"/>
              <a:t>Division for second instance tax and customs administrative procedure</a:t>
            </a:r>
            <a:r>
              <a:rPr lang="en-US" sz="2000" dirty="0" smtClean="0"/>
              <a:t> performs tasks with regard to:</a:t>
            </a:r>
            <a:br>
              <a:rPr lang="en-US" sz="2000" dirty="0" smtClean="0"/>
            </a:br>
            <a:endParaRPr lang="sl-SI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Conducting the appeals procedure and other legal remedies for taxpayers and customs payers against the first instance decisions of the tax and customs authorities and bodies of local self-government in administrative proceedings;</a:t>
            </a:r>
            <a:endParaRPr lang="sr-Latn-C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Preparation of Second-instance appeal decisions;</a:t>
            </a:r>
            <a:endParaRPr lang="sr-Latn-C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Preparation of answers to the complaint in administrative court disputes;</a:t>
            </a:r>
          </a:p>
          <a:p>
            <a:pPr>
              <a:buFontTx/>
              <a:buChar char="-"/>
            </a:pPr>
            <a:r>
              <a:rPr lang="en-US" sz="2000" dirty="0" smtClean="0"/>
              <a:t>Monitoring of regulations from within the scope of work and participation in the preparation of different opinions with regard to positions concerning the application of tax and customs regulations, etc.</a:t>
            </a:r>
            <a:br>
              <a:rPr lang="en-US" sz="2000" dirty="0" smtClean="0"/>
            </a:br>
            <a:r>
              <a:rPr lang="en-US" sz="2000" dirty="0" smtClean="0"/>
              <a:t>. </a:t>
            </a:r>
            <a:endParaRPr lang="sl-SI" sz="2000" dirty="0"/>
          </a:p>
        </p:txBody>
      </p:sp>
      <p:pic>
        <p:nvPicPr>
          <p:cNvPr id="29" name="Picture 2" descr="http://www.energyobserver.com/data/GRB%20CRNE%20GOR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1400" y="609600"/>
            <a:ext cx="374000" cy="43180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7246000" y="685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CRNA GORA</a:t>
            </a:r>
          </a:p>
          <a:p>
            <a:pPr algn="r"/>
            <a:r>
              <a:rPr lang="en-US" sz="800" dirty="0" smtClean="0">
                <a:solidFill>
                  <a:srgbClr val="C00000"/>
                </a:solidFill>
              </a:rPr>
              <a:t>MINISTARSTVO FINANSIJA</a:t>
            </a:r>
            <a:endParaRPr lang="en-US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4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2" descr="G:\organizaciona shema ENG 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3731" y="821269"/>
            <a:ext cx="7086600" cy="5154545"/>
          </a:xfrm>
          <a:prstGeom prst="rect">
            <a:avLst/>
          </a:prstGeom>
          <a:noFill/>
        </p:spPr>
      </p:pic>
      <p:grpSp>
        <p:nvGrpSpPr>
          <p:cNvPr id="20" name="Group 19"/>
          <p:cNvGrpSpPr/>
          <p:nvPr/>
        </p:nvGrpSpPr>
        <p:grpSpPr>
          <a:xfrm>
            <a:off x="3536950" y="3492500"/>
            <a:ext cx="1416050" cy="990144"/>
            <a:chOff x="3536950" y="3492500"/>
            <a:chExt cx="1416050" cy="990144"/>
          </a:xfrm>
        </p:grpSpPr>
        <p:sp>
          <p:nvSpPr>
            <p:cNvPr id="21" name="Rounded Rectangle 20"/>
            <p:cNvSpPr/>
            <p:nvPr/>
          </p:nvSpPr>
          <p:spPr>
            <a:xfrm>
              <a:off x="3536950" y="3492500"/>
              <a:ext cx="742950" cy="482600"/>
            </a:xfrm>
            <a:prstGeom prst="roundRect">
              <a:avLst/>
            </a:prstGeom>
            <a:noFill/>
            <a:ln w="12700"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Arrow Connector 21"/>
            <p:cNvCxnSpPr>
              <a:stCxn id="21" idx="2"/>
            </p:cNvCxnSpPr>
            <p:nvPr/>
          </p:nvCxnSpPr>
          <p:spPr>
            <a:xfrm rot="16200000" flipH="1">
              <a:off x="3941762" y="3941762"/>
              <a:ext cx="368300" cy="434975"/>
            </a:xfrm>
            <a:prstGeom prst="straightConnector1">
              <a:avLst/>
            </a:prstGeom>
            <a:ln w="9525">
              <a:solidFill>
                <a:srgbClr val="A2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67200" y="4267200"/>
              <a:ext cx="685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solidFill>
                    <a:srgbClr val="A20000"/>
                  </a:solidFill>
                </a:rPr>
                <a:t>Min of Fin</a:t>
              </a:r>
              <a:endParaRPr lang="en-US" sz="800" b="1" dirty="0">
                <a:solidFill>
                  <a:srgbClr val="A2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76800" y="1676400"/>
            <a:ext cx="2673350" cy="2863850"/>
            <a:chOff x="4876800" y="1676400"/>
            <a:chExt cx="2673350" cy="2863850"/>
          </a:xfrm>
        </p:grpSpPr>
        <p:sp>
          <p:nvSpPr>
            <p:cNvPr id="25" name="Rounded Rectangle 24"/>
            <p:cNvSpPr/>
            <p:nvPr/>
          </p:nvSpPr>
          <p:spPr>
            <a:xfrm>
              <a:off x="6807200" y="4159250"/>
              <a:ext cx="742950" cy="381000"/>
            </a:xfrm>
            <a:prstGeom prst="roundRect">
              <a:avLst/>
            </a:prstGeom>
            <a:noFill/>
            <a:ln w="12700"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6" name="Straight Arrow Connector 25"/>
            <p:cNvCxnSpPr>
              <a:stCxn id="25" idx="1"/>
            </p:cNvCxnSpPr>
            <p:nvPr/>
          </p:nvCxnSpPr>
          <p:spPr>
            <a:xfrm rot="10800000">
              <a:off x="4876800" y="1676400"/>
              <a:ext cx="1930400" cy="2673350"/>
            </a:xfrm>
            <a:prstGeom prst="straightConnector1">
              <a:avLst/>
            </a:prstGeom>
            <a:ln>
              <a:solidFill>
                <a:srgbClr val="A2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416050" y="1676400"/>
            <a:ext cx="2546350" cy="3435350"/>
            <a:chOff x="1416050" y="1676400"/>
            <a:chExt cx="2546350" cy="3435350"/>
          </a:xfrm>
        </p:grpSpPr>
        <p:sp>
          <p:nvSpPr>
            <p:cNvPr id="28" name="Rounded Rectangle 27"/>
            <p:cNvSpPr/>
            <p:nvPr/>
          </p:nvSpPr>
          <p:spPr>
            <a:xfrm>
              <a:off x="1416050" y="4559300"/>
              <a:ext cx="742950" cy="552450"/>
            </a:xfrm>
            <a:prstGeom prst="roundRect">
              <a:avLst/>
            </a:prstGeom>
            <a:noFill/>
            <a:ln w="12700"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" name="Straight Arrow Connector 28"/>
            <p:cNvCxnSpPr>
              <a:stCxn id="28" idx="3"/>
            </p:cNvCxnSpPr>
            <p:nvPr/>
          </p:nvCxnSpPr>
          <p:spPr>
            <a:xfrm flipV="1">
              <a:off x="2159000" y="1676400"/>
              <a:ext cx="1803400" cy="3159125"/>
            </a:xfrm>
            <a:prstGeom prst="straightConnector1">
              <a:avLst/>
            </a:prstGeom>
            <a:ln>
              <a:solidFill>
                <a:srgbClr val="A2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2209800" y="5334000"/>
            <a:ext cx="685800" cy="381000"/>
          </a:xfrm>
          <a:prstGeom prst="rect">
            <a:avLst/>
          </a:prstGeom>
          <a:solidFill>
            <a:schemeClr val="bg1"/>
          </a:solidFill>
          <a:ln w="6350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A20000"/>
                </a:solidFill>
              </a:rPr>
              <a:t>NCTS</a:t>
            </a:r>
            <a:endParaRPr lang="en-US" b="1" dirty="0">
              <a:solidFill>
                <a:srgbClr val="A2000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648200" y="2438400"/>
            <a:ext cx="1828800" cy="1752600"/>
            <a:chOff x="4648200" y="2438400"/>
            <a:chExt cx="1828800" cy="1752600"/>
          </a:xfrm>
        </p:grpSpPr>
        <p:sp>
          <p:nvSpPr>
            <p:cNvPr id="32" name="Rounded Rectangle 31"/>
            <p:cNvSpPr/>
            <p:nvPr/>
          </p:nvSpPr>
          <p:spPr>
            <a:xfrm>
              <a:off x="4648200" y="2438400"/>
              <a:ext cx="838200" cy="1752600"/>
            </a:xfrm>
            <a:prstGeom prst="roundRect">
              <a:avLst/>
            </a:prstGeom>
            <a:noFill/>
            <a:ln w="6350"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5486400" y="2971800"/>
              <a:ext cx="990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578" name="Picture 2" descr="http://www.energyobserver.com/data/GRB%20CRNE%20GOR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838200"/>
            <a:ext cx="462000" cy="5334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7543800" y="13716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rgbClr val="C00000"/>
                </a:solidFill>
              </a:rPr>
              <a:t>CRNA GORA</a:t>
            </a:r>
          </a:p>
          <a:p>
            <a:pPr algn="ctr"/>
            <a:r>
              <a:rPr lang="en-US" sz="800" dirty="0" smtClean="0">
                <a:solidFill>
                  <a:srgbClr val="C00000"/>
                </a:solidFill>
              </a:rPr>
              <a:t>MINISTARSTVO FINANSIJA</a:t>
            </a:r>
            <a:endParaRPr lang="en-US" sz="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2" descr="Podrucne jedi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836613"/>
            <a:ext cx="83534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1371600" y="4876800"/>
            <a:ext cx="762000" cy="609600"/>
            <a:chOff x="1371600" y="4876800"/>
            <a:chExt cx="7620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371600" y="4953000"/>
              <a:ext cx="762000" cy="533400"/>
            </a:xfrm>
            <a:prstGeom prst="line">
              <a:avLst/>
            </a:prstGeom>
            <a:ln w="28575"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447800" y="4876800"/>
              <a:ext cx="609600" cy="609600"/>
            </a:xfrm>
            <a:prstGeom prst="line">
              <a:avLst/>
            </a:prstGeom>
            <a:ln w="28575"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371600" y="11430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Major </a:t>
            </a:r>
            <a:r>
              <a:rPr lang="sl-SI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import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ed</a:t>
            </a:r>
            <a:r>
              <a:rPr lang="sl-SI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/export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ed</a:t>
            </a:r>
            <a:r>
              <a:rPr lang="sl-SI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goods in 2012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algn="ctr"/>
            <a:endParaRPr lang="en-US" sz="24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1683236"/>
              </p:ext>
            </p:extLst>
          </p:nvPr>
        </p:nvGraphicFramePr>
        <p:xfrm>
          <a:off x="4876800" y="2133601"/>
          <a:ext cx="2743200" cy="274319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89568"/>
                <a:gridCol w="1953632"/>
              </a:tblGrid>
              <a:tr h="2325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latin typeface="+mn-lt"/>
                        </a:rPr>
                        <a:t>Export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latin typeface="+mn-lt"/>
                          <a:cs typeface="Arial" pitchFamily="34" charset="0"/>
                        </a:rPr>
                        <a:t>HS Code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latin typeface="+mn-lt"/>
                          <a:cs typeface="Arial" pitchFamily="34" charset="0"/>
                        </a:rPr>
                        <a:t>Trademark of goods</a:t>
                      </a:r>
                      <a:endParaRPr lang="en-US" sz="1200" b="1" u="none" strike="noStrike" dirty="0"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75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7601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Aluminum, unwrought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75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2716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Electrical energy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75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2204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Wine of fresh grapes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75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7204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 smtClean="0">
                          <a:latin typeface="+mn-lt"/>
                          <a:cs typeface="Arial" pitchFamily="34" charset="0"/>
                        </a:rPr>
                        <a:t>Ferrous waste &amp; scrap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3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4407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Wood sawn or chipped lengthwise, sliced or peeled, whether or not planed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2991337"/>
              </p:ext>
            </p:extLst>
          </p:nvPr>
        </p:nvGraphicFramePr>
        <p:xfrm>
          <a:off x="1828800" y="2133600"/>
          <a:ext cx="2362200" cy="2743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87807"/>
                <a:gridCol w="1474393"/>
              </a:tblGrid>
              <a:tr h="23682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latin typeface="+mn-lt"/>
                        </a:rPr>
                        <a:t>Import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47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latin typeface="+mn-lt"/>
                          <a:cs typeface="Arial" pitchFamily="34" charset="0"/>
                        </a:rPr>
                        <a:t>HS Code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latin typeface="+mn-lt"/>
                          <a:cs typeface="Arial" pitchFamily="34" charset="0"/>
                        </a:rPr>
                        <a:t>Trademark of goods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47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2710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Petroleum oils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47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2716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Electrical energy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47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8703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Motor cars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47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3004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latin typeface="+mn-lt"/>
                          <a:cs typeface="Arial" pitchFamily="34" charset="0"/>
                        </a:rPr>
                        <a:t>Medicaments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28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latin typeface="+mn-lt"/>
                          <a:cs typeface="Arial" pitchFamily="34" charset="0"/>
                        </a:rPr>
                        <a:t>0203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Meat of swine, fresh, chilled or frozen 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971800" y="1295400"/>
            <a:ext cx="30718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Results</a:t>
            </a:r>
            <a:endParaRPr lang="sl-SI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5379070"/>
              </p:ext>
            </p:extLst>
          </p:nvPr>
        </p:nvGraphicFramePr>
        <p:xfrm>
          <a:off x="1143000" y="2362200"/>
          <a:ext cx="3276600" cy="182880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18106"/>
                <a:gridCol w="1139506"/>
                <a:gridCol w="1318988"/>
              </a:tblGrid>
              <a:tr h="4863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/>
                        <a:t>2012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Total number of declarations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Total value of goods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712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Customs clearance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216,002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2,667,095,391.81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712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Transit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153,948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2,422,961,678.04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952156"/>
              </p:ext>
            </p:extLst>
          </p:nvPr>
        </p:nvGraphicFramePr>
        <p:xfrm>
          <a:off x="4953000" y="2362200"/>
          <a:ext cx="3124200" cy="182879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308847"/>
                <a:gridCol w="1815353"/>
              </a:tblGrid>
              <a:tr h="4297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Type of duties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Collected duties in 2012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VAT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 smtClean="0"/>
                        <a:t>290,090,480.27</a:t>
                      </a:r>
                      <a:r>
                        <a:rPr lang="sl-SI" sz="1200" u="none" strike="noStrike" dirty="0" smtClean="0"/>
                        <a:t>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Customs duty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/>
                        <a:t>26,926,687.13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Excise</a:t>
                      </a:r>
                      <a:r>
                        <a:rPr lang="en-US" sz="1200" b="1" u="none" strike="noStrike" baseline="0" dirty="0" smtClean="0"/>
                        <a:t> duty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/>
                        <a:t>31,204,188.20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/>
                        <a:t>Other duties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/>
                        <a:t>2,790,155.36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9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/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/>
                        <a:t>351,011,510.96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371600" y="838200"/>
            <a:ext cx="739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Responsibility – Bud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g</a:t>
            </a:r>
            <a:r>
              <a:rPr lang="sl-SI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et,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principal revenues</a:t>
            </a:r>
            <a:endParaRPr lang="sl-SI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2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49415370"/>
              </p:ext>
            </p:extLst>
          </p:nvPr>
        </p:nvGraphicFramePr>
        <p:xfrm>
          <a:off x="895352" y="1676400"/>
          <a:ext cx="3676648" cy="255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16878857"/>
              </p:ext>
            </p:extLst>
          </p:nvPr>
        </p:nvGraphicFramePr>
        <p:xfrm>
          <a:off x="4753004" y="1800204"/>
          <a:ext cx="3727784" cy="255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itle 1"/>
          <p:cNvSpPr txBox="1">
            <a:spLocks/>
          </p:cNvSpPr>
          <p:nvPr/>
        </p:nvSpPr>
        <p:spPr>
          <a:xfrm>
            <a:off x="609600" y="4800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MCA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 every morning 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transferring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complete amount of collected revenues to the State treasury of the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Ministry of Finance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1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600200" y="914400"/>
            <a:ext cx="6400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Responsibility – C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ustoms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enforcement</a:t>
            </a:r>
            <a:endParaRPr lang="sl-SI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3200" y="1905001"/>
            <a:ext cx="54642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sr-Latn-ME" sz="1600" b="1" dirty="0" smtClean="0"/>
          </a:p>
          <a:p>
            <a:r>
              <a:rPr lang="sr-Latn-CS" sz="1600" dirty="0" smtClean="0"/>
              <a:t>     </a:t>
            </a:r>
            <a:r>
              <a:rPr lang="en-US" sz="1600" dirty="0" smtClean="0"/>
              <a:t>We are successfully protecting customs territory and enforcing respect of the law, with cooperation with other state authorities and applying following instruments</a:t>
            </a:r>
            <a:r>
              <a:rPr lang="sr-Latn-ME" sz="1600" dirty="0" smtClean="0"/>
              <a:t>:</a:t>
            </a:r>
          </a:p>
          <a:p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  Initiation of offence proceedings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Filing misdemeanor reports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Confiscation of goods subject of customs offences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Seizure of excise goods </a:t>
            </a:r>
            <a:r>
              <a:rPr lang="sr-Latn-ME" sz="1600" dirty="0" smtClean="0"/>
              <a:t>(cigaret</a:t>
            </a:r>
            <a:r>
              <a:rPr lang="en-US" sz="1600" dirty="0" err="1" smtClean="0"/>
              <a:t>tes</a:t>
            </a:r>
            <a:r>
              <a:rPr lang="en-US" sz="1600" dirty="0" smtClean="0"/>
              <a:t>, rolling tobacco etc.</a:t>
            </a:r>
            <a:r>
              <a:rPr lang="sr-Latn-ME" sz="16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Collection of sentenced pecuniary fines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Ini</a:t>
            </a:r>
            <a:r>
              <a:rPr lang="en-US" sz="1600" dirty="0" err="1" smtClean="0"/>
              <a:t>tiate</a:t>
            </a:r>
            <a:r>
              <a:rPr lang="en-US" sz="1600" dirty="0" smtClean="0"/>
              <a:t> filing criminal charges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Post clearance audit</a:t>
            </a:r>
            <a:endParaRPr lang="sr-Latn-ME" sz="1600" dirty="0" smtClean="0"/>
          </a:p>
          <a:p>
            <a:pPr>
              <a:buFont typeface="Arial" pitchFamily="34" charset="0"/>
              <a:buChar char="•"/>
            </a:pPr>
            <a:r>
              <a:rPr lang="sr-Latn-ME" sz="1600" dirty="0" smtClean="0"/>
              <a:t>   </a:t>
            </a:r>
            <a:r>
              <a:rPr lang="en-US" sz="1600" dirty="0" smtClean="0"/>
              <a:t>Subsequent recovery of customs debt</a:t>
            </a:r>
            <a:endParaRPr lang="sr-Latn-ME" sz="1600" dirty="0" smtClean="0"/>
          </a:p>
          <a:p>
            <a:endParaRPr lang="en-US" sz="1600" dirty="0"/>
          </a:p>
        </p:txBody>
      </p:sp>
      <p:pic>
        <p:nvPicPr>
          <p:cNvPr id="21" name="Picture 20" descr="PLAKAT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766" y="2209800"/>
            <a:ext cx="1884960" cy="2667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2" name="TextBox 21"/>
          <p:cNvSpPr txBox="1"/>
          <p:nvPr/>
        </p:nvSpPr>
        <p:spPr>
          <a:xfrm>
            <a:off x="2590800" y="5257800"/>
            <a:ext cx="561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sr-Latn-ME" sz="1600" b="1" dirty="0" smtClean="0"/>
          </a:p>
          <a:p>
            <a:endParaRPr lang="sr-Latn-ME" sz="1600" dirty="0" smtClean="0"/>
          </a:p>
          <a:p>
            <a:endParaRPr lang="sr-Latn-ME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6501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62000" y="1571612"/>
            <a:ext cx="531019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600" dirty="0" smtClean="0"/>
              <a:t>      </a:t>
            </a:r>
          </a:p>
          <a:p>
            <a:pPr algn="just"/>
            <a:r>
              <a:rPr lang="sl-SI" sz="1600" dirty="0" smtClean="0"/>
              <a:t>Re</a:t>
            </a:r>
            <a:r>
              <a:rPr lang="en-US" sz="1600" dirty="0" err="1" smtClean="0"/>
              <a:t>gular</a:t>
            </a:r>
            <a:r>
              <a:rPr lang="en-US" sz="1600" dirty="0" smtClean="0"/>
              <a:t> </a:t>
            </a:r>
            <a:r>
              <a:rPr lang="en-US" sz="1600" b="1" dirty="0" smtClean="0"/>
              <a:t>communication with economic operators </a:t>
            </a:r>
            <a:r>
              <a:rPr lang="en-US" sz="1600" dirty="0" smtClean="0"/>
              <a:t>and their associations</a:t>
            </a:r>
            <a:r>
              <a:rPr lang="sl-SI" sz="1600" dirty="0" smtClean="0"/>
              <a:t>:</a:t>
            </a:r>
          </a:p>
          <a:p>
            <a:pPr marL="571500" indent="-228600" algn="just">
              <a:buFont typeface="Arial" pitchFamily="34" charset="0"/>
              <a:buChar char="•"/>
            </a:pPr>
            <a:r>
              <a:rPr lang="en-US" sz="1600" b="1" dirty="0" smtClean="0"/>
              <a:t>Chamber of commerce of Montenegro, </a:t>
            </a:r>
            <a:endParaRPr lang="sl-SI" sz="1600" b="1" dirty="0" smtClean="0"/>
          </a:p>
          <a:p>
            <a:pPr marL="571500" indent="-228600" algn="just">
              <a:buFont typeface="Arial" pitchFamily="34" charset="0"/>
              <a:buChar char="•"/>
            </a:pPr>
            <a:r>
              <a:rPr lang="en-US" sz="1600" b="1" dirty="0" smtClean="0"/>
              <a:t>Employers union, </a:t>
            </a:r>
            <a:endParaRPr lang="sl-SI" sz="1600" b="1" dirty="0" smtClean="0"/>
          </a:p>
          <a:p>
            <a:pPr marL="571500" indent="-228600" algn="just">
              <a:buFont typeface="Arial" pitchFamily="34" charset="0"/>
              <a:buChar char="•"/>
            </a:pPr>
            <a:r>
              <a:rPr lang="en-US" sz="1600" b="1" dirty="0" smtClean="0"/>
              <a:t>Montenegro business alliance</a:t>
            </a:r>
            <a:r>
              <a:rPr lang="en-US" sz="1600" dirty="0" smtClean="0"/>
              <a:t>…</a:t>
            </a:r>
            <a:endParaRPr lang="sl-SI" sz="1600" dirty="0" smtClean="0"/>
          </a:p>
          <a:p>
            <a:pPr algn="just"/>
            <a:endParaRPr lang="sl-SI" sz="1600" dirty="0" smtClean="0"/>
          </a:p>
          <a:p>
            <a:pPr algn="just"/>
            <a:r>
              <a:rPr lang="en-US" sz="1600" dirty="0"/>
              <a:t>C</a:t>
            </a:r>
            <a:r>
              <a:rPr lang="en-US" sz="1600" dirty="0" smtClean="0"/>
              <a:t>ustoms administration has established </a:t>
            </a:r>
            <a:r>
              <a:rPr lang="en-US" sz="1600" b="1" dirty="0" smtClean="0"/>
              <a:t>‘OPEN DOOR DAY</a:t>
            </a:r>
            <a:r>
              <a:rPr lang="en-US" sz="1400" b="1" dirty="0" smtClean="0"/>
              <a:t>', </a:t>
            </a:r>
            <a:r>
              <a:rPr lang="en-US" sz="1400" dirty="0" smtClean="0"/>
              <a:t>which is organized on Wednesdays on topics proposed by the economic operators in advance,</a:t>
            </a:r>
            <a:r>
              <a:rPr lang="en-US" sz="1600" dirty="0" smtClean="0"/>
              <a:t> </a:t>
            </a:r>
            <a:r>
              <a:rPr lang="en-US" sz="1600" b="1" dirty="0" smtClean="0"/>
              <a:t>related to the conduct of customs procedures and interoperation of regulations.</a:t>
            </a:r>
            <a:endParaRPr lang="sr-Latn-ME" sz="1600" b="1" dirty="0" smtClean="0"/>
          </a:p>
          <a:p>
            <a:endParaRPr lang="en-US" sz="1600" dirty="0" smtClean="0"/>
          </a:p>
          <a:p>
            <a:r>
              <a:rPr lang="en-US" sz="1600" dirty="0" smtClean="0"/>
              <a:t>We have issued </a:t>
            </a:r>
            <a:r>
              <a:rPr lang="en-US" sz="1600" b="1" dirty="0" smtClean="0"/>
              <a:t>15 authorizations for simplified procedure of declaring goods </a:t>
            </a:r>
            <a:r>
              <a:rPr lang="en-US" sz="1600" dirty="0" smtClean="0"/>
              <a:t>as follows: 13 on the basis of commercial or official document (invoice) and 2 on the basis of entry into the bookkeeping records. </a:t>
            </a:r>
            <a:endParaRPr lang="en-US" sz="1600" dirty="0"/>
          </a:p>
        </p:txBody>
      </p:sp>
      <p:grpSp>
        <p:nvGrpSpPr>
          <p:cNvPr id="21" name="Group 15"/>
          <p:cNvGrpSpPr/>
          <p:nvPr/>
        </p:nvGrpSpPr>
        <p:grpSpPr>
          <a:xfrm>
            <a:off x="6286512" y="3857628"/>
            <a:ext cx="2650245" cy="1471804"/>
            <a:chOff x="6286512" y="3286124"/>
            <a:chExt cx="2650245" cy="1471804"/>
          </a:xfrm>
        </p:grpSpPr>
        <p:pic>
          <p:nvPicPr>
            <p:cNvPr id="22" name="Picture 21" descr="komor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29388" y="3286124"/>
              <a:ext cx="1103545" cy="756133"/>
            </a:xfrm>
            <a:prstGeom prst="rect">
              <a:avLst/>
            </a:prstGeom>
          </p:spPr>
        </p:pic>
        <p:pic>
          <p:nvPicPr>
            <p:cNvPr id="23" name="Picture 22" descr="unija poslodavac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6512" y="3929066"/>
              <a:ext cx="1490941" cy="828862"/>
            </a:xfrm>
            <a:prstGeom prst="rect">
              <a:avLst/>
            </a:prstGeom>
          </p:spPr>
        </p:pic>
        <p:pic>
          <p:nvPicPr>
            <p:cNvPr id="24" name="Picture 23" descr="mnealiance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6710" y="3357562"/>
              <a:ext cx="1150047" cy="1357322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899592" y="908721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COOPERATION WITH BUSINESS COMMUNITY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6" name="Picture 2" descr="MBŠ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1928802"/>
            <a:ext cx="2492939" cy="164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501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762000" y="1156901"/>
            <a:ext cx="7777559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2860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ONGOING ACTIVITIES </a:t>
            </a:r>
          </a:p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l-SI" b="1" dirty="0" smtClean="0">
                <a:solidFill>
                  <a:prstClr val="black"/>
                </a:solidFill>
              </a:rPr>
              <a:t>CONDITIONED BY THE CHANGES IN LEGISLATION, CUSTOMS ADMINISTRATION HAS PREPARED:</a:t>
            </a:r>
            <a:endParaRPr lang="en-US" b="1" dirty="0" smtClean="0">
              <a:solidFill>
                <a:prstClr val="black"/>
              </a:solidFill>
            </a:endParaRPr>
          </a:p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prstClr val="black"/>
              </a:solidFill>
            </a:endParaRP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 New Rulebook on internal organization and systematization of customs administration,  </a:t>
            </a: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 New Code of Conduct</a:t>
            </a: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New Bus</a:t>
            </a:r>
            <a:r>
              <a:rPr lang="en-US" dirty="0" err="1" smtClean="0">
                <a:solidFill>
                  <a:prstClr val="black"/>
                </a:solidFill>
              </a:rPr>
              <a:t>iness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strategy – ADOPTED</a:t>
            </a: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New IT strategy – Ongoing activity </a:t>
            </a: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/>
              <a:t>Customs laboratory </a:t>
            </a:r>
            <a:r>
              <a:rPr lang="sl-SI" dirty="0" smtClean="0"/>
              <a:t> -</a:t>
            </a:r>
            <a:r>
              <a:rPr lang="en-US" dirty="0" smtClean="0"/>
              <a:t>final phase of adaptation and we have initiated activities on procurement of the equipment</a:t>
            </a:r>
            <a:r>
              <a:rPr lang="sl-SI" dirty="0" smtClean="0"/>
              <a:t> </a:t>
            </a:r>
            <a:endParaRPr lang="sl-SI" dirty="0" smtClean="0">
              <a:solidFill>
                <a:prstClr val="black"/>
              </a:solidFill>
            </a:endParaRP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</a:pPr>
            <a:endParaRPr lang="sl-SI" dirty="0" smtClean="0">
              <a:solidFill>
                <a:prstClr val="black"/>
              </a:solidFill>
            </a:endParaRPr>
          </a:p>
          <a:p>
            <a:pPr lvl="1" indent="2286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1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20" name="Picture 19" descr="eticki_kodeks_v001_E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1066800"/>
            <a:ext cx="2094640" cy="3048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5" name="TextBox 24"/>
          <p:cNvSpPr txBox="1"/>
          <p:nvPr/>
        </p:nvSpPr>
        <p:spPr>
          <a:xfrm>
            <a:off x="609600" y="4419600"/>
            <a:ext cx="2514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>
                <a:ea typeface="Times New Roman"/>
              </a:rPr>
              <a:t>F</a:t>
            </a:r>
            <a:r>
              <a:rPr lang="sl-SI" sz="1600" dirty="0" smtClean="0">
                <a:ea typeface="Times New Roman"/>
              </a:rPr>
              <a:t>rom2013-2015.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sl-SI" sz="1600" b="1" dirty="0" smtClean="0">
                <a:ea typeface="Times New Roman"/>
              </a:rPr>
              <a:t>Vision, Mission and</a:t>
            </a:r>
            <a:endParaRPr lang="en-US" sz="1600" b="1" dirty="0" smtClean="0">
              <a:ea typeface="Times New Roman"/>
            </a:endParaRPr>
          </a:p>
          <a:p>
            <a:pPr marL="119063" indent="-119063"/>
            <a:r>
              <a:rPr lang="sl-SI" sz="1600" b="1" dirty="0" smtClean="0">
                <a:ea typeface="Times New Roman"/>
              </a:rPr>
              <a:t>Strategic Objectives 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>
                <a:ea typeface="Times New Roman"/>
              </a:rPr>
              <a:t>S</a:t>
            </a:r>
            <a:r>
              <a:rPr lang="sl-SI" sz="1600" dirty="0" smtClean="0">
                <a:ea typeface="Times New Roman"/>
              </a:rPr>
              <a:t>tandards of provided services to the business community and public; operational performance..</a:t>
            </a:r>
            <a:endParaRPr lang="sl-SI" sz="1600" dirty="0" smtClean="0"/>
          </a:p>
          <a:p>
            <a:endParaRPr lang="en-US" sz="16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685800" y="1066800"/>
            <a:ext cx="2209800" cy="3048000"/>
            <a:chOff x="508000" y="855663"/>
            <a:chExt cx="2568882" cy="3462090"/>
          </a:xfrm>
        </p:grpSpPr>
        <p:pic>
          <p:nvPicPr>
            <p:cNvPr id="21" name="Picture 20" descr="naslovnic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000" y="855663"/>
              <a:ext cx="2568882" cy="3462090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26" name="Rectangle 25"/>
            <p:cNvSpPr/>
            <p:nvPr/>
          </p:nvSpPr>
          <p:spPr>
            <a:xfrm>
              <a:off x="1311876" y="3810000"/>
              <a:ext cx="10668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05200" y="4419600"/>
            <a:ext cx="251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600" dirty="0" smtClean="0">
                <a:ea typeface="Times New Roman"/>
              </a:rPr>
              <a:t>F</a:t>
            </a:r>
            <a:r>
              <a:rPr lang="sl-SI" sz="1600" dirty="0" smtClean="0">
                <a:ea typeface="Times New Roman"/>
              </a:rPr>
              <a:t>rom 2013-2020.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sl-SI" sz="1600" dirty="0" smtClean="0">
                <a:ea typeface="Times New Roman"/>
              </a:rPr>
              <a:t>Tactical plan 2013 -15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sl-SI" sz="1600" b="1" dirty="0" smtClean="0">
                <a:ea typeface="Times New Roman"/>
              </a:rPr>
              <a:t>Ongoing activity till Oct 2013</a:t>
            </a:r>
            <a:endParaRPr lang="en-US" sz="1600" b="1" dirty="0" smtClean="0">
              <a:ea typeface="Times New Roman"/>
            </a:endParaRPr>
          </a:p>
          <a:p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6400800" y="4419600"/>
            <a:ext cx="251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600" b="1" dirty="0" smtClean="0">
                <a:ea typeface="Times New Roman"/>
              </a:rPr>
              <a:t>Code of ethics and Code of conduct of customs officers</a:t>
            </a:r>
            <a:endParaRPr lang="sl-SI" sz="1600" b="1" dirty="0" smtClean="0">
              <a:ea typeface="Times New Roman"/>
            </a:endParaRPr>
          </a:p>
          <a:p>
            <a:pPr marL="119063" indent="-119063">
              <a:buFont typeface="Arial" pitchFamily="34" charset="0"/>
              <a:buChar char="•"/>
            </a:pPr>
            <a:r>
              <a:rPr lang="sl-SI" sz="1600" dirty="0" smtClean="0"/>
              <a:t>Customs integrity  program </a:t>
            </a:r>
            <a:endParaRPr lang="en-US" sz="1600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1066800"/>
            <a:ext cx="2162828" cy="30700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685800" y="3124200"/>
            <a:ext cx="2895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NCTS – TWI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NING LIGHT</a:t>
            </a:r>
            <a:endParaRPr lang="sl-SI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13716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Ele</a:t>
            </a:r>
            <a:r>
              <a:rPr lang="en-US" dirty="0" err="1" smtClean="0"/>
              <a:t>ctronic</a:t>
            </a:r>
            <a:r>
              <a:rPr lang="en-US" dirty="0" smtClean="0"/>
              <a:t> support to the</a:t>
            </a:r>
          </a:p>
          <a:p>
            <a:r>
              <a:rPr lang="en-US" dirty="0" smtClean="0"/>
              <a:t>Simplified procedure of declaring goods on the basis of entry into the bookkeeping records</a:t>
            </a:r>
            <a:endParaRPr lang="sl-SI" dirty="0"/>
          </a:p>
        </p:txBody>
      </p:sp>
      <p:sp>
        <p:nvSpPr>
          <p:cNvPr id="19" name="Rectangle 18"/>
          <p:cNvSpPr/>
          <p:nvPr/>
        </p:nvSpPr>
        <p:spPr>
          <a:xfrm>
            <a:off x="381000" y="1371600"/>
            <a:ext cx="2895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SIMPLIFICATION...</a:t>
            </a:r>
            <a:endParaRPr lang="sl-SI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21297" y="2819400"/>
            <a:ext cx="44131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IPA 2011</a:t>
            </a:r>
          </a:p>
          <a:p>
            <a:r>
              <a:rPr lang="en-US" dirty="0" smtClean="0"/>
              <a:t>Twinning Light Contract</a:t>
            </a:r>
          </a:p>
          <a:p>
            <a:r>
              <a:rPr lang="en-US" dirty="0" smtClean="0"/>
              <a:t>“Preparation of Customs Administration of Montenegro for implementation of New </a:t>
            </a:r>
            <a:r>
              <a:rPr lang="en-US" dirty="0" err="1" smtClean="0"/>
              <a:t>Computerised</a:t>
            </a:r>
            <a:r>
              <a:rPr lang="en-US" dirty="0" smtClean="0"/>
              <a:t> Transit System – NCTS”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4572000"/>
            <a:ext cx="33528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MODERNISE E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CUSTOMS SUBMITION -STREAMLINE DECLAR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sl-SI" b="1" dirty="0" smtClean="0">
                <a:solidFill>
                  <a:schemeClr val="accent2">
                    <a:lumMod val="50000"/>
                  </a:schemeClr>
                </a:solidFill>
              </a:rPr>
              <a:t>TION</a:t>
            </a:r>
            <a:endParaRPr lang="sl-SI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41591" y="609600"/>
            <a:ext cx="3835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/>
            <a:r>
              <a:rPr lang="sl-SI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MAIN ONGOING PROJECTS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14800" y="4648200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New phase in implementing Electronic SAD and communication with Traders. S</a:t>
            </a:r>
            <a:r>
              <a:rPr lang="en-US" dirty="0" smtClean="0"/>
              <a:t>peed up the standard customs procedures and at the same time to remove the existing business barriers in the flow of goods</a:t>
            </a:r>
            <a:endParaRPr lang="en-US" dirty="0"/>
          </a:p>
        </p:txBody>
      </p:sp>
      <p:cxnSp>
        <p:nvCxnSpPr>
          <p:cNvPr id="25" name="Elbow Connector 24"/>
          <p:cNvCxnSpPr/>
          <p:nvPr/>
        </p:nvCxnSpPr>
        <p:spPr>
          <a:xfrm>
            <a:off x="990600" y="3733800"/>
            <a:ext cx="7010400" cy="685800"/>
          </a:xfrm>
          <a:prstGeom prst="bentConnector3">
            <a:avLst>
              <a:gd name="adj1" fmla="val 43614"/>
            </a:avLst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>
            <a:off x="990600" y="1981200"/>
            <a:ext cx="7010400" cy="685800"/>
          </a:xfrm>
          <a:prstGeom prst="bentConnector3">
            <a:avLst>
              <a:gd name="adj1" fmla="val 43614"/>
            </a:avLst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>
            <a:off x="990600" y="5486400"/>
            <a:ext cx="7010400" cy="685800"/>
          </a:xfrm>
          <a:prstGeom prst="bentConnector3">
            <a:avLst>
              <a:gd name="adj1" fmla="val 43614"/>
            </a:avLst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04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685799" y="1600200"/>
            <a:ext cx="7885431" cy="3657600"/>
            <a:chOff x="1000101" y="1785927"/>
            <a:chExt cx="7571107" cy="2890856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1000101" y="1785927"/>
              <a:ext cx="6786610" cy="1033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sl-SI" b="1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</a:rPr>
                <a:t>How to catch a “moving target” and in the same time have optimal ratio of invested financial resources and time during which the </a:t>
              </a:r>
              <a:r>
                <a:rPr lang="sl-SI" b="1" dirty="0" smtClean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</a:rPr>
                <a:t>functioning </a:t>
              </a:r>
              <a:r>
                <a:rPr lang="sl-SI" b="1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</a:rPr>
                <a:t>of application is expected?</a:t>
              </a: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1136819" y="2819395"/>
              <a:ext cx="6786610" cy="185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en-US" sz="2000" dirty="0" smtClean="0">
                  <a:latin typeface="Calibri" pitchFamily="34" charset="0"/>
                </a:rPr>
                <a:t>  </a:t>
              </a:r>
              <a:r>
                <a:rPr lang="sl-SI" sz="2000" dirty="0" smtClean="0">
                  <a:latin typeface="Calibri" pitchFamily="34" charset="0"/>
                </a:rPr>
                <a:t>Great </a:t>
              </a:r>
              <a:r>
                <a:rPr lang="sl-SI" sz="2000" dirty="0">
                  <a:latin typeface="Calibri" pitchFamily="34" charset="0"/>
                </a:rPr>
                <a:t>number of parallel projects</a:t>
              </a:r>
            </a:p>
            <a:p>
              <a:pPr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sl-SI" sz="2000" dirty="0">
                  <a:latin typeface="Calibri" pitchFamily="34" charset="0"/>
                </a:rPr>
                <a:t> </a:t>
              </a:r>
              <a:r>
                <a:rPr lang="en-US" sz="2000" dirty="0" smtClean="0">
                  <a:latin typeface="Calibri" pitchFamily="34" charset="0"/>
                </a:rPr>
                <a:t> </a:t>
              </a:r>
              <a:r>
                <a:rPr lang="sl-SI" sz="2000" dirty="0" smtClean="0">
                  <a:latin typeface="Calibri" pitchFamily="34" charset="0"/>
                </a:rPr>
                <a:t>Synchronisation </a:t>
              </a:r>
              <a:r>
                <a:rPr lang="sl-SI" sz="2000" dirty="0">
                  <a:latin typeface="Calibri" pitchFamily="34" charset="0"/>
                </a:rPr>
                <a:t>in its drafting  </a:t>
              </a:r>
            </a:p>
            <a:p>
              <a:pPr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en-US" sz="2000" dirty="0" smtClean="0">
                  <a:latin typeface="Calibri" pitchFamily="34" charset="0"/>
                </a:rPr>
                <a:t>  </a:t>
              </a:r>
              <a:r>
                <a:rPr lang="sl-SI" sz="2000" dirty="0" smtClean="0">
                  <a:latin typeface="Calibri" pitchFamily="34" charset="0"/>
                </a:rPr>
                <a:t>Resurces </a:t>
              </a:r>
              <a:r>
                <a:rPr lang="sl-SI" sz="2000" dirty="0">
                  <a:latin typeface="Calibri" pitchFamily="34" charset="0"/>
                </a:rPr>
                <a:t>for implementation (human and financial, </a:t>
              </a:r>
            </a:p>
            <a:p>
              <a:pPr>
                <a:spcBef>
                  <a:spcPct val="20000"/>
                </a:spcBef>
              </a:pPr>
              <a:r>
                <a:rPr lang="sl-SI" sz="2000" dirty="0">
                  <a:latin typeface="Calibri" pitchFamily="34" charset="0"/>
                </a:rPr>
                <a:t>Projects related to EU customs tenders exceed €1 m value..)</a:t>
              </a:r>
            </a:p>
          </p:txBody>
        </p:sp>
        <p:pic>
          <p:nvPicPr>
            <p:cNvPr id="26" name="Picture 25" descr="eu_karte_321 (1)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2595" y="2448415"/>
              <a:ext cx="1498613" cy="112098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2514600" y="838200"/>
            <a:ext cx="4214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Challenges of EU Accession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2971800" y="838200"/>
            <a:ext cx="3071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EU Assistance</a:t>
            </a: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447823" y="1916125"/>
            <a:ext cx="1728788" cy="15113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DG TAXUD</a:t>
            </a:r>
          </a:p>
        </p:txBody>
      </p:sp>
      <p:sp>
        <p:nvSpPr>
          <p:cNvPr id="21" name="Oval 5"/>
          <p:cNvSpPr>
            <a:spLocks noChangeArrowheads="1"/>
          </p:cNvSpPr>
          <p:nvPr/>
        </p:nvSpPr>
        <p:spPr bwMode="auto">
          <a:xfrm>
            <a:off x="3760811" y="1857388"/>
            <a:ext cx="1728787" cy="15113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TWI</a:t>
            </a:r>
            <a:r>
              <a:rPr lang="sr-Latn-CS" b="1">
                <a:solidFill>
                  <a:srgbClr val="FFFFFF"/>
                </a:solidFill>
              </a:rPr>
              <a:t>N</a:t>
            </a:r>
            <a:r>
              <a:rPr lang="en-US" b="1">
                <a:solidFill>
                  <a:srgbClr val="FFFFFF"/>
                </a:solidFill>
              </a:rPr>
              <a:t>NING – 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GAP ANAL</a:t>
            </a:r>
            <a:r>
              <a:rPr lang="sr-Latn-CS" b="1">
                <a:solidFill>
                  <a:srgbClr val="FFFFFF"/>
                </a:solidFill>
              </a:rPr>
              <a:t>Y</a:t>
            </a:r>
            <a:r>
              <a:rPr lang="en-US" b="1">
                <a:solidFill>
                  <a:srgbClr val="FFFFFF"/>
                </a:solidFill>
              </a:rPr>
              <a:t>S</a:t>
            </a:r>
            <a:r>
              <a:rPr lang="sr-Latn-CS" b="1">
                <a:solidFill>
                  <a:srgbClr val="FFFFFF"/>
                </a:solidFill>
              </a:rPr>
              <a:t>I</a:t>
            </a:r>
            <a:r>
              <a:rPr lang="en-US" b="1">
                <a:solidFill>
                  <a:srgbClr val="FFFFFF"/>
                </a:solidFill>
              </a:rPr>
              <a:t>S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9304403" y="4786325"/>
            <a:ext cx="4714875" cy="5000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IT </a:t>
            </a:r>
            <a:r>
              <a:rPr lang="en-US" b="1" dirty="0" smtClean="0"/>
              <a:t>STRATEGY </a:t>
            </a:r>
            <a:r>
              <a:rPr lang="en-US" b="1" dirty="0"/>
              <a:t>Doc – Roadmap to </a:t>
            </a:r>
            <a:r>
              <a:rPr lang="en-US" b="1" dirty="0" smtClean="0"/>
              <a:t>EU</a:t>
            </a:r>
            <a:r>
              <a:rPr lang="sl-SI" b="1" dirty="0" smtClean="0"/>
              <a:t>  </a:t>
            </a:r>
            <a:endParaRPr lang="en-US" b="1" dirty="0"/>
          </a:p>
        </p:txBody>
      </p: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rot="16200000" flipH="1">
            <a:off x="2474913" y="3500438"/>
            <a:ext cx="500062" cy="214312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rot="5400000">
            <a:off x="6380957" y="3452019"/>
            <a:ext cx="500062" cy="311150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16200000" flipH="1">
            <a:off x="4367213" y="4537075"/>
            <a:ext cx="501650" cy="0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rot="16200000" flipH="1">
            <a:off x="4367213" y="3608388"/>
            <a:ext cx="501650" cy="0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-4857816" y="3857628"/>
            <a:ext cx="4752975" cy="4333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BUISNESS S</a:t>
            </a:r>
            <a:r>
              <a:rPr lang="sl-SI" b="1" dirty="0"/>
              <a:t>T</a:t>
            </a:r>
            <a:r>
              <a:rPr lang="en-US" b="1" dirty="0"/>
              <a:t>RATEGY Doc – Roadmap to EU</a:t>
            </a: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6129361" y="1916125"/>
            <a:ext cx="1728787" cy="15113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TAIEX, ...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Regional pr</a:t>
            </a:r>
            <a:r>
              <a:rPr lang="sr-Latn-CS" b="1">
                <a:solidFill>
                  <a:srgbClr val="FFFFFF"/>
                </a:solidFill>
              </a:rPr>
              <a:t>oject</a:t>
            </a:r>
            <a:endParaRPr lang="en-US" b="1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Bilateral </a:t>
            </a:r>
          </a:p>
        </p:txBody>
      </p:sp>
      <p:pic>
        <p:nvPicPr>
          <p:cNvPr id="29" name="Picture 21" descr="customs_blueprint_en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785813"/>
            <a:ext cx="1357312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457200" y="3200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Customs 20xx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3505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IPA 2014 - 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61 -1.48148E-6 L 0.78715 0.0004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75782 0.00718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9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88826" y="1005780"/>
            <a:ext cx="75608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r-Latn-ME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l-SI" sz="2400" b="1" dirty="0" smtClean="0">
                <a:solidFill>
                  <a:schemeClr val="accent2">
                    <a:lumMod val="50000"/>
                  </a:schemeClr>
                </a:solidFill>
                <a:latin typeface="Calibri"/>
              </a:rPr>
              <a:t>Participation in NEGOTIATING CHAPTERS for the accession to the EU: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l-SI" b="1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sl-SI" dirty="0" smtClean="0">
                <a:solidFill>
                  <a:prstClr val="black"/>
                </a:solidFill>
                <a:latin typeface="Calibri"/>
              </a:rPr>
              <a:t>Protection of intellectual property rights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– C 7</a:t>
            </a:r>
            <a:endParaRPr lang="sl-SI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Agriculture and rural development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– C 11</a:t>
            </a:r>
            <a:endParaRPr lang="sl-SI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Taxation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– C 16</a:t>
            </a:r>
            <a:endParaRPr lang="sl-SI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Statistics – C 18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 JUSTICE, FREEDOM AND SECURITY</a:t>
            </a:r>
            <a:r>
              <a:rPr lang="en-US" dirty="0" smtClean="0">
                <a:solidFill>
                  <a:prstClr val="black"/>
                </a:solidFill>
              </a:rPr>
              <a:t> – C  24</a:t>
            </a:r>
            <a:endParaRPr lang="sl-SI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Environmental protection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– C 27</a:t>
            </a:r>
            <a:endParaRPr lang="sl-SI" dirty="0" smtClean="0">
              <a:solidFill>
                <a:prstClr val="black"/>
              </a:solidFill>
              <a:latin typeface="Calibri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Customs union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– C 29</a:t>
            </a: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  </a:t>
            </a:r>
            <a:r>
              <a:rPr lang="en-US" dirty="0" smtClean="0">
                <a:solidFill>
                  <a:prstClr val="black"/>
                </a:solidFill>
              </a:rPr>
              <a:t>External relations </a:t>
            </a:r>
            <a:r>
              <a:rPr lang="sl-SI" dirty="0" smtClean="0">
                <a:solidFill>
                  <a:prstClr val="black"/>
                </a:solidFill>
              </a:rPr>
              <a:t>– </a:t>
            </a:r>
            <a:r>
              <a:rPr lang="sl-SI" dirty="0" smtClean="0">
                <a:solidFill>
                  <a:prstClr val="black"/>
                </a:solidFill>
                <a:latin typeface="Calibri"/>
              </a:rPr>
              <a:t>C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sl-SI" dirty="0" smtClean="0">
                <a:solidFill>
                  <a:prstClr val="black"/>
                </a:solidFill>
                <a:latin typeface="Calibri"/>
              </a:rPr>
              <a:t>30</a:t>
            </a: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  <a:latin typeface="Calibri"/>
              </a:rPr>
              <a:t>  </a:t>
            </a:r>
            <a:r>
              <a:rPr lang="sl-SI" dirty="0" smtClean="0">
                <a:solidFill>
                  <a:prstClr val="black"/>
                </a:solidFill>
              </a:rPr>
              <a:t>Finan</a:t>
            </a:r>
            <a:r>
              <a:rPr lang="en-US" dirty="0" err="1" smtClean="0">
                <a:solidFill>
                  <a:prstClr val="black"/>
                </a:solidFill>
              </a:rPr>
              <a:t>cial</a:t>
            </a:r>
            <a:r>
              <a:rPr lang="en-US" dirty="0" smtClean="0">
                <a:solidFill>
                  <a:prstClr val="black"/>
                </a:solidFill>
              </a:rPr>
              <a:t> and budgetary provisions </a:t>
            </a:r>
            <a:r>
              <a:rPr lang="sl-SI" dirty="0" smtClean="0">
                <a:solidFill>
                  <a:prstClr val="black"/>
                </a:solidFill>
              </a:rPr>
              <a:t>– C 33</a:t>
            </a:r>
            <a:endParaRPr lang="sr-Latn-ME" sz="1600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r-Latn-ME" sz="1600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r-Latn-ME" sz="1600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2" name="Picture 21" descr="EU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2362200"/>
            <a:ext cx="1164167" cy="762000"/>
          </a:xfrm>
          <a:prstGeom prst="rect">
            <a:avLst/>
          </a:prstGeom>
        </p:spPr>
      </p:pic>
      <p:pic>
        <p:nvPicPr>
          <p:cNvPr id="60418" name="Picture 2" descr="eu4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3352799"/>
            <a:ext cx="1143000" cy="1143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6190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838200" y="1600200"/>
            <a:ext cx="7467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28600"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CUSTOMS COMPETENCY FRAMEWORK</a:t>
            </a:r>
          </a:p>
          <a:p>
            <a:pPr indent="228600"/>
            <a:endParaRPr lang="en-US" sz="1600" dirty="0" smtClean="0">
              <a:latin typeface="Calibri" pitchFamily="34" charset="0"/>
            </a:endParaRPr>
          </a:p>
          <a:p>
            <a:pPr indent="228600"/>
            <a:endParaRPr lang="en-US" sz="1600" dirty="0" smtClean="0">
              <a:latin typeface="Calibri" pitchFamily="34" charset="0"/>
            </a:endParaRPr>
          </a:p>
          <a:p>
            <a:pPr indent="228600" algn="just"/>
            <a:r>
              <a:rPr lang="en-US" sz="1600" dirty="0" smtClean="0">
                <a:latin typeface="Calibri" pitchFamily="34" charset="0"/>
              </a:rPr>
              <a:t>Capacity building and skills are important to ensure the required high level performance of Customs staff as well as an EU-wide consistency in operational customs performance; effective training structures should be put in place in customs administrations taking into account the forthcoming </a:t>
            </a:r>
            <a:r>
              <a:rPr lang="en-US" sz="1600" b="1" dirty="0" smtClean="0">
                <a:latin typeface="Calibri" pitchFamily="34" charset="0"/>
              </a:rPr>
              <a:t>EU competency framework</a:t>
            </a:r>
            <a:r>
              <a:rPr lang="en-US" sz="1600" dirty="0" smtClean="0">
                <a:latin typeface="Calibri" pitchFamily="34" charset="0"/>
              </a:rPr>
              <a:t>; targeted enlargement focused training activities should continue.</a:t>
            </a:r>
          </a:p>
          <a:p>
            <a:pPr indent="228600" algn="just"/>
            <a:endParaRPr lang="en-US" sz="1600" dirty="0" smtClean="0">
              <a:latin typeface="Calibri" pitchFamily="34" charset="0"/>
            </a:endParaRPr>
          </a:p>
          <a:p>
            <a:pPr indent="228600" algn="r"/>
            <a:endParaRPr lang="en-US" sz="1600" dirty="0" smtClean="0">
              <a:latin typeface="Calibri" pitchFamily="34" charset="0"/>
            </a:endParaRPr>
          </a:p>
          <a:p>
            <a:pPr indent="228600" algn="r"/>
            <a:r>
              <a:rPr lang="en-US" sz="1600" dirty="0" smtClean="0">
                <a:latin typeface="Calibri" pitchFamily="34" charset="0"/>
              </a:rPr>
              <a:t>Dubrovnik 2013</a:t>
            </a:r>
          </a:p>
          <a:p>
            <a:pPr indent="228600" algn="just"/>
            <a:endParaRPr lang="en-US" sz="1600" dirty="0" smtClean="0">
              <a:latin typeface="Calibri" pitchFamily="34" charset="0"/>
            </a:endParaRPr>
          </a:p>
          <a:p>
            <a:pPr indent="228600" algn="r"/>
            <a:endParaRPr lang="en-US" sz="1600" dirty="0" smtClean="0">
              <a:latin typeface="Calibri" pitchFamily="34" charset="0"/>
            </a:endParaRPr>
          </a:p>
        </p:txBody>
      </p:sp>
      <p:pic>
        <p:nvPicPr>
          <p:cNvPr id="20" name="Picture 19" descr="EU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1143000"/>
            <a:ext cx="706967" cy="46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01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3657600" y="762000"/>
            <a:ext cx="171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Clear goal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4357688" y="1497013"/>
            <a:ext cx="4786312" cy="4646612"/>
            <a:chOff x="4357686" y="1500174"/>
            <a:chExt cx="4786314" cy="4646034"/>
          </a:xfrm>
        </p:grpSpPr>
        <p:pic>
          <p:nvPicPr>
            <p:cNvPr id="21" name="Picture 16" descr="mapa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3438" y="1643050"/>
              <a:ext cx="4492307" cy="4503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998" y="1571602"/>
              <a:ext cx="142875" cy="45714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l-SI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57686" y="1500174"/>
              <a:ext cx="4786314" cy="2857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l-SI"/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14375" y="1714500"/>
            <a:ext cx="4786313" cy="3857625"/>
            <a:chOff x="714348" y="1714488"/>
            <a:chExt cx="4786346" cy="3857652"/>
          </a:xfrm>
        </p:grpSpPr>
        <p:sp>
          <p:nvSpPr>
            <p:cNvPr id="25" name="Rounded Rectangle 24"/>
            <p:cNvSpPr/>
            <p:nvPr/>
          </p:nvSpPr>
          <p:spPr>
            <a:xfrm>
              <a:off x="714348" y="1892289"/>
              <a:ext cx="142876" cy="142876"/>
            </a:xfrm>
            <a:prstGeom prst="roundRect">
              <a:avLst/>
            </a:prstGeom>
            <a:noFill/>
            <a:ln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l-SI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714348" y="3214687"/>
              <a:ext cx="142876" cy="142876"/>
            </a:xfrm>
            <a:prstGeom prst="roundRect">
              <a:avLst/>
            </a:prstGeom>
            <a:noFill/>
            <a:ln>
              <a:solidFill>
                <a:srgbClr val="A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l-SI"/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908024" y="1714488"/>
              <a:ext cx="4592670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sr-Latn-CS" sz="2800" dirty="0">
                  <a:latin typeface="Calibri" pitchFamily="34" charset="0"/>
                </a:rPr>
                <a:t>Montenegro in EU, fully implementing EU standards</a:t>
              </a:r>
            </a:p>
            <a:p>
              <a:endParaRPr lang="en-US" sz="2800" dirty="0">
                <a:latin typeface="Calibri" pitchFamily="34" charset="0"/>
              </a:endParaRPr>
            </a:p>
            <a:p>
              <a:r>
                <a:rPr lang="sr-Latn-CS" sz="2800" dirty="0">
                  <a:latin typeface="Calibri" pitchFamily="34" charset="0"/>
                </a:rPr>
                <a:t>Creating steps in cooperation with </a:t>
              </a:r>
              <a:r>
                <a:rPr lang="en-US" sz="2800" dirty="0" smtClean="0">
                  <a:latin typeface="Calibri" pitchFamily="34" charset="0"/>
                </a:rPr>
                <a:t>the </a:t>
              </a:r>
              <a:r>
                <a:rPr lang="sr-Latn-CS" sz="2800" dirty="0" smtClean="0">
                  <a:latin typeface="Calibri" pitchFamily="34" charset="0"/>
                </a:rPr>
                <a:t>EU </a:t>
              </a:r>
              <a:r>
                <a:rPr lang="sr-Latn-CS" sz="2800" dirty="0">
                  <a:latin typeface="Calibri" pitchFamily="34" charset="0"/>
                </a:rPr>
                <a:t>and careful selection of projects taking care of optimal ratio of time and invested money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pic>
        <p:nvPicPr>
          <p:cNvPr id="28" name="Picture 27" descr="mneMA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413" y="692150"/>
            <a:ext cx="1612901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619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00278 L -0.00226 0.55301 L 0.76372 0.54121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00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63713" y="1557338"/>
            <a:ext cx="564356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5400" b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THANK YOU FOR YOUR ATTENTION</a:t>
            </a:r>
            <a:r>
              <a:rPr lang="en-US" sz="5400" b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!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33400" y="3733800"/>
            <a:ext cx="830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sr-Latn-CS" sz="3600" b="1" dirty="0">
                <a:solidFill>
                  <a:schemeClr val="accent2">
                    <a:lumMod val="50000"/>
                  </a:schemeClr>
                </a:solidFill>
              </a:rPr>
              <a:t>Q &amp; A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...</a:t>
            </a:r>
            <a:endParaRPr lang="sl-SI" sz="36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endParaRPr lang="sl-SI" sz="36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sl-SI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Milan Martinovic</a:t>
            </a:r>
          </a:p>
          <a:p>
            <a:pPr algn="ctr"/>
            <a:r>
              <a:rPr lang="sl-SI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hlinkClick r:id="rId3"/>
              </a:rPr>
              <a:t>milan.martinovic@carina.gov.me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sl-SI" sz="36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90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1961</Words>
  <Application>Microsoft Office PowerPoint</Application>
  <PresentationFormat>On-screen Show (4:3)</PresentationFormat>
  <Paragraphs>408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 </vt:lpstr>
      <vt:lpstr> </vt:lpstr>
      <vt:lpstr>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djordje.jankovic</dc:creator>
  <cp:lastModifiedBy>Misko</cp:lastModifiedBy>
  <cp:revision>130</cp:revision>
  <dcterms:created xsi:type="dcterms:W3CDTF">2013-04-15T11:22:31Z</dcterms:created>
  <dcterms:modified xsi:type="dcterms:W3CDTF">2013-06-18T10:59:19Z</dcterms:modified>
</cp:coreProperties>
</file>