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1" r:id="rId2"/>
    <p:sldId id="340" r:id="rId3"/>
    <p:sldId id="343" r:id="rId4"/>
    <p:sldId id="335" r:id="rId5"/>
    <p:sldId id="346" r:id="rId6"/>
    <p:sldId id="344" r:id="rId7"/>
    <p:sldId id="342" r:id="rId8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A1414"/>
    <a:srgbClr val="990000"/>
    <a:srgbClr val="82302E"/>
    <a:srgbClr val="9E1E1E"/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19" autoAdjust="0"/>
    <p:restoredTop sz="94660" autoAdjust="0"/>
  </p:normalViewPr>
  <p:slideViewPr>
    <p:cSldViewPr>
      <p:cViewPr varScale="1">
        <p:scale>
          <a:sx n="50" d="100"/>
          <a:sy n="50" d="100"/>
        </p:scale>
        <p:origin x="-10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6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b.mugosa\Desktop\ZADACI\Pristupni%20pregovori\Prezentacija%20-%20bilateralni\RANG%20-%20DOING%20BUSINESS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.mugosa\Desktop\ZADACI\Pristupni%20pregovori\Prezentacija%20-%20bilateralni\RANG%20-%20DOING%20BUSINES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b="1">
                    <a:solidFill>
                      <a:srgbClr val="6A1414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Sheet2!$A$3:$A$7</c:f>
              <c:strCache>
                <c:ptCount val="5"/>
                <c:pt idx="0">
                  <c:v>DB 2009</c:v>
                </c:pt>
                <c:pt idx="1">
                  <c:v>DB 2010</c:v>
                </c:pt>
                <c:pt idx="2">
                  <c:v>DB 2011</c:v>
                </c:pt>
                <c:pt idx="3">
                  <c:v>DB 2012</c:v>
                </c:pt>
                <c:pt idx="4">
                  <c:v>DB 2013</c:v>
                </c:pt>
              </c:strCache>
            </c:strRef>
          </c:cat>
          <c:val>
            <c:numRef>
              <c:f>Sheet2!$B$3:$B$7</c:f>
              <c:numCache>
                <c:formatCode>General</c:formatCode>
                <c:ptCount val="5"/>
                <c:pt idx="0">
                  <c:v>90</c:v>
                </c:pt>
                <c:pt idx="1">
                  <c:v>71</c:v>
                </c:pt>
                <c:pt idx="2">
                  <c:v>56</c:v>
                </c:pt>
                <c:pt idx="3">
                  <c:v>56</c:v>
                </c:pt>
                <c:pt idx="4">
                  <c:v>51</c:v>
                </c:pt>
              </c:numCache>
            </c:numRef>
          </c:val>
        </c:ser>
        <c:shape val="cylinder"/>
        <c:axId val="50144768"/>
        <c:axId val="50146304"/>
        <c:axId val="0"/>
      </c:bar3DChart>
      <c:catAx>
        <c:axId val="50144768"/>
        <c:scaling>
          <c:orientation val="minMax"/>
        </c:scaling>
        <c:axPos val="b"/>
        <c:tickLblPos val="nextTo"/>
        <c:txPr>
          <a:bodyPr/>
          <a:lstStyle/>
          <a:p>
            <a:pPr>
              <a:defRPr b="1">
                <a:solidFill>
                  <a:srgbClr val="6A1414"/>
                </a:solidFill>
              </a:defRPr>
            </a:pPr>
            <a:endParaRPr lang="en-US"/>
          </a:p>
        </c:txPr>
        <c:crossAx val="50146304"/>
        <c:crosses val="autoZero"/>
        <c:auto val="1"/>
        <c:lblAlgn val="ctr"/>
        <c:lblOffset val="100"/>
      </c:catAx>
      <c:valAx>
        <c:axId val="50146304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b="1">
                <a:solidFill>
                  <a:srgbClr val="6A1414"/>
                </a:solidFill>
              </a:defRPr>
            </a:pPr>
            <a:endParaRPr lang="en-US"/>
          </a:p>
        </c:txPr>
        <c:crossAx val="50144768"/>
        <c:crosses val="autoZero"/>
        <c:crossBetween val="between"/>
      </c:valAx>
    </c:plotArea>
    <c:plotVisOnly val="1"/>
  </c:chart>
  <c:spPr>
    <a:ln>
      <a:noFill/>
    </a:ln>
  </c:sp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dPt>
            <c:idx val="18"/>
            <c:spPr>
              <a:solidFill>
                <a:schemeClr val="accent2">
                  <a:lumMod val="75000"/>
                </a:schemeClr>
              </a:solidFill>
            </c:spPr>
          </c:dPt>
          <c:dLbls>
            <c:txPr>
              <a:bodyPr/>
              <a:lstStyle/>
              <a:p>
                <a:pPr>
                  <a:defRPr b="1">
                    <a:solidFill>
                      <a:srgbClr val="6A1414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Sheet1!$B$3:$B$31</c:f>
              <c:strCache>
                <c:ptCount val="29"/>
                <c:pt idx="0">
                  <c:v>Denmark</c:v>
                </c:pt>
                <c:pt idx="1">
                  <c:v>United Kingdom</c:v>
                </c:pt>
                <c:pt idx="2">
                  <c:v>Finland</c:v>
                </c:pt>
                <c:pt idx="3">
                  <c:v>Sweden</c:v>
                </c:pt>
                <c:pt idx="4">
                  <c:v>Ireland</c:v>
                </c:pt>
                <c:pt idx="5">
                  <c:v>Germany</c:v>
                </c:pt>
                <c:pt idx="6">
                  <c:v>Estonia</c:v>
                </c:pt>
                <c:pt idx="7">
                  <c:v>Latvia</c:v>
                </c:pt>
                <c:pt idx="8">
                  <c:v>Lithuania</c:v>
                </c:pt>
                <c:pt idx="9">
                  <c:v>Austria</c:v>
                </c:pt>
                <c:pt idx="10">
                  <c:v>Portugal</c:v>
                </c:pt>
                <c:pt idx="11">
                  <c:v>Netherlands</c:v>
                </c:pt>
                <c:pt idx="12">
                  <c:v>Belgium</c:v>
                </c:pt>
                <c:pt idx="13">
                  <c:v>France</c:v>
                </c:pt>
                <c:pt idx="14">
                  <c:v>Slovenia</c:v>
                </c:pt>
                <c:pt idx="15">
                  <c:v>Cyprus</c:v>
                </c:pt>
                <c:pt idx="16">
                  <c:v>Spain</c:v>
                </c:pt>
                <c:pt idx="17">
                  <c:v>Slovakia</c:v>
                </c:pt>
                <c:pt idx="18">
                  <c:v>Montenegro</c:v>
                </c:pt>
                <c:pt idx="19">
                  <c:v>Hungary</c:v>
                </c:pt>
                <c:pt idx="20">
                  <c:v>Poland</c:v>
                </c:pt>
                <c:pt idx="21">
                  <c:v>Luxembourg</c:v>
                </c:pt>
                <c:pt idx="22">
                  <c:v>Czech Republic</c:v>
                </c:pt>
                <c:pt idx="23">
                  <c:v>Bulgaria</c:v>
                </c:pt>
                <c:pt idx="24">
                  <c:v>Romania</c:v>
                </c:pt>
                <c:pt idx="25">
                  <c:v>Italy</c:v>
                </c:pt>
                <c:pt idx="26">
                  <c:v>Greece</c:v>
                </c:pt>
                <c:pt idx="27">
                  <c:v>Croatia</c:v>
                </c:pt>
                <c:pt idx="28">
                  <c:v>Malta</c:v>
                </c:pt>
              </c:strCache>
            </c:strRef>
          </c:cat>
          <c:val>
            <c:numRef>
              <c:f>Sheet1!$C$3:$C$31</c:f>
              <c:numCache>
                <c:formatCode>General</c:formatCode>
                <c:ptCount val="29"/>
                <c:pt idx="0">
                  <c:v>5</c:v>
                </c:pt>
                <c:pt idx="1">
                  <c:v>7</c:v>
                </c:pt>
                <c:pt idx="2">
                  <c:v>11</c:v>
                </c:pt>
                <c:pt idx="3">
                  <c:v>13</c:v>
                </c:pt>
                <c:pt idx="4">
                  <c:v>15</c:v>
                </c:pt>
                <c:pt idx="5">
                  <c:v>20</c:v>
                </c:pt>
                <c:pt idx="6">
                  <c:v>21</c:v>
                </c:pt>
                <c:pt idx="7">
                  <c:v>25</c:v>
                </c:pt>
                <c:pt idx="8">
                  <c:v>27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33</c:v>
                </c:pt>
                <c:pt idx="13">
                  <c:v>34</c:v>
                </c:pt>
                <c:pt idx="14">
                  <c:v>35</c:v>
                </c:pt>
                <c:pt idx="15">
                  <c:v>36</c:v>
                </c:pt>
                <c:pt idx="16">
                  <c:v>44</c:v>
                </c:pt>
                <c:pt idx="17">
                  <c:v>46</c:v>
                </c:pt>
                <c:pt idx="18">
                  <c:v>51</c:v>
                </c:pt>
                <c:pt idx="19">
                  <c:v>54</c:v>
                </c:pt>
                <c:pt idx="20">
                  <c:v>55</c:v>
                </c:pt>
                <c:pt idx="21">
                  <c:v>56</c:v>
                </c:pt>
                <c:pt idx="22">
                  <c:v>65</c:v>
                </c:pt>
                <c:pt idx="23">
                  <c:v>66</c:v>
                </c:pt>
                <c:pt idx="24">
                  <c:v>72</c:v>
                </c:pt>
                <c:pt idx="25">
                  <c:v>73</c:v>
                </c:pt>
                <c:pt idx="26">
                  <c:v>78</c:v>
                </c:pt>
                <c:pt idx="27">
                  <c:v>84</c:v>
                </c:pt>
                <c:pt idx="28">
                  <c:v>102</c:v>
                </c:pt>
              </c:numCache>
            </c:numRef>
          </c:val>
        </c:ser>
        <c:shape val="cylinder"/>
        <c:axId val="60884480"/>
        <c:axId val="60942592"/>
        <c:axId val="0"/>
      </c:bar3DChart>
      <c:catAx>
        <c:axId val="60884480"/>
        <c:scaling>
          <c:orientation val="minMax"/>
        </c:scaling>
        <c:axPos val="b"/>
        <c:tickLblPos val="nextTo"/>
        <c:txPr>
          <a:bodyPr/>
          <a:lstStyle/>
          <a:p>
            <a:pPr>
              <a:defRPr b="1" baseline="0">
                <a:solidFill>
                  <a:srgbClr val="6A1414"/>
                </a:solidFill>
                <a:latin typeface="Cambria" pitchFamily="18" charset="0"/>
              </a:defRPr>
            </a:pPr>
            <a:endParaRPr lang="en-US"/>
          </a:p>
        </c:txPr>
        <c:crossAx val="60942592"/>
        <c:crosses val="autoZero"/>
        <c:auto val="1"/>
        <c:lblAlgn val="ctr"/>
        <c:lblOffset val="100"/>
      </c:catAx>
      <c:valAx>
        <c:axId val="60942592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b="1">
                <a:solidFill>
                  <a:srgbClr val="6A1414"/>
                </a:solidFill>
              </a:defRPr>
            </a:pPr>
            <a:endParaRPr lang="en-US"/>
          </a:p>
        </c:txPr>
        <c:crossAx val="60884480"/>
        <c:crosses val="autoZero"/>
        <c:crossBetween val="between"/>
      </c:valAx>
    </c:plotArea>
    <c:plotVisOnly val="1"/>
  </c:chart>
  <c:spPr>
    <a:ln>
      <a:noFill/>
    </a:ln>
  </c:sp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0.15789</cdr:x>
      <cdr:y>4.5253E-7</cdr:y>
    </cdr:from>
    <cdr:to>
      <cdr:x>0.89474</cdr:x>
      <cdr:y>0.11839</cdr:y>
    </cdr:to>
    <cdr:sp macro="" textlink="">
      <cdr:nvSpPr>
        <cdr:cNvPr id="2" name="Rectangle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85800" y="1"/>
          <a:ext cx="3200400" cy="261610"/>
        </a:xfrm>
        <a:prstGeom xmlns:a="http://schemas.openxmlformats.org/drawingml/2006/main" prst="rect">
          <a:avLst/>
        </a:prstGeom>
        <a:solidFill xmlns:a="http://schemas.openxmlformats.org/drawingml/2006/main">
          <a:srgbClr val="C0504D">
            <a:lumMod val="20000"/>
            <a:lumOff val="80000"/>
          </a:srgbClr>
        </a:solidFill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>
          <a:outerShdw blurRad="44450" dist="27940" dir="5400000" algn="ctr">
            <a:srgbClr val="000000">
              <a:alpha val="32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balanced" dir="t">
            <a:rot lat="0" lon="0" rev="8700000"/>
          </a:lightRig>
        </a:scene3d>
        <a:sp3d xmlns:a="http://schemas.openxmlformats.org/drawingml/2006/main">
          <a:bevelT w="190500" h="38100"/>
        </a:sp3d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9pPr>
        </a:lstStyle>
        <a:p xmlns:a="http://schemas.openxmlformats.org/drawingml/2006/main">
          <a:pPr algn="ctr">
            <a:defRPr/>
          </a:pPr>
          <a:r>
            <a:rPr lang="en-US" sz="1100" b="1" dirty="0" smtClean="0">
              <a:solidFill>
                <a:srgbClr val="6A1414"/>
              </a:solidFill>
              <a:latin typeface="Cambria" pitchFamily="18" charset="0"/>
              <a:ea typeface="Calibri" pitchFamily="34" charset="0"/>
            </a:rPr>
            <a:t>Montenegro in DB </a:t>
          </a:r>
          <a:r>
            <a:rPr lang="en-US" b="1" dirty="0" smtClean="0">
              <a:solidFill>
                <a:srgbClr val="6A1414"/>
              </a:solidFill>
              <a:latin typeface="Cambria" pitchFamily="18" charset="0"/>
              <a:ea typeface="Calibri" pitchFamily="34" charset="0"/>
            </a:rPr>
            <a:t> Reports</a:t>
          </a:r>
          <a:endParaRPr lang="en-US" sz="1100" b="1" dirty="0">
            <a:solidFill>
              <a:srgbClr val="6A1414"/>
            </a:solidFill>
            <a:latin typeface="Cambria" pitchFamily="18" charset="0"/>
            <a:ea typeface="Calibri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296BE-9B9B-4F9B-81FA-CF1DD3E9C0C1}" type="datetimeFigureOut">
              <a:rPr lang="en-US"/>
              <a:pPr>
                <a:defRPr/>
              </a:pPr>
              <a:t>22-Nov-12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1C760-F158-4ABF-A7E6-FC78EE9A42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FCFBA-A10C-4C0E-ACE9-21C47CF27E14}" type="datetimeFigureOut">
              <a:rPr lang="en-US"/>
              <a:pPr>
                <a:defRPr/>
              </a:pPr>
              <a:t>22-Nov-12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4AC49-2BF8-4CDF-B7EC-0E287BFDD8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7571A-6C13-47B7-AF10-CDA029CFC46A}" type="datetimeFigureOut">
              <a:rPr lang="en-US"/>
              <a:pPr>
                <a:defRPr/>
              </a:pPr>
              <a:t>22-Nov-12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D7428-E68C-424A-95A8-4C9F750AA2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1AD60-D11E-45BF-8DB9-373D3307A1EA}" type="datetimeFigureOut">
              <a:rPr lang="en-US"/>
              <a:pPr>
                <a:defRPr/>
              </a:pPr>
              <a:t>22-Nov-12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79818-DE74-4CDC-B1D3-F03013981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38825-3195-4187-AFFA-1AE2733AB5FB}" type="datetimeFigureOut">
              <a:rPr lang="en-US"/>
              <a:pPr>
                <a:defRPr/>
              </a:pPr>
              <a:t>22-Nov-12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DB81D-EBF1-4666-A8F3-F21E4D0924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DCD4D-6989-46BC-AD7D-06417CAC80DE}" type="datetimeFigureOut">
              <a:rPr lang="en-US"/>
              <a:pPr>
                <a:defRPr/>
              </a:pPr>
              <a:t>22-Nov-12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0C425-3A3D-4490-B08F-9567918679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7D3B2-FCD1-4E65-BCC1-CE1A260EB3F3}" type="datetimeFigureOut">
              <a:rPr lang="en-US"/>
              <a:pPr>
                <a:defRPr/>
              </a:pPr>
              <a:t>22-Nov-12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844F9-2470-444A-9FB3-6DC2110689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F2C7F-EBAD-4EC5-8E42-F84C67680B77}" type="datetimeFigureOut">
              <a:rPr lang="en-US"/>
              <a:pPr>
                <a:defRPr/>
              </a:pPr>
              <a:t>22-Nov-12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93207-D745-4DB8-8E7C-674B4447E9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B074C-EDBA-431E-ADA6-7F68A13BA03C}" type="datetimeFigureOut">
              <a:rPr lang="en-US"/>
              <a:pPr>
                <a:defRPr/>
              </a:pPr>
              <a:t>22-Nov-12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CDC0F-1FD3-4BFC-BE5A-D2ADECEF66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7E955-9D3A-4B5F-8A58-BBA4565D6D86}" type="datetimeFigureOut">
              <a:rPr lang="en-US"/>
              <a:pPr>
                <a:defRPr/>
              </a:pPr>
              <a:t>22-Nov-12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C6E537-B31D-457F-97D2-66B7D9FAB7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18B45-3033-485C-84FF-CC49D3601301}" type="datetimeFigureOut">
              <a:rPr lang="en-US"/>
              <a:pPr>
                <a:defRPr/>
              </a:pPr>
              <a:t>22-Nov-12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C77BC-AEDA-4FC4-B85E-ABEF605CEE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5D95A1-1511-47F9-80BA-6BABF2EEC594}" type="datetimeFigureOut">
              <a:rPr lang="en-US"/>
              <a:pPr>
                <a:defRPr/>
              </a:pPr>
              <a:t>22-Nov-12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C0A8213-9383-44BD-90DF-2F83AF717F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Jelena.jovetic@gsv.gov.me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>
                <a:solidFill>
                  <a:schemeClr val="bg1"/>
                </a:solidFill>
                <a:latin typeface="Cambria" pitchFamily="18" charset="0"/>
              </a:rPr>
              <a:t>3</a:t>
            </a:r>
            <a:r>
              <a:rPr lang="hr-HR" sz="1600" b="1" i="1">
                <a:solidFill>
                  <a:schemeClr val="bg1"/>
                </a:solidFill>
                <a:latin typeface="Cambria" pitchFamily="18" charset="0"/>
              </a:rPr>
              <a:t> – </a:t>
            </a:r>
            <a:r>
              <a:rPr lang="en-GB" sz="1600" b="1" i="1">
                <a:solidFill>
                  <a:schemeClr val="bg1"/>
                </a:solidFill>
                <a:latin typeface="Cambria" pitchFamily="18" charset="0"/>
              </a:rPr>
              <a:t>Freedom to provide services</a:t>
            </a:r>
            <a:endParaRPr lang="en-US" sz="3600" b="1" i="1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Bilateral screening: Chapter </a:t>
            </a:r>
            <a:r>
              <a:rPr lang="en-US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3</a:t>
            </a:r>
            <a:endParaRPr lang="en-GB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PRESENTATION OF </a:t>
            </a: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MONTENEGRO</a:t>
            </a:r>
            <a:endParaRPr lang="hr-HR" sz="26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95575" y="6324600"/>
            <a:ext cx="3606800" cy="36988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Bru</a:t>
            </a:r>
            <a:r>
              <a:rPr lang="hr-HR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ssel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s, </a:t>
            </a:r>
            <a:r>
              <a:rPr lang="x-none" b="1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2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8-29 </a:t>
            </a:r>
            <a:r>
              <a:rPr lang="sr-Latn-C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November 2012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05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2058" name="Picture 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8" y="4643438"/>
            <a:ext cx="2076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076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307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3080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107" name="Rectangle 18"/>
          <p:cNvSpPr>
            <a:spLocks noChangeArrowheads="1"/>
          </p:cNvSpPr>
          <p:nvPr/>
        </p:nvSpPr>
        <p:spPr bwMode="auto">
          <a:xfrm>
            <a:off x="381000" y="2438400"/>
            <a:ext cx="85344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ctr">
              <a:lnSpc>
                <a:spcPct val="200000"/>
              </a:lnSpc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Screening of legislations and administrative simplification</a:t>
            </a:r>
            <a:endParaRPr lang="x-none" sz="24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3082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4876800"/>
            <a:ext cx="8382000" cy="101600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Jelena Jovetic</a:t>
            </a:r>
            <a:r>
              <a:rPr lang="x-none" sz="2000" b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, </a:t>
            </a:r>
            <a:r>
              <a:rPr lang="x-none" sz="2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MSc</a:t>
            </a:r>
            <a:endParaRPr lang="x-none" sz="20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Ministry of Finance </a:t>
            </a:r>
            <a:endParaRPr lang="x-none" sz="20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hlinkClick r:id="rId5"/>
              </a:rPr>
              <a:t>jelena.jovetic@mif.gov.me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sr-Latn-CS" sz="20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0" y="104775"/>
            <a:ext cx="75247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pitchFamily="34" charset="0"/>
              </a:rPr>
              <a:t>Chapter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pitchFamily="34" charset="0"/>
              </a:rPr>
              <a:t>03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pitchFamily="34" charset="0"/>
              </a:rPr>
              <a:t>: </a:t>
            </a:r>
            <a:r>
              <a:rPr lang="en-GB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pitchFamily="34" charset="0"/>
              </a:rPr>
              <a:t>Right of establishment and freedom to provide services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</a:t>
            </a: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3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10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410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4104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107" name="Rectangle 18"/>
          <p:cNvSpPr>
            <a:spLocks noChangeArrowheads="1"/>
          </p:cNvSpPr>
          <p:nvPr/>
        </p:nvSpPr>
        <p:spPr bwMode="auto">
          <a:xfrm>
            <a:off x="381000" y="533400"/>
            <a:ext cx="8534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ctr">
              <a:lnSpc>
                <a:spcPct val="200000"/>
              </a:lnSpc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INSTITUTIONAL FRAMEWORK </a:t>
            </a:r>
            <a:endParaRPr lang="x-none" sz="24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4106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1"/>
            <a:ext cx="8382000" cy="477053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Council for Regulatory Reform and Improvement of Business Environment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Partnership cooperation between the public authorities and the private sector:</a:t>
            </a:r>
            <a:endParaRPr lang="en-US" b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1728788" lvl="2" indent="-4508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relevant authorities:</a:t>
            </a:r>
          </a:p>
          <a:p>
            <a:pPr marL="3557588" lvl="6" indent="-450850"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Prime Minister of Montenegro, president of the Council,</a:t>
            </a:r>
          </a:p>
          <a:p>
            <a:pPr marL="3557588" lvl="6" indent="-450850"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Two Deputy Prime Ministers;</a:t>
            </a:r>
          </a:p>
          <a:p>
            <a:pPr marL="3557588" lvl="6" indent="-450850"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Relevant Ministers;</a:t>
            </a:r>
          </a:p>
          <a:p>
            <a:pPr marL="3557588" lvl="6" indent="-450850"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Tax Administration;</a:t>
            </a:r>
          </a:p>
          <a:p>
            <a:pPr marL="3557588" lvl="6" indent="-450850"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 Inspection Agency;</a:t>
            </a:r>
          </a:p>
          <a:p>
            <a:pPr marL="3557588" lvl="6" indent="-450850"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Association of Municipalities of Montenegro.</a:t>
            </a:r>
          </a:p>
          <a:p>
            <a:pPr marL="1728788" lvl="2" indent="-450850">
              <a:buFont typeface="Wingdings" pitchFamily="2" charset="2"/>
              <a:buChar char="§"/>
              <a:defRPr/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private sector: </a:t>
            </a:r>
          </a:p>
          <a:p>
            <a:pPr marL="3557588" lvl="6" indent="-450850"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Chamber of Commerce of Montenegro, </a:t>
            </a:r>
          </a:p>
          <a:p>
            <a:pPr marL="3557588" lvl="6" indent="-450850"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Union of Employers, </a:t>
            </a:r>
          </a:p>
          <a:p>
            <a:pPr marL="3557588" lvl="6" indent="-450850"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Montenegro Business Alliance, </a:t>
            </a:r>
          </a:p>
          <a:p>
            <a:pPr marL="3557588" lvl="6" indent="-450850"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American Chamber of Commerce in Montenegro.                    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Ministry of Finance – Department for Improvement of Business Environment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0" y="104775"/>
            <a:ext cx="75247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pitchFamily="34" charset="0"/>
              </a:rPr>
              <a:t>Chapter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pitchFamily="34" charset="0"/>
              </a:rPr>
              <a:t>03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pitchFamily="34" charset="0"/>
              </a:rPr>
              <a:t>: </a:t>
            </a:r>
            <a:r>
              <a:rPr lang="en-GB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pitchFamily="34" charset="0"/>
              </a:rPr>
              <a:t>Right of establishment and freedom to provide services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</a:t>
            </a: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3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124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512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5128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5129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itle 1"/>
          <p:cNvSpPr txBox="1">
            <a:spLocks/>
          </p:cNvSpPr>
          <p:nvPr/>
        </p:nvSpPr>
        <p:spPr bwMode="auto">
          <a:xfrm>
            <a:off x="762000" y="1143000"/>
            <a:ext cx="7467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1600" b="1" dirty="0">
                <a:ea typeface="+mj-ea"/>
              </a:rPr>
              <a:t/>
            </a:r>
            <a:br>
              <a:rPr lang="en-US" sz="1600" b="1" dirty="0">
                <a:ea typeface="+mj-ea"/>
              </a:rPr>
            </a:br>
            <a:endParaRPr lang="en-US" sz="16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9" name="Text Placeholder 2"/>
          <p:cNvSpPr txBox="1">
            <a:spLocks/>
          </p:cNvSpPr>
          <p:nvPr/>
        </p:nvSpPr>
        <p:spPr bwMode="auto">
          <a:xfrm>
            <a:off x="533400" y="2057400"/>
            <a:ext cx="3963988" cy="41116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endParaRPr lang="en-US" sz="16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0" name="Content Placeholder 3"/>
          <p:cNvSpPr txBox="1">
            <a:spLocks/>
          </p:cNvSpPr>
          <p:nvPr/>
        </p:nvSpPr>
        <p:spPr>
          <a:xfrm>
            <a:off x="533400" y="1371600"/>
            <a:ext cx="7924800" cy="4953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US" sz="1100" b="1" dirty="0"/>
          </a:p>
          <a:p>
            <a:pPr marL="342900" indent="-342900">
              <a:spcBef>
                <a:spcPts val="0"/>
              </a:spcBef>
              <a:buFont typeface="Arial" charset="0"/>
              <a:buChar char="•"/>
              <a:defRPr/>
            </a:pPr>
            <a:r>
              <a:rPr lang="en-US" b="1" dirty="0">
                <a:solidFill>
                  <a:srgbClr val="6A1414"/>
                </a:solidFill>
                <a:latin typeface="+mn-lt"/>
              </a:rPr>
              <a:t>Law on Improving the Business Environment (“Official gazette of  Montenegro</a:t>
            </a:r>
            <a:r>
              <a:rPr lang="en-US" b="1">
                <a:solidFill>
                  <a:srgbClr val="6A1414"/>
                </a:solidFill>
                <a:latin typeface="+mn-lt"/>
              </a:rPr>
              <a:t>,” no. 40/10</a:t>
            </a:r>
            <a:r>
              <a:rPr lang="en-US" b="1" dirty="0">
                <a:solidFill>
                  <a:srgbClr val="6A1414"/>
                </a:solidFill>
                <a:latin typeface="+mn-lt"/>
              </a:rPr>
              <a:t>)</a:t>
            </a:r>
          </a:p>
          <a:p>
            <a:pPr marL="342900" indent="-342900">
              <a:spcBef>
                <a:spcPts val="0"/>
              </a:spcBef>
              <a:buFont typeface="Arial" charset="0"/>
              <a:buChar char="•"/>
              <a:defRPr/>
            </a:pPr>
            <a:endParaRPr lang="en-US" b="1" dirty="0">
              <a:solidFill>
                <a:srgbClr val="6A1414"/>
              </a:solidFill>
              <a:latin typeface="+mn-lt"/>
            </a:endParaRPr>
          </a:p>
          <a:p>
            <a:pPr marL="342900" indent="-342900">
              <a:spcBef>
                <a:spcPts val="0"/>
              </a:spcBef>
              <a:buFont typeface="Arial" charset="0"/>
              <a:buChar char="•"/>
              <a:defRPr/>
            </a:pPr>
            <a:r>
              <a:rPr lang="en-US" b="1" dirty="0">
                <a:solidFill>
                  <a:srgbClr val="6A1414"/>
                </a:solidFill>
                <a:latin typeface="+mn-lt"/>
              </a:rPr>
              <a:t>20</a:t>
            </a:r>
            <a:r>
              <a:rPr lang="x-none" b="1" dirty="0">
                <a:solidFill>
                  <a:srgbClr val="6A1414"/>
                </a:solidFill>
                <a:latin typeface="+mn-lt"/>
              </a:rPr>
              <a:t>10</a:t>
            </a:r>
            <a:r>
              <a:rPr lang="en-US" b="1" dirty="0">
                <a:solidFill>
                  <a:srgbClr val="6A1414"/>
                </a:solidFill>
                <a:latin typeface="+mn-lt"/>
              </a:rPr>
              <a:t> - 2012. - Regulatory Reform “Guillotine”;</a:t>
            </a:r>
          </a:p>
          <a:p>
            <a:pPr marL="342900" indent="-342900">
              <a:spcBef>
                <a:spcPts val="0"/>
              </a:spcBef>
              <a:buFont typeface="Arial" charset="0"/>
              <a:buNone/>
              <a:defRPr/>
            </a:pPr>
            <a:endParaRPr lang="en-US" b="1" dirty="0">
              <a:solidFill>
                <a:srgbClr val="6A1414"/>
              </a:solidFill>
              <a:latin typeface="+mn-lt"/>
            </a:endParaRPr>
          </a:p>
          <a:p>
            <a:pPr marL="342900" indent="-342900">
              <a:spcBef>
                <a:spcPts val="0"/>
              </a:spcBef>
              <a:buFont typeface="Arial" charset="0"/>
              <a:buChar char="•"/>
              <a:defRPr/>
            </a:pPr>
            <a:r>
              <a:rPr lang="en-US" b="1" dirty="0">
                <a:solidFill>
                  <a:srgbClr val="6A1414"/>
                </a:solidFill>
                <a:latin typeface="+mn-lt"/>
              </a:rPr>
              <a:t>January 01. 2012. - Regulatory Impact Assessment (RIA),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introduced by the Rules of Procedure of the Government of Montenegro; </a:t>
            </a:r>
            <a:endParaRPr lang="en-US" dirty="0">
              <a:solidFill>
                <a:srgbClr val="6A1414"/>
              </a:solidFill>
              <a:latin typeface="+mn-lt"/>
            </a:endParaRPr>
          </a:p>
          <a:p>
            <a:pPr marL="342900" indent="-342900">
              <a:spcBef>
                <a:spcPts val="0"/>
              </a:spcBef>
              <a:buFont typeface="Arial" charset="0"/>
              <a:buChar char="•"/>
              <a:defRPr/>
            </a:pPr>
            <a:endParaRPr lang="en-US" b="1" dirty="0">
              <a:solidFill>
                <a:srgbClr val="6A1414"/>
              </a:solidFill>
              <a:latin typeface="+mn-lt"/>
            </a:endParaRPr>
          </a:p>
          <a:p>
            <a:pPr marL="342900" indent="-342900">
              <a:spcBef>
                <a:spcPts val="0"/>
              </a:spcBef>
              <a:buFont typeface="Arial" charset="0"/>
              <a:buChar char="•"/>
              <a:defRPr/>
            </a:pPr>
            <a:r>
              <a:rPr lang="en-US" b="1" dirty="0">
                <a:solidFill>
                  <a:srgbClr val="6A1414"/>
                </a:solidFill>
                <a:latin typeface="+mn-lt"/>
              </a:rPr>
              <a:t>Doing Business reform</a:t>
            </a:r>
            <a:r>
              <a:rPr lang="en-US" dirty="0">
                <a:solidFill>
                  <a:srgbClr val="6A1414"/>
                </a:solidFill>
                <a:latin typeface="+mn-lt"/>
              </a:rPr>
              <a:t>:</a:t>
            </a:r>
          </a:p>
          <a:p>
            <a:pPr marL="342900" indent="-342900">
              <a:spcBef>
                <a:spcPts val="0"/>
              </a:spcBef>
              <a:defRPr/>
            </a:pPr>
            <a:endParaRPr lang="en-US" dirty="0">
              <a:solidFill>
                <a:srgbClr val="6A1414"/>
              </a:solidFill>
              <a:latin typeface="+mn-lt"/>
            </a:endParaRPr>
          </a:p>
          <a:p>
            <a:pPr marL="342900" indent="-34290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solidFill>
                  <a:srgbClr val="6A1414"/>
                </a:solidFill>
                <a:latin typeface="+mn-lt"/>
                <a:cs typeface="+mn-cs"/>
              </a:rPr>
              <a:t>       </a:t>
            </a:r>
            <a:r>
              <a:rPr lang="x-none" sz="1600" dirty="0">
                <a:solidFill>
                  <a:srgbClr val="6A1414"/>
                </a:solidFill>
                <a:latin typeface="+mn-lt"/>
                <a:cs typeface="+mn-cs"/>
              </a:rPr>
              <a:t> </a:t>
            </a:r>
            <a:r>
              <a:rPr lang="en-US" sz="1600" dirty="0">
                <a:solidFill>
                  <a:srgbClr val="6A1414"/>
                </a:solidFill>
                <a:latin typeface="+mn-lt"/>
                <a:cs typeface="+mn-cs"/>
              </a:rPr>
              <a:t> -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One stop shop registration of the companies – 15 May 2011;</a:t>
            </a:r>
          </a:p>
          <a:p>
            <a:pPr marL="342900" indent="-34290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        - Electronic submission of applications for registration of new businesses – 15 May 2012;</a:t>
            </a:r>
          </a:p>
          <a:p>
            <a:pPr marL="342900" indent="-34290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        - One stop shop construction permits – July 2011;</a:t>
            </a:r>
          </a:p>
          <a:p>
            <a:pPr marL="342900" indent="-34290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        - Credit bureau - Central Bank of Montenegro;</a:t>
            </a:r>
          </a:p>
          <a:p>
            <a:pPr marL="342900" indent="-34290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        - Registering Property</a:t>
            </a:r>
          </a:p>
          <a:p>
            <a:pPr marL="342900" indent="-34290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        - Paying taxies</a:t>
            </a:r>
          </a:p>
          <a:p>
            <a:pPr marL="342900" indent="-34290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        - Employment of Foreigners;</a:t>
            </a:r>
          </a:p>
          <a:p>
            <a:pPr marL="342900" indent="-342900">
              <a:spcBef>
                <a:spcPts val="0"/>
              </a:spcBef>
              <a:buFont typeface="Arial" charset="0"/>
              <a:buNone/>
              <a:defRPr/>
            </a:pPr>
            <a:endParaRPr lang="en-US" sz="1100" dirty="0"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buFont typeface="Arial" charset="0"/>
              <a:buNone/>
              <a:defRPr/>
            </a:pPr>
            <a:endParaRPr lang="en-US" sz="1100" dirty="0"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buFont typeface="Arial" charset="0"/>
              <a:buNone/>
              <a:defRPr/>
            </a:pPr>
            <a:endParaRPr lang="en-US" sz="1100" dirty="0">
              <a:latin typeface="+mn-lt"/>
              <a:cs typeface="+mn-cs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1905000" y="5791200"/>
            <a:ext cx="5537200" cy="508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x-none" sz="1600" b="1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371600" y="762000"/>
            <a:ext cx="66294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What we did</a:t>
            </a:r>
          </a:p>
        </p:txBody>
      </p:sp>
      <p:sp>
        <p:nvSpPr>
          <p:cNvPr id="31" name="Rectangle 30"/>
          <p:cNvSpPr/>
          <p:nvPr/>
        </p:nvSpPr>
        <p:spPr>
          <a:xfrm>
            <a:off x="0" y="104775"/>
            <a:ext cx="75247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pitchFamily="34" charset="0"/>
              </a:rPr>
              <a:t>Chapter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pitchFamily="34" charset="0"/>
              </a:rPr>
              <a:t>03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pitchFamily="34" charset="0"/>
              </a:rPr>
              <a:t>: </a:t>
            </a:r>
            <a:r>
              <a:rPr lang="en-GB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pitchFamily="34" charset="0"/>
              </a:rPr>
              <a:t>Right of establishment and freedom to provide services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</a:t>
            </a: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3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allAtOnce" animBg="1"/>
      <p:bldP spid="30" grpId="0" build="allAtOnce" animBg="1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148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615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151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 bwMode="auto">
          <a:xfrm>
            <a:off x="1339850" y="609600"/>
            <a:ext cx="78041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  <a:t>World Bank Doing Business</a:t>
            </a:r>
            <a:endParaRPr lang="hr-HR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6153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2" name="Chart 21"/>
          <p:cNvGraphicFramePr/>
          <p:nvPr/>
        </p:nvGraphicFramePr>
        <p:xfrm>
          <a:off x="533400" y="1600200"/>
          <a:ext cx="43434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0" name="Rectangle 1"/>
          <p:cNvSpPr>
            <a:spLocks noChangeArrowheads="1"/>
          </p:cNvSpPr>
          <p:nvPr/>
        </p:nvSpPr>
        <p:spPr bwMode="auto">
          <a:xfrm>
            <a:off x="5105400" y="1447800"/>
            <a:ext cx="3048000" cy="21236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1100" b="1" dirty="0">
                <a:solidFill>
                  <a:srgbClr val="6A1414"/>
                </a:solidFill>
                <a:latin typeface="Cambria" pitchFamily="18" charset="0"/>
                <a:ea typeface="Calibri" pitchFamily="34" charset="0"/>
              </a:rPr>
              <a:t>DB 2013</a:t>
            </a:r>
          </a:p>
          <a:p>
            <a:pPr>
              <a:defRPr/>
            </a:pPr>
            <a:endParaRPr lang="en-US" sz="1100" dirty="0">
              <a:solidFill>
                <a:srgbClr val="6A1414"/>
              </a:solidFill>
              <a:latin typeface="Cambria" pitchFamily="18" charset="0"/>
              <a:ea typeface="Calibri" pitchFamily="34" charset="0"/>
            </a:endParaRPr>
          </a:p>
          <a:p>
            <a:pPr>
              <a:defRPr/>
            </a:pPr>
            <a:r>
              <a:rPr lang="en-US" sz="1100" b="1" u="sng" dirty="0">
                <a:solidFill>
                  <a:srgbClr val="6A1414"/>
                </a:solidFill>
                <a:latin typeface="Cambria" pitchFamily="18" charset="0"/>
                <a:ea typeface="Calibri" pitchFamily="34" charset="0"/>
              </a:rPr>
              <a:t>Best </a:t>
            </a:r>
            <a:r>
              <a:rPr lang="x-none" sz="1100" b="1" u="sng" dirty="0">
                <a:solidFill>
                  <a:srgbClr val="6A1414"/>
                </a:solidFill>
                <a:latin typeface="Cambria" pitchFamily="18" charset="0"/>
                <a:ea typeface="Calibri" pitchFamily="34" charset="0"/>
              </a:rPr>
              <a:t>rank:</a:t>
            </a:r>
            <a:r>
              <a:rPr lang="en-US" sz="1100" u="sng" dirty="0">
                <a:solidFill>
                  <a:srgbClr val="6A1414"/>
                </a:solidFill>
                <a:latin typeface="Cambria" pitchFamily="18" charset="0"/>
                <a:ea typeface="Calibri" pitchFamily="34" charset="0"/>
              </a:rPr>
              <a:t> 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n-US" sz="1100" dirty="0">
                <a:solidFill>
                  <a:srgbClr val="6A1414"/>
                </a:solidFill>
                <a:latin typeface="Cambria" pitchFamily="18" charset="0"/>
                <a:ea typeface="Calibri" pitchFamily="34" charset="0"/>
              </a:rPr>
              <a:t> getting credit  </a:t>
            </a:r>
            <a:r>
              <a:rPr lang="en-US" sz="1100" b="1" dirty="0">
                <a:solidFill>
                  <a:srgbClr val="6A1414"/>
                </a:solidFill>
                <a:latin typeface="Cambria" pitchFamily="18" charset="0"/>
                <a:ea typeface="Calibri" pitchFamily="34" charset="0"/>
              </a:rPr>
              <a:t>(4.)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n-US" sz="1100" dirty="0">
                <a:solidFill>
                  <a:srgbClr val="6A1414"/>
                </a:solidFill>
                <a:latin typeface="Cambria" pitchFamily="18" charset="0"/>
                <a:ea typeface="Calibri" pitchFamily="34" charset="0"/>
              </a:rPr>
              <a:t> protecting investors </a:t>
            </a:r>
            <a:r>
              <a:rPr lang="en-US" sz="1100" b="1" dirty="0">
                <a:solidFill>
                  <a:srgbClr val="6A1414"/>
                </a:solidFill>
                <a:latin typeface="Cambria" pitchFamily="18" charset="0"/>
                <a:ea typeface="Calibri" pitchFamily="34" charset="0"/>
              </a:rPr>
              <a:t>(32.) 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n-US" sz="1100" dirty="0">
                <a:solidFill>
                  <a:srgbClr val="6A1414"/>
                </a:solidFill>
                <a:latin typeface="Cambria" pitchFamily="18" charset="0"/>
                <a:ea typeface="Calibri" pitchFamily="34" charset="0"/>
              </a:rPr>
              <a:t> trading across borders </a:t>
            </a:r>
            <a:r>
              <a:rPr lang="en-US" sz="1100" b="1" dirty="0">
                <a:solidFill>
                  <a:srgbClr val="6A1414"/>
                </a:solidFill>
                <a:latin typeface="Cambria" pitchFamily="18" charset="0"/>
                <a:ea typeface="Calibri" pitchFamily="34" charset="0"/>
              </a:rPr>
              <a:t>(42.)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n-US" sz="1100" dirty="0">
                <a:solidFill>
                  <a:srgbClr val="6A1414"/>
                </a:solidFill>
                <a:latin typeface="Cambria" pitchFamily="18" charset="0"/>
                <a:ea typeface="Calibri" pitchFamily="34" charset="0"/>
              </a:rPr>
              <a:t> resolving insolvency  </a:t>
            </a:r>
            <a:r>
              <a:rPr lang="en-US" sz="1100" b="1" dirty="0">
                <a:solidFill>
                  <a:srgbClr val="6A1414"/>
                </a:solidFill>
                <a:latin typeface="Cambria" pitchFamily="18" charset="0"/>
                <a:ea typeface="Calibri" pitchFamily="34" charset="0"/>
              </a:rPr>
              <a:t>(44.)</a:t>
            </a:r>
          </a:p>
          <a:p>
            <a:pPr>
              <a:buFont typeface="Wingdings" pitchFamily="2" charset="2"/>
              <a:buChar char="ü"/>
              <a:defRPr/>
            </a:pPr>
            <a:endParaRPr lang="en-US" sz="1100" b="1" dirty="0">
              <a:solidFill>
                <a:srgbClr val="6A1414"/>
              </a:solidFill>
              <a:latin typeface="Cambria" pitchFamily="18" charset="0"/>
              <a:ea typeface="Calibri" pitchFamily="34" charset="0"/>
            </a:endParaRPr>
          </a:p>
          <a:p>
            <a:pPr>
              <a:defRPr/>
            </a:pPr>
            <a:r>
              <a:rPr lang="x-none" sz="1100" b="1" u="sng" dirty="0">
                <a:solidFill>
                  <a:srgbClr val="6A1414"/>
                </a:solidFill>
                <a:latin typeface="Cambria" pitchFamily="18" charset="0"/>
                <a:ea typeface="Calibri" pitchFamily="34" charset="0"/>
              </a:rPr>
              <a:t>Worst rank</a:t>
            </a:r>
            <a:r>
              <a:rPr lang="en-US" sz="1100" u="sng" dirty="0">
                <a:solidFill>
                  <a:srgbClr val="6A1414"/>
                </a:solidFill>
                <a:latin typeface="Cambria" pitchFamily="18" charset="0"/>
                <a:ea typeface="Calibri" pitchFamily="34" charset="0"/>
              </a:rPr>
              <a:t>: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1100" dirty="0">
                <a:solidFill>
                  <a:srgbClr val="6A1414"/>
                </a:solidFill>
                <a:latin typeface="Cambria" pitchFamily="18" charset="0"/>
                <a:ea typeface="Calibri" pitchFamily="34" charset="0"/>
              </a:rPr>
              <a:t> registering property </a:t>
            </a:r>
            <a:r>
              <a:rPr lang="en-US" sz="1100" b="1" dirty="0">
                <a:solidFill>
                  <a:srgbClr val="6A1414"/>
                </a:solidFill>
                <a:latin typeface="Cambria" pitchFamily="18" charset="0"/>
                <a:ea typeface="Calibri" pitchFamily="34" charset="0"/>
              </a:rPr>
              <a:t>(117.)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1100" b="1" dirty="0">
                <a:solidFill>
                  <a:srgbClr val="6A1414"/>
                </a:solidFill>
                <a:latin typeface="Cambria" pitchFamily="18" charset="0"/>
                <a:ea typeface="Calibri" pitchFamily="34" charset="0"/>
              </a:rPr>
              <a:t> </a:t>
            </a:r>
            <a:r>
              <a:rPr lang="en-US" sz="1100" dirty="0">
                <a:solidFill>
                  <a:srgbClr val="6A1414"/>
                </a:solidFill>
                <a:latin typeface="Cambria" pitchFamily="18" charset="0"/>
                <a:ea typeface="Calibri" pitchFamily="34" charset="0"/>
              </a:rPr>
              <a:t>enforcing contracts </a:t>
            </a:r>
            <a:r>
              <a:rPr lang="en-US" sz="1100" b="1" dirty="0">
                <a:solidFill>
                  <a:srgbClr val="6A1414"/>
                </a:solidFill>
                <a:latin typeface="Cambria" pitchFamily="18" charset="0"/>
                <a:ea typeface="Calibri" pitchFamily="34" charset="0"/>
              </a:rPr>
              <a:t>(135.)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1100" b="1" dirty="0">
                <a:solidFill>
                  <a:srgbClr val="6A1414"/>
                </a:solidFill>
                <a:latin typeface="Cambria" pitchFamily="18" charset="0"/>
                <a:ea typeface="Calibri" pitchFamily="34" charset="0"/>
              </a:rPr>
              <a:t> </a:t>
            </a:r>
            <a:r>
              <a:rPr lang="en-US" sz="1100" dirty="0">
                <a:solidFill>
                  <a:srgbClr val="6A1414"/>
                </a:solidFill>
                <a:latin typeface="Cambria" pitchFamily="18" charset="0"/>
                <a:ea typeface="Calibri" pitchFamily="34" charset="0"/>
              </a:rPr>
              <a:t>dealing with construction permits </a:t>
            </a:r>
            <a:r>
              <a:rPr lang="sr-Latn-CS" sz="1100" b="1" dirty="0">
                <a:solidFill>
                  <a:srgbClr val="6A1414"/>
                </a:solidFill>
                <a:latin typeface="Cambria" pitchFamily="18" charset="0"/>
                <a:ea typeface="Calibri" pitchFamily="34" charset="0"/>
              </a:rPr>
              <a:t>(176.)</a:t>
            </a:r>
            <a:endParaRPr lang="en-US" sz="1100" dirty="0">
              <a:solidFill>
                <a:srgbClr val="6A1414"/>
              </a:solidFill>
              <a:latin typeface="Cambria" pitchFamily="18" charset="0"/>
              <a:ea typeface="Calibri" pitchFamily="34" charset="0"/>
            </a:endParaRPr>
          </a:p>
        </p:txBody>
      </p:sp>
      <p:graphicFrame>
        <p:nvGraphicFramePr>
          <p:cNvPr id="31" name="Content Placeholder 3"/>
          <p:cNvGraphicFramePr>
            <a:graphicFrameLocks/>
          </p:cNvGraphicFramePr>
          <p:nvPr/>
        </p:nvGraphicFramePr>
        <p:xfrm>
          <a:off x="381000" y="3886200"/>
          <a:ext cx="83058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2" name="Rectangle 8"/>
          <p:cNvSpPr>
            <a:spLocks noChangeArrowheads="1"/>
          </p:cNvSpPr>
          <p:nvPr/>
        </p:nvSpPr>
        <p:spPr bwMode="auto">
          <a:xfrm>
            <a:off x="4038600" y="4114800"/>
            <a:ext cx="742511" cy="2616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100" b="1" dirty="0">
                <a:solidFill>
                  <a:srgbClr val="6A1414"/>
                </a:solidFill>
                <a:latin typeface="Cambria" pitchFamily="18" charset="0"/>
                <a:ea typeface="Calibri" pitchFamily="34" charset="0"/>
              </a:rPr>
              <a:t>DB 2013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104775"/>
            <a:ext cx="75247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pitchFamily="34" charset="0"/>
              </a:rPr>
              <a:t>Chapter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pitchFamily="34" charset="0"/>
              </a:rPr>
              <a:t>03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pitchFamily="34" charset="0"/>
              </a:rPr>
              <a:t>: </a:t>
            </a:r>
            <a:r>
              <a:rPr lang="en-GB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pitchFamily="34" charset="0"/>
              </a:rPr>
              <a:t>Right of establishment and freedom to provide services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</a:t>
            </a: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3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172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2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717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7176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Poglavlje 25 </a:t>
            </a:r>
          </a:p>
          <a:p>
            <a:pPr algn="ctr">
              <a:defRPr/>
            </a:pPr>
            <a:r>
              <a:rPr lang="sr-Latn-CS" sz="1100" b="1" dirty="0">
                <a:solidFill>
                  <a:srgbClr val="C00000"/>
                </a:solidFill>
              </a:rPr>
              <a:t> Nauka i istraživanje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</a:t>
            </a: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3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7179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itle 1"/>
          <p:cNvSpPr txBox="1">
            <a:spLocks/>
          </p:cNvSpPr>
          <p:nvPr/>
        </p:nvSpPr>
        <p:spPr bwMode="auto">
          <a:xfrm>
            <a:off x="762000" y="1143000"/>
            <a:ext cx="7467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1600" b="1" dirty="0">
                <a:ea typeface="+mj-ea"/>
              </a:rPr>
              <a:t/>
            </a:r>
            <a:br>
              <a:rPr lang="en-US" sz="1600" b="1" dirty="0">
                <a:ea typeface="+mj-ea"/>
              </a:rPr>
            </a:br>
            <a:endParaRPr lang="en-US" sz="16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1" name="Text Placeholder 4"/>
          <p:cNvSpPr txBox="1">
            <a:spLocks/>
          </p:cNvSpPr>
          <p:nvPr/>
        </p:nvSpPr>
        <p:spPr>
          <a:xfrm>
            <a:off x="4648200" y="2057400"/>
            <a:ext cx="3886200" cy="411163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endParaRPr lang="en-US" sz="16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2" name="Content Placeholder 5"/>
          <p:cNvSpPr txBox="1">
            <a:spLocks/>
          </p:cNvSpPr>
          <p:nvPr/>
        </p:nvSpPr>
        <p:spPr>
          <a:xfrm>
            <a:off x="762000" y="1447800"/>
            <a:ext cx="7772400" cy="403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US" sz="1100" dirty="0">
              <a:latin typeface="Cambria" pitchFamily="18" charset="0"/>
              <a:cs typeface="+mn-cs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1600" b="1" dirty="0">
                <a:solidFill>
                  <a:srgbClr val="6A1414"/>
                </a:solidFill>
                <a:latin typeface="+mn-lt"/>
              </a:rPr>
              <a:t>Action plan for “Guillotine” – further implementation </a:t>
            </a:r>
            <a:r>
              <a:rPr lang="x-none" sz="1600" b="1" dirty="0">
                <a:solidFill>
                  <a:srgbClr val="6A1414"/>
                </a:solidFill>
                <a:latin typeface="+mn-lt"/>
              </a:rPr>
              <a:t>of </a:t>
            </a:r>
            <a:r>
              <a:rPr lang="en-US" sz="1600" b="1" dirty="0">
                <a:solidFill>
                  <a:srgbClr val="6A1414"/>
                </a:solidFill>
                <a:latin typeface="+mn-lt"/>
              </a:rPr>
              <a:t>recommendation (2013., 2014.);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r>
              <a:rPr lang="en-US" b="1" dirty="0">
                <a:solidFill>
                  <a:srgbClr val="6A1414"/>
                </a:solidFill>
                <a:latin typeface="+mn-lt"/>
              </a:rPr>
              <a:t> 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b="1" dirty="0">
                <a:solidFill>
                  <a:srgbClr val="6A1414"/>
                </a:solidFill>
                <a:latin typeface="+mn-lt"/>
              </a:rPr>
              <a:t>Register of licenses;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US" b="1" dirty="0">
              <a:solidFill>
                <a:srgbClr val="6A1414"/>
              </a:solidFill>
              <a:latin typeface="+mn-lt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b="1" dirty="0">
                <a:solidFill>
                  <a:srgbClr val="6A1414"/>
                </a:solidFill>
                <a:latin typeface="+mn-lt"/>
              </a:rPr>
              <a:t>Local level regulatory reform</a:t>
            </a:r>
            <a:r>
              <a:rPr lang="x-none" b="1" dirty="0">
                <a:solidFill>
                  <a:srgbClr val="6A1414"/>
                </a:solidFill>
                <a:latin typeface="+mn-lt"/>
              </a:rPr>
              <a:t> – Action plan</a:t>
            </a:r>
            <a:r>
              <a:rPr lang="en-US" b="1" dirty="0">
                <a:solidFill>
                  <a:srgbClr val="6A1414"/>
                </a:solidFill>
                <a:latin typeface="+mn-lt"/>
              </a:rPr>
              <a:t>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US" b="1" dirty="0">
              <a:solidFill>
                <a:srgbClr val="6A1414"/>
              </a:solidFill>
              <a:latin typeface="+mn-lt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b="1" dirty="0">
                <a:solidFill>
                  <a:srgbClr val="6A1414"/>
                </a:solidFill>
                <a:latin typeface="+mn-lt"/>
              </a:rPr>
              <a:t>Reform of fees on the local level;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US" b="1" dirty="0">
              <a:solidFill>
                <a:srgbClr val="6A1414"/>
              </a:solidFill>
              <a:latin typeface="+mn-lt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b="1" dirty="0">
                <a:solidFill>
                  <a:srgbClr val="6A1414"/>
                </a:solidFill>
                <a:latin typeface="+mn-lt"/>
              </a:rPr>
              <a:t>RIA and  business friendly regulation</a:t>
            </a:r>
            <a:r>
              <a:rPr lang="x-none" b="1" dirty="0">
                <a:solidFill>
                  <a:srgbClr val="6A1414"/>
                </a:solidFill>
                <a:latin typeface="+mn-lt"/>
              </a:rPr>
              <a:t>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x-none" b="1" dirty="0">
              <a:solidFill>
                <a:srgbClr val="6A1414"/>
              </a:solidFill>
              <a:latin typeface="+mn-lt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x-none" b="1" dirty="0">
                <a:solidFill>
                  <a:srgbClr val="6A1414"/>
                </a:solidFill>
                <a:latin typeface="+mn-lt"/>
              </a:rPr>
              <a:t>Full on-line registration of company.</a:t>
            </a:r>
            <a:endParaRPr lang="en-US" b="1" dirty="0">
              <a:solidFill>
                <a:srgbClr val="6A1414"/>
              </a:solidFill>
              <a:latin typeface="+mn-lt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endParaRPr lang="en-US" sz="1100" b="1" dirty="0">
              <a:latin typeface="Cambria" pitchFamily="18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US" sz="1100" b="1" dirty="0">
              <a:latin typeface="Cambria" pitchFamily="18" charset="0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1905000" y="5791200"/>
            <a:ext cx="5537200" cy="508000"/>
          </a:xfrm>
          <a:prstGeom prst="rect">
            <a:avLst/>
          </a:prstGeom>
        </p:spPr>
        <p:txBody>
          <a:bodyPr anchor="ctr">
            <a:normAutofit fontScale="625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endParaRPr lang="x-none" sz="1600" b="1" dirty="0">
              <a:latin typeface="Arial" pitchFamily="34" charset="0"/>
              <a:ea typeface="+mj-ea"/>
              <a:cs typeface="Arial" pitchFamily="34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x-none" sz="1600" b="1" dirty="0">
              <a:latin typeface="Arial" pitchFamily="34" charset="0"/>
              <a:ea typeface="+mj-ea"/>
              <a:cs typeface="Arial" pitchFamily="34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x-none" sz="2300" b="1" dirty="0">
                <a:solidFill>
                  <a:srgbClr val="6A1414"/>
                </a:solidFill>
                <a:latin typeface="Cambria" pitchFamily="18" charset="0"/>
              </a:rPr>
              <a:t>MORE EFFICIENT IMPLEMENTATION OF ALL REFORMS</a:t>
            </a:r>
            <a:endParaRPr lang="en-US" sz="2300" b="1" dirty="0">
              <a:solidFill>
                <a:srgbClr val="6A1414"/>
              </a:solidFill>
              <a:latin typeface="Cambria" pitchFamily="18" charset="0"/>
            </a:endParaRPr>
          </a:p>
        </p:txBody>
      </p:sp>
      <p:sp>
        <p:nvSpPr>
          <p:cNvPr id="34" name="Up Arrow 33"/>
          <p:cNvSpPr/>
          <p:nvPr/>
        </p:nvSpPr>
        <p:spPr>
          <a:xfrm rot="10800000">
            <a:off x="4267200" y="5562600"/>
            <a:ext cx="609600" cy="457200"/>
          </a:xfrm>
          <a:prstGeom prst="up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1828800" y="762000"/>
            <a:ext cx="61722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What we plan to do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104775"/>
            <a:ext cx="75247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pitchFamily="34" charset="0"/>
              </a:rPr>
              <a:t>Chapter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pitchFamily="34" charset="0"/>
              </a:rPr>
              <a:t>03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pitchFamily="34" charset="0"/>
              </a:rPr>
              <a:t>: </a:t>
            </a:r>
            <a:r>
              <a:rPr lang="en-GB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pitchFamily="34" charset="0"/>
              </a:rPr>
              <a:t>Right of establishment and freedom to provide services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allAtOnce" animBg="1"/>
      <p:bldP spid="32" grpId="0" build="allAtOnce" animBg="1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8197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+mn-cs"/>
              </a:rPr>
              <a:t>Thank you for your attention!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QUESTIONS</a:t>
            </a:r>
            <a:endParaRPr lang="hr-HR" sz="40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2059</TotalTime>
  <Words>572</Words>
  <Application>Microsoft Office PowerPoint</Application>
  <PresentationFormat>On-screen Show (4:3)</PresentationFormat>
  <Paragraphs>103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Cambria</vt:lpstr>
      <vt:lpstr>Wingdings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user</cp:lastModifiedBy>
  <cp:revision>265</cp:revision>
  <dcterms:created xsi:type="dcterms:W3CDTF">2012-04-18T16:21:57Z</dcterms:created>
  <dcterms:modified xsi:type="dcterms:W3CDTF">2012-11-22T15:14:27Z</dcterms:modified>
</cp:coreProperties>
</file>