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60" r:id="rId5"/>
    <p:sldId id="259" r:id="rId6"/>
    <p:sldId id="286" r:id="rId7"/>
    <p:sldId id="288" r:id="rId8"/>
    <p:sldId id="269" r:id="rId9"/>
    <p:sldId id="270" r:id="rId10"/>
    <p:sldId id="271" r:id="rId11"/>
    <p:sldId id="277" r:id="rId12"/>
    <p:sldId id="272" r:id="rId13"/>
    <p:sldId id="275" r:id="rId14"/>
    <p:sldId id="292" r:id="rId15"/>
    <p:sldId id="280" r:id="rId16"/>
    <p:sldId id="293" r:id="rId17"/>
    <p:sldId id="291" r:id="rId18"/>
    <p:sldId id="289" r:id="rId19"/>
    <p:sldId id="290" r:id="rId20"/>
    <p:sldId id="274" r:id="rId21"/>
    <p:sldId id="283" r:id="rId22"/>
    <p:sldId id="282" r:id="rId23"/>
    <p:sldId id="279" r:id="rId2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80" d="100"/>
          <a:sy n="80" d="100"/>
        </p:scale>
        <p:origin x="-21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D7180A-8BB8-4B08-B00A-DEF15BFC1F07}" type="doc">
      <dgm:prSet loTypeId="urn:microsoft.com/office/officeart/2005/8/layout/funnel1" loCatId="process" qsTypeId="urn:microsoft.com/office/officeart/2005/8/quickstyle/3d1" qsCatId="3D" csTypeId="urn:microsoft.com/office/officeart/2005/8/colors/accent6_1" csCatId="accent6" phldr="1"/>
      <dgm:spPr/>
      <dgm:t>
        <a:bodyPr/>
        <a:lstStyle/>
        <a:p>
          <a:endParaRPr lang="en-US"/>
        </a:p>
      </dgm:t>
    </dgm:pt>
    <dgm:pt modelId="{39C9304C-68B3-4858-90D4-5077D04A85DB}">
      <dgm:prSet/>
      <dgm:spPr/>
      <dgm:t>
        <a:bodyPr/>
        <a:lstStyle/>
        <a:p>
          <a:pPr rtl="0"/>
          <a:endParaRPr lang="en-US" b="1" dirty="0"/>
        </a:p>
      </dgm:t>
    </dgm:pt>
    <dgm:pt modelId="{4AB3AEFA-6355-454B-8CF5-10C4738EA0B6}" type="parTrans" cxnId="{975F7AC3-8FDE-4BD5-9C53-0203B349CB46}">
      <dgm:prSet/>
      <dgm:spPr/>
      <dgm:t>
        <a:bodyPr/>
        <a:lstStyle/>
        <a:p>
          <a:endParaRPr lang="en-US"/>
        </a:p>
      </dgm:t>
    </dgm:pt>
    <dgm:pt modelId="{94A5116F-A580-4AFE-BFEB-E4775673A00B}" type="sibTrans" cxnId="{975F7AC3-8FDE-4BD5-9C53-0203B349CB46}">
      <dgm:prSet/>
      <dgm:spPr/>
      <dgm:t>
        <a:bodyPr/>
        <a:lstStyle/>
        <a:p>
          <a:endParaRPr lang="en-US"/>
        </a:p>
      </dgm:t>
    </dgm:pt>
    <dgm:pt modelId="{E72E87D9-57D8-44EA-B137-07B51FF7BD0C}" type="pres">
      <dgm:prSet presAssocID="{78D7180A-8BB8-4B08-B00A-DEF15BFC1F07}" presName="Name0" presStyleCnt="0">
        <dgm:presLayoutVars>
          <dgm:chMax val="4"/>
          <dgm:resizeHandles val="exact"/>
        </dgm:presLayoutVars>
      </dgm:prSet>
      <dgm:spPr/>
      <dgm:t>
        <a:bodyPr/>
        <a:lstStyle/>
        <a:p>
          <a:endParaRPr lang="en-US"/>
        </a:p>
      </dgm:t>
    </dgm:pt>
    <dgm:pt modelId="{17D5B712-1776-4449-A063-D4A369F12959}" type="pres">
      <dgm:prSet presAssocID="{78D7180A-8BB8-4B08-B00A-DEF15BFC1F07}" presName="ellipse" presStyleLbl="trBgShp" presStyleIdx="0" presStyleCnt="1"/>
      <dgm:spPr/>
    </dgm:pt>
    <dgm:pt modelId="{7B7F8197-5BD3-483B-87E4-67A2E1420378}" type="pres">
      <dgm:prSet presAssocID="{78D7180A-8BB8-4B08-B00A-DEF15BFC1F07}" presName="arrow1" presStyleLbl="fgShp" presStyleIdx="0" presStyleCnt="1"/>
      <dgm:spPr/>
    </dgm:pt>
    <dgm:pt modelId="{D1A0EFAB-261A-4C66-A68E-B8216012846A}" type="pres">
      <dgm:prSet presAssocID="{78D7180A-8BB8-4B08-B00A-DEF15BFC1F07}" presName="rectangle" presStyleLbl="revTx" presStyleIdx="0" presStyleCnt="1" custScaleY="128019" custLinFactY="6577" custLinFactNeighborX="-450" custLinFactNeighborY="100000">
        <dgm:presLayoutVars>
          <dgm:bulletEnabled val="1"/>
        </dgm:presLayoutVars>
      </dgm:prSet>
      <dgm:spPr/>
      <dgm:t>
        <a:bodyPr/>
        <a:lstStyle/>
        <a:p>
          <a:endParaRPr lang="en-US"/>
        </a:p>
      </dgm:t>
    </dgm:pt>
    <dgm:pt modelId="{0A897463-F27E-42E4-9684-1F934B3D6EF7}" type="pres">
      <dgm:prSet presAssocID="{78D7180A-8BB8-4B08-B00A-DEF15BFC1F07}" presName="funnel" presStyleLbl="trAlignAcc1" presStyleIdx="0" presStyleCnt="1" custScaleX="148263" custScaleY="142857" custLinFactNeighborX="-4830" custLinFactNeighborY="-1289"/>
      <dgm:spPr/>
    </dgm:pt>
  </dgm:ptLst>
  <dgm:cxnLst>
    <dgm:cxn modelId="{975F7AC3-8FDE-4BD5-9C53-0203B349CB46}" srcId="{78D7180A-8BB8-4B08-B00A-DEF15BFC1F07}" destId="{39C9304C-68B3-4858-90D4-5077D04A85DB}" srcOrd="0" destOrd="0" parTransId="{4AB3AEFA-6355-454B-8CF5-10C4738EA0B6}" sibTransId="{94A5116F-A580-4AFE-BFEB-E4775673A00B}"/>
    <dgm:cxn modelId="{F48C1ED0-10F8-43F4-9580-9DA7D080FC4B}" type="presOf" srcId="{39C9304C-68B3-4858-90D4-5077D04A85DB}" destId="{D1A0EFAB-261A-4C66-A68E-B8216012846A}" srcOrd="0" destOrd="0" presId="urn:microsoft.com/office/officeart/2005/8/layout/funnel1"/>
    <dgm:cxn modelId="{F744204B-4F8E-42D7-8B57-F1C19CE4D11F}" type="presOf" srcId="{78D7180A-8BB8-4B08-B00A-DEF15BFC1F07}" destId="{E72E87D9-57D8-44EA-B137-07B51FF7BD0C}" srcOrd="0" destOrd="0" presId="urn:microsoft.com/office/officeart/2005/8/layout/funnel1"/>
    <dgm:cxn modelId="{AF0B0F7C-C62B-429A-B252-5BF82ACD3D64}" type="presParOf" srcId="{E72E87D9-57D8-44EA-B137-07B51FF7BD0C}" destId="{17D5B712-1776-4449-A063-D4A369F12959}" srcOrd="0" destOrd="0" presId="urn:microsoft.com/office/officeart/2005/8/layout/funnel1"/>
    <dgm:cxn modelId="{09FD7ADE-1E47-432E-827D-3482F16E05B9}" type="presParOf" srcId="{E72E87D9-57D8-44EA-B137-07B51FF7BD0C}" destId="{7B7F8197-5BD3-483B-87E4-67A2E1420378}" srcOrd="1" destOrd="0" presId="urn:microsoft.com/office/officeart/2005/8/layout/funnel1"/>
    <dgm:cxn modelId="{3A8C24D6-166D-4DA0-961D-8FA4A02B5BFE}" type="presParOf" srcId="{E72E87D9-57D8-44EA-B137-07B51FF7BD0C}" destId="{D1A0EFAB-261A-4C66-A68E-B8216012846A}" srcOrd="2" destOrd="0" presId="urn:microsoft.com/office/officeart/2005/8/layout/funnel1"/>
    <dgm:cxn modelId="{A4AFCDC2-7FD3-4C56-80FC-05656ABEA751}" type="presParOf" srcId="{E72E87D9-57D8-44EA-B137-07B51FF7BD0C}" destId="{0A897463-F27E-42E4-9684-1F934B3D6EF7}" srcOrd="3" destOrd="0" presId="urn:microsoft.com/office/officeart/2005/8/layout/funnel1"/>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7D5B712-1776-4449-A063-D4A369F12959}">
      <dsp:nvSpPr>
        <dsp:cNvPr id="0" name=""/>
        <dsp:cNvSpPr/>
      </dsp:nvSpPr>
      <dsp:spPr>
        <a:xfrm>
          <a:off x="1353264" y="429539"/>
          <a:ext cx="3378993" cy="1173480"/>
        </a:xfrm>
        <a:prstGeom prst="ellipse">
          <a:avLst/>
        </a:prstGeom>
        <a:solidFill>
          <a:schemeClr val="accent6">
            <a:tint val="50000"/>
            <a:alpha val="40000"/>
            <a:hueOff val="0"/>
            <a:satOff val="0"/>
            <a:lumOff val="0"/>
            <a:alphaOff val="0"/>
          </a:schemeClr>
        </a:solidFill>
        <a:ln>
          <a:noFill/>
        </a:ln>
        <a:effectLst/>
        <a:scene3d>
          <a:camera prst="orthographicFront"/>
          <a:lightRig rig="flat" dir="t"/>
        </a:scene3d>
        <a:sp3d z="-190500" extrusionH="12700" prstMaterial="matte"/>
      </dsp:spPr>
      <dsp:style>
        <a:lnRef idx="0">
          <a:scrgbClr r="0" g="0" b="0"/>
        </a:lnRef>
        <a:fillRef idx="1">
          <a:scrgbClr r="0" g="0" b="0"/>
        </a:fillRef>
        <a:effectRef idx="0">
          <a:scrgbClr r="0" g="0" b="0"/>
        </a:effectRef>
        <a:fontRef idx="minor"/>
      </dsp:style>
    </dsp:sp>
    <dsp:sp modelId="{7B7F8197-5BD3-483B-87E4-67A2E1420378}">
      <dsp:nvSpPr>
        <dsp:cNvPr id="0" name=""/>
        <dsp:cNvSpPr/>
      </dsp:nvSpPr>
      <dsp:spPr>
        <a:xfrm>
          <a:off x="2720578" y="3302993"/>
          <a:ext cx="654843" cy="419100"/>
        </a:xfrm>
        <a:prstGeom prst="downArrow">
          <a:avLst/>
        </a:prstGeom>
        <a:solidFill>
          <a:schemeClr val="accent6">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 modelId="{D1A0EFAB-261A-4C66-A68E-B8216012846A}">
      <dsp:nvSpPr>
        <dsp:cNvPr id="0" name=""/>
        <dsp:cNvSpPr/>
      </dsp:nvSpPr>
      <dsp:spPr>
        <a:xfrm>
          <a:off x="1462230" y="3528185"/>
          <a:ext cx="3143250" cy="1005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920" tIns="248920" rIns="248920" bIns="248920" numCol="1" spcCol="1270" anchor="ctr" anchorCtr="0">
          <a:noAutofit/>
        </a:bodyPr>
        <a:lstStyle/>
        <a:p>
          <a:pPr lvl="0" algn="ctr" defTabSz="1555750" rtl="0">
            <a:lnSpc>
              <a:spcPct val="90000"/>
            </a:lnSpc>
            <a:spcBef>
              <a:spcPct val="0"/>
            </a:spcBef>
            <a:spcAft>
              <a:spcPct val="35000"/>
            </a:spcAft>
          </a:pPr>
          <a:endParaRPr lang="en-US" sz="3500" b="1" kern="1200" dirty="0"/>
        </a:p>
      </dsp:txBody>
      <dsp:txXfrm>
        <a:off x="1462230" y="3528185"/>
        <a:ext cx="3143250" cy="1005989"/>
      </dsp:txXfrm>
    </dsp:sp>
    <dsp:sp modelId="{0A897463-F27E-42E4-9684-1F934B3D6EF7}">
      <dsp:nvSpPr>
        <dsp:cNvPr id="0" name=""/>
        <dsp:cNvSpPr/>
      </dsp:nvSpPr>
      <dsp:spPr>
        <a:xfrm>
          <a:off x="152383" y="-343174"/>
          <a:ext cx="5436989" cy="4190995"/>
        </a:xfrm>
        <a:prstGeom prst="funnel">
          <a:avLst/>
        </a:prstGeom>
        <a:solidFill>
          <a:schemeClr val="accent6">
            <a:alpha val="40000"/>
            <a:tint val="40000"/>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42A3B4AB-86DB-4AAF-8EF1-D5A544AA908F}" type="datetimeFigureOut">
              <a:rPr lang="en-US"/>
              <a:pPr>
                <a:defRPr/>
              </a:pPr>
              <a:t>22-Nov-12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CE813F33-40EE-4F42-92F7-7584BB81308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Rot="1" noChangeAspect="1" noTextEdit="1"/>
          </p:cNvSpPr>
          <p:nvPr>
            <p:ph type="sldImg"/>
          </p:nvPr>
        </p:nvSpPr>
        <p:spPr bwMode="auto">
          <a:noFill/>
          <a:ln>
            <a:solidFill>
              <a:srgbClr val="000000"/>
            </a:solidFill>
            <a:miter lim="800000"/>
            <a:headEnd/>
            <a:tailEnd/>
          </a:ln>
        </p:spPr>
      </p:sp>
      <p:sp>
        <p:nvSpPr>
          <p:cNvPr id="1536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TextEdit="1"/>
          </p:cNvSpPr>
          <p:nvPr>
            <p:ph type="sldImg"/>
          </p:nvPr>
        </p:nvSpPr>
        <p:spPr bwMode="auto">
          <a:noFill/>
          <a:ln>
            <a:solidFill>
              <a:srgbClr val="000000"/>
            </a:solidFill>
            <a:miter lim="800000"/>
            <a:headEnd/>
            <a:tailEnd/>
          </a:ln>
        </p:spPr>
      </p:sp>
      <p:sp>
        <p:nvSpPr>
          <p:cNvPr id="17410"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TextEdit="1"/>
          </p:cNvSpPr>
          <p:nvPr>
            <p:ph type="sldImg"/>
          </p:nvPr>
        </p:nvSpPr>
        <p:spPr bwMode="auto">
          <a:noFill/>
          <a:ln>
            <a:solidFill>
              <a:srgbClr val="000000"/>
            </a:solidFill>
            <a:miter lim="800000"/>
            <a:headEnd/>
            <a:tailEnd/>
          </a:ln>
        </p:spPr>
      </p:sp>
      <p:sp>
        <p:nvSpPr>
          <p:cNvPr id="2150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TextEdit="1"/>
          </p:cNvSpPr>
          <p:nvPr>
            <p:ph type="sldImg"/>
          </p:nvPr>
        </p:nvSpPr>
        <p:spPr bwMode="auto">
          <a:noFill/>
          <a:ln>
            <a:solidFill>
              <a:srgbClr val="000000"/>
            </a:solidFill>
            <a:miter lim="800000"/>
            <a:headEnd/>
            <a:tailEnd/>
          </a:ln>
        </p:spPr>
      </p:sp>
      <p:sp>
        <p:nvSpPr>
          <p:cNvPr id="23554"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TextEdit="1"/>
          </p:cNvSpPr>
          <p:nvPr>
            <p:ph type="sldImg"/>
          </p:nvPr>
        </p:nvSpPr>
        <p:spPr bwMode="auto">
          <a:noFill/>
          <a:ln>
            <a:solidFill>
              <a:srgbClr val="000000"/>
            </a:solidFill>
            <a:miter lim="800000"/>
            <a:headEnd/>
            <a:tailEnd/>
          </a:ln>
        </p:spPr>
      </p:sp>
      <p:sp>
        <p:nvSpPr>
          <p:cNvPr id="2560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TextEdit="1"/>
          </p:cNvSpPr>
          <p:nvPr>
            <p:ph type="sldImg"/>
          </p:nvPr>
        </p:nvSpPr>
        <p:spPr bwMode="auto">
          <a:noFill/>
          <a:ln>
            <a:solidFill>
              <a:srgbClr val="000000"/>
            </a:solidFill>
            <a:miter lim="800000"/>
            <a:headEnd/>
            <a:tailEnd/>
          </a:ln>
        </p:spPr>
      </p:sp>
      <p:sp>
        <p:nvSpPr>
          <p:cNvPr id="27650"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TextEdit="1"/>
          </p:cNvSpPr>
          <p:nvPr>
            <p:ph type="sldImg"/>
          </p:nvPr>
        </p:nvSpPr>
        <p:spPr bwMode="auto">
          <a:noFill/>
          <a:ln>
            <a:solidFill>
              <a:srgbClr val="000000"/>
            </a:solidFill>
            <a:miter lim="800000"/>
            <a:headEnd/>
            <a:tailEnd/>
          </a:ln>
        </p:spPr>
      </p:sp>
      <p:sp>
        <p:nvSpPr>
          <p:cNvPr id="29698"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TextEdit="1"/>
          </p:cNvSpPr>
          <p:nvPr>
            <p:ph type="sldImg"/>
          </p:nvPr>
        </p:nvSpPr>
        <p:spPr bwMode="auto">
          <a:noFill/>
          <a:ln>
            <a:solidFill>
              <a:srgbClr val="000000"/>
            </a:solidFill>
            <a:miter lim="800000"/>
            <a:headEnd/>
            <a:tailEnd/>
          </a:ln>
        </p:spPr>
      </p:sp>
      <p:sp>
        <p:nvSpPr>
          <p:cNvPr id="3174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TextEdit="1"/>
          </p:cNvSpPr>
          <p:nvPr>
            <p:ph type="sldImg"/>
          </p:nvPr>
        </p:nvSpPr>
        <p:spPr bwMode="auto">
          <a:noFill/>
          <a:ln>
            <a:solidFill>
              <a:srgbClr val="000000"/>
            </a:solidFill>
            <a:miter lim="800000"/>
            <a:headEnd/>
            <a:tailEnd/>
          </a:ln>
        </p:spPr>
      </p:sp>
      <p:sp>
        <p:nvSpPr>
          <p:cNvPr id="33794"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TextEdit="1"/>
          </p:cNvSpPr>
          <p:nvPr>
            <p:ph type="sldImg"/>
          </p:nvPr>
        </p:nvSpPr>
        <p:spPr bwMode="auto">
          <a:noFill/>
          <a:ln>
            <a:solidFill>
              <a:srgbClr val="000000"/>
            </a:solidFill>
            <a:miter lim="800000"/>
            <a:headEnd/>
            <a:tailEnd/>
          </a:ln>
        </p:spPr>
      </p:sp>
      <p:sp>
        <p:nvSpPr>
          <p:cNvPr id="3584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TextEdit="1"/>
          </p:cNvSpPr>
          <p:nvPr>
            <p:ph type="sldImg"/>
          </p:nvPr>
        </p:nvSpPr>
        <p:spPr bwMode="auto">
          <a:noFill/>
          <a:ln>
            <a:solidFill>
              <a:srgbClr val="000000"/>
            </a:solidFill>
            <a:miter lim="800000"/>
            <a:headEnd/>
            <a:tailEnd/>
          </a:ln>
        </p:spPr>
      </p:sp>
      <p:sp>
        <p:nvSpPr>
          <p:cNvPr id="5632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Rot="1" noChangeAspect="1" noTextEdit="1"/>
          </p:cNvSpPr>
          <p:nvPr>
            <p:ph type="sldImg"/>
          </p:nvPr>
        </p:nvSpPr>
        <p:spPr bwMode="auto">
          <a:noFill/>
          <a:ln>
            <a:solidFill>
              <a:srgbClr val="000000"/>
            </a:solidFill>
            <a:miter lim="800000"/>
            <a:headEnd/>
            <a:tailEnd/>
          </a:ln>
        </p:spPr>
      </p:sp>
      <p:sp>
        <p:nvSpPr>
          <p:cNvPr id="39938"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TextEdit="1"/>
          </p:cNvSpPr>
          <p:nvPr>
            <p:ph type="sldImg"/>
          </p:nvPr>
        </p:nvSpPr>
        <p:spPr bwMode="auto">
          <a:noFill/>
          <a:ln>
            <a:solidFill>
              <a:srgbClr val="000000"/>
            </a:solidFill>
            <a:miter lim="800000"/>
            <a:headEnd/>
            <a:tailEnd/>
          </a:ln>
        </p:spPr>
      </p:sp>
      <p:sp>
        <p:nvSpPr>
          <p:cNvPr id="4198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TextEdit="1"/>
          </p:cNvSpPr>
          <p:nvPr>
            <p:ph type="sldImg"/>
          </p:nvPr>
        </p:nvSpPr>
        <p:spPr bwMode="auto">
          <a:noFill/>
          <a:ln>
            <a:solidFill>
              <a:srgbClr val="000000"/>
            </a:solidFill>
            <a:miter lim="800000"/>
            <a:headEnd/>
            <a:tailEnd/>
          </a:ln>
        </p:spPr>
      </p:sp>
      <p:sp>
        <p:nvSpPr>
          <p:cNvPr id="44034"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TextEdit="1"/>
          </p:cNvSpPr>
          <p:nvPr>
            <p:ph type="sldImg"/>
          </p:nvPr>
        </p:nvSpPr>
        <p:spPr bwMode="auto">
          <a:noFill/>
          <a:ln>
            <a:solidFill>
              <a:srgbClr val="000000"/>
            </a:solidFill>
            <a:miter lim="800000"/>
            <a:headEnd/>
            <a:tailEnd/>
          </a:ln>
        </p:spPr>
      </p:sp>
      <p:sp>
        <p:nvSpPr>
          <p:cNvPr id="4608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813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017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222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TextEdit="1"/>
          </p:cNvSpPr>
          <p:nvPr>
            <p:ph type="sldImg"/>
          </p:nvPr>
        </p:nvSpPr>
        <p:spPr bwMode="auto">
          <a:noFill/>
          <a:ln>
            <a:solidFill>
              <a:srgbClr val="000000"/>
            </a:solidFill>
            <a:miter lim="800000"/>
            <a:headEnd/>
            <a:tailEnd/>
          </a:ln>
        </p:spPr>
      </p:sp>
      <p:sp>
        <p:nvSpPr>
          <p:cNvPr id="54274"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Rot="1" noChangeAspect="1" noTextEdit="1"/>
          </p:cNvSpPr>
          <p:nvPr>
            <p:ph type="sldImg"/>
          </p:nvPr>
        </p:nvSpPr>
        <p:spPr bwMode="auto">
          <a:noFill/>
          <a:ln>
            <a:solidFill>
              <a:srgbClr val="000000"/>
            </a:solidFill>
            <a:miter lim="800000"/>
            <a:headEnd/>
            <a:tailEnd/>
          </a:ln>
        </p:spPr>
      </p:sp>
      <p:sp>
        <p:nvSpPr>
          <p:cNvPr id="5734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TextEdit="1"/>
          </p:cNvSpPr>
          <p:nvPr>
            <p:ph type="sldImg"/>
          </p:nvPr>
        </p:nvSpPr>
        <p:spPr bwMode="auto">
          <a:noFill/>
          <a:ln>
            <a:solidFill>
              <a:srgbClr val="000000"/>
            </a:solidFill>
            <a:miter lim="800000"/>
            <a:headEnd/>
            <a:tailEnd/>
          </a:ln>
        </p:spPr>
      </p:sp>
      <p:sp>
        <p:nvSpPr>
          <p:cNvPr id="59394"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TextEdit="1"/>
          </p:cNvSpPr>
          <p:nvPr>
            <p:ph type="sldImg"/>
          </p:nvPr>
        </p:nvSpPr>
        <p:spPr bwMode="auto">
          <a:noFill/>
          <a:ln>
            <a:solidFill>
              <a:srgbClr val="000000"/>
            </a:solidFill>
            <a:miter lim="800000"/>
            <a:headEnd/>
            <a:tailEnd/>
          </a:ln>
        </p:spPr>
      </p:sp>
      <p:sp>
        <p:nvSpPr>
          <p:cNvPr id="6144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D8D6E6B5-DA29-47B2-9F31-57E37497392F}" type="datetimeFigureOut">
              <a:rPr lang="en-US"/>
              <a:pPr>
                <a:defRPr/>
              </a:pPr>
              <a:t>22-Nov-12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7D675D3-06AE-4A8D-A916-F16CF9B52C4E}"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8606450-9871-4ACC-80EC-3F748F5EA2E0}" type="datetimeFigureOut">
              <a:rPr lang="en-US"/>
              <a:pPr>
                <a:defRPr/>
              </a:pPr>
              <a:t>22-Nov-12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A3921BE-A641-47C9-AC10-F9AB919D3C7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129829E-0F82-425B-BC9A-E986F0377764}" type="datetimeFigureOut">
              <a:rPr lang="en-US"/>
              <a:pPr>
                <a:defRPr/>
              </a:pPr>
              <a:t>22-Nov-12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F9A5E61-B86C-4123-92CA-C00953B92AB2}"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1357172-CCFF-4116-A283-31C7CC0A152A}" type="datetimeFigureOut">
              <a:rPr lang="en-US"/>
              <a:pPr>
                <a:defRPr/>
              </a:pPr>
              <a:t>22-Nov-12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E8D5FC1-8BC0-4383-8DCD-1DF3EC53FB2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1BF35EF-9C97-47D5-A9B6-3CBDEB5F6E46}" type="datetimeFigureOut">
              <a:rPr lang="en-US"/>
              <a:pPr>
                <a:defRPr/>
              </a:pPr>
              <a:t>22-Nov-12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8EDBFA61-E7E9-43EB-8169-92A1807C52B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312BAD30-5D0E-434B-BA9C-564A929B78BD}" type="datetimeFigureOut">
              <a:rPr lang="en-US"/>
              <a:pPr>
                <a:defRPr/>
              </a:pPr>
              <a:t>22-Nov-12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FFC3313-3C2E-467E-BBE0-B536EFA062D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FD13AE5-B65D-44BD-92F0-12A055F91814}" type="datetimeFigureOut">
              <a:rPr lang="en-US"/>
              <a:pPr>
                <a:defRPr/>
              </a:pPr>
              <a:t>22-Nov-12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CC960A79-B60E-45B4-8763-F223C0F7AC9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1ACDED1-0E7F-4FE5-A9E9-B330CE37F170}" type="datetimeFigureOut">
              <a:rPr lang="en-US"/>
              <a:pPr>
                <a:defRPr/>
              </a:pPr>
              <a:t>22-Nov-12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9781490-C5B5-4F17-B947-F171108F2DD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EC67084-9821-4D3C-9BFD-B2BDDF043424}" type="datetimeFigureOut">
              <a:rPr lang="en-US"/>
              <a:pPr>
                <a:defRPr/>
              </a:pPr>
              <a:t>22-Nov-12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828FE31-4600-4E40-914D-67783FE2CA9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6BEF7D5-2C36-48EC-B5DB-886B33C5FCF8}" type="datetimeFigureOut">
              <a:rPr lang="en-US"/>
              <a:pPr>
                <a:defRPr/>
              </a:pPr>
              <a:t>22-Nov-12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986D739-2957-4BD0-AD2D-85632AB787C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606FCBD-72B0-4F1E-980D-4748C4765D94}" type="datetimeFigureOut">
              <a:rPr lang="en-US"/>
              <a:pPr>
                <a:defRPr/>
              </a:pPr>
              <a:t>22-Nov-12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C14ED23-40D1-46FC-9F7C-89AC2A32563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04C292BA-72AB-46A3-96FD-3EBDD4858656}" type="datetimeFigureOut">
              <a:rPr lang="en-US"/>
              <a:pPr>
                <a:defRPr/>
              </a:pPr>
              <a:t>22-Nov-12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44637691-852D-40F2-883B-8FF3531CD96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mailto:tomo.knezevic@mid.gov.me"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wmf"/><Relationship Id="rId5" Type="http://schemas.openxmlformats.org/officeDocument/2006/relationships/image" Target="../media/image3.jpeg"/><Relationship Id="rId4" Type="http://schemas.openxmlformats.org/officeDocument/2006/relationships/hyperlink" Target="mailto:ana.radonic@ekip.m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wmf"/><Relationship Id="rId7" Type="http://schemas.openxmlformats.org/officeDocument/2006/relationships/diagramQuickStyle" Target="../diagrams/quickStyle1.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3.jpeg"/><Relationship Id="rId9" Type="http://schemas.microsoft.com/office/2007/relationships/diagramDrawing" Target="../diagrams/drawing1.xml"/></Relationships>
</file>

<file path=ppt/slides/_rels/slide1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Microsoft_Office_Excel_97-2003_Worksheet1.xls"/><Relationship Id="rId5" Type="http://schemas.openxmlformats.org/officeDocument/2006/relationships/image" Target="../media/image3.jpeg"/><Relationship Id="rId4" Type="http://schemas.openxmlformats.org/officeDocument/2006/relationships/image" Target="../media/image1.wmf"/></Relationships>
</file>

<file path=ppt/slides/_rels/slide2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340" name="Text Box 3"/>
          <p:cNvSpPr txBox="1">
            <a:spLocks noChangeArrowheads="1"/>
          </p:cNvSpPr>
          <p:nvPr/>
        </p:nvSpPr>
        <p:spPr bwMode="auto">
          <a:xfrm>
            <a:off x="304800" y="1676400"/>
            <a:ext cx="8458200" cy="830263"/>
          </a:xfrm>
          <a:prstGeom prst="rect">
            <a:avLst/>
          </a:prstGeom>
          <a:noFill/>
          <a:ln w="9525">
            <a:noFill/>
            <a:miter lim="800000"/>
            <a:headEnd/>
            <a:tailEnd/>
          </a:ln>
        </p:spPr>
        <p:txBody>
          <a:bodyPr>
            <a:spAutoFit/>
          </a:bodyPr>
          <a:lstStyle/>
          <a:p>
            <a:pPr algn="ctr"/>
            <a:r>
              <a:rPr lang="sr-Latn-CS" sz="1600" b="1">
                <a:solidFill>
                  <a:schemeClr val="bg1"/>
                </a:solidFill>
                <a:latin typeface="Cambria" pitchFamily="18" charset="0"/>
              </a:rPr>
              <a:t> M O N T E N E G R O </a:t>
            </a:r>
          </a:p>
          <a:p>
            <a:pPr algn="ctr"/>
            <a:r>
              <a:rPr lang="en-GB" sz="1600" b="1">
                <a:solidFill>
                  <a:schemeClr val="bg1"/>
                </a:solidFill>
                <a:latin typeface="Cambria" pitchFamily="18" charset="0"/>
              </a:rPr>
              <a:t>Negotiating Team for the Accession of </a:t>
            </a:r>
            <a:r>
              <a:rPr lang="sr-Latn-CS" sz="1600" b="1">
                <a:solidFill>
                  <a:schemeClr val="bg1"/>
                </a:solidFill>
                <a:latin typeface="Cambria" pitchFamily="18" charset="0"/>
              </a:rPr>
              <a:t>Montenegro </a:t>
            </a:r>
            <a:r>
              <a:rPr lang="en-GB" sz="1600" b="1">
                <a:solidFill>
                  <a:schemeClr val="bg1"/>
                </a:solidFill>
                <a:latin typeface="Cambria" pitchFamily="18" charset="0"/>
              </a:rPr>
              <a:t>to the European Union</a:t>
            </a:r>
            <a:br>
              <a:rPr lang="en-GB" sz="1600" b="1">
                <a:solidFill>
                  <a:schemeClr val="bg1"/>
                </a:solidFill>
                <a:latin typeface="Cambria" pitchFamily="18" charset="0"/>
              </a:rPr>
            </a:br>
            <a:r>
              <a:rPr lang="en-GB" sz="1600" b="1" i="1">
                <a:solidFill>
                  <a:schemeClr val="bg1"/>
                </a:solidFill>
                <a:latin typeface="Cambria" pitchFamily="18" charset="0"/>
              </a:rPr>
              <a:t>Working Group for Chapter </a:t>
            </a:r>
            <a:r>
              <a:rPr lang="en-US" sz="1600" b="1" i="1">
                <a:solidFill>
                  <a:schemeClr val="bg1"/>
                </a:solidFill>
                <a:latin typeface="Cambria" pitchFamily="18" charset="0"/>
              </a:rPr>
              <a:t>3</a:t>
            </a:r>
            <a:r>
              <a:rPr lang="hr-HR" sz="1600" b="1" i="1">
                <a:solidFill>
                  <a:schemeClr val="bg1"/>
                </a:solidFill>
                <a:latin typeface="Cambria" pitchFamily="18" charset="0"/>
              </a:rPr>
              <a:t> – FREEDOM TO PROVIDE SERVICES </a:t>
            </a:r>
            <a:endParaRPr lang="en-US" sz="3600" b="1" i="1">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447800" y="3276600"/>
            <a:ext cx="6324600" cy="1371600"/>
          </a:xfrm>
          <a:prstGeom prst="rect">
            <a:avLst/>
          </a:prstGeom>
          <a:noFill/>
          <a:ln w="9525">
            <a:noFill/>
            <a:miter lim="800000"/>
            <a:headEnd/>
            <a:tailEnd/>
          </a:ln>
          <a:effectLst/>
        </p:spPr>
        <p:txBody>
          <a:bodyPr anchor="ctr"/>
          <a:lstStyle/>
          <a:p>
            <a:pPr algn="ctr" fontAlgn="auto">
              <a:spcBef>
                <a:spcPts val="0"/>
              </a:spcBef>
              <a:spcAft>
                <a:spcPts val="0"/>
              </a:spcAft>
              <a:defRPr/>
            </a:pPr>
            <a:r>
              <a:rPr lang="en-GB" sz="2600" dirty="0">
                <a:solidFill>
                  <a:schemeClr val="accent2">
                    <a:lumMod val="20000"/>
                    <a:lumOff val="80000"/>
                  </a:schemeClr>
                </a:solidFill>
                <a:latin typeface="Cambria" pitchFamily="18" charset="0"/>
              </a:rPr>
              <a:t>Bilateral screening: Chapter </a:t>
            </a:r>
            <a:r>
              <a:rPr lang="en-US" sz="2600" dirty="0">
                <a:solidFill>
                  <a:schemeClr val="accent2">
                    <a:lumMod val="20000"/>
                    <a:lumOff val="80000"/>
                  </a:schemeClr>
                </a:solidFill>
                <a:latin typeface="Cambria" pitchFamily="18" charset="0"/>
              </a:rPr>
              <a:t>3</a:t>
            </a:r>
            <a:endParaRPr lang="en-GB" sz="2600" dirty="0">
              <a:solidFill>
                <a:schemeClr val="accent2">
                  <a:lumMod val="20000"/>
                  <a:lumOff val="80000"/>
                </a:schemeClr>
              </a:solidFill>
              <a:latin typeface="Cambria" pitchFamily="18" charset="0"/>
            </a:endParaRPr>
          </a:p>
          <a:p>
            <a:pPr algn="ctr" fontAlgn="auto">
              <a:spcBef>
                <a:spcPts val="0"/>
              </a:spcBef>
              <a:spcAft>
                <a:spcPts val="0"/>
              </a:spcAft>
              <a:defRPr/>
            </a:pPr>
            <a:r>
              <a:rPr lang="en-GB" sz="2600" b="1" dirty="0">
                <a:solidFill>
                  <a:schemeClr val="accent2">
                    <a:lumMod val="20000"/>
                    <a:lumOff val="80000"/>
                  </a:schemeClr>
                </a:solidFill>
                <a:latin typeface="Cambria" pitchFamily="18" charset="0"/>
              </a:rPr>
              <a:t>PRESENTATION OF </a:t>
            </a:r>
            <a:r>
              <a:rPr lang="sr-Latn-CS" sz="2600" b="1" dirty="0">
                <a:solidFill>
                  <a:schemeClr val="accent2">
                    <a:lumMod val="20000"/>
                    <a:lumOff val="80000"/>
                  </a:schemeClr>
                </a:solidFill>
                <a:latin typeface="Cambria" pitchFamily="18" charset="0"/>
              </a:rPr>
              <a:t>MONTENEGRO</a:t>
            </a:r>
            <a:endParaRPr lang="hr-HR" sz="2600" b="1" dirty="0">
              <a:solidFill>
                <a:schemeClr val="accent2">
                  <a:lumMod val="20000"/>
                  <a:lumOff val="80000"/>
                </a:schemeClr>
              </a:solidFill>
              <a:latin typeface="+mn-lt"/>
            </a:endParaRPr>
          </a:p>
        </p:txBody>
      </p:sp>
      <p:sp>
        <p:nvSpPr>
          <p:cNvPr id="13" name="Rectangle 12"/>
          <p:cNvSpPr/>
          <p:nvPr/>
        </p:nvSpPr>
        <p:spPr>
          <a:xfrm>
            <a:off x="2695575" y="6324600"/>
            <a:ext cx="3694113" cy="369888"/>
          </a:xfrm>
          <a:prstGeom prst="rect">
            <a:avLst/>
          </a:prstGeom>
        </p:spPr>
        <p:txBody>
          <a:bodyPr wrap="none" anchor="ctr">
            <a:spAutoFit/>
          </a:bodyPr>
          <a:lstStyle/>
          <a:p>
            <a:pPr algn="ctr" fontAlgn="auto">
              <a:spcBef>
                <a:spcPts val="0"/>
              </a:spcBef>
              <a:spcAft>
                <a:spcPts val="0"/>
              </a:spcAft>
              <a:defRPr/>
            </a:pPr>
            <a:r>
              <a:rPr lang="en-US" b="1" dirty="0" err="1">
                <a:solidFill>
                  <a:schemeClr val="accent2">
                    <a:lumMod val="60000"/>
                    <a:lumOff val="40000"/>
                  </a:schemeClr>
                </a:solidFill>
                <a:latin typeface="Cambria" pitchFamily="18" charset="0"/>
              </a:rPr>
              <a:t>Bru</a:t>
            </a:r>
            <a:r>
              <a:rPr lang="hr-HR" b="1" dirty="0">
                <a:solidFill>
                  <a:schemeClr val="accent2">
                    <a:lumMod val="60000"/>
                    <a:lumOff val="40000"/>
                  </a:schemeClr>
                </a:solidFill>
                <a:latin typeface="Cambria" pitchFamily="18" charset="0"/>
              </a:rPr>
              <a:t>ssel</a:t>
            </a:r>
            <a:r>
              <a:rPr lang="en-US" b="1" dirty="0">
                <a:solidFill>
                  <a:schemeClr val="accent2">
                    <a:lumMod val="60000"/>
                    <a:lumOff val="40000"/>
                  </a:schemeClr>
                </a:solidFill>
                <a:latin typeface="Cambria" pitchFamily="18" charset="0"/>
              </a:rPr>
              <a:t>s, 29 – 30 November</a:t>
            </a:r>
            <a:r>
              <a:rPr lang="sr-Latn-CS" b="1" dirty="0">
                <a:solidFill>
                  <a:schemeClr val="accent2">
                    <a:lumMod val="60000"/>
                    <a:lumOff val="40000"/>
                  </a:schemeClr>
                </a:solidFill>
                <a:latin typeface="Cambria" pitchFamily="18" charset="0"/>
              </a:rPr>
              <a:t> 2012</a:t>
            </a:r>
            <a:endParaRPr lang="en-US" dirty="0">
              <a:solidFill>
                <a:schemeClr val="accent2">
                  <a:lumMod val="60000"/>
                  <a:lumOff val="40000"/>
                </a:schemeClr>
              </a:solidFill>
              <a:latin typeface="+mn-lt"/>
            </a:endParaRPr>
          </a:p>
        </p:txBody>
      </p:sp>
      <p:grpSp>
        <p:nvGrpSpPr>
          <p:cNvPr id="14344"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14345" name="Picture 28"/>
          <p:cNvPicPr>
            <a:picLocks noChangeAspect="1" noChangeArrowheads="1"/>
          </p:cNvPicPr>
          <p:nvPr/>
        </p:nvPicPr>
        <p:blipFill>
          <a:blip r:embed="rId4" cstate="print"/>
          <a:srcRect/>
          <a:stretch>
            <a:fillRect/>
          </a:stretch>
        </p:blipFill>
        <p:spPr bwMode="auto">
          <a:xfrm>
            <a:off x="3571875" y="4792663"/>
            <a:ext cx="2076450" cy="1171575"/>
          </a:xfrm>
          <a:prstGeom prst="rect">
            <a:avLst/>
          </a:prstGeom>
          <a:noFill/>
          <a:ln w="9525">
            <a:noFill/>
            <a:miter lim="800000"/>
            <a:headEnd/>
            <a:tailEnd/>
          </a:ln>
        </p:spPr>
      </p:pic>
      <p:sp>
        <p:nvSpPr>
          <p:cNvPr id="15" name="Rectangle 14"/>
          <p:cNvSpPr/>
          <p:nvPr/>
        </p:nvSpPr>
        <p:spPr>
          <a:xfrm>
            <a:off x="3538538" y="3244850"/>
            <a:ext cx="2066925" cy="368300"/>
          </a:xfrm>
          <a:prstGeom prst="rect">
            <a:avLst/>
          </a:prstGeom>
        </p:spPr>
        <p:txBody>
          <a:bodyPr wrap="none">
            <a:spAutoFit/>
          </a:bodyPr>
          <a:lstStyle/>
          <a:p>
            <a:pPr fontAlgn="auto">
              <a:spcBef>
                <a:spcPts val="0"/>
              </a:spcBef>
              <a:spcAft>
                <a:spcPts val="0"/>
              </a:spcAft>
              <a:defRPr/>
            </a:pPr>
            <a:r>
              <a:rPr lang="sr-Latn-CS" b="1">
                <a:solidFill>
                  <a:schemeClr val="accent2">
                    <a:lumMod val="50000"/>
                  </a:schemeClr>
                </a:solidFill>
                <a:latin typeface="Cambria" pitchFamily="18" charset="0"/>
              </a:rPr>
              <a:t>MPLEMENTATION</a:t>
            </a:r>
            <a:endParaRPr lang="en-US">
              <a:latin typeface="+mn-lt"/>
            </a:endParaRPr>
          </a:p>
        </p:txBody>
      </p:sp>
      <p:sp>
        <p:nvSpPr>
          <p:cNvPr id="22" name="Rectangle 21"/>
          <p:cNvSpPr/>
          <p:nvPr/>
        </p:nvSpPr>
        <p:spPr>
          <a:xfrm>
            <a:off x="2286000" y="3105835"/>
            <a:ext cx="4572000" cy="646331"/>
          </a:xfrm>
          <a:prstGeom prst="rect">
            <a:avLst/>
          </a:prstGeom>
        </p:spPr>
        <p:txBody>
          <a:bodyPr>
            <a:spAutoFit/>
          </a:bodyPr>
          <a:lstStyle/>
          <a:p>
            <a:pPr algn="ctr"/>
            <a:r>
              <a:rPr lang="en-US" b="1" dirty="0" smtClean="0">
                <a:solidFill>
                  <a:schemeClr val="accent2">
                    <a:lumMod val="50000"/>
                  </a:schemeClr>
                </a:solidFill>
                <a:latin typeface="Aparajita" pitchFamily="34" charset="0"/>
                <a:cs typeface="Aparajita" pitchFamily="34" charset="0"/>
              </a:rPr>
              <a:t>Licensing</a:t>
            </a:r>
          </a:p>
          <a:p>
            <a:pPr algn="ctr"/>
            <a:r>
              <a:rPr lang="en-GB" b="1" smtClean="0">
                <a:solidFill>
                  <a:schemeClr val="accent2">
                    <a:lumMod val="50000"/>
                  </a:schemeClr>
                </a:solidFill>
                <a:latin typeface="Aparajita" pitchFamily="34" charset="0"/>
                <a:cs typeface="Aparajita" pitchFamily="34" charset="0"/>
              </a:rPr>
              <a:t>and application </a:t>
            </a:r>
            <a:endParaRPr lang="en-US" b="1" dirty="0">
              <a:solidFill>
                <a:schemeClr val="accent2">
                  <a:lumMod val="50000"/>
                </a:schemeClr>
              </a:solidFill>
              <a:latin typeface="Aparajita" pitchFamily="34" charset="0"/>
              <a:cs typeface="Aparajita"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228600" y="1828800"/>
            <a:ext cx="8458200" cy="914400"/>
          </a:xfrm>
          <a:prstGeom prst="rect">
            <a:avLst/>
          </a:prstGeom>
          <a:noFill/>
          <a:ln w="9525" algn="ctr">
            <a:noFill/>
            <a:miter lim="800000"/>
            <a:headEnd/>
            <a:tailEnd/>
          </a:ln>
          <a:effectLst/>
        </p:spPr>
        <p:txBody>
          <a:bodyPr/>
          <a:lstStyle/>
          <a:p>
            <a:pPr marL="14288" indent="-14288" algn="ctr" fontAlgn="auto">
              <a:spcBef>
                <a:spcPts val="0"/>
              </a:spcBef>
              <a:spcAft>
                <a:spcPct val="40000"/>
              </a:spcAft>
              <a:buClr>
                <a:srgbClr val="FF0000"/>
              </a:buClr>
              <a:defRPr/>
            </a:pPr>
            <a:r>
              <a:rPr lang="pl-PL" sz="2400" b="1" dirty="0">
                <a:solidFill>
                  <a:schemeClr val="accent2">
                    <a:lumMod val="50000"/>
                  </a:schemeClr>
                </a:solidFill>
                <a:latin typeface="Cambria" pitchFamily="18" charset="0"/>
              </a:rPr>
              <a:t>Working Group for Chapter </a:t>
            </a:r>
            <a:r>
              <a:rPr lang="en-US" sz="2400" b="1" dirty="0">
                <a:solidFill>
                  <a:schemeClr val="accent2">
                    <a:lumMod val="50000"/>
                  </a:schemeClr>
                </a:solidFill>
                <a:latin typeface="Cambria" pitchFamily="18" charset="0"/>
              </a:rPr>
              <a:t>3</a:t>
            </a:r>
            <a:r>
              <a:rPr lang="pl-PL" sz="2400" b="1" dirty="0">
                <a:solidFill>
                  <a:schemeClr val="accent2">
                    <a:lumMod val="50000"/>
                  </a:schemeClr>
                </a:solidFill>
                <a:latin typeface="Cambria" pitchFamily="18" charset="0"/>
              </a:rPr>
              <a:t> –</a:t>
            </a:r>
            <a:r>
              <a:rPr lang="en-US" sz="2400" b="1" dirty="0">
                <a:solidFill>
                  <a:schemeClr val="accent2">
                    <a:lumMod val="50000"/>
                  </a:schemeClr>
                </a:solidFill>
                <a:latin typeface="Cambria" pitchFamily="18" charset="0"/>
              </a:rPr>
              <a:t> FREEDOM TO PROVIDE SERVICES  </a:t>
            </a:r>
            <a:r>
              <a:rPr lang="pl-PL" sz="2400" b="1" dirty="0">
                <a:solidFill>
                  <a:schemeClr val="accent2">
                    <a:lumMod val="50000"/>
                  </a:schemeClr>
                </a:solidFill>
                <a:latin typeface="Cambria" pitchFamily="18" charset="0"/>
              </a:rPr>
              <a:t> </a:t>
            </a:r>
          </a:p>
          <a:p>
            <a:pPr marL="814388" indent="-450850" algn="ctr" fontAlgn="auto">
              <a:spcBef>
                <a:spcPts val="0"/>
              </a:spcBef>
              <a:spcAft>
                <a:spcPts val="0"/>
              </a:spcAft>
              <a:defRPr/>
            </a:pPr>
            <a:endParaRPr lang="en-US" sz="1400" b="1" dirty="0">
              <a:solidFill>
                <a:srgbClr val="000099"/>
              </a:solidFill>
              <a:latin typeface="Cambria" pitchFamily="18" charset="0"/>
            </a:endParaRPr>
          </a:p>
        </p:txBody>
      </p:sp>
      <p:grpSp>
        <p:nvGrpSpPr>
          <p:cNvPr id="16390"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sr-Latn-CS" sz="1100" b="1" dirty="0">
                <a:solidFill>
                  <a:srgbClr val="C00000"/>
                </a:solidFill>
              </a:rPr>
              <a:t>Poglavlje 25 </a:t>
            </a:r>
          </a:p>
          <a:p>
            <a:pPr algn="ctr" fontAlgn="auto">
              <a:spcBef>
                <a:spcPts val="0"/>
              </a:spcBef>
              <a:spcAft>
                <a:spcPts val="0"/>
              </a:spcAft>
              <a:defRPr/>
            </a:pPr>
            <a:r>
              <a:rPr lang="sr-Latn-CS" sz="1100" b="1" dirty="0">
                <a:solidFill>
                  <a:srgbClr val="C00000"/>
                </a:solidFill>
              </a:rPr>
              <a:t> Nauka i istraživanje</a:t>
            </a:r>
            <a:endParaRPr lang="en-US" sz="1100" b="1" dirty="0">
              <a:solidFill>
                <a:srgbClr val="C00000"/>
              </a:solidFill>
            </a:endParaRPr>
          </a:p>
        </p:txBody>
      </p:sp>
      <p:sp>
        <p:nvSpPr>
          <p:cNvPr id="17" name="Rectangle 16"/>
          <p:cNvSpPr/>
          <p:nvPr/>
        </p:nvSpPr>
        <p:spPr>
          <a:xfrm>
            <a:off x="2057400" y="2819400"/>
            <a:ext cx="5410200" cy="1631950"/>
          </a:xfrm>
          <a:prstGeom prst="rect">
            <a:avLst/>
          </a:prstGeom>
        </p:spPr>
        <p:txBody>
          <a:bodyPr>
            <a:spAutoFit/>
          </a:bodyPr>
          <a:lstStyle/>
          <a:p>
            <a:pPr algn="ctr" fontAlgn="auto">
              <a:spcBef>
                <a:spcPts val="0"/>
              </a:spcBef>
              <a:spcAft>
                <a:spcPts val="0"/>
              </a:spcAft>
              <a:defRPr/>
            </a:pPr>
            <a:endParaRPr lang="hr-HR" sz="2000" b="1" dirty="0">
              <a:solidFill>
                <a:schemeClr val="accent2">
                  <a:lumMod val="50000"/>
                </a:schemeClr>
              </a:solidFill>
              <a:latin typeface="Cambria" pitchFamily="18" charset="0"/>
            </a:endParaRPr>
          </a:p>
          <a:p>
            <a:pPr algn="ctr" fontAlgn="auto">
              <a:spcBef>
                <a:spcPts val="0"/>
              </a:spcBef>
              <a:spcAft>
                <a:spcPts val="0"/>
              </a:spcAft>
              <a:defRPr/>
            </a:pPr>
            <a:endParaRPr lang="hr-HR" sz="2000" b="1" dirty="0">
              <a:solidFill>
                <a:schemeClr val="accent2">
                  <a:lumMod val="50000"/>
                </a:schemeClr>
              </a:solidFill>
              <a:latin typeface="Cambria" pitchFamily="18" charset="0"/>
            </a:endParaRPr>
          </a:p>
          <a:p>
            <a:pPr algn="ctr" fontAlgn="auto">
              <a:spcBef>
                <a:spcPts val="0"/>
              </a:spcBef>
              <a:spcAft>
                <a:spcPts val="0"/>
              </a:spcAft>
              <a:defRPr/>
            </a:pPr>
            <a:r>
              <a:rPr lang="hr-HR" sz="2000" b="1" dirty="0">
                <a:solidFill>
                  <a:schemeClr val="accent2">
                    <a:lumMod val="50000"/>
                  </a:schemeClr>
                </a:solidFill>
                <a:latin typeface="Cambria" pitchFamily="18" charset="0"/>
              </a:rPr>
              <a:t>Bilateral screening: Chapter </a:t>
            </a:r>
            <a:r>
              <a:rPr lang="en-US" sz="2000" b="1" dirty="0">
                <a:solidFill>
                  <a:schemeClr val="accent2">
                    <a:lumMod val="50000"/>
                  </a:schemeClr>
                </a:solidFill>
                <a:latin typeface="Cambria" pitchFamily="18" charset="0"/>
              </a:rPr>
              <a:t>3</a:t>
            </a:r>
            <a:r>
              <a:rPr lang="hr-HR" sz="2000" b="1" dirty="0">
                <a:solidFill>
                  <a:schemeClr val="accent2">
                    <a:lumMod val="50000"/>
                  </a:schemeClr>
                </a:solidFill>
                <a:latin typeface="Cambria" pitchFamily="18" charset="0"/>
              </a:rPr>
              <a:t> </a:t>
            </a:r>
            <a:r>
              <a:rPr lang="en-US" sz="2000" b="1" dirty="0">
                <a:solidFill>
                  <a:schemeClr val="accent2">
                    <a:lumMod val="50000"/>
                  </a:schemeClr>
                </a:solidFill>
                <a:latin typeface="Cambria" pitchFamily="18" charset="0"/>
              </a:rPr>
              <a:t/>
            </a:r>
            <a:br>
              <a:rPr lang="en-US" sz="2000" b="1" dirty="0">
                <a:solidFill>
                  <a:schemeClr val="accent2">
                    <a:lumMod val="50000"/>
                  </a:schemeClr>
                </a:solidFill>
                <a:latin typeface="Cambria" pitchFamily="18" charset="0"/>
              </a:rPr>
            </a:br>
            <a:r>
              <a:rPr lang="x-none" sz="2000" b="1" dirty="0">
                <a:solidFill>
                  <a:schemeClr val="accent2">
                    <a:lumMod val="50000"/>
                  </a:schemeClr>
                </a:solidFill>
                <a:latin typeface="Cambria" pitchFamily="18" charset="0"/>
              </a:rPr>
              <a:t>Presentation of Montenegro</a:t>
            </a:r>
            <a:r>
              <a:rPr lang="en-US" sz="2000" b="1" dirty="0">
                <a:solidFill>
                  <a:schemeClr val="accent2">
                    <a:lumMod val="50000"/>
                  </a:schemeClr>
                </a:solidFill>
                <a:latin typeface="Cambria" pitchFamily="18" charset="0"/>
              </a:rPr>
              <a:t/>
            </a:r>
            <a:br>
              <a:rPr lang="en-US" sz="2000" b="1" dirty="0">
                <a:solidFill>
                  <a:schemeClr val="accent2">
                    <a:lumMod val="50000"/>
                  </a:schemeClr>
                </a:solidFill>
                <a:latin typeface="Cambria" pitchFamily="18" charset="0"/>
              </a:rPr>
            </a:br>
            <a:r>
              <a:rPr lang="hr-HR" sz="2000" b="1" dirty="0">
                <a:solidFill>
                  <a:schemeClr val="accent2">
                    <a:lumMod val="50000"/>
                  </a:schemeClr>
                </a:solidFill>
                <a:latin typeface="Cambria" pitchFamily="18" charset="0"/>
              </a:rPr>
              <a:t>Brussels, 2</a:t>
            </a:r>
            <a:r>
              <a:rPr lang="en-US" sz="2000" b="1" dirty="0">
                <a:solidFill>
                  <a:schemeClr val="accent2">
                    <a:lumMod val="50000"/>
                  </a:schemeClr>
                </a:solidFill>
                <a:latin typeface="Cambria" pitchFamily="18" charset="0"/>
              </a:rPr>
              <a:t>9</a:t>
            </a:r>
            <a:r>
              <a:rPr lang="hr-HR" sz="2000" b="1" dirty="0">
                <a:solidFill>
                  <a:schemeClr val="accent2">
                    <a:lumMod val="50000"/>
                  </a:schemeClr>
                </a:solidFill>
                <a:latin typeface="Cambria" pitchFamily="18" charset="0"/>
              </a:rPr>
              <a:t> – </a:t>
            </a:r>
            <a:r>
              <a:rPr lang="en-US" sz="2000" b="1" dirty="0">
                <a:solidFill>
                  <a:schemeClr val="accent2">
                    <a:lumMod val="50000"/>
                  </a:schemeClr>
                </a:solidFill>
                <a:latin typeface="Cambria" pitchFamily="18" charset="0"/>
              </a:rPr>
              <a:t>30</a:t>
            </a:r>
            <a:r>
              <a:rPr lang="hr-HR" sz="2000" b="1" dirty="0">
                <a:solidFill>
                  <a:schemeClr val="accent2">
                    <a:lumMod val="50000"/>
                  </a:schemeClr>
                </a:solidFill>
                <a:latin typeface="Cambria" pitchFamily="18" charset="0"/>
              </a:rPr>
              <a:t> </a:t>
            </a:r>
            <a:r>
              <a:rPr lang="en-US" sz="2000" b="1" dirty="0">
                <a:solidFill>
                  <a:schemeClr val="accent2">
                    <a:lumMod val="50000"/>
                  </a:schemeClr>
                </a:solidFill>
                <a:latin typeface="Cambria" pitchFamily="18" charset="0"/>
              </a:rPr>
              <a:t>November</a:t>
            </a:r>
            <a:r>
              <a:rPr lang="hr-HR" sz="2000" b="1" dirty="0">
                <a:solidFill>
                  <a:schemeClr val="accent2">
                    <a:lumMod val="50000"/>
                  </a:schemeClr>
                </a:solidFill>
                <a:latin typeface="Cambria" pitchFamily="18" charset="0"/>
              </a:rPr>
              <a:t> 2012</a:t>
            </a:r>
            <a:endParaRPr lang="en-US" sz="2000" dirty="0">
              <a:solidFill>
                <a:schemeClr val="accent2">
                  <a:lumMod val="50000"/>
                </a:schemeClr>
              </a:solidFill>
              <a:latin typeface="Cambria" pitchFamily="18" charset="0"/>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C00000"/>
                </a:solidFill>
              </a:rPr>
              <a:t>Chapter 3: </a:t>
            </a:r>
            <a:endParaRPr lang="sr-Latn-CS" sz="1100" b="1" dirty="0">
              <a:solidFill>
                <a:srgbClr val="C00000"/>
              </a:solidFill>
            </a:endParaRPr>
          </a:p>
          <a:p>
            <a:pPr algn="ctr" fontAlgn="auto">
              <a:spcBef>
                <a:spcPts val="0"/>
              </a:spcBef>
              <a:spcAft>
                <a:spcPts val="0"/>
              </a:spcAft>
              <a:defRPr/>
            </a:pPr>
            <a:r>
              <a:rPr lang="en-US" sz="1100" b="1" dirty="0">
                <a:solidFill>
                  <a:srgbClr val="C00000"/>
                </a:solidFill>
              </a:rPr>
              <a:t>FREEDOM TO PROVIDE SERVICES </a:t>
            </a:r>
          </a:p>
        </p:txBody>
      </p:sp>
      <p:sp>
        <p:nvSpPr>
          <p:cNvPr id="18" name="Rectangle 17"/>
          <p:cNvSpPr/>
          <p:nvPr/>
        </p:nvSpPr>
        <p:spPr>
          <a:xfrm>
            <a:off x="381000" y="4495800"/>
            <a:ext cx="8382000" cy="369888"/>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75000"/>
                </a:schemeClr>
              </a:solidFill>
              <a:latin typeface="Cambria" pitchFamily="18" charset="0"/>
            </a:endParaRPr>
          </a:p>
        </p:txBody>
      </p:sp>
      <p:pic>
        <p:nvPicPr>
          <p:cNvPr id="16395"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22" name="Rectangle 8"/>
          <p:cNvSpPr>
            <a:spLocks noChangeArrowheads="1"/>
          </p:cNvSpPr>
          <p:nvPr/>
        </p:nvSpPr>
        <p:spPr bwMode="auto">
          <a:xfrm>
            <a:off x="152400" y="152400"/>
            <a:ext cx="5029200" cy="369888"/>
          </a:xfrm>
          <a:prstGeom prst="rect">
            <a:avLst/>
          </a:prstGeom>
          <a:noFill/>
          <a:ln w="9525">
            <a:noFill/>
            <a:miter lim="800000"/>
            <a:headEnd/>
            <a:tailEnd/>
          </a:ln>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3</a:t>
            </a:r>
            <a:r>
              <a:rPr lang="sr-Latn-CS" b="1" dirty="0">
                <a:solidFill>
                  <a:schemeClr val="accent2">
                    <a:lumMod val="20000"/>
                    <a:lumOff val="80000"/>
                  </a:schemeClr>
                </a:solidFill>
                <a:latin typeface="Cambria" pitchFamily="18" charset="0"/>
              </a:rPr>
              <a:t>: </a:t>
            </a:r>
            <a:r>
              <a:rPr lang="en-US" b="1" dirty="0">
                <a:solidFill>
                  <a:schemeClr val="accent2">
                    <a:lumMod val="20000"/>
                    <a:lumOff val="80000"/>
                  </a:schemeClr>
                </a:solidFill>
                <a:latin typeface="Cambria" pitchFamily="18" charset="0"/>
              </a:rPr>
              <a:t>FREEDOM TO PROVIDE SERVICES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100" name="Rectangle 8"/>
          <p:cNvSpPr>
            <a:spLocks noChangeArrowheads="1"/>
          </p:cNvSpPr>
          <p:nvPr/>
        </p:nvSpPr>
        <p:spPr bwMode="auto">
          <a:xfrm>
            <a:off x="152400" y="152400"/>
            <a:ext cx="5029200" cy="369888"/>
          </a:xfrm>
          <a:prstGeom prst="rect">
            <a:avLst/>
          </a:prstGeom>
          <a:noFill/>
          <a:ln w="9525">
            <a:noFill/>
            <a:miter lim="800000"/>
            <a:headEnd/>
            <a:tailEnd/>
          </a:ln>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3</a:t>
            </a:r>
            <a:r>
              <a:rPr lang="sr-Latn-CS" b="1" dirty="0">
                <a:solidFill>
                  <a:schemeClr val="accent2">
                    <a:lumMod val="20000"/>
                    <a:lumOff val="80000"/>
                  </a:schemeClr>
                </a:solidFill>
                <a:latin typeface="Cambria" pitchFamily="18" charset="0"/>
              </a:rPr>
              <a:t>: </a:t>
            </a:r>
            <a:r>
              <a:rPr lang="en-US" b="1" dirty="0">
                <a:solidFill>
                  <a:schemeClr val="accent2">
                    <a:lumMod val="20000"/>
                    <a:lumOff val="80000"/>
                  </a:schemeClr>
                </a:solidFill>
                <a:latin typeface="Cambria" pitchFamily="18" charset="0"/>
              </a:rPr>
              <a:t>FREEDOM TO PROVIDE SERVICES</a:t>
            </a:r>
          </a:p>
        </p:txBody>
      </p:sp>
      <p:sp>
        <p:nvSpPr>
          <p:cNvPr id="13" name="Text Box 121"/>
          <p:cNvSpPr txBox="1">
            <a:spLocks noChangeArrowheads="1"/>
          </p:cNvSpPr>
          <p:nvPr/>
        </p:nvSpPr>
        <p:spPr bwMode="auto">
          <a:xfrm>
            <a:off x="228600" y="1828800"/>
            <a:ext cx="8569325" cy="609600"/>
          </a:xfrm>
          <a:prstGeom prst="rect">
            <a:avLst/>
          </a:prstGeom>
          <a:noFill/>
          <a:ln w="9525" algn="ctr">
            <a:noFill/>
            <a:miter lim="800000"/>
            <a:headEnd/>
            <a:tailEnd/>
          </a:ln>
          <a:effectLst/>
        </p:spPr>
        <p:txBody>
          <a:bodyPr/>
          <a:lstStyle/>
          <a:p>
            <a:pPr algn="ctr" fontAlgn="auto">
              <a:spcBef>
                <a:spcPts val="0"/>
              </a:spcBef>
              <a:spcAft>
                <a:spcPts val="0"/>
              </a:spcAft>
              <a:defRPr/>
            </a:pPr>
            <a:r>
              <a:rPr lang="en-US" sz="4000" dirty="0">
                <a:solidFill>
                  <a:schemeClr val="accent2">
                    <a:lumMod val="50000"/>
                  </a:schemeClr>
                </a:solidFill>
                <a:latin typeface="Cambria" pitchFamily="18" charset="0"/>
              </a:rPr>
              <a:t>FREEDOM TO PROVIDE SERVICES </a:t>
            </a:r>
          </a:p>
          <a:p>
            <a:pPr marL="814388" indent="-450850" algn="ctr" fontAlgn="auto">
              <a:spcBef>
                <a:spcPts val="0"/>
              </a:spcBef>
              <a:spcAft>
                <a:spcPts val="0"/>
              </a:spcAft>
              <a:defRPr/>
            </a:pPr>
            <a:endParaRPr lang="en-US" sz="1400" b="1" dirty="0">
              <a:solidFill>
                <a:srgbClr val="000099"/>
              </a:solidFill>
              <a:latin typeface="Cambria" pitchFamily="18" charset="0"/>
            </a:endParaRPr>
          </a:p>
        </p:txBody>
      </p:sp>
      <p:grpSp>
        <p:nvGrpSpPr>
          <p:cNvPr id="18437"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sr-Latn-CS" sz="1100" b="1" dirty="0">
                <a:solidFill>
                  <a:srgbClr val="C00000"/>
                </a:solidFill>
              </a:rPr>
              <a:t>Poglavlje 25 </a:t>
            </a:r>
          </a:p>
          <a:p>
            <a:pPr algn="ctr" fontAlgn="auto">
              <a:spcBef>
                <a:spcPts val="0"/>
              </a:spcBef>
              <a:spcAft>
                <a:spcPts val="0"/>
              </a:spcAft>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C00000"/>
                </a:solidFill>
              </a:rPr>
              <a:t>Chapter 3: </a:t>
            </a:r>
            <a:endParaRPr lang="sr-Latn-CS" sz="1100" b="1" dirty="0">
              <a:solidFill>
                <a:srgbClr val="C00000"/>
              </a:solidFill>
            </a:endParaRPr>
          </a:p>
          <a:p>
            <a:pPr algn="ctr" fontAlgn="auto">
              <a:spcBef>
                <a:spcPts val="0"/>
              </a:spcBef>
              <a:spcAft>
                <a:spcPts val="0"/>
              </a:spcAft>
              <a:defRPr/>
            </a:pPr>
            <a:r>
              <a:rPr lang="en-US" sz="1100" b="1" dirty="0">
                <a:solidFill>
                  <a:srgbClr val="C00000"/>
                </a:solidFill>
              </a:rPr>
              <a:t>FREEDOM TO PROVIDE SERVICES </a:t>
            </a:r>
          </a:p>
        </p:txBody>
      </p:sp>
      <p:sp>
        <p:nvSpPr>
          <p:cNvPr id="18440" name="Rectangle 17"/>
          <p:cNvSpPr>
            <a:spLocks noChangeArrowheads="1"/>
          </p:cNvSpPr>
          <p:nvPr/>
        </p:nvSpPr>
        <p:spPr bwMode="auto">
          <a:xfrm>
            <a:off x="381000" y="4038600"/>
            <a:ext cx="8382000" cy="2225675"/>
          </a:xfrm>
          <a:prstGeom prst="rect">
            <a:avLst/>
          </a:prstGeom>
          <a:noFill/>
          <a:ln w="9525">
            <a:noFill/>
            <a:miter lim="800000"/>
            <a:headEnd/>
            <a:tailEnd/>
          </a:ln>
        </p:spPr>
        <p:txBody>
          <a:bodyPr>
            <a:spAutoFit/>
          </a:bodyPr>
          <a:lstStyle/>
          <a:p>
            <a:pPr marL="814388" indent="-450850" algn="ctr"/>
            <a:r>
              <a:rPr lang="en-US" sz="2000" b="1">
                <a:solidFill>
                  <a:srgbClr val="632523"/>
                </a:solidFill>
                <a:latin typeface="Cambria" pitchFamily="18" charset="0"/>
              </a:rPr>
              <a:t>Tomo Knežević</a:t>
            </a:r>
          </a:p>
          <a:p>
            <a:pPr marL="814388" indent="-450850" algn="ctr"/>
            <a:r>
              <a:rPr lang="en-US" sz="2000" b="1">
                <a:solidFill>
                  <a:srgbClr val="632523"/>
                </a:solidFill>
                <a:latin typeface="Cambria" pitchFamily="18" charset="0"/>
              </a:rPr>
              <a:t>Ministry </a:t>
            </a:r>
            <a:r>
              <a:rPr lang="sr-Latn-CS" sz="2000" b="1">
                <a:solidFill>
                  <a:srgbClr val="632523"/>
                </a:solidFill>
                <a:latin typeface="Cambria" pitchFamily="18" charset="0"/>
              </a:rPr>
              <a:t>for </a:t>
            </a:r>
            <a:r>
              <a:rPr lang="en-US" sz="2000" b="1">
                <a:solidFill>
                  <a:srgbClr val="632523"/>
                </a:solidFill>
                <a:latin typeface="Cambria" pitchFamily="18" charset="0"/>
              </a:rPr>
              <a:t>Information Society and Telecommunication</a:t>
            </a:r>
            <a:r>
              <a:rPr lang="sr-Latn-CS" sz="2000" b="1">
                <a:solidFill>
                  <a:srgbClr val="632523"/>
                </a:solidFill>
                <a:latin typeface="Cambria" pitchFamily="18" charset="0"/>
              </a:rPr>
              <a:t>s</a:t>
            </a:r>
            <a:endParaRPr lang="en-US" sz="2000" b="1">
              <a:solidFill>
                <a:srgbClr val="632523"/>
              </a:solidFill>
              <a:latin typeface="Cambria" pitchFamily="18" charset="0"/>
            </a:endParaRPr>
          </a:p>
          <a:p>
            <a:pPr marL="814388" indent="-450850" algn="ctr"/>
            <a:r>
              <a:rPr lang="sr-Latn-CS" sz="2000" b="1">
                <a:solidFill>
                  <a:srgbClr val="953735"/>
                </a:solidFill>
                <a:latin typeface="Cambria" pitchFamily="18" charset="0"/>
                <a:hlinkClick r:id="rId3"/>
              </a:rPr>
              <a:t>tomo.knezevic</a:t>
            </a:r>
            <a:r>
              <a:rPr lang="en-US" sz="2000" b="1">
                <a:solidFill>
                  <a:srgbClr val="953735"/>
                </a:solidFill>
                <a:latin typeface="Cambria" pitchFamily="18" charset="0"/>
                <a:hlinkClick r:id="rId3"/>
              </a:rPr>
              <a:t>@mid.gov.me</a:t>
            </a:r>
            <a:r>
              <a:rPr lang="en-US" sz="2000" b="1">
                <a:solidFill>
                  <a:srgbClr val="953735"/>
                </a:solidFill>
                <a:latin typeface="Cambria" pitchFamily="18" charset="0"/>
              </a:rPr>
              <a:t> </a:t>
            </a:r>
            <a:endParaRPr lang="en-GB" sz="2000" b="1">
              <a:solidFill>
                <a:srgbClr val="953735"/>
              </a:solidFill>
              <a:latin typeface="Cambria" pitchFamily="18" charset="0"/>
            </a:endParaRPr>
          </a:p>
          <a:p>
            <a:pPr marL="814388" indent="-450850" algn="ctr"/>
            <a:r>
              <a:rPr lang="en-GB" sz="2000" b="1">
                <a:solidFill>
                  <a:srgbClr val="632523"/>
                </a:solidFill>
                <a:latin typeface="Cambria" pitchFamily="18" charset="0"/>
              </a:rPr>
              <a:t>Ana Radonji</a:t>
            </a:r>
            <a:r>
              <a:rPr lang="sr-Latn-CS" sz="2000" b="1">
                <a:solidFill>
                  <a:srgbClr val="632523"/>
                </a:solidFill>
                <a:latin typeface="Cambria" pitchFamily="18" charset="0"/>
              </a:rPr>
              <a:t>ć</a:t>
            </a:r>
          </a:p>
          <a:p>
            <a:pPr marL="814388" indent="-450850" algn="ctr"/>
            <a:r>
              <a:rPr lang="en-US" sz="2000" b="1">
                <a:solidFill>
                  <a:srgbClr val="632523"/>
                </a:solidFill>
                <a:latin typeface="Cambria" pitchFamily="18" charset="0"/>
              </a:rPr>
              <a:t>Agency for Electronic Communications and Postal Services</a:t>
            </a:r>
            <a:endParaRPr lang="sr-Latn-CS" sz="2000" b="1">
              <a:solidFill>
                <a:srgbClr val="632523"/>
              </a:solidFill>
              <a:latin typeface="Cambria" pitchFamily="18" charset="0"/>
            </a:endParaRPr>
          </a:p>
          <a:p>
            <a:pPr marL="814388" indent="-450850" algn="ctr"/>
            <a:r>
              <a:rPr lang="sr-Latn-CS" sz="2000" b="1">
                <a:solidFill>
                  <a:srgbClr val="632523"/>
                </a:solidFill>
                <a:latin typeface="Cambria" pitchFamily="18" charset="0"/>
                <a:hlinkClick r:id="rId4"/>
              </a:rPr>
              <a:t>ana.radonic@ekip.me</a:t>
            </a:r>
            <a:r>
              <a:rPr lang="sr-Latn-CS" sz="2000" b="1">
                <a:solidFill>
                  <a:srgbClr val="632523"/>
                </a:solidFill>
                <a:latin typeface="Cambria" pitchFamily="18" charset="0"/>
              </a:rPr>
              <a:t> </a:t>
            </a:r>
            <a:endParaRPr lang="sr-Latn-CS" sz="2000" b="1">
              <a:solidFill>
                <a:srgbClr val="953735"/>
              </a:solidFill>
              <a:latin typeface="Cambria" pitchFamily="18" charset="0"/>
            </a:endParaRPr>
          </a:p>
          <a:p>
            <a:pPr marL="814388" indent="-450850" algn="ctr"/>
            <a:endParaRPr lang="en-US" sz="2000" b="1">
              <a:solidFill>
                <a:srgbClr val="953735"/>
              </a:solidFill>
              <a:latin typeface="Cambria" pitchFamily="18" charset="0"/>
            </a:endParaRPr>
          </a:p>
        </p:txBody>
      </p:sp>
      <p:pic>
        <p:nvPicPr>
          <p:cNvPr id="18441"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pic>
        <p:nvPicPr>
          <p:cNvPr id="18442" name="Picture 4" descr="C:\Documents and Settings\alen.nikezic\Desktop\MUPIJU-Stari komp\Press clipping\montenegro grb.wmf"/>
          <p:cNvPicPr>
            <a:picLocks noChangeAspect="1" noChangeArrowheads="1"/>
          </p:cNvPicPr>
          <p:nvPr/>
        </p:nvPicPr>
        <p:blipFill>
          <a:blip r:embed="rId6" cstate="print"/>
          <a:srcRect/>
          <a:stretch>
            <a:fillRect/>
          </a:stretch>
        </p:blipFill>
        <p:spPr bwMode="auto">
          <a:xfrm>
            <a:off x="66675" y="6362700"/>
            <a:ext cx="508000" cy="503238"/>
          </a:xfrm>
          <a:prstGeom prst="rect">
            <a:avLst/>
          </a:prstGeom>
          <a:noFill/>
          <a:ln w="9525">
            <a:noFill/>
            <a:miter lim="800000"/>
            <a:headEnd/>
            <a:tailEnd/>
          </a:ln>
        </p:spPr>
      </p:pic>
      <p:sp>
        <p:nvSpPr>
          <p:cNvPr id="21" name="Rectangle 20"/>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pic>
        <p:nvPicPr>
          <p:cNvPr id="2048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3" name="Text Box 121"/>
          <p:cNvSpPr txBox="1">
            <a:spLocks noChangeArrowheads="1"/>
          </p:cNvSpPr>
          <p:nvPr/>
        </p:nvSpPr>
        <p:spPr bwMode="auto">
          <a:xfrm>
            <a:off x="990600" y="2514600"/>
            <a:ext cx="6781800" cy="2895600"/>
          </a:xfrm>
          <a:prstGeom prst="rect">
            <a:avLst/>
          </a:prstGeom>
          <a:noFill/>
          <a:ln w="9525" algn="ctr">
            <a:noFill/>
            <a:miter lim="800000"/>
            <a:headEnd/>
            <a:tailEnd/>
          </a:ln>
          <a:effectLst/>
        </p:spPr>
        <p:txBody>
          <a:bodyPr/>
          <a:lstStyle/>
          <a:p>
            <a:pPr marL="14288" indent="214313" fontAlgn="auto">
              <a:spcBef>
                <a:spcPts val="0"/>
              </a:spcBef>
              <a:spcAft>
                <a:spcPts val="0"/>
              </a:spcAft>
              <a:buFont typeface="Arial" pitchFamily="34" charset="0"/>
              <a:buChar char="•"/>
              <a:defRPr/>
            </a:pPr>
            <a:r>
              <a:rPr lang="sr-Latn-CS" sz="2400" b="1" dirty="0">
                <a:solidFill>
                  <a:schemeClr val="accent2">
                    <a:lumMod val="50000"/>
                  </a:schemeClr>
                </a:solidFill>
                <a:latin typeface="Cambria" pitchFamily="18" charset="0"/>
              </a:rPr>
              <a:t>RELEVANT ACQUIS </a:t>
            </a:r>
          </a:p>
          <a:p>
            <a:pPr marL="14288" indent="214313" fontAlgn="auto">
              <a:spcBef>
                <a:spcPts val="0"/>
              </a:spcBef>
              <a:spcAft>
                <a:spcPts val="0"/>
              </a:spcAft>
              <a:buFont typeface="Arial" charset="0"/>
              <a:buChar char="•"/>
              <a:defRPr/>
            </a:pPr>
            <a:endParaRPr lang="sr-Latn-C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r>
              <a:rPr lang="sr-Latn-CS" sz="2400" b="1" dirty="0">
                <a:solidFill>
                  <a:schemeClr val="accent2">
                    <a:lumMod val="50000"/>
                  </a:schemeClr>
                </a:solidFill>
                <a:latin typeface="Cambria" pitchFamily="18" charset="0"/>
              </a:rPr>
              <a:t>INSTITUTIONAL AND </a:t>
            </a:r>
            <a:r>
              <a:rPr lang="en-US" sz="2400" b="1" dirty="0">
                <a:solidFill>
                  <a:schemeClr val="accent2">
                    <a:lumMod val="50000"/>
                  </a:schemeClr>
                </a:solidFill>
                <a:latin typeface="Cambria" pitchFamily="18" charset="0"/>
              </a:rPr>
              <a:t>LEG</a:t>
            </a:r>
            <a:r>
              <a:rPr lang="sr-Latn-CS" sz="2400" b="1" dirty="0">
                <a:solidFill>
                  <a:schemeClr val="accent2">
                    <a:lumMod val="50000"/>
                  </a:schemeClr>
                </a:solidFill>
                <a:latin typeface="Cambria" pitchFamily="18" charset="0"/>
              </a:rPr>
              <a:t>AL</a:t>
            </a:r>
            <a:r>
              <a:rPr lang="en-US" sz="2400" b="1" dirty="0">
                <a:solidFill>
                  <a:schemeClr val="accent2">
                    <a:lumMod val="50000"/>
                  </a:schemeClr>
                </a:solidFill>
                <a:latin typeface="Cambria" pitchFamily="18" charset="0"/>
              </a:rPr>
              <a:t> FRAMEWORK</a:t>
            </a: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r>
              <a:rPr lang="sr-Latn-CS" sz="2400" b="1" dirty="0">
                <a:solidFill>
                  <a:schemeClr val="accent2">
                    <a:lumMod val="50000"/>
                  </a:schemeClr>
                </a:solidFill>
                <a:latin typeface="Cambria" pitchFamily="18" charset="0"/>
              </a:rPr>
              <a:t>ADOPTED DOCUMENTS</a:t>
            </a:r>
          </a:p>
          <a:p>
            <a:pPr marL="14288" indent="214313" fontAlgn="auto">
              <a:spcBef>
                <a:spcPts val="0"/>
              </a:spcBef>
              <a:spcAft>
                <a:spcPts val="0"/>
              </a:spcAft>
              <a:buFont typeface="Arial" charset="0"/>
              <a:buChar char="•"/>
              <a:defRPr/>
            </a:pPr>
            <a:endParaRPr lang="sr-Latn-C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r>
              <a:rPr lang="sr-Latn-CS" sz="2400" b="1" dirty="0">
                <a:solidFill>
                  <a:schemeClr val="accent2">
                    <a:lumMod val="50000"/>
                  </a:schemeClr>
                </a:solidFill>
                <a:latin typeface="Cambria" pitchFamily="18" charset="0"/>
              </a:rPr>
              <a:t>IMPLEMENTATION</a:t>
            </a: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r>
              <a:rPr lang="en-US" sz="2400" b="1" dirty="0">
                <a:solidFill>
                  <a:schemeClr val="accent2">
                    <a:lumMod val="50000"/>
                  </a:schemeClr>
                </a:solidFill>
                <a:latin typeface="Cambria" pitchFamily="18" charset="0"/>
              </a:rPr>
              <a:t>FUTURE</a:t>
            </a:r>
            <a:r>
              <a:rPr lang="sr-Latn-CS" sz="2400" b="1" dirty="0">
                <a:solidFill>
                  <a:schemeClr val="accent2">
                    <a:lumMod val="50000"/>
                  </a:schemeClr>
                </a:solidFill>
                <a:latin typeface="Cambria" pitchFamily="18" charset="0"/>
              </a:rPr>
              <a:t> ACTIVITES 	</a:t>
            </a:r>
          </a:p>
          <a:p>
            <a:pPr marL="14288" indent="214313" fontAlgn="auto">
              <a:spcBef>
                <a:spcPts val="0"/>
              </a:spcBef>
              <a:spcAft>
                <a:spcPts val="0"/>
              </a:spcAft>
              <a:defRPr/>
            </a:pPr>
            <a:endParaRPr lang="sr-Latn-CS" sz="2400" b="1" dirty="0">
              <a:solidFill>
                <a:schemeClr val="accent2">
                  <a:lumMod val="50000"/>
                </a:schemeClr>
              </a:solidFill>
              <a:latin typeface="Cambria" pitchFamily="18" charset="0"/>
            </a:endParaRPr>
          </a:p>
          <a:p>
            <a:pPr marL="814388" indent="-450850" algn="ctr" fontAlgn="auto">
              <a:spcBef>
                <a:spcPts val="0"/>
              </a:spcBef>
              <a:spcAft>
                <a:spcPts val="0"/>
              </a:spcAft>
              <a:buFont typeface="Arial" pitchFamily="34" charset="0"/>
              <a:buChar char="•"/>
              <a:defRPr/>
            </a:pPr>
            <a:endParaRPr lang="en-US" sz="1400" b="1" dirty="0">
              <a:solidFill>
                <a:schemeClr val="accent2">
                  <a:lumMod val="75000"/>
                </a:schemeClr>
              </a:solidFill>
              <a:latin typeface="Cambria" pitchFamily="18" charset="0"/>
            </a:endParaRPr>
          </a:p>
          <a:p>
            <a:pPr marL="814388" indent="-450850" algn="ctr" fontAlgn="auto">
              <a:spcBef>
                <a:spcPts val="0"/>
              </a:spcBef>
              <a:spcAft>
                <a:spcPts val="0"/>
              </a:spcAft>
              <a:defRPr/>
            </a:pPr>
            <a:endParaRPr lang="en-US" sz="1400" b="1" dirty="0">
              <a:solidFill>
                <a:srgbClr val="000099"/>
              </a:solidFill>
              <a:latin typeface="Cambria" pitchFamily="18" charset="0"/>
            </a:endParaRPr>
          </a:p>
          <a:p>
            <a:pPr marL="814388" indent="-450850" algn="ctr" fontAlgn="auto">
              <a:spcBef>
                <a:spcPts val="0"/>
              </a:spcBef>
              <a:spcAft>
                <a:spcPct val="40000"/>
              </a:spcAft>
              <a:buClr>
                <a:srgbClr val="FF0000"/>
              </a:buClr>
              <a:buFont typeface="Wingdings" pitchFamily="2" charset="2"/>
              <a:buNone/>
              <a:defRPr/>
            </a:pPr>
            <a:endParaRPr lang="en-US" b="1" dirty="0">
              <a:latin typeface="Cambria" pitchFamily="18" charset="0"/>
            </a:endParaRPr>
          </a:p>
        </p:txBody>
      </p:sp>
      <p:sp>
        <p:nvSpPr>
          <p:cNvPr id="20486" name="Rectangle 13"/>
          <p:cNvSpPr>
            <a:spLocks noChangeArrowheads="1"/>
          </p:cNvSpPr>
          <p:nvPr/>
        </p:nvSpPr>
        <p:spPr bwMode="auto">
          <a:xfrm>
            <a:off x="152400" y="1447800"/>
            <a:ext cx="8534400" cy="519113"/>
          </a:xfrm>
          <a:prstGeom prst="rect">
            <a:avLst/>
          </a:prstGeom>
          <a:noFill/>
          <a:ln w="9525">
            <a:noFill/>
            <a:miter lim="800000"/>
            <a:headEnd/>
            <a:tailEnd/>
          </a:ln>
        </p:spPr>
        <p:txBody>
          <a:bodyPr>
            <a:spAutoFit/>
          </a:bodyPr>
          <a:lstStyle/>
          <a:p>
            <a:pPr marL="14288" indent="-14288" algn="ctr">
              <a:spcAft>
                <a:spcPct val="40000"/>
              </a:spcAft>
              <a:buClr>
                <a:srgbClr val="FF0000"/>
              </a:buClr>
              <a:buFont typeface="Wingdings" pitchFamily="2" charset="2"/>
              <a:buNone/>
            </a:pPr>
            <a:r>
              <a:rPr lang="pl-PL" sz="2800" b="1">
                <a:solidFill>
                  <a:srgbClr val="632523"/>
                </a:solidFill>
                <a:latin typeface="Cambria" pitchFamily="18" charset="0"/>
              </a:rPr>
              <a:t>CONTENTS</a:t>
            </a:r>
          </a:p>
        </p:txBody>
      </p:sp>
      <p:grpSp>
        <p:nvGrpSpPr>
          <p:cNvPr id="20487"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457200" y="1793875"/>
            <a:ext cx="8305800" cy="369888"/>
          </a:xfrm>
          <a:prstGeom prst="rect">
            <a:avLst/>
          </a:prstGeom>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sp>
        <p:nvSpPr>
          <p:cNvPr id="20" name="Rectangle 19"/>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C00000"/>
                </a:solidFill>
              </a:rPr>
              <a:t>Chapter 3: </a:t>
            </a:r>
            <a:endParaRPr lang="sr-Latn-CS" sz="1100" b="1" dirty="0">
              <a:solidFill>
                <a:srgbClr val="C00000"/>
              </a:solidFill>
            </a:endParaRPr>
          </a:p>
          <a:p>
            <a:pPr algn="ctr" fontAlgn="auto">
              <a:spcBef>
                <a:spcPts val="0"/>
              </a:spcBef>
              <a:spcAft>
                <a:spcPts val="0"/>
              </a:spcAft>
              <a:defRPr/>
            </a:pPr>
            <a:r>
              <a:rPr lang="en-US" sz="1100" b="1" dirty="0">
                <a:solidFill>
                  <a:srgbClr val="C00000"/>
                </a:solidFill>
              </a:rPr>
              <a:t>FREEDOM TO PROVIDE SERVICES </a:t>
            </a:r>
          </a:p>
        </p:txBody>
      </p:sp>
      <p:pic>
        <p:nvPicPr>
          <p:cNvPr id="20490"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2" name="Rectangle 21"/>
          <p:cNvSpPr/>
          <p:nvPr/>
        </p:nvSpPr>
        <p:spPr>
          <a:xfrm>
            <a:off x="95250" y="104775"/>
            <a:ext cx="5314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en-US" b="1" dirty="0">
                <a:solidFill>
                  <a:schemeClr val="accent2">
                    <a:lumMod val="20000"/>
                    <a:lumOff val="80000"/>
                  </a:schemeClr>
                </a:solidFill>
                <a:latin typeface="Cambria" pitchFamily="18" charset="0"/>
              </a:rPr>
              <a:t>Chapter 3 – FREEDOM TO PROVIDE SERVICES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pic>
        <p:nvPicPr>
          <p:cNvPr id="2253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3" name="Text Box 121"/>
          <p:cNvSpPr txBox="1">
            <a:spLocks noChangeArrowheads="1"/>
          </p:cNvSpPr>
          <p:nvPr/>
        </p:nvSpPr>
        <p:spPr bwMode="auto">
          <a:xfrm>
            <a:off x="990600" y="2514600"/>
            <a:ext cx="6781800" cy="2895600"/>
          </a:xfrm>
          <a:prstGeom prst="rect">
            <a:avLst/>
          </a:prstGeom>
          <a:noFill/>
          <a:ln w="9525" algn="ctr">
            <a:noFill/>
            <a:miter lim="800000"/>
            <a:headEnd/>
            <a:tailEnd/>
          </a:ln>
          <a:effectLst/>
        </p:spPr>
        <p:txBody>
          <a:bodyPr/>
          <a:lstStyle/>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r>
              <a:rPr lang="en-US" sz="2400" b="1" dirty="0">
                <a:solidFill>
                  <a:schemeClr val="accent2">
                    <a:lumMod val="50000"/>
                  </a:schemeClr>
                </a:solidFill>
                <a:latin typeface="Cambria" pitchFamily="18" charset="0"/>
              </a:rPr>
              <a:t>DIRECTIVE 97/67/EC </a:t>
            </a: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r>
              <a:rPr lang="en-US" sz="2400" b="1" dirty="0">
                <a:solidFill>
                  <a:schemeClr val="accent2">
                    <a:lumMod val="50000"/>
                  </a:schemeClr>
                </a:solidFill>
                <a:latin typeface="Cambria" pitchFamily="18" charset="0"/>
              </a:rPr>
              <a:t>DIRECTIVE 2002/39/EC</a:t>
            </a: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r>
              <a:rPr lang="en-US" sz="2400" b="1" dirty="0">
                <a:solidFill>
                  <a:schemeClr val="accent2">
                    <a:lumMod val="50000"/>
                  </a:schemeClr>
                </a:solidFill>
                <a:latin typeface="Cambria" pitchFamily="18" charset="0"/>
              </a:rPr>
              <a:t>DIRECTIVE 2008/6/EC</a:t>
            </a:r>
            <a:r>
              <a:rPr lang="sr-Latn-CS" sz="2400" b="1" dirty="0">
                <a:solidFill>
                  <a:schemeClr val="accent2">
                    <a:lumMod val="50000"/>
                  </a:schemeClr>
                </a:solidFill>
                <a:latin typeface="Cambria" pitchFamily="18" charset="0"/>
              </a:rPr>
              <a:t>	</a:t>
            </a:r>
          </a:p>
          <a:p>
            <a:pPr marL="14288" indent="214313" fontAlgn="auto">
              <a:spcBef>
                <a:spcPts val="0"/>
              </a:spcBef>
              <a:spcAft>
                <a:spcPts val="0"/>
              </a:spcAft>
              <a:defRPr/>
            </a:pPr>
            <a:endParaRPr lang="sr-Latn-CS" sz="2400" b="1" dirty="0">
              <a:solidFill>
                <a:schemeClr val="accent2">
                  <a:lumMod val="50000"/>
                </a:schemeClr>
              </a:solidFill>
              <a:latin typeface="Cambria" pitchFamily="18" charset="0"/>
            </a:endParaRPr>
          </a:p>
          <a:p>
            <a:pPr marL="814388" indent="-450850" algn="ctr" fontAlgn="auto">
              <a:spcBef>
                <a:spcPts val="0"/>
              </a:spcBef>
              <a:spcAft>
                <a:spcPts val="0"/>
              </a:spcAft>
              <a:buFont typeface="Arial" pitchFamily="34" charset="0"/>
              <a:buChar char="•"/>
              <a:defRPr/>
            </a:pPr>
            <a:endParaRPr lang="en-US" sz="1400" b="1" dirty="0">
              <a:solidFill>
                <a:schemeClr val="accent2">
                  <a:lumMod val="75000"/>
                </a:schemeClr>
              </a:solidFill>
              <a:latin typeface="Cambria" pitchFamily="18" charset="0"/>
            </a:endParaRPr>
          </a:p>
          <a:p>
            <a:pPr marL="814388" indent="-450850" algn="ctr" fontAlgn="auto">
              <a:spcBef>
                <a:spcPts val="0"/>
              </a:spcBef>
              <a:spcAft>
                <a:spcPts val="0"/>
              </a:spcAft>
              <a:defRPr/>
            </a:pPr>
            <a:endParaRPr lang="en-US" sz="1400" b="1" dirty="0">
              <a:solidFill>
                <a:srgbClr val="000099"/>
              </a:solidFill>
              <a:latin typeface="Cambria" pitchFamily="18" charset="0"/>
            </a:endParaRPr>
          </a:p>
          <a:p>
            <a:pPr marL="814388" indent="-450850" algn="ctr" fontAlgn="auto">
              <a:spcBef>
                <a:spcPts val="0"/>
              </a:spcBef>
              <a:spcAft>
                <a:spcPct val="40000"/>
              </a:spcAft>
              <a:buClr>
                <a:srgbClr val="FF0000"/>
              </a:buClr>
              <a:buFont typeface="Wingdings" pitchFamily="2" charset="2"/>
              <a:buNone/>
              <a:defRPr/>
            </a:pPr>
            <a:endParaRPr lang="en-US" b="1" dirty="0">
              <a:latin typeface="Cambria" pitchFamily="18" charset="0"/>
            </a:endParaRPr>
          </a:p>
        </p:txBody>
      </p:sp>
      <p:sp>
        <p:nvSpPr>
          <p:cNvPr id="14" name="Rectangle 13"/>
          <p:cNvSpPr/>
          <p:nvPr/>
        </p:nvSpPr>
        <p:spPr>
          <a:xfrm>
            <a:off x="152400" y="1447800"/>
            <a:ext cx="8534400" cy="523875"/>
          </a:xfrm>
          <a:prstGeom prst="rect">
            <a:avLst/>
          </a:prstGeom>
        </p:spPr>
        <p:txBody>
          <a:bodyPr>
            <a:spAutoFit/>
          </a:bodyPr>
          <a:lstStyle/>
          <a:p>
            <a:pPr marL="14288" indent="-14288" algn="ctr" fontAlgn="auto">
              <a:spcBef>
                <a:spcPts val="0"/>
              </a:spcBef>
              <a:spcAft>
                <a:spcPct val="40000"/>
              </a:spcAft>
              <a:buClr>
                <a:srgbClr val="FF0000"/>
              </a:buClr>
              <a:buFont typeface="Wingdings" pitchFamily="2" charset="2"/>
              <a:buNone/>
              <a:defRPr/>
            </a:pPr>
            <a:r>
              <a:rPr lang="sr-Latn-CS" sz="2800" b="1" dirty="0">
                <a:solidFill>
                  <a:schemeClr val="accent2">
                    <a:lumMod val="50000"/>
                  </a:schemeClr>
                </a:solidFill>
                <a:latin typeface="Cambria" pitchFamily="18" charset="0"/>
              </a:rPr>
              <a:t>RELEVANT ACQUIS</a:t>
            </a:r>
          </a:p>
        </p:txBody>
      </p:sp>
      <p:grpSp>
        <p:nvGrpSpPr>
          <p:cNvPr id="2253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457200" y="1793875"/>
            <a:ext cx="8305800" cy="369888"/>
          </a:xfrm>
          <a:prstGeom prst="rect">
            <a:avLst/>
          </a:prstGeom>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sp>
        <p:nvSpPr>
          <p:cNvPr id="19" name="Rectangle 18"/>
          <p:cNvSpPr/>
          <p:nvPr/>
        </p:nvSpPr>
        <p:spPr>
          <a:xfrm>
            <a:off x="95250" y="104775"/>
            <a:ext cx="5314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en-US" b="1" dirty="0">
                <a:solidFill>
                  <a:schemeClr val="accent2">
                    <a:lumMod val="20000"/>
                    <a:lumOff val="80000"/>
                  </a:schemeClr>
                </a:solidFill>
                <a:latin typeface="Cambria" pitchFamily="18" charset="0"/>
              </a:rPr>
              <a:t>Chapter 3 – FREEDOM TO PROVIDE SERVICES </a:t>
            </a:r>
          </a:p>
        </p:txBody>
      </p:sp>
      <p:sp>
        <p:nvSpPr>
          <p:cNvPr id="20" name="Rectangle 19"/>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C00000"/>
                </a:solidFill>
              </a:rPr>
              <a:t>Chapter 3: </a:t>
            </a:r>
            <a:endParaRPr lang="sr-Latn-CS" sz="1100" b="1" dirty="0">
              <a:solidFill>
                <a:srgbClr val="C00000"/>
              </a:solidFill>
            </a:endParaRPr>
          </a:p>
          <a:p>
            <a:pPr algn="ctr" fontAlgn="auto">
              <a:spcBef>
                <a:spcPts val="0"/>
              </a:spcBef>
              <a:spcAft>
                <a:spcPts val="0"/>
              </a:spcAft>
              <a:defRPr/>
            </a:pPr>
            <a:r>
              <a:rPr lang="en-US" sz="1100" b="1" dirty="0">
                <a:solidFill>
                  <a:srgbClr val="C00000"/>
                </a:solidFill>
              </a:rPr>
              <a:t>FREEDOM TO PROVIDE SERVICES </a:t>
            </a:r>
          </a:p>
        </p:txBody>
      </p:sp>
      <p:pic>
        <p:nvPicPr>
          <p:cNvPr id="22539"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pic>
        <p:nvPicPr>
          <p:cNvPr id="2458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3" name="Text Box 121"/>
          <p:cNvSpPr txBox="1">
            <a:spLocks noChangeArrowheads="1"/>
          </p:cNvSpPr>
          <p:nvPr/>
        </p:nvSpPr>
        <p:spPr bwMode="auto">
          <a:xfrm>
            <a:off x="304800" y="2514600"/>
            <a:ext cx="8458200" cy="2895600"/>
          </a:xfrm>
          <a:prstGeom prst="rect">
            <a:avLst/>
          </a:prstGeom>
          <a:noFill/>
          <a:ln w="9525" algn="ctr">
            <a:noFill/>
            <a:miter lim="800000"/>
            <a:headEnd/>
            <a:tailEnd/>
          </a:ln>
          <a:effectLst/>
        </p:spPr>
        <p:txBody>
          <a:bodyPr/>
          <a:lstStyle/>
          <a:p>
            <a:pPr marL="14288" indent="214313" fontAlgn="auto">
              <a:spcBef>
                <a:spcPts val="0"/>
              </a:spcBef>
              <a:spcAft>
                <a:spcPts val="0"/>
              </a:spcAft>
              <a:buFont typeface="Arial" charset="0"/>
              <a:buChar char="•"/>
              <a:defRPr/>
            </a:pPr>
            <a:r>
              <a:rPr lang="en-US" sz="2400" b="1" dirty="0">
                <a:solidFill>
                  <a:schemeClr val="accent2">
                    <a:lumMod val="50000"/>
                  </a:schemeClr>
                </a:solidFill>
                <a:latin typeface="Cambria" pitchFamily="18" charset="0"/>
              </a:rPr>
              <a:t>Government of Montenegro</a:t>
            </a: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r>
              <a:rPr lang="en-US" sz="2400" b="1" dirty="0">
                <a:solidFill>
                  <a:schemeClr val="accent2">
                    <a:lumMod val="50000"/>
                  </a:schemeClr>
                </a:solidFill>
                <a:latin typeface="Cambria" pitchFamily="18" charset="0"/>
              </a:rPr>
              <a:t>Ministry for Information Society and Telecommunication</a:t>
            </a:r>
            <a:r>
              <a:rPr lang="sr-Latn-CS" sz="2400" b="1" dirty="0">
                <a:solidFill>
                  <a:schemeClr val="accent2">
                    <a:lumMod val="50000"/>
                  </a:schemeClr>
                </a:solidFill>
                <a:latin typeface="Cambria" pitchFamily="18" charset="0"/>
              </a:rPr>
              <a:t>s</a:t>
            </a:r>
            <a:r>
              <a:rPr lang="en-US" sz="2400" b="1" dirty="0">
                <a:solidFill>
                  <a:schemeClr val="accent2">
                    <a:lumMod val="50000"/>
                  </a:schemeClr>
                </a:solidFill>
                <a:latin typeface="Cambria" pitchFamily="18" charset="0"/>
              </a:rPr>
              <a:t> </a:t>
            </a: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r>
              <a:rPr lang="en-US" sz="2400" b="1" dirty="0">
                <a:solidFill>
                  <a:schemeClr val="accent2">
                    <a:lumMod val="50000"/>
                  </a:schemeClr>
                </a:solidFill>
                <a:latin typeface="Cambria" pitchFamily="18" charset="0"/>
              </a:rPr>
              <a:t>Agency for Electronic Communications and Postal Services</a:t>
            </a: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defRPr/>
            </a:pPr>
            <a:endParaRPr lang="sr-Latn-CS" sz="2400" b="1" dirty="0">
              <a:solidFill>
                <a:schemeClr val="accent2">
                  <a:lumMod val="50000"/>
                </a:schemeClr>
              </a:solidFill>
              <a:latin typeface="Cambria" pitchFamily="18" charset="0"/>
            </a:endParaRPr>
          </a:p>
          <a:p>
            <a:pPr marL="814388" indent="-450850" algn="ctr" fontAlgn="auto">
              <a:spcBef>
                <a:spcPts val="0"/>
              </a:spcBef>
              <a:spcAft>
                <a:spcPts val="0"/>
              </a:spcAft>
              <a:buFont typeface="Arial" pitchFamily="34" charset="0"/>
              <a:buChar char="•"/>
              <a:defRPr/>
            </a:pPr>
            <a:endParaRPr lang="en-US" sz="1400" b="1" dirty="0">
              <a:solidFill>
                <a:schemeClr val="accent2">
                  <a:lumMod val="75000"/>
                </a:schemeClr>
              </a:solidFill>
              <a:latin typeface="Cambria" pitchFamily="18" charset="0"/>
            </a:endParaRPr>
          </a:p>
          <a:p>
            <a:pPr marL="814388" indent="-450850" algn="ctr" fontAlgn="auto">
              <a:spcBef>
                <a:spcPts val="0"/>
              </a:spcBef>
              <a:spcAft>
                <a:spcPts val="0"/>
              </a:spcAft>
              <a:defRPr/>
            </a:pPr>
            <a:endParaRPr lang="en-US" sz="1400" b="1" dirty="0">
              <a:solidFill>
                <a:srgbClr val="000099"/>
              </a:solidFill>
              <a:latin typeface="Cambria" pitchFamily="18" charset="0"/>
            </a:endParaRPr>
          </a:p>
          <a:p>
            <a:pPr marL="814388" indent="-450850" algn="ctr" fontAlgn="auto">
              <a:spcBef>
                <a:spcPts val="0"/>
              </a:spcBef>
              <a:spcAft>
                <a:spcPct val="40000"/>
              </a:spcAft>
              <a:buClr>
                <a:srgbClr val="FF0000"/>
              </a:buClr>
              <a:buFont typeface="Wingdings" pitchFamily="2" charset="2"/>
              <a:buNone/>
              <a:defRPr/>
            </a:pPr>
            <a:endParaRPr lang="en-US" b="1" dirty="0">
              <a:latin typeface="Cambria" pitchFamily="18" charset="0"/>
            </a:endParaRPr>
          </a:p>
        </p:txBody>
      </p:sp>
      <p:sp>
        <p:nvSpPr>
          <p:cNvPr id="14" name="Rectangle 13"/>
          <p:cNvSpPr/>
          <p:nvPr/>
        </p:nvSpPr>
        <p:spPr>
          <a:xfrm>
            <a:off x="152400" y="1447800"/>
            <a:ext cx="8534400" cy="523875"/>
          </a:xfrm>
          <a:prstGeom prst="rect">
            <a:avLst/>
          </a:prstGeom>
        </p:spPr>
        <p:txBody>
          <a:bodyPr>
            <a:spAutoFit/>
          </a:bodyPr>
          <a:lstStyle/>
          <a:p>
            <a:pPr marL="14288" indent="-14288" algn="ctr" fontAlgn="auto">
              <a:spcBef>
                <a:spcPts val="0"/>
              </a:spcBef>
              <a:spcAft>
                <a:spcPct val="40000"/>
              </a:spcAft>
              <a:buClr>
                <a:srgbClr val="FF0000"/>
              </a:buClr>
              <a:defRPr/>
            </a:pPr>
            <a:r>
              <a:rPr lang="en-US" sz="2800" b="1" dirty="0">
                <a:solidFill>
                  <a:schemeClr val="accent2">
                    <a:lumMod val="50000"/>
                  </a:schemeClr>
                </a:solidFill>
                <a:latin typeface="Cambria" pitchFamily="18" charset="0"/>
              </a:rPr>
              <a:t>INSTITUTIONAL FRAMEWORK</a:t>
            </a:r>
          </a:p>
        </p:txBody>
      </p:sp>
      <p:grpSp>
        <p:nvGrpSpPr>
          <p:cNvPr id="24583"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457200" y="1793875"/>
            <a:ext cx="8305800" cy="369888"/>
          </a:xfrm>
          <a:prstGeom prst="rect">
            <a:avLst/>
          </a:prstGeom>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sp>
        <p:nvSpPr>
          <p:cNvPr id="20" name="Rectangle 19"/>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C00000"/>
                </a:solidFill>
              </a:rPr>
              <a:t>Chapter 3: </a:t>
            </a:r>
            <a:endParaRPr lang="sr-Latn-CS" sz="1100" b="1" dirty="0">
              <a:solidFill>
                <a:srgbClr val="C00000"/>
              </a:solidFill>
            </a:endParaRPr>
          </a:p>
          <a:p>
            <a:pPr algn="ctr" fontAlgn="auto">
              <a:spcBef>
                <a:spcPts val="0"/>
              </a:spcBef>
              <a:spcAft>
                <a:spcPts val="0"/>
              </a:spcAft>
              <a:defRPr/>
            </a:pPr>
            <a:r>
              <a:rPr lang="en-US" sz="1100" b="1" dirty="0">
                <a:solidFill>
                  <a:srgbClr val="C00000"/>
                </a:solidFill>
              </a:rPr>
              <a:t>FREEDOM TO PROVIDE SERVICES </a:t>
            </a:r>
          </a:p>
        </p:txBody>
      </p:sp>
      <p:pic>
        <p:nvPicPr>
          <p:cNvPr id="24586"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1" name="Rectangle 20"/>
          <p:cNvSpPr/>
          <p:nvPr/>
        </p:nvSpPr>
        <p:spPr>
          <a:xfrm>
            <a:off x="95250" y="104775"/>
            <a:ext cx="5314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en-US" b="1" dirty="0">
                <a:solidFill>
                  <a:schemeClr val="accent2">
                    <a:lumMod val="20000"/>
                    <a:lumOff val="80000"/>
                  </a:schemeClr>
                </a:solidFill>
                <a:latin typeface="Cambria" pitchFamily="18" charset="0"/>
              </a:rPr>
              <a:t>Chapter 3 – FREEDOM TO PROVIDE SERVICES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pic>
        <p:nvPicPr>
          <p:cNvPr id="2662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6629" name="Text Box 121"/>
          <p:cNvSpPr txBox="1">
            <a:spLocks noChangeArrowheads="1"/>
          </p:cNvSpPr>
          <p:nvPr/>
        </p:nvSpPr>
        <p:spPr bwMode="auto">
          <a:xfrm>
            <a:off x="304800" y="2514600"/>
            <a:ext cx="8458200" cy="2895600"/>
          </a:xfrm>
          <a:prstGeom prst="rect">
            <a:avLst/>
          </a:prstGeom>
          <a:noFill/>
          <a:ln w="9525" algn="ctr">
            <a:noFill/>
            <a:miter lim="800000"/>
            <a:headEnd/>
            <a:tailEnd/>
          </a:ln>
        </p:spPr>
        <p:txBody>
          <a:bodyPr/>
          <a:lstStyle/>
          <a:p>
            <a:pPr marL="14288" indent="214313">
              <a:buFont typeface="Arial" charset="0"/>
              <a:buChar char="•"/>
            </a:pPr>
            <a:r>
              <a:rPr lang="en-US" sz="2400" b="1">
                <a:solidFill>
                  <a:srgbClr val="632523"/>
                </a:solidFill>
                <a:latin typeface="Cambria" pitchFamily="18" charset="0"/>
              </a:rPr>
              <a:t>Postal </a:t>
            </a:r>
            <a:r>
              <a:rPr lang="sr-Latn-CS" sz="2400" b="1">
                <a:solidFill>
                  <a:srgbClr val="632523"/>
                </a:solidFill>
                <a:latin typeface="Cambria" pitchFamily="18" charset="0"/>
              </a:rPr>
              <a:t>S</a:t>
            </a:r>
            <a:r>
              <a:rPr lang="en-US" sz="2400" b="1">
                <a:solidFill>
                  <a:srgbClr val="632523"/>
                </a:solidFill>
                <a:latin typeface="Cambria" pitchFamily="18" charset="0"/>
              </a:rPr>
              <a:t>ervices</a:t>
            </a:r>
            <a:r>
              <a:rPr lang="sr-Latn-CS" sz="2400" b="1">
                <a:solidFill>
                  <a:srgbClr val="632523"/>
                </a:solidFill>
                <a:latin typeface="Cambria" pitchFamily="18" charset="0"/>
              </a:rPr>
              <a:t> Act</a:t>
            </a:r>
            <a:r>
              <a:rPr lang="en-US" sz="2400" b="1">
                <a:solidFill>
                  <a:srgbClr val="632523"/>
                </a:solidFill>
                <a:latin typeface="Cambria" pitchFamily="18" charset="0"/>
              </a:rPr>
              <a:t> (Official Gazette of Montenegro, </a:t>
            </a:r>
            <a:r>
              <a:rPr lang="sr-Latn-CS" sz="2400" b="1">
                <a:solidFill>
                  <a:srgbClr val="632523"/>
                </a:solidFill>
                <a:latin typeface="Cambria" pitchFamily="18" charset="0"/>
              </a:rPr>
              <a:t>N</a:t>
            </a:r>
            <a:r>
              <a:rPr lang="en-US" sz="2400" b="1">
                <a:solidFill>
                  <a:srgbClr val="632523"/>
                </a:solidFill>
                <a:latin typeface="Cambria" pitchFamily="18" charset="0"/>
              </a:rPr>
              <a:t>o 57/11)</a:t>
            </a: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r>
              <a:rPr lang="en-US" sz="2400" b="1">
                <a:solidFill>
                  <a:srgbClr val="632523"/>
                </a:solidFill>
                <a:latin typeface="Cambria" pitchFamily="18" charset="0"/>
              </a:rPr>
              <a:t>Strategy for the development of postal services in  Montenegro for the period 2008 – 2018</a:t>
            </a: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endParaRPr lang="sr-Latn-CS" sz="2400" b="1">
              <a:solidFill>
                <a:srgbClr val="632523"/>
              </a:solidFill>
              <a:latin typeface="Cambria" pitchFamily="18" charset="0"/>
            </a:endParaRPr>
          </a:p>
          <a:p>
            <a:pPr marL="14288" indent="214313" algn="ctr">
              <a:buFont typeface="Arial" charset="0"/>
              <a:buChar char="•"/>
            </a:pPr>
            <a:endParaRPr lang="en-US" sz="1400" b="1">
              <a:solidFill>
                <a:srgbClr val="953735"/>
              </a:solidFill>
              <a:latin typeface="Cambria" pitchFamily="18" charset="0"/>
            </a:endParaRPr>
          </a:p>
          <a:p>
            <a:pPr marL="14288" indent="214313" algn="ctr"/>
            <a:endParaRPr lang="en-US" sz="1400" b="1">
              <a:solidFill>
                <a:srgbClr val="000099"/>
              </a:solidFill>
              <a:latin typeface="Cambria" pitchFamily="18" charset="0"/>
            </a:endParaRPr>
          </a:p>
          <a:p>
            <a:pPr marL="14288" indent="214313" algn="ctr">
              <a:spcAft>
                <a:spcPct val="40000"/>
              </a:spcAft>
              <a:buClr>
                <a:srgbClr val="FF0000"/>
              </a:buClr>
              <a:buFont typeface="Wingdings" pitchFamily="2" charset="2"/>
              <a:buNone/>
            </a:pPr>
            <a:endParaRPr lang="en-US" b="1">
              <a:latin typeface="Cambria" pitchFamily="18" charset="0"/>
            </a:endParaRPr>
          </a:p>
        </p:txBody>
      </p:sp>
      <p:sp>
        <p:nvSpPr>
          <p:cNvPr id="26630" name="Rectangle 13"/>
          <p:cNvSpPr>
            <a:spLocks noChangeArrowheads="1"/>
          </p:cNvSpPr>
          <p:nvPr/>
        </p:nvSpPr>
        <p:spPr bwMode="auto">
          <a:xfrm>
            <a:off x="152400" y="1447800"/>
            <a:ext cx="8534400" cy="519113"/>
          </a:xfrm>
          <a:prstGeom prst="rect">
            <a:avLst/>
          </a:prstGeom>
          <a:noFill/>
          <a:ln w="9525">
            <a:noFill/>
            <a:miter lim="800000"/>
            <a:headEnd/>
            <a:tailEnd/>
          </a:ln>
        </p:spPr>
        <p:txBody>
          <a:bodyPr>
            <a:spAutoFit/>
          </a:bodyPr>
          <a:lstStyle/>
          <a:p>
            <a:pPr marL="14288" indent="-14288" algn="ctr">
              <a:spcAft>
                <a:spcPct val="40000"/>
              </a:spcAft>
              <a:buClr>
                <a:srgbClr val="FF0000"/>
              </a:buClr>
            </a:pPr>
            <a:r>
              <a:rPr lang="en-US" sz="2800" b="1">
                <a:solidFill>
                  <a:srgbClr val="632523"/>
                </a:solidFill>
                <a:latin typeface="Cambria" pitchFamily="18" charset="0"/>
              </a:rPr>
              <a:t>LEG</a:t>
            </a:r>
            <a:r>
              <a:rPr lang="sr-Latn-CS" sz="2800" b="1">
                <a:solidFill>
                  <a:srgbClr val="632523"/>
                </a:solidFill>
                <a:latin typeface="Cambria" pitchFamily="18" charset="0"/>
              </a:rPr>
              <a:t>AL</a:t>
            </a:r>
            <a:r>
              <a:rPr lang="en-US" sz="2800" b="1">
                <a:solidFill>
                  <a:srgbClr val="632523"/>
                </a:solidFill>
                <a:latin typeface="Cambria" pitchFamily="18" charset="0"/>
              </a:rPr>
              <a:t> FRAMEWORK</a:t>
            </a:r>
          </a:p>
        </p:txBody>
      </p:sp>
      <p:grpSp>
        <p:nvGrpSpPr>
          <p:cNvPr id="2663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457200" y="1793875"/>
            <a:ext cx="8305800" cy="369888"/>
          </a:xfrm>
          <a:prstGeom prst="rect">
            <a:avLst/>
          </a:prstGeom>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sp>
        <p:nvSpPr>
          <p:cNvPr id="20" name="Rectangle 19"/>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C00000"/>
                </a:solidFill>
              </a:rPr>
              <a:t>Chapter 3: </a:t>
            </a:r>
            <a:endParaRPr lang="sr-Latn-CS" sz="1100" b="1" dirty="0">
              <a:solidFill>
                <a:srgbClr val="C00000"/>
              </a:solidFill>
            </a:endParaRPr>
          </a:p>
          <a:p>
            <a:pPr algn="ctr" fontAlgn="auto">
              <a:spcBef>
                <a:spcPts val="0"/>
              </a:spcBef>
              <a:spcAft>
                <a:spcPts val="0"/>
              </a:spcAft>
              <a:defRPr/>
            </a:pPr>
            <a:r>
              <a:rPr lang="en-US" sz="1100" b="1" dirty="0">
                <a:solidFill>
                  <a:srgbClr val="C00000"/>
                </a:solidFill>
              </a:rPr>
              <a:t>FREEDOM TO PROVIDE SERVICES </a:t>
            </a:r>
          </a:p>
        </p:txBody>
      </p:sp>
      <p:pic>
        <p:nvPicPr>
          <p:cNvPr id="26634"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1" name="Rectangle 20"/>
          <p:cNvSpPr/>
          <p:nvPr/>
        </p:nvSpPr>
        <p:spPr>
          <a:xfrm>
            <a:off x="95250" y="104775"/>
            <a:ext cx="5314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en-US" b="1" dirty="0">
                <a:solidFill>
                  <a:schemeClr val="accent2">
                    <a:lumMod val="20000"/>
                    <a:lumOff val="80000"/>
                  </a:schemeClr>
                </a:solidFill>
                <a:latin typeface="Cambria" pitchFamily="18" charset="0"/>
              </a:rPr>
              <a:t>Chapter 3 – FREEDOM TO PROVIDE SERVICES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pic>
        <p:nvPicPr>
          <p:cNvPr id="2867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8677" name="Text Box 121"/>
          <p:cNvSpPr txBox="1">
            <a:spLocks noChangeArrowheads="1"/>
          </p:cNvSpPr>
          <p:nvPr/>
        </p:nvSpPr>
        <p:spPr bwMode="auto">
          <a:xfrm>
            <a:off x="228600" y="2057400"/>
            <a:ext cx="8686800" cy="3276600"/>
          </a:xfrm>
          <a:prstGeom prst="rect">
            <a:avLst/>
          </a:prstGeom>
          <a:noFill/>
          <a:ln w="9525" algn="ctr">
            <a:noFill/>
            <a:miter lim="800000"/>
            <a:headEnd/>
            <a:tailEnd/>
          </a:ln>
        </p:spPr>
        <p:txBody>
          <a:bodyPr/>
          <a:lstStyle/>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r>
              <a:rPr lang="en-US" sz="2400" b="1">
                <a:solidFill>
                  <a:srgbClr val="632523"/>
                </a:solidFill>
                <a:latin typeface="Cambria" pitchFamily="18" charset="0"/>
              </a:rPr>
              <a:t>Strategy for the development of postal services in  Montenegro for the period 2008 – 2018 (Action </a:t>
            </a:r>
            <a:r>
              <a:rPr lang="sr-Latn-CS" sz="2400" b="1">
                <a:solidFill>
                  <a:srgbClr val="632523"/>
                </a:solidFill>
                <a:latin typeface="Cambria" pitchFamily="18" charset="0"/>
              </a:rPr>
              <a:t>P</a:t>
            </a:r>
            <a:r>
              <a:rPr lang="en-US" sz="2400" b="1">
                <a:solidFill>
                  <a:srgbClr val="632523"/>
                </a:solidFill>
                <a:latin typeface="Cambria" pitchFamily="18" charset="0"/>
              </a:rPr>
              <a:t>lan)</a:t>
            </a: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r>
              <a:rPr lang="en-US" sz="2400" b="1">
                <a:solidFill>
                  <a:srgbClr val="632523"/>
                </a:solidFill>
                <a:latin typeface="Cambria" pitchFamily="18" charset="0"/>
              </a:rPr>
              <a:t>Program for restructuring of Montenegr</a:t>
            </a:r>
            <a:r>
              <a:rPr lang="sr-Latn-CS" sz="2400" b="1">
                <a:solidFill>
                  <a:srgbClr val="632523"/>
                </a:solidFill>
                <a:latin typeface="Cambria" pitchFamily="18" charset="0"/>
              </a:rPr>
              <a:t>o</a:t>
            </a:r>
            <a:r>
              <a:rPr lang="en-US" sz="2400" b="1">
                <a:solidFill>
                  <a:srgbClr val="632523"/>
                </a:solidFill>
                <a:latin typeface="Cambria" pitchFamily="18" charset="0"/>
              </a:rPr>
              <a:t> Post (Action </a:t>
            </a:r>
            <a:r>
              <a:rPr lang="sr-Latn-CS" sz="2400" b="1">
                <a:solidFill>
                  <a:srgbClr val="632523"/>
                </a:solidFill>
                <a:latin typeface="Cambria" pitchFamily="18" charset="0"/>
              </a:rPr>
              <a:t>P</a:t>
            </a:r>
            <a:r>
              <a:rPr lang="en-US" sz="2400" b="1">
                <a:solidFill>
                  <a:srgbClr val="632523"/>
                </a:solidFill>
                <a:latin typeface="Cambria" pitchFamily="18" charset="0"/>
              </a:rPr>
              <a:t>lan)</a:t>
            </a: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r>
              <a:rPr lang="en-US" sz="2400" b="1">
                <a:solidFill>
                  <a:srgbClr val="632523"/>
                </a:solidFill>
                <a:latin typeface="Cambria" pitchFamily="18" charset="0"/>
              </a:rPr>
              <a:t>Verification </a:t>
            </a:r>
            <a:r>
              <a:rPr lang="en-GB" sz="2400" b="1">
                <a:solidFill>
                  <a:srgbClr val="632523"/>
                </a:solidFill>
                <a:latin typeface="Cambria" pitchFamily="18" charset="0"/>
              </a:rPr>
              <a:t>A</a:t>
            </a:r>
            <a:r>
              <a:rPr lang="en-US" sz="2400" b="1">
                <a:solidFill>
                  <a:srgbClr val="632523"/>
                </a:solidFill>
                <a:latin typeface="Cambria" pitchFamily="18" charset="0"/>
              </a:rPr>
              <a:t>cts of </a:t>
            </a:r>
            <a:r>
              <a:rPr lang="sr-Latn-CS" sz="2400" b="1">
                <a:solidFill>
                  <a:srgbClr val="632523"/>
                </a:solidFill>
                <a:latin typeface="Cambria" pitchFamily="18" charset="0"/>
              </a:rPr>
              <a:t>the </a:t>
            </a:r>
            <a:r>
              <a:rPr lang="en-US" sz="2400" b="1">
                <a:solidFill>
                  <a:srgbClr val="632523"/>
                </a:solidFill>
                <a:latin typeface="Cambria" pitchFamily="18" charset="0"/>
              </a:rPr>
              <a:t>UPU (2004 Bucharest, 2008 Geneva)</a:t>
            </a: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r>
              <a:rPr lang="en-US" sz="2400" b="1">
                <a:solidFill>
                  <a:srgbClr val="632523"/>
                </a:solidFill>
                <a:latin typeface="Cambria" pitchFamily="18" charset="0"/>
              </a:rPr>
              <a:t>Postal Services</a:t>
            </a:r>
            <a:r>
              <a:rPr lang="en-GB" sz="2400" b="1">
                <a:solidFill>
                  <a:srgbClr val="632523"/>
                </a:solidFill>
                <a:latin typeface="Cambria" pitchFamily="18" charset="0"/>
              </a:rPr>
              <a:t> Act</a:t>
            </a: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r>
              <a:rPr lang="sr-Latn-CS" sz="2400" b="1">
                <a:solidFill>
                  <a:srgbClr val="632523"/>
                </a:solidFill>
                <a:latin typeface="Cambria" pitchFamily="18" charset="0"/>
              </a:rPr>
              <a:t>	</a:t>
            </a:r>
          </a:p>
          <a:p>
            <a:pPr marL="14288" indent="214313"/>
            <a:endParaRPr lang="sr-Latn-CS" sz="2400" b="1">
              <a:solidFill>
                <a:srgbClr val="632523"/>
              </a:solidFill>
              <a:latin typeface="Cambria" pitchFamily="18" charset="0"/>
            </a:endParaRPr>
          </a:p>
          <a:p>
            <a:pPr marL="14288" indent="214313" algn="ctr">
              <a:buFont typeface="Arial" charset="0"/>
              <a:buChar char="•"/>
            </a:pPr>
            <a:endParaRPr lang="en-US" sz="1400" b="1">
              <a:solidFill>
                <a:srgbClr val="953735"/>
              </a:solidFill>
              <a:latin typeface="Cambria" pitchFamily="18" charset="0"/>
            </a:endParaRPr>
          </a:p>
          <a:p>
            <a:pPr marL="14288" indent="214313" algn="ctr"/>
            <a:endParaRPr lang="en-US" sz="1400" b="1">
              <a:solidFill>
                <a:srgbClr val="000099"/>
              </a:solidFill>
              <a:latin typeface="Cambria" pitchFamily="18" charset="0"/>
            </a:endParaRPr>
          </a:p>
          <a:p>
            <a:pPr marL="14288" indent="214313" algn="ctr">
              <a:spcAft>
                <a:spcPct val="40000"/>
              </a:spcAft>
              <a:buClr>
                <a:srgbClr val="FF0000"/>
              </a:buClr>
              <a:buFont typeface="Wingdings" pitchFamily="2" charset="2"/>
              <a:buNone/>
            </a:pPr>
            <a:endParaRPr lang="en-US" b="1">
              <a:latin typeface="Cambria" pitchFamily="18" charset="0"/>
            </a:endParaRPr>
          </a:p>
        </p:txBody>
      </p:sp>
      <p:sp>
        <p:nvSpPr>
          <p:cNvPr id="14" name="Rectangle 13"/>
          <p:cNvSpPr/>
          <p:nvPr/>
        </p:nvSpPr>
        <p:spPr>
          <a:xfrm>
            <a:off x="152400" y="1447800"/>
            <a:ext cx="8534400" cy="523875"/>
          </a:xfrm>
          <a:prstGeom prst="rect">
            <a:avLst/>
          </a:prstGeom>
        </p:spPr>
        <p:txBody>
          <a:bodyPr>
            <a:spAutoFit/>
          </a:bodyPr>
          <a:lstStyle/>
          <a:p>
            <a:pPr marL="14288" indent="-14288" algn="ctr" fontAlgn="auto">
              <a:spcBef>
                <a:spcPts val="0"/>
              </a:spcBef>
              <a:spcAft>
                <a:spcPct val="40000"/>
              </a:spcAft>
              <a:buClr>
                <a:srgbClr val="FF0000"/>
              </a:buClr>
              <a:defRPr/>
            </a:pPr>
            <a:r>
              <a:rPr lang="sr-Latn-CS" sz="2800" b="1" dirty="0">
                <a:solidFill>
                  <a:schemeClr val="accent2">
                    <a:lumMod val="50000"/>
                  </a:schemeClr>
                </a:solidFill>
                <a:latin typeface="Cambria" pitchFamily="18" charset="0"/>
              </a:rPr>
              <a:t>ADOPTED DOCUMENTS</a:t>
            </a:r>
          </a:p>
        </p:txBody>
      </p:sp>
      <p:grpSp>
        <p:nvGrpSpPr>
          <p:cNvPr id="28679"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457200" y="1793875"/>
            <a:ext cx="8305800" cy="369888"/>
          </a:xfrm>
          <a:prstGeom prst="rect">
            <a:avLst/>
          </a:prstGeom>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sp>
        <p:nvSpPr>
          <p:cNvPr id="20" name="Rectangle 19"/>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C00000"/>
                </a:solidFill>
              </a:rPr>
              <a:t>Chapter 3: </a:t>
            </a:r>
            <a:endParaRPr lang="sr-Latn-CS" sz="1100" b="1" dirty="0">
              <a:solidFill>
                <a:srgbClr val="C00000"/>
              </a:solidFill>
            </a:endParaRPr>
          </a:p>
          <a:p>
            <a:pPr algn="ctr" fontAlgn="auto">
              <a:spcBef>
                <a:spcPts val="0"/>
              </a:spcBef>
              <a:spcAft>
                <a:spcPts val="0"/>
              </a:spcAft>
              <a:defRPr/>
            </a:pPr>
            <a:r>
              <a:rPr lang="en-US" sz="1100" b="1" dirty="0">
                <a:solidFill>
                  <a:srgbClr val="C00000"/>
                </a:solidFill>
              </a:rPr>
              <a:t>FREEDOM TO PROVIDE SERVICES </a:t>
            </a:r>
          </a:p>
        </p:txBody>
      </p:sp>
      <p:pic>
        <p:nvPicPr>
          <p:cNvPr id="28682"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1" name="Rectangle 20"/>
          <p:cNvSpPr/>
          <p:nvPr/>
        </p:nvSpPr>
        <p:spPr>
          <a:xfrm>
            <a:off x="95250" y="104775"/>
            <a:ext cx="5314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en-US" b="1" dirty="0">
                <a:solidFill>
                  <a:schemeClr val="accent2">
                    <a:lumMod val="20000"/>
                    <a:lumOff val="80000"/>
                  </a:schemeClr>
                </a:solidFill>
                <a:latin typeface="Cambria" pitchFamily="18" charset="0"/>
              </a:rPr>
              <a:t>Chapter 3 – FREEDOM TO PROVIDE SERVICES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pic>
        <p:nvPicPr>
          <p:cNvPr id="3072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3" name="Text Box 121"/>
          <p:cNvSpPr txBox="1">
            <a:spLocks noChangeArrowheads="1"/>
          </p:cNvSpPr>
          <p:nvPr/>
        </p:nvSpPr>
        <p:spPr bwMode="auto">
          <a:xfrm>
            <a:off x="152400" y="2514600"/>
            <a:ext cx="8686800" cy="3276600"/>
          </a:xfrm>
          <a:prstGeom prst="rect">
            <a:avLst/>
          </a:prstGeom>
          <a:noFill/>
          <a:ln w="9525" algn="ctr">
            <a:noFill/>
            <a:miter lim="800000"/>
            <a:headEnd/>
            <a:tailEnd/>
          </a:ln>
          <a:effectLst/>
        </p:spPr>
        <p:txBody>
          <a:bodyPr/>
          <a:lstStyle/>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defRPr/>
            </a:pPr>
            <a:r>
              <a:rPr lang="sr-Latn-CS" sz="2400" b="1" dirty="0">
                <a:solidFill>
                  <a:schemeClr val="accent2">
                    <a:lumMod val="50000"/>
                  </a:schemeClr>
                </a:solidFill>
                <a:latin typeface="Cambria" pitchFamily="18" charset="0"/>
              </a:rPr>
              <a:t>	</a:t>
            </a:r>
          </a:p>
          <a:p>
            <a:pPr marL="14288" indent="214313" fontAlgn="auto">
              <a:spcBef>
                <a:spcPts val="0"/>
              </a:spcBef>
              <a:spcAft>
                <a:spcPts val="0"/>
              </a:spcAft>
              <a:defRPr/>
            </a:pPr>
            <a:endParaRPr lang="sr-Latn-CS" sz="2400" b="1" dirty="0">
              <a:solidFill>
                <a:schemeClr val="accent2">
                  <a:lumMod val="50000"/>
                </a:schemeClr>
              </a:solidFill>
              <a:latin typeface="Cambria" pitchFamily="18" charset="0"/>
            </a:endParaRPr>
          </a:p>
          <a:p>
            <a:pPr marL="814388" indent="-450850" algn="ctr" fontAlgn="auto">
              <a:spcBef>
                <a:spcPts val="0"/>
              </a:spcBef>
              <a:spcAft>
                <a:spcPts val="0"/>
              </a:spcAft>
              <a:buFont typeface="Arial" pitchFamily="34" charset="0"/>
              <a:buChar char="•"/>
              <a:defRPr/>
            </a:pPr>
            <a:endParaRPr lang="en-US" sz="1400" b="1" dirty="0">
              <a:solidFill>
                <a:schemeClr val="accent2">
                  <a:lumMod val="75000"/>
                </a:schemeClr>
              </a:solidFill>
              <a:latin typeface="Cambria" pitchFamily="18" charset="0"/>
            </a:endParaRPr>
          </a:p>
          <a:p>
            <a:pPr marL="814388" indent="-450850" algn="ctr" fontAlgn="auto">
              <a:spcBef>
                <a:spcPts val="0"/>
              </a:spcBef>
              <a:spcAft>
                <a:spcPts val="0"/>
              </a:spcAft>
              <a:defRPr/>
            </a:pPr>
            <a:endParaRPr lang="en-US" sz="1400" b="1" dirty="0">
              <a:solidFill>
                <a:srgbClr val="000099"/>
              </a:solidFill>
              <a:latin typeface="Cambria" pitchFamily="18" charset="0"/>
            </a:endParaRPr>
          </a:p>
          <a:p>
            <a:pPr marL="814388" indent="-450850" algn="ctr" fontAlgn="auto">
              <a:spcBef>
                <a:spcPts val="0"/>
              </a:spcBef>
              <a:spcAft>
                <a:spcPct val="40000"/>
              </a:spcAft>
              <a:buClr>
                <a:srgbClr val="FF0000"/>
              </a:buClr>
              <a:buFont typeface="Wingdings" pitchFamily="2" charset="2"/>
              <a:buNone/>
              <a:defRPr/>
            </a:pPr>
            <a:endParaRPr lang="en-US" b="1" dirty="0">
              <a:latin typeface="Cambria" pitchFamily="18" charset="0"/>
            </a:endParaRPr>
          </a:p>
        </p:txBody>
      </p:sp>
      <p:sp>
        <p:nvSpPr>
          <p:cNvPr id="14" name="Rectangle 13"/>
          <p:cNvSpPr/>
          <p:nvPr/>
        </p:nvSpPr>
        <p:spPr>
          <a:xfrm>
            <a:off x="152400" y="1447800"/>
            <a:ext cx="8534400" cy="1557338"/>
          </a:xfrm>
          <a:prstGeom prst="rect">
            <a:avLst/>
          </a:prstGeom>
        </p:spPr>
        <p:txBody>
          <a:bodyPr>
            <a:spAutoFit/>
          </a:bodyPr>
          <a:lstStyle/>
          <a:p>
            <a:pPr marL="14288" indent="-14288" algn="ctr" fontAlgn="auto">
              <a:spcBef>
                <a:spcPts val="0"/>
              </a:spcBef>
              <a:spcAft>
                <a:spcPct val="40000"/>
              </a:spcAft>
              <a:buClr>
                <a:srgbClr val="FF0000"/>
              </a:buClr>
              <a:defRPr/>
            </a:pPr>
            <a:r>
              <a:rPr lang="en-US" sz="2800" b="1" dirty="0">
                <a:solidFill>
                  <a:schemeClr val="accent2">
                    <a:lumMod val="50000"/>
                  </a:schemeClr>
                </a:solidFill>
                <a:latin typeface="Cambria" pitchFamily="18" charset="0"/>
              </a:rPr>
              <a:t>Strategy for the development of postal services in  Montenegro for the period 2008 – 2018</a:t>
            </a:r>
          </a:p>
          <a:p>
            <a:pPr marL="14288" indent="-14288" algn="ctr" fontAlgn="auto">
              <a:spcBef>
                <a:spcPts val="0"/>
              </a:spcBef>
              <a:spcAft>
                <a:spcPct val="40000"/>
              </a:spcAft>
              <a:buClr>
                <a:srgbClr val="FF0000"/>
              </a:buClr>
              <a:buFont typeface="Wingdings" pitchFamily="2" charset="2"/>
              <a:buNone/>
              <a:defRPr/>
            </a:pPr>
            <a:endParaRPr lang="pl-PL" sz="2800" b="1" dirty="0">
              <a:solidFill>
                <a:schemeClr val="accent2">
                  <a:lumMod val="50000"/>
                </a:schemeClr>
              </a:solidFill>
              <a:latin typeface="Cambria" pitchFamily="18" charset="0"/>
            </a:endParaRPr>
          </a:p>
        </p:txBody>
      </p:sp>
      <p:grpSp>
        <p:nvGrpSpPr>
          <p:cNvPr id="30727"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457200" y="1793875"/>
            <a:ext cx="8305800" cy="369888"/>
          </a:xfrm>
          <a:prstGeom prst="rect">
            <a:avLst/>
          </a:prstGeom>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sp>
        <p:nvSpPr>
          <p:cNvPr id="20" name="Rectangle 19"/>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C00000"/>
                </a:solidFill>
              </a:rPr>
              <a:t>Chapter 3: </a:t>
            </a:r>
            <a:endParaRPr lang="sr-Latn-CS" sz="1100" b="1" dirty="0">
              <a:solidFill>
                <a:srgbClr val="C00000"/>
              </a:solidFill>
            </a:endParaRPr>
          </a:p>
          <a:p>
            <a:pPr algn="ctr" fontAlgn="auto">
              <a:spcBef>
                <a:spcPts val="0"/>
              </a:spcBef>
              <a:spcAft>
                <a:spcPts val="0"/>
              </a:spcAft>
              <a:defRPr/>
            </a:pPr>
            <a:r>
              <a:rPr lang="en-US" sz="1100" b="1" dirty="0">
                <a:solidFill>
                  <a:srgbClr val="C00000"/>
                </a:solidFill>
              </a:rPr>
              <a:t>FREEDOM TO PROVIDE SERVICES </a:t>
            </a:r>
          </a:p>
        </p:txBody>
      </p:sp>
      <p:pic>
        <p:nvPicPr>
          <p:cNvPr id="30730"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9" name="Down Arrow 28"/>
          <p:cNvSpPr/>
          <p:nvPr/>
        </p:nvSpPr>
        <p:spPr>
          <a:xfrm rot="2634120">
            <a:off x="1870075" y="2317750"/>
            <a:ext cx="484188" cy="2070100"/>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en-US"/>
          </a:p>
        </p:txBody>
      </p:sp>
      <p:sp>
        <p:nvSpPr>
          <p:cNvPr id="30" name="Down Arrow 29"/>
          <p:cNvSpPr/>
          <p:nvPr/>
        </p:nvSpPr>
        <p:spPr>
          <a:xfrm>
            <a:off x="4343400" y="2590800"/>
            <a:ext cx="484188" cy="1600200"/>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en-US"/>
          </a:p>
        </p:txBody>
      </p:sp>
      <p:sp>
        <p:nvSpPr>
          <p:cNvPr id="32" name="Down Arrow 31"/>
          <p:cNvSpPr/>
          <p:nvPr/>
        </p:nvSpPr>
        <p:spPr>
          <a:xfrm rot="18974272">
            <a:off x="6592888" y="2317750"/>
            <a:ext cx="484187" cy="2071688"/>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en-US"/>
          </a:p>
        </p:txBody>
      </p:sp>
      <p:sp>
        <p:nvSpPr>
          <p:cNvPr id="38" name="Rounded Rectangle 37"/>
          <p:cNvSpPr/>
          <p:nvPr/>
        </p:nvSpPr>
        <p:spPr>
          <a:xfrm>
            <a:off x="3124200" y="4267200"/>
            <a:ext cx="2819400" cy="914400"/>
          </a:xfrm>
          <a:prstGeom prst="roundRect">
            <a:avLst/>
          </a:prstGeom>
        </p:spPr>
        <p:style>
          <a:lnRef idx="3">
            <a:schemeClr val="lt1"/>
          </a:lnRef>
          <a:fillRef idx="1">
            <a:schemeClr val="accent3"/>
          </a:fillRef>
          <a:effectRef idx="1">
            <a:schemeClr val="accent3"/>
          </a:effectRef>
          <a:fontRef idx="minor">
            <a:schemeClr val="lt1"/>
          </a:fontRef>
        </p:style>
        <p:txBody>
          <a:bodyPr anchor="ctr"/>
          <a:lstStyle/>
          <a:p>
            <a:pPr algn="ctr"/>
            <a:r>
              <a:rPr lang="en-US">
                <a:solidFill>
                  <a:srgbClr val="FFFFFF"/>
                </a:solidFill>
              </a:rPr>
              <a:t>Program for </a:t>
            </a:r>
            <a:r>
              <a:rPr lang="sr-Latn-CS">
                <a:solidFill>
                  <a:srgbClr val="FFFFFF"/>
                </a:solidFill>
              </a:rPr>
              <a:t>r</a:t>
            </a:r>
            <a:r>
              <a:rPr lang="en-US">
                <a:solidFill>
                  <a:srgbClr val="FFFFFF"/>
                </a:solidFill>
              </a:rPr>
              <a:t>estructuring </a:t>
            </a:r>
            <a:r>
              <a:rPr lang="sr-Latn-CS">
                <a:solidFill>
                  <a:srgbClr val="FFFFFF"/>
                </a:solidFill>
              </a:rPr>
              <a:t>of </a:t>
            </a:r>
            <a:r>
              <a:rPr lang="en-US">
                <a:solidFill>
                  <a:srgbClr val="FFFFFF"/>
                </a:solidFill>
              </a:rPr>
              <a:t>Montenegro</a:t>
            </a:r>
            <a:r>
              <a:rPr lang="sr-Latn-CS">
                <a:solidFill>
                  <a:srgbClr val="FFFFFF"/>
                </a:solidFill>
              </a:rPr>
              <a:t> Post</a:t>
            </a:r>
            <a:r>
              <a:rPr lang="en-US">
                <a:solidFill>
                  <a:srgbClr val="FFFFFF"/>
                </a:solidFill>
              </a:rPr>
              <a:t> </a:t>
            </a:r>
          </a:p>
        </p:txBody>
      </p:sp>
      <p:sp>
        <p:nvSpPr>
          <p:cNvPr id="40" name="Rounded Rectangle 39"/>
          <p:cNvSpPr/>
          <p:nvPr/>
        </p:nvSpPr>
        <p:spPr>
          <a:xfrm>
            <a:off x="6096000" y="4267200"/>
            <a:ext cx="2819400" cy="914400"/>
          </a:xfrm>
          <a:prstGeom prst="roundRect">
            <a:avLst/>
          </a:prstGeom>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r>
              <a:rPr lang="en-US" dirty="0"/>
              <a:t>New Postal Services Act</a:t>
            </a:r>
          </a:p>
        </p:txBody>
      </p:sp>
      <p:sp>
        <p:nvSpPr>
          <p:cNvPr id="41" name="Rounded Rectangle 40"/>
          <p:cNvSpPr/>
          <p:nvPr/>
        </p:nvSpPr>
        <p:spPr>
          <a:xfrm>
            <a:off x="152400" y="4267200"/>
            <a:ext cx="2819400" cy="914400"/>
          </a:xfrm>
          <a:prstGeom prst="roundRect">
            <a:avLst/>
          </a:prstGeom>
        </p:spPr>
        <p:style>
          <a:lnRef idx="3">
            <a:schemeClr val="lt1"/>
          </a:lnRef>
          <a:fillRef idx="1">
            <a:schemeClr val="accent3"/>
          </a:fillRef>
          <a:effectRef idx="1">
            <a:schemeClr val="accent3"/>
          </a:effectRef>
          <a:fontRef idx="minor">
            <a:schemeClr val="lt1"/>
          </a:fontRef>
        </p:style>
        <p:txBody>
          <a:bodyPr anchor="ctr"/>
          <a:lstStyle/>
          <a:p>
            <a:pPr algn="ctr">
              <a:defRPr/>
            </a:pPr>
            <a:r>
              <a:rPr lang="sr-Latn-CS">
                <a:solidFill>
                  <a:srgbClr val="FFFFFF"/>
                </a:solidFill>
              </a:rPr>
              <a:t>Market l</a:t>
            </a:r>
            <a:r>
              <a:rPr lang="en-US">
                <a:solidFill>
                  <a:srgbClr val="FFFFFF"/>
                </a:solidFill>
              </a:rPr>
              <a:t>iberalization</a:t>
            </a:r>
          </a:p>
        </p:txBody>
      </p:sp>
      <p:sp>
        <p:nvSpPr>
          <p:cNvPr id="31" name="Rectangle 30"/>
          <p:cNvSpPr/>
          <p:nvPr/>
        </p:nvSpPr>
        <p:spPr>
          <a:xfrm>
            <a:off x="95250" y="104775"/>
            <a:ext cx="5314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en-US" b="1" dirty="0">
                <a:solidFill>
                  <a:schemeClr val="accent2">
                    <a:lumMod val="20000"/>
                    <a:lumOff val="80000"/>
                  </a:schemeClr>
                </a:solidFill>
                <a:latin typeface="Cambria" pitchFamily="18" charset="0"/>
              </a:rPr>
              <a:t>Chapter 3 – FREEDOM TO PROVIDE SERVICES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randombar(horizontal)">
                                      <p:cBhvr>
                                        <p:cTn id="7" dur="500"/>
                                        <p:tgtEl>
                                          <p:spTgt spid="29"/>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randombar(horizontal)">
                                      <p:cBhvr>
                                        <p:cTn id="10" dur="500"/>
                                        <p:tgtEl>
                                          <p:spTgt spid="3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randombar(horizontal)">
                                      <p:cBhvr>
                                        <p:cTn id="13" dur="500"/>
                                        <p:tgtEl>
                                          <p:spTgt spid="32"/>
                                        </p:tgtEl>
                                      </p:cBhvr>
                                    </p:animEffect>
                                  </p:childTnLst>
                                </p:cTn>
                              </p:par>
                            </p:childTnLst>
                          </p:cTn>
                        </p:par>
                        <p:par>
                          <p:cTn id="14" fill="hold">
                            <p:stCondLst>
                              <p:cond delay="500"/>
                            </p:stCondLst>
                            <p:childTnLst>
                              <p:par>
                                <p:cTn id="15" presetID="8" presetClass="entr" presetSubtype="16" fill="hold" grpId="0" nodeType="afterEffect">
                                  <p:stCondLst>
                                    <p:cond delay="2000"/>
                                  </p:stCondLst>
                                  <p:childTnLst>
                                    <p:set>
                                      <p:cBhvr>
                                        <p:cTn id="16" dur="1" fill="hold">
                                          <p:stCondLst>
                                            <p:cond delay="0"/>
                                          </p:stCondLst>
                                        </p:cTn>
                                        <p:tgtEl>
                                          <p:spTgt spid="41"/>
                                        </p:tgtEl>
                                        <p:attrNameLst>
                                          <p:attrName>style.visibility</p:attrName>
                                        </p:attrNameLst>
                                      </p:cBhvr>
                                      <p:to>
                                        <p:strVal val="visible"/>
                                      </p:to>
                                    </p:set>
                                    <p:animEffect transition="in" filter="diamond(in)">
                                      <p:cBhvr>
                                        <p:cTn id="17" dur="2000"/>
                                        <p:tgtEl>
                                          <p:spTgt spid="41"/>
                                        </p:tgtEl>
                                      </p:cBhvr>
                                    </p:animEffect>
                                  </p:childTnLst>
                                </p:cTn>
                              </p:par>
                              <p:par>
                                <p:cTn id="18" presetID="8" presetClass="entr" presetSubtype="16" fill="hold" grpId="0" nodeType="withEffect">
                                  <p:stCondLst>
                                    <p:cond delay="2000"/>
                                  </p:stCondLst>
                                  <p:childTnLst>
                                    <p:set>
                                      <p:cBhvr>
                                        <p:cTn id="19" dur="1" fill="hold">
                                          <p:stCondLst>
                                            <p:cond delay="0"/>
                                          </p:stCondLst>
                                        </p:cTn>
                                        <p:tgtEl>
                                          <p:spTgt spid="38"/>
                                        </p:tgtEl>
                                        <p:attrNameLst>
                                          <p:attrName>style.visibility</p:attrName>
                                        </p:attrNameLst>
                                      </p:cBhvr>
                                      <p:to>
                                        <p:strVal val="visible"/>
                                      </p:to>
                                    </p:set>
                                    <p:animEffect transition="in" filter="diamond(in)">
                                      <p:cBhvr>
                                        <p:cTn id="20" dur="2000"/>
                                        <p:tgtEl>
                                          <p:spTgt spid="38"/>
                                        </p:tgtEl>
                                      </p:cBhvr>
                                    </p:animEffect>
                                  </p:childTnLst>
                                </p:cTn>
                              </p:par>
                              <p:par>
                                <p:cTn id="21" presetID="8" presetClass="entr" presetSubtype="16" fill="hold" grpId="0" nodeType="withEffect">
                                  <p:stCondLst>
                                    <p:cond delay="2000"/>
                                  </p:stCondLst>
                                  <p:childTnLst>
                                    <p:set>
                                      <p:cBhvr>
                                        <p:cTn id="22" dur="1" fill="hold">
                                          <p:stCondLst>
                                            <p:cond delay="0"/>
                                          </p:stCondLst>
                                        </p:cTn>
                                        <p:tgtEl>
                                          <p:spTgt spid="40"/>
                                        </p:tgtEl>
                                        <p:attrNameLst>
                                          <p:attrName>style.visibility</p:attrName>
                                        </p:attrNameLst>
                                      </p:cBhvr>
                                      <p:to>
                                        <p:strVal val="visible"/>
                                      </p:to>
                                    </p:set>
                                    <p:animEffect transition="in" filter="diamond(in)">
                                      <p:cBhvr>
                                        <p:cTn id="23" dur="2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2" grpId="0" animBg="1"/>
      <p:bldP spid="38" grpId="0" animBg="1"/>
      <p:bldP spid="40" grpId="0" animBg="1"/>
      <p:bldP spid="4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pic>
        <p:nvPicPr>
          <p:cNvPr id="3277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32773" name="Text Box 121"/>
          <p:cNvSpPr txBox="1">
            <a:spLocks noChangeArrowheads="1"/>
          </p:cNvSpPr>
          <p:nvPr/>
        </p:nvSpPr>
        <p:spPr bwMode="auto">
          <a:xfrm>
            <a:off x="152400" y="2514600"/>
            <a:ext cx="8839200" cy="3276600"/>
          </a:xfrm>
          <a:prstGeom prst="rect">
            <a:avLst/>
          </a:prstGeom>
          <a:noFill/>
          <a:ln w="9525" algn="ctr">
            <a:noFill/>
            <a:miter lim="800000"/>
            <a:headEnd/>
            <a:tailEnd/>
          </a:ln>
        </p:spPr>
        <p:txBody>
          <a:bodyPr/>
          <a:lstStyle/>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r>
              <a:rPr lang="en-US" sz="2400" b="1">
                <a:solidFill>
                  <a:srgbClr val="632523"/>
                </a:solidFill>
                <a:latin typeface="Cambria" pitchFamily="18" charset="0"/>
              </a:rPr>
              <a:t>Government </a:t>
            </a:r>
            <a:r>
              <a:rPr lang="sr-Latn-CS" sz="2400" b="1">
                <a:solidFill>
                  <a:srgbClr val="632523"/>
                </a:solidFill>
                <a:latin typeface="Cambria" pitchFamily="18" charset="0"/>
              </a:rPr>
              <a:t>of </a:t>
            </a:r>
            <a:r>
              <a:rPr lang="en-US" sz="2400" b="1">
                <a:solidFill>
                  <a:srgbClr val="632523"/>
                </a:solidFill>
                <a:latin typeface="Cambria" pitchFamily="18" charset="0"/>
              </a:rPr>
              <a:t>Montenegro ad</a:t>
            </a:r>
            <a:r>
              <a:rPr lang="sr-Latn-CS" sz="2400" b="1">
                <a:solidFill>
                  <a:srgbClr val="632523"/>
                </a:solidFill>
                <a:latin typeface="Cambria" pitchFamily="18" charset="0"/>
              </a:rPr>
              <a:t>o</a:t>
            </a:r>
            <a:r>
              <a:rPr lang="en-US" sz="2400" b="1">
                <a:solidFill>
                  <a:srgbClr val="632523"/>
                </a:solidFill>
                <a:latin typeface="Cambria" pitchFamily="18" charset="0"/>
              </a:rPr>
              <a:t>pted </a:t>
            </a:r>
            <a:r>
              <a:rPr lang="sr-Latn-CS" sz="2400" b="1">
                <a:solidFill>
                  <a:srgbClr val="632523"/>
                </a:solidFill>
                <a:latin typeface="Cambria" pitchFamily="18" charset="0"/>
              </a:rPr>
              <a:t>the </a:t>
            </a:r>
            <a:r>
              <a:rPr lang="en-US" sz="2400" b="1">
                <a:solidFill>
                  <a:srgbClr val="632523"/>
                </a:solidFill>
                <a:latin typeface="Cambria" pitchFamily="18" charset="0"/>
              </a:rPr>
              <a:t>Program </a:t>
            </a:r>
            <a:r>
              <a:rPr lang="sr-Latn-CS" sz="2400" b="1">
                <a:solidFill>
                  <a:srgbClr val="632523"/>
                </a:solidFill>
                <a:latin typeface="Cambria" pitchFamily="18" charset="0"/>
              </a:rPr>
              <a:t>for</a:t>
            </a:r>
            <a:r>
              <a:rPr lang="en-US" sz="2400" b="1">
                <a:solidFill>
                  <a:srgbClr val="632523"/>
                </a:solidFill>
                <a:latin typeface="Cambria" pitchFamily="18" charset="0"/>
              </a:rPr>
              <a:t> restructuring of Montenegr</a:t>
            </a:r>
            <a:r>
              <a:rPr lang="sr-Latn-CS" sz="2400" b="1">
                <a:solidFill>
                  <a:srgbClr val="632523"/>
                </a:solidFill>
                <a:latin typeface="Cambria" pitchFamily="18" charset="0"/>
              </a:rPr>
              <a:t>o</a:t>
            </a:r>
            <a:r>
              <a:rPr lang="en-US" sz="2400" b="1">
                <a:solidFill>
                  <a:srgbClr val="632523"/>
                </a:solidFill>
                <a:latin typeface="Cambria" pitchFamily="18" charset="0"/>
              </a:rPr>
              <a:t> Post </a:t>
            </a:r>
          </a:p>
          <a:p>
            <a:pPr marL="14288" indent="214313">
              <a:buFont typeface="Arial" charset="0"/>
              <a:buChar char="•"/>
            </a:pPr>
            <a:endParaRPr lang="en-US" sz="2000" b="1">
              <a:solidFill>
                <a:srgbClr val="632523"/>
              </a:solidFill>
              <a:latin typeface="Cambria" pitchFamily="18" charset="0"/>
            </a:endParaRPr>
          </a:p>
          <a:p>
            <a:pPr marL="14288" indent="214313">
              <a:buFont typeface="Arial" charset="0"/>
              <a:buChar char="•"/>
            </a:pPr>
            <a:endParaRPr lang="en-US" sz="2000" b="1">
              <a:solidFill>
                <a:srgbClr val="632523"/>
              </a:solidFill>
              <a:latin typeface="Cambria" pitchFamily="18" charset="0"/>
            </a:endParaRPr>
          </a:p>
          <a:p>
            <a:pPr marL="14288" indent="214313">
              <a:buFont typeface="Arial" charset="0"/>
              <a:buChar char="•"/>
            </a:pPr>
            <a:r>
              <a:rPr lang="en-US" sz="2400" b="1">
                <a:solidFill>
                  <a:srgbClr val="632523"/>
                </a:solidFill>
                <a:latin typeface="Cambria" pitchFamily="18" charset="0"/>
              </a:rPr>
              <a:t>Ministry </a:t>
            </a:r>
            <a:r>
              <a:rPr lang="sr-Latn-CS" sz="2400" b="1">
                <a:solidFill>
                  <a:srgbClr val="632523"/>
                </a:solidFill>
                <a:latin typeface="Cambria" pitchFamily="18" charset="0"/>
              </a:rPr>
              <a:t>for</a:t>
            </a:r>
            <a:r>
              <a:rPr lang="en-US" sz="2400" b="1">
                <a:solidFill>
                  <a:srgbClr val="632523"/>
                </a:solidFill>
                <a:latin typeface="Cambria" pitchFamily="18" charset="0"/>
              </a:rPr>
              <a:t> Information Society and Telecommunication</a:t>
            </a:r>
            <a:r>
              <a:rPr lang="sr-Latn-CS" sz="2400" b="1">
                <a:solidFill>
                  <a:srgbClr val="632523"/>
                </a:solidFill>
                <a:latin typeface="Cambria" pitchFamily="18" charset="0"/>
              </a:rPr>
              <a:t>s</a:t>
            </a:r>
            <a:r>
              <a:rPr lang="en-US" sz="2400" b="1">
                <a:solidFill>
                  <a:srgbClr val="632523"/>
                </a:solidFill>
                <a:latin typeface="Cambria" pitchFamily="18" charset="0"/>
              </a:rPr>
              <a:t> is in charge of implementation of the </a:t>
            </a:r>
            <a:r>
              <a:rPr lang="sr-Latn-CS" sz="2400" b="1">
                <a:solidFill>
                  <a:srgbClr val="632523"/>
                </a:solidFill>
                <a:latin typeface="Cambria" pitchFamily="18" charset="0"/>
              </a:rPr>
              <a:t>R</a:t>
            </a:r>
            <a:r>
              <a:rPr lang="en-US" sz="2400" b="1">
                <a:solidFill>
                  <a:srgbClr val="632523"/>
                </a:solidFill>
                <a:latin typeface="Cambria" pitchFamily="18" charset="0"/>
              </a:rPr>
              <a:t>estructuring Program</a:t>
            </a:r>
          </a:p>
          <a:p>
            <a:pPr marL="14288" indent="214313">
              <a:buFont typeface="Arial" charset="0"/>
              <a:buChar char="•"/>
            </a:pPr>
            <a:endParaRPr lang="en-US" sz="20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r>
              <a:rPr lang="sr-Latn-CS" sz="2400" b="1">
                <a:solidFill>
                  <a:srgbClr val="632523"/>
                </a:solidFill>
                <a:latin typeface="Cambria" pitchFamily="18" charset="0"/>
              </a:rPr>
              <a:t>	</a:t>
            </a:r>
          </a:p>
          <a:p>
            <a:pPr marL="14288" indent="214313"/>
            <a:endParaRPr lang="sr-Latn-CS" sz="2400" b="1">
              <a:solidFill>
                <a:srgbClr val="632523"/>
              </a:solidFill>
              <a:latin typeface="Cambria" pitchFamily="18" charset="0"/>
            </a:endParaRPr>
          </a:p>
          <a:p>
            <a:pPr marL="14288" indent="214313" algn="ctr">
              <a:buFont typeface="Arial" charset="0"/>
              <a:buChar char="•"/>
            </a:pPr>
            <a:endParaRPr lang="en-US" sz="1400" b="1">
              <a:solidFill>
                <a:srgbClr val="953735"/>
              </a:solidFill>
              <a:latin typeface="Cambria" pitchFamily="18" charset="0"/>
            </a:endParaRPr>
          </a:p>
          <a:p>
            <a:pPr marL="14288" indent="214313" algn="ctr"/>
            <a:endParaRPr lang="en-US" sz="1400" b="1">
              <a:solidFill>
                <a:srgbClr val="000099"/>
              </a:solidFill>
              <a:latin typeface="Cambria" pitchFamily="18" charset="0"/>
            </a:endParaRPr>
          </a:p>
          <a:p>
            <a:pPr marL="14288" indent="214313" algn="ctr">
              <a:spcAft>
                <a:spcPct val="40000"/>
              </a:spcAft>
              <a:buClr>
                <a:srgbClr val="FF0000"/>
              </a:buClr>
              <a:buFont typeface="Wingdings" pitchFamily="2" charset="2"/>
              <a:buNone/>
            </a:pPr>
            <a:endParaRPr lang="en-US" b="1">
              <a:latin typeface="Cambria" pitchFamily="18" charset="0"/>
            </a:endParaRPr>
          </a:p>
        </p:txBody>
      </p:sp>
      <p:sp>
        <p:nvSpPr>
          <p:cNvPr id="32774" name="Rectangle 13"/>
          <p:cNvSpPr>
            <a:spLocks noChangeArrowheads="1"/>
          </p:cNvSpPr>
          <p:nvPr/>
        </p:nvSpPr>
        <p:spPr bwMode="auto">
          <a:xfrm>
            <a:off x="152400" y="1447800"/>
            <a:ext cx="8534400" cy="946150"/>
          </a:xfrm>
          <a:prstGeom prst="rect">
            <a:avLst/>
          </a:prstGeom>
          <a:noFill/>
          <a:ln w="9525">
            <a:noFill/>
            <a:miter lim="800000"/>
            <a:headEnd/>
            <a:tailEnd/>
          </a:ln>
        </p:spPr>
        <p:txBody>
          <a:bodyPr>
            <a:spAutoFit/>
          </a:bodyPr>
          <a:lstStyle/>
          <a:p>
            <a:pPr marL="14288" indent="214313" algn="ctr"/>
            <a:r>
              <a:rPr lang="en-US" sz="2800" b="1">
                <a:solidFill>
                  <a:srgbClr val="632523"/>
                </a:solidFill>
                <a:latin typeface="Cambria" pitchFamily="18" charset="0"/>
              </a:rPr>
              <a:t>Program for </a:t>
            </a:r>
            <a:r>
              <a:rPr lang="sr-Latn-CS" sz="2800" b="1">
                <a:solidFill>
                  <a:srgbClr val="632523"/>
                </a:solidFill>
                <a:latin typeface="Cambria" pitchFamily="18" charset="0"/>
              </a:rPr>
              <a:t>r</a:t>
            </a:r>
            <a:r>
              <a:rPr lang="en-US" sz="2800" b="1">
                <a:solidFill>
                  <a:srgbClr val="632523"/>
                </a:solidFill>
                <a:latin typeface="Cambria" pitchFamily="18" charset="0"/>
              </a:rPr>
              <a:t>estructuring of Montenegr</a:t>
            </a:r>
            <a:r>
              <a:rPr lang="sr-Latn-CS" sz="2800" b="1">
                <a:solidFill>
                  <a:srgbClr val="632523"/>
                </a:solidFill>
                <a:latin typeface="Cambria" pitchFamily="18" charset="0"/>
              </a:rPr>
              <a:t>o</a:t>
            </a:r>
            <a:r>
              <a:rPr lang="en-US" sz="2800" b="1">
                <a:solidFill>
                  <a:srgbClr val="632523"/>
                </a:solidFill>
                <a:latin typeface="Cambria" pitchFamily="18" charset="0"/>
              </a:rPr>
              <a:t> Post </a:t>
            </a:r>
          </a:p>
          <a:p>
            <a:pPr marL="14288" indent="214313" algn="ctr">
              <a:spcAft>
                <a:spcPct val="40000"/>
              </a:spcAft>
              <a:buClr>
                <a:srgbClr val="FF0000"/>
              </a:buClr>
              <a:buFont typeface="Wingdings" pitchFamily="2" charset="2"/>
              <a:buNone/>
            </a:pPr>
            <a:endParaRPr lang="pl-PL" sz="2800" b="1">
              <a:solidFill>
                <a:srgbClr val="632523"/>
              </a:solidFill>
              <a:latin typeface="Cambria" pitchFamily="18" charset="0"/>
            </a:endParaRPr>
          </a:p>
        </p:txBody>
      </p:sp>
      <p:grpSp>
        <p:nvGrpSpPr>
          <p:cNvPr id="3277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457200" y="1793875"/>
            <a:ext cx="8305800" cy="369888"/>
          </a:xfrm>
          <a:prstGeom prst="rect">
            <a:avLst/>
          </a:prstGeom>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sp>
        <p:nvSpPr>
          <p:cNvPr id="20" name="Rectangle 19"/>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C00000"/>
                </a:solidFill>
              </a:rPr>
              <a:t>Chapter 3: </a:t>
            </a:r>
            <a:endParaRPr lang="sr-Latn-CS" sz="1100" b="1" dirty="0">
              <a:solidFill>
                <a:srgbClr val="C00000"/>
              </a:solidFill>
            </a:endParaRPr>
          </a:p>
          <a:p>
            <a:pPr algn="ctr" fontAlgn="auto">
              <a:spcBef>
                <a:spcPts val="0"/>
              </a:spcBef>
              <a:spcAft>
                <a:spcPts val="0"/>
              </a:spcAft>
              <a:defRPr/>
            </a:pPr>
            <a:r>
              <a:rPr lang="en-US" sz="1100" b="1" dirty="0">
                <a:solidFill>
                  <a:srgbClr val="C00000"/>
                </a:solidFill>
              </a:rPr>
              <a:t>FREEDOM TO PROVIDE SERVICES </a:t>
            </a:r>
          </a:p>
        </p:txBody>
      </p:sp>
      <p:pic>
        <p:nvPicPr>
          <p:cNvPr id="3277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1" name="Rectangle 20"/>
          <p:cNvSpPr/>
          <p:nvPr/>
        </p:nvSpPr>
        <p:spPr>
          <a:xfrm>
            <a:off x="95250" y="104775"/>
            <a:ext cx="5314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en-US" b="1" dirty="0">
                <a:solidFill>
                  <a:schemeClr val="accent2">
                    <a:lumMod val="20000"/>
                    <a:lumOff val="80000"/>
                  </a:schemeClr>
                </a:solidFill>
                <a:latin typeface="Cambria" pitchFamily="18" charset="0"/>
              </a:rPr>
              <a:t>Chapter 3 – FREEDOM TO PROVIDE SERVICES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pic>
        <p:nvPicPr>
          <p:cNvPr id="3482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34821" name="Text Box 121"/>
          <p:cNvSpPr txBox="1">
            <a:spLocks noChangeArrowheads="1"/>
          </p:cNvSpPr>
          <p:nvPr/>
        </p:nvSpPr>
        <p:spPr bwMode="auto">
          <a:xfrm>
            <a:off x="152400" y="2514600"/>
            <a:ext cx="8839200" cy="3276600"/>
          </a:xfrm>
          <a:prstGeom prst="rect">
            <a:avLst/>
          </a:prstGeom>
          <a:noFill/>
          <a:ln w="9525" algn="ctr">
            <a:noFill/>
            <a:miter lim="800000"/>
            <a:headEnd/>
            <a:tailEnd/>
          </a:ln>
        </p:spPr>
        <p:txBody>
          <a:bodyPr/>
          <a:lstStyle/>
          <a:p>
            <a:pPr marL="14288" indent="214313">
              <a:buFont typeface="Arial" charset="0"/>
              <a:buChar char="•"/>
            </a:pPr>
            <a:endParaRPr lang="en-US" sz="2400" b="1">
              <a:solidFill>
                <a:srgbClr val="632523"/>
              </a:solidFill>
              <a:latin typeface="Cambria" pitchFamily="18" charset="0"/>
            </a:endParaRPr>
          </a:p>
          <a:p>
            <a:pPr marL="14288" indent="214313"/>
            <a:endParaRPr lang="en-US" sz="2400" b="1">
              <a:solidFill>
                <a:srgbClr val="632523"/>
              </a:solidFill>
              <a:latin typeface="Cambria" pitchFamily="18" charset="0"/>
            </a:endParaRPr>
          </a:p>
          <a:p>
            <a:pPr marL="14288" indent="214313">
              <a:buFont typeface="Calibri" pitchFamily="34" charset="0"/>
              <a:buAutoNum type="arabicPeriod"/>
            </a:pPr>
            <a:r>
              <a:rPr lang="en-US" sz="2400" b="1">
                <a:solidFill>
                  <a:srgbClr val="632523"/>
                </a:solidFill>
                <a:latin typeface="Cambria" pitchFamily="18" charset="0"/>
              </a:rPr>
              <a:t>Change of legal </a:t>
            </a:r>
            <a:r>
              <a:rPr lang="sr-Latn-CS" sz="2400" b="1">
                <a:solidFill>
                  <a:srgbClr val="632523"/>
                </a:solidFill>
                <a:latin typeface="Cambria" pitchFamily="18" charset="0"/>
              </a:rPr>
              <a:t>status</a:t>
            </a:r>
            <a:r>
              <a:rPr lang="en-US" sz="2400" b="1">
                <a:solidFill>
                  <a:srgbClr val="632523"/>
                </a:solidFill>
                <a:latin typeface="Cambria" pitchFamily="18" charset="0"/>
              </a:rPr>
              <a:t> of Montenegro</a:t>
            </a:r>
            <a:r>
              <a:rPr lang="sr-Latn-CS" sz="2400" b="1">
                <a:solidFill>
                  <a:srgbClr val="632523"/>
                </a:solidFill>
                <a:latin typeface="Cambria" pitchFamily="18" charset="0"/>
              </a:rPr>
              <a:t> Post</a:t>
            </a:r>
          </a:p>
          <a:p>
            <a:pPr marL="14288" indent="214313">
              <a:buFont typeface="Calibri" pitchFamily="34" charset="0"/>
              <a:buAutoNum type="arabicPeriod"/>
            </a:pPr>
            <a:endParaRPr lang="sr-Latn-CS" sz="2400" b="1">
              <a:solidFill>
                <a:srgbClr val="632523"/>
              </a:solidFill>
              <a:latin typeface="Cambria" pitchFamily="18" charset="0"/>
            </a:endParaRPr>
          </a:p>
          <a:p>
            <a:pPr marL="14288" indent="214313">
              <a:buFont typeface="Calibri" pitchFamily="34" charset="0"/>
              <a:buAutoNum type="arabicPeriod"/>
            </a:pPr>
            <a:endParaRPr lang="sr-Latn-CS" sz="2400" b="1">
              <a:solidFill>
                <a:srgbClr val="632523"/>
              </a:solidFill>
              <a:latin typeface="Cambria" pitchFamily="18" charset="0"/>
            </a:endParaRPr>
          </a:p>
          <a:p>
            <a:pPr marL="14288" indent="214313">
              <a:buFont typeface="Calibri" pitchFamily="34" charset="0"/>
              <a:buAutoNum type="arabicPeriod"/>
            </a:pPr>
            <a:r>
              <a:rPr lang="sr-Latn-CS" sz="2400" b="1">
                <a:solidFill>
                  <a:srgbClr val="632523"/>
                </a:solidFill>
                <a:latin typeface="Cambria" pitchFamily="18" charset="0"/>
              </a:rPr>
              <a:t> </a:t>
            </a:r>
            <a:r>
              <a:rPr lang="en-US" sz="2400" b="1">
                <a:solidFill>
                  <a:srgbClr val="632523"/>
                </a:solidFill>
                <a:latin typeface="Cambria" pitchFamily="18" charset="0"/>
              </a:rPr>
              <a:t>Preparation of the tender proce</a:t>
            </a:r>
            <a:r>
              <a:rPr lang="sr-Latn-CS" sz="2400" b="1">
                <a:solidFill>
                  <a:srgbClr val="632523"/>
                </a:solidFill>
                <a:latin typeface="Cambria" pitchFamily="18" charset="0"/>
              </a:rPr>
              <a:t>dure</a:t>
            </a:r>
            <a:r>
              <a:rPr lang="en-US" sz="2400" b="1">
                <a:solidFill>
                  <a:srgbClr val="632523"/>
                </a:solidFill>
                <a:latin typeface="Cambria" pitchFamily="18" charset="0"/>
              </a:rPr>
              <a:t> for the Privatization of Montenegro</a:t>
            </a:r>
            <a:r>
              <a:rPr lang="sr-Latn-CS" sz="2400" b="1">
                <a:solidFill>
                  <a:srgbClr val="632523"/>
                </a:solidFill>
                <a:latin typeface="Cambria" pitchFamily="18" charset="0"/>
              </a:rPr>
              <a:t> Post</a:t>
            </a:r>
            <a:endParaRPr lang="en-US" sz="2400" b="1">
              <a:solidFill>
                <a:srgbClr val="632523"/>
              </a:solidFill>
              <a:latin typeface="Cambria" pitchFamily="18" charset="0"/>
            </a:endParaRPr>
          </a:p>
          <a:p>
            <a:pPr marL="14288" indent="214313"/>
            <a:endParaRPr lang="en-US" sz="2000" b="1">
              <a:solidFill>
                <a:srgbClr val="632523"/>
              </a:solidFill>
              <a:latin typeface="Cambria" pitchFamily="18" charset="0"/>
            </a:endParaRPr>
          </a:p>
          <a:p>
            <a:pPr marL="14288" indent="214313">
              <a:buFont typeface="Calibri" pitchFamily="34" charset="0"/>
              <a:buAutoNum type="arabicPeriod"/>
            </a:pPr>
            <a:endParaRPr lang="en-US" sz="2000" b="1">
              <a:solidFill>
                <a:srgbClr val="632523"/>
              </a:solidFill>
              <a:latin typeface="Cambria" pitchFamily="18" charset="0"/>
            </a:endParaRPr>
          </a:p>
          <a:p>
            <a:pPr marL="14288" indent="214313">
              <a:buFont typeface="Calibri" pitchFamily="34" charset="0"/>
              <a:buAutoNum type="arabicPeriod"/>
            </a:pPr>
            <a:endParaRPr lang="en-US" sz="2000" b="1">
              <a:solidFill>
                <a:srgbClr val="632523"/>
              </a:solidFill>
              <a:latin typeface="Cambria" pitchFamily="18" charset="0"/>
            </a:endParaRPr>
          </a:p>
          <a:p>
            <a:pPr marL="14288" indent="214313"/>
            <a:endParaRPr lang="en-US" sz="20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r>
              <a:rPr lang="sr-Latn-CS" sz="2400" b="1">
                <a:solidFill>
                  <a:srgbClr val="632523"/>
                </a:solidFill>
                <a:latin typeface="Cambria" pitchFamily="18" charset="0"/>
              </a:rPr>
              <a:t>	</a:t>
            </a:r>
          </a:p>
          <a:p>
            <a:pPr marL="14288" indent="214313"/>
            <a:endParaRPr lang="sr-Latn-CS" sz="2400" b="1">
              <a:solidFill>
                <a:srgbClr val="632523"/>
              </a:solidFill>
              <a:latin typeface="Cambria" pitchFamily="18" charset="0"/>
            </a:endParaRPr>
          </a:p>
          <a:p>
            <a:pPr marL="14288" indent="214313" algn="ctr">
              <a:buFont typeface="Arial" charset="0"/>
              <a:buChar char="•"/>
            </a:pPr>
            <a:endParaRPr lang="en-US" sz="1400" b="1">
              <a:solidFill>
                <a:srgbClr val="953735"/>
              </a:solidFill>
              <a:latin typeface="Cambria" pitchFamily="18" charset="0"/>
            </a:endParaRPr>
          </a:p>
          <a:p>
            <a:pPr marL="14288" indent="214313" algn="ctr"/>
            <a:endParaRPr lang="en-US" sz="1400" b="1">
              <a:solidFill>
                <a:srgbClr val="000099"/>
              </a:solidFill>
              <a:latin typeface="Cambria" pitchFamily="18" charset="0"/>
            </a:endParaRPr>
          </a:p>
          <a:p>
            <a:pPr marL="14288" indent="214313" algn="ctr">
              <a:spcAft>
                <a:spcPct val="40000"/>
              </a:spcAft>
              <a:buClr>
                <a:srgbClr val="FF0000"/>
              </a:buClr>
              <a:buFont typeface="Wingdings" pitchFamily="2" charset="2"/>
              <a:buNone/>
            </a:pPr>
            <a:endParaRPr lang="en-US" b="1">
              <a:latin typeface="Cambria" pitchFamily="18" charset="0"/>
            </a:endParaRPr>
          </a:p>
        </p:txBody>
      </p:sp>
      <p:sp>
        <p:nvSpPr>
          <p:cNvPr id="34822" name="Rectangle 13"/>
          <p:cNvSpPr>
            <a:spLocks noChangeArrowheads="1"/>
          </p:cNvSpPr>
          <p:nvPr/>
        </p:nvSpPr>
        <p:spPr bwMode="auto">
          <a:xfrm>
            <a:off x="152400" y="1447800"/>
            <a:ext cx="8534400" cy="946150"/>
          </a:xfrm>
          <a:prstGeom prst="rect">
            <a:avLst/>
          </a:prstGeom>
          <a:noFill/>
          <a:ln w="9525">
            <a:noFill/>
            <a:miter lim="800000"/>
            <a:headEnd/>
            <a:tailEnd/>
          </a:ln>
        </p:spPr>
        <p:txBody>
          <a:bodyPr>
            <a:spAutoFit/>
          </a:bodyPr>
          <a:lstStyle/>
          <a:p>
            <a:pPr marL="14288" indent="214313" algn="ctr"/>
            <a:r>
              <a:rPr lang="en-US" sz="2800" b="1">
                <a:solidFill>
                  <a:srgbClr val="632523"/>
                </a:solidFill>
                <a:latin typeface="Cambria" pitchFamily="18" charset="0"/>
              </a:rPr>
              <a:t>Action </a:t>
            </a:r>
            <a:r>
              <a:rPr lang="sr-Latn-CS" sz="2800" b="1">
                <a:solidFill>
                  <a:srgbClr val="632523"/>
                </a:solidFill>
                <a:latin typeface="Cambria" pitchFamily="18" charset="0"/>
              </a:rPr>
              <a:t>P</a:t>
            </a:r>
            <a:r>
              <a:rPr lang="en-US" sz="2800" b="1">
                <a:solidFill>
                  <a:srgbClr val="632523"/>
                </a:solidFill>
                <a:latin typeface="Cambria" pitchFamily="18" charset="0"/>
              </a:rPr>
              <a:t>lan for </a:t>
            </a:r>
            <a:r>
              <a:rPr lang="sr-Latn-CS" sz="2800" b="1">
                <a:solidFill>
                  <a:srgbClr val="632523"/>
                </a:solidFill>
                <a:latin typeface="Cambria" pitchFamily="18" charset="0"/>
              </a:rPr>
              <a:t>the </a:t>
            </a:r>
            <a:r>
              <a:rPr lang="en-US" sz="2800" b="1">
                <a:solidFill>
                  <a:srgbClr val="632523"/>
                </a:solidFill>
                <a:latin typeface="Cambria" pitchFamily="18" charset="0"/>
              </a:rPr>
              <a:t>Program  </a:t>
            </a:r>
          </a:p>
          <a:p>
            <a:pPr marL="14288" indent="214313" algn="ctr">
              <a:spcAft>
                <a:spcPct val="40000"/>
              </a:spcAft>
              <a:buClr>
                <a:srgbClr val="FF0000"/>
              </a:buClr>
              <a:buFont typeface="Wingdings" pitchFamily="2" charset="2"/>
              <a:buNone/>
            </a:pPr>
            <a:endParaRPr lang="pl-PL" sz="2800" b="1">
              <a:solidFill>
                <a:srgbClr val="632523"/>
              </a:solidFill>
              <a:latin typeface="Cambria" pitchFamily="18" charset="0"/>
            </a:endParaRPr>
          </a:p>
        </p:txBody>
      </p:sp>
      <p:grpSp>
        <p:nvGrpSpPr>
          <p:cNvPr id="34823"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457200" y="1793875"/>
            <a:ext cx="8305800" cy="369888"/>
          </a:xfrm>
          <a:prstGeom prst="rect">
            <a:avLst/>
          </a:prstGeom>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sp>
        <p:nvSpPr>
          <p:cNvPr id="20" name="Rectangle 19"/>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C00000"/>
                </a:solidFill>
              </a:rPr>
              <a:t>Chapter 3: </a:t>
            </a:r>
            <a:endParaRPr lang="sr-Latn-CS" sz="1100" b="1" dirty="0">
              <a:solidFill>
                <a:srgbClr val="C00000"/>
              </a:solidFill>
            </a:endParaRPr>
          </a:p>
          <a:p>
            <a:pPr algn="ctr" fontAlgn="auto">
              <a:spcBef>
                <a:spcPts val="0"/>
              </a:spcBef>
              <a:spcAft>
                <a:spcPts val="0"/>
              </a:spcAft>
              <a:defRPr/>
            </a:pPr>
            <a:r>
              <a:rPr lang="en-US" sz="1100" b="1" dirty="0">
                <a:solidFill>
                  <a:srgbClr val="C00000"/>
                </a:solidFill>
              </a:rPr>
              <a:t>FREEDOM TO PROVIDE SERVICES </a:t>
            </a:r>
          </a:p>
        </p:txBody>
      </p:sp>
      <p:pic>
        <p:nvPicPr>
          <p:cNvPr id="34826"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1" name="Rectangle 20"/>
          <p:cNvSpPr/>
          <p:nvPr/>
        </p:nvSpPr>
        <p:spPr>
          <a:xfrm>
            <a:off x="95250" y="104775"/>
            <a:ext cx="5314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en-US" b="1" dirty="0">
                <a:solidFill>
                  <a:schemeClr val="accent2">
                    <a:lumMod val="20000"/>
                    <a:lumOff val="80000"/>
                  </a:schemeClr>
                </a:solidFill>
                <a:latin typeface="Cambria" pitchFamily="18" charset="0"/>
              </a:rPr>
              <a:t>Chapter 3 – FREEDOM TO PROVIDE SERVICES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pic>
        <p:nvPicPr>
          <p:cNvPr id="3686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3" name="Text Box 121"/>
          <p:cNvSpPr txBox="1">
            <a:spLocks noChangeArrowheads="1"/>
          </p:cNvSpPr>
          <p:nvPr/>
        </p:nvSpPr>
        <p:spPr bwMode="auto">
          <a:xfrm>
            <a:off x="152400" y="2514600"/>
            <a:ext cx="8686800" cy="3276600"/>
          </a:xfrm>
          <a:prstGeom prst="rect">
            <a:avLst/>
          </a:prstGeom>
          <a:noFill/>
          <a:ln w="9525" algn="ctr">
            <a:noFill/>
            <a:miter lim="800000"/>
            <a:headEnd/>
            <a:tailEnd/>
          </a:ln>
          <a:effectLst/>
        </p:spPr>
        <p:txBody>
          <a:bodyPr/>
          <a:lstStyle/>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defRPr/>
            </a:pPr>
            <a:r>
              <a:rPr lang="sr-Latn-CS" sz="2400" b="1" dirty="0">
                <a:solidFill>
                  <a:schemeClr val="accent2">
                    <a:lumMod val="50000"/>
                  </a:schemeClr>
                </a:solidFill>
                <a:latin typeface="Cambria" pitchFamily="18" charset="0"/>
              </a:rPr>
              <a:t>	</a:t>
            </a:r>
          </a:p>
          <a:p>
            <a:pPr marL="14288" indent="214313" fontAlgn="auto">
              <a:spcBef>
                <a:spcPts val="0"/>
              </a:spcBef>
              <a:spcAft>
                <a:spcPts val="0"/>
              </a:spcAft>
              <a:defRPr/>
            </a:pPr>
            <a:endParaRPr lang="sr-Latn-CS" sz="2400" b="1" dirty="0">
              <a:solidFill>
                <a:schemeClr val="accent2">
                  <a:lumMod val="50000"/>
                </a:schemeClr>
              </a:solidFill>
              <a:latin typeface="Cambria" pitchFamily="18" charset="0"/>
            </a:endParaRPr>
          </a:p>
          <a:p>
            <a:pPr marL="814388" indent="-450850" algn="ctr" fontAlgn="auto">
              <a:spcBef>
                <a:spcPts val="0"/>
              </a:spcBef>
              <a:spcAft>
                <a:spcPts val="0"/>
              </a:spcAft>
              <a:buFont typeface="Arial" pitchFamily="34" charset="0"/>
              <a:buChar char="•"/>
              <a:defRPr/>
            </a:pPr>
            <a:endParaRPr lang="en-US" sz="1400" b="1" dirty="0">
              <a:solidFill>
                <a:schemeClr val="accent2">
                  <a:lumMod val="75000"/>
                </a:schemeClr>
              </a:solidFill>
              <a:latin typeface="Cambria" pitchFamily="18" charset="0"/>
            </a:endParaRPr>
          </a:p>
          <a:p>
            <a:pPr marL="814388" indent="-450850" algn="ctr" fontAlgn="auto">
              <a:spcBef>
                <a:spcPts val="0"/>
              </a:spcBef>
              <a:spcAft>
                <a:spcPts val="0"/>
              </a:spcAft>
              <a:defRPr/>
            </a:pPr>
            <a:endParaRPr lang="en-US" sz="1400" b="1" dirty="0">
              <a:solidFill>
                <a:srgbClr val="000099"/>
              </a:solidFill>
              <a:latin typeface="Cambria" pitchFamily="18" charset="0"/>
            </a:endParaRPr>
          </a:p>
          <a:p>
            <a:pPr marL="814388" indent="-450850" algn="ctr" fontAlgn="auto">
              <a:spcBef>
                <a:spcPts val="0"/>
              </a:spcBef>
              <a:spcAft>
                <a:spcPct val="40000"/>
              </a:spcAft>
              <a:buClr>
                <a:srgbClr val="FF0000"/>
              </a:buClr>
              <a:buFont typeface="Wingdings" pitchFamily="2" charset="2"/>
              <a:buNone/>
              <a:defRPr/>
            </a:pPr>
            <a:endParaRPr lang="en-US" b="1" dirty="0">
              <a:latin typeface="Cambria" pitchFamily="18" charset="0"/>
            </a:endParaRPr>
          </a:p>
        </p:txBody>
      </p:sp>
      <p:sp>
        <p:nvSpPr>
          <p:cNvPr id="36870" name="Rectangle 13"/>
          <p:cNvSpPr>
            <a:spLocks noChangeArrowheads="1"/>
          </p:cNvSpPr>
          <p:nvPr/>
        </p:nvSpPr>
        <p:spPr bwMode="auto">
          <a:xfrm>
            <a:off x="152400" y="1447800"/>
            <a:ext cx="8534400" cy="519113"/>
          </a:xfrm>
          <a:prstGeom prst="rect">
            <a:avLst/>
          </a:prstGeom>
          <a:noFill/>
          <a:ln w="9525">
            <a:noFill/>
            <a:miter lim="800000"/>
            <a:headEnd/>
            <a:tailEnd/>
          </a:ln>
        </p:spPr>
        <p:txBody>
          <a:bodyPr>
            <a:spAutoFit/>
          </a:bodyPr>
          <a:lstStyle/>
          <a:p>
            <a:pPr marL="14288" indent="214313" algn="ctr"/>
            <a:r>
              <a:rPr lang="en-US" sz="2800" b="1">
                <a:solidFill>
                  <a:srgbClr val="632523"/>
                </a:solidFill>
                <a:latin typeface="Cambria" pitchFamily="18" charset="0"/>
              </a:rPr>
              <a:t> Verification acts of </a:t>
            </a:r>
            <a:r>
              <a:rPr lang="sr-Latn-CS" sz="2800" b="1">
                <a:solidFill>
                  <a:srgbClr val="632523"/>
                </a:solidFill>
                <a:latin typeface="Cambria" pitchFamily="18" charset="0"/>
              </a:rPr>
              <a:t>the </a:t>
            </a:r>
            <a:r>
              <a:rPr lang="en-US" sz="2800" b="1">
                <a:solidFill>
                  <a:srgbClr val="632523"/>
                </a:solidFill>
                <a:latin typeface="Cambria" pitchFamily="18" charset="0"/>
              </a:rPr>
              <a:t>UPU</a:t>
            </a:r>
          </a:p>
        </p:txBody>
      </p:sp>
      <p:grpSp>
        <p:nvGrpSpPr>
          <p:cNvPr id="3687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304800" y="1828800"/>
            <a:ext cx="8305800" cy="369888"/>
          </a:xfrm>
          <a:prstGeom prst="rect">
            <a:avLst/>
          </a:prstGeom>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sp>
        <p:nvSpPr>
          <p:cNvPr id="19" name="Rectangle 18"/>
          <p:cNvSpPr/>
          <p:nvPr/>
        </p:nvSpPr>
        <p:spPr>
          <a:xfrm>
            <a:off x="95250" y="104775"/>
            <a:ext cx="4933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3</a:t>
            </a:r>
            <a:r>
              <a:rPr lang="sr-Latn-CS" b="1" dirty="0">
                <a:solidFill>
                  <a:schemeClr val="accent2">
                    <a:lumMod val="20000"/>
                    <a:lumOff val="80000"/>
                  </a:schemeClr>
                </a:solidFill>
                <a:latin typeface="Cambria" pitchFamily="18" charset="0"/>
              </a:rPr>
              <a:t>: </a:t>
            </a:r>
            <a:r>
              <a:rPr lang="en-US" b="1" dirty="0">
                <a:solidFill>
                  <a:schemeClr val="accent2">
                    <a:lumMod val="20000"/>
                    <a:lumOff val="80000"/>
                  </a:schemeClr>
                </a:solidFill>
                <a:latin typeface="Cambria" pitchFamily="18" charset="0"/>
              </a:rPr>
              <a:t>FREEDOM TO PROVIDE SERVICES</a:t>
            </a:r>
          </a:p>
        </p:txBody>
      </p:sp>
      <p:sp>
        <p:nvSpPr>
          <p:cNvPr id="20" name="Rectangle 19"/>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C00000"/>
                </a:solidFill>
              </a:rPr>
              <a:t>Chapter 3: </a:t>
            </a:r>
            <a:endParaRPr lang="sr-Latn-CS" sz="1100" b="1" dirty="0">
              <a:solidFill>
                <a:srgbClr val="C00000"/>
              </a:solidFill>
            </a:endParaRPr>
          </a:p>
          <a:p>
            <a:pPr algn="ctr" fontAlgn="auto">
              <a:spcBef>
                <a:spcPts val="0"/>
              </a:spcBef>
              <a:spcAft>
                <a:spcPts val="0"/>
              </a:spcAft>
              <a:defRPr/>
            </a:pPr>
            <a:r>
              <a:rPr lang="en-US" sz="1100" b="1" dirty="0">
                <a:solidFill>
                  <a:srgbClr val="C00000"/>
                </a:solidFill>
              </a:rPr>
              <a:t>FREEDOM TO PROVIDE SERVICES </a:t>
            </a:r>
          </a:p>
        </p:txBody>
      </p:sp>
      <p:pic>
        <p:nvPicPr>
          <p:cNvPr id="36875"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1" name="Rectangle 20"/>
          <p:cNvSpPr/>
          <p:nvPr/>
        </p:nvSpPr>
        <p:spPr>
          <a:xfrm>
            <a:off x="381000" y="2286000"/>
            <a:ext cx="3962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dirty="0">
              <a:solidFill>
                <a:schemeClr val="accent2">
                  <a:lumMod val="50000"/>
                </a:schemeClr>
              </a:solidFill>
              <a:latin typeface="Cambria" pitchFamily="18" charset="0"/>
            </a:endParaRPr>
          </a:p>
          <a:p>
            <a:pPr algn="ctr" fontAlgn="auto">
              <a:spcBef>
                <a:spcPts val="0"/>
              </a:spcBef>
              <a:spcAft>
                <a:spcPts val="0"/>
              </a:spcAft>
              <a:defRPr/>
            </a:pPr>
            <a:endParaRPr lang="en-US" b="1" dirty="0">
              <a:solidFill>
                <a:schemeClr val="accent2">
                  <a:lumMod val="50000"/>
                </a:schemeClr>
              </a:solidFill>
              <a:latin typeface="Cambria" pitchFamily="18" charset="0"/>
            </a:endParaRPr>
          </a:p>
          <a:p>
            <a:pPr algn="ctr" fontAlgn="auto">
              <a:spcBef>
                <a:spcPts val="0"/>
              </a:spcBef>
              <a:spcAft>
                <a:spcPts val="0"/>
              </a:spcAft>
              <a:defRPr/>
            </a:pPr>
            <a:endParaRPr lang="en-US" b="1" dirty="0">
              <a:solidFill>
                <a:schemeClr val="accent2">
                  <a:lumMod val="50000"/>
                </a:schemeClr>
              </a:solidFill>
              <a:latin typeface="Cambria" pitchFamily="18" charset="0"/>
            </a:endParaRPr>
          </a:p>
          <a:p>
            <a:pPr algn="ctr" fontAlgn="auto">
              <a:spcBef>
                <a:spcPts val="0"/>
              </a:spcBef>
              <a:spcAft>
                <a:spcPts val="0"/>
              </a:spcAft>
              <a:defRPr/>
            </a:pPr>
            <a:r>
              <a:rPr lang="x-none" b="1" dirty="0">
                <a:solidFill>
                  <a:schemeClr val="accent2">
                    <a:lumMod val="50000"/>
                  </a:schemeClr>
                </a:solidFill>
                <a:latin typeface="Cambria" pitchFamily="18" charset="0"/>
              </a:rPr>
              <a:t>2004 Bucharest</a:t>
            </a:r>
            <a:endParaRPr lang="en-US" b="1" dirty="0">
              <a:solidFill>
                <a:schemeClr val="accent2">
                  <a:lumMod val="50000"/>
                </a:schemeClr>
              </a:solidFill>
              <a:latin typeface="Cambria" pitchFamily="18" charset="0"/>
            </a:endParaRPr>
          </a:p>
          <a:p>
            <a:pPr algn="ctr" fontAlgn="auto">
              <a:spcBef>
                <a:spcPts val="0"/>
              </a:spcBef>
              <a:spcAft>
                <a:spcPts val="0"/>
              </a:spcAft>
              <a:defRPr/>
            </a:pPr>
            <a:endParaRPr lang="en-US" b="1" dirty="0">
              <a:solidFill>
                <a:schemeClr val="accent2">
                  <a:lumMod val="50000"/>
                </a:schemeClr>
              </a:solidFill>
              <a:latin typeface="Cambria" pitchFamily="18" charset="0"/>
            </a:endParaRPr>
          </a:p>
          <a:p>
            <a:pPr algn="ctr" fontAlgn="auto">
              <a:spcBef>
                <a:spcPts val="0"/>
              </a:spcBef>
              <a:spcAft>
                <a:spcPts val="0"/>
              </a:spcAft>
              <a:defRPr/>
            </a:pPr>
            <a:endParaRPr lang="en-US" b="1" dirty="0">
              <a:solidFill>
                <a:schemeClr val="accent2">
                  <a:lumMod val="50000"/>
                </a:schemeClr>
              </a:solidFill>
              <a:latin typeface="Cambria" pitchFamily="18" charset="0"/>
            </a:endParaRPr>
          </a:p>
          <a:p>
            <a:pPr fontAlgn="auto">
              <a:spcBef>
                <a:spcPts val="0"/>
              </a:spcBef>
              <a:spcAft>
                <a:spcPts val="0"/>
              </a:spcAft>
              <a:buFont typeface="Arial" pitchFamily="34" charset="0"/>
              <a:buChar char="•"/>
              <a:defRPr/>
            </a:pPr>
            <a:r>
              <a:rPr lang="en-US" dirty="0"/>
              <a:t>Seventh Additional Protocol to the Constitution of the Universal Postal Union, adopted in Bucharest</a:t>
            </a:r>
          </a:p>
          <a:p>
            <a:pPr fontAlgn="auto">
              <a:spcBef>
                <a:spcPts val="0"/>
              </a:spcBef>
              <a:spcAft>
                <a:spcPts val="0"/>
              </a:spcAft>
              <a:buFont typeface="Arial" pitchFamily="34" charset="0"/>
              <a:buChar char="•"/>
              <a:defRPr/>
            </a:pPr>
            <a:r>
              <a:rPr lang="en-US" dirty="0"/>
              <a:t>World Postal Convention, adopted in Bucharest</a:t>
            </a:r>
          </a:p>
          <a:p>
            <a:pPr fontAlgn="auto">
              <a:spcBef>
                <a:spcPts val="0"/>
              </a:spcBef>
              <a:spcAft>
                <a:spcPts val="0"/>
              </a:spcAft>
              <a:buFont typeface="Arial" pitchFamily="34" charset="0"/>
              <a:buChar char="•"/>
              <a:defRPr/>
            </a:pPr>
            <a:r>
              <a:rPr lang="en-US" dirty="0"/>
              <a:t>General Regulations of the Universal Postal Union, adopted in Bucharest</a:t>
            </a:r>
          </a:p>
          <a:p>
            <a:pPr fontAlgn="auto">
              <a:spcBef>
                <a:spcPts val="0"/>
              </a:spcBef>
              <a:spcAft>
                <a:spcPts val="0"/>
              </a:spcAft>
              <a:buFont typeface="Arial" pitchFamily="34" charset="0"/>
              <a:buChar char="•"/>
              <a:defRPr/>
            </a:pPr>
            <a:r>
              <a:rPr lang="en-US" dirty="0"/>
              <a:t>General Regulations of the Universal Postal Union, adopted in Bucharest</a:t>
            </a:r>
          </a:p>
          <a:p>
            <a:pPr algn="ctr" fontAlgn="auto">
              <a:spcBef>
                <a:spcPts val="0"/>
              </a:spcBef>
              <a:spcAft>
                <a:spcPts val="0"/>
              </a:spcAft>
              <a:buFont typeface="Arial" pitchFamily="34" charset="0"/>
              <a:buChar char="•"/>
              <a:defRPr/>
            </a:pPr>
            <a:endParaRPr lang="en-US" dirty="0"/>
          </a:p>
          <a:p>
            <a:pPr algn="ctr" fontAlgn="auto">
              <a:spcBef>
                <a:spcPts val="0"/>
              </a:spcBef>
              <a:spcAft>
                <a:spcPts val="0"/>
              </a:spcAft>
              <a:buFont typeface="Arial" pitchFamily="34" charset="0"/>
              <a:buChar char="•"/>
              <a:defRPr/>
            </a:pPr>
            <a:endParaRPr lang="en-US" b="1" dirty="0">
              <a:solidFill>
                <a:schemeClr val="accent2">
                  <a:lumMod val="50000"/>
                </a:schemeClr>
              </a:solidFill>
              <a:latin typeface="Cambria" pitchFamily="18" charset="0"/>
            </a:endParaRPr>
          </a:p>
          <a:p>
            <a:pPr algn="ctr" fontAlgn="auto">
              <a:spcBef>
                <a:spcPts val="0"/>
              </a:spcBef>
              <a:spcAft>
                <a:spcPts val="0"/>
              </a:spcAft>
              <a:defRPr/>
            </a:pPr>
            <a:endParaRPr lang="en-US" dirty="0"/>
          </a:p>
        </p:txBody>
      </p:sp>
      <p:sp>
        <p:nvSpPr>
          <p:cNvPr id="30" name="Rectangle 29"/>
          <p:cNvSpPr/>
          <p:nvPr/>
        </p:nvSpPr>
        <p:spPr>
          <a:xfrm>
            <a:off x="4876800" y="2286000"/>
            <a:ext cx="3962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dirty="0">
              <a:solidFill>
                <a:schemeClr val="accent2">
                  <a:lumMod val="50000"/>
                </a:schemeClr>
              </a:solidFill>
              <a:latin typeface="Cambria" pitchFamily="18" charset="0"/>
            </a:endParaRPr>
          </a:p>
          <a:p>
            <a:pPr algn="ctr" fontAlgn="auto">
              <a:spcBef>
                <a:spcPts val="0"/>
              </a:spcBef>
              <a:spcAft>
                <a:spcPts val="0"/>
              </a:spcAft>
              <a:defRPr/>
            </a:pPr>
            <a:r>
              <a:rPr lang="x-none" b="1" dirty="0">
                <a:solidFill>
                  <a:schemeClr val="accent2">
                    <a:lumMod val="50000"/>
                  </a:schemeClr>
                </a:solidFill>
                <a:latin typeface="Cambria" pitchFamily="18" charset="0"/>
              </a:rPr>
              <a:t>200</a:t>
            </a:r>
            <a:r>
              <a:rPr lang="en-US" b="1" dirty="0">
                <a:solidFill>
                  <a:schemeClr val="accent2">
                    <a:lumMod val="50000"/>
                  </a:schemeClr>
                </a:solidFill>
                <a:latin typeface="Cambria" pitchFamily="18" charset="0"/>
              </a:rPr>
              <a:t>8 Geneva</a:t>
            </a:r>
          </a:p>
          <a:p>
            <a:pPr algn="ctr" fontAlgn="auto">
              <a:spcBef>
                <a:spcPts val="0"/>
              </a:spcBef>
              <a:spcAft>
                <a:spcPts val="0"/>
              </a:spcAft>
              <a:defRPr/>
            </a:pPr>
            <a:endParaRPr lang="en-US" b="1" dirty="0">
              <a:solidFill>
                <a:schemeClr val="accent2">
                  <a:lumMod val="50000"/>
                </a:schemeClr>
              </a:solidFill>
              <a:latin typeface="Cambria" pitchFamily="18" charset="0"/>
            </a:endParaRPr>
          </a:p>
          <a:p>
            <a:pPr algn="ctr" fontAlgn="auto">
              <a:spcBef>
                <a:spcPts val="0"/>
              </a:spcBef>
              <a:spcAft>
                <a:spcPts val="0"/>
              </a:spcAft>
              <a:defRPr/>
            </a:pPr>
            <a:endParaRPr lang="en-US" b="1" dirty="0">
              <a:solidFill>
                <a:schemeClr val="accent2">
                  <a:lumMod val="50000"/>
                </a:schemeClr>
              </a:solidFill>
              <a:latin typeface="Cambria" pitchFamily="18" charset="0"/>
            </a:endParaRPr>
          </a:p>
          <a:p>
            <a:pPr fontAlgn="auto">
              <a:spcBef>
                <a:spcPts val="0"/>
              </a:spcBef>
              <a:spcAft>
                <a:spcPts val="0"/>
              </a:spcAft>
              <a:buFont typeface="Arial" pitchFamily="34" charset="0"/>
              <a:buChar char="•"/>
              <a:defRPr/>
            </a:pPr>
            <a:r>
              <a:rPr lang="en-US" dirty="0"/>
              <a:t>Eighth Additional Protocol to the Constitution of the Universal Postal Union, adopted in Geneva</a:t>
            </a:r>
          </a:p>
          <a:p>
            <a:pPr fontAlgn="auto">
              <a:spcBef>
                <a:spcPts val="0"/>
              </a:spcBef>
              <a:spcAft>
                <a:spcPts val="0"/>
              </a:spcAft>
              <a:buFont typeface="Arial" pitchFamily="34" charset="0"/>
              <a:buChar char="•"/>
              <a:defRPr/>
            </a:pPr>
            <a:r>
              <a:rPr lang="en-US" dirty="0"/>
              <a:t>First Additional Protocol to the General Rules, adopted in Geneva</a:t>
            </a:r>
          </a:p>
          <a:p>
            <a:pPr fontAlgn="auto">
              <a:spcBef>
                <a:spcPts val="0"/>
              </a:spcBef>
              <a:spcAft>
                <a:spcPts val="0"/>
              </a:spcAft>
              <a:buFont typeface="Arial" pitchFamily="34" charset="0"/>
              <a:buChar char="•"/>
              <a:defRPr/>
            </a:pPr>
            <a:r>
              <a:rPr lang="en-US" dirty="0"/>
              <a:t>Universal postal Convention, adopted in Geneva</a:t>
            </a:r>
          </a:p>
          <a:p>
            <a:pPr fontAlgn="auto">
              <a:spcBef>
                <a:spcPts val="0"/>
              </a:spcBef>
              <a:spcAft>
                <a:spcPts val="0"/>
              </a:spcAft>
              <a:buFont typeface="Arial" pitchFamily="34" charset="0"/>
              <a:buChar char="•"/>
              <a:defRPr/>
            </a:pPr>
            <a:endParaRPr lang="en-US" dirty="0"/>
          </a:p>
          <a:p>
            <a:pPr algn="ctr" fontAlgn="auto">
              <a:spcBef>
                <a:spcPts val="0"/>
              </a:spcBef>
              <a:spcAft>
                <a:spcPts val="0"/>
              </a:spcAft>
              <a:buFont typeface="Arial" pitchFamily="34" charset="0"/>
              <a:buChar char="•"/>
              <a:defRPr/>
            </a:pPr>
            <a:endParaRPr lang="en-US" b="1" dirty="0">
              <a:solidFill>
                <a:schemeClr val="accent2">
                  <a:lumMod val="50000"/>
                </a:schemeClr>
              </a:solidFill>
              <a:latin typeface="Cambria" pitchFamily="18" charset="0"/>
            </a:endParaRPr>
          </a:p>
          <a:p>
            <a:pPr algn="ctr" fontAlgn="auto">
              <a:spcBef>
                <a:spcPts val="0"/>
              </a:spcBef>
              <a:spcAft>
                <a:spcPts val="0"/>
              </a:spcAft>
              <a:defRPr/>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pic>
        <p:nvPicPr>
          <p:cNvPr id="3891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3" name="Text Box 121"/>
          <p:cNvSpPr txBox="1">
            <a:spLocks noChangeArrowheads="1"/>
          </p:cNvSpPr>
          <p:nvPr/>
        </p:nvSpPr>
        <p:spPr bwMode="auto">
          <a:xfrm>
            <a:off x="0" y="2057400"/>
            <a:ext cx="8686800" cy="3657600"/>
          </a:xfrm>
          <a:prstGeom prst="rect">
            <a:avLst/>
          </a:prstGeom>
          <a:noFill/>
          <a:ln w="9525" algn="ctr">
            <a:noFill/>
            <a:miter lim="800000"/>
            <a:headEnd/>
            <a:tailEnd/>
          </a:ln>
          <a:effectLst/>
        </p:spPr>
        <p:txBody>
          <a:bodyPr numCol="2"/>
          <a:lstStyle/>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defRPr/>
            </a:pPr>
            <a:endParaRPr lang="en-US" sz="2400" b="1" dirty="0">
              <a:solidFill>
                <a:schemeClr val="accent2">
                  <a:lumMod val="50000"/>
                </a:schemeClr>
              </a:solidFill>
              <a:latin typeface="Cambria" pitchFamily="18" charset="0"/>
            </a:endParaRPr>
          </a:p>
          <a:p>
            <a:pPr marL="14288" indent="214313" algn="ctr" fontAlgn="auto">
              <a:spcBef>
                <a:spcPts val="0"/>
              </a:spcBef>
              <a:spcAft>
                <a:spcPts val="0"/>
              </a:spcAft>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defRPr/>
            </a:pPr>
            <a:r>
              <a:rPr lang="sr-Latn-CS" sz="2400" b="1" dirty="0">
                <a:solidFill>
                  <a:schemeClr val="accent2">
                    <a:lumMod val="50000"/>
                  </a:schemeClr>
                </a:solidFill>
                <a:latin typeface="Cambria" pitchFamily="18" charset="0"/>
              </a:rPr>
              <a:t>	</a:t>
            </a:r>
          </a:p>
          <a:p>
            <a:pPr marL="14288" indent="214313" fontAlgn="auto">
              <a:spcBef>
                <a:spcPts val="0"/>
              </a:spcBef>
              <a:spcAft>
                <a:spcPts val="0"/>
              </a:spcAft>
              <a:defRPr/>
            </a:pPr>
            <a:endParaRPr lang="sr-Latn-CS" sz="2400" b="1" dirty="0">
              <a:solidFill>
                <a:schemeClr val="accent2">
                  <a:lumMod val="50000"/>
                </a:schemeClr>
              </a:solidFill>
              <a:latin typeface="Cambria" pitchFamily="18" charset="0"/>
            </a:endParaRPr>
          </a:p>
          <a:p>
            <a:pPr marL="814388" indent="-450850" algn="ctr" fontAlgn="auto">
              <a:spcBef>
                <a:spcPts val="0"/>
              </a:spcBef>
              <a:spcAft>
                <a:spcPts val="0"/>
              </a:spcAft>
              <a:buFont typeface="Arial" pitchFamily="34" charset="0"/>
              <a:buChar char="•"/>
              <a:defRPr/>
            </a:pPr>
            <a:endParaRPr lang="en-US" sz="1400" b="1" dirty="0">
              <a:solidFill>
                <a:schemeClr val="accent2">
                  <a:lumMod val="75000"/>
                </a:schemeClr>
              </a:solidFill>
              <a:latin typeface="Cambria" pitchFamily="18" charset="0"/>
            </a:endParaRPr>
          </a:p>
          <a:p>
            <a:pPr marL="814388" indent="-450850" algn="ctr" fontAlgn="auto">
              <a:spcBef>
                <a:spcPts val="0"/>
              </a:spcBef>
              <a:spcAft>
                <a:spcPts val="0"/>
              </a:spcAft>
              <a:defRPr/>
            </a:pPr>
            <a:endParaRPr lang="en-US" sz="1400" b="1" dirty="0">
              <a:solidFill>
                <a:srgbClr val="000099"/>
              </a:solidFill>
              <a:latin typeface="Cambria" pitchFamily="18" charset="0"/>
            </a:endParaRPr>
          </a:p>
          <a:p>
            <a:pPr marL="814388" indent="-450850" algn="ctr" fontAlgn="auto">
              <a:spcBef>
                <a:spcPts val="0"/>
              </a:spcBef>
              <a:spcAft>
                <a:spcPct val="40000"/>
              </a:spcAft>
              <a:buClr>
                <a:srgbClr val="FF0000"/>
              </a:buClr>
              <a:buFont typeface="Wingdings" pitchFamily="2" charset="2"/>
              <a:buNone/>
              <a:defRPr/>
            </a:pPr>
            <a:endParaRPr lang="en-US" b="1" dirty="0">
              <a:latin typeface="Cambria" pitchFamily="18" charset="0"/>
            </a:endParaRPr>
          </a:p>
        </p:txBody>
      </p:sp>
      <p:sp>
        <p:nvSpPr>
          <p:cNvPr id="14" name="Rectangle 13"/>
          <p:cNvSpPr/>
          <p:nvPr/>
        </p:nvSpPr>
        <p:spPr>
          <a:xfrm>
            <a:off x="0" y="1447800"/>
            <a:ext cx="8534400" cy="523875"/>
          </a:xfrm>
          <a:prstGeom prst="rect">
            <a:avLst/>
          </a:prstGeom>
        </p:spPr>
        <p:txBody>
          <a:bodyPr>
            <a:spAutoFit/>
          </a:bodyPr>
          <a:lstStyle/>
          <a:p>
            <a:pPr marL="14288" indent="214313" algn="ctr" fontAlgn="auto">
              <a:spcBef>
                <a:spcPts val="0"/>
              </a:spcBef>
              <a:spcAft>
                <a:spcPts val="0"/>
              </a:spcAft>
              <a:defRPr/>
            </a:pPr>
            <a:r>
              <a:rPr lang="en-US" sz="2800" b="1" dirty="0">
                <a:solidFill>
                  <a:schemeClr val="accent2">
                    <a:lumMod val="50000"/>
                  </a:schemeClr>
                </a:solidFill>
                <a:latin typeface="Cambria" pitchFamily="18" charset="0"/>
              </a:rPr>
              <a:t> </a:t>
            </a:r>
          </a:p>
        </p:txBody>
      </p:sp>
      <p:grpSp>
        <p:nvGrpSpPr>
          <p:cNvPr id="38919"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457200" y="1793875"/>
            <a:ext cx="8305800" cy="369888"/>
          </a:xfrm>
          <a:prstGeom prst="rect">
            <a:avLst/>
          </a:prstGeom>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sp>
        <p:nvSpPr>
          <p:cNvPr id="20" name="Rectangle 19"/>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C00000"/>
                </a:solidFill>
              </a:rPr>
              <a:t>Chapter 3: </a:t>
            </a:r>
            <a:endParaRPr lang="sr-Latn-CS" sz="1100" b="1" dirty="0">
              <a:solidFill>
                <a:srgbClr val="C00000"/>
              </a:solidFill>
            </a:endParaRPr>
          </a:p>
          <a:p>
            <a:pPr algn="ctr" fontAlgn="auto">
              <a:spcBef>
                <a:spcPts val="0"/>
              </a:spcBef>
              <a:spcAft>
                <a:spcPts val="0"/>
              </a:spcAft>
              <a:defRPr/>
            </a:pPr>
            <a:r>
              <a:rPr lang="en-US" sz="1100" b="1" dirty="0">
                <a:solidFill>
                  <a:srgbClr val="C00000"/>
                </a:solidFill>
              </a:rPr>
              <a:t>FREEDOM TO PROVIDE SERVICES </a:t>
            </a:r>
          </a:p>
        </p:txBody>
      </p:sp>
      <p:pic>
        <p:nvPicPr>
          <p:cNvPr id="38922"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graphicFrame>
        <p:nvGraphicFramePr>
          <p:cNvPr id="40" name="Diagram 39"/>
          <p:cNvGraphicFramePr/>
          <p:nvPr/>
        </p:nvGraphicFramePr>
        <p:xfrm>
          <a:off x="1752600" y="1066800"/>
          <a:ext cx="6096000" cy="4191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6" name="Oval 45"/>
          <p:cNvSpPr/>
          <p:nvPr/>
        </p:nvSpPr>
        <p:spPr>
          <a:xfrm>
            <a:off x="-2362200" y="2971800"/>
            <a:ext cx="2133600" cy="22098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en-US" b="1" dirty="0">
              <a:solidFill>
                <a:schemeClr val="accent2">
                  <a:lumMod val="50000"/>
                </a:schemeClr>
              </a:solidFill>
              <a:latin typeface="Aparajita" pitchFamily="34" charset="0"/>
              <a:cs typeface="Aparajita" pitchFamily="34" charset="0"/>
            </a:endParaRPr>
          </a:p>
          <a:p>
            <a:pPr algn="ctr" fontAlgn="auto">
              <a:spcBef>
                <a:spcPts val="0"/>
              </a:spcBef>
              <a:spcAft>
                <a:spcPts val="0"/>
              </a:spcAft>
              <a:defRPr/>
            </a:pPr>
            <a:r>
              <a:rPr lang="en-US" b="1" dirty="0">
                <a:solidFill>
                  <a:schemeClr val="accent2">
                    <a:lumMod val="50000"/>
                  </a:schemeClr>
                </a:solidFill>
                <a:latin typeface="Aparajita" pitchFamily="34" charset="0"/>
                <a:cs typeface="Aparajita" pitchFamily="34" charset="0"/>
              </a:rPr>
              <a:t>Complaints procedure</a:t>
            </a:r>
          </a:p>
          <a:p>
            <a:pPr algn="ctr" fontAlgn="auto">
              <a:spcBef>
                <a:spcPts val="0"/>
              </a:spcBef>
              <a:spcAft>
                <a:spcPts val="0"/>
              </a:spcAft>
              <a:defRPr/>
            </a:pPr>
            <a:endParaRPr lang="en-US" dirty="0">
              <a:latin typeface="Aparajita" pitchFamily="34" charset="0"/>
              <a:cs typeface="Aparajita" pitchFamily="34" charset="0"/>
            </a:endParaRPr>
          </a:p>
        </p:txBody>
      </p:sp>
      <p:sp>
        <p:nvSpPr>
          <p:cNvPr id="47" name="Oval 46"/>
          <p:cNvSpPr/>
          <p:nvPr/>
        </p:nvSpPr>
        <p:spPr>
          <a:xfrm>
            <a:off x="9372600" y="0"/>
            <a:ext cx="1828800" cy="17526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en-US" b="1" dirty="0">
              <a:solidFill>
                <a:schemeClr val="accent2">
                  <a:lumMod val="50000"/>
                </a:schemeClr>
              </a:solidFill>
              <a:latin typeface="Aparajita" pitchFamily="34" charset="0"/>
              <a:cs typeface="Aparajita" pitchFamily="34" charset="0"/>
            </a:endParaRPr>
          </a:p>
          <a:p>
            <a:pPr algn="ctr" fontAlgn="auto">
              <a:spcBef>
                <a:spcPts val="0"/>
              </a:spcBef>
              <a:spcAft>
                <a:spcPts val="0"/>
              </a:spcAft>
              <a:defRPr/>
            </a:pPr>
            <a:r>
              <a:rPr lang="en-US" b="1" dirty="0">
                <a:solidFill>
                  <a:schemeClr val="accent2">
                    <a:lumMod val="50000"/>
                  </a:schemeClr>
                </a:solidFill>
                <a:latin typeface="Aparajita" pitchFamily="34" charset="0"/>
                <a:cs typeface="Aparajita" pitchFamily="34" charset="0"/>
              </a:rPr>
              <a:t>Quality of service</a:t>
            </a:r>
          </a:p>
          <a:p>
            <a:pPr algn="ctr" fontAlgn="auto">
              <a:spcBef>
                <a:spcPts val="0"/>
              </a:spcBef>
              <a:spcAft>
                <a:spcPts val="0"/>
              </a:spcAft>
              <a:defRPr/>
            </a:pPr>
            <a:endParaRPr lang="en-US" dirty="0">
              <a:latin typeface="Aparajita" pitchFamily="34" charset="0"/>
              <a:cs typeface="Aparajita" pitchFamily="34" charset="0"/>
            </a:endParaRPr>
          </a:p>
        </p:txBody>
      </p:sp>
      <p:sp>
        <p:nvSpPr>
          <p:cNvPr id="49" name="Oval 48"/>
          <p:cNvSpPr/>
          <p:nvPr/>
        </p:nvSpPr>
        <p:spPr>
          <a:xfrm>
            <a:off x="8763000" y="-2286000"/>
            <a:ext cx="2133600" cy="19050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en-US" b="1" dirty="0">
              <a:solidFill>
                <a:schemeClr val="accent2">
                  <a:lumMod val="50000"/>
                </a:schemeClr>
              </a:solidFill>
              <a:latin typeface="Aparajita" pitchFamily="34" charset="0"/>
              <a:cs typeface="Aparajita" pitchFamily="34" charset="0"/>
            </a:endParaRPr>
          </a:p>
          <a:p>
            <a:pPr algn="ctr" fontAlgn="auto">
              <a:spcBef>
                <a:spcPts val="0"/>
              </a:spcBef>
              <a:spcAft>
                <a:spcPts val="0"/>
              </a:spcAft>
              <a:defRPr/>
            </a:pPr>
            <a:r>
              <a:rPr lang="en-US" b="1" dirty="0">
                <a:solidFill>
                  <a:schemeClr val="accent2">
                    <a:lumMod val="50000"/>
                  </a:schemeClr>
                </a:solidFill>
                <a:latin typeface="Aparajita" pitchFamily="34" charset="0"/>
                <a:cs typeface="Aparajita" pitchFamily="34" charset="0"/>
              </a:rPr>
              <a:t>Separate cost accounting</a:t>
            </a:r>
          </a:p>
          <a:p>
            <a:pPr algn="ctr" fontAlgn="auto">
              <a:spcBef>
                <a:spcPts val="0"/>
              </a:spcBef>
              <a:spcAft>
                <a:spcPts val="0"/>
              </a:spcAft>
              <a:defRPr/>
            </a:pPr>
            <a:endParaRPr lang="en-US" dirty="0">
              <a:latin typeface="Aparajita" pitchFamily="34" charset="0"/>
              <a:cs typeface="Aparajita" pitchFamily="34" charset="0"/>
            </a:endParaRPr>
          </a:p>
        </p:txBody>
      </p:sp>
      <p:sp>
        <p:nvSpPr>
          <p:cNvPr id="50" name="Oval 49"/>
          <p:cNvSpPr/>
          <p:nvPr/>
        </p:nvSpPr>
        <p:spPr>
          <a:xfrm>
            <a:off x="-457200" y="-2057400"/>
            <a:ext cx="1828800" cy="17526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en-US" b="1" dirty="0">
              <a:solidFill>
                <a:schemeClr val="accent2">
                  <a:lumMod val="50000"/>
                </a:schemeClr>
              </a:solidFill>
              <a:latin typeface="Aparajita" pitchFamily="34" charset="0"/>
              <a:cs typeface="Aparajita" pitchFamily="34" charset="0"/>
            </a:endParaRPr>
          </a:p>
          <a:p>
            <a:pPr algn="ctr" fontAlgn="auto">
              <a:spcBef>
                <a:spcPts val="0"/>
              </a:spcBef>
              <a:spcAft>
                <a:spcPts val="0"/>
              </a:spcAft>
              <a:defRPr/>
            </a:pPr>
            <a:r>
              <a:rPr lang="en-US" b="1" dirty="0">
                <a:solidFill>
                  <a:schemeClr val="accent2">
                    <a:lumMod val="50000"/>
                  </a:schemeClr>
                </a:solidFill>
                <a:latin typeface="Aparajita" pitchFamily="34" charset="0"/>
                <a:cs typeface="Aparajita" pitchFamily="34" charset="0"/>
              </a:rPr>
              <a:t>Price control</a:t>
            </a:r>
          </a:p>
          <a:p>
            <a:pPr algn="ctr" fontAlgn="auto">
              <a:spcBef>
                <a:spcPts val="0"/>
              </a:spcBef>
              <a:spcAft>
                <a:spcPts val="0"/>
              </a:spcAft>
              <a:defRPr/>
            </a:pPr>
            <a:endParaRPr lang="en-US" dirty="0">
              <a:latin typeface="Aparajita" pitchFamily="34" charset="0"/>
              <a:cs typeface="Aparajita" pitchFamily="34" charset="0"/>
            </a:endParaRPr>
          </a:p>
        </p:txBody>
      </p:sp>
      <p:sp>
        <p:nvSpPr>
          <p:cNvPr id="51" name="Oval 50"/>
          <p:cNvSpPr/>
          <p:nvPr/>
        </p:nvSpPr>
        <p:spPr>
          <a:xfrm>
            <a:off x="1524000" y="-2133600"/>
            <a:ext cx="1828800" cy="17526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US" b="1" dirty="0">
                <a:solidFill>
                  <a:schemeClr val="accent2">
                    <a:lumMod val="50000"/>
                  </a:schemeClr>
                </a:solidFill>
                <a:latin typeface="Aparajita" pitchFamily="34" charset="0"/>
                <a:cs typeface="Aparajita" pitchFamily="34" charset="0"/>
              </a:rPr>
              <a:t>Independence of the Agency</a:t>
            </a:r>
          </a:p>
        </p:txBody>
      </p:sp>
      <p:sp>
        <p:nvSpPr>
          <p:cNvPr id="52" name="Oval 51"/>
          <p:cNvSpPr/>
          <p:nvPr/>
        </p:nvSpPr>
        <p:spPr>
          <a:xfrm>
            <a:off x="3810000" y="-2362200"/>
            <a:ext cx="2133600" cy="2057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en-US" b="1" dirty="0">
              <a:solidFill>
                <a:schemeClr val="accent2">
                  <a:lumMod val="50000"/>
                </a:schemeClr>
              </a:solidFill>
              <a:latin typeface="Aparajita" pitchFamily="34" charset="0"/>
              <a:cs typeface="Aparajita" pitchFamily="34" charset="0"/>
            </a:endParaRPr>
          </a:p>
          <a:p>
            <a:pPr algn="ctr" fontAlgn="auto">
              <a:spcBef>
                <a:spcPts val="0"/>
              </a:spcBef>
              <a:spcAft>
                <a:spcPts val="0"/>
              </a:spcAft>
              <a:defRPr/>
            </a:pPr>
            <a:r>
              <a:rPr lang="en-US" sz="1600" b="1" dirty="0" err="1">
                <a:solidFill>
                  <a:schemeClr val="accent2">
                    <a:lumMod val="50000"/>
                  </a:schemeClr>
                </a:solidFill>
                <a:latin typeface="Aparajita" pitchFamily="34" charset="0"/>
                <a:cs typeface="Aparajita" pitchFamily="34" charset="0"/>
              </a:rPr>
              <a:t>Authorisation</a:t>
            </a:r>
            <a:r>
              <a:rPr lang="en-US" sz="1600" b="1" dirty="0">
                <a:solidFill>
                  <a:schemeClr val="accent2">
                    <a:lumMod val="50000"/>
                  </a:schemeClr>
                </a:solidFill>
                <a:latin typeface="Aparajita" pitchFamily="34" charset="0"/>
                <a:cs typeface="Aparajita" pitchFamily="34" charset="0"/>
              </a:rPr>
              <a:t> </a:t>
            </a:r>
            <a:r>
              <a:rPr lang="en-US" sz="1600" b="1" dirty="0" err="1">
                <a:solidFill>
                  <a:schemeClr val="accent2">
                    <a:lumMod val="50000"/>
                  </a:schemeClr>
                </a:solidFill>
                <a:latin typeface="Aparajita" pitchFamily="34" charset="0"/>
                <a:cs typeface="Aparajita" pitchFamily="34" charset="0"/>
              </a:rPr>
              <a:t>sistem</a:t>
            </a:r>
            <a:endParaRPr lang="en-US" sz="1600" b="1" dirty="0">
              <a:solidFill>
                <a:schemeClr val="accent2">
                  <a:lumMod val="50000"/>
                </a:schemeClr>
              </a:solidFill>
              <a:latin typeface="Aparajita" pitchFamily="34" charset="0"/>
              <a:cs typeface="Aparajita" pitchFamily="34" charset="0"/>
            </a:endParaRPr>
          </a:p>
          <a:p>
            <a:pPr algn="ctr" fontAlgn="auto">
              <a:spcBef>
                <a:spcPts val="0"/>
              </a:spcBef>
              <a:spcAft>
                <a:spcPts val="0"/>
              </a:spcAft>
              <a:defRPr/>
            </a:pPr>
            <a:endParaRPr lang="en-US" dirty="0">
              <a:latin typeface="Aparajita" pitchFamily="34" charset="0"/>
              <a:cs typeface="Aparajita" pitchFamily="34" charset="0"/>
            </a:endParaRPr>
          </a:p>
        </p:txBody>
      </p:sp>
      <p:sp>
        <p:nvSpPr>
          <p:cNvPr id="53" name="Oval 52"/>
          <p:cNvSpPr/>
          <p:nvPr/>
        </p:nvSpPr>
        <p:spPr>
          <a:xfrm>
            <a:off x="6324600" y="-2209800"/>
            <a:ext cx="2057400" cy="1981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US" b="1" dirty="0">
                <a:solidFill>
                  <a:schemeClr val="accent2">
                    <a:lumMod val="50000"/>
                  </a:schemeClr>
                </a:solidFill>
                <a:latin typeface="Aparajita" pitchFamily="34" charset="0"/>
                <a:cs typeface="Aparajita" pitchFamily="34" charset="0"/>
              </a:rPr>
              <a:t>Inspection and expert </a:t>
            </a:r>
            <a:r>
              <a:rPr lang="en-US" b="1" dirty="0" err="1">
                <a:solidFill>
                  <a:schemeClr val="accent2">
                    <a:lumMod val="50000"/>
                  </a:schemeClr>
                </a:solidFill>
                <a:latin typeface="Aparajita" pitchFamily="34" charset="0"/>
                <a:cs typeface="Aparajita" pitchFamily="34" charset="0"/>
              </a:rPr>
              <a:t>supervison</a:t>
            </a:r>
            <a:endParaRPr lang="en-US" b="1" dirty="0">
              <a:solidFill>
                <a:schemeClr val="accent2">
                  <a:lumMod val="50000"/>
                </a:schemeClr>
              </a:solidFill>
              <a:latin typeface="Aparajita" pitchFamily="34" charset="0"/>
              <a:cs typeface="Aparajita" pitchFamily="34" charset="0"/>
            </a:endParaRPr>
          </a:p>
        </p:txBody>
      </p:sp>
      <p:sp>
        <p:nvSpPr>
          <p:cNvPr id="54" name="Oval 53"/>
          <p:cNvSpPr/>
          <p:nvPr/>
        </p:nvSpPr>
        <p:spPr>
          <a:xfrm>
            <a:off x="-1981200" y="-876300"/>
            <a:ext cx="1828800" cy="17526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US" b="1" dirty="0" err="1">
                <a:solidFill>
                  <a:schemeClr val="accent2">
                    <a:lumMod val="50000"/>
                  </a:schemeClr>
                </a:solidFill>
                <a:latin typeface="Aparajita" pitchFamily="34" charset="0"/>
                <a:cs typeface="Aparajita" pitchFamily="34" charset="0"/>
              </a:rPr>
              <a:t>Liberalisation</a:t>
            </a:r>
            <a:endParaRPr lang="en-US" dirty="0">
              <a:latin typeface="Aparajita" pitchFamily="34" charset="0"/>
              <a:cs typeface="Aparajita" pitchFamily="34" charset="0"/>
            </a:endParaRPr>
          </a:p>
        </p:txBody>
      </p:sp>
      <p:sp>
        <p:nvSpPr>
          <p:cNvPr id="55" name="Oval 54"/>
          <p:cNvSpPr/>
          <p:nvPr/>
        </p:nvSpPr>
        <p:spPr>
          <a:xfrm>
            <a:off x="-2286000" y="914400"/>
            <a:ext cx="2057400" cy="19050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US" b="1" dirty="0" err="1">
                <a:solidFill>
                  <a:schemeClr val="accent2">
                    <a:lumMod val="50000"/>
                  </a:schemeClr>
                </a:solidFill>
                <a:latin typeface="Aparajita" pitchFamily="34" charset="0"/>
                <a:cs typeface="Aparajita" pitchFamily="34" charset="0"/>
              </a:rPr>
              <a:t>Standardisation</a:t>
            </a:r>
            <a:endParaRPr lang="en-US" b="1" dirty="0">
              <a:solidFill>
                <a:schemeClr val="accent2">
                  <a:lumMod val="50000"/>
                </a:schemeClr>
              </a:solidFill>
              <a:latin typeface="Aparajita" pitchFamily="34" charset="0"/>
              <a:cs typeface="Aparajita" pitchFamily="34" charset="0"/>
            </a:endParaRPr>
          </a:p>
        </p:txBody>
      </p:sp>
      <p:sp>
        <p:nvSpPr>
          <p:cNvPr id="56" name="Horizontal Scroll 55"/>
          <p:cNvSpPr/>
          <p:nvPr/>
        </p:nvSpPr>
        <p:spPr>
          <a:xfrm>
            <a:off x="2819400" y="4572000"/>
            <a:ext cx="3657600" cy="1719263"/>
          </a:xfrm>
          <a:prstGeom prst="horizontalScroll">
            <a:avLst>
              <a:gd name="adj" fmla="val 25000"/>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US" sz="2800" dirty="0"/>
              <a:t>Postal Services Act</a:t>
            </a:r>
          </a:p>
        </p:txBody>
      </p:sp>
      <p:sp>
        <p:nvSpPr>
          <p:cNvPr id="57" name="Rectangle 56"/>
          <p:cNvSpPr/>
          <p:nvPr/>
        </p:nvSpPr>
        <p:spPr>
          <a:xfrm>
            <a:off x="95250" y="104775"/>
            <a:ext cx="5314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en-US" b="1" dirty="0">
                <a:solidFill>
                  <a:schemeClr val="accent2">
                    <a:lumMod val="20000"/>
                    <a:lumOff val="80000"/>
                  </a:schemeClr>
                </a:solidFill>
                <a:latin typeface="Cambria" pitchFamily="18" charset="0"/>
              </a:rPr>
              <a:t>Chapter 3 </a:t>
            </a:r>
            <a:r>
              <a:rPr lang="sr-Latn-ME"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dirty="0">
                <a:solidFill>
                  <a:schemeClr val="accent2">
                    <a:lumMod val="20000"/>
                    <a:lumOff val="80000"/>
                  </a:schemeClr>
                </a:solidFill>
                <a:latin typeface="Cambria" pitchFamily="18" charset="0"/>
              </a:rPr>
              <a:t>FREEDOM TO PROVIDE SERVICES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3.33333E-6 0 C 0.31493 0.08488 0.63021 0.16975 0.73542 0.23196 C 0.8408 0.29371 0.73577 0.33279 0.63073 0.37188 " pathEditMode="relative" rAng="0" ptsTypes="aaA">
                                      <p:cBhvr>
                                        <p:cTn id="6" dur="2000" fill="hold"/>
                                        <p:tgtEl>
                                          <p:spTgt spid="54"/>
                                        </p:tgtEl>
                                        <p:attrNameLst>
                                          <p:attrName>ppt_x</p:attrName>
                                          <p:attrName>ppt_y</p:attrName>
                                        </p:attrNameLst>
                                      </p:cBhvr>
                                      <p:rCtr x="420" y="186"/>
                                    </p:animMotion>
                                  </p:childTnLst>
                                </p:cTn>
                              </p:par>
                            </p:childTnLst>
                          </p:cTn>
                        </p:par>
                      </p:childTnLst>
                    </p:cTn>
                  </p:par>
                  <p:par>
                    <p:cTn id="7" fill="hold">
                      <p:stCondLst>
                        <p:cond delay="indefinite"/>
                      </p:stCondLst>
                      <p:childTnLst>
                        <p:par>
                          <p:cTn id="8" fill="hold">
                            <p:stCondLst>
                              <p:cond delay="0"/>
                            </p:stCondLst>
                            <p:childTnLst>
                              <p:par>
                                <p:cTn id="9" presetID="8" presetClass="exit" presetSubtype="16" fill="hold" grpId="1" nodeType="clickEffect">
                                  <p:stCondLst>
                                    <p:cond delay="0"/>
                                  </p:stCondLst>
                                  <p:childTnLst>
                                    <p:animEffect transition="out" filter="diamond(in)">
                                      <p:cBhvr>
                                        <p:cTn id="10" dur="2000"/>
                                        <p:tgtEl>
                                          <p:spTgt spid="54"/>
                                        </p:tgtEl>
                                      </p:cBhvr>
                                    </p:animEffect>
                                    <p:set>
                                      <p:cBhvr>
                                        <p:cTn id="11" dur="1" fill="hold">
                                          <p:stCondLst>
                                            <p:cond delay="1999"/>
                                          </p:stCondLst>
                                        </p:cTn>
                                        <p:tgtEl>
                                          <p:spTgt spid="54"/>
                                        </p:tgtEl>
                                        <p:attrNameLst>
                                          <p:attrName>style.visibility</p:attrName>
                                        </p:attrNameLst>
                                      </p:cBhvr>
                                      <p:to>
                                        <p:strVal val="hidden"/>
                                      </p:to>
                                    </p:set>
                                  </p:childTnLst>
                                </p:cTn>
                              </p:par>
                              <p:par>
                                <p:cTn id="12" presetID="0" presetClass="path" presetSubtype="0" accel="50000" decel="50000" fill="hold" grpId="0" nodeType="withEffect">
                                  <p:stCondLst>
                                    <p:cond delay="0"/>
                                  </p:stCondLst>
                                  <p:childTnLst>
                                    <p:animMotion origin="layout" path="M 0 0 C -0.29549 0.0384 -0.5908 0.07702 -0.68577 0.11425 C -0.78073 0.15149 -0.67552 0.18733 -0.57014 0.22318 " pathEditMode="relative" ptsTypes="aaA">
                                      <p:cBhvr>
                                        <p:cTn id="13" dur="2000" fill="hold"/>
                                        <p:tgtEl>
                                          <p:spTgt spid="47"/>
                                        </p:tgtEl>
                                        <p:attrNameLst>
                                          <p:attrName>ppt_x</p:attrName>
                                          <p:attrName>ppt_y</p:attrName>
                                        </p:attrNameLst>
                                      </p:cBhvr>
                                    </p:animMotion>
                                  </p:childTnLst>
                                </p:cTn>
                              </p:par>
                            </p:childTnLst>
                          </p:cTn>
                        </p:par>
                      </p:childTnLst>
                    </p:cTn>
                  </p:par>
                  <p:par>
                    <p:cTn id="14" fill="hold">
                      <p:stCondLst>
                        <p:cond delay="indefinite"/>
                      </p:stCondLst>
                      <p:childTnLst>
                        <p:par>
                          <p:cTn id="15" fill="hold">
                            <p:stCondLst>
                              <p:cond delay="0"/>
                            </p:stCondLst>
                            <p:childTnLst>
                              <p:par>
                                <p:cTn id="16" presetID="8" presetClass="exit" presetSubtype="16" fill="hold" grpId="1" nodeType="clickEffect">
                                  <p:stCondLst>
                                    <p:cond delay="0"/>
                                  </p:stCondLst>
                                  <p:childTnLst>
                                    <p:animEffect transition="out" filter="diamond(in)">
                                      <p:cBhvr>
                                        <p:cTn id="17" dur="2000"/>
                                        <p:tgtEl>
                                          <p:spTgt spid="47"/>
                                        </p:tgtEl>
                                      </p:cBhvr>
                                    </p:animEffect>
                                    <p:set>
                                      <p:cBhvr>
                                        <p:cTn id="18" dur="1" fill="hold">
                                          <p:stCondLst>
                                            <p:cond delay="1999"/>
                                          </p:stCondLst>
                                        </p:cTn>
                                        <p:tgtEl>
                                          <p:spTgt spid="47"/>
                                        </p:tgtEl>
                                        <p:attrNameLst>
                                          <p:attrName>style.visibility</p:attrName>
                                        </p:attrNameLst>
                                      </p:cBhvr>
                                      <p:to>
                                        <p:strVal val="hidden"/>
                                      </p:to>
                                    </p:set>
                                  </p:childTnLst>
                                </p:cTn>
                              </p:par>
                              <p:par>
                                <p:cTn id="19" presetID="0" presetClass="path" presetSubtype="0" accel="50000" decel="50000" fill="hold" grpId="0" nodeType="withEffect">
                                  <p:stCondLst>
                                    <p:cond delay="0"/>
                                  </p:stCondLst>
                                  <p:childTnLst>
                                    <p:animMotion origin="layout" path="M -3.61111E-6 -1.66512E-6 C 0.26476 -0.07377 0.52952 -0.14755 0.62726 -0.142 C 0.725 -0.13645 0.65573 -0.0518 0.58698 0.03284 " pathEditMode="relative" ptsTypes="aaA">
                                      <p:cBhvr>
                                        <p:cTn id="20" dur="2000" fill="hold"/>
                                        <p:tgtEl>
                                          <p:spTgt spid="55"/>
                                        </p:tgtEl>
                                        <p:attrNameLst>
                                          <p:attrName>ppt_x</p:attrName>
                                          <p:attrName>ppt_y</p:attrName>
                                        </p:attrNameLst>
                                      </p:cBhvr>
                                    </p:animMotion>
                                  </p:childTnLst>
                                </p:cTn>
                              </p:par>
                            </p:childTnLst>
                          </p:cTn>
                        </p:par>
                      </p:childTnLst>
                    </p:cTn>
                  </p:par>
                  <p:par>
                    <p:cTn id="21" fill="hold">
                      <p:stCondLst>
                        <p:cond delay="indefinite"/>
                      </p:stCondLst>
                      <p:childTnLst>
                        <p:par>
                          <p:cTn id="22" fill="hold">
                            <p:stCondLst>
                              <p:cond delay="0"/>
                            </p:stCondLst>
                            <p:childTnLst>
                              <p:par>
                                <p:cTn id="23" presetID="8" presetClass="exit" presetSubtype="16" fill="hold" grpId="1" nodeType="clickEffect">
                                  <p:stCondLst>
                                    <p:cond delay="0"/>
                                  </p:stCondLst>
                                  <p:childTnLst>
                                    <p:animEffect transition="out" filter="diamond(in)">
                                      <p:cBhvr>
                                        <p:cTn id="24" dur="2000"/>
                                        <p:tgtEl>
                                          <p:spTgt spid="55"/>
                                        </p:tgtEl>
                                      </p:cBhvr>
                                    </p:animEffect>
                                    <p:set>
                                      <p:cBhvr>
                                        <p:cTn id="25" dur="1" fill="hold">
                                          <p:stCondLst>
                                            <p:cond delay="1999"/>
                                          </p:stCondLst>
                                        </p:cTn>
                                        <p:tgtEl>
                                          <p:spTgt spid="55"/>
                                        </p:tgtEl>
                                        <p:attrNameLst>
                                          <p:attrName>style.visibility</p:attrName>
                                        </p:attrNameLst>
                                      </p:cBhvr>
                                      <p:to>
                                        <p:strVal val="hidden"/>
                                      </p:to>
                                    </p:set>
                                  </p:childTnLst>
                                </p:cTn>
                              </p:par>
                              <p:par>
                                <p:cTn id="26" presetID="0" presetClass="path" presetSubtype="0" accel="50000" decel="50000" fill="hold" grpId="0" nodeType="withEffect">
                                  <p:stCondLst>
                                    <p:cond delay="0"/>
                                  </p:stCondLst>
                                  <p:childTnLst>
                                    <p:animMotion origin="layout" path="M 0 0 C 0.23386 -0.21485 0.46771 -0.4297 0.56754 -0.45514 C 0.66737 -0.48057 0.63299 -0.31661 0.59862 -0.15241 " pathEditMode="relative" ptsTypes="aaA">
                                      <p:cBhvr>
                                        <p:cTn id="27" dur="2000" fill="hold"/>
                                        <p:tgtEl>
                                          <p:spTgt spid="46"/>
                                        </p:tgtEl>
                                        <p:attrNameLst>
                                          <p:attrName>ppt_x</p:attrName>
                                          <p:attrName>ppt_y</p:attrName>
                                        </p:attrNameLst>
                                      </p:cBhvr>
                                    </p:animMotion>
                                  </p:childTnLst>
                                </p:cTn>
                              </p:par>
                            </p:childTnLst>
                          </p:cTn>
                        </p:par>
                      </p:childTnLst>
                    </p:cTn>
                  </p:par>
                  <p:par>
                    <p:cTn id="28" fill="hold">
                      <p:stCondLst>
                        <p:cond delay="indefinite"/>
                      </p:stCondLst>
                      <p:childTnLst>
                        <p:par>
                          <p:cTn id="29" fill="hold">
                            <p:stCondLst>
                              <p:cond delay="0"/>
                            </p:stCondLst>
                            <p:childTnLst>
                              <p:par>
                                <p:cTn id="30" presetID="8" presetClass="exit" presetSubtype="16" fill="hold" grpId="1" nodeType="clickEffect">
                                  <p:stCondLst>
                                    <p:cond delay="0"/>
                                  </p:stCondLst>
                                  <p:childTnLst>
                                    <p:animEffect transition="out" filter="diamond(in)">
                                      <p:cBhvr>
                                        <p:cTn id="31" dur="2000"/>
                                        <p:tgtEl>
                                          <p:spTgt spid="46"/>
                                        </p:tgtEl>
                                      </p:cBhvr>
                                    </p:animEffect>
                                    <p:set>
                                      <p:cBhvr>
                                        <p:cTn id="32" dur="1" fill="hold">
                                          <p:stCondLst>
                                            <p:cond delay="1999"/>
                                          </p:stCondLst>
                                        </p:cTn>
                                        <p:tgtEl>
                                          <p:spTgt spid="46"/>
                                        </p:tgtEl>
                                        <p:attrNameLst>
                                          <p:attrName>style.visibility</p:attrName>
                                        </p:attrNameLst>
                                      </p:cBhvr>
                                      <p:to>
                                        <p:strVal val="hidden"/>
                                      </p:to>
                                    </p:set>
                                  </p:childTnLst>
                                </p:cTn>
                              </p:par>
                              <p:par>
                                <p:cTn id="33" presetID="0" presetClass="path" presetSubtype="0" accel="50000" decel="50000" fill="hold" grpId="0" nodeType="withEffect">
                                  <p:stCondLst>
                                    <p:cond delay="0"/>
                                  </p:stCondLst>
                                  <p:childTnLst>
                                    <p:animMotion origin="layout" path="M 0 0 C -0.09584 0.17114 -0.1915 0.34251 -0.19358 0.43247 C -0.19566 0.52244 -0.04306 0.52197 -0.01302 0.53978 " pathEditMode="relative" ptsTypes="aaA">
                                      <p:cBhvr>
                                        <p:cTn id="34" dur="2000" fill="hold"/>
                                        <p:tgtEl>
                                          <p:spTgt spid="52"/>
                                        </p:tgtEl>
                                        <p:attrNameLst>
                                          <p:attrName>ppt_x</p:attrName>
                                          <p:attrName>ppt_y</p:attrName>
                                        </p:attrNameLst>
                                      </p:cBhvr>
                                    </p:animMotion>
                                  </p:childTnLst>
                                </p:cTn>
                              </p:par>
                            </p:childTnLst>
                          </p:cTn>
                        </p:par>
                      </p:childTnLst>
                    </p:cTn>
                  </p:par>
                  <p:par>
                    <p:cTn id="35" fill="hold">
                      <p:stCondLst>
                        <p:cond delay="indefinite"/>
                      </p:stCondLst>
                      <p:childTnLst>
                        <p:par>
                          <p:cTn id="36" fill="hold">
                            <p:stCondLst>
                              <p:cond delay="0"/>
                            </p:stCondLst>
                            <p:childTnLst>
                              <p:par>
                                <p:cTn id="37" presetID="8" presetClass="exit" presetSubtype="16" fill="hold" grpId="1" nodeType="clickEffect">
                                  <p:stCondLst>
                                    <p:cond delay="0"/>
                                  </p:stCondLst>
                                  <p:childTnLst>
                                    <p:animEffect transition="out" filter="diamond(in)">
                                      <p:cBhvr>
                                        <p:cTn id="38" dur="2000"/>
                                        <p:tgtEl>
                                          <p:spTgt spid="52"/>
                                        </p:tgtEl>
                                      </p:cBhvr>
                                    </p:animEffect>
                                    <p:set>
                                      <p:cBhvr>
                                        <p:cTn id="39" dur="1" fill="hold">
                                          <p:stCondLst>
                                            <p:cond delay="1999"/>
                                          </p:stCondLst>
                                        </p:cTn>
                                        <p:tgtEl>
                                          <p:spTgt spid="52"/>
                                        </p:tgtEl>
                                        <p:attrNameLst>
                                          <p:attrName>style.visibility</p:attrName>
                                        </p:attrNameLst>
                                      </p:cBhvr>
                                      <p:to>
                                        <p:strVal val="hidden"/>
                                      </p:to>
                                    </p:set>
                                  </p:childTnLst>
                                </p:cTn>
                              </p:par>
                              <p:par>
                                <p:cTn id="40" presetID="0" presetClass="path" presetSubtype="0" accel="50000" decel="50000" fill="hold" grpId="0" nodeType="withEffect">
                                  <p:stCondLst>
                                    <p:cond delay="0"/>
                                  </p:stCondLst>
                                  <p:childTnLst>
                                    <p:animMotion origin="layout" path="M 0 0 C 0.28385 0.15449 0.56788 0.30897 0.64427 0.39431 C 0.72066 0.47965 0.58958 0.49584 0.4585 0.51203 " pathEditMode="relative" ptsTypes="aaA">
                                      <p:cBhvr>
                                        <p:cTn id="41" dur="2000" fill="hold"/>
                                        <p:tgtEl>
                                          <p:spTgt spid="50"/>
                                        </p:tgtEl>
                                        <p:attrNameLst>
                                          <p:attrName>ppt_x</p:attrName>
                                          <p:attrName>ppt_y</p:attrName>
                                        </p:attrNameLst>
                                      </p:cBhvr>
                                    </p:animMotion>
                                  </p:childTnLst>
                                </p:cTn>
                              </p:par>
                            </p:childTnLst>
                          </p:cTn>
                        </p:par>
                      </p:childTnLst>
                    </p:cTn>
                  </p:par>
                  <p:par>
                    <p:cTn id="42" fill="hold">
                      <p:stCondLst>
                        <p:cond delay="indefinite"/>
                      </p:stCondLst>
                      <p:childTnLst>
                        <p:par>
                          <p:cTn id="43" fill="hold">
                            <p:stCondLst>
                              <p:cond delay="0"/>
                            </p:stCondLst>
                            <p:childTnLst>
                              <p:par>
                                <p:cTn id="44" presetID="8" presetClass="exit" presetSubtype="16" fill="hold" grpId="1" nodeType="clickEffect">
                                  <p:stCondLst>
                                    <p:cond delay="0"/>
                                  </p:stCondLst>
                                  <p:childTnLst>
                                    <p:animEffect transition="out" filter="diamond(in)">
                                      <p:cBhvr>
                                        <p:cTn id="45" dur="2000"/>
                                        <p:tgtEl>
                                          <p:spTgt spid="50"/>
                                        </p:tgtEl>
                                      </p:cBhvr>
                                    </p:animEffect>
                                    <p:set>
                                      <p:cBhvr>
                                        <p:cTn id="46" dur="1" fill="hold">
                                          <p:stCondLst>
                                            <p:cond delay="1999"/>
                                          </p:stCondLst>
                                        </p:cTn>
                                        <p:tgtEl>
                                          <p:spTgt spid="50"/>
                                        </p:tgtEl>
                                        <p:attrNameLst>
                                          <p:attrName>style.visibility</p:attrName>
                                        </p:attrNameLst>
                                      </p:cBhvr>
                                      <p:to>
                                        <p:strVal val="hidden"/>
                                      </p:to>
                                    </p:set>
                                  </p:childTnLst>
                                </p:cTn>
                              </p:par>
                              <p:par>
                                <p:cTn id="47" presetID="0" presetClass="path" presetSubtype="0" accel="50000" decel="50000" fill="hold" grpId="0" nodeType="withEffect">
                                  <p:stCondLst>
                                    <p:cond delay="0"/>
                                  </p:stCondLst>
                                  <p:childTnLst>
                                    <p:animMotion origin="layout" path="M 6.93889E-18 -4.73636E-6 C -0.01059 0.1797 -0.02118 0.35962 0.01684 0.43085 C 0.05486 0.50208 0.14166 0.46462 0.22847 0.42738 " pathEditMode="relative" ptsTypes="aaA">
                                      <p:cBhvr>
                                        <p:cTn id="48" dur="2000" fill="hold"/>
                                        <p:tgtEl>
                                          <p:spTgt spid="51"/>
                                        </p:tgtEl>
                                        <p:attrNameLst>
                                          <p:attrName>ppt_x</p:attrName>
                                          <p:attrName>ppt_y</p:attrName>
                                        </p:attrNameLst>
                                      </p:cBhvr>
                                    </p:animMotion>
                                  </p:childTnLst>
                                </p:cTn>
                              </p:par>
                            </p:childTnLst>
                          </p:cTn>
                        </p:par>
                      </p:childTnLst>
                    </p:cTn>
                  </p:par>
                  <p:par>
                    <p:cTn id="49" fill="hold">
                      <p:stCondLst>
                        <p:cond delay="indefinite"/>
                      </p:stCondLst>
                      <p:childTnLst>
                        <p:par>
                          <p:cTn id="50" fill="hold">
                            <p:stCondLst>
                              <p:cond delay="0"/>
                            </p:stCondLst>
                            <p:childTnLst>
                              <p:par>
                                <p:cTn id="51" presetID="8" presetClass="exit" presetSubtype="16" fill="hold" grpId="1" nodeType="clickEffect">
                                  <p:stCondLst>
                                    <p:cond delay="0"/>
                                  </p:stCondLst>
                                  <p:childTnLst>
                                    <p:animEffect transition="out" filter="diamond(in)">
                                      <p:cBhvr>
                                        <p:cTn id="52" dur="2000"/>
                                        <p:tgtEl>
                                          <p:spTgt spid="51"/>
                                        </p:tgtEl>
                                      </p:cBhvr>
                                    </p:animEffect>
                                    <p:set>
                                      <p:cBhvr>
                                        <p:cTn id="53" dur="1" fill="hold">
                                          <p:stCondLst>
                                            <p:cond delay="1999"/>
                                          </p:stCondLst>
                                        </p:cTn>
                                        <p:tgtEl>
                                          <p:spTgt spid="51"/>
                                        </p:tgtEl>
                                        <p:attrNameLst>
                                          <p:attrName>style.visibility</p:attrName>
                                        </p:attrNameLst>
                                      </p:cBhvr>
                                      <p:to>
                                        <p:strVal val="hidden"/>
                                      </p:to>
                                    </p:set>
                                  </p:childTnLst>
                                </p:cTn>
                              </p:par>
                              <p:par>
                                <p:cTn id="54" presetID="0" presetClass="path" presetSubtype="0" accel="50000" decel="50000" fill="hold" grpId="0" nodeType="withEffect">
                                  <p:stCondLst>
                                    <p:cond delay="0"/>
                                  </p:stCondLst>
                                  <p:childTnLst>
                                    <p:animMotion origin="layout" path="M 0 0 C -0.26719 0.15171 -0.5342 0.30365 -0.62344 0.4031 C -0.71268 0.50254 -0.62396 0.54972 -0.53507 0.5969 " pathEditMode="relative" ptsTypes="aaA">
                                      <p:cBhvr>
                                        <p:cTn id="55" dur="2000" fill="hold"/>
                                        <p:tgtEl>
                                          <p:spTgt spid="49"/>
                                        </p:tgtEl>
                                        <p:attrNameLst>
                                          <p:attrName>ppt_x</p:attrName>
                                          <p:attrName>ppt_y</p:attrName>
                                        </p:attrNameLst>
                                      </p:cBhvr>
                                    </p:animMotion>
                                  </p:childTnLst>
                                </p:cTn>
                              </p:par>
                            </p:childTnLst>
                          </p:cTn>
                        </p:par>
                      </p:childTnLst>
                    </p:cTn>
                  </p:par>
                  <p:par>
                    <p:cTn id="56" fill="hold">
                      <p:stCondLst>
                        <p:cond delay="indefinite"/>
                      </p:stCondLst>
                      <p:childTnLst>
                        <p:par>
                          <p:cTn id="57" fill="hold">
                            <p:stCondLst>
                              <p:cond delay="0"/>
                            </p:stCondLst>
                            <p:childTnLst>
                              <p:par>
                                <p:cTn id="58" presetID="8" presetClass="exit" presetSubtype="16" fill="hold" grpId="1" nodeType="clickEffect">
                                  <p:stCondLst>
                                    <p:cond delay="0"/>
                                  </p:stCondLst>
                                  <p:childTnLst>
                                    <p:animEffect transition="out" filter="diamond(in)">
                                      <p:cBhvr>
                                        <p:cTn id="59" dur="2000"/>
                                        <p:tgtEl>
                                          <p:spTgt spid="49"/>
                                        </p:tgtEl>
                                      </p:cBhvr>
                                    </p:animEffect>
                                    <p:set>
                                      <p:cBhvr>
                                        <p:cTn id="60" dur="1" fill="hold">
                                          <p:stCondLst>
                                            <p:cond delay="1999"/>
                                          </p:stCondLst>
                                        </p:cTn>
                                        <p:tgtEl>
                                          <p:spTgt spid="49"/>
                                        </p:tgtEl>
                                        <p:attrNameLst>
                                          <p:attrName>style.visibility</p:attrName>
                                        </p:attrNameLst>
                                      </p:cBhvr>
                                      <p:to>
                                        <p:strVal val="hidden"/>
                                      </p:to>
                                    </p:set>
                                  </p:childTnLst>
                                </p:cTn>
                              </p:par>
                              <p:par>
                                <p:cTn id="61" presetID="0" presetClass="path" presetSubtype="0" accel="50000" decel="50000" fill="hold" grpId="0" nodeType="withEffect">
                                  <p:stCondLst>
                                    <p:cond delay="0"/>
                                  </p:stCondLst>
                                  <p:childTnLst>
                                    <p:animMotion origin="layout" path="M -5E-6 -7.42831E-6 C -0.22727 0.16119 -0.45452 0.32261 -0.47536 0.41327 C -0.49619 0.50393 -0.1606 0.54717 -0.12466 0.54324 C -0.08872 0.53931 -0.23161 0.37696 -0.25973 0.38922 C -0.28786 0.40147 -0.28803 0.57955 -0.29358 0.61748 " pathEditMode="relative" ptsTypes="aaaaA">
                                      <p:cBhvr>
                                        <p:cTn id="62" dur="2000" fill="hold"/>
                                        <p:tgtEl>
                                          <p:spTgt spid="5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6" grpId="1" animBg="1"/>
      <p:bldP spid="47" grpId="0" animBg="1"/>
      <p:bldP spid="47" grpId="1" animBg="1"/>
      <p:bldP spid="49" grpId="0" animBg="1"/>
      <p:bldP spid="49" grpId="1" animBg="1"/>
      <p:bldP spid="50" grpId="0" animBg="1"/>
      <p:bldP spid="50" grpId="1" animBg="1"/>
      <p:bldP spid="51" grpId="0" animBg="1"/>
      <p:bldP spid="51" grpId="1" animBg="1"/>
      <p:bldP spid="52" grpId="0" animBg="1"/>
      <p:bldP spid="52" grpId="1" animBg="1"/>
      <p:bldP spid="53" grpId="0" animBg="1"/>
      <p:bldP spid="54" grpId="0" animBg="1"/>
      <p:bldP spid="54" grpId="1" animBg="1"/>
      <p:bldP spid="55" grpId="0" animBg="1"/>
      <p:bldP spid="55"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pic>
        <p:nvPicPr>
          <p:cNvPr id="4096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40965" name="Text Box 121"/>
          <p:cNvSpPr txBox="1">
            <a:spLocks noChangeArrowheads="1"/>
          </p:cNvSpPr>
          <p:nvPr/>
        </p:nvSpPr>
        <p:spPr bwMode="auto">
          <a:xfrm>
            <a:off x="152400" y="2514600"/>
            <a:ext cx="8686800" cy="3276600"/>
          </a:xfrm>
          <a:prstGeom prst="rect">
            <a:avLst/>
          </a:prstGeom>
          <a:noFill/>
          <a:ln w="9525" algn="ctr">
            <a:noFill/>
            <a:miter lim="800000"/>
            <a:headEnd/>
            <a:tailEnd/>
          </a:ln>
        </p:spPr>
        <p:txBody>
          <a:bodyPr/>
          <a:lstStyle/>
          <a:p>
            <a:pPr marL="14288" indent="214313">
              <a:buFont typeface="Arial" charset="0"/>
              <a:buChar char="•"/>
            </a:pPr>
            <a:r>
              <a:rPr lang="en-US" sz="2400" b="1">
                <a:solidFill>
                  <a:srgbClr val="632523"/>
                </a:solidFill>
                <a:latin typeface="Cambria" pitchFamily="18" charset="0"/>
              </a:rPr>
              <a:t>Defined  </a:t>
            </a:r>
            <a:r>
              <a:rPr lang="sr-Latn-CS" sz="2400" b="1">
                <a:solidFill>
                  <a:srgbClr val="632523"/>
                </a:solidFill>
                <a:latin typeface="Cambria" pitchFamily="18" charset="0"/>
              </a:rPr>
              <a:t>standards </a:t>
            </a:r>
            <a:r>
              <a:rPr lang="en-US" sz="2400" b="1">
                <a:solidFill>
                  <a:srgbClr val="632523"/>
                </a:solidFill>
                <a:latin typeface="Cambria" pitchFamily="18" charset="0"/>
              </a:rPr>
              <a:t>for mail flows in international traffic </a:t>
            </a:r>
          </a:p>
          <a:p>
            <a:pPr marL="14288" indent="214313"/>
            <a:r>
              <a:rPr lang="en-US" sz="2400" b="1">
                <a:solidFill>
                  <a:srgbClr val="632523"/>
                </a:solidFill>
                <a:latin typeface="Cambria" pitchFamily="18" charset="0"/>
              </a:rPr>
              <a:t>(speed – J+3 – 85% and reliability – J+5 – 97%, </a:t>
            </a:r>
            <a:r>
              <a:rPr lang="sr-Latn-CS" sz="2400" b="1">
                <a:solidFill>
                  <a:srgbClr val="632523"/>
                </a:solidFill>
                <a:latin typeface="Cambria" pitchFamily="18" charset="0"/>
              </a:rPr>
              <a:t>A</a:t>
            </a:r>
            <a:r>
              <a:rPr lang="en-US" sz="2400" b="1">
                <a:solidFill>
                  <a:srgbClr val="632523"/>
                </a:solidFill>
                <a:latin typeface="Cambria" pitchFamily="18" charset="0"/>
              </a:rPr>
              <a:t>rticle 58) </a:t>
            </a: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r>
              <a:rPr lang="en-US" sz="2400" b="1">
                <a:solidFill>
                  <a:srgbClr val="632523"/>
                </a:solidFill>
                <a:latin typeface="Cambria" pitchFamily="18" charset="0"/>
              </a:rPr>
              <a:t>Defined </a:t>
            </a:r>
            <a:r>
              <a:rPr lang="sr-Latn-CS" sz="2400" b="1">
                <a:solidFill>
                  <a:srgbClr val="632523"/>
                </a:solidFill>
                <a:latin typeface="Cambria" pitchFamily="18" charset="0"/>
              </a:rPr>
              <a:t>standards</a:t>
            </a:r>
            <a:r>
              <a:rPr lang="en-US" sz="2400" b="1">
                <a:solidFill>
                  <a:srgbClr val="632523"/>
                </a:solidFill>
                <a:latin typeface="Cambria" pitchFamily="18" charset="0"/>
              </a:rPr>
              <a:t> for mail flows in domestic traffic </a:t>
            </a:r>
          </a:p>
          <a:p>
            <a:pPr marL="14288" indent="214313"/>
            <a:r>
              <a:rPr lang="en-US" sz="2400" b="1">
                <a:solidFill>
                  <a:srgbClr val="632523"/>
                </a:solidFill>
                <a:latin typeface="Cambria" pitchFamily="18" charset="0"/>
              </a:rPr>
              <a:t>(speed – J+3 – 95%, </a:t>
            </a:r>
            <a:r>
              <a:rPr lang="sr-Latn-CS" sz="2400" b="1">
                <a:solidFill>
                  <a:srgbClr val="632523"/>
                </a:solidFill>
                <a:latin typeface="Cambria" pitchFamily="18" charset="0"/>
              </a:rPr>
              <a:t>A</a:t>
            </a:r>
            <a:r>
              <a:rPr lang="en-US" sz="2400" b="1">
                <a:solidFill>
                  <a:srgbClr val="632523"/>
                </a:solidFill>
                <a:latin typeface="Cambria" pitchFamily="18" charset="0"/>
              </a:rPr>
              <a:t>rticle 59)</a:t>
            </a: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r>
              <a:rPr lang="sr-Latn-CS" sz="2400" b="1">
                <a:solidFill>
                  <a:srgbClr val="632523"/>
                </a:solidFill>
                <a:latin typeface="Cambria" pitchFamily="18" charset="0"/>
              </a:rPr>
              <a:t>	</a:t>
            </a:r>
          </a:p>
          <a:p>
            <a:pPr marL="14288" indent="214313"/>
            <a:endParaRPr lang="sr-Latn-CS" sz="2400" b="1">
              <a:solidFill>
                <a:srgbClr val="632523"/>
              </a:solidFill>
              <a:latin typeface="Cambria" pitchFamily="18" charset="0"/>
            </a:endParaRPr>
          </a:p>
          <a:p>
            <a:pPr marL="14288" indent="214313" algn="ctr">
              <a:buFont typeface="Arial" charset="0"/>
              <a:buChar char="•"/>
            </a:pPr>
            <a:endParaRPr lang="en-US" sz="1400" b="1">
              <a:solidFill>
                <a:srgbClr val="953735"/>
              </a:solidFill>
              <a:latin typeface="Cambria" pitchFamily="18" charset="0"/>
            </a:endParaRPr>
          </a:p>
          <a:p>
            <a:pPr marL="14288" indent="214313" algn="ctr"/>
            <a:endParaRPr lang="en-US" sz="1400" b="1">
              <a:solidFill>
                <a:srgbClr val="000099"/>
              </a:solidFill>
              <a:latin typeface="Cambria" pitchFamily="18" charset="0"/>
            </a:endParaRPr>
          </a:p>
          <a:p>
            <a:pPr marL="14288" indent="214313" algn="ctr">
              <a:spcAft>
                <a:spcPct val="40000"/>
              </a:spcAft>
              <a:buClr>
                <a:srgbClr val="FF0000"/>
              </a:buClr>
              <a:buFont typeface="Wingdings" pitchFamily="2" charset="2"/>
              <a:buNone/>
            </a:pPr>
            <a:endParaRPr lang="en-US" b="1">
              <a:latin typeface="Cambria" pitchFamily="18" charset="0"/>
            </a:endParaRPr>
          </a:p>
        </p:txBody>
      </p:sp>
      <p:sp>
        <p:nvSpPr>
          <p:cNvPr id="14" name="Rectangle 13"/>
          <p:cNvSpPr/>
          <p:nvPr/>
        </p:nvSpPr>
        <p:spPr>
          <a:xfrm>
            <a:off x="152400" y="1447800"/>
            <a:ext cx="8534400" cy="523875"/>
          </a:xfrm>
          <a:prstGeom prst="rect">
            <a:avLst/>
          </a:prstGeom>
        </p:spPr>
        <p:txBody>
          <a:bodyPr>
            <a:spAutoFit/>
          </a:bodyPr>
          <a:lstStyle/>
          <a:p>
            <a:pPr marL="14288" indent="214313" algn="ctr" fontAlgn="auto">
              <a:spcBef>
                <a:spcPts val="0"/>
              </a:spcBef>
              <a:spcAft>
                <a:spcPts val="0"/>
              </a:spcAft>
              <a:defRPr/>
            </a:pPr>
            <a:r>
              <a:rPr lang="en-US" sz="2800" b="1" dirty="0">
                <a:solidFill>
                  <a:schemeClr val="accent2">
                    <a:lumMod val="50000"/>
                  </a:schemeClr>
                </a:solidFill>
                <a:latin typeface="Cambria" pitchFamily="18" charset="0"/>
              </a:rPr>
              <a:t> Quality of service</a:t>
            </a:r>
          </a:p>
        </p:txBody>
      </p:sp>
      <p:grpSp>
        <p:nvGrpSpPr>
          <p:cNvPr id="40967"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457200" y="1793875"/>
            <a:ext cx="8305800" cy="369888"/>
          </a:xfrm>
          <a:prstGeom prst="rect">
            <a:avLst/>
          </a:prstGeom>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sp>
        <p:nvSpPr>
          <p:cNvPr id="20" name="Rectangle 19"/>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C00000"/>
                </a:solidFill>
              </a:rPr>
              <a:t>Chapter 3: </a:t>
            </a:r>
            <a:endParaRPr lang="sr-Latn-CS" sz="1100" b="1" dirty="0">
              <a:solidFill>
                <a:srgbClr val="C00000"/>
              </a:solidFill>
            </a:endParaRPr>
          </a:p>
          <a:p>
            <a:pPr algn="ctr" fontAlgn="auto">
              <a:spcBef>
                <a:spcPts val="0"/>
              </a:spcBef>
              <a:spcAft>
                <a:spcPts val="0"/>
              </a:spcAft>
              <a:defRPr/>
            </a:pPr>
            <a:r>
              <a:rPr lang="en-US" sz="1100" b="1" dirty="0">
                <a:solidFill>
                  <a:srgbClr val="C00000"/>
                </a:solidFill>
              </a:rPr>
              <a:t>FREEDOM TO PROVIDE SERVICES </a:t>
            </a:r>
          </a:p>
        </p:txBody>
      </p:sp>
      <p:pic>
        <p:nvPicPr>
          <p:cNvPr id="40970"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1" name="Rectangle 20"/>
          <p:cNvSpPr/>
          <p:nvPr/>
        </p:nvSpPr>
        <p:spPr>
          <a:xfrm>
            <a:off x="95250" y="104775"/>
            <a:ext cx="5314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en-US" b="1" dirty="0">
                <a:solidFill>
                  <a:schemeClr val="accent2">
                    <a:lumMod val="20000"/>
                    <a:lumOff val="80000"/>
                  </a:schemeClr>
                </a:solidFill>
                <a:latin typeface="Cambria" pitchFamily="18" charset="0"/>
              </a:rPr>
              <a:t>Chapter 3 – FREEDOM TO PROVIDE SERVICES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pic>
        <p:nvPicPr>
          <p:cNvPr id="4301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43013" name="Text Box 121"/>
          <p:cNvSpPr txBox="1">
            <a:spLocks noChangeArrowheads="1"/>
          </p:cNvSpPr>
          <p:nvPr/>
        </p:nvSpPr>
        <p:spPr bwMode="auto">
          <a:xfrm>
            <a:off x="152400" y="2514600"/>
            <a:ext cx="8686800" cy="3276600"/>
          </a:xfrm>
          <a:prstGeom prst="rect">
            <a:avLst/>
          </a:prstGeom>
          <a:noFill/>
          <a:ln w="9525" algn="ctr">
            <a:noFill/>
            <a:miter lim="800000"/>
            <a:headEnd/>
            <a:tailEnd/>
          </a:ln>
        </p:spPr>
        <p:txBody>
          <a:bodyPr/>
          <a:lstStyle/>
          <a:p>
            <a:pPr marL="14288" indent="214313">
              <a:buFont typeface="Arial" charset="0"/>
              <a:buChar char="•"/>
            </a:pPr>
            <a:r>
              <a:rPr lang="sr-Latn-CS" sz="2400" b="1" dirty="0">
                <a:solidFill>
                  <a:srgbClr val="632523"/>
                </a:solidFill>
                <a:latin typeface="Cambria" pitchFamily="18" charset="0"/>
              </a:rPr>
              <a:t>Phases of the </a:t>
            </a:r>
            <a:r>
              <a:rPr lang="en-US" sz="2400" b="1" dirty="0" err="1">
                <a:solidFill>
                  <a:srgbClr val="632523"/>
                </a:solidFill>
                <a:latin typeface="Cambria" pitchFamily="18" charset="0"/>
              </a:rPr>
              <a:t>proced</a:t>
            </a:r>
            <a:r>
              <a:rPr lang="sr-Latn-CS" sz="2400" b="1" dirty="0">
                <a:solidFill>
                  <a:srgbClr val="632523"/>
                </a:solidFill>
                <a:latin typeface="Cambria" pitchFamily="18" charset="0"/>
              </a:rPr>
              <a:t>ure</a:t>
            </a:r>
            <a:endParaRPr lang="en-US" sz="2400" b="1" dirty="0">
              <a:solidFill>
                <a:srgbClr val="632523"/>
              </a:solidFill>
              <a:latin typeface="Cambria" pitchFamily="18" charset="0"/>
            </a:endParaRPr>
          </a:p>
          <a:p>
            <a:pPr marL="471488" lvl="1" indent="214313">
              <a:buFont typeface="Calibri" pitchFamily="34" charset="0"/>
              <a:buAutoNum type="romanUcPeriod"/>
            </a:pPr>
            <a:r>
              <a:rPr lang="en-US" sz="2000" b="1" dirty="0">
                <a:solidFill>
                  <a:srgbClr val="632523"/>
                </a:solidFill>
                <a:latin typeface="Cambria" pitchFamily="18" charset="0"/>
              </a:rPr>
              <a:t>    Complaint to </a:t>
            </a:r>
            <a:r>
              <a:rPr lang="sr-Latn-CS" sz="2000" b="1" dirty="0">
                <a:solidFill>
                  <a:srgbClr val="632523"/>
                </a:solidFill>
                <a:latin typeface="Cambria" pitchFamily="18" charset="0"/>
              </a:rPr>
              <a:t>the </a:t>
            </a:r>
            <a:r>
              <a:rPr lang="en-US" sz="2000" b="1" dirty="0">
                <a:solidFill>
                  <a:srgbClr val="632523"/>
                </a:solidFill>
                <a:latin typeface="Cambria" pitchFamily="18" charset="0"/>
              </a:rPr>
              <a:t>Operator  </a:t>
            </a:r>
          </a:p>
          <a:p>
            <a:pPr marL="471488" lvl="1" indent="214313">
              <a:buFont typeface="Calibri" pitchFamily="34" charset="0"/>
              <a:buAutoNum type="romanUcPeriod"/>
            </a:pPr>
            <a:r>
              <a:rPr lang="en-US" sz="2000" b="1" dirty="0">
                <a:solidFill>
                  <a:srgbClr val="632523"/>
                </a:solidFill>
                <a:latin typeface="Cambria" pitchFamily="18" charset="0"/>
              </a:rPr>
              <a:t>    Complaint to </a:t>
            </a:r>
            <a:r>
              <a:rPr lang="sr-Latn-CS" sz="2000" b="1" dirty="0">
                <a:solidFill>
                  <a:srgbClr val="632523"/>
                </a:solidFill>
                <a:latin typeface="Cambria" pitchFamily="18" charset="0"/>
              </a:rPr>
              <a:t>the </a:t>
            </a:r>
            <a:r>
              <a:rPr lang="en-US" sz="2000" b="1" dirty="0">
                <a:solidFill>
                  <a:srgbClr val="632523"/>
                </a:solidFill>
                <a:latin typeface="Cambria" pitchFamily="18" charset="0"/>
              </a:rPr>
              <a:t>Agency</a:t>
            </a:r>
          </a:p>
          <a:p>
            <a:pPr marL="471488" lvl="1" indent="214313">
              <a:buFont typeface="Calibri" pitchFamily="34" charset="0"/>
              <a:buAutoNum type="romanUcPeriod"/>
            </a:pPr>
            <a:r>
              <a:rPr lang="en-US" sz="2000" b="1" dirty="0">
                <a:solidFill>
                  <a:srgbClr val="632523"/>
                </a:solidFill>
                <a:latin typeface="Cambria" pitchFamily="18" charset="0"/>
              </a:rPr>
              <a:t>   Appeal to Court </a:t>
            </a:r>
          </a:p>
          <a:p>
            <a:pPr marL="14288" indent="214313"/>
            <a:endParaRPr lang="en-US" sz="2400" b="1" dirty="0">
              <a:solidFill>
                <a:srgbClr val="632523"/>
              </a:solidFill>
              <a:latin typeface="Cambria" pitchFamily="18" charset="0"/>
            </a:endParaRPr>
          </a:p>
          <a:p>
            <a:pPr marL="14288" indent="214313">
              <a:buFont typeface="Arial" charset="0"/>
              <a:buChar char="•"/>
            </a:pPr>
            <a:r>
              <a:rPr lang="sr-Latn-CS" sz="2400" b="1" dirty="0">
                <a:solidFill>
                  <a:srgbClr val="632523"/>
                </a:solidFill>
                <a:latin typeface="Cambria" pitchFamily="18" charset="0"/>
              </a:rPr>
              <a:t>Deadlines for decisions on appeals </a:t>
            </a:r>
            <a:endParaRPr lang="en-US" sz="2400" b="1" dirty="0">
              <a:solidFill>
                <a:srgbClr val="632523"/>
              </a:solidFill>
              <a:latin typeface="Cambria" pitchFamily="18" charset="0"/>
            </a:endParaRPr>
          </a:p>
          <a:p>
            <a:pPr marL="471488" lvl="1" indent="214313">
              <a:buFont typeface="Calibri" pitchFamily="34" charset="0"/>
              <a:buAutoNum type="romanUcPeriod"/>
            </a:pPr>
            <a:r>
              <a:rPr lang="en-US" sz="2000" b="1" dirty="0">
                <a:solidFill>
                  <a:srgbClr val="632523"/>
                </a:solidFill>
                <a:latin typeface="Cambria" pitchFamily="18" charset="0"/>
              </a:rPr>
              <a:t>     10 days</a:t>
            </a:r>
          </a:p>
          <a:p>
            <a:pPr marL="471488" lvl="1" indent="214313">
              <a:buFont typeface="Calibri" pitchFamily="34" charset="0"/>
              <a:buAutoNum type="romanUcPeriod"/>
            </a:pPr>
            <a:r>
              <a:rPr lang="en-US" sz="2000" b="1" dirty="0">
                <a:solidFill>
                  <a:srgbClr val="632523"/>
                </a:solidFill>
                <a:latin typeface="Cambria" pitchFamily="18" charset="0"/>
              </a:rPr>
              <a:t>     15 days </a:t>
            </a:r>
          </a:p>
          <a:p>
            <a:pPr marL="14288" indent="214313">
              <a:buFont typeface="Arial" charset="0"/>
              <a:buChar char="•"/>
            </a:pPr>
            <a:endParaRPr lang="en-US" sz="2400" b="1" dirty="0">
              <a:solidFill>
                <a:srgbClr val="632523"/>
              </a:solidFill>
              <a:latin typeface="Cambria" pitchFamily="18" charset="0"/>
            </a:endParaRPr>
          </a:p>
          <a:p>
            <a:pPr marL="14288" indent="214313"/>
            <a:r>
              <a:rPr lang="en-US" sz="2400" b="1" dirty="0">
                <a:solidFill>
                  <a:srgbClr val="632523"/>
                </a:solidFill>
                <a:latin typeface="Cambria" pitchFamily="18" charset="0"/>
              </a:rPr>
              <a:t> </a:t>
            </a:r>
          </a:p>
          <a:p>
            <a:pPr marL="14288" indent="214313">
              <a:buFont typeface="Arial" charset="0"/>
              <a:buChar char="•"/>
            </a:pPr>
            <a:endParaRPr lang="en-US" sz="2400" b="1" dirty="0">
              <a:solidFill>
                <a:srgbClr val="632523"/>
              </a:solidFill>
              <a:latin typeface="Cambria" pitchFamily="18" charset="0"/>
            </a:endParaRPr>
          </a:p>
          <a:p>
            <a:pPr marL="14288" indent="214313">
              <a:buFont typeface="Arial" charset="0"/>
              <a:buChar char="•"/>
            </a:pPr>
            <a:endParaRPr lang="en-US" sz="2400" b="1" dirty="0">
              <a:solidFill>
                <a:srgbClr val="632523"/>
              </a:solidFill>
              <a:latin typeface="Cambria" pitchFamily="18" charset="0"/>
            </a:endParaRPr>
          </a:p>
          <a:p>
            <a:pPr marL="14288" indent="214313">
              <a:buFont typeface="Arial" charset="0"/>
              <a:buChar char="•"/>
            </a:pPr>
            <a:endParaRPr lang="en-US" sz="2400" b="1" dirty="0">
              <a:solidFill>
                <a:srgbClr val="632523"/>
              </a:solidFill>
              <a:latin typeface="Cambria" pitchFamily="18" charset="0"/>
            </a:endParaRPr>
          </a:p>
          <a:p>
            <a:pPr marL="14288" indent="214313"/>
            <a:r>
              <a:rPr lang="sr-Latn-CS" sz="2400" b="1" dirty="0">
                <a:solidFill>
                  <a:srgbClr val="632523"/>
                </a:solidFill>
                <a:latin typeface="Cambria" pitchFamily="18" charset="0"/>
              </a:rPr>
              <a:t>	</a:t>
            </a:r>
          </a:p>
          <a:p>
            <a:pPr marL="14288" indent="214313"/>
            <a:endParaRPr lang="sr-Latn-CS" sz="2400" b="1" dirty="0">
              <a:solidFill>
                <a:srgbClr val="632523"/>
              </a:solidFill>
              <a:latin typeface="Cambria" pitchFamily="18" charset="0"/>
            </a:endParaRPr>
          </a:p>
          <a:p>
            <a:pPr marL="14288" indent="214313" algn="ctr">
              <a:buFont typeface="Arial" charset="0"/>
              <a:buChar char="•"/>
            </a:pPr>
            <a:endParaRPr lang="en-US" sz="1400" b="1" dirty="0">
              <a:solidFill>
                <a:srgbClr val="953735"/>
              </a:solidFill>
              <a:latin typeface="Cambria" pitchFamily="18" charset="0"/>
            </a:endParaRPr>
          </a:p>
          <a:p>
            <a:pPr marL="14288" indent="214313" algn="ctr"/>
            <a:endParaRPr lang="en-US" sz="1400" b="1" dirty="0">
              <a:solidFill>
                <a:srgbClr val="000099"/>
              </a:solidFill>
              <a:latin typeface="Cambria" pitchFamily="18" charset="0"/>
            </a:endParaRPr>
          </a:p>
          <a:p>
            <a:pPr marL="14288" indent="214313" algn="ctr">
              <a:spcAft>
                <a:spcPct val="40000"/>
              </a:spcAft>
              <a:buClr>
                <a:srgbClr val="FF0000"/>
              </a:buClr>
              <a:buFont typeface="Wingdings" pitchFamily="2" charset="2"/>
              <a:buNone/>
            </a:pPr>
            <a:endParaRPr lang="en-US" b="1" dirty="0">
              <a:latin typeface="Cambria" pitchFamily="18" charset="0"/>
            </a:endParaRPr>
          </a:p>
        </p:txBody>
      </p:sp>
      <p:sp>
        <p:nvSpPr>
          <p:cNvPr id="14" name="Rectangle 13"/>
          <p:cNvSpPr/>
          <p:nvPr/>
        </p:nvSpPr>
        <p:spPr>
          <a:xfrm>
            <a:off x="152400" y="1447800"/>
            <a:ext cx="8534400" cy="954088"/>
          </a:xfrm>
          <a:prstGeom prst="rect">
            <a:avLst/>
          </a:prstGeom>
        </p:spPr>
        <p:txBody>
          <a:bodyPr>
            <a:spAutoFit/>
          </a:bodyPr>
          <a:lstStyle/>
          <a:p>
            <a:pPr marL="14288" indent="214313" algn="ctr" fontAlgn="auto">
              <a:spcBef>
                <a:spcPts val="0"/>
              </a:spcBef>
              <a:spcAft>
                <a:spcPts val="0"/>
              </a:spcAft>
              <a:defRPr/>
            </a:pPr>
            <a:r>
              <a:rPr lang="en-US" sz="2800" b="1" dirty="0">
                <a:solidFill>
                  <a:schemeClr val="accent2">
                    <a:lumMod val="50000"/>
                  </a:schemeClr>
                </a:solidFill>
                <a:latin typeface="Cambria" pitchFamily="18" charset="0"/>
              </a:rPr>
              <a:t> Complaints procedure</a:t>
            </a:r>
          </a:p>
          <a:p>
            <a:pPr marL="14288" indent="214313" algn="ctr" fontAlgn="auto">
              <a:spcBef>
                <a:spcPts val="0"/>
              </a:spcBef>
              <a:spcAft>
                <a:spcPts val="0"/>
              </a:spcAft>
              <a:defRPr/>
            </a:pPr>
            <a:r>
              <a:rPr lang="en-US" sz="2800" b="1" dirty="0">
                <a:solidFill>
                  <a:schemeClr val="accent2">
                    <a:lumMod val="50000"/>
                  </a:schemeClr>
                </a:solidFill>
                <a:latin typeface="Cambria" pitchFamily="18" charset="0"/>
              </a:rPr>
              <a:t>(Article 44-57) </a:t>
            </a:r>
          </a:p>
        </p:txBody>
      </p:sp>
      <p:grpSp>
        <p:nvGrpSpPr>
          <p:cNvPr id="4301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0" name="Rectangle 19"/>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C00000"/>
                </a:solidFill>
              </a:rPr>
              <a:t>Chapter 3: </a:t>
            </a:r>
            <a:endParaRPr lang="sr-Latn-CS" sz="1100" b="1" dirty="0">
              <a:solidFill>
                <a:srgbClr val="C00000"/>
              </a:solidFill>
            </a:endParaRPr>
          </a:p>
          <a:p>
            <a:pPr algn="ctr" fontAlgn="auto">
              <a:spcBef>
                <a:spcPts val="0"/>
              </a:spcBef>
              <a:spcAft>
                <a:spcPts val="0"/>
              </a:spcAft>
              <a:defRPr/>
            </a:pPr>
            <a:r>
              <a:rPr lang="en-US" sz="1100" b="1" dirty="0">
                <a:solidFill>
                  <a:srgbClr val="C00000"/>
                </a:solidFill>
              </a:rPr>
              <a:t>FREEDOM TO PROVIDE SERVICES </a:t>
            </a:r>
          </a:p>
        </p:txBody>
      </p:sp>
      <p:pic>
        <p:nvPicPr>
          <p:cNvPr id="43017"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1" name="Rectangle 20"/>
          <p:cNvSpPr/>
          <p:nvPr/>
        </p:nvSpPr>
        <p:spPr>
          <a:xfrm>
            <a:off x="95250" y="104775"/>
            <a:ext cx="5314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en-US" b="1" dirty="0">
                <a:solidFill>
                  <a:schemeClr val="accent2">
                    <a:lumMod val="20000"/>
                    <a:lumOff val="80000"/>
                  </a:schemeClr>
                </a:solidFill>
                <a:latin typeface="Cambria" pitchFamily="18" charset="0"/>
              </a:rPr>
              <a:t>Chapter 3 – FREEDOM TO PROVIDE SERVICES </a:t>
            </a:r>
          </a:p>
        </p:txBody>
      </p:sp>
      <p:pic>
        <p:nvPicPr>
          <p:cNvPr id="43019" name="Picture 2" descr="C:\Users\tomo.knezevic\Desktop\pravosudje21.jpg"/>
          <p:cNvPicPr>
            <a:picLocks noChangeAspect="1" noChangeArrowheads="1"/>
          </p:cNvPicPr>
          <p:nvPr/>
        </p:nvPicPr>
        <p:blipFill>
          <a:blip r:embed="rId5" cstate="print"/>
          <a:srcRect/>
          <a:stretch>
            <a:fillRect/>
          </a:stretch>
        </p:blipFill>
        <p:spPr bwMode="auto">
          <a:xfrm>
            <a:off x="3581400" y="5334000"/>
            <a:ext cx="1598613" cy="1023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pic>
        <p:nvPicPr>
          <p:cNvPr id="4506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45061" name="Text Box 121"/>
          <p:cNvSpPr txBox="1">
            <a:spLocks noChangeArrowheads="1"/>
          </p:cNvSpPr>
          <p:nvPr/>
        </p:nvSpPr>
        <p:spPr bwMode="auto">
          <a:xfrm>
            <a:off x="152400" y="2514600"/>
            <a:ext cx="8686800" cy="3276600"/>
          </a:xfrm>
          <a:prstGeom prst="rect">
            <a:avLst/>
          </a:prstGeom>
          <a:noFill/>
          <a:ln w="9525" algn="ctr">
            <a:noFill/>
            <a:miter lim="800000"/>
            <a:headEnd/>
            <a:tailEnd/>
          </a:ln>
        </p:spPr>
        <p:txBody>
          <a:bodyPr/>
          <a:lstStyle/>
          <a:p>
            <a:pPr marL="14288" indent="214313">
              <a:buFont typeface="Arial" charset="0"/>
              <a:buChar char="•"/>
            </a:pPr>
            <a:endParaRPr lang="en-GB" sz="2400" b="1">
              <a:solidFill>
                <a:srgbClr val="632523"/>
              </a:solidFill>
              <a:latin typeface="Cambria" pitchFamily="18" charset="0"/>
            </a:endParaRPr>
          </a:p>
          <a:p>
            <a:pPr marL="14288" indent="214313">
              <a:buFont typeface="Arial" charset="0"/>
              <a:buChar char="•"/>
            </a:pPr>
            <a:r>
              <a:rPr lang="en-GB" sz="2400" b="1">
                <a:solidFill>
                  <a:srgbClr val="632523"/>
                </a:solidFill>
                <a:latin typeface="Cambria" pitchFamily="18" charset="0"/>
              </a:rPr>
              <a:t>Special Licences (</a:t>
            </a:r>
            <a:r>
              <a:rPr lang="sr-Latn-CS" sz="2400" b="1">
                <a:solidFill>
                  <a:srgbClr val="632523"/>
                </a:solidFill>
                <a:latin typeface="Cambria" pitchFamily="18" charset="0"/>
              </a:rPr>
              <a:t>A</a:t>
            </a:r>
            <a:r>
              <a:rPr lang="en-GB" sz="2400" b="1">
                <a:solidFill>
                  <a:srgbClr val="632523"/>
                </a:solidFill>
                <a:latin typeface="Cambria" pitchFamily="18" charset="0"/>
              </a:rPr>
              <a:t>rticle 72)</a:t>
            </a:r>
          </a:p>
          <a:p>
            <a:pPr marL="14288" indent="214313">
              <a:buFont typeface="Arial" charset="0"/>
              <a:buChar char="•"/>
            </a:pPr>
            <a:endParaRPr lang="en-GB" sz="2400" b="1">
              <a:solidFill>
                <a:srgbClr val="632523"/>
              </a:solidFill>
              <a:latin typeface="Cambria" pitchFamily="18" charset="0"/>
            </a:endParaRPr>
          </a:p>
          <a:p>
            <a:pPr marL="14288" indent="214313"/>
            <a:endParaRPr lang="en-GB" sz="2400" b="1">
              <a:solidFill>
                <a:srgbClr val="632523"/>
              </a:solidFill>
              <a:latin typeface="Cambria" pitchFamily="18" charset="0"/>
            </a:endParaRPr>
          </a:p>
          <a:p>
            <a:pPr marL="14288" indent="214313">
              <a:buFont typeface="Arial" charset="0"/>
              <a:buChar char="•"/>
            </a:pPr>
            <a:r>
              <a:rPr lang="en-GB" sz="2400" b="1">
                <a:solidFill>
                  <a:srgbClr val="632523"/>
                </a:solidFill>
                <a:latin typeface="Cambria" pitchFamily="18" charset="0"/>
              </a:rPr>
              <a:t>Licences  (</a:t>
            </a:r>
            <a:r>
              <a:rPr lang="sr-Latn-CS" sz="2400" b="1">
                <a:solidFill>
                  <a:srgbClr val="632523"/>
                </a:solidFill>
                <a:latin typeface="Cambria" pitchFamily="18" charset="0"/>
              </a:rPr>
              <a:t>A</a:t>
            </a:r>
            <a:r>
              <a:rPr lang="en-GB" sz="2400" b="1">
                <a:solidFill>
                  <a:srgbClr val="632523"/>
                </a:solidFill>
                <a:latin typeface="Cambria" pitchFamily="18" charset="0"/>
              </a:rPr>
              <a:t>rticle 72)</a:t>
            </a:r>
          </a:p>
          <a:p>
            <a:pPr marL="14288" indent="214313">
              <a:buFont typeface="Arial" charset="0"/>
              <a:buChar char="•"/>
            </a:pPr>
            <a:endParaRPr lang="en-GB" sz="2400" b="1">
              <a:solidFill>
                <a:srgbClr val="632523"/>
              </a:solidFill>
              <a:latin typeface="Cambria" pitchFamily="18" charset="0"/>
            </a:endParaRPr>
          </a:p>
          <a:p>
            <a:pPr marL="14288" indent="214313">
              <a:buFont typeface="Arial" charset="0"/>
              <a:buChar char="•"/>
            </a:pPr>
            <a:endParaRPr lang="en-GB" sz="2400" b="1">
              <a:solidFill>
                <a:srgbClr val="632523"/>
              </a:solidFill>
              <a:latin typeface="Cambria" pitchFamily="18" charset="0"/>
            </a:endParaRPr>
          </a:p>
          <a:p>
            <a:pPr marL="14288" indent="214313">
              <a:buFont typeface="Arial" charset="0"/>
              <a:buChar char="•"/>
            </a:pPr>
            <a:r>
              <a:rPr lang="en-GB" sz="2400" b="1">
                <a:solidFill>
                  <a:srgbClr val="632523"/>
                </a:solidFill>
                <a:latin typeface="Cambria" pitchFamily="18" charset="0"/>
              </a:rPr>
              <a:t>Application  (</a:t>
            </a:r>
            <a:r>
              <a:rPr lang="sr-Latn-CS" sz="2400" b="1">
                <a:solidFill>
                  <a:srgbClr val="632523"/>
                </a:solidFill>
                <a:latin typeface="Cambria" pitchFamily="18" charset="0"/>
              </a:rPr>
              <a:t>A</a:t>
            </a:r>
            <a:r>
              <a:rPr lang="en-GB" sz="2400" b="1">
                <a:solidFill>
                  <a:srgbClr val="632523"/>
                </a:solidFill>
                <a:latin typeface="Cambria" pitchFamily="18" charset="0"/>
              </a:rPr>
              <a:t>rticle 75)</a:t>
            </a: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r>
              <a:rPr lang="sr-Latn-CS" sz="2400" b="1">
                <a:solidFill>
                  <a:srgbClr val="632523"/>
                </a:solidFill>
                <a:latin typeface="Cambria" pitchFamily="18" charset="0"/>
              </a:rPr>
              <a:t>	</a:t>
            </a:r>
          </a:p>
          <a:p>
            <a:pPr marL="14288" indent="214313"/>
            <a:endParaRPr lang="sr-Latn-CS" sz="2400" b="1">
              <a:solidFill>
                <a:srgbClr val="632523"/>
              </a:solidFill>
              <a:latin typeface="Cambria" pitchFamily="18" charset="0"/>
            </a:endParaRPr>
          </a:p>
          <a:p>
            <a:pPr marL="14288" indent="214313" algn="ctr">
              <a:buFont typeface="Arial" charset="0"/>
              <a:buChar char="•"/>
            </a:pPr>
            <a:endParaRPr lang="en-US" sz="1400" b="1">
              <a:solidFill>
                <a:srgbClr val="953735"/>
              </a:solidFill>
              <a:latin typeface="Cambria" pitchFamily="18" charset="0"/>
            </a:endParaRPr>
          </a:p>
          <a:p>
            <a:pPr marL="14288" indent="214313" algn="ctr"/>
            <a:endParaRPr lang="en-US" sz="1400" b="1">
              <a:solidFill>
                <a:srgbClr val="000099"/>
              </a:solidFill>
              <a:latin typeface="Cambria" pitchFamily="18" charset="0"/>
            </a:endParaRPr>
          </a:p>
          <a:p>
            <a:pPr marL="14288" indent="214313" algn="ctr">
              <a:spcAft>
                <a:spcPct val="40000"/>
              </a:spcAft>
              <a:buClr>
                <a:srgbClr val="FF0000"/>
              </a:buClr>
              <a:buFont typeface="Wingdings" pitchFamily="2" charset="2"/>
              <a:buNone/>
            </a:pPr>
            <a:endParaRPr lang="en-US" b="1">
              <a:latin typeface="Cambria" pitchFamily="18" charset="0"/>
            </a:endParaRPr>
          </a:p>
        </p:txBody>
      </p:sp>
      <p:sp>
        <p:nvSpPr>
          <p:cNvPr id="45062" name="Rectangle 13"/>
          <p:cNvSpPr>
            <a:spLocks noChangeArrowheads="1"/>
          </p:cNvSpPr>
          <p:nvPr/>
        </p:nvSpPr>
        <p:spPr bwMode="auto">
          <a:xfrm>
            <a:off x="152400" y="1447800"/>
            <a:ext cx="8534400" cy="946150"/>
          </a:xfrm>
          <a:prstGeom prst="rect">
            <a:avLst/>
          </a:prstGeom>
          <a:noFill/>
          <a:ln w="9525">
            <a:noFill/>
            <a:miter lim="800000"/>
            <a:headEnd/>
            <a:tailEnd/>
          </a:ln>
        </p:spPr>
        <p:txBody>
          <a:bodyPr>
            <a:spAutoFit/>
          </a:bodyPr>
          <a:lstStyle/>
          <a:p>
            <a:pPr marL="14288" indent="214313" algn="ctr"/>
            <a:r>
              <a:rPr lang="en-US" sz="2800" b="1">
                <a:solidFill>
                  <a:srgbClr val="632523"/>
                </a:solidFill>
                <a:latin typeface="Cambria" pitchFamily="18" charset="0"/>
              </a:rPr>
              <a:t> Legal framework for </a:t>
            </a:r>
            <a:r>
              <a:rPr lang="sr-Latn-CS" sz="2800" b="1">
                <a:solidFill>
                  <a:srgbClr val="632523"/>
                </a:solidFill>
                <a:latin typeface="Cambria" pitchFamily="18" charset="0"/>
              </a:rPr>
              <a:t>the </a:t>
            </a:r>
            <a:r>
              <a:rPr lang="en-US" sz="2800" b="1">
                <a:solidFill>
                  <a:srgbClr val="632523"/>
                </a:solidFill>
                <a:latin typeface="Cambria" pitchFamily="18" charset="0"/>
              </a:rPr>
              <a:t>provision of postal services</a:t>
            </a:r>
          </a:p>
        </p:txBody>
      </p:sp>
      <p:grpSp>
        <p:nvGrpSpPr>
          <p:cNvPr id="45063"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457200" y="1793875"/>
            <a:ext cx="8305800" cy="369888"/>
          </a:xfrm>
          <a:prstGeom prst="rect">
            <a:avLst/>
          </a:prstGeom>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sp>
        <p:nvSpPr>
          <p:cNvPr id="20" name="Rectangle 19"/>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C00000"/>
                </a:solidFill>
              </a:rPr>
              <a:t>Chapter 3: </a:t>
            </a:r>
            <a:endParaRPr lang="sr-Latn-CS" sz="1100" b="1" dirty="0">
              <a:solidFill>
                <a:srgbClr val="C00000"/>
              </a:solidFill>
            </a:endParaRPr>
          </a:p>
          <a:p>
            <a:pPr algn="ctr" fontAlgn="auto">
              <a:spcBef>
                <a:spcPts val="0"/>
              </a:spcBef>
              <a:spcAft>
                <a:spcPts val="0"/>
              </a:spcAft>
              <a:defRPr/>
            </a:pPr>
            <a:r>
              <a:rPr lang="en-US" sz="1100" b="1" dirty="0">
                <a:solidFill>
                  <a:srgbClr val="C00000"/>
                </a:solidFill>
              </a:rPr>
              <a:t>FREEDOM TO PROVIDE SERVICES </a:t>
            </a:r>
          </a:p>
        </p:txBody>
      </p:sp>
      <p:pic>
        <p:nvPicPr>
          <p:cNvPr id="45066"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1" name="Rectangle 20"/>
          <p:cNvSpPr/>
          <p:nvPr/>
        </p:nvSpPr>
        <p:spPr>
          <a:xfrm>
            <a:off x="95250" y="104775"/>
            <a:ext cx="5314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en-US" b="1" dirty="0">
                <a:solidFill>
                  <a:schemeClr val="accent2">
                    <a:lumMod val="20000"/>
                    <a:lumOff val="80000"/>
                  </a:schemeClr>
                </a:solidFill>
                <a:latin typeface="Cambria" pitchFamily="18" charset="0"/>
              </a:rPr>
              <a:t>Chapter 3 – FREEDOM TO PROVIDE SERVICES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pic>
        <p:nvPicPr>
          <p:cNvPr id="4710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47109" name="Text Box 121"/>
          <p:cNvSpPr txBox="1">
            <a:spLocks noChangeArrowheads="1"/>
          </p:cNvSpPr>
          <p:nvPr/>
        </p:nvSpPr>
        <p:spPr bwMode="auto">
          <a:xfrm>
            <a:off x="152400" y="2514600"/>
            <a:ext cx="8686800" cy="3276600"/>
          </a:xfrm>
          <a:prstGeom prst="rect">
            <a:avLst/>
          </a:prstGeom>
          <a:noFill/>
          <a:ln w="9525" algn="ctr">
            <a:noFill/>
            <a:miter lim="800000"/>
            <a:headEnd/>
            <a:tailEnd/>
          </a:ln>
        </p:spPr>
        <p:txBody>
          <a:bodyPr/>
          <a:lstStyle/>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r>
              <a:rPr lang="en-US" sz="2400" b="1">
                <a:solidFill>
                  <a:srgbClr val="632523"/>
                </a:solidFill>
                <a:latin typeface="Cambria" pitchFamily="18" charset="0"/>
              </a:rPr>
              <a:t>Universal postal service (its price shall be set by the postal operator according to the criteria prescribed by the Agency, Article 15)</a:t>
            </a:r>
          </a:p>
          <a:p>
            <a:pPr marL="14288" indent="214313"/>
            <a:endParaRPr lang="en-US" sz="2400" b="1">
              <a:solidFill>
                <a:srgbClr val="632523"/>
              </a:solidFill>
              <a:latin typeface="Cambria" pitchFamily="18" charset="0"/>
            </a:endParaRPr>
          </a:p>
          <a:p>
            <a:pPr marL="14288" indent="214313">
              <a:buFont typeface="Arial" charset="0"/>
              <a:buChar char="•"/>
            </a:pPr>
            <a:r>
              <a:rPr lang="en-US" sz="2400" b="1">
                <a:solidFill>
                  <a:srgbClr val="632523"/>
                </a:solidFill>
                <a:latin typeface="Cambria" pitchFamily="18" charset="0"/>
              </a:rPr>
              <a:t>Reserved postal service (its price shall be set by the Agency, upon a proposal from the universal postal operator and upon previous approval from the Ministry and the state administration authority in charge of finance, Article 15)</a:t>
            </a:r>
          </a:p>
          <a:p>
            <a:pPr marL="14288" indent="214313"/>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r>
              <a:rPr lang="sr-Latn-CS" sz="2400" b="1">
                <a:solidFill>
                  <a:srgbClr val="632523"/>
                </a:solidFill>
                <a:latin typeface="Cambria" pitchFamily="18" charset="0"/>
              </a:rPr>
              <a:t>	</a:t>
            </a:r>
          </a:p>
          <a:p>
            <a:pPr marL="14288" indent="214313"/>
            <a:endParaRPr lang="sr-Latn-CS" sz="2400" b="1">
              <a:solidFill>
                <a:srgbClr val="632523"/>
              </a:solidFill>
              <a:latin typeface="Cambria" pitchFamily="18" charset="0"/>
            </a:endParaRPr>
          </a:p>
          <a:p>
            <a:pPr marL="14288" indent="214313" algn="ctr">
              <a:buFont typeface="Arial" charset="0"/>
              <a:buChar char="•"/>
            </a:pPr>
            <a:endParaRPr lang="en-US" sz="1400" b="1">
              <a:solidFill>
                <a:srgbClr val="953735"/>
              </a:solidFill>
              <a:latin typeface="Cambria" pitchFamily="18" charset="0"/>
            </a:endParaRPr>
          </a:p>
          <a:p>
            <a:pPr marL="14288" indent="214313" algn="ctr"/>
            <a:endParaRPr lang="en-US" sz="1400" b="1">
              <a:solidFill>
                <a:srgbClr val="000099"/>
              </a:solidFill>
              <a:latin typeface="Cambria" pitchFamily="18" charset="0"/>
            </a:endParaRPr>
          </a:p>
          <a:p>
            <a:pPr marL="14288" indent="214313" algn="ctr">
              <a:spcAft>
                <a:spcPct val="40000"/>
              </a:spcAft>
              <a:buClr>
                <a:srgbClr val="FF0000"/>
              </a:buClr>
              <a:buFont typeface="Wingdings" pitchFamily="2" charset="2"/>
              <a:buNone/>
            </a:pPr>
            <a:endParaRPr lang="en-US" b="1">
              <a:latin typeface="Cambria" pitchFamily="18" charset="0"/>
            </a:endParaRPr>
          </a:p>
        </p:txBody>
      </p:sp>
      <p:sp>
        <p:nvSpPr>
          <p:cNvPr id="14" name="Rectangle 13"/>
          <p:cNvSpPr/>
          <p:nvPr/>
        </p:nvSpPr>
        <p:spPr>
          <a:xfrm>
            <a:off x="152400" y="1447800"/>
            <a:ext cx="8534400" cy="954088"/>
          </a:xfrm>
          <a:prstGeom prst="rect">
            <a:avLst/>
          </a:prstGeom>
        </p:spPr>
        <p:txBody>
          <a:bodyPr>
            <a:spAutoFit/>
          </a:bodyPr>
          <a:lstStyle/>
          <a:p>
            <a:pPr marL="14288" indent="214313" algn="ctr" fontAlgn="auto">
              <a:spcBef>
                <a:spcPts val="0"/>
              </a:spcBef>
              <a:spcAft>
                <a:spcPts val="0"/>
              </a:spcAft>
              <a:defRPr/>
            </a:pPr>
            <a:r>
              <a:rPr lang="en-US" sz="2800" b="1" dirty="0">
                <a:solidFill>
                  <a:schemeClr val="accent2">
                    <a:lumMod val="50000"/>
                  </a:schemeClr>
                </a:solidFill>
                <a:latin typeface="Cambria" pitchFamily="18" charset="0"/>
              </a:rPr>
              <a:t> Price control</a:t>
            </a:r>
          </a:p>
          <a:p>
            <a:pPr marL="14288" indent="214313" algn="ctr" fontAlgn="auto">
              <a:spcBef>
                <a:spcPts val="0"/>
              </a:spcBef>
              <a:spcAft>
                <a:spcPts val="0"/>
              </a:spcAft>
              <a:defRPr/>
            </a:pPr>
            <a:endParaRPr lang="en-US" sz="2800" b="1" dirty="0">
              <a:solidFill>
                <a:schemeClr val="accent2">
                  <a:lumMod val="50000"/>
                </a:schemeClr>
              </a:solidFill>
              <a:latin typeface="Cambria" pitchFamily="18" charset="0"/>
            </a:endParaRPr>
          </a:p>
        </p:txBody>
      </p:sp>
      <p:grpSp>
        <p:nvGrpSpPr>
          <p:cNvPr id="4711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0" name="Rectangle 19"/>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C00000"/>
                </a:solidFill>
              </a:rPr>
              <a:t>Chapter 3: </a:t>
            </a:r>
            <a:endParaRPr lang="sr-Latn-CS" sz="1100" b="1" dirty="0">
              <a:solidFill>
                <a:srgbClr val="C00000"/>
              </a:solidFill>
            </a:endParaRPr>
          </a:p>
          <a:p>
            <a:pPr algn="ctr" fontAlgn="auto">
              <a:spcBef>
                <a:spcPts val="0"/>
              </a:spcBef>
              <a:spcAft>
                <a:spcPts val="0"/>
              </a:spcAft>
              <a:defRPr/>
            </a:pPr>
            <a:r>
              <a:rPr lang="en-US" sz="1100" b="1" dirty="0">
                <a:solidFill>
                  <a:srgbClr val="C00000"/>
                </a:solidFill>
              </a:rPr>
              <a:t>FREEDOM TO PROVIDE SERVICES </a:t>
            </a:r>
          </a:p>
        </p:txBody>
      </p:sp>
      <p:pic>
        <p:nvPicPr>
          <p:cNvPr id="47113"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1" name="Rectangle 20"/>
          <p:cNvSpPr/>
          <p:nvPr/>
        </p:nvSpPr>
        <p:spPr>
          <a:xfrm>
            <a:off x="95250" y="104775"/>
            <a:ext cx="5314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en-US" b="1" dirty="0">
                <a:solidFill>
                  <a:schemeClr val="accent2">
                    <a:lumMod val="20000"/>
                    <a:lumOff val="80000"/>
                  </a:schemeClr>
                </a:solidFill>
                <a:latin typeface="Cambria" pitchFamily="18" charset="0"/>
              </a:rPr>
              <a:t>Chapter 3 – FREEDOM TO PROVIDE SERVICES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pic>
        <p:nvPicPr>
          <p:cNvPr id="4915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49157" name="Text Box 121"/>
          <p:cNvSpPr txBox="1">
            <a:spLocks noChangeArrowheads="1"/>
          </p:cNvSpPr>
          <p:nvPr/>
        </p:nvSpPr>
        <p:spPr bwMode="auto">
          <a:xfrm>
            <a:off x="228600" y="1981200"/>
            <a:ext cx="8686800" cy="3276600"/>
          </a:xfrm>
          <a:prstGeom prst="rect">
            <a:avLst/>
          </a:prstGeom>
          <a:noFill/>
          <a:ln w="9525" algn="ctr">
            <a:noFill/>
            <a:miter lim="800000"/>
            <a:headEnd/>
            <a:tailEnd/>
          </a:ln>
        </p:spPr>
        <p:txBody>
          <a:bodyPr/>
          <a:lstStyle/>
          <a:p>
            <a:pPr marL="14288" indent="214313">
              <a:buFont typeface="Arial" charset="0"/>
              <a:buChar char="•"/>
            </a:pPr>
            <a:endParaRPr lang="en-GB" b="1">
              <a:solidFill>
                <a:srgbClr val="632523"/>
              </a:solidFill>
              <a:latin typeface="Cambria" pitchFamily="18" charset="0"/>
            </a:endParaRPr>
          </a:p>
          <a:p>
            <a:pPr marL="14288" indent="214313">
              <a:buFont typeface="Arial" charset="0"/>
              <a:buChar char="•"/>
            </a:pPr>
            <a:r>
              <a:rPr lang="en-GB" b="1">
                <a:solidFill>
                  <a:srgbClr val="632523"/>
                </a:solidFill>
                <a:latin typeface="Cambria" pitchFamily="18" charset="0"/>
              </a:rPr>
              <a:t>Tasks of the independent regulatory authority are carried out by the Agency for Electronic Communications and Postal Services (hereinafter: the Agency)</a:t>
            </a:r>
            <a:r>
              <a:rPr lang="en-US">
                <a:solidFill>
                  <a:srgbClr val="632523"/>
                </a:solidFill>
                <a:latin typeface="Cambria" pitchFamily="18" charset="0"/>
              </a:rPr>
              <a:t> </a:t>
            </a:r>
            <a:endParaRPr lang="en-US" sz="2400" b="1">
              <a:solidFill>
                <a:srgbClr val="632523"/>
              </a:solidFill>
              <a:latin typeface="Cambria" pitchFamily="18" charset="0"/>
            </a:endParaRPr>
          </a:p>
          <a:p>
            <a:pPr marL="14288" indent="214313">
              <a:buFont typeface="Arial" charset="0"/>
              <a:buChar char="•"/>
            </a:pPr>
            <a:r>
              <a:rPr lang="en-GB" b="1">
                <a:solidFill>
                  <a:srgbClr val="632523"/>
                </a:solidFill>
                <a:latin typeface="Cambria" pitchFamily="18" charset="0"/>
              </a:rPr>
              <a:t>The Agency:</a:t>
            </a:r>
            <a:r>
              <a:rPr lang="en-US">
                <a:solidFill>
                  <a:srgbClr val="632523"/>
                </a:solidFill>
                <a:latin typeface="Cambria" pitchFamily="18" charset="0"/>
              </a:rPr>
              <a:t> </a:t>
            </a:r>
          </a:p>
          <a:p>
            <a:pPr marL="14288" indent="214313"/>
            <a:r>
              <a:rPr lang="en-GB" b="1">
                <a:solidFill>
                  <a:srgbClr val="632523"/>
                </a:solidFill>
                <a:latin typeface="Cambria" pitchFamily="18" charset="0"/>
              </a:rPr>
              <a:t>- is independent from operators and the Government (members of the managing body of the Agency are nominated by the Parliament) </a:t>
            </a:r>
          </a:p>
          <a:p>
            <a:pPr marL="14288" indent="214313"/>
            <a:r>
              <a:rPr lang="en-GB" b="1">
                <a:solidFill>
                  <a:srgbClr val="632523"/>
                </a:solidFill>
                <a:latin typeface="Cambria" pitchFamily="18" charset="0"/>
              </a:rPr>
              <a:t>-has a distinct mandate (its tasks in the area of postal services are defined by the Law and Statute of the Agency and clearly separated from its tasks in the area of electronic communications)</a:t>
            </a:r>
          </a:p>
          <a:p>
            <a:pPr marL="14288" indent="214313"/>
            <a:r>
              <a:rPr lang="en-GB" b="1">
                <a:solidFill>
                  <a:srgbClr val="632523"/>
                </a:solidFill>
                <a:latin typeface="Cambria" pitchFamily="18" charset="0"/>
              </a:rPr>
              <a:t>-has sufficient financial resources (prescribed by the Law and Statute of the Agency)</a:t>
            </a:r>
          </a:p>
          <a:p>
            <a:pPr marL="14288" indent="214313"/>
            <a:r>
              <a:rPr lang="en-GB" b="1">
                <a:solidFill>
                  <a:srgbClr val="632523"/>
                </a:solidFill>
                <a:latin typeface="Cambria" pitchFamily="18" charset="0"/>
              </a:rPr>
              <a:t>- has satisfactory  administrative capacity (there is the Department for Postal Affairs in the Agency)</a:t>
            </a: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r>
              <a:rPr lang="sr-Latn-CS" sz="2400" b="1">
                <a:solidFill>
                  <a:srgbClr val="632523"/>
                </a:solidFill>
                <a:latin typeface="Cambria" pitchFamily="18" charset="0"/>
              </a:rPr>
              <a:t>	</a:t>
            </a:r>
          </a:p>
          <a:p>
            <a:pPr marL="14288" indent="214313"/>
            <a:endParaRPr lang="sr-Latn-CS" sz="2400" b="1">
              <a:solidFill>
                <a:srgbClr val="632523"/>
              </a:solidFill>
              <a:latin typeface="Cambria" pitchFamily="18" charset="0"/>
            </a:endParaRPr>
          </a:p>
          <a:p>
            <a:pPr marL="14288" indent="214313" algn="ctr">
              <a:buFont typeface="Arial" charset="0"/>
              <a:buChar char="•"/>
            </a:pPr>
            <a:endParaRPr lang="en-US" sz="1400" b="1">
              <a:solidFill>
                <a:srgbClr val="632523"/>
              </a:solidFill>
              <a:latin typeface="Cambria" pitchFamily="18" charset="0"/>
            </a:endParaRPr>
          </a:p>
          <a:p>
            <a:pPr marL="14288" indent="214313" algn="ctr"/>
            <a:endParaRPr lang="en-US" sz="1400" b="1">
              <a:solidFill>
                <a:srgbClr val="632523"/>
              </a:solidFill>
              <a:latin typeface="Cambria" pitchFamily="18" charset="0"/>
            </a:endParaRPr>
          </a:p>
          <a:p>
            <a:pPr marL="14288" indent="214313" algn="ctr">
              <a:spcAft>
                <a:spcPct val="40000"/>
              </a:spcAft>
              <a:buClr>
                <a:srgbClr val="FF0000"/>
              </a:buClr>
              <a:buFont typeface="Wingdings" pitchFamily="2" charset="2"/>
              <a:buNone/>
            </a:pPr>
            <a:endParaRPr lang="en-US" b="1">
              <a:solidFill>
                <a:srgbClr val="632523"/>
              </a:solidFill>
              <a:latin typeface="Cambria" pitchFamily="18" charset="0"/>
            </a:endParaRPr>
          </a:p>
        </p:txBody>
      </p:sp>
      <p:sp>
        <p:nvSpPr>
          <p:cNvPr id="49158" name="Rectangle 13"/>
          <p:cNvSpPr>
            <a:spLocks noChangeArrowheads="1"/>
          </p:cNvSpPr>
          <p:nvPr/>
        </p:nvSpPr>
        <p:spPr bwMode="auto">
          <a:xfrm>
            <a:off x="228600" y="1295400"/>
            <a:ext cx="8534400" cy="519113"/>
          </a:xfrm>
          <a:prstGeom prst="rect">
            <a:avLst/>
          </a:prstGeom>
          <a:noFill/>
          <a:ln w="9525">
            <a:noFill/>
            <a:miter lim="800000"/>
            <a:headEnd/>
            <a:tailEnd/>
          </a:ln>
        </p:spPr>
        <p:txBody>
          <a:bodyPr>
            <a:spAutoFit/>
          </a:bodyPr>
          <a:lstStyle/>
          <a:p>
            <a:pPr marL="14288" indent="214313" algn="ctr"/>
            <a:r>
              <a:rPr lang="en-US" sz="2800" b="1">
                <a:solidFill>
                  <a:srgbClr val="632523"/>
                </a:solidFill>
                <a:latin typeface="Cambria" pitchFamily="18" charset="0"/>
              </a:rPr>
              <a:t> </a:t>
            </a:r>
            <a:r>
              <a:rPr lang="en-GB" sz="2800" b="1">
                <a:solidFill>
                  <a:srgbClr val="632523"/>
                </a:solidFill>
                <a:latin typeface="Cambria" pitchFamily="18" charset="0"/>
              </a:rPr>
              <a:t>Independent national regulatory authority</a:t>
            </a:r>
            <a:r>
              <a:rPr lang="en-GB" sz="2800">
                <a:latin typeface="Cambria" pitchFamily="18" charset="0"/>
              </a:rPr>
              <a:t> </a:t>
            </a:r>
            <a:endParaRPr lang="en-US" sz="2800">
              <a:latin typeface="Cambria" pitchFamily="18" charset="0"/>
            </a:endParaRPr>
          </a:p>
        </p:txBody>
      </p:sp>
      <p:grpSp>
        <p:nvGrpSpPr>
          <p:cNvPr id="49159"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0" name="Rectangle 19"/>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C00000"/>
                </a:solidFill>
              </a:rPr>
              <a:t>Chapter 3: </a:t>
            </a:r>
            <a:endParaRPr lang="sr-Latn-CS" sz="1100" b="1" dirty="0">
              <a:solidFill>
                <a:srgbClr val="C00000"/>
              </a:solidFill>
            </a:endParaRPr>
          </a:p>
          <a:p>
            <a:pPr algn="ctr" fontAlgn="auto">
              <a:spcBef>
                <a:spcPts val="0"/>
              </a:spcBef>
              <a:spcAft>
                <a:spcPts val="0"/>
              </a:spcAft>
              <a:defRPr/>
            </a:pPr>
            <a:r>
              <a:rPr lang="en-US" sz="1100" b="1" dirty="0">
                <a:solidFill>
                  <a:srgbClr val="C00000"/>
                </a:solidFill>
              </a:rPr>
              <a:t>FREEDOM TO PROVIDE SERVICES </a:t>
            </a:r>
          </a:p>
        </p:txBody>
      </p:sp>
      <p:pic>
        <p:nvPicPr>
          <p:cNvPr id="49161"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1" name="Rectangle 20"/>
          <p:cNvSpPr/>
          <p:nvPr/>
        </p:nvSpPr>
        <p:spPr>
          <a:xfrm>
            <a:off x="95250" y="104775"/>
            <a:ext cx="5314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en-US" b="1" dirty="0">
                <a:solidFill>
                  <a:schemeClr val="accent2">
                    <a:lumMod val="20000"/>
                    <a:lumOff val="80000"/>
                  </a:schemeClr>
                </a:solidFill>
                <a:latin typeface="Cambria" pitchFamily="18" charset="0"/>
              </a:rPr>
              <a:t>Chapter 3 – FREEDOM TO PROVIDE SERVICES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pic>
        <p:nvPicPr>
          <p:cNvPr id="5120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51205" name="Text Box 121"/>
          <p:cNvSpPr txBox="1">
            <a:spLocks noChangeArrowheads="1"/>
          </p:cNvSpPr>
          <p:nvPr/>
        </p:nvSpPr>
        <p:spPr bwMode="auto">
          <a:xfrm>
            <a:off x="228600" y="1981200"/>
            <a:ext cx="8686800" cy="3276600"/>
          </a:xfrm>
          <a:prstGeom prst="rect">
            <a:avLst/>
          </a:prstGeom>
          <a:noFill/>
          <a:ln w="9525" algn="ctr">
            <a:noFill/>
            <a:miter lim="800000"/>
            <a:headEnd/>
            <a:tailEnd/>
          </a:ln>
        </p:spPr>
        <p:txBody>
          <a:bodyPr/>
          <a:lstStyle/>
          <a:p>
            <a:pPr marL="14288" indent="214313">
              <a:buFont typeface="Arial" charset="0"/>
              <a:buChar char="•"/>
            </a:pPr>
            <a:r>
              <a:rPr lang="en-GB" sz="2000" b="1">
                <a:solidFill>
                  <a:srgbClr val="632523"/>
                </a:solidFill>
                <a:latin typeface="Cambria" pitchFamily="18" charset="0"/>
              </a:rPr>
              <a:t>Mandate of the Agency is defined by the </a:t>
            </a:r>
            <a:r>
              <a:rPr lang="sr-Latn-CS" sz="2000" b="1">
                <a:solidFill>
                  <a:srgbClr val="632523"/>
                </a:solidFill>
                <a:latin typeface="Cambria" pitchFamily="18" charset="0"/>
              </a:rPr>
              <a:t>Postal Se</a:t>
            </a:r>
            <a:r>
              <a:rPr lang="en-GB" sz="2000" b="1">
                <a:solidFill>
                  <a:srgbClr val="632523"/>
                </a:solidFill>
                <a:latin typeface="Cambria" pitchFamily="18" charset="0"/>
              </a:rPr>
              <a:t>rvices </a:t>
            </a:r>
            <a:r>
              <a:rPr lang="sr-Latn-CS" sz="2000" b="1">
                <a:solidFill>
                  <a:srgbClr val="632523"/>
                </a:solidFill>
                <a:latin typeface="Cambria" pitchFamily="18" charset="0"/>
              </a:rPr>
              <a:t>Act </a:t>
            </a:r>
            <a:r>
              <a:rPr lang="en-GB" sz="2000" b="1">
                <a:solidFill>
                  <a:srgbClr val="632523"/>
                </a:solidFill>
                <a:latin typeface="Cambria" pitchFamily="18" charset="0"/>
              </a:rPr>
              <a:t>( Article 65)</a:t>
            </a:r>
            <a:r>
              <a:rPr lang="en-US" sz="2000">
                <a:solidFill>
                  <a:srgbClr val="632523"/>
                </a:solidFill>
                <a:latin typeface="Cambria" pitchFamily="18" charset="0"/>
              </a:rPr>
              <a:t> </a:t>
            </a:r>
          </a:p>
          <a:p>
            <a:pPr marL="14288" indent="214313">
              <a:buFont typeface="Arial" charset="0"/>
              <a:buChar char="•"/>
            </a:pPr>
            <a:r>
              <a:rPr lang="en-GB" sz="2000" b="1">
                <a:solidFill>
                  <a:srgbClr val="632523"/>
                </a:solidFill>
                <a:latin typeface="Cambria" pitchFamily="18" charset="0"/>
              </a:rPr>
              <a:t>Main tasks are:</a:t>
            </a:r>
            <a:endParaRPr lang="en-US" sz="2000">
              <a:solidFill>
                <a:srgbClr val="632523"/>
              </a:solidFill>
              <a:latin typeface="Cambria" pitchFamily="18" charset="0"/>
            </a:endParaRPr>
          </a:p>
          <a:p>
            <a:pPr marL="14288" indent="214313"/>
            <a:r>
              <a:rPr lang="en-GB" b="1">
                <a:solidFill>
                  <a:srgbClr val="632523"/>
                </a:solidFill>
                <a:latin typeface="Cambria" pitchFamily="18" charset="0"/>
              </a:rPr>
              <a:t>- determining the criteria on the basis of which prices of universal postal service are set</a:t>
            </a:r>
          </a:p>
          <a:p>
            <a:pPr marL="14288" indent="214313"/>
            <a:r>
              <a:rPr lang="en-GB" b="1">
                <a:solidFill>
                  <a:srgbClr val="632523"/>
                </a:solidFill>
                <a:latin typeface="Cambria" pitchFamily="18" charset="0"/>
              </a:rPr>
              <a:t>- issuing and revoking special licenses and licenses for the provision of universal postal services</a:t>
            </a:r>
          </a:p>
          <a:p>
            <a:pPr marL="14288" indent="214313"/>
            <a:r>
              <a:rPr lang="en-GB" b="1">
                <a:solidFill>
                  <a:srgbClr val="632523"/>
                </a:solidFill>
                <a:latin typeface="Cambria" pitchFamily="18" charset="0"/>
              </a:rPr>
              <a:t>- deciding upon </a:t>
            </a:r>
            <a:r>
              <a:rPr lang="sr-Latn-CS" b="1">
                <a:solidFill>
                  <a:srgbClr val="632523"/>
                </a:solidFill>
                <a:latin typeface="Cambria" pitchFamily="18" charset="0"/>
              </a:rPr>
              <a:t>users’ </a:t>
            </a:r>
            <a:r>
              <a:rPr lang="en-GB" b="1">
                <a:solidFill>
                  <a:srgbClr val="632523"/>
                </a:solidFill>
                <a:latin typeface="Cambria" pitchFamily="18" charset="0"/>
              </a:rPr>
              <a:t>appeals</a:t>
            </a:r>
          </a:p>
          <a:p>
            <a:pPr marL="14288" indent="214313"/>
            <a:r>
              <a:rPr lang="en-GB" b="1">
                <a:solidFill>
                  <a:srgbClr val="632523"/>
                </a:solidFill>
                <a:latin typeface="Cambria" pitchFamily="18" charset="0"/>
              </a:rPr>
              <a:t>- verifying the calculation of net costs of universal postal services</a:t>
            </a:r>
          </a:p>
          <a:p>
            <a:pPr marL="14288" indent="214313"/>
            <a:r>
              <a:rPr lang="en-GB" b="1">
                <a:solidFill>
                  <a:srgbClr val="632523"/>
                </a:solidFill>
                <a:latin typeface="Cambria" pitchFamily="18" charset="0"/>
              </a:rPr>
              <a:t>- monitoring implementation of prices of postal services</a:t>
            </a:r>
          </a:p>
          <a:p>
            <a:pPr marL="14288" indent="214313"/>
            <a:r>
              <a:rPr lang="en-GB" b="1">
                <a:solidFill>
                  <a:srgbClr val="632523"/>
                </a:solidFill>
                <a:latin typeface="Cambria" pitchFamily="18" charset="0"/>
              </a:rPr>
              <a:t>- settling disputes between operators with regard to access to the USO network</a:t>
            </a:r>
          </a:p>
          <a:p>
            <a:pPr marL="14288" indent="214313"/>
            <a:r>
              <a:rPr lang="en-GB" b="1">
                <a:solidFill>
                  <a:srgbClr val="632523"/>
                </a:solidFill>
                <a:latin typeface="Cambria" pitchFamily="18" charset="0"/>
              </a:rPr>
              <a:t>- monitoring developments of the postal service market and taking measures to ensure competitiveness in the market </a:t>
            </a:r>
          </a:p>
          <a:p>
            <a:pPr marL="14288" indent="214313"/>
            <a:r>
              <a:rPr lang="en-GB" b="1">
                <a:solidFill>
                  <a:srgbClr val="632523"/>
                </a:solidFill>
                <a:latin typeface="Cambria" pitchFamily="18" charset="0"/>
              </a:rPr>
              <a:t>- participating in the work of administrative bodies and task forces of the relevant European and international organizations</a:t>
            </a:r>
            <a:r>
              <a:rPr lang="sr-Latn-CS" b="1">
                <a:solidFill>
                  <a:srgbClr val="632523"/>
                </a:solidFill>
                <a:latin typeface="Cambria" pitchFamily="18" charset="0"/>
              </a:rPr>
              <a:t>.</a:t>
            </a:r>
            <a:r>
              <a:rPr lang="en-GB">
                <a:solidFill>
                  <a:srgbClr val="632523"/>
                </a:solidFill>
                <a:latin typeface="Cambria" pitchFamily="18" charset="0"/>
              </a:rPr>
              <a:t> </a:t>
            </a:r>
            <a:endParaRPr lang="en-US" sz="2400" b="1">
              <a:solidFill>
                <a:srgbClr val="632523"/>
              </a:solidFill>
              <a:latin typeface="Cambria" pitchFamily="18" charset="0"/>
            </a:endParaRPr>
          </a:p>
          <a:p>
            <a:pPr marL="14288" indent="214313"/>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r>
              <a:rPr lang="sr-Latn-CS" sz="2400" b="1">
                <a:solidFill>
                  <a:srgbClr val="632523"/>
                </a:solidFill>
                <a:latin typeface="Cambria" pitchFamily="18" charset="0"/>
              </a:rPr>
              <a:t>	</a:t>
            </a:r>
          </a:p>
          <a:p>
            <a:pPr marL="14288" indent="214313"/>
            <a:endParaRPr lang="sr-Latn-CS" sz="2400" b="1">
              <a:solidFill>
                <a:srgbClr val="632523"/>
              </a:solidFill>
              <a:latin typeface="Cambria" pitchFamily="18" charset="0"/>
            </a:endParaRPr>
          </a:p>
          <a:p>
            <a:pPr marL="14288" indent="214313" algn="ctr">
              <a:buFont typeface="Arial" charset="0"/>
              <a:buChar char="•"/>
            </a:pPr>
            <a:endParaRPr lang="en-US" sz="1400" b="1">
              <a:solidFill>
                <a:srgbClr val="953735"/>
              </a:solidFill>
              <a:latin typeface="Cambria" pitchFamily="18" charset="0"/>
            </a:endParaRPr>
          </a:p>
          <a:p>
            <a:pPr marL="14288" indent="214313" algn="ctr"/>
            <a:endParaRPr lang="en-US" sz="1400" b="1">
              <a:solidFill>
                <a:srgbClr val="000099"/>
              </a:solidFill>
              <a:latin typeface="Cambria" pitchFamily="18" charset="0"/>
            </a:endParaRPr>
          </a:p>
          <a:p>
            <a:pPr marL="14288" indent="214313" algn="ctr">
              <a:spcAft>
                <a:spcPct val="40000"/>
              </a:spcAft>
              <a:buClr>
                <a:srgbClr val="FF0000"/>
              </a:buClr>
              <a:buFont typeface="Wingdings" pitchFamily="2" charset="2"/>
              <a:buNone/>
            </a:pPr>
            <a:endParaRPr lang="en-US" b="1">
              <a:latin typeface="Cambria" pitchFamily="18" charset="0"/>
            </a:endParaRPr>
          </a:p>
        </p:txBody>
      </p:sp>
      <p:sp>
        <p:nvSpPr>
          <p:cNvPr id="51206" name="Rectangle 13"/>
          <p:cNvSpPr>
            <a:spLocks noChangeArrowheads="1"/>
          </p:cNvSpPr>
          <p:nvPr/>
        </p:nvSpPr>
        <p:spPr bwMode="auto">
          <a:xfrm>
            <a:off x="228600" y="1219200"/>
            <a:ext cx="8534400" cy="519113"/>
          </a:xfrm>
          <a:prstGeom prst="rect">
            <a:avLst/>
          </a:prstGeom>
          <a:noFill/>
          <a:ln w="9525">
            <a:noFill/>
            <a:miter lim="800000"/>
            <a:headEnd/>
            <a:tailEnd/>
          </a:ln>
        </p:spPr>
        <p:txBody>
          <a:bodyPr>
            <a:spAutoFit/>
          </a:bodyPr>
          <a:lstStyle/>
          <a:p>
            <a:pPr marL="14288" indent="214313" algn="ctr"/>
            <a:r>
              <a:rPr lang="en-US" sz="2800" b="1">
                <a:solidFill>
                  <a:srgbClr val="632523"/>
                </a:solidFill>
                <a:latin typeface="Cambria" pitchFamily="18" charset="0"/>
              </a:rPr>
              <a:t> </a:t>
            </a:r>
            <a:r>
              <a:rPr lang="en-GB" sz="2800" b="1">
                <a:solidFill>
                  <a:srgbClr val="632523"/>
                </a:solidFill>
                <a:latin typeface="Cambria" pitchFamily="18" charset="0"/>
              </a:rPr>
              <a:t>Mandate of the Agency</a:t>
            </a:r>
            <a:r>
              <a:rPr lang="en-GB" sz="2800">
                <a:solidFill>
                  <a:srgbClr val="632523"/>
                </a:solidFill>
                <a:latin typeface="Cambria" pitchFamily="18" charset="0"/>
              </a:rPr>
              <a:t> </a:t>
            </a:r>
            <a:endParaRPr lang="en-US" sz="2800">
              <a:solidFill>
                <a:srgbClr val="632523"/>
              </a:solidFill>
              <a:latin typeface="Cambria" pitchFamily="18" charset="0"/>
            </a:endParaRPr>
          </a:p>
        </p:txBody>
      </p:sp>
      <p:grpSp>
        <p:nvGrpSpPr>
          <p:cNvPr id="51207"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0" name="Rectangle 19"/>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C00000"/>
                </a:solidFill>
              </a:rPr>
              <a:t>Chapter 3: </a:t>
            </a:r>
            <a:endParaRPr lang="sr-Latn-CS" sz="1100" b="1" dirty="0">
              <a:solidFill>
                <a:srgbClr val="C00000"/>
              </a:solidFill>
            </a:endParaRPr>
          </a:p>
          <a:p>
            <a:pPr algn="ctr" fontAlgn="auto">
              <a:spcBef>
                <a:spcPts val="0"/>
              </a:spcBef>
              <a:spcAft>
                <a:spcPts val="0"/>
              </a:spcAft>
              <a:defRPr/>
            </a:pPr>
            <a:r>
              <a:rPr lang="en-US" sz="1100" b="1" dirty="0">
                <a:solidFill>
                  <a:srgbClr val="C00000"/>
                </a:solidFill>
              </a:rPr>
              <a:t>FREEDOM TO PROVIDE SERVICES </a:t>
            </a:r>
          </a:p>
        </p:txBody>
      </p:sp>
      <p:pic>
        <p:nvPicPr>
          <p:cNvPr id="51209"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1" name="Rectangle 20"/>
          <p:cNvSpPr/>
          <p:nvPr/>
        </p:nvSpPr>
        <p:spPr>
          <a:xfrm>
            <a:off x="95250" y="104775"/>
            <a:ext cx="5314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en-US" b="1" dirty="0">
                <a:solidFill>
                  <a:schemeClr val="accent2">
                    <a:lumMod val="20000"/>
                    <a:lumOff val="80000"/>
                  </a:schemeClr>
                </a:solidFill>
                <a:latin typeface="Cambria" pitchFamily="18" charset="0"/>
              </a:rPr>
              <a:t>Chapter 3 – FREEDOM TO PROVIDE SERVICES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pic>
        <p:nvPicPr>
          <p:cNvPr id="5325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3" name="Text Box 121"/>
          <p:cNvSpPr txBox="1">
            <a:spLocks noChangeArrowheads="1"/>
          </p:cNvSpPr>
          <p:nvPr/>
        </p:nvSpPr>
        <p:spPr bwMode="auto">
          <a:xfrm>
            <a:off x="152400" y="2514600"/>
            <a:ext cx="8686800" cy="3276600"/>
          </a:xfrm>
          <a:prstGeom prst="rect">
            <a:avLst/>
          </a:prstGeom>
          <a:noFill/>
          <a:ln w="9525" algn="ctr">
            <a:noFill/>
            <a:miter lim="800000"/>
            <a:headEnd/>
            <a:tailEnd/>
          </a:ln>
          <a:effectLst/>
        </p:spPr>
        <p:txBody>
          <a:bodyPr/>
          <a:lstStyle/>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r>
              <a:rPr lang="en-US" sz="2400" b="1" dirty="0">
                <a:solidFill>
                  <a:schemeClr val="accent2">
                    <a:lumMod val="50000"/>
                  </a:schemeClr>
                </a:solidFill>
                <a:latin typeface="Cambria" pitchFamily="18" charset="0"/>
              </a:rPr>
              <a:t>Implementation of the Postal Services Act </a:t>
            </a: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r>
              <a:rPr lang="en-US" sz="2400" b="1" dirty="0">
                <a:solidFill>
                  <a:schemeClr val="accent2">
                    <a:lumMod val="50000"/>
                  </a:schemeClr>
                </a:solidFill>
                <a:latin typeface="Cambria" pitchFamily="18" charset="0"/>
              </a:rPr>
              <a:t>Drafting of bylaws </a:t>
            </a: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defRPr/>
            </a:pPr>
            <a:r>
              <a:rPr lang="sr-Latn-CS" sz="2400" b="1" dirty="0">
                <a:solidFill>
                  <a:schemeClr val="accent2">
                    <a:lumMod val="50000"/>
                  </a:schemeClr>
                </a:solidFill>
                <a:latin typeface="Cambria" pitchFamily="18" charset="0"/>
              </a:rPr>
              <a:t>	</a:t>
            </a:r>
          </a:p>
          <a:p>
            <a:pPr marL="14288" indent="214313" fontAlgn="auto">
              <a:spcBef>
                <a:spcPts val="0"/>
              </a:spcBef>
              <a:spcAft>
                <a:spcPts val="0"/>
              </a:spcAft>
              <a:defRPr/>
            </a:pPr>
            <a:endParaRPr lang="sr-Latn-CS" sz="2400" b="1" dirty="0">
              <a:solidFill>
                <a:schemeClr val="accent2">
                  <a:lumMod val="50000"/>
                </a:schemeClr>
              </a:solidFill>
              <a:latin typeface="Cambria" pitchFamily="18" charset="0"/>
            </a:endParaRPr>
          </a:p>
          <a:p>
            <a:pPr marL="814388" indent="-450850" algn="ctr" fontAlgn="auto">
              <a:spcBef>
                <a:spcPts val="0"/>
              </a:spcBef>
              <a:spcAft>
                <a:spcPts val="0"/>
              </a:spcAft>
              <a:buFont typeface="Arial" pitchFamily="34" charset="0"/>
              <a:buChar char="•"/>
              <a:defRPr/>
            </a:pPr>
            <a:endParaRPr lang="en-US" sz="1400" b="1" dirty="0">
              <a:solidFill>
                <a:schemeClr val="accent2">
                  <a:lumMod val="75000"/>
                </a:schemeClr>
              </a:solidFill>
              <a:latin typeface="Cambria" pitchFamily="18" charset="0"/>
            </a:endParaRPr>
          </a:p>
          <a:p>
            <a:pPr marL="814388" indent="-450850" algn="ctr" fontAlgn="auto">
              <a:spcBef>
                <a:spcPts val="0"/>
              </a:spcBef>
              <a:spcAft>
                <a:spcPts val="0"/>
              </a:spcAft>
              <a:defRPr/>
            </a:pPr>
            <a:endParaRPr lang="en-US" sz="1400" b="1" dirty="0">
              <a:solidFill>
                <a:srgbClr val="000099"/>
              </a:solidFill>
              <a:latin typeface="Cambria" pitchFamily="18" charset="0"/>
            </a:endParaRPr>
          </a:p>
          <a:p>
            <a:pPr marL="814388" indent="-450850" algn="ctr" fontAlgn="auto">
              <a:spcBef>
                <a:spcPts val="0"/>
              </a:spcBef>
              <a:spcAft>
                <a:spcPct val="40000"/>
              </a:spcAft>
              <a:buClr>
                <a:srgbClr val="FF0000"/>
              </a:buClr>
              <a:buFont typeface="Wingdings" pitchFamily="2" charset="2"/>
              <a:buNone/>
              <a:defRPr/>
            </a:pPr>
            <a:endParaRPr lang="en-US" b="1" dirty="0">
              <a:latin typeface="Cambria" pitchFamily="18" charset="0"/>
            </a:endParaRPr>
          </a:p>
        </p:txBody>
      </p:sp>
      <p:sp>
        <p:nvSpPr>
          <p:cNvPr id="14" name="Rectangle 13"/>
          <p:cNvSpPr/>
          <p:nvPr/>
        </p:nvSpPr>
        <p:spPr>
          <a:xfrm>
            <a:off x="152400" y="1447800"/>
            <a:ext cx="8534400" cy="523875"/>
          </a:xfrm>
          <a:prstGeom prst="rect">
            <a:avLst/>
          </a:prstGeom>
        </p:spPr>
        <p:txBody>
          <a:bodyPr>
            <a:spAutoFit/>
          </a:bodyPr>
          <a:lstStyle/>
          <a:p>
            <a:pPr marL="14288" indent="214313" algn="ctr" fontAlgn="auto">
              <a:spcBef>
                <a:spcPts val="0"/>
              </a:spcBef>
              <a:spcAft>
                <a:spcPts val="0"/>
              </a:spcAft>
              <a:defRPr/>
            </a:pPr>
            <a:r>
              <a:rPr lang="en-US" sz="2800" b="1">
                <a:solidFill>
                  <a:schemeClr val="accent2">
                    <a:lumMod val="50000"/>
                  </a:schemeClr>
                </a:solidFill>
                <a:latin typeface="Cambria" pitchFamily="18" charset="0"/>
              </a:rPr>
              <a:t> </a:t>
            </a:r>
            <a:r>
              <a:rPr lang="en-US" sz="2800" b="1" smtClean="0">
                <a:solidFill>
                  <a:schemeClr val="accent2">
                    <a:lumMod val="50000"/>
                  </a:schemeClr>
                </a:solidFill>
                <a:latin typeface="Cambria" pitchFamily="18" charset="0"/>
              </a:rPr>
              <a:t>I</a:t>
            </a:r>
            <a:r>
              <a:rPr lang="sr-Latn-CS" sz="2800" b="1" smtClean="0">
                <a:solidFill>
                  <a:schemeClr val="accent2">
                    <a:lumMod val="50000"/>
                  </a:schemeClr>
                </a:solidFill>
                <a:latin typeface="Cambria" pitchFamily="18" charset="0"/>
              </a:rPr>
              <a:t>MPLEMENTATION</a:t>
            </a:r>
            <a:endParaRPr lang="en-US" sz="2800" b="1" dirty="0">
              <a:solidFill>
                <a:schemeClr val="accent2">
                  <a:lumMod val="50000"/>
                </a:schemeClr>
              </a:solidFill>
              <a:latin typeface="Cambria" pitchFamily="18" charset="0"/>
            </a:endParaRPr>
          </a:p>
        </p:txBody>
      </p:sp>
      <p:grpSp>
        <p:nvGrpSpPr>
          <p:cNvPr id="5325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457200" y="1793875"/>
            <a:ext cx="8305800" cy="369888"/>
          </a:xfrm>
          <a:prstGeom prst="rect">
            <a:avLst/>
          </a:prstGeom>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sp>
        <p:nvSpPr>
          <p:cNvPr id="20" name="Rectangle 19"/>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C00000"/>
                </a:solidFill>
              </a:rPr>
              <a:t>Chapter 3: </a:t>
            </a:r>
            <a:endParaRPr lang="sr-Latn-CS" sz="1100" b="1" dirty="0">
              <a:solidFill>
                <a:srgbClr val="C00000"/>
              </a:solidFill>
            </a:endParaRPr>
          </a:p>
          <a:p>
            <a:pPr algn="ctr" fontAlgn="auto">
              <a:spcBef>
                <a:spcPts val="0"/>
              </a:spcBef>
              <a:spcAft>
                <a:spcPts val="0"/>
              </a:spcAft>
              <a:defRPr/>
            </a:pPr>
            <a:r>
              <a:rPr lang="en-US" sz="1100" b="1" dirty="0">
                <a:solidFill>
                  <a:srgbClr val="C00000"/>
                </a:solidFill>
              </a:rPr>
              <a:t>FREEDOM TO PROVIDE SERVICES </a:t>
            </a:r>
          </a:p>
        </p:txBody>
      </p:sp>
      <p:pic>
        <p:nvPicPr>
          <p:cNvPr id="5325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1" name="Rectangle 20"/>
          <p:cNvSpPr/>
          <p:nvPr/>
        </p:nvSpPr>
        <p:spPr>
          <a:xfrm>
            <a:off x="95250" y="104775"/>
            <a:ext cx="5314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en-US" b="1" dirty="0">
                <a:solidFill>
                  <a:schemeClr val="accent2">
                    <a:lumMod val="20000"/>
                    <a:lumOff val="80000"/>
                  </a:schemeClr>
                </a:solidFill>
                <a:latin typeface="Cambria" pitchFamily="18" charset="0"/>
              </a:rPr>
              <a:t>Chapter 3 – FREEDOM TO PROVIDE SERVICES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pic>
        <p:nvPicPr>
          <p:cNvPr id="37904"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13" name="Text Box 121"/>
          <p:cNvSpPr txBox="1">
            <a:spLocks noChangeArrowheads="1"/>
          </p:cNvSpPr>
          <p:nvPr/>
        </p:nvSpPr>
        <p:spPr bwMode="auto">
          <a:xfrm>
            <a:off x="152400" y="2514600"/>
            <a:ext cx="8686800" cy="3276600"/>
          </a:xfrm>
          <a:prstGeom prst="rect">
            <a:avLst/>
          </a:prstGeom>
          <a:noFill/>
          <a:ln w="9525" algn="ctr">
            <a:noFill/>
            <a:miter lim="800000"/>
            <a:headEnd/>
            <a:tailEnd/>
          </a:ln>
          <a:effectLst/>
        </p:spPr>
        <p:txBody>
          <a:bodyPr/>
          <a:lstStyle/>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buFont typeface="Arial" charset="0"/>
              <a:buChar char="•"/>
              <a:defRPr/>
            </a:pPr>
            <a:endParaRPr lang="en-US" sz="2400" b="1" dirty="0">
              <a:solidFill>
                <a:schemeClr val="accent2">
                  <a:lumMod val="50000"/>
                </a:schemeClr>
              </a:solidFill>
              <a:latin typeface="Cambria" pitchFamily="18" charset="0"/>
            </a:endParaRPr>
          </a:p>
          <a:p>
            <a:pPr marL="14288" indent="214313" fontAlgn="auto">
              <a:spcBef>
                <a:spcPts val="0"/>
              </a:spcBef>
              <a:spcAft>
                <a:spcPts val="0"/>
              </a:spcAft>
              <a:defRPr/>
            </a:pPr>
            <a:r>
              <a:rPr lang="sr-Latn-CS" sz="2400" b="1" dirty="0">
                <a:solidFill>
                  <a:schemeClr val="accent2">
                    <a:lumMod val="50000"/>
                  </a:schemeClr>
                </a:solidFill>
                <a:latin typeface="Cambria" pitchFamily="18" charset="0"/>
              </a:rPr>
              <a:t>	</a:t>
            </a:r>
          </a:p>
          <a:p>
            <a:pPr marL="14288" indent="214313" fontAlgn="auto">
              <a:spcBef>
                <a:spcPts val="0"/>
              </a:spcBef>
              <a:spcAft>
                <a:spcPts val="0"/>
              </a:spcAft>
              <a:defRPr/>
            </a:pPr>
            <a:endParaRPr lang="sr-Latn-CS" sz="2400" b="1" dirty="0">
              <a:solidFill>
                <a:schemeClr val="accent2">
                  <a:lumMod val="50000"/>
                </a:schemeClr>
              </a:solidFill>
              <a:latin typeface="Cambria" pitchFamily="18" charset="0"/>
            </a:endParaRPr>
          </a:p>
          <a:p>
            <a:pPr marL="814388" indent="-450850" algn="ctr" fontAlgn="auto">
              <a:spcBef>
                <a:spcPts val="0"/>
              </a:spcBef>
              <a:spcAft>
                <a:spcPts val="0"/>
              </a:spcAft>
              <a:buFont typeface="Arial" pitchFamily="34" charset="0"/>
              <a:buChar char="•"/>
              <a:defRPr/>
            </a:pPr>
            <a:endParaRPr lang="en-US" sz="1400" b="1" dirty="0">
              <a:solidFill>
                <a:schemeClr val="accent2">
                  <a:lumMod val="75000"/>
                </a:schemeClr>
              </a:solidFill>
              <a:latin typeface="Cambria" pitchFamily="18" charset="0"/>
            </a:endParaRPr>
          </a:p>
          <a:p>
            <a:pPr marL="814388" indent="-450850" algn="ctr" fontAlgn="auto">
              <a:spcBef>
                <a:spcPts val="0"/>
              </a:spcBef>
              <a:spcAft>
                <a:spcPts val="0"/>
              </a:spcAft>
              <a:defRPr/>
            </a:pPr>
            <a:endParaRPr lang="en-US" sz="1400" b="1" dirty="0">
              <a:solidFill>
                <a:srgbClr val="000099"/>
              </a:solidFill>
              <a:latin typeface="Cambria" pitchFamily="18" charset="0"/>
            </a:endParaRPr>
          </a:p>
          <a:p>
            <a:pPr marL="814388" indent="-450850" algn="ctr" fontAlgn="auto">
              <a:spcBef>
                <a:spcPts val="0"/>
              </a:spcBef>
              <a:spcAft>
                <a:spcPct val="40000"/>
              </a:spcAft>
              <a:buClr>
                <a:srgbClr val="FF0000"/>
              </a:buClr>
              <a:buFont typeface="Wingdings" pitchFamily="2" charset="2"/>
              <a:buNone/>
              <a:defRPr/>
            </a:pPr>
            <a:endParaRPr lang="en-US" b="1" dirty="0">
              <a:latin typeface="Cambria" pitchFamily="18" charset="0"/>
            </a:endParaRPr>
          </a:p>
        </p:txBody>
      </p:sp>
      <p:sp>
        <p:nvSpPr>
          <p:cNvPr id="14" name="Rectangle 13"/>
          <p:cNvSpPr/>
          <p:nvPr/>
        </p:nvSpPr>
        <p:spPr>
          <a:xfrm>
            <a:off x="152400" y="1447800"/>
            <a:ext cx="8534400" cy="523875"/>
          </a:xfrm>
          <a:prstGeom prst="rect">
            <a:avLst/>
          </a:prstGeom>
        </p:spPr>
        <p:txBody>
          <a:bodyPr>
            <a:spAutoFit/>
          </a:bodyPr>
          <a:lstStyle/>
          <a:p>
            <a:pPr marL="14288" indent="214313" algn="ctr" fontAlgn="auto">
              <a:spcBef>
                <a:spcPts val="0"/>
              </a:spcBef>
              <a:spcAft>
                <a:spcPts val="0"/>
              </a:spcAft>
              <a:defRPr/>
            </a:pPr>
            <a:r>
              <a:rPr lang="en-US" sz="2800" b="1" dirty="0">
                <a:solidFill>
                  <a:schemeClr val="accent2">
                    <a:lumMod val="50000"/>
                  </a:schemeClr>
                </a:solidFill>
                <a:latin typeface="Cambria" pitchFamily="18" charset="0"/>
              </a:rPr>
              <a:t> Postal market in Montenegro </a:t>
            </a:r>
          </a:p>
        </p:txBody>
      </p:sp>
      <p:grpSp>
        <p:nvGrpSpPr>
          <p:cNvPr id="37907"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457200" y="1793875"/>
            <a:ext cx="8305800" cy="369888"/>
          </a:xfrm>
          <a:prstGeom prst="rect">
            <a:avLst/>
          </a:prstGeom>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sp>
        <p:nvSpPr>
          <p:cNvPr id="20" name="Rectangle 19"/>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C00000"/>
                </a:solidFill>
              </a:rPr>
              <a:t>Chapter 3: </a:t>
            </a:r>
            <a:endParaRPr lang="sr-Latn-CS" sz="1100" b="1" dirty="0">
              <a:solidFill>
                <a:srgbClr val="C00000"/>
              </a:solidFill>
            </a:endParaRPr>
          </a:p>
          <a:p>
            <a:pPr algn="ctr" fontAlgn="auto">
              <a:spcBef>
                <a:spcPts val="0"/>
              </a:spcBef>
              <a:spcAft>
                <a:spcPts val="0"/>
              </a:spcAft>
              <a:defRPr/>
            </a:pPr>
            <a:r>
              <a:rPr lang="en-US" sz="1100" b="1" dirty="0">
                <a:solidFill>
                  <a:srgbClr val="C00000"/>
                </a:solidFill>
              </a:rPr>
              <a:t>FREEDOM TO PROVIDE SERVICES </a:t>
            </a:r>
          </a:p>
        </p:txBody>
      </p:sp>
      <p:pic>
        <p:nvPicPr>
          <p:cNvPr id="37910"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sp>
        <p:nvSpPr>
          <p:cNvPr id="21" name="Rectangle 20"/>
          <p:cNvSpPr/>
          <p:nvPr/>
        </p:nvSpPr>
        <p:spPr>
          <a:xfrm>
            <a:off x="95250" y="104775"/>
            <a:ext cx="5314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en-US" b="1" dirty="0">
                <a:solidFill>
                  <a:schemeClr val="accent2">
                    <a:lumMod val="20000"/>
                    <a:lumOff val="80000"/>
                  </a:schemeClr>
                </a:solidFill>
                <a:latin typeface="Cambria" pitchFamily="18" charset="0"/>
              </a:rPr>
              <a:t>Chapter 3 – FREEDOM TO PROVIDE SERVICES </a:t>
            </a:r>
          </a:p>
        </p:txBody>
      </p:sp>
      <p:graphicFrame>
        <p:nvGraphicFramePr>
          <p:cNvPr id="37900" name="Chart 18"/>
          <p:cNvGraphicFramePr>
            <a:graphicFrameLocks/>
          </p:cNvGraphicFramePr>
          <p:nvPr/>
        </p:nvGraphicFramePr>
        <p:xfrm>
          <a:off x="1473200" y="1346200"/>
          <a:ext cx="6197600" cy="4165600"/>
        </p:xfrm>
        <a:graphic>
          <a:graphicData uri="http://schemas.openxmlformats.org/presentationml/2006/ole">
            <p:oleObj spid="_x0000_s37900" r:id="rId6" imgW="6194073" imgH="4163929" progId="Excel.Sheet.8">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pic>
        <p:nvPicPr>
          <p:cNvPr id="5837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58373" name="Text Box 121"/>
          <p:cNvSpPr txBox="1">
            <a:spLocks noChangeArrowheads="1"/>
          </p:cNvSpPr>
          <p:nvPr/>
        </p:nvSpPr>
        <p:spPr bwMode="auto">
          <a:xfrm>
            <a:off x="152400" y="2514600"/>
            <a:ext cx="8686800" cy="3276600"/>
          </a:xfrm>
          <a:prstGeom prst="rect">
            <a:avLst/>
          </a:prstGeom>
          <a:noFill/>
          <a:ln w="9525" algn="ctr">
            <a:noFill/>
            <a:miter lim="800000"/>
            <a:headEnd/>
            <a:tailEnd/>
          </a:ln>
        </p:spPr>
        <p:txBody>
          <a:bodyPr/>
          <a:lstStyle/>
          <a:p>
            <a:pPr marL="14288" indent="214313">
              <a:buFont typeface="Arial" charset="0"/>
              <a:buChar char="•"/>
            </a:pPr>
            <a:endParaRPr lang="en-US" sz="2400" b="1">
              <a:solidFill>
                <a:srgbClr val="632523"/>
              </a:solidFill>
              <a:latin typeface="Cambria" pitchFamily="18" charset="0"/>
            </a:endParaRPr>
          </a:p>
          <a:p>
            <a:pPr marL="14288" indent="214313"/>
            <a:endParaRPr lang="en-US" sz="2400" b="1">
              <a:solidFill>
                <a:srgbClr val="632523"/>
              </a:solidFill>
              <a:latin typeface="Cambria" pitchFamily="18" charset="0"/>
            </a:endParaRPr>
          </a:p>
          <a:p>
            <a:pPr marL="14288" indent="214313">
              <a:buFont typeface="Arial" charset="0"/>
              <a:buChar char="•"/>
            </a:pPr>
            <a:r>
              <a:rPr lang="en-US" sz="2400" b="1">
                <a:solidFill>
                  <a:srgbClr val="632523"/>
                </a:solidFill>
                <a:latin typeface="Cambria" pitchFamily="18" charset="0"/>
              </a:rPr>
              <a:t>Repeal </a:t>
            </a:r>
            <a:r>
              <a:rPr lang="sr-Latn-CS" sz="2400" b="1">
                <a:solidFill>
                  <a:srgbClr val="632523"/>
                </a:solidFill>
                <a:latin typeface="Cambria" pitchFamily="18" charset="0"/>
              </a:rPr>
              <a:t>of r</a:t>
            </a:r>
            <a:r>
              <a:rPr lang="en-US" sz="2400" b="1">
                <a:solidFill>
                  <a:srgbClr val="632523"/>
                </a:solidFill>
                <a:latin typeface="Cambria" pitchFamily="18" charset="0"/>
              </a:rPr>
              <a:t>eserved services (31 December</a:t>
            </a:r>
            <a:r>
              <a:rPr lang="sr-Latn-CS" sz="2400" b="1">
                <a:solidFill>
                  <a:srgbClr val="632523"/>
                </a:solidFill>
                <a:latin typeface="Cambria" pitchFamily="18" charset="0"/>
              </a:rPr>
              <a:t>,</a:t>
            </a:r>
            <a:r>
              <a:rPr lang="en-US" sz="2400" b="1">
                <a:solidFill>
                  <a:srgbClr val="632523"/>
                </a:solidFill>
                <a:latin typeface="Cambria" pitchFamily="18" charset="0"/>
              </a:rPr>
              <a:t> 2012)</a:t>
            </a:r>
            <a:endParaRPr lang="sr-Latn-CS" sz="2400" b="1">
              <a:solidFill>
                <a:srgbClr val="632523"/>
              </a:solidFill>
              <a:latin typeface="Cambria" pitchFamily="18" charset="0"/>
            </a:endParaRPr>
          </a:p>
          <a:p>
            <a:pPr marL="14288" indent="214313">
              <a:buFont typeface="Arial" charset="0"/>
              <a:buChar char="•"/>
            </a:pPr>
            <a:endParaRPr lang="sr-Latn-CS" sz="2400" b="1">
              <a:solidFill>
                <a:srgbClr val="632523"/>
              </a:solidFill>
              <a:latin typeface="Cambria" pitchFamily="18" charset="0"/>
            </a:endParaRPr>
          </a:p>
          <a:p>
            <a:pPr marL="14288" indent="214313">
              <a:buFont typeface="Arial" charset="0"/>
              <a:buChar char="•"/>
            </a:pPr>
            <a:endParaRPr lang="sr-Latn-CS" sz="2400" b="1">
              <a:solidFill>
                <a:srgbClr val="632523"/>
              </a:solidFill>
              <a:latin typeface="Cambria" pitchFamily="18" charset="0"/>
            </a:endParaRPr>
          </a:p>
          <a:p>
            <a:pPr marL="14288" indent="214313">
              <a:buFont typeface="Arial" charset="0"/>
              <a:buChar char="•"/>
            </a:pPr>
            <a:r>
              <a:rPr lang="sr-Latn-CS" sz="2400" b="1">
                <a:solidFill>
                  <a:srgbClr val="632523"/>
                </a:solidFill>
                <a:latin typeface="Cambria" pitchFamily="18" charset="0"/>
              </a:rPr>
              <a:t>Further development of competition </a:t>
            </a: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buFont typeface="Arial" charset="0"/>
              <a:buChar char="•"/>
            </a:pPr>
            <a:endParaRPr lang="en-US" sz="2400" b="1">
              <a:solidFill>
                <a:srgbClr val="632523"/>
              </a:solidFill>
              <a:latin typeface="Cambria" pitchFamily="18" charset="0"/>
            </a:endParaRPr>
          </a:p>
          <a:p>
            <a:pPr marL="14288" indent="214313"/>
            <a:r>
              <a:rPr lang="sr-Latn-CS" sz="2400" b="1">
                <a:solidFill>
                  <a:srgbClr val="632523"/>
                </a:solidFill>
                <a:latin typeface="Cambria" pitchFamily="18" charset="0"/>
              </a:rPr>
              <a:t>	</a:t>
            </a:r>
          </a:p>
          <a:p>
            <a:pPr marL="14288" indent="214313"/>
            <a:endParaRPr lang="sr-Latn-CS" sz="2400" b="1">
              <a:solidFill>
                <a:srgbClr val="632523"/>
              </a:solidFill>
              <a:latin typeface="Cambria" pitchFamily="18" charset="0"/>
            </a:endParaRPr>
          </a:p>
          <a:p>
            <a:pPr marL="14288" indent="214313" algn="ctr">
              <a:buFont typeface="Arial" charset="0"/>
              <a:buChar char="•"/>
            </a:pPr>
            <a:endParaRPr lang="en-US" sz="1400" b="1">
              <a:solidFill>
                <a:srgbClr val="953735"/>
              </a:solidFill>
              <a:latin typeface="Cambria" pitchFamily="18" charset="0"/>
            </a:endParaRPr>
          </a:p>
          <a:p>
            <a:pPr marL="14288" indent="214313" algn="ctr"/>
            <a:endParaRPr lang="en-US" sz="1400" b="1">
              <a:solidFill>
                <a:srgbClr val="000099"/>
              </a:solidFill>
              <a:latin typeface="Cambria" pitchFamily="18" charset="0"/>
            </a:endParaRPr>
          </a:p>
          <a:p>
            <a:pPr marL="14288" indent="214313" algn="ctr">
              <a:spcAft>
                <a:spcPct val="40000"/>
              </a:spcAft>
              <a:buClr>
                <a:srgbClr val="FF0000"/>
              </a:buClr>
              <a:buFont typeface="Wingdings" pitchFamily="2" charset="2"/>
              <a:buNone/>
            </a:pPr>
            <a:endParaRPr lang="en-US" b="1">
              <a:latin typeface="Cambria" pitchFamily="18" charset="0"/>
            </a:endParaRPr>
          </a:p>
        </p:txBody>
      </p:sp>
      <p:sp>
        <p:nvSpPr>
          <p:cNvPr id="14" name="Rectangle 13"/>
          <p:cNvSpPr/>
          <p:nvPr/>
        </p:nvSpPr>
        <p:spPr>
          <a:xfrm>
            <a:off x="152400" y="1447800"/>
            <a:ext cx="8534400" cy="523875"/>
          </a:xfrm>
          <a:prstGeom prst="rect">
            <a:avLst/>
          </a:prstGeom>
        </p:spPr>
        <p:txBody>
          <a:bodyPr>
            <a:spAutoFit/>
          </a:bodyPr>
          <a:lstStyle/>
          <a:p>
            <a:pPr marL="14288" indent="214313" algn="ctr" fontAlgn="auto">
              <a:spcBef>
                <a:spcPts val="0"/>
              </a:spcBef>
              <a:spcAft>
                <a:spcPts val="0"/>
              </a:spcAft>
              <a:defRPr/>
            </a:pPr>
            <a:r>
              <a:rPr lang="en-US" sz="2800" b="1" dirty="0">
                <a:solidFill>
                  <a:schemeClr val="accent2">
                    <a:lumMod val="50000"/>
                  </a:schemeClr>
                </a:solidFill>
                <a:latin typeface="Cambria" pitchFamily="18" charset="0"/>
              </a:rPr>
              <a:t> F</a:t>
            </a:r>
            <a:r>
              <a:rPr lang="sr-Latn-CS" sz="2800" b="1" dirty="0">
                <a:solidFill>
                  <a:schemeClr val="accent2">
                    <a:lumMod val="50000"/>
                  </a:schemeClr>
                </a:solidFill>
                <a:latin typeface="Cambria" pitchFamily="18" charset="0"/>
              </a:rPr>
              <a:t>UTURE ACTIVITIES </a:t>
            </a:r>
            <a:endParaRPr lang="en-US" sz="2800" b="1" dirty="0">
              <a:solidFill>
                <a:schemeClr val="accent2">
                  <a:lumMod val="50000"/>
                </a:schemeClr>
              </a:solidFill>
              <a:latin typeface="Cambria" pitchFamily="18" charset="0"/>
            </a:endParaRPr>
          </a:p>
        </p:txBody>
      </p:sp>
      <p:grpSp>
        <p:nvGrpSpPr>
          <p:cNvPr id="5837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457200" y="1793875"/>
            <a:ext cx="8305800" cy="369888"/>
          </a:xfrm>
          <a:prstGeom prst="rect">
            <a:avLst/>
          </a:prstGeom>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sp>
        <p:nvSpPr>
          <p:cNvPr id="20" name="Rectangle 19"/>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C00000"/>
                </a:solidFill>
              </a:rPr>
              <a:t>Chapter 3: </a:t>
            </a:r>
            <a:endParaRPr lang="sr-Latn-CS" sz="1100" b="1" dirty="0">
              <a:solidFill>
                <a:srgbClr val="C00000"/>
              </a:solidFill>
            </a:endParaRPr>
          </a:p>
          <a:p>
            <a:pPr algn="ctr" fontAlgn="auto">
              <a:spcBef>
                <a:spcPts val="0"/>
              </a:spcBef>
              <a:spcAft>
                <a:spcPts val="0"/>
              </a:spcAft>
              <a:defRPr/>
            </a:pPr>
            <a:r>
              <a:rPr lang="en-US" sz="1100" b="1" dirty="0">
                <a:solidFill>
                  <a:srgbClr val="C00000"/>
                </a:solidFill>
              </a:rPr>
              <a:t>FREEDOM TO PROVIDE SERVICES </a:t>
            </a:r>
          </a:p>
        </p:txBody>
      </p:sp>
      <p:pic>
        <p:nvPicPr>
          <p:cNvPr id="5837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1" name="Rectangle 20"/>
          <p:cNvSpPr/>
          <p:nvPr/>
        </p:nvSpPr>
        <p:spPr>
          <a:xfrm>
            <a:off x="95250" y="104775"/>
            <a:ext cx="5314950" cy="369888"/>
          </a:xfrm>
          <a:prstGeom prst="rect">
            <a:avLst/>
          </a:prstGeom>
        </p:spPr>
        <p:txBody>
          <a:bodyPr>
            <a:spAutoFit/>
          </a:bodyPr>
          <a:lstStyle/>
          <a:p>
            <a:pPr marL="14288" indent="-14288" fontAlgn="auto">
              <a:spcBef>
                <a:spcPts val="0"/>
              </a:spcBef>
              <a:spcAft>
                <a:spcPct val="40000"/>
              </a:spcAft>
              <a:buClr>
                <a:srgbClr val="FF0000"/>
              </a:buClr>
              <a:buFont typeface="Wingdings" pitchFamily="2" charset="2"/>
              <a:buNone/>
              <a:defRPr/>
            </a:pPr>
            <a:r>
              <a:rPr lang="en-US" b="1" dirty="0">
                <a:solidFill>
                  <a:schemeClr val="accent2">
                    <a:lumMod val="20000"/>
                    <a:lumOff val="80000"/>
                  </a:schemeClr>
                </a:solidFill>
                <a:latin typeface="Cambria" pitchFamily="18" charset="0"/>
              </a:rPr>
              <a:t>Chapter 3 – FREEDOM TO PROVIDE SERVICES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60420"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endParaRPr>
          </a:p>
          <a:p>
            <a:pPr algn="ctr" fontAlgn="auto">
              <a:spcBef>
                <a:spcPts val="0"/>
              </a:spcBef>
              <a:spcAft>
                <a:spcPts val="0"/>
              </a:spcAft>
              <a:defRPr/>
            </a:pPr>
            <a:r>
              <a:rPr lang="sr-Latn-CS" sz="4000" b="1" dirty="0">
                <a:solidFill>
                  <a:schemeClr val="accent2">
                    <a:lumMod val="20000"/>
                    <a:lumOff val="80000"/>
                  </a:schemeClr>
                </a:solidFill>
                <a:latin typeface="Cambria" pitchFamily="18" charset="0"/>
              </a:rPr>
              <a:t>QUESTIONS</a:t>
            </a:r>
            <a:endParaRPr lang="hr-HR" sz="4000" b="1" dirty="0">
              <a:solidFill>
                <a:schemeClr val="accent2">
                  <a:lumMod val="20000"/>
                  <a:lumOff val="80000"/>
                </a:schemeClr>
              </a:solidFill>
              <a:latin typeface="+mn-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977</TotalTime>
  <Words>1643</Words>
  <Application>Microsoft Office PowerPoint</Application>
  <PresentationFormat>On-screen Show (4:3)</PresentationFormat>
  <Paragraphs>437</Paragraphs>
  <Slides>23</Slides>
  <Notes>23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25" baseType="lpstr">
      <vt:lpstr>Office Theme</vt:lpstr>
      <vt:lpstr>Microsoft Office Excel 97-2003 Worksheet</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Tomo Knezevic</dc:creator>
  <cp:lastModifiedBy>user</cp:lastModifiedBy>
  <cp:revision>154</cp:revision>
  <dcterms:created xsi:type="dcterms:W3CDTF">2006-08-16T00:00:00Z</dcterms:created>
  <dcterms:modified xsi:type="dcterms:W3CDTF">2012-11-22T15:19:27Z</dcterms:modified>
</cp:coreProperties>
</file>