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7" r:id="rId2"/>
    <p:sldId id="361" r:id="rId3"/>
    <p:sldId id="260" r:id="rId4"/>
    <p:sldId id="333" r:id="rId5"/>
    <p:sldId id="340" r:id="rId6"/>
    <p:sldId id="363" r:id="rId7"/>
    <p:sldId id="295" r:id="rId8"/>
    <p:sldId id="362" r:id="rId9"/>
    <p:sldId id="365" r:id="rId10"/>
    <p:sldId id="335" r:id="rId11"/>
    <p:sldId id="309" r:id="rId12"/>
    <p:sldId id="343" r:id="rId13"/>
    <p:sldId id="341" r:id="rId14"/>
    <p:sldId id="356" r:id="rId15"/>
    <p:sldId id="357" r:id="rId16"/>
    <p:sldId id="358" r:id="rId17"/>
    <p:sldId id="359" r:id="rId18"/>
    <p:sldId id="360" r:id="rId19"/>
    <p:sldId id="364" r:id="rId20"/>
    <p:sldId id="331" r:id="rId21"/>
    <p:sldId id="320" r:id="rId22"/>
    <p:sldId id="265" r:id="rId23"/>
  </p:sldIdLst>
  <p:sldSz cx="9144000" cy="6858000" type="screen4x3"/>
  <p:notesSz cx="6858000" cy="9947275"/>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33CC"/>
  </p:clrMru>
</p:presentationPr>
</file>

<file path=ppt/tableStyles.xml><?xml version="1.0" encoding="utf-8"?>
<a:tblStyleLst xmlns:a="http://schemas.openxmlformats.org/drawingml/2006/main" def="{5C22544A-7EE6-4342-B048-85BDC9FD1C3A}">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4707" autoAdjust="0"/>
  </p:normalViewPr>
  <p:slideViewPr>
    <p:cSldViewPr>
      <p:cViewPr>
        <p:scale>
          <a:sx n="90" d="100"/>
          <a:sy n="90" d="100"/>
        </p:scale>
        <p:origin x="-72" y="3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sasa.ivanovic\Desktop\PREGOVORI\NAUKA_statistika_2012%20eng.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view3D>
      <c:rotX val="40"/>
      <c:rotY val="100"/>
      <c:rAngAx val="1"/>
    </c:view3D>
    <c:plotArea>
      <c:layout>
        <c:manualLayout>
          <c:layoutTarget val="inner"/>
          <c:xMode val="edge"/>
          <c:yMode val="edge"/>
          <c:x val="1.0033899674468882E-2"/>
          <c:y val="7.205780679854043E-2"/>
          <c:w val="0.63247272372270258"/>
          <c:h val="0.91544235324243006"/>
        </c:manualLayout>
      </c:layout>
      <c:pie3DChart>
        <c:varyColors val="1"/>
      </c:pie3DChart>
      <c:spPr>
        <a:noFill/>
        <a:ln w="25400">
          <a:noFill/>
        </a:ln>
      </c:spPr>
    </c:plotArea>
    <c:plotVisOnly val="1"/>
    <c:dispBlanksAs val="zero"/>
  </c:chart>
  <c:spPr>
    <a:noFill/>
    <a:ln>
      <a:noFill/>
    </a:ln>
  </c:spPr>
  <c:txPr>
    <a:bodyPr/>
    <a:lstStyle/>
    <a:p>
      <a:pPr>
        <a:defRPr sz="1600">
          <a:latin typeface="Cambria" pitchFamily="18" charset="0"/>
        </a:defRPr>
      </a:pPr>
      <a:endParaRPr lang="en-US"/>
    </a:p>
  </c:txPr>
  <c:externalData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EBD4BC-A20C-4298-A46C-57FF65D14975}"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218C6487-BFCD-412D-8A06-40EBBAE085C4}" type="pres">
      <dgm:prSet presAssocID="{72EBD4BC-A20C-4298-A46C-57FF65D14975}" presName="Name0" presStyleCnt="0">
        <dgm:presLayoutVars>
          <dgm:chMax val="1"/>
          <dgm:dir/>
          <dgm:animLvl val="ctr"/>
          <dgm:resizeHandles val="exact"/>
        </dgm:presLayoutVars>
      </dgm:prSet>
      <dgm:spPr/>
      <dgm:t>
        <a:bodyPr/>
        <a:lstStyle/>
        <a:p>
          <a:endParaRPr lang="en-US"/>
        </a:p>
      </dgm:t>
    </dgm:pt>
  </dgm:ptLst>
  <dgm:cxnLst>
    <dgm:cxn modelId="{7ADD5B50-4AA1-4168-B2F4-DCA8284187DA}" type="presOf" srcId="{72EBD4BC-A20C-4298-A46C-57FF65D14975}" destId="{218C6487-BFCD-412D-8A06-40EBBAE085C4}" srcOrd="0" destOrd="0" presId="urn:microsoft.com/office/officeart/2005/8/layout/radial5"/>
  </dgm:cxnLst>
  <dgm:bg/>
  <dgm:whole/>
</dgm:dataModel>
</file>

<file path=ppt/diagrams/data2.xml><?xml version="1.0" encoding="utf-8"?>
<dgm:dataModel xmlns:dgm="http://schemas.openxmlformats.org/drawingml/2006/diagram" xmlns:a="http://schemas.openxmlformats.org/drawingml/2006/main">
  <dgm:ptLst>
    <dgm:pt modelId="{72EBD4BC-A20C-4298-A46C-57FF65D14975}"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218C6487-BFCD-412D-8A06-40EBBAE085C4}" type="pres">
      <dgm:prSet presAssocID="{72EBD4BC-A20C-4298-A46C-57FF65D14975}" presName="Name0" presStyleCnt="0">
        <dgm:presLayoutVars>
          <dgm:chMax val="1"/>
          <dgm:dir/>
          <dgm:animLvl val="ctr"/>
          <dgm:resizeHandles val="exact"/>
        </dgm:presLayoutVars>
      </dgm:prSet>
      <dgm:spPr/>
      <dgm:t>
        <a:bodyPr/>
        <a:lstStyle/>
        <a:p>
          <a:endParaRPr lang="en-US"/>
        </a:p>
      </dgm:t>
    </dgm:pt>
  </dgm:ptLst>
  <dgm:cxnLst>
    <dgm:cxn modelId="{F650BA69-8283-45AE-8418-136D2F9B1A13}" type="presOf" srcId="{72EBD4BC-A20C-4298-A46C-57FF65D14975}" destId="{218C6487-BFCD-412D-8A06-40EBBAE085C4}" srcOrd="0" destOrd="0" presId="urn:microsoft.com/office/officeart/2005/8/layout/radial5"/>
  </dgm:cxnLst>
  <dgm:bg/>
  <dgm:whole/>
</dgm:dataModel>
</file>

<file path=ppt/diagrams/data3.xml><?xml version="1.0" encoding="utf-8"?>
<dgm:dataModel xmlns:dgm="http://schemas.openxmlformats.org/drawingml/2006/diagram" xmlns:a="http://schemas.openxmlformats.org/drawingml/2006/main">
  <dgm:ptLst>
    <dgm:pt modelId="{72EBD4BC-A20C-4298-A46C-57FF65D14975}"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218C6487-BFCD-412D-8A06-40EBBAE085C4}" type="pres">
      <dgm:prSet presAssocID="{72EBD4BC-A20C-4298-A46C-57FF65D14975}" presName="Name0" presStyleCnt="0">
        <dgm:presLayoutVars>
          <dgm:chMax val="1"/>
          <dgm:dir/>
          <dgm:animLvl val="ctr"/>
          <dgm:resizeHandles val="exact"/>
        </dgm:presLayoutVars>
      </dgm:prSet>
      <dgm:spPr/>
      <dgm:t>
        <a:bodyPr/>
        <a:lstStyle/>
        <a:p>
          <a:endParaRPr lang="en-US"/>
        </a:p>
      </dgm:t>
    </dgm:pt>
  </dgm:ptLst>
  <dgm:cxnLst>
    <dgm:cxn modelId="{FE447D89-6A92-46F8-A845-7D1AFA6CE918}" type="presOf" srcId="{72EBD4BC-A20C-4298-A46C-57FF65D14975}" destId="{218C6487-BFCD-412D-8A06-40EBBAE085C4}" srcOrd="0" destOrd="0" presId="urn:microsoft.com/office/officeart/2005/8/layout/radial5"/>
  </dgm:cxnLst>
  <dgm:bg/>
  <dgm:whole/>
</dgm:dataModel>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475"/>
          </a:xfrm>
          <a:prstGeom prst="rect">
            <a:avLst/>
          </a:prstGeom>
        </p:spPr>
        <p:txBody>
          <a:bodyPr vert="horz" lIns="91879" tIns="45939" rIns="91879" bIns="4593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98475"/>
          </a:xfrm>
          <a:prstGeom prst="rect">
            <a:avLst/>
          </a:prstGeom>
        </p:spPr>
        <p:txBody>
          <a:bodyPr vert="horz" lIns="91879" tIns="45939" rIns="91879" bIns="45939" rtlCol="0"/>
          <a:lstStyle>
            <a:lvl1pPr algn="r">
              <a:defRPr sz="1200">
                <a:latin typeface="Arial" charset="0"/>
                <a:cs typeface="Arial" charset="0"/>
              </a:defRPr>
            </a:lvl1pPr>
          </a:lstStyle>
          <a:p>
            <a:pPr>
              <a:defRPr/>
            </a:pPr>
            <a:fld id="{D46DD8F3-340F-4189-984F-6787A1A83C54}" type="datetimeFigureOut">
              <a:rPr lang="en-US"/>
              <a:pPr>
                <a:defRPr/>
              </a:pPr>
              <a:t>22-Nov-12</a:t>
            </a:fld>
            <a:endParaRPr lang="en-US"/>
          </a:p>
        </p:txBody>
      </p:sp>
      <p:sp>
        <p:nvSpPr>
          <p:cNvPr id="4" name="Footer Placeholder 3"/>
          <p:cNvSpPr>
            <a:spLocks noGrp="1"/>
          </p:cNvSpPr>
          <p:nvPr>
            <p:ph type="ftr" sz="quarter" idx="2"/>
          </p:nvPr>
        </p:nvSpPr>
        <p:spPr>
          <a:xfrm>
            <a:off x="0" y="9447213"/>
            <a:ext cx="2971800" cy="498475"/>
          </a:xfrm>
          <a:prstGeom prst="rect">
            <a:avLst/>
          </a:prstGeom>
        </p:spPr>
        <p:txBody>
          <a:bodyPr vert="horz" lIns="91879" tIns="45939" rIns="91879" bIns="4593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9447213"/>
            <a:ext cx="2971800" cy="498475"/>
          </a:xfrm>
          <a:prstGeom prst="rect">
            <a:avLst/>
          </a:prstGeom>
        </p:spPr>
        <p:txBody>
          <a:bodyPr vert="horz" lIns="91879" tIns="45939" rIns="91879" bIns="45939" rtlCol="0" anchor="b"/>
          <a:lstStyle>
            <a:lvl1pPr algn="r">
              <a:defRPr sz="1200">
                <a:latin typeface="Arial" charset="0"/>
                <a:cs typeface="Arial" charset="0"/>
              </a:defRPr>
            </a:lvl1pPr>
          </a:lstStyle>
          <a:p>
            <a:pPr>
              <a:defRPr/>
            </a:pPr>
            <a:fld id="{106D4755-1306-4FC2-82BF-63152AABE7F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475"/>
          </a:xfrm>
          <a:prstGeom prst="rect">
            <a:avLst/>
          </a:prstGeom>
        </p:spPr>
        <p:txBody>
          <a:bodyPr vert="horz" lIns="91879" tIns="45939" rIns="91879" bIns="4593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98475"/>
          </a:xfrm>
          <a:prstGeom prst="rect">
            <a:avLst/>
          </a:prstGeom>
        </p:spPr>
        <p:txBody>
          <a:bodyPr vert="horz" lIns="91879" tIns="45939" rIns="91879" bIns="45939" rtlCol="0"/>
          <a:lstStyle>
            <a:lvl1pPr algn="r">
              <a:defRPr sz="1200">
                <a:latin typeface="Arial" charset="0"/>
                <a:cs typeface="Arial" charset="0"/>
              </a:defRPr>
            </a:lvl1pPr>
          </a:lstStyle>
          <a:p>
            <a:pPr>
              <a:defRPr/>
            </a:pPr>
            <a:fld id="{36E4C25F-CEC9-4BA3-B5A5-9B065C3F23CF}" type="datetimeFigureOut">
              <a:rPr lang="en-US"/>
              <a:pPr>
                <a:defRPr/>
              </a:pPr>
              <a:t>22-Nov-12</a:t>
            </a:fld>
            <a:endParaRPr lang="en-US"/>
          </a:p>
        </p:txBody>
      </p:sp>
      <p:sp>
        <p:nvSpPr>
          <p:cNvPr id="4" name="Slide Image Placeholder 3"/>
          <p:cNvSpPr>
            <a:spLocks noGrp="1" noRot="1" noChangeAspect="1"/>
          </p:cNvSpPr>
          <p:nvPr>
            <p:ph type="sldImg" idx="2"/>
          </p:nvPr>
        </p:nvSpPr>
        <p:spPr>
          <a:xfrm>
            <a:off x="941388" y="746125"/>
            <a:ext cx="4975225" cy="3730625"/>
          </a:xfrm>
          <a:prstGeom prst="rect">
            <a:avLst/>
          </a:prstGeom>
          <a:noFill/>
          <a:ln w="12700">
            <a:solidFill>
              <a:prstClr val="black"/>
            </a:solidFill>
          </a:ln>
        </p:spPr>
        <p:txBody>
          <a:bodyPr vert="horz" lIns="91879" tIns="45939" rIns="91879" bIns="45939" rtlCol="0" anchor="ctr"/>
          <a:lstStyle/>
          <a:p>
            <a:pPr lvl="0"/>
            <a:endParaRPr lang="en-US" noProof="0" smtClean="0"/>
          </a:p>
        </p:txBody>
      </p:sp>
      <p:sp>
        <p:nvSpPr>
          <p:cNvPr id="5" name="Notes Placeholder 4"/>
          <p:cNvSpPr>
            <a:spLocks noGrp="1"/>
          </p:cNvSpPr>
          <p:nvPr>
            <p:ph type="body" sz="quarter" idx="3"/>
          </p:nvPr>
        </p:nvSpPr>
        <p:spPr>
          <a:xfrm>
            <a:off x="685800" y="4724400"/>
            <a:ext cx="5486400" cy="4476750"/>
          </a:xfrm>
          <a:prstGeom prst="rect">
            <a:avLst/>
          </a:prstGeom>
        </p:spPr>
        <p:txBody>
          <a:bodyPr vert="horz" lIns="91879" tIns="45939" rIns="91879" bIns="4593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47213"/>
            <a:ext cx="2971800" cy="498475"/>
          </a:xfrm>
          <a:prstGeom prst="rect">
            <a:avLst/>
          </a:prstGeom>
        </p:spPr>
        <p:txBody>
          <a:bodyPr vert="horz" lIns="91879" tIns="45939" rIns="91879" bIns="4593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9447213"/>
            <a:ext cx="2971800" cy="498475"/>
          </a:xfrm>
          <a:prstGeom prst="rect">
            <a:avLst/>
          </a:prstGeom>
        </p:spPr>
        <p:txBody>
          <a:bodyPr vert="horz" lIns="91879" tIns="45939" rIns="91879" bIns="45939" rtlCol="0" anchor="b"/>
          <a:lstStyle>
            <a:lvl1pPr algn="r">
              <a:defRPr sz="1200">
                <a:latin typeface="Arial" charset="0"/>
                <a:cs typeface="Arial" charset="0"/>
              </a:defRPr>
            </a:lvl1pPr>
          </a:lstStyle>
          <a:p>
            <a:pPr>
              <a:defRPr/>
            </a:pPr>
            <a:fld id="{588C5FEB-193B-499F-B4F8-0E66B8B21F0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r-Latn-C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D15381D-3228-4D79-95C4-307000F11BF6}" type="slidenum">
              <a:rPr lang="en-US" smtClean="0">
                <a:latin typeface="Arial" pitchFamily="34" charset="0"/>
                <a:cs typeface="Arial" pitchFamily="34" charset="0"/>
              </a:rPr>
              <a:pPr/>
              <a:t>10</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A4511FC-9455-4C4C-B5F4-6EED11216912}"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5B3598-AE7C-4EBA-AB1D-845FCB53E5A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B318407-7146-4743-B3EB-9005F80F4191}"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AA27CA4-6398-4FAB-AAAC-A86F4CFF983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D0598C7-300A-4CF8-9971-4D8E68045B3D}"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7CE618-5973-45A4-ACA4-A3AB4299E7C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DBBEBB1-7F29-4120-B5B5-33F3A7546858}"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BA5614B-CDBB-42D6-A650-D97793A52A2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25B8F1E-DE57-4697-A8F4-785653976AD6}" type="datetimeFigureOut">
              <a:rPr lang="en-US"/>
              <a:pPr>
                <a:defRPr/>
              </a:pPr>
              <a:t>22-Nov-12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E8A770D-23B6-43CE-8BD8-17F076DE1B1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D359236-78A3-49E3-A8A0-05E3076EBE2C}" type="datetimeFigureOut">
              <a:rPr lang="en-US"/>
              <a:pPr>
                <a:defRPr/>
              </a:pPr>
              <a:t>22-Nov-12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F2F4FEE-90B9-4B20-A28E-7D5BF445B92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1ED86CA-CEE5-4A80-BB85-5BCF136D08DD}" type="datetimeFigureOut">
              <a:rPr lang="en-US"/>
              <a:pPr>
                <a:defRPr/>
              </a:pPr>
              <a:t>22-Nov-12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5B7217A-3E7E-4F23-8C59-00602330CEA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9E02EED-C633-4DF1-A5C2-40ED48F25C81}"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D3D07E5-990F-4780-8616-DBF7035E1BD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5E8C133-BE03-4678-9602-8E7F7ABC3E56}"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9BBFC5F-68B8-4FCA-85BB-231433B984D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5B4CBF7-8C5A-4A31-9E44-2C6BD3F474D2}"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2EE7EF-DF83-4524-9E65-D7D2787EF5F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5016F9B-0159-468A-B465-93C1FD32DFD1}"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BBDEB55-0BB5-4CAD-B944-5F0BE86A8DF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DA8BFA6-8735-4733-BABE-1280539933FB}" type="datetimeFigureOut">
              <a:rPr lang="en-US"/>
              <a:pPr>
                <a:defRPr/>
              </a:pPr>
              <a:t>22-Nov-12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A43A198-226C-4634-ABFB-645BEA8F863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katarina.milovic@mna.gov.me" TargetMode="Externa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diagramData" Target="../diagrams/data3.xml"/><Relationship Id="rId3" Type="http://schemas.openxmlformats.org/officeDocument/2006/relationships/image" Target="../media/image1.wmf"/><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4.png"/><Relationship Id="rId16" Type="http://schemas.openxmlformats.org/officeDocument/2006/relationships/diagramColors" Target="../diagrams/colors3.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QuickStyle" Target="../diagrams/quickStyle3.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hr-HR" sz="1600" b="1" i="1">
                <a:solidFill>
                  <a:schemeClr val="bg1"/>
                </a:solidFill>
                <a:latin typeface="Cambria" pitchFamily="18" charset="0"/>
              </a:rPr>
              <a:t>3 – </a:t>
            </a:r>
            <a:r>
              <a:rPr lang="en-US" sz="1600" b="1" i="1">
                <a:solidFill>
                  <a:schemeClr val="bg1"/>
                </a:solidFill>
                <a:latin typeface="Cambria" pitchFamily="18" charset="0"/>
              </a:rPr>
              <a:t>Right of establishment and </a:t>
            </a:r>
            <a:r>
              <a:rPr lang="en-GB" sz="1600" b="1" i="1">
                <a:solidFill>
                  <a:schemeClr val="bg1"/>
                </a:solidFill>
                <a:latin typeface="Cambria" pitchFamily="18" charset="0"/>
              </a:rPr>
              <a:t>freedom to provide services</a:t>
            </a:r>
            <a:endParaRPr lang="en-US" sz="1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 </a:t>
            </a:r>
            <a:r>
              <a:rPr lang="sr-Latn-CS" sz="2600" dirty="0">
                <a:solidFill>
                  <a:schemeClr val="accent2">
                    <a:lumMod val="20000"/>
                    <a:lumOff val="80000"/>
                  </a:schemeClr>
                </a:solidFill>
                <a:latin typeface="Cambria" pitchFamily="18" charset="0"/>
                <a:cs typeface="+mn-cs"/>
              </a:rPr>
              <a:t>3</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2695575" y="6324600"/>
            <a:ext cx="3675063" cy="369888"/>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cs typeface="+mn-cs"/>
              </a:rPr>
              <a:t>Bru</a:t>
            </a:r>
            <a:r>
              <a:rPr lang="hr-HR" b="1" dirty="0">
                <a:solidFill>
                  <a:schemeClr val="accent2">
                    <a:lumMod val="60000"/>
                    <a:lumOff val="40000"/>
                  </a:schemeClr>
                </a:solidFill>
                <a:latin typeface="Cambria" pitchFamily="18" charset="0"/>
                <a:cs typeface="+mn-cs"/>
              </a:rPr>
              <a:t>ssel</a:t>
            </a:r>
            <a:r>
              <a:rPr lang="en-US" b="1" dirty="0">
                <a:solidFill>
                  <a:schemeClr val="accent2">
                    <a:lumMod val="60000"/>
                    <a:lumOff val="40000"/>
                  </a:schemeClr>
                </a:solidFill>
                <a:latin typeface="Cambria" pitchFamily="18" charset="0"/>
                <a:cs typeface="+mn-cs"/>
              </a:rPr>
              <a:t>s, 2</a:t>
            </a:r>
            <a:r>
              <a:rPr lang="sr-Latn-CS" b="1" dirty="0">
                <a:solidFill>
                  <a:schemeClr val="accent2">
                    <a:lumMod val="60000"/>
                    <a:lumOff val="40000"/>
                  </a:schemeClr>
                </a:solidFill>
                <a:latin typeface="Cambria" pitchFamily="18" charset="0"/>
                <a:cs typeface="+mn-cs"/>
              </a:rPr>
              <a:t>9</a:t>
            </a:r>
            <a:r>
              <a:rPr lang="en-US" b="1" dirty="0">
                <a:solidFill>
                  <a:schemeClr val="accent2">
                    <a:lumMod val="60000"/>
                    <a:lumOff val="40000"/>
                  </a:schemeClr>
                </a:solidFill>
                <a:latin typeface="Cambria" pitchFamily="18" charset="0"/>
                <a:cs typeface="+mn-cs"/>
              </a:rPr>
              <a:t> – </a:t>
            </a:r>
            <a:r>
              <a:rPr lang="sr-Latn-CS" b="1" dirty="0">
                <a:solidFill>
                  <a:schemeClr val="accent2">
                    <a:lumMod val="60000"/>
                    <a:lumOff val="40000"/>
                  </a:schemeClr>
                </a:solidFill>
                <a:latin typeface="Cambria" pitchFamily="18" charset="0"/>
                <a:cs typeface="+mn-cs"/>
              </a:rPr>
              <a:t>30</a:t>
            </a:r>
            <a:r>
              <a:rPr lang="en-US" b="1" dirty="0">
                <a:solidFill>
                  <a:schemeClr val="accent2">
                    <a:lumMod val="60000"/>
                    <a:lumOff val="40000"/>
                  </a:schemeClr>
                </a:solidFill>
                <a:latin typeface="Cambria" pitchFamily="18" charset="0"/>
                <a:cs typeface="+mn-cs"/>
              </a:rPr>
              <a:t> </a:t>
            </a:r>
            <a:r>
              <a:rPr lang="sr-Cyrl-CS" b="1" dirty="0">
                <a:solidFill>
                  <a:schemeClr val="accent2">
                    <a:lumMod val="60000"/>
                    <a:lumOff val="40000"/>
                  </a:schemeClr>
                </a:solidFill>
                <a:latin typeface="Cambria" pitchFamily="18" charset="0"/>
                <a:cs typeface="+mn-cs"/>
              </a:rPr>
              <a:t>N</a:t>
            </a:r>
            <a:r>
              <a:rPr lang="sr-Latn-CS" b="1" dirty="0">
                <a:solidFill>
                  <a:schemeClr val="accent2">
                    <a:lumMod val="60000"/>
                    <a:lumOff val="40000"/>
                  </a:schemeClr>
                </a:solidFill>
                <a:latin typeface="Cambria" pitchFamily="18" charset="0"/>
                <a:cs typeface="+mn-cs"/>
              </a:rPr>
              <a:t>ovember 2012</a:t>
            </a:r>
            <a:endParaRPr lang="en-US" dirty="0">
              <a:solidFill>
                <a:schemeClr val="accent2">
                  <a:lumMod val="60000"/>
                  <a:lumOff val="40000"/>
                </a:schemeClr>
              </a:solidFill>
              <a:latin typeface="+mn-lt"/>
              <a:cs typeface="+mn-cs"/>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a:srcRect/>
          <a:stretch>
            <a:fillRect/>
          </a:stretch>
        </p:blipFill>
        <p:spPr bwMode="auto">
          <a:xfrm>
            <a:off x="3571875" y="4792663"/>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07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6200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sp>
        <p:nvSpPr>
          <p:cNvPr id="19" name="Rectangle 18"/>
          <p:cNvSpPr/>
          <p:nvPr/>
        </p:nvSpPr>
        <p:spPr>
          <a:xfrm>
            <a:off x="7772400" y="6629400"/>
            <a:ext cx="13716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sp>
        <p:nvSpPr>
          <p:cNvPr id="18" name="Rectangle 17"/>
          <p:cNvSpPr/>
          <p:nvPr/>
        </p:nvSpPr>
        <p:spPr>
          <a:xfrm>
            <a:off x="381000" y="4495800"/>
            <a:ext cx="8382000" cy="1016000"/>
          </a:xfrm>
          <a:prstGeom prst="rect">
            <a:avLst/>
          </a:prstGeom>
        </p:spPr>
        <p:txBody>
          <a:bodyPr>
            <a:spAutoFit/>
          </a:bodyPr>
          <a:lstStyle/>
          <a:p>
            <a:pPr marL="814388" indent="-450850" algn="ctr" fontAlgn="auto">
              <a:spcBef>
                <a:spcPts val="0"/>
              </a:spcBef>
              <a:spcAft>
                <a:spcPts val="0"/>
              </a:spcAft>
              <a:defRPr/>
            </a:pPr>
            <a:r>
              <a:rPr lang="sr-Cyrl-CS" sz="2000" b="1" dirty="0">
                <a:solidFill>
                  <a:schemeClr val="accent2">
                    <a:lumMod val="50000"/>
                  </a:schemeClr>
                </a:solidFill>
                <a:latin typeface="Cambria" pitchFamily="18" charset="0"/>
                <a:cs typeface="+mn-cs"/>
              </a:rPr>
              <a:t>Ms. </a:t>
            </a:r>
            <a:r>
              <a:rPr lang="sr-Latn-CS" sz="2000" b="1" dirty="0">
                <a:solidFill>
                  <a:schemeClr val="accent2">
                    <a:lumMod val="50000"/>
                  </a:schemeClr>
                </a:solidFill>
                <a:latin typeface="Cambria" pitchFamily="18" charset="0"/>
                <a:cs typeface="+mn-cs"/>
              </a:rPr>
              <a:t>Katarina Milović</a:t>
            </a:r>
            <a:endParaRPr lang="en-US" sz="20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r>
              <a:rPr lang="sr-Cyrl-CS" sz="2000" b="1" dirty="0">
                <a:solidFill>
                  <a:schemeClr val="accent2">
                    <a:lumMod val="50000"/>
                  </a:schemeClr>
                </a:solidFill>
                <a:latin typeface="Cambria" pitchFamily="18" charset="0"/>
                <a:cs typeface="+mn-cs"/>
              </a:rPr>
              <a:t>Senior Adviser in the Ministry of Education and Sports</a:t>
            </a:r>
            <a:endParaRPr lang="en-US" sz="20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r>
              <a:rPr lang="sr-Latn-CS" sz="2000" b="1" dirty="0">
                <a:solidFill>
                  <a:schemeClr val="accent2">
                    <a:lumMod val="75000"/>
                  </a:schemeClr>
                </a:solidFill>
                <a:latin typeface="Cambria" pitchFamily="18" charset="0"/>
                <a:cs typeface="+mn-cs"/>
                <a:hlinkClick r:id="rId2"/>
              </a:rPr>
              <a:t>katarina.milovic</a:t>
            </a:r>
            <a:r>
              <a:rPr lang="en-US" sz="2000" b="1" dirty="0">
                <a:solidFill>
                  <a:schemeClr val="accent2">
                    <a:lumMod val="75000"/>
                  </a:schemeClr>
                </a:solidFill>
                <a:latin typeface="Cambria" pitchFamily="18" charset="0"/>
                <a:cs typeface="+mn-cs"/>
                <a:hlinkClick r:id="rId2"/>
              </a:rPr>
              <a:t>@m</a:t>
            </a:r>
            <a:r>
              <a:rPr lang="sr-Latn-CS" sz="2000" b="1" dirty="0">
                <a:solidFill>
                  <a:schemeClr val="accent2">
                    <a:lumMod val="75000"/>
                  </a:schemeClr>
                </a:solidFill>
                <a:latin typeface="Cambria" pitchFamily="18" charset="0"/>
                <a:cs typeface="+mn-cs"/>
                <a:hlinkClick r:id="rId2"/>
              </a:rPr>
              <a:t>ps</a:t>
            </a:r>
            <a:r>
              <a:rPr lang="en-US" sz="2000" b="1" dirty="0">
                <a:solidFill>
                  <a:schemeClr val="accent2">
                    <a:lumMod val="75000"/>
                  </a:schemeClr>
                </a:solidFill>
                <a:latin typeface="Cambria" pitchFamily="18" charset="0"/>
                <a:cs typeface="+mn-cs"/>
                <a:hlinkClick r:id="rId2"/>
              </a:rPr>
              <a:t>.</a:t>
            </a:r>
            <a:r>
              <a:rPr lang="en-US" sz="2000" b="1" dirty="0" err="1">
                <a:solidFill>
                  <a:schemeClr val="accent2">
                    <a:lumMod val="75000"/>
                  </a:schemeClr>
                </a:solidFill>
                <a:latin typeface="Cambria" pitchFamily="18" charset="0"/>
                <a:cs typeface="+mn-cs"/>
                <a:hlinkClick r:id="rId2"/>
              </a:rPr>
              <a:t>gov.me</a:t>
            </a:r>
            <a:r>
              <a:rPr lang="x-none" sz="2000" b="1">
                <a:solidFill>
                  <a:schemeClr val="accent2">
                    <a:lumMod val="75000"/>
                  </a:schemeClr>
                </a:solidFill>
                <a:latin typeface="Cambria" pitchFamily="18" charset="0"/>
                <a:cs typeface="+mn-cs"/>
              </a:rPr>
              <a:t> </a:t>
            </a:r>
            <a:endParaRPr lang="en-US" sz="2000" b="1" dirty="0">
              <a:solidFill>
                <a:schemeClr val="accent2">
                  <a:lumMod val="75000"/>
                </a:schemeClr>
              </a:solidFill>
              <a:latin typeface="Cambria" pitchFamily="18" charset="0"/>
              <a:cs typeface="+mn-cs"/>
            </a:endParaRPr>
          </a:p>
        </p:txBody>
      </p:sp>
      <p:pic>
        <p:nvPicPr>
          <p:cNvPr id="308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pic>
        <p:nvPicPr>
          <p:cNvPr id="3081"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1" name="Rectangle 20"/>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9" name="Rectangle 19"/>
          <p:cNvSpPr>
            <a:spLocks noChangeArrowheads="1"/>
          </p:cNvSpPr>
          <p:nvPr/>
        </p:nvSpPr>
        <p:spPr bwMode="auto">
          <a:xfrm>
            <a:off x="533400" y="2286000"/>
            <a:ext cx="8153400" cy="1631950"/>
          </a:xfrm>
          <a:prstGeom prst="rect">
            <a:avLst/>
          </a:prstGeom>
          <a:noFill/>
          <a:ln w="9525">
            <a:noFill/>
            <a:miter lim="800000"/>
            <a:headEnd/>
            <a:tailEnd/>
          </a:ln>
        </p:spPr>
        <p:txBody>
          <a:bodyPr>
            <a:spAutoFit/>
          </a:bodyPr>
          <a:lstStyle/>
          <a:p>
            <a:pPr algn="ctr">
              <a:defRPr/>
            </a:pPr>
            <a:r>
              <a:rPr lang="sr-Cyrl-CS" sz="2000" b="1" dirty="0">
                <a:solidFill>
                  <a:schemeClr val="accent2">
                    <a:lumMod val="50000"/>
                  </a:schemeClr>
                </a:solidFill>
                <a:latin typeface="Cambria" pitchFamily="18" charset="0"/>
              </a:rPr>
              <a:t>MUTUAL RECOGNITION OF </a:t>
            </a:r>
          </a:p>
          <a:p>
            <a:pPr algn="ctr">
              <a:defRPr/>
            </a:pPr>
            <a:r>
              <a:rPr lang="sr-Cyrl-CS" sz="2000" b="1" dirty="0">
                <a:solidFill>
                  <a:schemeClr val="accent2">
                    <a:lumMod val="50000"/>
                  </a:schemeClr>
                </a:solidFill>
                <a:latin typeface="Cambria" pitchFamily="18" charset="0"/>
              </a:rPr>
              <a:t>FOREIGN EDUCATIONAL CERTIFICATES</a:t>
            </a:r>
            <a:endParaRPr lang="sr-Latn-CS" sz="2000" b="1" dirty="0">
              <a:solidFill>
                <a:schemeClr val="accent2">
                  <a:lumMod val="50000"/>
                </a:schemeClr>
              </a:solidFill>
              <a:latin typeface="Cambria" pitchFamily="18" charset="0"/>
            </a:endParaRPr>
          </a:p>
          <a:p>
            <a:pPr algn="ctr">
              <a:defRPr/>
            </a:pPr>
            <a:r>
              <a:rPr lang="sr-Latn-CS" sz="2000" b="1" dirty="0">
                <a:solidFill>
                  <a:schemeClr val="accent2">
                    <a:lumMod val="50000"/>
                  </a:schemeClr>
                </a:solidFill>
                <a:latin typeface="Cambria" pitchFamily="18" charset="0"/>
              </a:rPr>
              <a:t> (</a:t>
            </a:r>
            <a:r>
              <a:rPr lang="sr-Cyrl-CS" sz="2000" b="1" dirty="0">
                <a:solidFill>
                  <a:schemeClr val="accent2">
                    <a:lumMod val="50000"/>
                  </a:schemeClr>
                </a:solidFill>
                <a:latin typeface="Cambria" pitchFamily="18" charset="0"/>
              </a:rPr>
              <a:t>LEGAL FRAMEWORK IN MONTENEGRO AND</a:t>
            </a:r>
            <a:r>
              <a:rPr lang="sr-Latn-CS" sz="2000" b="1" dirty="0">
                <a:solidFill>
                  <a:schemeClr val="accent2">
                    <a:lumMod val="50000"/>
                  </a:schemeClr>
                </a:solidFill>
                <a:latin typeface="Cambria" pitchFamily="18" charset="0"/>
              </a:rPr>
              <a:t> </a:t>
            </a:r>
            <a:r>
              <a:rPr lang="en-US" sz="2000" b="1" dirty="0">
                <a:solidFill>
                  <a:schemeClr val="accent2">
                    <a:lumMod val="50000"/>
                  </a:schemeClr>
                </a:solidFill>
                <a:latin typeface="Cambria" pitchFamily="18" charset="0"/>
              </a:rPr>
              <a:t>DIRECTIVE 2005/36/EC OF THE EUROPEAN PARLIAMENT ON THE RECOGNITION OF PROFESSIONAL QUALIFICATIONS</a:t>
            </a:r>
            <a:r>
              <a:rPr lang="sr-Latn-CS" sz="2000" b="1" dirty="0">
                <a:solidFill>
                  <a:schemeClr val="accent2">
                    <a:lumMod val="50000"/>
                  </a:schemeClr>
                </a:solidFill>
                <a:latin typeface="Cambria" pitchFamily="18" charset="0"/>
              </a:rPr>
              <a:t>)</a:t>
            </a:r>
            <a:endParaRPr lang="en-US" sz="2000" b="1" dirty="0">
              <a:solidFill>
                <a:schemeClr val="accent2">
                  <a:lumMod val="50000"/>
                </a:schemeClr>
              </a:solidFill>
              <a:latin typeface="Cambria" pitchFamily="18" charset="0"/>
            </a:endParaRPr>
          </a:p>
        </p:txBody>
      </p:sp>
      <p:sp>
        <p:nvSpPr>
          <p:cNvPr id="28" name="Rectangle 2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29" name="Rectangle 28"/>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990600" y="2514600"/>
            <a:ext cx="6781800" cy="2895600"/>
          </a:xfrm>
          <a:prstGeom prst="rect">
            <a:avLst/>
          </a:prstGeom>
          <a:noFill/>
          <a:ln w="9525" algn="ctr">
            <a:noFill/>
            <a:miter lim="800000"/>
            <a:headEnd/>
            <a:tailEnd/>
          </a:ln>
          <a:effectLst/>
        </p:spPr>
        <p:txBody>
          <a:bodyPr/>
          <a:lstStyle/>
          <a:p>
            <a:pPr>
              <a:defRPr/>
            </a:pPr>
            <a:r>
              <a:rPr lang="sr-Latn-CS" b="1" dirty="0">
                <a:solidFill>
                  <a:schemeClr val="accent2">
                    <a:lumMod val="50000"/>
                  </a:schemeClr>
                </a:solidFill>
                <a:latin typeface="Cambria" pitchFamily="18" charset="0"/>
                <a:cs typeface="Arial" charset="0"/>
              </a:rPr>
              <a:t>Celex: </a:t>
            </a:r>
            <a:r>
              <a:rPr lang="pt-BR" b="1" dirty="0">
                <a:solidFill>
                  <a:schemeClr val="accent2">
                    <a:lumMod val="50000"/>
                  </a:schemeClr>
                </a:solidFill>
                <a:latin typeface="Cambria" pitchFamily="18" charset="0"/>
                <a:cs typeface="Arial" charset="0"/>
              </a:rPr>
              <a:t>32006L0123</a:t>
            </a:r>
          </a:p>
          <a:p>
            <a:pPr>
              <a:defRPr/>
            </a:pPr>
            <a:r>
              <a:rPr lang="en-US" dirty="0">
                <a:solidFill>
                  <a:schemeClr val="accent2">
                    <a:lumMod val="50000"/>
                  </a:schemeClr>
                </a:solidFill>
                <a:latin typeface="Cambria" pitchFamily="18" charset="0"/>
                <a:cs typeface="Arial" charset="0"/>
              </a:rPr>
              <a:t> Directive 2006/123/EC of the European Parliament and of the Council on services in the internal market</a:t>
            </a:r>
            <a:endParaRPr lang="sr-Cyrl-CS" dirty="0">
              <a:solidFill>
                <a:schemeClr val="accent2">
                  <a:lumMod val="50000"/>
                </a:schemeClr>
              </a:solidFill>
              <a:latin typeface="Cambria" pitchFamily="18" charset="0"/>
              <a:cs typeface="Arial" charset="0"/>
            </a:endParaRPr>
          </a:p>
          <a:p>
            <a:pPr>
              <a:defRPr/>
            </a:pPr>
            <a:endParaRPr lang="sr-Latn-CS" dirty="0">
              <a:solidFill>
                <a:schemeClr val="accent2">
                  <a:lumMod val="50000"/>
                </a:schemeClr>
              </a:solidFill>
              <a:latin typeface="Cambria" pitchFamily="18" charset="0"/>
              <a:cs typeface="Arial" charset="0"/>
            </a:endParaRPr>
          </a:p>
          <a:p>
            <a:pPr>
              <a:defRPr/>
            </a:pPr>
            <a:r>
              <a:rPr lang="sr-Latn-CS" b="1" dirty="0">
                <a:solidFill>
                  <a:schemeClr val="accent2">
                    <a:lumMod val="50000"/>
                  </a:schemeClr>
                </a:solidFill>
                <a:latin typeface="Cambria" pitchFamily="18" charset="0"/>
                <a:cs typeface="Arial" charset="0"/>
              </a:rPr>
              <a:t>Celex: 32005L0036</a:t>
            </a:r>
          </a:p>
          <a:p>
            <a:pPr>
              <a:defRPr/>
            </a:pPr>
            <a:r>
              <a:rPr lang="en-US" dirty="0">
                <a:solidFill>
                  <a:schemeClr val="accent2">
                    <a:lumMod val="50000"/>
                  </a:schemeClr>
                </a:solidFill>
                <a:latin typeface="Cambria" pitchFamily="18" charset="0"/>
                <a:cs typeface="Arial" charset="0"/>
              </a:rPr>
              <a:t>Directive 2005/36/EC of the European Parliament and of the Council on the recognition of professional qualifications</a:t>
            </a:r>
            <a:endParaRPr lang="sr-Latn-CS" b="1" dirty="0">
              <a:solidFill>
                <a:schemeClr val="accent2">
                  <a:lumMod val="50000"/>
                </a:schemeClr>
              </a:solidFill>
              <a:latin typeface="Cambria" pitchFamily="18" charset="0"/>
              <a:cs typeface="+mn-cs"/>
            </a:endParaRPr>
          </a:p>
          <a:p>
            <a:pPr marL="14288" indent="214313" fontAlgn="auto">
              <a:spcBef>
                <a:spcPts val="0"/>
              </a:spcBef>
              <a:spcAft>
                <a:spcPts val="0"/>
              </a:spcAft>
              <a:defRPr/>
            </a:pPr>
            <a:endParaRPr lang="hr-HR" dirty="0">
              <a:solidFill>
                <a:schemeClr val="accent2">
                  <a:lumMod val="50000"/>
                </a:schemeClr>
              </a:solidFill>
              <a:latin typeface="Cambria" pitchFamily="18" charset="0"/>
              <a:cs typeface="Arial" charset="0"/>
            </a:endParaRPr>
          </a:p>
          <a:p>
            <a:pPr marL="14288" indent="214313" fontAlgn="auto">
              <a:spcBef>
                <a:spcPts val="0"/>
              </a:spcBef>
              <a:spcAft>
                <a:spcPts val="0"/>
              </a:spcAft>
              <a:buFont typeface="Arial" pitchFamily="34" charset="0"/>
              <a:buChar char="•"/>
              <a:defRPr/>
            </a:pPr>
            <a:endParaRPr lang="sr-Latn-CS" dirty="0">
              <a:solidFill>
                <a:schemeClr val="accent2">
                  <a:lumMod val="50000"/>
                </a:schemeClr>
              </a:solidFill>
              <a:latin typeface="Cambria" pitchFamily="18" charset="0"/>
              <a:cs typeface="Arial" charset="0"/>
            </a:endParaRPr>
          </a:p>
          <a:p>
            <a:pPr marL="14288" indent="214313" fontAlgn="auto">
              <a:spcBef>
                <a:spcPts val="0"/>
              </a:spcBef>
              <a:spcAft>
                <a:spcPts val="0"/>
              </a:spcAft>
              <a:defRPr/>
            </a:pPr>
            <a:endParaRPr lang="sr-Latn-CS" b="1" dirty="0">
              <a:solidFill>
                <a:schemeClr val="accent2">
                  <a:lumMod val="50000"/>
                </a:schemeClr>
              </a:solidFill>
              <a:latin typeface="Cambria" pitchFamily="18" charset="0"/>
              <a:cs typeface="+mn-cs"/>
            </a:endParaRPr>
          </a:p>
          <a:p>
            <a:pPr marL="814388" indent="-450850" algn="ctr" fontAlgn="auto">
              <a:spcBef>
                <a:spcPts val="0"/>
              </a:spcBef>
              <a:spcAft>
                <a:spcPts val="0"/>
              </a:spcAft>
              <a:buFont typeface="Arial" pitchFamily="34" charset="0"/>
              <a:buChar char="•"/>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a:p>
            <a:pPr marL="814388" indent="-450850"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cs typeface="+mn-cs"/>
            </a:endParaRPr>
          </a:p>
        </p:txBody>
      </p:sp>
      <p:sp>
        <p:nvSpPr>
          <p:cNvPr id="14" name="Rectangle 13"/>
          <p:cNvSpPr/>
          <p:nvPr/>
        </p:nvSpPr>
        <p:spPr>
          <a:xfrm>
            <a:off x="152400" y="1447800"/>
            <a:ext cx="8534400" cy="461963"/>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400" b="1" dirty="0">
                <a:solidFill>
                  <a:schemeClr val="accent2">
                    <a:lumMod val="50000"/>
                  </a:schemeClr>
                </a:solidFill>
                <a:latin typeface="Cambria" pitchFamily="18" charset="0"/>
                <a:cs typeface="+mn-cs"/>
              </a:rPr>
              <a:t>RELEVANT ACQUIS</a:t>
            </a:r>
          </a:p>
        </p:txBody>
      </p:sp>
      <p:grpSp>
        <p:nvGrpSpPr>
          <p:cNvPr id="410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cs typeface="+mn-cs"/>
            </a:endParaRPr>
          </a:p>
        </p:txBody>
      </p:sp>
      <p:sp>
        <p:nvSpPr>
          <p:cNvPr id="20" name="Rectangle 19"/>
          <p:cNvSpPr/>
          <p:nvPr/>
        </p:nvSpPr>
        <p:spPr>
          <a:xfrm>
            <a:off x="7315200" y="6400800"/>
            <a:ext cx="16002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pic>
        <p:nvPicPr>
          <p:cNvPr id="4107"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30" name="Rectangle 29"/>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1" name="Rectangle 30"/>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pl-PL" sz="2800" b="1" dirty="0">
                <a:solidFill>
                  <a:schemeClr val="accent2">
                    <a:lumMod val="50000"/>
                  </a:schemeClr>
                </a:solidFill>
                <a:latin typeface="Cambria" pitchFamily="18" charset="0"/>
                <a:cs typeface="+mn-cs"/>
              </a:rPr>
              <a:t>OUTLINE</a:t>
            </a:r>
          </a:p>
          <a:p>
            <a:pPr marL="14288" indent="-14288" algn="ctr" fontAlgn="auto">
              <a:spcBef>
                <a:spcPts val="0"/>
              </a:spcBef>
              <a:spcAft>
                <a:spcPct val="40000"/>
              </a:spcAft>
              <a:buClr>
                <a:srgbClr val="FF0000"/>
              </a:buClr>
              <a:buFont typeface="Wingdings" pitchFamily="2" charset="2"/>
              <a:buNone/>
              <a:defRPr/>
            </a:pPr>
            <a:endParaRPr lang="pl-PL" sz="28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28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28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sz="2800" b="1" dirty="0">
              <a:solidFill>
                <a:srgbClr val="000099"/>
              </a:solidFill>
              <a:latin typeface="Cambria" pitchFamily="18" charset="0"/>
              <a:cs typeface="+mn-cs"/>
            </a:endParaRPr>
          </a:p>
        </p:txBody>
      </p:sp>
      <p:grpSp>
        <p:nvGrpSpPr>
          <p:cNvPr id="512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381000" y="2057400"/>
            <a:ext cx="8382000" cy="2308225"/>
          </a:xfrm>
          <a:prstGeom prst="rect">
            <a:avLst/>
          </a:prstGeom>
        </p:spPr>
        <p:txBody>
          <a:bodyPr>
            <a:spAutoFit/>
          </a:bodyPr>
          <a:lstStyle/>
          <a:p>
            <a:pPr marL="514350" indent="-514350">
              <a:lnSpc>
                <a:spcPct val="200000"/>
              </a:lnSpc>
              <a:defRPr/>
            </a:pPr>
            <a:r>
              <a:rPr lang="x-none" sz="2400" b="1">
                <a:solidFill>
                  <a:schemeClr val="accent2">
                    <a:lumMod val="50000"/>
                  </a:schemeClr>
                </a:solidFill>
                <a:latin typeface="Cambria" pitchFamily="18" charset="0"/>
                <a:cs typeface="+mn-cs"/>
              </a:rPr>
              <a:t>I</a:t>
            </a:r>
            <a:r>
              <a:rPr lang="x-none" sz="2400" b="1" dirty="0">
                <a:solidFill>
                  <a:schemeClr val="accent2">
                    <a:lumMod val="50000"/>
                  </a:schemeClr>
                </a:solidFill>
                <a:latin typeface="Cambria" pitchFamily="18" charset="0"/>
                <a:cs typeface="+mn-cs"/>
              </a:rPr>
              <a:t>	INSTITUTIONAL FRAMEWORK</a:t>
            </a:r>
          </a:p>
          <a:p>
            <a:pPr marL="514350" indent="-514350">
              <a:lnSpc>
                <a:spcPct val="200000"/>
              </a:lnSpc>
              <a:defRPr/>
            </a:pPr>
            <a:r>
              <a:rPr lang="x-none" sz="2400" b="1">
                <a:solidFill>
                  <a:schemeClr val="accent2">
                    <a:lumMod val="50000"/>
                  </a:schemeClr>
                </a:solidFill>
                <a:latin typeface="Cambria" pitchFamily="18" charset="0"/>
                <a:cs typeface="+mn-cs"/>
              </a:rPr>
              <a:t>II	</a:t>
            </a:r>
            <a:r>
              <a:rPr lang="sr-Cyrl-CS" sz="2400" b="1" dirty="0">
                <a:solidFill>
                  <a:schemeClr val="accent2">
                    <a:lumMod val="50000"/>
                  </a:schemeClr>
                </a:solidFill>
                <a:latin typeface="Cambria" pitchFamily="18" charset="0"/>
                <a:cs typeface="+mn-cs"/>
              </a:rPr>
              <a:t>LEGAL FRAMEWORK IN MONTENEGRO</a:t>
            </a:r>
            <a:endParaRPr lang="x-none" sz="2400" b="1" dirty="0">
              <a:solidFill>
                <a:schemeClr val="accent2">
                  <a:lumMod val="50000"/>
                </a:schemeClr>
              </a:solidFill>
              <a:latin typeface="Cambria" pitchFamily="18" charset="0"/>
              <a:cs typeface="+mn-cs"/>
            </a:endParaRPr>
          </a:p>
          <a:p>
            <a:pPr marL="514350" indent="-514350">
              <a:lnSpc>
                <a:spcPct val="200000"/>
              </a:lnSpc>
              <a:defRPr/>
            </a:pPr>
            <a:r>
              <a:rPr lang="x-none" sz="2400" b="1">
                <a:solidFill>
                  <a:schemeClr val="accent2">
                    <a:lumMod val="50000"/>
                  </a:schemeClr>
                </a:solidFill>
                <a:latin typeface="Cambria" pitchFamily="18" charset="0"/>
                <a:cs typeface="Arial" charset="0"/>
              </a:rPr>
              <a:t>I</a:t>
            </a:r>
            <a:r>
              <a:rPr lang="sr-Latn-CS" sz="2400" b="1" dirty="0">
                <a:solidFill>
                  <a:schemeClr val="accent2">
                    <a:lumMod val="50000"/>
                  </a:schemeClr>
                </a:solidFill>
                <a:latin typeface="Cambria" pitchFamily="18" charset="0"/>
                <a:cs typeface="Arial" charset="0"/>
              </a:rPr>
              <a:t>II</a:t>
            </a:r>
            <a:r>
              <a:rPr lang="x-none" sz="2400" b="1" dirty="0">
                <a:solidFill>
                  <a:schemeClr val="accent2">
                    <a:lumMod val="50000"/>
                  </a:schemeClr>
                </a:solidFill>
                <a:latin typeface="Cambria" pitchFamily="18" charset="0"/>
                <a:cs typeface="Arial" charset="0"/>
              </a:rPr>
              <a:t>	PLANNED MID-TERM ACTIVITIES</a:t>
            </a:r>
            <a:endParaRPr lang="x-none" sz="2400" b="1" dirty="0">
              <a:solidFill>
                <a:schemeClr val="accent2">
                  <a:lumMod val="50000"/>
                </a:schemeClr>
              </a:solidFill>
              <a:latin typeface="Cambria" pitchFamily="18" charset="0"/>
              <a:cs typeface="+mn-cs"/>
            </a:endParaRPr>
          </a:p>
        </p:txBody>
      </p:sp>
      <p:pic>
        <p:nvPicPr>
          <p:cNvPr id="5127"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pic>
        <p:nvPicPr>
          <p:cNvPr id="512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6" name="Rectangle 25"/>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27" name="Rectangle 26"/>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48"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615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615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sp>
        <p:nvSpPr>
          <p:cNvPr id="4107" name="Rectangle 18"/>
          <p:cNvSpPr>
            <a:spLocks noChangeArrowheads="1"/>
          </p:cNvSpPr>
          <p:nvPr/>
        </p:nvSpPr>
        <p:spPr bwMode="auto">
          <a:xfrm>
            <a:off x="990600" y="2286000"/>
            <a:ext cx="7086600" cy="923925"/>
          </a:xfrm>
          <a:prstGeom prst="rect">
            <a:avLst/>
          </a:prstGeom>
          <a:noFill/>
          <a:ln w="9525">
            <a:noFill/>
            <a:miter lim="800000"/>
            <a:headEnd/>
            <a:tailEnd/>
          </a:ln>
        </p:spPr>
        <p:txBody>
          <a:bodyPr>
            <a:spAutoFit/>
          </a:bodyPr>
          <a:lstStyle/>
          <a:p>
            <a:pPr marL="514350" indent="-514350" algn="ctr">
              <a:lnSpc>
                <a:spcPct val="200000"/>
              </a:lnSpc>
              <a:defRPr/>
            </a:pPr>
            <a:r>
              <a:rPr lang="hr-HR" sz="3200" b="1" dirty="0">
                <a:solidFill>
                  <a:schemeClr val="accent2">
                    <a:lumMod val="50000"/>
                  </a:schemeClr>
                </a:solidFill>
                <a:latin typeface="Cambria" pitchFamily="18" charset="0"/>
                <a:cs typeface="Arial" charset="0"/>
              </a:rPr>
              <a:t>I </a:t>
            </a:r>
            <a:r>
              <a:rPr lang="x-none" sz="2400" b="1">
                <a:solidFill>
                  <a:schemeClr val="accent2">
                    <a:lumMod val="50000"/>
                  </a:schemeClr>
                </a:solidFill>
                <a:latin typeface="Cambria" pitchFamily="18" charset="0"/>
                <a:cs typeface="Arial" charset="0"/>
              </a:rPr>
              <a:t>INSTITUTIONAL FRAMEWORK</a:t>
            </a:r>
            <a:endParaRPr lang="x-none" sz="2400" b="1" dirty="0">
              <a:solidFill>
                <a:schemeClr val="accent2">
                  <a:lumMod val="50000"/>
                </a:schemeClr>
              </a:solidFill>
              <a:latin typeface="Cambria" pitchFamily="18" charset="0"/>
              <a:cs typeface="Arial" charset="0"/>
            </a:endParaRPr>
          </a:p>
        </p:txBody>
      </p:sp>
      <p:pic>
        <p:nvPicPr>
          <p:cNvPr id="6155"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22" name="Rectangle 21"/>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29" name="Rectangle 28"/>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609600"/>
            <a:ext cx="8229600" cy="1143000"/>
          </a:xfrm>
        </p:spPr>
        <p:txBody>
          <a:bodyPr/>
          <a:lstStyle/>
          <a:p>
            <a:pPr>
              <a:defRPr/>
            </a:pPr>
            <a:r>
              <a:rPr lang="x-none" sz="2400" b="1" smtClean="0">
                <a:solidFill>
                  <a:schemeClr val="accent2">
                    <a:lumMod val="50000"/>
                  </a:schemeClr>
                </a:solidFill>
                <a:latin typeface="Cambria" pitchFamily="18" charset="0"/>
                <a:cs typeface="Arial" charset="0"/>
              </a:rPr>
              <a:t>INSTITUTIONAL FRAMEWORK</a:t>
            </a:r>
            <a:r>
              <a:rPr lang="sr-Cyrl-CS" sz="2400" b="1" dirty="0" smtClean="0">
                <a:solidFill>
                  <a:schemeClr val="accent2">
                    <a:lumMod val="50000"/>
                  </a:schemeClr>
                </a:solidFill>
                <a:latin typeface="Cambria" pitchFamily="18" charset="0"/>
                <a:cs typeface="Arial" charset="0"/>
              </a:rPr>
              <a:t> OWERVIEW</a:t>
            </a:r>
            <a:endParaRPr lang="en-US" sz="2400" b="1" dirty="0" smtClean="0">
              <a:solidFill>
                <a:schemeClr val="accent2">
                  <a:lumMod val="50000"/>
                </a:schemeClr>
              </a:solidFill>
              <a:latin typeface="Cambria" pitchFamily="18" charset="0"/>
            </a:endParaRPr>
          </a:p>
        </p:txBody>
      </p:sp>
      <p:sp>
        <p:nvSpPr>
          <p:cNvPr id="3" name="Content Placeholder 2"/>
          <p:cNvSpPr>
            <a:spLocks noGrp="1"/>
          </p:cNvSpPr>
          <p:nvPr>
            <p:ph idx="1"/>
          </p:nvPr>
        </p:nvSpPr>
        <p:spPr>
          <a:xfrm>
            <a:off x="1447800" y="1981200"/>
            <a:ext cx="6629400" cy="4144963"/>
          </a:xfrm>
        </p:spPr>
        <p:txBody>
          <a:bodyPr/>
          <a:lstStyle/>
          <a:p>
            <a:pPr>
              <a:buFont typeface="Wingdings" pitchFamily="2" charset="2"/>
              <a:buChar char="Ø"/>
              <a:defRPr/>
            </a:pPr>
            <a:r>
              <a:rPr lang="sr-Cyrl-CS" sz="2000" b="1" dirty="0" smtClean="0">
                <a:solidFill>
                  <a:schemeClr val="accent2">
                    <a:lumMod val="50000"/>
                  </a:schemeClr>
                </a:solidFill>
                <a:latin typeface="Cambria" pitchFamily="18" charset="0"/>
              </a:rPr>
              <a:t>MINISTRY OF LABOR AND SOCIAL WELFARE</a:t>
            </a:r>
            <a:endParaRPr lang="sr-Latn-CS" sz="2000" b="1" dirty="0" smtClean="0">
              <a:solidFill>
                <a:schemeClr val="accent2">
                  <a:lumMod val="50000"/>
                </a:schemeClr>
              </a:solidFill>
              <a:latin typeface="Cambria" pitchFamily="18" charset="0"/>
            </a:endParaRPr>
          </a:p>
          <a:p>
            <a:pPr>
              <a:defRPr/>
            </a:pPr>
            <a:endParaRPr lang="sr-Latn-CS" sz="2000" b="1" dirty="0" smtClean="0">
              <a:solidFill>
                <a:schemeClr val="accent2">
                  <a:lumMod val="50000"/>
                </a:schemeClr>
              </a:solidFill>
              <a:latin typeface="Cambria" pitchFamily="18" charset="0"/>
            </a:endParaRPr>
          </a:p>
          <a:p>
            <a:pPr>
              <a:buFont typeface="Wingdings" pitchFamily="2" charset="2"/>
              <a:buChar char="Ø"/>
              <a:defRPr/>
            </a:pPr>
            <a:r>
              <a:rPr lang="sr-Cyrl-CS" sz="2000" b="1" dirty="0" smtClean="0">
                <a:solidFill>
                  <a:schemeClr val="accent2">
                    <a:lumMod val="50000"/>
                  </a:schemeClr>
                </a:solidFill>
                <a:latin typeface="Cambria" pitchFamily="18" charset="0"/>
              </a:rPr>
              <a:t>MINISTRY OF EDUCATION AND SPORTS</a:t>
            </a:r>
            <a:r>
              <a:rPr lang="sr-Latn-CS" sz="2000" b="1" dirty="0" smtClean="0">
                <a:solidFill>
                  <a:schemeClr val="accent2">
                    <a:lumMod val="50000"/>
                  </a:schemeClr>
                </a:solidFill>
                <a:latin typeface="Cambria" pitchFamily="18" charset="0"/>
              </a:rPr>
              <a:t>/</a:t>
            </a:r>
            <a:r>
              <a:rPr lang="pl-PL" sz="2000" dirty="0" smtClean="0">
                <a:solidFill>
                  <a:schemeClr val="accent2">
                    <a:lumMod val="50000"/>
                  </a:schemeClr>
                </a:solidFill>
                <a:latin typeface="Cambria" pitchFamily="18" charset="0"/>
              </a:rPr>
              <a:t> </a:t>
            </a:r>
            <a:r>
              <a:rPr lang="sr-Cyrl-CS" sz="2000" dirty="0" smtClean="0">
                <a:solidFill>
                  <a:schemeClr val="accent2">
                    <a:lumMod val="50000"/>
                  </a:schemeClr>
                </a:solidFill>
                <a:latin typeface="Cambria" pitchFamily="18" charset="0"/>
              </a:rPr>
              <a:t>NATIONAL INFORMATION CENTER</a:t>
            </a:r>
            <a:r>
              <a:rPr lang="pl-PL" sz="2000" dirty="0" smtClean="0">
                <a:solidFill>
                  <a:schemeClr val="accent2">
                    <a:lumMod val="50000"/>
                  </a:schemeClr>
                </a:solidFill>
                <a:latin typeface="Cambria" pitchFamily="18" charset="0"/>
              </a:rPr>
              <a:t> (</a:t>
            </a:r>
            <a:r>
              <a:rPr lang="sr-Latn-CS" sz="2000" b="1" dirty="0" smtClean="0">
                <a:solidFill>
                  <a:schemeClr val="accent2">
                    <a:lumMod val="50000"/>
                  </a:schemeClr>
                </a:solidFill>
                <a:latin typeface="Cambria" pitchFamily="18" charset="0"/>
              </a:rPr>
              <a:t>ENIC CENT</a:t>
            </a:r>
            <a:r>
              <a:rPr lang="sr-Cyrl-CS" sz="2000" b="1" dirty="0" smtClean="0">
                <a:solidFill>
                  <a:schemeClr val="accent2">
                    <a:lumMod val="50000"/>
                  </a:schemeClr>
                </a:solidFill>
                <a:latin typeface="Cambria" pitchFamily="18" charset="0"/>
              </a:rPr>
              <a:t>ER</a:t>
            </a:r>
            <a:r>
              <a:rPr lang="sr-Latn-CS" sz="2000" b="1" dirty="0" smtClean="0">
                <a:solidFill>
                  <a:schemeClr val="accent2">
                    <a:lumMod val="50000"/>
                  </a:schemeClr>
                </a:solidFill>
                <a:latin typeface="Cambria" pitchFamily="18" charset="0"/>
              </a:rPr>
              <a:t>)</a:t>
            </a:r>
          </a:p>
          <a:p>
            <a:pPr>
              <a:buFont typeface="Arial" pitchFamily="34" charset="0"/>
              <a:buNone/>
              <a:defRPr/>
            </a:pPr>
            <a:endParaRPr lang="sr-Latn-CS" sz="2000" b="1" dirty="0" smtClean="0">
              <a:solidFill>
                <a:schemeClr val="accent2">
                  <a:lumMod val="50000"/>
                </a:schemeClr>
              </a:solidFill>
              <a:latin typeface="Cambria" pitchFamily="18" charset="0"/>
            </a:endParaRPr>
          </a:p>
          <a:p>
            <a:pPr>
              <a:buFont typeface="Wingdings" pitchFamily="2" charset="2"/>
              <a:buChar char="Ø"/>
              <a:defRPr/>
            </a:pPr>
            <a:r>
              <a:rPr lang="sr-Cyrl-CS" sz="2000" b="1" dirty="0" smtClean="0">
                <a:solidFill>
                  <a:schemeClr val="accent2">
                    <a:lumMod val="50000"/>
                  </a:schemeClr>
                </a:solidFill>
                <a:latin typeface="Cambria" pitchFamily="18" charset="0"/>
              </a:rPr>
              <a:t>RELEVANT EXPERT BODIES FOR THE PROCESS OF RECOGNITION OF THEFOREIGN EDUCATIONAL CERTIFICATES</a:t>
            </a:r>
            <a:endParaRPr lang="sr-Latn-CS" sz="2000" b="1" dirty="0" smtClean="0">
              <a:solidFill>
                <a:schemeClr val="accent2">
                  <a:lumMod val="50000"/>
                </a:schemeClr>
              </a:solidFill>
              <a:latin typeface="Cambria" pitchFamily="18" charset="0"/>
            </a:endParaRPr>
          </a:p>
          <a:p>
            <a:pPr>
              <a:buFont typeface="Wingdings" pitchFamily="2" charset="2"/>
              <a:buChar char="Ø"/>
              <a:defRPr/>
            </a:pPr>
            <a:endParaRPr lang="sr-Latn-CS" sz="2000" b="1" dirty="0" smtClean="0">
              <a:solidFill>
                <a:schemeClr val="accent2">
                  <a:lumMod val="50000"/>
                </a:schemeClr>
              </a:solidFill>
              <a:latin typeface="Cambria" pitchFamily="18" charset="0"/>
            </a:endParaRPr>
          </a:p>
          <a:p>
            <a:pPr>
              <a:buFont typeface="Wingdings" pitchFamily="2" charset="2"/>
              <a:buChar char="Ø"/>
              <a:defRPr/>
            </a:pPr>
            <a:r>
              <a:rPr lang="sr-Cyrl-CS" sz="2000" b="1" dirty="0" smtClean="0">
                <a:solidFill>
                  <a:schemeClr val="accent2">
                    <a:lumMod val="50000"/>
                  </a:schemeClr>
                </a:solidFill>
                <a:latin typeface="Cambria" pitchFamily="18" charset="0"/>
              </a:rPr>
              <a:t>EDUCATION INSTITUTIONS</a:t>
            </a:r>
            <a:endParaRPr lang="en-US" sz="2000" dirty="0">
              <a:solidFill>
                <a:schemeClr val="accent2">
                  <a:lumMod val="50000"/>
                </a:schemeClr>
              </a:solidFill>
              <a:latin typeface="Cambria" pitchFamily="18" charset="0"/>
            </a:endParaRPr>
          </a:p>
        </p:txBody>
      </p:sp>
      <p:sp>
        <p:nvSpPr>
          <p:cNvPr id="7172" name="Rectangle 8"/>
          <p:cNvSpPr>
            <a:spLocks noChangeArrowheads="1"/>
          </p:cNvSpPr>
          <p:nvPr/>
        </p:nvSpPr>
        <p:spPr bwMode="auto">
          <a:xfrm>
            <a:off x="581025" y="57150"/>
            <a:ext cx="4564063" cy="400050"/>
          </a:xfrm>
          <a:prstGeom prst="rect">
            <a:avLst/>
          </a:prstGeom>
          <a:noFill/>
          <a:ln w="9525">
            <a:noFill/>
            <a:miter lim="800000"/>
            <a:headEnd/>
            <a:tailEnd/>
          </a:ln>
        </p:spPr>
        <p:txBody>
          <a:bodyPr wrap="none">
            <a:spAutoFit/>
          </a:bodyPr>
          <a:lstStyle/>
          <a:p>
            <a:r>
              <a:rPr lang="sr-Latn-CS" sz="1000" b="1">
                <a:solidFill>
                  <a:schemeClr val="bg1"/>
                </a:solidFill>
                <a:latin typeface="Cambria" pitchFamily="18" charset="0"/>
              </a:rPr>
              <a:t>M O N T E N E G R O</a:t>
            </a:r>
          </a:p>
          <a:p>
            <a:r>
              <a:rPr lang="en-GB" sz="1000" b="1">
                <a:solidFill>
                  <a:schemeClr val="bg1"/>
                </a:solidFill>
                <a:latin typeface="Cambria" pitchFamily="18" charset="0"/>
              </a:rPr>
              <a:t>Negotiating Team for the Accession of </a:t>
            </a:r>
            <a:r>
              <a:rPr lang="sr-Latn-CS" sz="1000" b="1">
                <a:solidFill>
                  <a:schemeClr val="bg1"/>
                </a:solidFill>
                <a:latin typeface="Cambria" pitchFamily="18" charset="0"/>
              </a:rPr>
              <a:t> Montenegro </a:t>
            </a:r>
            <a:r>
              <a:rPr lang="en-GB" sz="1000" b="1">
                <a:solidFill>
                  <a:schemeClr val="bg1"/>
                </a:solidFill>
                <a:latin typeface="Cambria" pitchFamily="18" charset="0"/>
              </a:rPr>
              <a:t>to the European Union</a:t>
            </a:r>
            <a:r>
              <a:rPr lang="sr-Latn-CS" sz="1000" b="1">
                <a:solidFill>
                  <a:schemeClr val="bg1"/>
                </a:solidFill>
                <a:latin typeface="Cambria" pitchFamily="18" charset="0"/>
              </a:rPr>
              <a:t> </a:t>
            </a:r>
            <a:endParaRPr lang="en-US" sz="1000">
              <a:solidFill>
                <a:schemeClr val="bg1"/>
              </a:solidFill>
              <a:latin typeface="Calibri" pitchFamily="34" charset="0"/>
            </a:endParaRPr>
          </a:p>
        </p:txBody>
      </p:sp>
      <p:sp>
        <p:nvSpPr>
          <p:cNvPr id="6" name="Round Same Side Corner Rectangle 5"/>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174"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177" name="Group 21"/>
          <p:cNvGrpSpPr>
            <a:grpSpLocks/>
          </p:cNvGrpSpPr>
          <p:nvPr/>
        </p:nvGrpSpPr>
        <p:grpSpPr bwMode="auto">
          <a:xfrm>
            <a:off x="7885113" y="-4763"/>
            <a:ext cx="1211262" cy="385763"/>
            <a:chOff x="7814716" y="-5258"/>
            <a:chExt cx="1210767" cy="460280"/>
          </a:xfrm>
        </p:grpSpPr>
        <p:sp>
          <p:nvSpPr>
            <p:cNvPr id="11" name="5-Point Star 1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5-Point Star 1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5-Point Star 1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7" name="Rectangle 26"/>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28" name="Rectangle 2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19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819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grpSp>
        <p:nvGrpSpPr>
          <p:cNvPr id="819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Title 1"/>
          <p:cNvSpPr txBox="1">
            <a:spLocks/>
          </p:cNvSpPr>
          <p:nvPr/>
        </p:nvSpPr>
        <p:spPr bwMode="auto">
          <a:xfrm>
            <a:off x="1295400" y="533400"/>
            <a:ext cx="7804150" cy="1143000"/>
          </a:xfrm>
          <a:prstGeom prst="rect">
            <a:avLst/>
          </a:prstGeom>
          <a:noFill/>
          <a:ln w="9525">
            <a:noFill/>
            <a:miter lim="800000"/>
            <a:headEnd/>
            <a:tailEnd/>
          </a:ln>
        </p:spPr>
        <p:txBody>
          <a:bodyPr anchor="ctr">
            <a:normAutofit/>
          </a:bodyPr>
          <a:lstStyle/>
          <a:p>
            <a:pPr algn="ctr" eaLnBrk="0" hangingPunct="0">
              <a:defRPr/>
            </a:pPr>
            <a:r>
              <a:rPr lang="hr-HR" sz="2800" b="1" dirty="0">
                <a:solidFill>
                  <a:schemeClr val="accent2">
                    <a:lumMod val="50000"/>
                  </a:schemeClr>
                </a:solidFill>
                <a:latin typeface="Cambria" pitchFamily="18" charset="0"/>
                <a:ea typeface="+mj-ea"/>
                <a:cs typeface="+mj-cs"/>
              </a:rPr>
              <a:t>II LEGAL FRAMEWORK </a:t>
            </a:r>
            <a:r>
              <a:rPr lang="sr-Cyrl-CS" sz="2800" b="1" dirty="0">
                <a:solidFill>
                  <a:schemeClr val="accent2">
                    <a:lumMod val="50000"/>
                  </a:schemeClr>
                </a:solidFill>
                <a:latin typeface="Cambria" pitchFamily="18" charset="0"/>
                <a:ea typeface="+mj-ea"/>
                <a:cs typeface="+mj-cs"/>
              </a:rPr>
              <a:t>IN</a:t>
            </a:r>
            <a:r>
              <a:rPr lang="hr-HR" sz="2800" b="1" dirty="0">
                <a:solidFill>
                  <a:schemeClr val="accent2">
                    <a:lumMod val="50000"/>
                  </a:schemeClr>
                </a:solidFill>
                <a:latin typeface="Cambria" pitchFamily="18" charset="0"/>
                <a:ea typeface="+mj-ea"/>
                <a:cs typeface="+mj-cs"/>
              </a:rPr>
              <a:t> </a:t>
            </a:r>
            <a:r>
              <a:rPr lang="sr-Cyrl-CS" sz="2800" b="1" dirty="0">
                <a:solidFill>
                  <a:schemeClr val="accent2">
                    <a:lumMod val="50000"/>
                  </a:schemeClr>
                </a:solidFill>
                <a:latin typeface="Cambria" pitchFamily="18" charset="0"/>
                <a:ea typeface="+mj-ea"/>
                <a:cs typeface="+mj-cs"/>
              </a:rPr>
              <a:t>MONTENEGRO</a:t>
            </a:r>
          </a:p>
        </p:txBody>
      </p:sp>
      <p:sp>
        <p:nvSpPr>
          <p:cNvPr id="9226" name="Content Placeholder 2"/>
          <p:cNvSpPr txBox="1">
            <a:spLocks/>
          </p:cNvSpPr>
          <p:nvPr/>
        </p:nvSpPr>
        <p:spPr bwMode="auto">
          <a:xfrm>
            <a:off x="304800" y="1752600"/>
            <a:ext cx="8453438" cy="4525963"/>
          </a:xfrm>
          <a:prstGeom prst="rect">
            <a:avLst/>
          </a:prstGeom>
          <a:noFill/>
          <a:ln w="9525">
            <a:noFill/>
            <a:miter lim="800000"/>
            <a:headEnd/>
            <a:tailEnd/>
          </a:ln>
        </p:spPr>
        <p:txBody>
          <a:bodyPr/>
          <a:lstStyle/>
          <a:p>
            <a:pPr algn="ctr">
              <a:lnSpc>
                <a:spcPct val="80000"/>
              </a:lnSpc>
              <a:defRPr/>
            </a:pPr>
            <a:endParaRPr lang="sr-Latn-CS" sz="2400" b="1" dirty="0">
              <a:solidFill>
                <a:schemeClr val="accent2">
                  <a:lumMod val="50000"/>
                </a:schemeClr>
              </a:solidFill>
              <a:latin typeface="Cambria" pitchFamily="18" charset="0"/>
            </a:endParaRPr>
          </a:p>
          <a:p>
            <a:pPr algn="ctr">
              <a:lnSpc>
                <a:spcPct val="80000"/>
              </a:lnSpc>
              <a:defRPr/>
            </a:pPr>
            <a:r>
              <a:rPr lang="sr-Latn-CS" sz="2400" b="1" dirty="0">
                <a:solidFill>
                  <a:schemeClr val="accent2">
                    <a:lumMod val="50000"/>
                  </a:schemeClr>
                </a:solidFill>
                <a:latin typeface="Cambria" pitchFamily="18" charset="0"/>
              </a:rPr>
              <a:t>II 1. </a:t>
            </a:r>
            <a:r>
              <a:rPr lang="en-US" sz="2400" b="1" dirty="0">
                <a:solidFill>
                  <a:schemeClr val="accent2">
                    <a:lumMod val="50000"/>
                  </a:schemeClr>
                </a:solidFill>
                <a:latin typeface="Cambria" pitchFamily="18" charset="0"/>
              </a:rPr>
              <a:t>Law </a:t>
            </a:r>
            <a:r>
              <a:rPr lang="sr-Cyrl-CS" sz="2400" b="1" dirty="0">
                <a:solidFill>
                  <a:schemeClr val="accent2">
                    <a:lumMod val="50000"/>
                  </a:schemeClr>
                </a:solidFill>
                <a:latin typeface="Cambria" pitchFamily="18" charset="0"/>
              </a:rPr>
              <a:t>o</a:t>
            </a:r>
            <a:r>
              <a:rPr lang="en-US" sz="2400" b="1" dirty="0">
                <a:solidFill>
                  <a:schemeClr val="accent2">
                    <a:lumMod val="50000"/>
                  </a:schemeClr>
                </a:solidFill>
                <a:latin typeface="Cambria" pitchFamily="18" charset="0"/>
              </a:rPr>
              <a:t>n Recognition </a:t>
            </a:r>
            <a:r>
              <a:rPr lang="sr-Cyrl-CS" sz="2400" b="1" dirty="0">
                <a:solidFill>
                  <a:schemeClr val="accent2">
                    <a:lumMod val="50000"/>
                  </a:schemeClr>
                </a:solidFill>
                <a:latin typeface="Cambria" pitchFamily="18" charset="0"/>
              </a:rPr>
              <a:t>o</a:t>
            </a:r>
            <a:r>
              <a:rPr lang="en-US" sz="2400" b="1" dirty="0">
                <a:solidFill>
                  <a:schemeClr val="accent2">
                    <a:lumMod val="50000"/>
                  </a:schemeClr>
                </a:solidFill>
                <a:latin typeface="Cambria" pitchFamily="18" charset="0"/>
              </a:rPr>
              <a:t>f Foreign Qualifications </a:t>
            </a:r>
            <a:r>
              <a:rPr lang="sr-Cyrl-CS" sz="2400" b="1" dirty="0">
                <a:solidFill>
                  <a:schemeClr val="accent2">
                    <a:lumMod val="50000"/>
                  </a:schemeClr>
                </a:solidFill>
                <a:latin typeface="Cambria" pitchFamily="18" charset="0"/>
              </a:rPr>
              <a:t>f</a:t>
            </a:r>
            <a:r>
              <a:rPr lang="en-US" sz="2400" b="1" dirty="0">
                <a:solidFill>
                  <a:schemeClr val="accent2">
                    <a:lumMod val="50000"/>
                  </a:schemeClr>
                </a:solidFill>
                <a:latin typeface="Cambria" pitchFamily="18" charset="0"/>
              </a:rPr>
              <a:t>or Pursuing Regulated Professions</a:t>
            </a:r>
            <a:endParaRPr lang="sr-Latn-CS" sz="2400" b="1" dirty="0">
              <a:solidFill>
                <a:schemeClr val="accent2">
                  <a:lumMod val="50000"/>
                </a:schemeClr>
              </a:solidFill>
              <a:latin typeface="Cambria" pitchFamily="18" charset="0"/>
            </a:endParaRPr>
          </a:p>
          <a:p>
            <a:pPr algn="ctr">
              <a:lnSpc>
                <a:spcPct val="80000"/>
              </a:lnSpc>
              <a:defRPr/>
            </a:pPr>
            <a:r>
              <a:rPr lang="sl-SI" sz="2400" dirty="0">
                <a:latin typeface="Cambria" pitchFamily="18" charset="0"/>
              </a:rPr>
              <a:t>(,,Official Gazette of Montenegro”, </a:t>
            </a:r>
            <a:r>
              <a:rPr lang="sr-Cyrl-CS" sz="2400" dirty="0">
                <a:latin typeface="Cambria" pitchFamily="18" charset="0"/>
              </a:rPr>
              <a:t>Number </a:t>
            </a:r>
            <a:r>
              <a:rPr lang="sl-SI" sz="2400" dirty="0">
                <a:latin typeface="Cambria" pitchFamily="18" charset="0"/>
              </a:rPr>
              <a:t>18/11)</a:t>
            </a:r>
            <a:endParaRPr lang="en-US" sz="2400" dirty="0">
              <a:latin typeface="Cambria" pitchFamily="18" charset="0"/>
            </a:endParaRPr>
          </a:p>
          <a:p>
            <a:pPr algn="ctr">
              <a:lnSpc>
                <a:spcPct val="80000"/>
              </a:lnSpc>
              <a:defRPr/>
            </a:pPr>
            <a:r>
              <a:rPr lang="sr-Latn-CS" sz="2400" b="1" dirty="0">
                <a:solidFill>
                  <a:schemeClr val="accent2">
                    <a:lumMod val="50000"/>
                  </a:schemeClr>
                </a:solidFill>
                <a:latin typeface="Cambria" pitchFamily="18" charset="0"/>
              </a:rPr>
              <a:t> </a:t>
            </a:r>
          </a:p>
          <a:p>
            <a:pPr algn="ctr">
              <a:lnSpc>
                <a:spcPct val="80000"/>
              </a:lnSpc>
              <a:defRPr/>
            </a:pPr>
            <a:r>
              <a:rPr lang="sr-Latn-CS" sz="2400" b="1" dirty="0">
                <a:solidFill>
                  <a:schemeClr val="accent2">
                    <a:lumMod val="50000"/>
                  </a:schemeClr>
                </a:solidFill>
                <a:latin typeface="Cambria" pitchFamily="18" charset="0"/>
              </a:rPr>
              <a:t>II 2. </a:t>
            </a:r>
            <a:r>
              <a:rPr lang="en-US" sz="2400" b="1" dirty="0">
                <a:solidFill>
                  <a:schemeClr val="accent2">
                    <a:lumMod val="50000"/>
                  </a:schemeClr>
                </a:solidFill>
                <a:latin typeface="Cambria" pitchFamily="18" charset="0"/>
              </a:rPr>
              <a:t>Law </a:t>
            </a:r>
            <a:r>
              <a:rPr lang="sr-Cyrl-CS" sz="2400" b="1" dirty="0">
                <a:solidFill>
                  <a:schemeClr val="accent2">
                    <a:lumMod val="50000"/>
                  </a:schemeClr>
                </a:solidFill>
                <a:latin typeface="Cambria" pitchFamily="18" charset="0"/>
              </a:rPr>
              <a:t>o</a:t>
            </a:r>
            <a:r>
              <a:rPr lang="en-US" sz="2400" b="1" dirty="0">
                <a:solidFill>
                  <a:schemeClr val="accent2">
                    <a:lumMod val="50000"/>
                  </a:schemeClr>
                </a:solidFill>
                <a:latin typeface="Cambria" pitchFamily="18" charset="0"/>
              </a:rPr>
              <a:t>n Recognition </a:t>
            </a:r>
            <a:r>
              <a:rPr lang="sr-Cyrl-CS" sz="2400" b="1" dirty="0">
                <a:solidFill>
                  <a:schemeClr val="accent2">
                    <a:lumMod val="50000"/>
                  </a:schemeClr>
                </a:solidFill>
                <a:latin typeface="Cambria" pitchFamily="18" charset="0"/>
              </a:rPr>
              <a:t>o</a:t>
            </a:r>
            <a:r>
              <a:rPr lang="en-US" sz="2400" b="1" dirty="0">
                <a:solidFill>
                  <a:schemeClr val="accent2">
                    <a:lumMod val="50000"/>
                  </a:schemeClr>
                </a:solidFill>
                <a:latin typeface="Cambria" pitchFamily="18" charset="0"/>
              </a:rPr>
              <a:t>f Foreign Educational Certificates and Harmonization </a:t>
            </a:r>
            <a:r>
              <a:rPr lang="sr-Cyrl-CS" sz="2400" b="1" dirty="0">
                <a:solidFill>
                  <a:schemeClr val="accent2">
                    <a:lumMod val="50000"/>
                  </a:schemeClr>
                </a:solidFill>
                <a:latin typeface="Cambria" pitchFamily="18" charset="0"/>
              </a:rPr>
              <a:t>o</a:t>
            </a:r>
            <a:r>
              <a:rPr lang="en-US" sz="2400" b="1" dirty="0">
                <a:solidFill>
                  <a:schemeClr val="accent2">
                    <a:lumMod val="50000"/>
                  </a:schemeClr>
                </a:solidFill>
                <a:latin typeface="Cambria" pitchFamily="18" charset="0"/>
              </a:rPr>
              <a:t>f Qualifications</a:t>
            </a:r>
          </a:p>
          <a:p>
            <a:pPr algn="ctr">
              <a:defRPr/>
            </a:pPr>
            <a:r>
              <a:rPr lang="sl-SI" sz="2400" dirty="0">
                <a:latin typeface="Cambria" pitchFamily="18" charset="0"/>
              </a:rPr>
              <a:t>(,,Official Gazette of Montenegro”, </a:t>
            </a:r>
            <a:r>
              <a:rPr lang="sr-Cyrl-CS" sz="2400" dirty="0">
                <a:latin typeface="Cambria" pitchFamily="18" charset="0"/>
              </a:rPr>
              <a:t>Number </a:t>
            </a:r>
            <a:r>
              <a:rPr lang="sl-SI" sz="2400" dirty="0">
                <a:latin typeface="Cambria" pitchFamily="18" charset="0"/>
              </a:rPr>
              <a:t>57/11)</a:t>
            </a:r>
            <a:endParaRPr lang="en-US" sz="2400" dirty="0">
              <a:latin typeface="Cambria" pitchFamily="18" charset="0"/>
            </a:endParaRPr>
          </a:p>
          <a:p>
            <a:pPr algn="ctr">
              <a:lnSpc>
                <a:spcPct val="80000"/>
              </a:lnSpc>
              <a:defRPr/>
            </a:pPr>
            <a:r>
              <a:rPr lang="sl-SI" sz="2400" b="1" dirty="0">
                <a:solidFill>
                  <a:schemeClr val="accent2">
                    <a:lumMod val="50000"/>
                  </a:schemeClr>
                </a:solidFill>
                <a:latin typeface="Cambria" pitchFamily="18" charset="0"/>
              </a:rPr>
              <a:t> </a:t>
            </a:r>
            <a:endParaRPr lang="en-US" sz="2400" dirty="0">
              <a:solidFill>
                <a:schemeClr val="accent2">
                  <a:lumMod val="50000"/>
                </a:schemeClr>
              </a:solidFill>
              <a:latin typeface="Cambria" pitchFamily="18" charset="0"/>
            </a:endParaRPr>
          </a:p>
          <a:p>
            <a:pPr algn="ctr">
              <a:lnSpc>
                <a:spcPct val="80000"/>
              </a:lnSpc>
              <a:defRPr/>
            </a:pPr>
            <a:r>
              <a:rPr lang="sr-Latn-CS" sz="2400" b="1" dirty="0">
                <a:solidFill>
                  <a:schemeClr val="accent2">
                    <a:lumMod val="50000"/>
                  </a:schemeClr>
                </a:solidFill>
                <a:latin typeface="Cambria" pitchFamily="18" charset="0"/>
              </a:rPr>
              <a:t>II 3. </a:t>
            </a:r>
            <a:r>
              <a:rPr lang="sr-Cyrl-CS" sz="2400" b="1" dirty="0">
                <a:solidFill>
                  <a:schemeClr val="accent2">
                    <a:lumMod val="50000"/>
                  </a:schemeClr>
                </a:solidFill>
                <a:latin typeface="Cambria" pitchFamily="18" charset="0"/>
              </a:rPr>
              <a:t>L</a:t>
            </a:r>
            <a:r>
              <a:rPr lang="fr-FR" sz="2400" b="1" dirty="0">
                <a:solidFill>
                  <a:schemeClr val="accent2">
                    <a:lumMod val="50000"/>
                  </a:schemeClr>
                </a:solidFill>
                <a:latin typeface="Cambria" pitchFamily="18" charset="0"/>
              </a:rPr>
              <a:t>a</a:t>
            </a:r>
            <a:r>
              <a:rPr lang="sr-Cyrl-CS" sz="2400" b="1" dirty="0">
                <a:solidFill>
                  <a:schemeClr val="accent2">
                    <a:lumMod val="50000"/>
                  </a:schemeClr>
                </a:solidFill>
                <a:latin typeface="Cambria" pitchFamily="18" charset="0"/>
              </a:rPr>
              <a:t>w on National Vocational Qualifications</a:t>
            </a:r>
            <a:endParaRPr lang="sr-Latn-CS" sz="2400" b="1" dirty="0">
              <a:solidFill>
                <a:schemeClr val="accent2">
                  <a:lumMod val="50000"/>
                </a:schemeClr>
              </a:solidFill>
              <a:latin typeface="Cambria" pitchFamily="18" charset="0"/>
            </a:endParaRPr>
          </a:p>
          <a:p>
            <a:pPr algn="ctr">
              <a:lnSpc>
                <a:spcPct val="80000"/>
              </a:lnSpc>
              <a:defRPr/>
            </a:pPr>
            <a:r>
              <a:rPr lang="sr-Latn-CS" sz="2400" dirty="0">
                <a:latin typeface="Cambria" pitchFamily="18" charset="0"/>
              </a:rPr>
              <a:t>(„</a:t>
            </a:r>
            <a:r>
              <a:rPr lang="sl-SI" sz="2400" dirty="0">
                <a:latin typeface="Cambria" pitchFamily="18" charset="0"/>
              </a:rPr>
              <a:t>Official Gazette of Montenegro</a:t>
            </a:r>
            <a:r>
              <a:rPr lang="sr-Latn-CS" sz="2400" dirty="0">
                <a:latin typeface="Cambria" pitchFamily="18" charset="0"/>
              </a:rPr>
              <a:t>“, </a:t>
            </a:r>
            <a:r>
              <a:rPr lang="sr-Cyrl-CS" sz="2400" dirty="0">
                <a:latin typeface="Cambria" pitchFamily="18" charset="0"/>
              </a:rPr>
              <a:t>Number </a:t>
            </a:r>
            <a:r>
              <a:rPr lang="sr-Latn-CS" sz="2400" dirty="0">
                <a:latin typeface="Cambria" pitchFamily="18" charset="0"/>
              </a:rPr>
              <a:t>80/08)</a:t>
            </a:r>
            <a:endParaRPr lang="en-US" sz="2400" dirty="0">
              <a:latin typeface="Cambria" pitchFamily="18" charset="0"/>
            </a:endParaRPr>
          </a:p>
          <a:p>
            <a:pPr algn="ctr">
              <a:lnSpc>
                <a:spcPct val="80000"/>
              </a:lnSpc>
              <a:defRPr/>
            </a:pPr>
            <a:endParaRPr lang="sr-Latn-CS" sz="2400" b="1" dirty="0">
              <a:solidFill>
                <a:schemeClr val="accent2">
                  <a:lumMod val="50000"/>
                </a:schemeClr>
              </a:solidFill>
              <a:latin typeface="Cambria" pitchFamily="18" charset="0"/>
            </a:endParaRPr>
          </a:p>
          <a:p>
            <a:pPr algn="ctr">
              <a:lnSpc>
                <a:spcPct val="80000"/>
              </a:lnSpc>
              <a:defRPr/>
            </a:pPr>
            <a:endParaRPr lang="sr-Latn-CS" sz="2400" b="1" dirty="0">
              <a:solidFill>
                <a:schemeClr val="accent2">
                  <a:lumMod val="50000"/>
                </a:schemeClr>
              </a:solidFill>
              <a:latin typeface="Cambria" pitchFamily="18" charset="0"/>
            </a:endParaRPr>
          </a:p>
          <a:p>
            <a:pPr algn="ctr">
              <a:lnSpc>
                <a:spcPct val="80000"/>
              </a:lnSpc>
              <a:defRPr/>
            </a:pPr>
            <a:endParaRPr lang="en-US" sz="2400" dirty="0">
              <a:solidFill>
                <a:schemeClr val="accent2">
                  <a:lumMod val="50000"/>
                </a:schemeClr>
              </a:solidFill>
              <a:latin typeface="Cambria" pitchFamily="18" charset="0"/>
            </a:endParaRPr>
          </a:p>
        </p:txBody>
      </p:sp>
      <p:sp>
        <p:nvSpPr>
          <p:cNvPr id="21" name="Rectangle 20"/>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pic>
        <p:nvPicPr>
          <p:cNvPr id="8204"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31" name="Rectangle 30"/>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2" name="Rectangle 31"/>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922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grpSp>
        <p:nvGrpSpPr>
          <p:cNvPr id="922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Title 1"/>
          <p:cNvSpPr txBox="1">
            <a:spLocks/>
          </p:cNvSpPr>
          <p:nvPr/>
        </p:nvSpPr>
        <p:spPr bwMode="auto">
          <a:xfrm>
            <a:off x="1295400" y="609600"/>
            <a:ext cx="7391400" cy="990600"/>
          </a:xfrm>
          <a:prstGeom prst="rect">
            <a:avLst/>
          </a:prstGeom>
          <a:noFill/>
          <a:ln w="9525">
            <a:noFill/>
            <a:miter lim="800000"/>
            <a:headEnd/>
            <a:tailEnd/>
          </a:ln>
        </p:spPr>
        <p:txBody>
          <a:bodyPr anchor="ctr">
            <a:normAutofit/>
          </a:bodyPr>
          <a:lstStyle/>
          <a:p>
            <a:pPr algn="ctr">
              <a:defRPr/>
            </a:pPr>
            <a:r>
              <a:rPr lang="hr-HR" sz="2000" b="1" dirty="0">
                <a:solidFill>
                  <a:schemeClr val="accent2">
                    <a:lumMod val="50000"/>
                  </a:schemeClr>
                </a:solidFill>
                <a:latin typeface="Cambria" pitchFamily="18" charset="0"/>
                <a:ea typeface="+mj-ea"/>
                <a:cs typeface="+mj-cs"/>
              </a:rPr>
              <a:t>II 1. </a:t>
            </a:r>
            <a:r>
              <a:rPr lang="en-US" sz="2000" b="1" dirty="0">
                <a:solidFill>
                  <a:schemeClr val="accent2">
                    <a:lumMod val="50000"/>
                  </a:schemeClr>
                </a:solidFill>
                <a:latin typeface="Cambria" pitchFamily="18" charset="0"/>
                <a:cs typeface="Arial" charset="0"/>
              </a:rPr>
              <a:t>LAW ON RECOGNITION OF FOREIGN QUALIFICATIONS FOR PURSUING REGULATED PROFESSIONS</a:t>
            </a:r>
            <a:endParaRPr lang="en-US" sz="2000" dirty="0">
              <a:solidFill>
                <a:schemeClr val="accent2">
                  <a:lumMod val="50000"/>
                </a:schemeClr>
              </a:solidFill>
              <a:latin typeface="Cambria" pitchFamily="18" charset="0"/>
              <a:cs typeface="Arial" charset="0"/>
            </a:endParaRPr>
          </a:p>
          <a:p>
            <a:pPr>
              <a:defRPr/>
            </a:pPr>
            <a:endParaRPr lang="en-US" sz="2000" dirty="0">
              <a:solidFill>
                <a:schemeClr val="accent2">
                  <a:lumMod val="50000"/>
                </a:schemeClr>
              </a:solidFill>
              <a:latin typeface="Cambria" pitchFamily="18" charset="0"/>
              <a:cs typeface="Arial" charset="0"/>
            </a:endParaRPr>
          </a:p>
        </p:txBody>
      </p:sp>
      <p:sp>
        <p:nvSpPr>
          <p:cNvPr id="19" name="Content Placeholder 2"/>
          <p:cNvSpPr txBox="1">
            <a:spLocks/>
          </p:cNvSpPr>
          <p:nvPr/>
        </p:nvSpPr>
        <p:spPr bwMode="auto">
          <a:xfrm>
            <a:off x="533400" y="1219200"/>
            <a:ext cx="8077200" cy="5029200"/>
          </a:xfrm>
          <a:prstGeom prst="rect">
            <a:avLst/>
          </a:prstGeom>
          <a:noFill/>
          <a:ln w="9525">
            <a:noFill/>
            <a:miter lim="800000"/>
            <a:headEnd/>
            <a:tailEnd/>
          </a:ln>
        </p:spPr>
        <p:txBody>
          <a:bodyPr>
            <a:normAutofit/>
          </a:bodyPr>
          <a:lstStyle/>
          <a:p>
            <a:pPr marL="228600" indent="-228600" algn="just" eaLnBrk="0" hangingPunct="0">
              <a:lnSpc>
                <a:spcPct val="150000"/>
              </a:lnSpc>
              <a:spcBef>
                <a:spcPct val="20000"/>
              </a:spcBef>
              <a:defRPr/>
            </a:pPr>
            <a:r>
              <a:rPr lang="x-none" b="1">
                <a:solidFill>
                  <a:schemeClr val="accent2">
                    <a:lumMod val="50000"/>
                  </a:schemeClr>
                </a:solidFill>
                <a:latin typeface="Cambria" pitchFamily="18" charset="0"/>
                <a:cs typeface="+mn-cs"/>
              </a:rPr>
              <a:t>	</a:t>
            </a:r>
            <a:endParaRPr lang="x-none" b="1" dirty="0">
              <a:solidFill>
                <a:schemeClr val="accent2">
                  <a:lumMod val="50000"/>
                </a:schemeClr>
              </a:solidFill>
              <a:latin typeface="Cambria" pitchFamily="18" charset="0"/>
              <a:cs typeface="+mn-cs"/>
            </a:endParaRPr>
          </a:p>
        </p:txBody>
      </p:sp>
      <p:pic>
        <p:nvPicPr>
          <p:cNvPr id="9225"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9226" name="Rectangle 21"/>
          <p:cNvSpPr>
            <a:spLocks noChangeArrowheads="1"/>
          </p:cNvSpPr>
          <p:nvPr/>
        </p:nvSpPr>
        <p:spPr bwMode="auto">
          <a:xfrm>
            <a:off x="304800" y="1295400"/>
            <a:ext cx="8534400" cy="4770438"/>
          </a:xfrm>
          <a:prstGeom prst="rect">
            <a:avLst/>
          </a:prstGeom>
          <a:noFill/>
          <a:ln w="9525">
            <a:noFill/>
            <a:miter lim="800000"/>
            <a:headEnd/>
            <a:tailEnd/>
          </a:ln>
        </p:spPr>
        <p:txBody>
          <a:bodyPr>
            <a:spAutoFit/>
          </a:bodyPr>
          <a:lstStyle/>
          <a:p>
            <a:pPr algn="just">
              <a:buFont typeface="Wingdings" pitchFamily="2" charset="2"/>
              <a:buChar char="Ø"/>
            </a:pPr>
            <a:r>
              <a:rPr lang="sr-Latn-CS" sz="1600">
                <a:solidFill>
                  <a:srgbClr val="632523"/>
                </a:solidFill>
                <a:latin typeface="Cambria" pitchFamily="18" charset="0"/>
              </a:rPr>
              <a:t> </a:t>
            </a:r>
            <a:r>
              <a:rPr lang="en-US" sz="1600" b="1">
                <a:solidFill>
                  <a:srgbClr val="632523"/>
                </a:solidFill>
                <a:latin typeface="Cambria" pitchFamily="18" charset="0"/>
              </a:rPr>
              <a:t>Regulated profession </a:t>
            </a:r>
            <a:r>
              <a:rPr lang="en-US" sz="1600">
                <a:solidFill>
                  <a:srgbClr val="632523"/>
                </a:solidFill>
                <a:latin typeface="Cambria" pitchFamily="18" charset="0"/>
              </a:rPr>
              <a:t>is the profession for pursuing of which qualifications attested by formal education are needed, as well as professional training, and/or working experience, after finishing formal education in accordance with this law</a:t>
            </a:r>
            <a:endParaRPr lang="sr-Latn-CS" sz="1600">
              <a:solidFill>
                <a:srgbClr val="632523"/>
              </a:solidFill>
              <a:latin typeface="Cambria" pitchFamily="18" charset="0"/>
            </a:endParaRPr>
          </a:p>
          <a:p>
            <a:pPr algn="just"/>
            <a:endParaRPr lang="sr-Latn-CS" sz="1600">
              <a:solidFill>
                <a:srgbClr val="632523"/>
              </a:solidFill>
              <a:latin typeface="Cambria" pitchFamily="18" charset="0"/>
            </a:endParaRPr>
          </a:p>
          <a:p>
            <a:pPr algn="just">
              <a:buFont typeface="Wingdings" pitchFamily="2" charset="2"/>
              <a:buChar char="Ø"/>
            </a:pPr>
            <a:r>
              <a:rPr lang="sr-Cyrl-CS" sz="1600" b="1">
                <a:solidFill>
                  <a:srgbClr val="632523"/>
                </a:solidFill>
                <a:latin typeface="Cambria" pitchFamily="18" charset="0"/>
              </a:rPr>
              <a:t> aim is quality assurance </a:t>
            </a:r>
            <a:r>
              <a:rPr lang="sr-Cyrl-CS" sz="1600">
                <a:solidFill>
                  <a:srgbClr val="632523"/>
                </a:solidFill>
                <a:latin typeface="Cambria" pitchFamily="18" charset="0"/>
              </a:rPr>
              <a:t>within purusing</a:t>
            </a:r>
            <a:r>
              <a:rPr lang="sr-Latn-CS" sz="1600">
                <a:solidFill>
                  <a:srgbClr val="632523"/>
                </a:solidFill>
                <a:latin typeface="Cambria" pitchFamily="18" charset="0"/>
              </a:rPr>
              <a:t> </a:t>
            </a:r>
            <a:r>
              <a:rPr lang="sr-Cyrl-CS" sz="1600">
                <a:solidFill>
                  <a:srgbClr val="632523"/>
                </a:solidFill>
                <a:latin typeface="Cambria" pitchFamily="18" charset="0"/>
              </a:rPr>
              <a:t>certain professions</a:t>
            </a:r>
            <a:r>
              <a:rPr lang="sr-Latn-CS" sz="1600">
                <a:solidFill>
                  <a:srgbClr val="632523"/>
                </a:solidFill>
                <a:latin typeface="Cambria" pitchFamily="18" charset="0"/>
              </a:rPr>
              <a:t>, </a:t>
            </a:r>
            <a:r>
              <a:rPr lang="sr-Cyrl-CS" sz="1600">
                <a:solidFill>
                  <a:srgbClr val="632523"/>
                </a:solidFill>
                <a:latin typeface="Cambria" pitchFamily="18" charset="0"/>
              </a:rPr>
              <a:t>as well as promotion of mobility</a:t>
            </a:r>
            <a:endParaRPr lang="sr-Latn-CS" sz="1600">
              <a:solidFill>
                <a:srgbClr val="632523"/>
              </a:solidFill>
              <a:latin typeface="Cambria" pitchFamily="18" charset="0"/>
            </a:endParaRPr>
          </a:p>
          <a:p>
            <a:pPr algn="just"/>
            <a:endParaRPr lang="sr-Latn-CS" sz="1600" b="1">
              <a:solidFill>
                <a:srgbClr val="632523"/>
              </a:solidFill>
              <a:latin typeface="Cambria" pitchFamily="18" charset="0"/>
            </a:endParaRPr>
          </a:p>
          <a:p>
            <a:pPr algn="just">
              <a:buFont typeface="Wingdings" pitchFamily="2" charset="2"/>
              <a:buChar char="Ø"/>
            </a:pPr>
            <a:r>
              <a:rPr lang="en-US" sz="1600" b="1">
                <a:solidFill>
                  <a:srgbClr val="632523"/>
                </a:solidFill>
                <a:latin typeface="Cambria" pitchFamily="18" charset="0"/>
              </a:rPr>
              <a:t>recognition of foreign qualifications for pursuing regulated professions </a:t>
            </a:r>
            <a:r>
              <a:rPr lang="sr-Cyrl-CS" sz="1600">
                <a:solidFill>
                  <a:srgbClr val="632523"/>
                </a:solidFill>
                <a:latin typeface="Cambria" pitchFamily="18" charset="0"/>
              </a:rPr>
              <a:t>is conducted by M</a:t>
            </a:r>
            <a:r>
              <a:rPr lang="fr-FR" sz="1600">
                <a:solidFill>
                  <a:srgbClr val="632523"/>
                </a:solidFill>
                <a:latin typeface="Cambria" pitchFamily="18" charset="0"/>
              </a:rPr>
              <a:t>i</a:t>
            </a:r>
            <a:r>
              <a:rPr lang="sr-Cyrl-CS" sz="1600">
                <a:solidFill>
                  <a:srgbClr val="632523"/>
                </a:solidFill>
                <a:latin typeface="Cambria" pitchFamily="18" charset="0"/>
              </a:rPr>
              <a:t>nistry of L</a:t>
            </a:r>
            <a:r>
              <a:rPr lang="fr-FR" sz="1600">
                <a:solidFill>
                  <a:srgbClr val="632523"/>
                </a:solidFill>
                <a:latin typeface="Cambria" pitchFamily="18" charset="0"/>
              </a:rPr>
              <a:t>a</a:t>
            </a:r>
            <a:r>
              <a:rPr lang="sr-Cyrl-CS" sz="1600">
                <a:solidFill>
                  <a:srgbClr val="632523"/>
                </a:solidFill>
                <a:latin typeface="Cambria" pitchFamily="18" charset="0"/>
              </a:rPr>
              <a:t>bor and Social Welfare</a:t>
            </a:r>
            <a:endParaRPr lang="sr-Latn-CS" sz="1600">
              <a:solidFill>
                <a:srgbClr val="632523"/>
              </a:solidFill>
              <a:latin typeface="Cambria" pitchFamily="18" charset="0"/>
            </a:endParaRPr>
          </a:p>
          <a:p>
            <a:pPr algn="just"/>
            <a:endParaRPr lang="sr-Latn-CS" sz="1600">
              <a:solidFill>
                <a:srgbClr val="632523"/>
              </a:solidFill>
              <a:latin typeface="Cambria" pitchFamily="18" charset="0"/>
            </a:endParaRPr>
          </a:p>
          <a:p>
            <a:pPr algn="just">
              <a:buFont typeface="Wingdings" pitchFamily="2" charset="2"/>
              <a:buChar char="Ø"/>
            </a:pPr>
            <a:r>
              <a:rPr lang="sr-Cyrl-CS" sz="1600">
                <a:solidFill>
                  <a:srgbClr val="632523"/>
                </a:solidFill>
                <a:latin typeface="Cambria" pitchFamily="18" charset="0"/>
              </a:rPr>
              <a:t> </a:t>
            </a:r>
            <a:r>
              <a:rPr lang="en-US" sz="1600">
                <a:solidFill>
                  <a:srgbClr val="632523"/>
                </a:solidFill>
                <a:latin typeface="Cambria" pitchFamily="18" charset="0"/>
              </a:rPr>
              <a:t>During recognition procedure, competent professional association, or other competent authority (hereinafter referred to „competent authority“) give</a:t>
            </a:r>
            <a:r>
              <a:rPr lang="sr-Cyrl-CS" sz="1600">
                <a:solidFill>
                  <a:srgbClr val="632523"/>
                </a:solidFill>
                <a:latin typeface="Cambria" pitchFamily="18" charset="0"/>
              </a:rPr>
              <a:t>s</a:t>
            </a:r>
            <a:r>
              <a:rPr lang="en-US" sz="1600">
                <a:solidFill>
                  <a:srgbClr val="632523"/>
                </a:solidFill>
                <a:latin typeface="Cambria" pitchFamily="18" charset="0"/>
              </a:rPr>
              <a:t> </a:t>
            </a:r>
            <a:r>
              <a:rPr lang="en-US" sz="1600" b="1">
                <a:solidFill>
                  <a:srgbClr val="632523"/>
                </a:solidFill>
                <a:latin typeface="Cambria" pitchFamily="18" charset="0"/>
              </a:rPr>
              <a:t>opinion</a:t>
            </a:r>
            <a:r>
              <a:rPr lang="sr-Cyrl-CS" sz="1600" b="1">
                <a:solidFill>
                  <a:srgbClr val="632523"/>
                </a:solidFill>
                <a:latin typeface="Cambria" pitchFamily="18" charset="0"/>
              </a:rPr>
              <a:t> </a:t>
            </a:r>
            <a:r>
              <a:rPr lang="en-US" sz="1600" b="1">
                <a:solidFill>
                  <a:srgbClr val="632523"/>
                </a:solidFill>
                <a:latin typeface="Cambria" pitchFamily="18" charset="0"/>
              </a:rPr>
              <a:t>on the comparability </a:t>
            </a:r>
            <a:r>
              <a:rPr lang="en-US" sz="1600">
                <a:solidFill>
                  <a:srgbClr val="632523"/>
                </a:solidFill>
                <a:latin typeface="Cambria" pitchFamily="18" charset="0"/>
              </a:rPr>
              <a:t>of foreign qualification</a:t>
            </a:r>
            <a:r>
              <a:rPr lang="sr-Cyrl-CS" sz="1600">
                <a:solidFill>
                  <a:srgbClr val="632523"/>
                </a:solidFill>
                <a:latin typeface="Cambria" pitchFamily="18" charset="0"/>
              </a:rPr>
              <a:t> </a:t>
            </a:r>
            <a:r>
              <a:rPr lang="sr-Cyrl-CS" sz="1600" b="1">
                <a:solidFill>
                  <a:srgbClr val="632523"/>
                </a:solidFill>
                <a:latin typeface="Cambria" pitchFamily="18" charset="0"/>
              </a:rPr>
              <a:t>o</a:t>
            </a:r>
            <a:r>
              <a:rPr lang="en-US" sz="1600" b="1">
                <a:solidFill>
                  <a:srgbClr val="632523"/>
                </a:solidFill>
                <a:latin typeface="Cambria" pitchFamily="18" charset="0"/>
              </a:rPr>
              <a:t>r conclusion on defining the compensation measure</a:t>
            </a:r>
            <a:r>
              <a:rPr lang="sr-Cyrl-CS" sz="1600" b="1">
                <a:solidFill>
                  <a:srgbClr val="632523"/>
                </a:solidFill>
                <a:latin typeface="Cambria" pitchFamily="18" charset="0"/>
              </a:rPr>
              <a:t>s</a:t>
            </a:r>
            <a:r>
              <a:rPr lang="en-US" sz="1600" b="1">
                <a:solidFill>
                  <a:srgbClr val="632523"/>
                </a:solidFill>
                <a:latin typeface="Cambria" pitchFamily="18" charset="0"/>
              </a:rPr>
              <a:t> </a:t>
            </a:r>
            <a:r>
              <a:rPr lang="sr-Latn-CS" sz="1600">
                <a:solidFill>
                  <a:srgbClr val="632523"/>
                </a:solidFill>
                <a:latin typeface="Cambria" pitchFamily="18" charset="0"/>
              </a:rPr>
              <a:t>– </a:t>
            </a:r>
            <a:r>
              <a:rPr lang="sr-Cyrl-CS" sz="1600">
                <a:solidFill>
                  <a:srgbClr val="632523"/>
                </a:solidFill>
                <a:latin typeface="Cambria" pitchFamily="18" charset="0"/>
              </a:rPr>
              <a:t>deadline </a:t>
            </a:r>
            <a:r>
              <a:rPr lang="sr-Latn-CS" sz="1600">
                <a:solidFill>
                  <a:srgbClr val="632523"/>
                </a:solidFill>
                <a:latin typeface="Cambria" pitchFamily="18" charset="0"/>
              </a:rPr>
              <a:t>1 </a:t>
            </a:r>
            <a:r>
              <a:rPr lang="sr-Cyrl-CS" sz="1600">
                <a:solidFill>
                  <a:srgbClr val="632523"/>
                </a:solidFill>
                <a:latin typeface="Cambria" pitchFamily="18" charset="0"/>
              </a:rPr>
              <a:t>month</a:t>
            </a:r>
            <a:endParaRPr lang="sr-Latn-CS" sz="1600">
              <a:solidFill>
                <a:srgbClr val="632523"/>
              </a:solidFill>
              <a:latin typeface="Cambria" pitchFamily="18" charset="0"/>
            </a:endParaRPr>
          </a:p>
          <a:p>
            <a:pPr algn="just"/>
            <a:endParaRPr lang="sr-Latn-CS" sz="1600">
              <a:solidFill>
                <a:srgbClr val="632523"/>
              </a:solidFill>
              <a:latin typeface="Cambria" pitchFamily="18" charset="0"/>
            </a:endParaRPr>
          </a:p>
          <a:p>
            <a:pPr algn="just">
              <a:buFont typeface="Wingdings" pitchFamily="2" charset="2"/>
              <a:buChar char="Ø"/>
            </a:pPr>
            <a:r>
              <a:rPr lang="sr-Cyrl-CS" sz="1600" b="1">
                <a:solidFill>
                  <a:srgbClr val="632523"/>
                </a:solidFill>
                <a:latin typeface="Cambria" pitchFamily="18" charset="0"/>
              </a:rPr>
              <a:t> </a:t>
            </a:r>
            <a:r>
              <a:rPr lang="en-US" sz="1600">
                <a:solidFill>
                  <a:srgbClr val="632523"/>
                </a:solidFill>
                <a:latin typeface="Cambria" pitchFamily="18" charset="0"/>
              </a:rPr>
              <a:t>procedure of recognition of foreign qualification </a:t>
            </a:r>
            <a:r>
              <a:rPr lang="sr-Cyrl-CS" sz="1600" b="1">
                <a:solidFill>
                  <a:srgbClr val="632523"/>
                </a:solidFill>
                <a:latin typeface="Cambria" pitchFamily="18" charset="0"/>
              </a:rPr>
              <a:t>is defined by the Law</a:t>
            </a:r>
            <a:endParaRPr lang="sr-Latn-CS" sz="1600">
              <a:solidFill>
                <a:srgbClr val="632523"/>
              </a:solidFill>
              <a:latin typeface="Cambria" pitchFamily="18" charset="0"/>
            </a:endParaRPr>
          </a:p>
          <a:p>
            <a:pPr algn="just"/>
            <a:endParaRPr lang="sr-Latn-CS" sz="1600">
              <a:solidFill>
                <a:srgbClr val="632523"/>
              </a:solidFill>
              <a:latin typeface="Cambria" pitchFamily="18" charset="0"/>
            </a:endParaRPr>
          </a:p>
          <a:p>
            <a:pPr algn="just">
              <a:buFont typeface="Wingdings" pitchFamily="2" charset="2"/>
              <a:buChar char="Ø"/>
            </a:pPr>
            <a:r>
              <a:rPr lang="en-US" sz="1600">
                <a:solidFill>
                  <a:srgbClr val="632523"/>
                </a:solidFill>
                <a:latin typeface="Cambria" pitchFamily="18" charset="0"/>
              </a:rPr>
              <a:t>The person </a:t>
            </a:r>
            <a:r>
              <a:rPr lang="en-US" sz="1600" b="1">
                <a:solidFill>
                  <a:srgbClr val="632523"/>
                </a:solidFill>
                <a:latin typeface="Cambria" pitchFamily="18" charset="0"/>
              </a:rPr>
              <a:t>whose foreign qualification </a:t>
            </a:r>
            <a:r>
              <a:rPr lang="sr-Cyrl-CS" sz="1600" b="1">
                <a:solidFill>
                  <a:srgbClr val="632523"/>
                </a:solidFill>
                <a:latin typeface="Cambria" pitchFamily="18" charset="0"/>
              </a:rPr>
              <a:t>is</a:t>
            </a:r>
            <a:r>
              <a:rPr lang="en-US" sz="1600" b="1">
                <a:solidFill>
                  <a:srgbClr val="632523"/>
                </a:solidFill>
                <a:latin typeface="Cambria" pitchFamily="18" charset="0"/>
              </a:rPr>
              <a:t> recognized </a:t>
            </a:r>
            <a:r>
              <a:rPr lang="en-US" sz="1600">
                <a:solidFill>
                  <a:srgbClr val="632523"/>
                </a:solidFill>
                <a:latin typeface="Cambria" pitchFamily="18" charset="0"/>
              </a:rPr>
              <a:t>shall have the same right to pursue a regulated profession in Montenegro, under the same conditions </a:t>
            </a:r>
            <a:r>
              <a:rPr lang="en-US" sz="1600" b="1">
                <a:solidFill>
                  <a:srgbClr val="632523"/>
                </a:solidFill>
                <a:latin typeface="Cambria" pitchFamily="18" charset="0"/>
              </a:rPr>
              <a:t>as a Montenegrin citizen </a:t>
            </a:r>
            <a:r>
              <a:rPr lang="sr-Latn-CS" sz="1600">
                <a:solidFill>
                  <a:srgbClr val="632523"/>
                </a:solidFill>
                <a:latin typeface="Cambria" pitchFamily="18" charset="0"/>
              </a:rPr>
              <a:t> </a:t>
            </a:r>
            <a:endParaRPr lang="en-US" sz="1600">
              <a:solidFill>
                <a:srgbClr val="632523"/>
              </a:solidFill>
              <a:latin typeface="Cambria" pitchFamily="18" charset="0"/>
            </a:endParaRPr>
          </a:p>
        </p:txBody>
      </p:sp>
      <p:sp>
        <p:nvSpPr>
          <p:cNvPr id="30" name="Rectangle 29"/>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1" name="Rectangle 30"/>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304800" y="1219200"/>
            <a:ext cx="8382000" cy="5638800"/>
          </a:xfrm>
        </p:spPr>
        <p:txBody>
          <a:bodyPr/>
          <a:lstStyle/>
          <a:p>
            <a:pPr algn="just">
              <a:buFont typeface="Wingdings" pitchFamily="2" charset="2"/>
              <a:buChar char="Ø"/>
            </a:pPr>
            <a:r>
              <a:rPr lang="fr-FR" sz="1600" smtClean="0">
                <a:solidFill>
                  <a:srgbClr val="632523"/>
                </a:solidFill>
                <a:latin typeface="Cambria" pitchFamily="18" charset="0"/>
              </a:rPr>
              <a:t>F</a:t>
            </a:r>
            <a:r>
              <a:rPr lang="en-US" sz="1600" smtClean="0">
                <a:solidFill>
                  <a:srgbClr val="632523"/>
                </a:solidFill>
                <a:latin typeface="Cambria" pitchFamily="18" charset="0"/>
              </a:rPr>
              <a:t>or pursuing of certain professions </a:t>
            </a:r>
            <a:r>
              <a:rPr lang="sr-Latn-CS" sz="1600" smtClean="0">
                <a:solidFill>
                  <a:srgbClr val="632523"/>
                </a:solidFill>
                <a:latin typeface="Cambria" pitchFamily="18" charset="0"/>
              </a:rPr>
              <a:t>(physician, dentist, veterinarian, lawyer, nurse etc),. following laws apply :</a:t>
            </a:r>
          </a:p>
          <a:p>
            <a:pPr algn="just">
              <a:buFont typeface="Arial" pitchFamily="34" charset="0"/>
              <a:buNone/>
            </a:pPr>
            <a:r>
              <a:rPr lang="sr-Latn-CS" sz="1600" smtClean="0">
                <a:solidFill>
                  <a:srgbClr val="632523"/>
                </a:solidFill>
                <a:latin typeface="Cambria" pitchFamily="18" charset="0"/>
              </a:rPr>
              <a:t>		-</a:t>
            </a:r>
            <a:r>
              <a:rPr lang="sr-Cyrl-CS" sz="1600" smtClean="0">
                <a:solidFill>
                  <a:srgbClr val="632523"/>
                </a:solidFill>
                <a:latin typeface="Cambria" pitchFamily="18" charset="0"/>
              </a:rPr>
              <a:t> </a:t>
            </a:r>
            <a:r>
              <a:rPr lang="en-US" sz="1600" b="1" smtClean="0">
                <a:solidFill>
                  <a:srgbClr val="632523"/>
                </a:solidFill>
                <a:latin typeface="Cambria" pitchFamily="18" charset="0"/>
              </a:rPr>
              <a:t>Laws from the field of education</a:t>
            </a:r>
            <a:r>
              <a:rPr lang="sr-Latn-CS" sz="1600" b="1" smtClean="0">
                <a:solidFill>
                  <a:srgbClr val="632523"/>
                </a:solidFill>
                <a:latin typeface="Cambria" pitchFamily="18" charset="0"/>
              </a:rPr>
              <a:t> </a:t>
            </a:r>
            <a:r>
              <a:rPr lang="hr-HR" sz="1600" smtClean="0">
                <a:solidFill>
                  <a:srgbClr val="632523"/>
                </a:solidFill>
                <a:latin typeface="Cambria" pitchFamily="18" charset="0"/>
              </a:rPr>
              <a:t>(</a:t>
            </a:r>
            <a:r>
              <a:rPr lang="hr-HR" sz="1600" i="1" smtClean="0">
                <a:solidFill>
                  <a:srgbClr val="632523"/>
                </a:solidFill>
                <a:latin typeface="Cambria" pitchFamily="18" charset="0"/>
              </a:rPr>
              <a:t>for example laws that regulate recognition of foreign educational certificates, Law on Higher Education, Rulebook on conditions, criteria and procedure for </a:t>
            </a:r>
            <a:r>
              <a:rPr lang="en-US" sz="1600" i="1" smtClean="0">
                <a:solidFill>
                  <a:srgbClr val="632523"/>
                </a:solidFill>
                <a:latin typeface="Cambria" pitchFamily="18" charset="0"/>
              </a:rPr>
              <a:t>enrolment in the first academic year of University of Montenegro</a:t>
            </a:r>
            <a:r>
              <a:rPr lang="sr-Latn-CS" sz="1600" i="1" smtClean="0">
                <a:solidFill>
                  <a:srgbClr val="632523"/>
                </a:solidFill>
                <a:latin typeface="Cambria" pitchFamily="18" charset="0"/>
              </a:rPr>
              <a:t>, Rules of studying </a:t>
            </a:r>
            <a:r>
              <a:rPr lang="en-US" sz="1600" i="1" smtClean="0">
                <a:solidFill>
                  <a:srgbClr val="632523"/>
                </a:solidFill>
                <a:latin typeface="Cambria" pitchFamily="18" charset="0"/>
              </a:rPr>
              <a:t>of University of Montenegro</a:t>
            </a:r>
            <a:r>
              <a:rPr lang="sr-Latn-CS" sz="1600" i="1" smtClean="0">
                <a:solidFill>
                  <a:srgbClr val="632523"/>
                </a:solidFill>
                <a:latin typeface="Cambria" pitchFamily="18" charset="0"/>
              </a:rPr>
              <a:t>  etc</a:t>
            </a:r>
            <a:r>
              <a:rPr lang="hr-HR" sz="1600" i="1" smtClean="0">
                <a:solidFill>
                  <a:srgbClr val="632523"/>
                </a:solidFill>
                <a:latin typeface="Cambria" pitchFamily="18" charset="0"/>
              </a:rPr>
              <a:t>);</a:t>
            </a:r>
            <a:endParaRPr lang="sr-Latn-CS" sz="1600" i="1" smtClean="0">
              <a:solidFill>
                <a:srgbClr val="632523"/>
              </a:solidFill>
              <a:latin typeface="Cambria" pitchFamily="18" charset="0"/>
            </a:endParaRPr>
          </a:p>
          <a:p>
            <a:pPr algn="just">
              <a:buFont typeface="Arial" pitchFamily="34" charset="0"/>
              <a:buNone/>
            </a:pPr>
            <a:r>
              <a:rPr lang="sr-Latn-CS" sz="1600" smtClean="0">
                <a:solidFill>
                  <a:srgbClr val="632523"/>
                </a:solidFill>
                <a:latin typeface="Cambria" pitchFamily="18" charset="0"/>
              </a:rPr>
              <a:t>		- </a:t>
            </a:r>
            <a:r>
              <a:rPr lang="sr-Latn-CS" sz="1600" b="1" smtClean="0">
                <a:solidFill>
                  <a:srgbClr val="632523"/>
                </a:solidFill>
                <a:latin typeface="Cambria" pitchFamily="18" charset="0"/>
              </a:rPr>
              <a:t>special laws and by law acts which regulate specific areas </a:t>
            </a:r>
            <a:r>
              <a:rPr lang="hr-HR" sz="1600" i="1" smtClean="0">
                <a:solidFill>
                  <a:srgbClr val="632523"/>
                </a:solidFill>
                <a:latin typeface="Cambria" pitchFamily="18" charset="0"/>
              </a:rPr>
              <a:t>(for example </a:t>
            </a:r>
            <a:r>
              <a:rPr lang="sr-Latn-CS" sz="1600" i="1" smtClean="0">
                <a:solidFill>
                  <a:srgbClr val="632523"/>
                </a:solidFill>
                <a:latin typeface="Cambria" pitchFamily="18" charset="0"/>
              </a:rPr>
              <a:t>Veterinary Law, Rulebook on conditions for issuing of license for veterinary practices (Licence), </a:t>
            </a:r>
            <a:r>
              <a:rPr lang="en-US" sz="1600" i="1" smtClean="0">
                <a:solidFill>
                  <a:srgbClr val="632523"/>
                </a:solidFill>
                <a:latin typeface="Cambria" pitchFamily="18" charset="0"/>
              </a:rPr>
              <a:t>Law on Health Care</a:t>
            </a:r>
            <a:r>
              <a:rPr lang="hr-HR" sz="1600" i="1" smtClean="0">
                <a:solidFill>
                  <a:srgbClr val="632523"/>
                </a:solidFill>
                <a:latin typeface="Cambria" pitchFamily="18" charset="0"/>
              </a:rPr>
              <a:t>, Rulebook on licence issuing, renewal and deprivation, Rulebook on specializations,</a:t>
            </a:r>
            <a:r>
              <a:rPr lang="sr-Latn-CS" sz="1600" i="1" smtClean="0">
                <a:solidFill>
                  <a:srgbClr val="632523"/>
                </a:solidFill>
                <a:latin typeface="Cambria" pitchFamily="18" charset="0"/>
              </a:rPr>
              <a:t> Law on Advocacy </a:t>
            </a:r>
            <a:r>
              <a:rPr lang="hr-HR" sz="1600" i="1" smtClean="0">
                <a:solidFill>
                  <a:srgbClr val="632523"/>
                </a:solidFill>
                <a:latin typeface="Cambria" pitchFamily="18" charset="0"/>
              </a:rPr>
              <a:t> etc)</a:t>
            </a:r>
            <a:r>
              <a:rPr lang="hr-HR" sz="1600" smtClean="0">
                <a:solidFill>
                  <a:srgbClr val="632523"/>
                </a:solidFill>
                <a:latin typeface="Cambria" pitchFamily="18" charset="0"/>
              </a:rPr>
              <a:t>; </a:t>
            </a:r>
            <a:r>
              <a:rPr lang="en-US" sz="1600" smtClean="0">
                <a:solidFill>
                  <a:srgbClr val="632523"/>
                </a:solidFill>
                <a:latin typeface="Cambria" pitchFamily="18" charset="0"/>
              </a:rPr>
              <a:t>as well as</a:t>
            </a:r>
            <a:endParaRPr lang="sr-Latn-CS" sz="1600" smtClean="0">
              <a:solidFill>
                <a:srgbClr val="632523"/>
              </a:solidFill>
              <a:latin typeface="Cambria" pitchFamily="18" charset="0"/>
            </a:endParaRPr>
          </a:p>
          <a:p>
            <a:pPr algn="just">
              <a:buFont typeface="Arial" pitchFamily="34" charset="0"/>
              <a:buNone/>
            </a:pPr>
            <a:r>
              <a:rPr lang="hr-HR" sz="1600" smtClean="0">
                <a:solidFill>
                  <a:srgbClr val="632523"/>
                </a:solidFill>
                <a:latin typeface="Cambria" pitchFamily="18" charset="0"/>
              </a:rPr>
              <a:t>		- </a:t>
            </a:r>
            <a:r>
              <a:rPr lang="hr-HR" sz="1600" b="1" smtClean="0">
                <a:solidFill>
                  <a:srgbClr val="632523"/>
                </a:solidFill>
                <a:latin typeface="Cambria" pitchFamily="18" charset="0"/>
              </a:rPr>
              <a:t>acts which are adopted by competent professional authorities</a:t>
            </a:r>
            <a:r>
              <a:rPr lang="en-US" sz="1600" b="1" smtClean="0">
                <a:solidFill>
                  <a:srgbClr val="632523"/>
                </a:solidFill>
                <a:latin typeface="Cambria" pitchFamily="18" charset="0"/>
              </a:rPr>
              <a:t> </a:t>
            </a:r>
            <a:r>
              <a:rPr lang="hr-HR" sz="1600" smtClean="0">
                <a:solidFill>
                  <a:srgbClr val="632523"/>
                </a:solidFill>
                <a:latin typeface="Cambria" pitchFamily="18" charset="0"/>
              </a:rPr>
              <a:t>(</a:t>
            </a:r>
            <a:r>
              <a:rPr lang="hr-HR" sz="1600" i="1" smtClean="0">
                <a:solidFill>
                  <a:srgbClr val="632523"/>
                </a:solidFill>
                <a:latin typeface="Cambria" pitchFamily="18" charset="0"/>
              </a:rPr>
              <a:t>for example Code of professional ethics of Engineers Chamber of Montenegro, Statute of </a:t>
            </a:r>
            <a:r>
              <a:rPr lang="en-US" sz="1600" i="1" smtClean="0">
                <a:solidFill>
                  <a:srgbClr val="632523"/>
                </a:solidFill>
                <a:latin typeface="Cambria" pitchFamily="18" charset="0"/>
              </a:rPr>
              <a:t>Chamber of Physicians of Montenegro</a:t>
            </a:r>
            <a:r>
              <a:rPr lang="hr-HR" sz="1600" i="1" smtClean="0">
                <a:solidFill>
                  <a:srgbClr val="632523"/>
                </a:solidFill>
                <a:latin typeface="Cambria" pitchFamily="18" charset="0"/>
              </a:rPr>
              <a:t>, Code of professional ethics of </a:t>
            </a:r>
            <a:r>
              <a:rPr lang="en-US" sz="1600" i="1" smtClean="0">
                <a:solidFill>
                  <a:srgbClr val="632523"/>
                </a:solidFill>
                <a:latin typeface="Cambria" pitchFamily="18" charset="0"/>
              </a:rPr>
              <a:t>Chamber of Physicians of Montenegro</a:t>
            </a:r>
            <a:r>
              <a:rPr lang="hr-HR" sz="1600" i="1" smtClean="0">
                <a:solidFill>
                  <a:srgbClr val="632523"/>
                </a:solidFill>
                <a:latin typeface="Cambria" pitchFamily="18" charset="0"/>
              </a:rPr>
              <a:t>, Rulebook on conditions, </a:t>
            </a:r>
            <a:r>
              <a:rPr lang="en-US" sz="1600" i="1" smtClean="0">
                <a:solidFill>
                  <a:srgbClr val="632523"/>
                </a:solidFill>
                <a:latin typeface="Cambria" pitchFamily="18" charset="0"/>
              </a:rPr>
              <a:t>conditions, manner and procedure of registration and de-registration of pharmacists who can independetly perform tasks within its competence</a:t>
            </a:r>
            <a:r>
              <a:rPr lang="hr-HR" sz="1600" i="1" smtClean="0">
                <a:solidFill>
                  <a:srgbClr val="632523"/>
                </a:solidFill>
                <a:latin typeface="Cambria" pitchFamily="18" charset="0"/>
              </a:rPr>
              <a:t> etc). </a:t>
            </a:r>
          </a:p>
          <a:p>
            <a:pPr algn="just">
              <a:buFont typeface="Wingdings" pitchFamily="2" charset="2"/>
              <a:buChar char="Ø"/>
            </a:pPr>
            <a:r>
              <a:rPr lang="sr-Latn-CS" sz="1600" b="1" smtClean="0">
                <a:solidFill>
                  <a:srgbClr val="632523"/>
                </a:solidFill>
                <a:latin typeface="Cambria" pitchFamily="18" charset="0"/>
              </a:rPr>
              <a:t>Acts form the field of education </a:t>
            </a:r>
            <a:r>
              <a:rPr lang="sr-Latn-CS" sz="1600" smtClean="0">
                <a:solidFill>
                  <a:srgbClr val="632523"/>
                </a:solidFill>
                <a:latin typeface="Cambria" pitchFamily="18" charset="0"/>
              </a:rPr>
              <a:t>regulate conditions for enrolment, </a:t>
            </a:r>
            <a:r>
              <a:rPr lang="en-US" sz="1600" smtClean="0">
                <a:solidFill>
                  <a:srgbClr val="632523"/>
                </a:solidFill>
                <a:latin typeface="Cambria" pitchFamily="18" charset="0"/>
              </a:rPr>
              <a:t>the right of application for enrolment have candidates with a degree in secondary education in four years</a:t>
            </a:r>
            <a:r>
              <a:rPr lang="sr-Latn-CS" sz="1600" smtClean="0">
                <a:solidFill>
                  <a:srgbClr val="632523"/>
                </a:solidFill>
                <a:latin typeface="Cambria" pitchFamily="18" charset="0"/>
              </a:rPr>
              <a:t>, as well as diplomas from secondary schools relevant for certain University study programs.</a:t>
            </a:r>
            <a:endParaRPr lang="en-US" smtClean="0">
              <a:solidFill>
                <a:srgbClr val="632523"/>
              </a:solidFill>
            </a:endParaRPr>
          </a:p>
        </p:txBody>
      </p:sp>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0244" name="Group 21"/>
          <p:cNvGrpSpPr>
            <a:grpSpLocks/>
          </p:cNvGrpSpPr>
          <p:nvPr/>
        </p:nvGrpSpPr>
        <p:grpSpPr bwMode="auto">
          <a:xfrm>
            <a:off x="7885113" y="-4763"/>
            <a:ext cx="1211262" cy="385763"/>
            <a:chOff x="7814716" y="-5258"/>
            <a:chExt cx="1210767" cy="460280"/>
          </a:xfrm>
        </p:grpSpPr>
        <p:sp>
          <p:nvSpPr>
            <p:cNvPr id="6" name="5-Point Star 5"/>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5-Point Star 6"/>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ound Same Side Corner Rectangle 12"/>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024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18" name="Rectangle 1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19" name="Rectangle 18"/>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pic>
        <p:nvPicPr>
          <p:cNvPr id="1025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1268" name="Picture 3" descr="C:\Documents and Settings\alen.nikezic\Desktop\Picture3.png"/>
          <p:cNvPicPr>
            <a:picLocks noChangeAspect="1" noChangeArrowheads="1"/>
          </p:cNvPicPr>
          <p:nvPr/>
        </p:nvPicPr>
        <p:blipFill>
          <a:blip r:embed="rId3"/>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1270"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1127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127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Title 1"/>
          <p:cNvSpPr txBox="1">
            <a:spLocks/>
          </p:cNvSpPr>
          <p:nvPr/>
        </p:nvSpPr>
        <p:spPr bwMode="auto">
          <a:xfrm>
            <a:off x="1371600" y="609600"/>
            <a:ext cx="7543800" cy="1143000"/>
          </a:xfrm>
          <a:prstGeom prst="rect">
            <a:avLst/>
          </a:prstGeom>
          <a:noFill/>
          <a:ln w="9525">
            <a:noFill/>
            <a:miter lim="800000"/>
            <a:headEnd/>
            <a:tailEnd/>
          </a:ln>
        </p:spPr>
        <p:txBody>
          <a:bodyPr anchor="ctr">
            <a:normAutofit/>
          </a:bodyPr>
          <a:lstStyle/>
          <a:p>
            <a:pPr algn="ctr" eaLnBrk="0" hangingPunct="0">
              <a:defRPr/>
            </a:pPr>
            <a:endParaRPr lang="hr-HR" sz="2800" b="1" dirty="0">
              <a:solidFill>
                <a:schemeClr val="accent2">
                  <a:lumMod val="50000"/>
                </a:schemeClr>
              </a:solidFill>
              <a:latin typeface="Cambria" pitchFamily="18" charset="0"/>
              <a:cs typeface="Arial" charset="0"/>
            </a:endParaRPr>
          </a:p>
        </p:txBody>
      </p:sp>
      <p:sp>
        <p:nvSpPr>
          <p:cNvPr id="19" name="Content Placeholder 2"/>
          <p:cNvSpPr txBox="1">
            <a:spLocks/>
          </p:cNvSpPr>
          <p:nvPr/>
        </p:nvSpPr>
        <p:spPr bwMode="auto">
          <a:xfrm>
            <a:off x="381000" y="1600200"/>
            <a:ext cx="8001000" cy="4754563"/>
          </a:xfrm>
          <a:prstGeom prst="rect">
            <a:avLst/>
          </a:prstGeom>
          <a:noFill/>
          <a:ln w="9525">
            <a:noFill/>
            <a:miter lim="800000"/>
            <a:headEnd/>
            <a:tailEnd/>
          </a:ln>
        </p:spPr>
        <p:txBody>
          <a:bodyPr>
            <a:normAutofit/>
          </a:bodyPr>
          <a:lstStyle/>
          <a:p>
            <a:pPr marL="228600" indent="-228600" eaLnBrk="0" hangingPunct="0">
              <a:lnSpc>
                <a:spcPct val="150000"/>
              </a:lnSpc>
              <a:spcBef>
                <a:spcPct val="20000"/>
              </a:spcBef>
              <a:buFont typeface="Arial" pitchFamily="34" charset="0"/>
              <a:buChar char="•"/>
              <a:defRPr/>
            </a:pPr>
            <a:endParaRPr lang="x-none"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x-none"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x-none"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x-none"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x-none"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en-US"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sr-Latn-CS" b="1" dirty="0">
              <a:solidFill>
                <a:schemeClr val="accent2">
                  <a:lumMod val="50000"/>
                </a:schemeClr>
              </a:solidFill>
              <a:latin typeface="Cambria" pitchFamily="18" charset="0"/>
              <a:cs typeface="+mn-cs"/>
            </a:endParaRPr>
          </a:p>
        </p:txBody>
      </p:sp>
      <p:sp>
        <p:nvSpPr>
          <p:cNvPr id="21" name="Rectangle 20"/>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pic>
        <p:nvPicPr>
          <p:cNvPr id="11277" name="Picture 18" descr="EU MN logo"/>
          <p:cNvPicPr>
            <a:picLocks noChangeAspect="1" noChangeArrowheads="1"/>
          </p:cNvPicPr>
          <p:nvPr/>
        </p:nvPicPr>
        <p:blipFill>
          <a:blip r:embed="rId5"/>
          <a:srcRect/>
          <a:stretch>
            <a:fillRect/>
          </a:stretch>
        </p:blipFill>
        <p:spPr bwMode="auto">
          <a:xfrm>
            <a:off x="152400" y="609600"/>
            <a:ext cx="1219200" cy="685800"/>
          </a:xfrm>
          <a:prstGeom prst="rect">
            <a:avLst/>
          </a:prstGeom>
          <a:noFill/>
          <a:ln w="9525">
            <a:noFill/>
            <a:miter lim="800000"/>
            <a:headEnd/>
            <a:tailEnd/>
          </a:ln>
        </p:spPr>
      </p:pic>
      <p:sp>
        <p:nvSpPr>
          <p:cNvPr id="12303" name="Rectangle 21"/>
          <p:cNvSpPr>
            <a:spLocks noChangeArrowheads="1"/>
          </p:cNvSpPr>
          <p:nvPr/>
        </p:nvSpPr>
        <p:spPr bwMode="auto">
          <a:xfrm>
            <a:off x="1752600" y="719138"/>
            <a:ext cx="6858000" cy="708025"/>
          </a:xfrm>
          <a:prstGeom prst="rect">
            <a:avLst/>
          </a:prstGeom>
          <a:noFill/>
          <a:ln w="9525">
            <a:noFill/>
            <a:miter lim="800000"/>
            <a:headEnd/>
            <a:tailEnd/>
          </a:ln>
        </p:spPr>
        <p:txBody>
          <a:bodyPr>
            <a:spAutoFit/>
          </a:bodyPr>
          <a:lstStyle/>
          <a:p>
            <a:pPr algn="ctr">
              <a:defRPr/>
            </a:pPr>
            <a:r>
              <a:rPr lang="sr-Latn-CS" sz="2000" b="1" dirty="0">
                <a:solidFill>
                  <a:schemeClr val="accent2">
                    <a:lumMod val="50000"/>
                  </a:schemeClr>
                </a:solidFill>
                <a:latin typeface="Cambria" pitchFamily="18" charset="0"/>
              </a:rPr>
              <a:t> OPINION ON COMPARABILITY </a:t>
            </a:r>
            <a:r>
              <a:rPr lang="sr-Cyrl-CS" sz="2000" b="1" dirty="0">
                <a:solidFill>
                  <a:schemeClr val="accent2">
                    <a:lumMod val="50000"/>
                  </a:schemeClr>
                </a:solidFill>
                <a:latin typeface="Cambria" pitchFamily="18" charset="0"/>
              </a:rPr>
              <a:t>AND COMPENSATION MEASURES</a:t>
            </a:r>
            <a:endParaRPr lang="en-US" dirty="0">
              <a:solidFill>
                <a:schemeClr val="accent2">
                  <a:lumMod val="50000"/>
                </a:schemeClr>
              </a:solidFill>
              <a:latin typeface="Cambria" pitchFamily="18" charset="0"/>
            </a:endParaRPr>
          </a:p>
        </p:txBody>
      </p:sp>
      <p:sp>
        <p:nvSpPr>
          <p:cNvPr id="11279" name="Rectangle 28"/>
          <p:cNvSpPr>
            <a:spLocks noChangeArrowheads="1"/>
          </p:cNvSpPr>
          <p:nvPr/>
        </p:nvSpPr>
        <p:spPr bwMode="auto">
          <a:xfrm>
            <a:off x="914400" y="1454150"/>
            <a:ext cx="7391400" cy="4524375"/>
          </a:xfrm>
          <a:prstGeom prst="rect">
            <a:avLst/>
          </a:prstGeom>
          <a:noFill/>
          <a:ln w="9525">
            <a:noFill/>
            <a:miter lim="800000"/>
            <a:headEnd/>
            <a:tailEnd/>
          </a:ln>
        </p:spPr>
        <p:txBody>
          <a:bodyPr>
            <a:spAutoFit/>
          </a:bodyPr>
          <a:lstStyle/>
          <a:p>
            <a:r>
              <a:rPr lang="sr-Latn-CS" sz="1600">
                <a:solidFill>
                  <a:srgbClr val="632523"/>
                </a:solidFill>
                <a:latin typeface="Cambria" pitchFamily="18" charset="0"/>
              </a:rPr>
              <a:t> </a:t>
            </a:r>
            <a:r>
              <a:rPr lang="sr-Cyrl-CS" sz="1600" b="1">
                <a:solidFill>
                  <a:srgbClr val="632523"/>
                </a:solidFill>
                <a:latin typeface="Cambria" pitchFamily="18" charset="0"/>
              </a:rPr>
              <a:t> </a:t>
            </a:r>
            <a:r>
              <a:rPr lang="en-US" sz="1600" b="1">
                <a:solidFill>
                  <a:srgbClr val="632523"/>
                </a:solidFill>
                <a:latin typeface="Cambria" pitchFamily="18" charset="0"/>
              </a:rPr>
              <a:t>Opinion on comparability of foreign qualification</a:t>
            </a:r>
            <a:r>
              <a:rPr lang="sr-Cyrl-CS" sz="1600" b="1">
                <a:solidFill>
                  <a:srgbClr val="632523"/>
                </a:solidFill>
                <a:latin typeface="Cambria" pitchFamily="18" charset="0"/>
              </a:rPr>
              <a:t> </a:t>
            </a:r>
            <a:r>
              <a:rPr lang="pl-PL" sz="1600">
                <a:solidFill>
                  <a:srgbClr val="632523"/>
                </a:solidFill>
                <a:latin typeface="Cambria" pitchFamily="18" charset="0"/>
              </a:rPr>
              <a:t>– </a:t>
            </a:r>
            <a:r>
              <a:rPr lang="sr-Cyrl-CS" sz="1600">
                <a:solidFill>
                  <a:srgbClr val="632523"/>
                </a:solidFill>
                <a:latin typeface="Cambria" pitchFamily="18" charset="0"/>
              </a:rPr>
              <a:t> when </a:t>
            </a:r>
            <a:r>
              <a:rPr lang="en-US" sz="1600">
                <a:solidFill>
                  <a:srgbClr val="632523"/>
                </a:solidFill>
                <a:latin typeface="Cambria" pitchFamily="18" charset="0"/>
              </a:rPr>
              <a:t>qualifications of applicant correspond to the qualifications needed for pursuing regulated professions in Montenegro</a:t>
            </a:r>
            <a:endParaRPr lang="pl-PL" sz="1600">
              <a:solidFill>
                <a:srgbClr val="632523"/>
              </a:solidFill>
              <a:latin typeface="Cambria" pitchFamily="18" charset="0"/>
            </a:endParaRPr>
          </a:p>
          <a:p>
            <a:endParaRPr lang="sr-Latn-CS" sz="1600">
              <a:solidFill>
                <a:srgbClr val="632523"/>
              </a:solidFill>
              <a:latin typeface="Cambria" pitchFamily="18" charset="0"/>
            </a:endParaRPr>
          </a:p>
          <a:p>
            <a:pPr>
              <a:buFont typeface="Wingdings" pitchFamily="2" charset="2"/>
              <a:buChar char="Ø"/>
            </a:pPr>
            <a:r>
              <a:rPr lang="sr-Cyrl-CS" sz="1600">
                <a:solidFill>
                  <a:srgbClr val="632523"/>
                </a:solidFill>
                <a:latin typeface="Cambria" pitchFamily="18" charset="0"/>
              </a:rPr>
              <a:t> If </a:t>
            </a:r>
            <a:r>
              <a:rPr lang="sr-Cyrl-CS" sz="1600" b="1">
                <a:solidFill>
                  <a:srgbClr val="632523"/>
                </a:solidFill>
                <a:latin typeface="Cambria" pitchFamily="18" charset="0"/>
              </a:rPr>
              <a:t>substantial difference </a:t>
            </a:r>
            <a:r>
              <a:rPr lang="sr-Cyrl-CS" sz="1600">
                <a:solidFill>
                  <a:srgbClr val="632523"/>
                </a:solidFill>
                <a:latin typeface="Cambria" pitchFamily="18" charset="0"/>
              </a:rPr>
              <a:t>is noticed, a </a:t>
            </a:r>
            <a:r>
              <a:rPr lang="en-US" sz="1600">
                <a:solidFill>
                  <a:srgbClr val="632523"/>
                </a:solidFill>
                <a:latin typeface="Cambria" pitchFamily="18" charset="0"/>
              </a:rPr>
              <a:t>compensation measure may be laid down</a:t>
            </a:r>
            <a:endParaRPr lang="sr-Latn-CS" sz="1600">
              <a:solidFill>
                <a:srgbClr val="632523"/>
              </a:solidFill>
              <a:latin typeface="Cambria" pitchFamily="18" charset="0"/>
            </a:endParaRPr>
          </a:p>
          <a:p>
            <a:endParaRPr lang="sr-Latn-CS" sz="1600">
              <a:solidFill>
                <a:srgbClr val="632523"/>
              </a:solidFill>
              <a:latin typeface="Cambria" pitchFamily="18" charset="0"/>
            </a:endParaRPr>
          </a:p>
          <a:p>
            <a:pPr>
              <a:buFont typeface="Wingdings" pitchFamily="2" charset="2"/>
              <a:buChar char="Ø"/>
            </a:pPr>
            <a:r>
              <a:rPr lang="sr-Cyrl-CS" sz="1600">
                <a:solidFill>
                  <a:srgbClr val="632523"/>
                </a:solidFill>
                <a:latin typeface="Cambria" pitchFamily="18" charset="0"/>
              </a:rPr>
              <a:t> </a:t>
            </a:r>
            <a:r>
              <a:rPr lang="fr-FR" sz="1600">
                <a:solidFill>
                  <a:srgbClr val="632523"/>
                </a:solidFill>
                <a:latin typeface="Cambria" pitchFamily="18" charset="0"/>
              </a:rPr>
              <a:t>Competent professional </a:t>
            </a:r>
            <a:r>
              <a:rPr lang="sr-Cyrl-CS" sz="1600">
                <a:solidFill>
                  <a:srgbClr val="632523"/>
                </a:solidFill>
                <a:latin typeface="Cambria" pitchFamily="18" charset="0"/>
              </a:rPr>
              <a:t>authority can  determine </a:t>
            </a:r>
            <a:r>
              <a:rPr lang="sr-Cyrl-CS" sz="1600" b="1">
                <a:solidFill>
                  <a:srgbClr val="632523"/>
                </a:solidFill>
                <a:latin typeface="Cambria" pitchFamily="18" charset="0"/>
              </a:rPr>
              <a:t>compensation measure</a:t>
            </a:r>
            <a:r>
              <a:rPr lang="sr-Cyrl-CS" sz="1600">
                <a:solidFill>
                  <a:srgbClr val="632523"/>
                </a:solidFill>
                <a:latin typeface="Cambria" pitchFamily="18" charset="0"/>
              </a:rPr>
              <a:t>:</a:t>
            </a:r>
            <a:endParaRPr lang="en-US" sz="1600">
              <a:solidFill>
                <a:srgbClr val="632523"/>
              </a:solidFill>
              <a:latin typeface="Cambria" pitchFamily="18" charset="0"/>
            </a:endParaRPr>
          </a:p>
          <a:p>
            <a:pPr>
              <a:buFont typeface="Calibri" pitchFamily="34" charset="0"/>
              <a:buAutoNum type="arabicParenR"/>
            </a:pPr>
            <a:r>
              <a:rPr lang="pl-PL" sz="1600">
                <a:solidFill>
                  <a:srgbClr val="632523"/>
                </a:solidFill>
                <a:latin typeface="Cambria" pitchFamily="18" charset="0"/>
              </a:rPr>
              <a:t> </a:t>
            </a:r>
            <a:r>
              <a:rPr lang="en-US" sz="1600">
                <a:solidFill>
                  <a:srgbClr val="632523"/>
                </a:solidFill>
                <a:latin typeface="Cambria" pitchFamily="18" charset="0"/>
              </a:rPr>
              <a:t>previous aptitude test or</a:t>
            </a:r>
          </a:p>
          <a:p>
            <a:pPr>
              <a:buFont typeface="Calibri" pitchFamily="34" charset="0"/>
              <a:buAutoNum type="arabicParenR"/>
            </a:pPr>
            <a:r>
              <a:rPr lang="sr-Cyrl-CS" sz="1600">
                <a:solidFill>
                  <a:srgbClr val="632523"/>
                </a:solidFill>
                <a:latin typeface="Cambria" pitchFamily="18" charset="0"/>
              </a:rPr>
              <a:t> </a:t>
            </a:r>
            <a:r>
              <a:rPr lang="en-US" sz="1600">
                <a:solidFill>
                  <a:srgbClr val="632523"/>
                </a:solidFill>
                <a:latin typeface="Cambria" pitchFamily="18" charset="0"/>
              </a:rPr>
              <a:t>adaptation period  of up to three years</a:t>
            </a:r>
            <a:endParaRPr lang="sl-SI" sz="1600">
              <a:solidFill>
                <a:srgbClr val="632523"/>
              </a:solidFill>
              <a:latin typeface="Cambria" pitchFamily="18" charset="0"/>
            </a:endParaRPr>
          </a:p>
          <a:p>
            <a:endParaRPr lang="sr-Latn-CS" sz="1600">
              <a:solidFill>
                <a:srgbClr val="632523"/>
              </a:solidFill>
              <a:latin typeface="Cambria" pitchFamily="18" charset="0"/>
            </a:endParaRPr>
          </a:p>
          <a:p>
            <a:pPr>
              <a:buFont typeface="Wingdings" pitchFamily="2" charset="2"/>
              <a:buChar char="Ø"/>
            </a:pPr>
            <a:r>
              <a:rPr lang="sr-Cyrl-CS" sz="1600">
                <a:solidFill>
                  <a:srgbClr val="632523"/>
                </a:solidFill>
                <a:latin typeface="Cambria" pitchFamily="18" charset="0"/>
              </a:rPr>
              <a:t> </a:t>
            </a:r>
            <a:r>
              <a:rPr lang="en-US" sz="1600">
                <a:solidFill>
                  <a:srgbClr val="632523"/>
                </a:solidFill>
                <a:latin typeface="Cambria" pitchFamily="18" charset="0"/>
              </a:rPr>
              <a:t>Applicant ha</a:t>
            </a:r>
            <a:r>
              <a:rPr lang="sr-Cyrl-CS" sz="1600">
                <a:solidFill>
                  <a:srgbClr val="632523"/>
                </a:solidFill>
                <a:latin typeface="Cambria" pitchFamily="18" charset="0"/>
              </a:rPr>
              <a:t>s</a:t>
            </a:r>
            <a:r>
              <a:rPr lang="en-US" sz="1600">
                <a:solidFill>
                  <a:srgbClr val="632523"/>
                </a:solidFill>
                <a:latin typeface="Cambria" pitchFamily="18" charset="0"/>
              </a:rPr>
              <a:t> the possibility </a:t>
            </a:r>
            <a:r>
              <a:rPr lang="en-US" sz="1600" b="1">
                <a:solidFill>
                  <a:srgbClr val="632523"/>
                </a:solidFill>
                <a:latin typeface="Cambria" pitchFamily="18" charset="0"/>
              </a:rPr>
              <a:t>to choose one </a:t>
            </a:r>
            <a:r>
              <a:rPr lang="en-US" sz="1600">
                <a:solidFill>
                  <a:srgbClr val="632523"/>
                </a:solidFill>
                <a:latin typeface="Cambria" pitchFamily="18" charset="0"/>
              </a:rPr>
              <a:t>of the compensation measures</a:t>
            </a:r>
            <a:endParaRPr lang="sr-Latn-CS" sz="1600">
              <a:solidFill>
                <a:srgbClr val="632523"/>
              </a:solidFill>
              <a:latin typeface="Cambria" pitchFamily="18" charset="0"/>
            </a:endParaRPr>
          </a:p>
          <a:p>
            <a:pPr>
              <a:buFont typeface="Wingdings" pitchFamily="2" charset="2"/>
              <a:buChar char="Ø"/>
            </a:pPr>
            <a:endParaRPr lang="en-US" sz="1600">
              <a:solidFill>
                <a:srgbClr val="632523"/>
              </a:solidFill>
              <a:latin typeface="Cambria" pitchFamily="18" charset="0"/>
            </a:endParaRPr>
          </a:p>
          <a:p>
            <a:pPr>
              <a:buFont typeface="Wingdings" pitchFamily="2" charset="2"/>
              <a:buChar char="Ø"/>
            </a:pPr>
            <a:r>
              <a:rPr lang="pl-PL" sz="1600">
                <a:solidFill>
                  <a:srgbClr val="632523"/>
                </a:solidFill>
                <a:latin typeface="Cambria" pitchFamily="18" charset="0"/>
              </a:rPr>
              <a:t> </a:t>
            </a:r>
            <a:r>
              <a:rPr lang="sr-Cyrl-CS" sz="1600">
                <a:solidFill>
                  <a:srgbClr val="632523"/>
                </a:solidFill>
                <a:latin typeface="Cambria" pitchFamily="18" charset="0"/>
              </a:rPr>
              <a:t>C</a:t>
            </a:r>
            <a:r>
              <a:rPr lang="en-US" sz="1600">
                <a:solidFill>
                  <a:srgbClr val="632523"/>
                </a:solidFill>
                <a:latin typeface="Cambria" pitchFamily="18" charset="0"/>
              </a:rPr>
              <a:t>ompensation measure </a:t>
            </a:r>
            <a:r>
              <a:rPr lang="pl-PL" sz="1600">
                <a:solidFill>
                  <a:srgbClr val="632523"/>
                </a:solidFill>
                <a:latin typeface="Cambria" pitchFamily="18" charset="0"/>
              </a:rPr>
              <a:t>- </a:t>
            </a:r>
            <a:r>
              <a:rPr lang="sr-Cyrl-CS" sz="1600" b="1">
                <a:solidFill>
                  <a:srgbClr val="632523"/>
                </a:solidFill>
                <a:latin typeface="Cambria" pitchFamily="18" charset="0"/>
              </a:rPr>
              <a:t>deadline</a:t>
            </a:r>
            <a:r>
              <a:rPr lang="pl-PL" sz="1600" b="1">
                <a:solidFill>
                  <a:srgbClr val="632523"/>
                </a:solidFill>
                <a:latin typeface="Cambria" pitchFamily="18" charset="0"/>
              </a:rPr>
              <a:t>1 </a:t>
            </a:r>
            <a:r>
              <a:rPr lang="sr-Cyrl-CS" sz="1600" b="1">
                <a:solidFill>
                  <a:srgbClr val="632523"/>
                </a:solidFill>
                <a:latin typeface="Cambria" pitchFamily="18" charset="0"/>
              </a:rPr>
              <a:t>month</a:t>
            </a:r>
            <a:endParaRPr lang="pl-PL" sz="1600" b="1">
              <a:solidFill>
                <a:srgbClr val="632523"/>
              </a:solidFill>
              <a:latin typeface="Cambria" pitchFamily="18" charset="0"/>
            </a:endParaRPr>
          </a:p>
          <a:p>
            <a:endParaRPr lang="sr-Latn-CS" sz="1600">
              <a:solidFill>
                <a:srgbClr val="632523"/>
              </a:solidFill>
              <a:latin typeface="Cambria" pitchFamily="18" charset="0"/>
            </a:endParaRPr>
          </a:p>
          <a:p>
            <a:pPr>
              <a:buFont typeface="Wingdings" pitchFamily="2" charset="2"/>
              <a:buChar char="Ø"/>
            </a:pPr>
            <a:r>
              <a:rPr lang="sr-Cyrl-CS" sz="1600">
                <a:solidFill>
                  <a:srgbClr val="632523"/>
                </a:solidFill>
                <a:latin typeface="Cambria" pitchFamily="18" charset="0"/>
              </a:rPr>
              <a:t> </a:t>
            </a:r>
            <a:r>
              <a:rPr lang="en-US" sz="1600">
                <a:solidFill>
                  <a:srgbClr val="632523"/>
                </a:solidFill>
                <a:latin typeface="Cambria" pitchFamily="18" charset="0"/>
              </a:rPr>
              <a:t>Compensation measure </a:t>
            </a:r>
            <a:r>
              <a:rPr lang="sr-Cyrl-CS" sz="1600">
                <a:solidFill>
                  <a:srgbClr val="632523"/>
                </a:solidFill>
                <a:latin typeface="Cambria" pitchFamily="18" charset="0"/>
              </a:rPr>
              <a:t>is </a:t>
            </a:r>
            <a:r>
              <a:rPr lang="en-US" sz="1600">
                <a:solidFill>
                  <a:srgbClr val="632523"/>
                </a:solidFill>
                <a:latin typeface="Cambria" pitchFamily="18" charset="0"/>
              </a:rPr>
              <a:t>defined by the </a:t>
            </a:r>
            <a:r>
              <a:rPr lang="en-US" sz="1600" b="1">
                <a:solidFill>
                  <a:srgbClr val="632523"/>
                </a:solidFill>
                <a:latin typeface="Cambria" pitchFamily="18" charset="0"/>
              </a:rPr>
              <a:t>conclusion </a:t>
            </a:r>
            <a:r>
              <a:rPr lang="sr-Cyrl-CS" sz="1600" b="1">
                <a:solidFill>
                  <a:srgbClr val="632523"/>
                </a:solidFill>
                <a:latin typeface="Cambria" pitchFamily="18" charset="0"/>
              </a:rPr>
              <a:t>of the c</a:t>
            </a:r>
            <a:r>
              <a:rPr lang="fr-FR" sz="1600" b="1">
                <a:solidFill>
                  <a:srgbClr val="632523"/>
                </a:solidFill>
                <a:latin typeface="Cambria" pitchFamily="18" charset="0"/>
              </a:rPr>
              <a:t>ompetent professional </a:t>
            </a:r>
            <a:r>
              <a:rPr lang="sr-Cyrl-CS" sz="1600" b="1">
                <a:solidFill>
                  <a:srgbClr val="632523"/>
                </a:solidFill>
                <a:latin typeface="Cambria" pitchFamily="18" charset="0"/>
              </a:rPr>
              <a:t>authority </a:t>
            </a:r>
            <a:endParaRPr lang="pl-PL" sz="1600" b="1">
              <a:solidFill>
                <a:srgbClr val="632523"/>
              </a:solidFill>
              <a:latin typeface="Cambria" pitchFamily="18" charset="0"/>
            </a:endParaRPr>
          </a:p>
          <a:p>
            <a:pPr>
              <a:buFont typeface="Wingdings" pitchFamily="2" charset="2"/>
              <a:buChar char="Ø"/>
            </a:pPr>
            <a:endParaRPr lang="sr-Latn-CS" sz="1600">
              <a:solidFill>
                <a:srgbClr val="632523"/>
              </a:solidFill>
              <a:latin typeface="Cambria" pitchFamily="18" charset="0"/>
            </a:endParaRPr>
          </a:p>
          <a:p>
            <a:pPr>
              <a:buFont typeface="Wingdings" pitchFamily="2" charset="2"/>
              <a:buChar char="Ø"/>
            </a:pPr>
            <a:r>
              <a:rPr lang="sr-Cyrl-CS" sz="1600">
                <a:solidFill>
                  <a:srgbClr val="632523"/>
                </a:solidFill>
                <a:latin typeface="Cambria" pitchFamily="18" charset="0"/>
              </a:rPr>
              <a:t> </a:t>
            </a:r>
            <a:r>
              <a:rPr lang="en-US" sz="1600">
                <a:solidFill>
                  <a:srgbClr val="632523"/>
                </a:solidFill>
                <a:latin typeface="Cambria" pitchFamily="18" charset="0"/>
              </a:rPr>
              <a:t>The applicant ha</a:t>
            </a:r>
            <a:r>
              <a:rPr lang="sr-Cyrl-CS" sz="1600">
                <a:solidFill>
                  <a:srgbClr val="632523"/>
                </a:solidFill>
                <a:latin typeface="Cambria" pitchFamily="18" charset="0"/>
              </a:rPr>
              <a:t>s</a:t>
            </a:r>
            <a:r>
              <a:rPr lang="en-US" sz="1600">
                <a:solidFill>
                  <a:srgbClr val="632523"/>
                </a:solidFill>
                <a:latin typeface="Cambria" pitchFamily="18" charset="0"/>
              </a:rPr>
              <a:t> the </a:t>
            </a:r>
            <a:r>
              <a:rPr lang="en-US" sz="1600" b="1">
                <a:solidFill>
                  <a:srgbClr val="632523"/>
                </a:solidFill>
                <a:latin typeface="Cambria" pitchFamily="18" charset="0"/>
              </a:rPr>
              <a:t>right of appeal </a:t>
            </a:r>
            <a:r>
              <a:rPr lang="sr-Cyrl-CS" sz="1600">
                <a:solidFill>
                  <a:srgbClr val="632523"/>
                </a:solidFill>
                <a:latin typeface="Cambria" pitchFamily="18" charset="0"/>
              </a:rPr>
              <a:t>to the Ministry </a:t>
            </a:r>
            <a:r>
              <a:rPr lang="en-US" sz="1600">
                <a:solidFill>
                  <a:srgbClr val="632523"/>
                </a:solidFill>
                <a:latin typeface="Cambria" pitchFamily="18" charset="0"/>
              </a:rPr>
              <a:t>against the conclusion</a:t>
            </a:r>
          </a:p>
        </p:txBody>
      </p:sp>
      <p:sp>
        <p:nvSpPr>
          <p:cNvPr id="32" name="Rectangle 31"/>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3" name="Rectangle 32"/>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229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grpSp>
        <p:nvGrpSpPr>
          <p:cNvPr id="1229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9" name="Title 1"/>
          <p:cNvSpPr txBox="1">
            <a:spLocks/>
          </p:cNvSpPr>
          <p:nvPr/>
        </p:nvSpPr>
        <p:spPr bwMode="auto">
          <a:xfrm>
            <a:off x="909638" y="609600"/>
            <a:ext cx="7924800" cy="990600"/>
          </a:xfrm>
          <a:prstGeom prst="rect">
            <a:avLst/>
          </a:prstGeom>
          <a:noFill/>
          <a:ln w="9525">
            <a:noFill/>
            <a:miter lim="800000"/>
            <a:headEnd/>
            <a:tailEnd/>
          </a:ln>
        </p:spPr>
        <p:txBody>
          <a:bodyPr anchor="ctr">
            <a:normAutofit/>
          </a:bodyPr>
          <a:lstStyle/>
          <a:p>
            <a:pPr algn="ctr" eaLnBrk="0" hangingPunct="0">
              <a:defRPr/>
            </a:pPr>
            <a:endParaRPr lang="x-none" sz="2800" b="1" dirty="0">
              <a:solidFill>
                <a:schemeClr val="accent2">
                  <a:lumMod val="50000"/>
                </a:schemeClr>
              </a:solidFill>
              <a:latin typeface="Cambria" pitchFamily="18" charset="0"/>
              <a:ea typeface="+mj-ea"/>
              <a:cs typeface="+mj-cs"/>
            </a:endParaRPr>
          </a:p>
        </p:txBody>
      </p:sp>
      <p:pic>
        <p:nvPicPr>
          <p:cNvPr id="1229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3323" name="Rectangle 21"/>
          <p:cNvSpPr>
            <a:spLocks noChangeArrowheads="1"/>
          </p:cNvSpPr>
          <p:nvPr/>
        </p:nvSpPr>
        <p:spPr bwMode="auto">
          <a:xfrm>
            <a:off x="1524000" y="990600"/>
            <a:ext cx="6858000" cy="708025"/>
          </a:xfrm>
          <a:prstGeom prst="rect">
            <a:avLst/>
          </a:prstGeom>
          <a:noFill/>
          <a:ln w="9525">
            <a:noFill/>
            <a:miter lim="800000"/>
            <a:headEnd/>
            <a:tailEnd/>
          </a:ln>
        </p:spPr>
        <p:txBody>
          <a:bodyPr>
            <a:spAutoFit/>
          </a:bodyPr>
          <a:lstStyle/>
          <a:p>
            <a:pPr algn="ctr">
              <a:defRPr/>
            </a:pPr>
            <a:r>
              <a:rPr lang="sr-Cyrl-CS" sz="2000" b="1" dirty="0">
                <a:solidFill>
                  <a:schemeClr val="accent2">
                    <a:lumMod val="50000"/>
                  </a:schemeClr>
                </a:solidFill>
                <a:latin typeface="Cambria" pitchFamily="18" charset="0"/>
              </a:rPr>
              <a:t>DEADLINE FOR </a:t>
            </a:r>
            <a:r>
              <a:rPr lang="en-US" sz="2000" b="1" dirty="0">
                <a:solidFill>
                  <a:schemeClr val="accent2">
                    <a:lumMod val="50000"/>
                  </a:schemeClr>
                </a:solidFill>
                <a:latin typeface="Cambria" pitchFamily="18" charset="0"/>
              </a:rPr>
              <a:t>RECOGNITION</a:t>
            </a:r>
            <a:r>
              <a:rPr lang="sr-Cyrl-CS" sz="2000" b="1" dirty="0">
                <a:solidFill>
                  <a:schemeClr val="accent2">
                    <a:lumMod val="50000"/>
                  </a:schemeClr>
                </a:solidFill>
                <a:latin typeface="Cambria" pitchFamily="18" charset="0"/>
              </a:rPr>
              <a:t> OF </a:t>
            </a:r>
            <a:r>
              <a:rPr lang="en-US" sz="2000" b="1" dirty="0">
                <a:solidFill>
                  <a:schemeClr val="accent2">
                    <a:lumMod val="50000"/>
                  </a:schemeClr>
                </a:solidFill>
                <a:latin typeface="Cambria" pitchFamily="18" charset="0"/>
                <a:cs typeface="Arial" charset="0"/>
              </a:rPr>
              <a:t>FOREIGN QUALIFICATION</a:t>
            </a:r>
            <a:r>
              <a:rPr lang="sr-Cyrl-CS" sz="2000" b="1" dirty="0">
                <a:solidFill>
                  <a:schemeClr val="accent2">
                    <a:lumMod val="50000"/>
                  </a:schemeClr>
                </a:solidFill>
                <a:latin typeface="Cambria" pitchFamily="18" charset="0"/>
                <a:cs typeface="Arial" charset="0"/>
              </a:rPr>
              <a:t> </a:t>
            </a:r>
            <a:r>
              <a:rPr lang="sr-Cyrl-CS" sz="2000" b="1" dirty="0">
                <a:solidFill>
                  <a:schemeClr val="accent2">
                    <a:lumMod val="50000"/>
                  </a:schemeClr>
                </a:solidFill>
                <a:latin typeface="Cambria" pitchFamily="18" charset="0"/>
              </a:rPr>
              <a:t>AND </a:t>
            </a:r>
            <a:r>
              <a:rPr lang="sl-SI" sz="2000" b="1" dirty="0">
                <a:solidFill>
                  <a:schemeClr val="accent2">
                    <a:lumMod val="50000"/>
                  </a:schemeClr>
                </a:solidFill>
                <a:latin typeface="Cambria" pitchFamily="18" charset="0"/>
              </a:rPr>
              <a:t>AUTOMAT</a:t>
            </a:r>
            <a:r>
              <a:rPr lang="sr-Cyrl-CS" sz="2000" b="1" dirty="0">
                <a:solidFill>
                  <a:schemeClr val="accent2">
                    <a:lumMod val="50000"/>
                  </a:schemeClr>
                </a:solidFill>
                <a:latin typeface="Cambria" pitchFamily="18" charset="0"/>
              </a:rPr>
              <a:t>IC</a:t>
            </a:r>
            <a:r>
              <a:rPr lang="sl-SI" sz="2000" b="1" dirty="0">
                <a:solidFill>
                  <a:schemeClr val="accent2">
                    <a:lumMod val="50000"/>
                  </a:schemeClr>
                </a:solidFill>
                <a:latin typeface="Cambria" pitchFamily="18" charset="0"/>
              </a:rPr>
              <a:t> </a:t>
            </a:r>
            <a:r>
              <a:rPr lang="sr-Cyrl-CS" sz="2000" b="1" dirty="0">
                <a:solidFill>
                  <a:schemeClr val="accent2">
                    <a:lumMod val="50000"/>
                  </a:schemeClr>
                </a:solidFill>
                <a:latin typeface="Cambria" pitchFamily="18" charset="0"/>
              </a:rPr>
              <a:t>RECOGNITION </a:t>
            </a:r>
            <a:endParaRPr lang="en-US" sz="2000" dirty="0">
              <a:solidFill>
                <a:schemeClr val="accent2">
                  <a:lumMod val="50000"/>
                </a:schemeClr>
              </a:solidFill>
              <a:latin typeface="Cambria" pitchFamily="18" charset="0"/>
            </a:endParaRPr>
          </a:p>
        </p:txBody>
      </p:sp>
      <p:sp>
        <p:nvSpPr>
          <p:cNvPr id="13324" name="Rectangle 28"/>
          <p:cNvSpPr>
            <a:spLocks noChangeArrowheads="1"/>
          </p:cNvSpPr>
          <p:nvPr/>
        </p:nvSpPr>
        <p:spPr bwMode="auto">
          <a:xfrm>
            <a:off x="762000" y="1981200"/>
            <a:ext cx="7391400" cy="4678363"/>
          </a:xfrm>
          <a:prstGeom prst="rect">
            <a:avLst/>
          </a:prstGeom>
          <a:noFill/>
          <a:ln w="9525">
            <a:noFill/>
            <a:miter lim="800000"/>
            <a:headEnd/>
            <a:tailEnd/>
          </a:ln>
        </p:spPr>
        <p:txBody>
          <a:bodyPr>
            <a:spAutoFit/>
          </a:bodyPr>
          <a:lstStyle/>
          <a:p>
            <a:pPr algn="just">
              <a:buFont typeface="Wingdings" pitchFamily="2" charset="2"/>
              <a:buChar char="Ø"/>
              <a:defRPr/>
            </a:pPr>
            <a:r>
              <a:rPr lang="sr-Cyrl-CS" sz="2000" dirty="0">
                <a:solidFill>
                  <a:schemeClr val="accent2">
                    <a:lumMod val="50000"/>
                  </a:schemeClr>
                </a:solidFill>
                <a:latin typeface="Cambria" pitchFamily="18" charset="0"/>
              </a:rPr>
              <a:t> </a:t>
            </a:r>
            <a:r>
              <a:rPr lang="en-US" sz="2000" dirty="0">
                <a:solidFill>
                  <a:schemeClr val="accent2">
                    <a:lumMod val="50000"/>
                  </a:schemeClr>
                </a:solidFill>
                <a:latin typeface="Cambria" pitchFamily="18" charset="0"/>
              </a:rPr>
              <a:t>Ministry, after the procedure performed by the competent authority, make</a:t>
            </a:r>
            <a:r>
              <a:rPr lang="sr-Cyrl-CS" sz="2000" dirty="0">
                <a:solidFill>
                  <a:schemeClr val="accent2">
                    <a:lumMod val="50000"/>
                  </a:schemeClr>
                </a:solidFill>
                <a:latin typeface="Cambria" pitchFamily="18" charset="0"/>
              </a:rPr>
              <a:t>s</a:t>
            </a:r>
            <a:r>
              <a:rPr lang="en-US" sz="2000" dirty="0">
                <a:solidFill>
                  <a:schemeClr val="accent2">
                    <a:lumMod val="50000"/>
                  </a:schemeClr>
                </a:solidFill>
                <a:latin typeface="Cambria" pitchFamily="18" charset="0"/>
              </a:rPr>
              <a:t> </a:t>
            </a:r>
            <a:r>
              <a:rPr lang="en-US" sz="2000" b="1" dirty="0">
                <a:solidFill>
                  <a:schemeClr val="accent2">
                    <a:lumMod val="50000"/>
                  </a:schemeClr>
                </a:solidFill>
                <a:latin typeface="Cambria" pitchFamily="18" charset="0"/>
              </a:rPr>
              <a:t>decision on recognition</a:t>
            </a:r>
            <a:r>
              <a:rPr lang="sr-Cyrl-CS" sz="2000" b="1" dirty="0">
                <a:solidFill>
                  <a:schemeClr val="accent2">
                    <a:lumMod val="50000"/>
                  </a:schemeClr>
                </a:solidFill>
                <a:latin typeface="Cambria" pitchFamily="18" charset="0"/>
              </a:rPr>
              <a:t> of </a:t>
            </a:r>
            <a:r>
              <a:rPr lang="en-US" sz="2000" b="1" dirty="0">
                <a:solidFill>
                  <a:schemeClr val="accent2">
                    <a:lumMod val="50000"/>
                  </a:schemeClr>
                </a:solidFill>
                <a:latin typeface="Cambria" pitchFamily="18" charset="0"/>
                <a:cs typeface="Arial" charset="0"/>
              </a:rPr>
              <a:t>foreign qualification </a:t>
            </a:r>
            <a:r>
              <a:rPr lang="en-US" sz="2000" dirty="0">
                <a:solidFill>
                  <a:schemeClr val="accent2">
                    <a:lumMod val="50000"/>
                  </a:schemeClr>
                </a:solidFill>
                <a:latin typeface="Cambria" pitchFamily="18" charset="0"/>
                <a:cs typeface="Arial" charset="0"/>
              </a:rPr>
              <a:t>for pursuing regulated profession</a:t>
            </a:r>
            <a:endParaRPr lang="en-US" sz="2000" dirty="0">
              <a:solidFill>
                <a:schemeClr val="accent2">
                  <a:lumMod val="50000"/>
                </a:schemeClr>
              </a:solidFill>
              <a:latin typeface="Cambria" pitchFamily="18" charset="0"/>
            </a:endParaRPr>
          </a:p>
          <a:p>
            <a:pPr algn="just">
              <a:defRPr/>
            </a:pPr>
            <a:r>
              <a:rPr lang="pl-PL" sz="2000" dirty="0">
                <a:solidFill>
                  <a:schemeClr val="accent2">
                    <a:lumMod val="50000"/>
                  </a:schemeClr>
                </a:solidFill>
                <a:latin typeface="Cambria" pitchFamily="18" charset="0"/>
              </a:rPr>
              <a:t> </a:t>
            </a:r>
            <a:endParaRPr lang="en-US" sz="2000" dirty="0">
              <a:solidFill>
                <a:schemeClr val="accent2">
                  <a:lumMod val="50000"/>
                </a:schemeClr>
              </a:solidFill>
              <a:latin typeface="Cambria" pitchFamily="18" charset="0"/>
            </a:endParaRPr>
          </a:p>
          <a:p>
            <a:pPr algn="just">
              <a:buFont typeface="Wingdings" pitchFamily="2" charset="2"/>
              <a:buChar char="Ø"/>
              <a:defRPr/>
            </a:pPr>
            <a:r>
              <a:rPr lang="sr-Cyrl-CS" sz="2000" dirty="0">
                <a:solidFill>
                  <a:schemeClr val="accent2">
                    <a:lumMod val="50000"/>
                  </a:schemeClr>
                </a:solidFill>
                <a:latin typeface="Cambria" pitchFamily="18" charset="0"/>
              </a:rPr>
              <a:t> </a:t>
            </a:r>
            <a:r>
              <a:rPr lang="en-US" sz="2000" dirty="0">
                <a:solidFill>
                  <a:schemeClr val="accent2">
                    <a:lumMod val="50000"/>
                  </a:schemeClr>
                </a:solidFill>
                <a:latin typeface="Cambria" pitchFamily="18" charset="0"/>
              </a:rPr>
              <a:t>Ministry make</a:t>
            </a:r>
            <a:r>
              <a:rPr lang="sr-Cyrl-CS" sz="2000" dirty="0">
                <a:solidFill>
                  <a:schemeClr val="accent2">
                    <a:lumMod val="50000"/>
                  </a:schemeClr>
                </a:solidFill>
                <a:latin typeface="Cambria" pitchFamily="18" charset="0"/>
              </a:rPr>
              <a:t>s</a:t>
            </a:r>
            <a:r>
              <a:rPr lang="en-US" sz="2000" dirty="0">
                <a:solidFill>
                  <a:schemeClr val="accent2">
                    <a:lumMod val="50000"/>
                  </a:schemeClr>
                </a:solidFill>
                <a:latin typeface="Cambria" pitchFamily="18" charset="0"/>
              </a:rPr>
              <a:t> decision </a:t>
            </a:r>
            <a:r>
              <a:rPr lang="sr-Cyrl-CS" sz="2000" dirty="0">
                <a:solidFill>
                  <a:schemeClr val="accent2">
                    <a:lumMod val="50000"/>
                  </a:schemeClr>
                </a:solidFill>
                <a:latin typeface="Cambria" pitchFamily="18" charset="0"/>
              </a:rPr>
              <a:t>on recognition</a:t>
            </a:r>
            <a:r>
              <a:rPr lang="sr-Latn-CS" sz="2000" dirty="0">
                <a:solidFill>
                  <a:schemeClr val="accent2">
                    <a:lumMod val="50000"/>
                  </a:schemeClr>
                </a:solidFill>
                <a:latin typeface="Cambria" pitchFamily="18" charset="0"/>
              </a:rPr>
              <a:t> </a:t>
            </a:r>
            <a:r>
              <a:rPr lang="pl-PL" sz="2000" dirty="0">
                <a:solidFill>
                  <a:schemeClr val="accent2">
                    <a:lumMod val="50000"/>
                  </a:schemeClr>
                </a:solidFill>
                <a:latin typeface="Cambria" pitchFamily="18" charset="0"/>
              </a:rPr>
              <a:t>– </a:t>
            </a:r>
            <a:r>
              <a:rPr lang="sr-Cyrl-CS" sz="2000" b="1" dirty="0">
                <a:solidFill>
                  <a:schemeClr val="accent2">
                    <a:lumMod val="50000"/>
                  </a:schemeClr>
                </a:solidFill>
                <a:latin typeface="Cambria" pitchFamily="18" charset="0"/>
              </a:rPr>
              <a:t>deadline </a:t>
            </a:r>
            <a:r>
              <a:rPr lang="pl-PL" sz="2000" b="1" dirty="0">
                <a:solidFill>
                  <a:schemeClr val="accent2">
                    <a:lumMod val="50000"/>
                  </a:schemeClr>
                </a:solidFill>
                <a:latin typeface="Cambria" pitchFamily="18" charset="0"/>
              </a:rPr>
              <a:t>90 da</a:t>
            </a:r>
            <a:r>
              <a:rPr lang="sr-Cyrl-CS" sz="2000" b="1" dirty="0">
                <a:solidFill>
                  <a:schemeClr val="accent2">
                    <a:lumMod val="50000"/>
                  </a:schemeClr>
                </a:solidFill>
                <a:latin typeface="Cambria" pitchFamily="18" charset="0"/>
              </a:rPr>
              <a:t>ys</a:t>
            </a:r>
            <a:r>
              <a:rPr lang="pl-PL" sz="2000" b="1" dirty="0">
                <a:solidFill>
                  <a:schemeClr val="accent2">
                    <a:lumMod val="50000"/>
                  </a:schemeClr>
                </a:solidFill>
                <a:latin typeface="Cambria" pitchFamily="18" charset="0"/>
              </a:rPr>
              <a:t> </a:t>
            </a:r>
            <a:endParaRPr lang="en-US" sz="2000" b="1" dirty="0">
              <a:solidFill>
                <a:schemeClr val="accent2">
                  <a:lumMod val="50000"/>
                </a:schemeClr>
              </a:solidFill>
              <a:latin typeface="Cambria" pitchFamily="18" charset="0"/>
            </a:endParaRPr>
          </a:p>
          <a:p>
            <a:pPr algn="just">
              <a:defRPr/>
            </a:pPr>
            <a:r>
              <a:rPr lang="sl-SI" sz="2000" b="1" dirty="0">
                <a:solidFill>
                  <a:schemeClr val="accent2">
                    <a:lumMod val="50000"/>
                  </a:schemeClr>
                </a:solidFill>
                <a:latin typeface="Cambria" pitchFamily="18" charset="0"/>
              </a:rPr>
              <a:t> </a:t>
            </a:r>
            <a:endParaRPr lang="en-US" sz="2000" dirty="0">
              <a:solidFill>
                <a:schemeClr val="accent2">
                  <a:lumMod val="50000"/>
                </a:schemeClr>
              </a:solidFill>
              <a:latin typeface="Cambria" pitchFamily="18" charset="0"/>
            </a:endParaRPr>
          </a:p>
          <a:p>
            <a:pPr algn="just">
              <a:buFont typeface="Wingdings" pitchFamily="2" charset="2"/>
              <a:buChar char="Ø"/>
              <a:defRPr/>
            </a:pPr>
            <a:r>
              <a:rPr lang="sr-Cyrl-CS" sz="2000" b="1" dirty="0">
                <a:solidFill>
                  <a:schemeClr val="accent2">
                    <a:lumMod val="50000"/>
                  </a:schemeClr>
                </a:solidFill>
                <a:latin typeface="Cambria" pitchFamily="18" charset="0"/>
              </a:rPr>
              <a:t> </a:t>
            </a:r>
            <a:r>
              <a:rPr lang="sl-SI" sz="2000" b="1" dirty="0">
                <a:solidFill>
                  <a:schemeClr val="accent2">
                    <a:lumMod val="50000"/>
                  </a:schemeClr>
                </a:solidFill>
                <a:latin typeface="Cambria" pitchFamily="18" charset="0"/>
              </a:rPr>
              <a:t>automat</a:t>
            </a:r>
            <a:r>
              <a:rPr lang="sr-Cyrl-CS" sz="2000" b="1" dirty="0">
                <a:solidFill>
                  <a:schemeClr val="accent2">
                    <a:lumMod val="50000"/>
                  </a:schemeClr>
                </a:solidFill>
                <a:latin typeface="Cambria" pitchFamily="18" charset="0"/>
              </a:rPr>
              <a:t>ic</a:t>
            </a:r>
            <a:r>
              <a:rPr lang="sl-SI" sz="2000" b="1" dirty="0">
                <a:solidFill>
                  <a:schemeClr val="accent2">
                    <a:lumMod val="50000"/>
                  </a:schemeClr>
                </a:solidFill>
                <a:latin typeface="Cambria" pitchFamily="18" charset="0"/>
              </a:rPr>
              <a:t> </a:t>
            </a:r>
            <a:r>
              <a:rPr lang="sr-Cyrl-CS" sz="2000" b="1" dirty="0">
                <a:solidFill>
                  <a:schemeClr val="accent2">
                    <a:lumMod val="50000"/>
                  </a:schemeClr>
                </a:solidFill>
                <a:latin typeface="Cambria" pitchFamily="18" charset="0"/>
              </a:rPr>
              <a:t>recognition of regulated professions</a:t>
            </a:r>
            <a:r>
              <a:rPr lang="sl-SI" sz="2000" b="1" dirty="0">
                <a:solidFill>
                  <a:schemeClr val="accent2">
                    <a:lumMod val="50000"/>
                  </a:schemeClr>
                </a:solidFill>
                <a:latin typeface="Cambria" pitchFamily="18" charset="0"/>
              </a:rPr>
              <a:t> </a:t>
            </a:r>
            <a:r>
              <a:rPr lang="sl-SI" sz="2000" dirty="0">
                <a:solidFill>
                  <a:schemeClr val="accent2">
                    <a:lumMod val="50000"/>
                  </a:schemeClr>
                </a:solidFill>
                <a:latin typeface="Cambria" pitchFamily="18" charset="0"/>
              </a:rPr>
              <a:t>(</a:t>
            </a:r>
            <a:r>
              <a:rPr lang="en-US" sz="2000" dirty="0">
                <a:solidFill>
                  <a:schemeClr val="accent2">
                    <a:lumMod val="50000"/>
                  </a:schemeClr>
                </a:solidFill>
                <a:latin typeface="Cambria" pitchFamily="18" charset="0"/>
              </a:rPr>
              <a:t>In the procedure of recognition of foreign qualification for pursuing regulated profession, the evidence on formal education of citizens of European Union member states shall be recognized as if obtained in Montenegro</a:t>
            </a:r>
            <a:r>
              <a:rPr lang="pl-PL" sz="2000" dirty="0">
                <a:solidFill>
                  <a:schemeClr val="accent2">
                    <a:lumMod val="50000"/>
                  </a:schemeClr>
                </a:solidFill>
                <a:latin typeface="Cambria" pitchFamily="18" charset="0"/>
              </a:rPr>
              <a:t>)</a:t>
            </a:r>
            <a:endParaRPr lang="en-US" sz="2000" dirty="0">
              <a:solidFill>
                <a:schemeClr val="accent2">
                  <a:lumMod val="50000"/>
                </a:schemeClr>
              </a:solidFill>
              <a:latin typeface="Cambria" pitchFamily="18" charset="0"/>
            </a:endParaRPr>
          </a:p>
          <a:p>
            <a:pPr algn="just">
              <a:defRPr/>
            </a:pPr>
            <a:r>
              <a:rPr lang="sr-Latn-CS" sz="2000" b="1" dirty="0">
                <a:solidFill>
                  <a:schemeClr val="accent2">
                    <a:lumMod val="50000"/>
                  </a:schemeClr>
                </a:solidFill>
                <a:latin typeface="Cambria" pitchFamily="18" charset="0"/>
              </a:rPr>
              <a:t> </a:t>
            </a:r>
            <a:endParaRPr lang="en-US" sz="2000" dirty="0">
              <a:solidFill>
                <a:schemeClr val="accent2">
                  <a:lumMod val="50000"/>
                </a:schemeClr>
              </a:solidFill>
              <a:latin typeface="Cambria" pitchFamily="18" charset="0"/>
            </a:endParaRPr>
          </a:p>
          <a:p>
            <a:pPr algn="just">
              <a:buFont typeface="Wingdings" pitchFamily="2" charset="2"/>
              <a:buChar char="Ø"/>
              <a:defRPr/>
            </a:pPr>
            <a:r>
              <a:rPr lang="sr-Cyrl-CS" sz="2000" b="1" dirty="0">
                <a:solidFill>
                  <a:schemeClr val="accent2">
                    <a:lumMod val="50000"/>
                  </a:schemeClr>
                </a:solidFill>
                <a:latin typeface="Cambria" pitchFamily="18" charset="0"/>
              </a:rPr>
              <a:t> </a:t>
            </a:r>
            <a:r>
              <a:rPr lang="sr-Latn-CS" sz="2000" b="1" dirty="0">
                <a:solidFill>
                  <a:schemeClr val="accent2">
                    <a:lumMod val="50000"/>
                  </a:schemeClr>
                </a:solidFill>
                <a:latin typeface="Cambria" pitchFamily="18" charset="0"/>
              </a:rPr>
              <a:t>Professional title</a:t>
            </a:r>
            <a:r>
              <a:rPr lang="sr-Cyrl-CS" sz="2000" b="1" dirty="0">
                <a:solidFill>
                  <a:schemeClr val="accent2">
                    <a:lumMod val="50000"/>
                  </a:schemeClr>
                </a:solidFill>
                <a:latin typeface="Cambria" pitchFamily="18" charset="0"/>
              </a:rPr>
              <a:t> </a:t>
            </a:r>
            <a:r>
              <a:rPr lang="en-US" sz="2000" dirty="0">
                <a:solidFill>
                  <a:schemeClr val="accent2">
                    <a:lumMod val="50000"/>
                  </a:schemeClr>
                </a:solidFill>
                <a:latin typeface="Cambria" pitchFamily="18" charset="0"/>
              </a:rPr>
              <a:t>may be different from the title that can be acquired after the formal education in Montenegro</a:t>
            </a:r>
          </a:p>
          <a:p>
            <a:pPr>
              <a:defRPr/>
            </a:pPr>
            <a:r>
              <a:rPr lang="sr-Latn-CS" b="1" dirty="0">
                <a:solidFill>
                  <a:schemeClr val="accent2">
                    <a:lumMod val="50000"/>
                  </a:schemeClr>
                </a:solidFill>
                <a:latin typeface="Cambria" pitchFamily="18" charset="0"/>
              </a:rPr>
              <a:t> </a:t>
            </a:r>
            <a:endParaRPr lang="en-US" dirty="0">
              <a:solidFill>
                <a:schemeClr val="accent2">
                  <a:lumMod val="50000"/>
                </a:schemeClr>
              </a:solidFill>
              <a:latin typeface="Cambria" pitchFamily="18" charset="0"/>
            </a:endParaRPr>
          </a:p>
        </p:txBody>
      </p:sp>
      <p:sp>
        <p:nvSpPr>
          <p:cNvPr id="30" name="Rectangle 29"/>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1" name="Rectangle 30"/>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1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charset="0"/>
              </a:rPr>
              <a:t>Negotiating Team for the Accession of  </a:t>
            </a:r>
            <a:r>
              <a:rPr lang="sr-Latn-CS" sz="1000" b="1" dirty="0">
                <a:solidFill>
                  <a:schemeClr val="accent2">
                    <a:lumMod val="75000"/>
                  </a:schemeClr>
                </a:solidFill>
                <a:latin typeface="Cambria" pitchFamily="18" charset="0"/>
                <a:cs typeface="Arial" charset="0"/>
              </a:rPr>
              <a:t>Montenegro </a:t>
            </a:r>
            <a:r>
              <a:rPr lang="en-GB" sz="1000" b="1" dirty="0">
                <a:solidFill>
                  <a:schemeClr val="accent2">
                    <a:lumMod val="75000"/>
                  </a:schemeClr>
                </a:solidFill>
                <a:latin typeface="Cambria" pitchFamily="18" charset="0"/>
                <a:cs typeface="Arial" charset="0"/>
              </a:rPr>
              <a:t>to the European Union</a:t>
            </a:r>
            <a:r>
              <a:rPr lang="sr-Latn-CS" sz="1000" b="1" dirty="0">
                <a:solidFill>
                  <a:schemeClr val="accent2">
                    <a:lumMod val="75000"/>
                  </a:schemeClr>
                </a:solidFill>
                <a:latin typeface="Cambria" pitchFamily="18" charset="0"/>
                <a:cs typeface="Arial" charset="0"/>
              </a:rPr>
              <a:t> </a:t>
            </a:r>
            <a:endParaRPr lang="en-US" sz="1000" dirty="0">
              <a:solidFill>
                <a:schemeClr val="accent2">
                  <a:lumMod val="75000"/>
                </a:schemeClr>
              </a:solidFill>
              <a:latin typeface="+mn-lt"/>
              <a:cs typeface="Arial" charset="0"/>
            </a:endParaRPr>
          </a:p>
        </p:txBody>
      </p:sp>
      <p:pic>
        <p:nvPicPr>
          <p:cNvPr id="1331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331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332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Title 1"/>
          <p:cNvSpPr txBox="1">
            <a:spLocks/>
          </p:cNvSpPr>
          <p:nvPr/>
        </p:nvSpPr>
        <p:spPr bwMode="auto">
          <a:xfrm>
            <a:off x="533400" y="533400"/>
            <a:ext cx="8153400" cy="884238"/>
          </a:xfrm>
          <a:prstGeom prst="rect">
            <a:avLst/>
          </a:prstGeom>
          <a:noFill/>
          <a:ln w="9525">
            <a:noFill/>
            <a:miter lim="800000"/>
            <a:headEnd/>
            <a:tailEnd/>
          </a:ln>
        </p:spPr>
        <p:txBody>
          <a:bodyPr anchor="ctr">
            <a:normAutofit/>
          </a:bodyPr>
          <a:lstStyle/>
          <a:p>
            <a:pPr algn="ctr" eaLnBrk="0" hangingPunct="0">
              <a:defRPr/>
            </a:pPr>
            <a:endParaRPr lang="en-US" sz="1400" b="1" dirty="0">
              <a:solidFill>
                <a:schemeClr val="accent2">
                  <a:lumMod val="50000"/>
                </a:schemeClr>
              </a:solidFill>
              <a:latin typeface="CourierPS" pitchFamily="49" charset="0"/>
              <a:ea typeface="+mj-ea"/>
              <a:cs typeface="+mj-cs"/>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graphicFrame>
        <p:nvGraphicFramePr>
          <p:cNvPr id="21" name="Diagram 20"/>
          <p:cNvGraphicFramePr>
            <a:graphicFrameLocks/>
          </p:cNvGraphicFramePr>
          <p:nvPr/>
        </p:nvGraphicFramePr>
        <p:xfrm>
          <a:off x="1447800" y="2514600"/>
          <a:ext cx="7557674" cy="3810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325" name="Picture 18" descr="EU MN logo"/>
          <p:cNvPicPr>
            <a:picLocks noChangeAspect="1" noChangeArrowheads="1"/>
          </p:cNvPicPr>
          <p:nvPr/>
        </p:nvPicPr>
        <p:blipFill>
          <a:blip r:embed="rId8"/>
          <a:srcRect/>
          <a:stretch>
            <a:fillRect/>
          </a:stretch>
        </p:blipFill>
        <p:spPr bwMode="auto">
          <a:xfrm>
            <a:off x="152400" y="609600"/>
            <a:ext cx="1219200" cy="685800"/>
          </a:xfrm>
          <a:prstGeom prst="rect">
            <a:avLst/>
          </a:prstGeom>
          <a:noFill/>
          <a:ln w="9525">
            <a:noFill/>
            <a:miter lim="800000"/>
            <a:headEnd/>
            <a:tailEnd/>
          </a:ln>
        </p:spPr>
      </p:pic>
      <p:sp>
        <p:nvSpPr>
          <p:cNvPr id="14351" name="Rectangle 21"/>
          <p:cNvSpPr>
            <a:spLocks noChangeArrowheads="1"/>
          </p:cNvSpPr>
          <p:nvPr/>
        </p:nvSpPr>
        <p:spPr bwMode="auto">
          <a:xfrm>
            <a:off x="762000" y="838200"/>
            <a:ext cx="7620000" cy="400050"/>
          </a:xfrm>
          <a:prstGeom prst="rect">
            <a:avLst/>
          </a:prstGeom>
          <a:noFill/>
          <a:ln w="9525">
            <a:noFill/>
            <a:miter lim="800000"/>
            <a:headEnd/>
            <a:tailEnd/>
          </a:ln>
        </p:spPr>
        <p:txBody>
          <a:bodyPr>
            <a:spAutoFit/>
          </a:bodyPr>
          <a:lstStyle/>
          <a:p>
            <a:pPr algn="ctr">
              <a:defRPr/>
            </a:pPr>
            <a:r>
              <a:rPr lang="sr-Cyrl-CS" sz="2000" b="1" dirty="0">
                <a:solidFill>
                  <a:schemeClr val="accent2">
                    <a:lumMod val="50000"/>
                  </a:schemeClr>
                </a:solidFill>
                <a:latin typeface="Cambria" pitchFamily="18" charset="0"/>
              </a:rPr>
              <a:t>CONTACT POINT FOR REGULATED PROFESSIONS</a:t>
            </a:r>
            <a:endParaRPr lang="en-US" sz="2000" b="1" dirty="0">
              <a:solidFill>
                <a:schemeClr val="accent2">
                  <a:lumMod val="50000"/>
                </a:schemeClr>
              </a:solidFill>
              <a:latin typeface="Cambria" pitchFamily="18" charset="0"/>
            </a:endParaRPr>
          </a:p>
        </p:txBody>
      </p:sp>
      <p:graphicFrame>
        <p:nvGraphicFramePr>
          <p:cNvPr id="29" name="Diagram 28"/>
          <p:cNvGraphicFramePr>
            <a:graphicFrameLocks/>
          </p:cNvGraphicFramePr>
          <p:nvPr/>
        </p:nvGraphicFramePr>
        <p:xfrm>
          <a:off x="1600200" y="2667000"/>
          <a:ext cx="7557674" cy="3810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30" name="Diagram 29"/>
          <p:cNvGraphicFramePr>
            <a:graphicFrameLocks/>
          </p:cNvGraphicFramePr>
          <p:nvPr/>
        </p:nvGraphicFramePr>
        <p:xfrm>
          <a:off x="1752600" y="2819400"/>
          <a:ext cx="7557674" cy="3810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4354" name="Rectangle 30"/>
          <p:cNvSpPr>
            <a:spLocks noChangeArrowheads="1"/>
          </p:cNvSpPr>
          <p:nvPr/>
        </p:nvSpPr>
        <p:spPr bwMode="auto">
          <a:xfrm>
            <a:off x="1143000" y="1219200"/>
            <a:ext cx="6781800" cy="5016500"/>
          </a:xfrm>
          <a:prstGeom prst="rect">
            <a:avLst/>
          </a:prstGeom>
          <a:noFill/>
          <a:ln w="9525">
            <a:noFill/>
            <a:miter lim="800000"/>
            <a:headEnd/>
            <a:tailEnd/>
          </a:ln>
        </p:spPr>
        <p:txBody>
          <a:bodyPr>
            <a:spAutoFit/>
          </a:bodyPr>
          <a:lstStyle/>
          <a:p>
            <a:pPr algn="just">
              <a:buFont typeface="Wingdings" pitchFamily="2" charset="2"/>
              <a:buChar char="Ø"/>
              <a:defRPr/>
            </a:pPr>
            <a:r>
              <a:rPr lang="sr-Cyrl-CS" sz="2000" b="1" dirty="0">
                <a:solidFill>
                  <a:srgbClr val="632523"/>
                </a:solidFill>
                <a:latin typeface="Cambria" pitchFamily="18" charset="0"/>
              </a:rPr>
              <a:t> </a:t>
            </a:r>
            <a:r>
              <a:rPr lang="sr-Cyrl-CS" sz="2000" b="1" dirty="0">
                <a:solidFill>
                  <a:schemeClr val="accent2">
                    <a:lumMod val="50000"/>
                  </a:schemeClr>
                </a:solidFill>
                <a:latin typeface="Cambria" pitchFamily="18" charset="0"/>
              </a:rPr>
              <a:t>Contact point for regulated professions</a:t>
            </a:r>
            <a:r>
              <a:rPr lang="sr-Latn-CS" sz="2000" b="1" dirty="0">
                <a:solidFill>
                  <a:srgbClr val="632523"/>
                </a:solidFill>
                <a:latin typeface="Cambria" pitchFamily="18" charset="0"/>
              </a:rPr>
              <a:t>: </a:t>
            </a:r>
            <a:r>
              <a:rPr lang="sr-Cyrl-CS" sz="2000" dirty="0">
                <a:solidFill>
                  <a:srgbClr val="632523"/>
                </a:solidFill>
                <a:latin typeface="Cambria" pitchFamily="18" charset="0"/>
              </a:rPr>
              <a:t>Ministry of Labor and Social Welfare </a:t>
            </a:r>
            <a:r>
              <a:rPr lang="sr-Latn-CS" sz="2000" dirty="0">
                <a:solidFill>
                  <a:srgbClr val="632523"/>
                </a:solidFill>
                <a:latin typeface="Cambria" pitchFamily="18" charset="0"/>
              </a:rPr>
              <a:t>(</a:t>
            </a:r>
            <a:r>
              <a:rPr lang="sr-Cyrl-CS" sz="2000" dirty="0">
                <a:solidFill>
                  <a:srgbClr val="632523"/>
                </a:solidFill>
                <a:latin typeface="Cambria" pitchFamily="18" charset="0"/>
              </a:rPr>
              <a:t>informing and cooperation,</a:t>
            </a:r>
            <a:r>
              <a:rPr lang="sl-SI" sz="2000" dirty="0">
                <a:solidFill>
                  <a:srgbClr val="632523"/>
                </a:solidFill>
                <a:latin typeface="Cambria" pitchFamily="18" charset="0"/>
              </a:rPr>
              <a:t> </a:t>
            </a:r>
            <a:r>
              <a:rPr lang="sr-Cyrl-CS" sz="2000" dirty="0">
                <a:solidFill>
                  <a:srgbClr val="632523"/>
                </a:solidFill>
                <a:latin typeface="Cambria" pitchFamily="18" charset="0"/>
              </a:rPr>
              <a:t>record keeping, data base, etc</a:t>
            </a:r>
            <a:r>
              <a:rPr lang="sl-SI" sz="2000" dirty="0">
                <a:solidFill>
                  <a:srgbClr val="632523"/>
                </a:solidFill>
                <a:latin typeface="Cambria" pitchFamily="18" charset="0"/>
              </a:rPr>
              <a:t>)</a:t>
            </a:r>
          </a:p>
          <a:p>
            <a:pPr algn="just">
              <a:defRPr/>
            </a:pPr>
            <a:endParaRPr lang="en-US" sz="2000" dirty="0">
              <a:solidFill>
                <a:srgbClr val="632523"/>
              </a:solidFill>
              <a:latin typeface="Cambria" pitchFamily="18" charset="0"/>
            </a:endParaRPr>
          </a:p>
          <a:p>
            <a:pPr algn="just">
              <a:buFont typeface="Wingdings" pitchFamily="2" charset="2"/>
              <a:buChar char="Ø"/>
              <a:defRPr/>
            </a:pPr>
            <a:r>
              <a:rPr lang="sr-Latn-CS" sz="2000" dirty="0">
                <a:solidFill>
                  <a:srgbClr val="632523"/>
                </a:solidFill>
                <a:latin typeface="Cambria" pitchFamily="18" charset="0"/>
              </a:rPr>
              <a:t> </a:t>
            </a:r>
            <a:r>
              <a:rPr lang="sr-Cyrl-CS" sz="2000" dirty="0">
                <a:solidFill>
                  <a:srgbClr val="632523"/>
                </a:solidFill>
                <a:latin typeface="Cambria" pitchFamily="18" charset="0"/>
              </a:rPr>
              <a:t>Law defines that t</a:t>
            </a:r>
            <a:r>
              <a:rPr lang="en-US" sz="2000" dirty="0">
                <a:solidFill>
                  <a:srgbClr val="632523"/>
                </a:solidFill>
                <a:latin typeface="Cambria" pitchFamily="18" charset="0"/>
              </a:rPr>
              <a:t>he </a:t>
            </a:r>
            <a:r>
              <a:rPr lang="en-US" sz="2000" b="1" dirty="0">
                <a:solidFill>
                  <a:srgbClr val="632523"/>
                </a:solidFill>
                <a:latin typeface="Cambria" pitchFamily="18" charset="0"/>
              </a:rPr>
              <a:t>list of regulated professions shall be defined </a:t>
            </a:r>
            <a:r>
              <a:rPr lang="en-US" sz="2000" dirty="0">
                <a:solidFill>
                  <a:srgbClr val="632523"/>
                </a:solidFill>
                <a:latin typeface="Cambria" pitchFamily="18" charset="0"/>
              </a:rPr>
              <a:t>by the Government of Montenegro, </a:t>
            </a:r>
            <a:r>
              <a:rPr lang="sr-Cyrl-CS" sz="2000" dirty="0">
                <a:solidFill>
                  <a:srgbClr val="632523"/>
                </a:solidFill>
                <a:latin typeface="Cambria" pitchFamily="18" charset="0"/>
              </a:rPr>
              <a:t>as well as the competent authority within the procedure of </a:t>
            </a:r>
            <a:r>
              <a:rPr lang="en-US" sz="2000" dirty="0">
                <a:solidFill>
                  <a:schemeClr val="accent2">
                    <a:lumMod val="50000"/>
                  </a:schemeClr>
                </a:solidFill>
                <a:latin typeface="Cambria" pitchFamily="18" charset="0"/>
              </a:rPr>
              <a:t>recognition</a:t>
            </a:r>
            <a:r>
              <a:rPr lang="sr-Cyrl-CS" sz="2000" dirty="0">
                <a:solidFill>
                  <a:schemeClr val="accent2">
                    <a:lumMod val="50000"/>
                  </a:schemeClr>
                </a:solidFill>
                <a:latin typeface="Cambria" pitchFamily="18" charset="0"/>
              </a:rPr>
              <a:t> of </a:t>
            </a:r>
            <a:r>
              <a:rPr lang="en-US" sz="2000" dirty="0">
                <a:solidFill>
                  <a:schemeClr val="accent2">
                    <a:lumMod val="50000"/>
                  </a:schemeClr>
                </a:solidFill>
                <a:latin typeface="Cambria" pitchFamily="18" charset="0"/>
                <a:cs typeface="Arial" charset="0"/>
              </a:rPr>
              <a:t>foreign qualification for pursuing regulated profession</a:t>
            </a:r>
            <a:endParaRPr lang="sl-SI" sz="2000" dirty="0">
              <a:solidFill>
                <a:srgbClr val="632523"/>
              </a:solidFill>
              <a:latin typeface="Cambria" pitchFamily="18" charset="0"/>
            </a:endParaRPr>
          </a:p>
          <a:p>
            <a:pPr algn="just">
              <a:buFont typeface="Wingdings" pitchFamily="2" charset="2"/>
              <a:buChar char="Ø"/>
              <a:defRPr/>
            </a:pPr>
            <a:endParaRPr lang="sl-SI" sz="2000" dirty="0">
              <a:solidFill>
                <a:srgbClr val="632523"/>
              </a:solidFill>
              <a:latin typeface="Cambria" pitchFamily="18" charset="0"/>
            </a:endParaRPr>
          </a:p>
          <a:p>
            <a:pPr algn="just">
              <a:buFont typeface="Wingdings" pitchFamily="2" charset="2"/>
              <a:buChar char="Ø"/>
              <a:defRPr/>
            </a:pPr>
            <a:r>
              <a:rPr lang="sr-Cyrl-CS" sz="2000" dirty="0">
                <a:solidFill>
                  <a:srgbClr val="632523"/>
                </a:solidFill>
                <a:latin typeface="Cambria" pitchFamily="18" charset="0"/>
              </a:rPr>
              <a:t> Law defines </a:t>
            </a:r>
            <a:r>
              <a:rPr lang="en-US" sz="2000" dirty="0" err="1">
                <a:solidFill>
                  <a:srgbClr val="632523"/>
                </a:solidFill>
                <a:latin typeface="Cambria" pitchFamily="18" charset="0"/>
              </a:rPr>
              <a:t>oblig</a:t>
            </a:r>
            <a:r>
              <a:rPr lang="sr-Cyrl-CS" sz="2000" dirty="0">
                <a:solidFill>
                  <a:srgbClr val="632523"/>
                </a:solidFill>
                <a:latin typeface="Cambria" pitchFamily="18" charset="0"/>
              </a:rPr>
              <a:t>ation</a:t>
            </a:r>
            <a:r>
              <a:rPr lang="en-US" sz="2000" dirty="0">
                <a:solidFill>
                  <a:srgbClr val="632523"/>
                </a:solidFill>
                <a:latin typeface="Cambria" pitchFamily="18" charset="0"/>
              </a:rPr>
              <a:t> to </a:t>
            </a:r>
            <a:r>
              <a:rPr lang="en-US" sz="2000" b="1" dirty="0">
                <a:solidFill>
                  <a:srgbClr val="632523"/>
                </a:solidFill>
                <a:latin typeface="Cambria" pitchFamily="18" charset="0"/>
              </a:rPr>
              <a:t>harmonize publicly valid study </a:t>
            </a:r>
            <a:r>
              <a:rPr lang="en-US" sz="2000" b="1" dirty="0" err="1">
                <a:solidFill>
                  <a:srgbClr val="632523"/>
                </a:solidFill>
                <a:latin typeface="Cambria" pitchFamily="18" charset="0"/>
              </a:rPr>
              <a:t>programmes</a:t>
            </a:r>
            <a:r>
              <a:rPr lang="en-US" sz="2000" dirty="0">
                <a:solidFill>
                  <a:srgbClr val="632523"/>
                </a:solidFill>
                <a:latin typeface="Cambria" pitchFamily="18" charset="0"/>
              </a:rPr>
              <a:t> on the basis of which qualifications for pursuing  regulated professions in Montenegro are obtained, with </a:t>
            </a:r>
            <a:r>
              <a:rPr lang="en-US" sz="2000" b="1" dirty="0">
                <a:solidFill>
                  <a:srgbClr val="632523"/>
                </a:solidFill>
                <a:latin typeface="Cambria" pitchFamily="18" charset="0"/>
              </a:rPr>
              <a:t>Directive 2005/36/EC</a:t>
            </a:r>
            <a:endParaRPr lang="sr-Latn-CS" sz="2000" b="1" dirty="0">
              <a:solidFill>
                <a:srgbClr val="632523"/>
              </a:solidFill>
              <a:latin typeface="Cambria" pitchFamily="18" charset="0"/>
            </a:endParaRPr>
          </a:p>
          <a:p>
            <a:pPr algn="just">
              <a:defRPr/>
            </a:pPr>
            <a:endParaRPr lang="en-US" sz="2000" b="1" dirty="0">
              <a:solidFill>
                <a:srgbClr val="632523"/>
              </a:solidFill>
              <a:latin typeface="Cambria" pitchFamily="18" charset="0"/>
            </a:endParaRPr>
          </a:p>
          <a:p>
            <a:pPr algn="just">
              <a:buFont typeface="Wingdings" pitchFamily="2" charset="2"/>
              <a:buChar char="Ø"/>
              <a:defRPr/>
            </a:pPr>
            <a:r>
              <a:rPr lang="sr-Latn-ME" sz="2000" dirty="0">
                <a:solidFill>
                  <a:srgbClr val="632523"/>
                </a:solidFill>
                <a:latin typeface="Cambria" pitchFamily="18" charset="0"/>
              </a:rPr>
              <a:t> D</a:t>
            </a:r>
            <a:r>
              <a:rPr lang="en-US" sz="2000" dirty="0" err="1">
                <a:solidFill>
                  <a:srgbClr val="632523"/>
                </a:solidFill>
                <a:latin typeface="Cambria" pitchFamily="18" charset="0"/>
              </a:rPr>
              <a:t>elayed</a:t>
            </a:r>
            <a:r>
              <a:rPr lang="en-US" sz="2000" dirty="0">
                <a:solidFill>
                  <a:srgbClr val="632523"/>
                </a:solidFill>
                <a:latin typeface="Cambria" pitchFamily="18" charset="0"/>
              </a:rPr>
              <a:t> implementation of the </a:t>
            </a:r>
            <a:r>
              <a:rPr lang="sr-Cyrl-CS" sz="2000" dirty="0">
                <a:solidFill>
                  <a:srgbClr val="632523"/>
                </a:solidFill>
                <a:latin typeface="Cambria" pitchFamily="18" charset="0"/>
              </a:rPr>
              <a:t>L</a:t>
            </a:r>
            <a:r>
              <a:rPr lang="fr-FR" sz="2000" dirty="0">
                <a:solidFill>
                  <a:srgbClr val="632523"/>
                </a:solidFill>
                <a:latin typeface="Cambria" pitchFamily="18" charset="0"/>
              </a:rPr>
              <a:t>a</a:t>
            </a:r>
            <a:r>
              <a:rPr lang="sr-Cyrl-CS" sz="2000" dirty="0">
                <a:solidFill>
                  <a:srgbClr val="632523"/>
                </a:solidFill>
                <a:latin typeface="Cambria" pitchFamily="18" charset="0"/>
              </a:rPr>
              <a:t>w </a:t>
            </a:r>
            <a:r>
              <a:rPr lang="en-US" sz="2000" dirty="0">
                <a:solidFill>
                  <a:srgbClr val="632523"/>
                </a:solidFill>
                <a:latin typeface="Cambria" pitchFamily="18" charset="0"/>
              </a:rPr>
              <a:t>until the accession of Montenegro to the European Union</a:t>
            </a:r>
          </a:p>
        </p:txBody>
      </p:sp>
      <p:sp>
        <p:nvSpPr>
          <p:cNvPr id="34" name="Rectangle 33"/>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5" name="Rectangle 34"/>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14342"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434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Title 1"/>
          <p:cNvSpPr txBox="1">
            <a:spLocks/>
          </p:cNvSpPr>
          <p:nvPr/>
        </p:nvSpPr>
        <p:spPr bwMode="auto">
          <a:xfrm>
            <a:off x="457200" y="457200"/>
            <a:ext cx="8229600" cy="1143000"/>
          </a:xfrm>
          <a:prstGeom prst="rect">
            <a:avLst/>
          </a:prstGeom>
          <a:noFill/>
          <a:ln w="9525">
            <a:noFill/>
            <a:miter lim="800000"/>
            <a:headEnd/>
            <a:tailEnd/>
          </a:ln>
        </p:spPr>
        <p:txBody>
          <a:bodyPr anchor="ctr">
            <a:normAutofit/>
          </a:bodyPr>
          <a:lstStyle/>
          <a:p>
            <a:pPr algn="ctr" eaLnBrk="0" hangingPunct="0">
              <a:defRPr/>
            </a:pPr>
            <a:endParaRPr lang="hr-HR" sz="2800" b="1" dirty="0">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838200" y="1295400"/>
            <a:ext cx="7772400" cy="4724400"/>
          </a:xfrm>
          <a:prstGeom prst="rect">
            <a:avLst/>
          </a:prstGeom>
          <a:noFill/>
          <a:ln w="9525">
            <a:noFill/>
            <a:miter lim="800000"/>
            <a:headEnd/>
            <a:tailEnd/>
          </a:ln>
        </p:spPr>
        <p:txBody>
          <a:bodyPr/>
          <a:lstStyle/>
          <a:p>
            <a:pPr marL="228600" indent="-228600" eaLnBrk="0" hangingPunct="0">
              <a:lnSpc>
                <a:spcPct val="150000"/>
              </a:lnSpc>
              <a:spcBef>
                <a:spcPct val="20000"/>
              </a:spcBef>
              <a:defRPr/>
            </a:pPr>
            <a:endParaRPr lang="x-none" sz="2000" b="1" dirty="0">
              <a:solidFill>
                <a:schemeClr val="accent2">
                  <a:lumMod val="50000"/>
                </a:schemeClr>
              </a:solidFill>
              <a:latin typeface="Cambria" pitchFamily="18" charset="0"/>
              <a:cs typeface="Arial" charset="0"/>
            </a:endParaRPr>
          </a:p>
          <a:p>
            <a:pPr marL="228600" indent="-228600" eaLnBrk="0" hangingPunct="0">
              <a:lnSpc>
                <a:spcPct val="150000"/>
              </a:lnSpc>
              <a:spcBef>
                <a:spcPct val="20000"/>
              </a:spcBef>
              <a:defRPr/>
            </a:pPr>
            <a:r>
              <a:rPr lang="x-none" sz="2000" b="1" dirty="0">
                <a:solidFill>
                  <a:schemeClr val="accent2">
                    <a:lumMod val="50000"/>
                  </a:schemeClr>
                </a:solidFill>
                <a:latin typeface="Cambria" pitchFamily="18" charset="0"/>
                <a:cs typeface="Arial" charset="0"/>
              </a:rPr>
              <a:t> </a:t>
            </a:r>
            <a:endParaRPr lang="hr-HR" sz="2000" b="1" dirty="0">
              <a:solidFill>
                <a:schemeClr val="accent2">
                  <a:lumMod val="50000"/>
                </a:schemeClr>
              </a:solidFill>
              <a:latin typeface="Cambria" pitchFamily="18" charset="0"/>
              <a:cs typeface="Arial" charset="0"/>
            </a:endParaRPr>
          </a:p>
        </p:txBody>
      </p:sp>
      <p:pic>
        <p:nvPicPr>
          <p:cNvPr id="1434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graphicFrame>
        <p:nvGraphicFramePr>
          <p:cNvPr id="22" name="Table 21"/>
          <p:cNvGraphicFramePr>
            <a:graphicFrameLocks noGrp="1"/>
          </p:cNvGraphicFramePr>
          <p:nvPr/>
        </p:nvGraphicFramePr>
        <p:xfrm>
          <a:off x="1219200" y="1066800"/>
          <a:ext cx="7467600" cy="5126038"/>
        </p:xfrm>
        <a:graphic>
          <a:graphicData uri="http://schemas.openxmlformats.org/drawingml/2006/table">
            <a:tbl>
              <a:tblPr/>
              <a:tblGrid>
                <a:gridCol w="4724400"/>
                <a:gridCol w="2743200"/>
              </a:tblGrid>
              <a:tr h="879475">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sr-Cyrl-CS" sz="1800" b="1" i="0" u="none" strike="noStrike" cap="none" normalizeH="0" baseline="0" dirty="0" smtClean="0">
                          <a:ln>
                            <a:noFill/>
                          </a:ln>
                          <a:solidFill>
                            <a:schemeClr val="bg1"/>
                          </a:solidFill>
                          <a:effectLst/>
                          <a:latin typeface="Cambria" pitchFamily="18" charset="0"/>
                          <a:ea typeface="Calibri" pitchFamily="34" charset="0"/>
                          <a:cs typeface="Times New Roman" pitchFamily="18" charset="0"/>
                        </a:rPr>
                        <a:t>AUTHORITY</a:t>
                      </a:r>
                      <a:endParaRPr kumimoji="0" lang="en-US" sz="1800" b="1" i="0" u="none" strike="noStrike" cap="none" normalizeH="0" baseline="0" dirty="0" smtClean="0">
                        <a:ln>
                          <a:noFill/>
                        </a:ln>
                        <a:solidFill>
                          <a:schemeClr val="bg1"/>
                        </a:solidFill>
                        <a:effectLst/>
                        <a:latin typeface="Cambria" pitchFamily="18" charset="0"/>
                        <a:ea typeface="Calibri" pitchFamily="34" charset="0"/>
                        <a:cs typeface="Times New Roman" pitchFamily="18" charset="0"/>
                      </a:endParaRPr>
                    </a:p>
                  </a:txBody>
                  <a:tcPr marL="48552" marR="48552" marT="8991" marB="0" anchor="ctr"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632523"/>
                    </a:solidFill>
                  </a:tcPr>
                </a:tc>
                <a:tc>
                  <a:txBody>
                    <a:bodyPr/>
                    <a:lstStyle/>
                    <a:p>
                      <a:pPr marL="53975" marR="0" lvl="0" indent="457200" algn="ctr" defTabSz="914400" rtl="0" eaLnBrk="1" fontAlgn="base" latinLnBrk="0" hangingPunct="1">
                        <a:lnSpc>
                          <a:spcPct val="115000"/>
                        </a:lnSpc>
                        <a:spcBef>
                          <a:spcPct val="0"/>
                        </a:spcBef>
                        <a:spcAft>
                          <a:spcPct val="0"/>
                        </a:spcAft>
                        <a:buClrTx/>
                        <a:buSzTx/>
                        <a:buFontTx/>
                        <a:buNone/>
                        <a:tabLst/>
                      </a:pPr>
                      <a:r>
                        <a:rPr kumimoji="0" lang="sr-Cyrl-CS" sz="1800" b="1" i="0" u="none" strike="noStrike" cap="none" normalizeH="0" baseline="0" dirty="0" smtClean="0">
                          <a:ln>
                            <a:noFill/>
                          </a:ln>
                          <a:solidFill>
                            <a:srgbClr val="000000"/>
                          </a:solidFill>
                          <a:effectLst/>
                          <a:latin typeface="Cambria" pitchFamily="18" charset="0"/>
                          <a:cs typeface="Arial" pitchFamily="34" charset="0"/>
                        </a:rPr>
                        <a:t>DEADLINE</a:t>
                      </a:r>
                      <a:endParaRPr kumimoji="0" lang="en-US" sz="1800" b="1" i="0" u="none" strike="noStrike" cap="none" normalizeH="0" baseline="0" dirty="0" smtClean="0">
                        <a:ln>
                          <a:noFill/>
                        </a:ln>
                        <a:solidFill>
                          <a:srgbClr val="000000"/>
                        </a:solidFill>
                        <a:effectLst/>
                        <a:latin typeface="Cambria" pitchFamily="18" charset="0"/>
                        <a:ea typeface="Calibri" pitchFamily="34" charset="0"/>
                        <a:cs typeface="Times New Roman" pitchFamily="18" charset="0"/>
                      </a:endParaRPr>
                    </a:p>
                  </a:txBody>
                  <a:tcPr marL="48552" marR="48552" marT="8991" marB="0" anchor="ctr"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DEFE9"/>
                    </a:solidFill>
                  </a:tcPr>
                </a:tc>
              </a:tr>
              <a:tr h="1344613">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sr-Cyrl-CS" sz="1800" b="0" i="0" u="none" strike="noStrike" cap="none" normalizeH="0" baseline="0" dirty="0" smtClean="0">
                          <a:ln>
                            <a:noFill/>
                          </a:ln>
                          <a:solidFill>
                            <a:schemeClr val="bg1"/>
                          </a:solidFill>
                          <a:effectLst/>
                          <a:latin typeface="Cambria" pitchFamily="18" charset="0"/>
                          <a:cs typeface="Arial" pitchFamily="34" charset="0"/>
                        </a:rPr>
                        <a:t>Ministry of Labor and Social Welfare resolves procedure of recognition</a:t>
                      </a:r>
                      <a:endParaRPr kumimoji="0" lang="en-US" sz="1800" b="0" i="0" u="none" strike="noStrike" cap="none" normalizeH="0" baseline="0" dirty="0" smtClean="0">
                        <a:ln>
                          <a:noFill/>
                        </a:ln>
                        <a:solidFill>
                          <a:schemeClr val="bg1"/>
                        </a:solidFill>
                        <a:effectLst/>
                        <a:latin typeface="Cambria" pitchFamily="18" charset="0"/>
                        <a:cs typeface="Arial"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1800" b="0" i="0" u="none" strike="noStrike" cap="none" normalizeH="0" baseline="0" dirty="0" smtClean="0">
                          <a:ln>
                            <a:noFill/>
                          </a:ln>
                          <a:solidFill>
                            <a:schemeClr val="bg1"/>
                          </a:solidFill>
                          <a:effectLst/>
                          <a:latin typeface="Cambria" pitchFamily="18" charset="0"/>
                          <a:cs typeface="Arial" pitchFamily="34" charset="0"/>
                        </a:rPr>
                        <a:t>(</a:t>
                      </a:r>
                      <a:r>
                        <a:rPr kumimoji="0" lang="sr-Cyrl-CS" sz="1800" b="0" i="0" u="none" strike="noStrike" cap="none" normalizeH="0" baseline="0" dirty="0" smtClean="0">
                          <a:ln>
                            <a:noFill/>
                          </a:ln>
                          <a:solidFill>
                            <a:schemeClr val="bg1"/>
                          </a:solidFill>
                          <a:effectLst/>
                          <a:latin typeface="Cambria" pitchFamily="18" charset="0"/>
                          <a:cs typeface="Arial" pitchFamily="34" charset="0"/>
                        </a:rPr>
                        <a:t>Ministry  makes decision on recognition </a:t>
                      </a:r>
                      <a:r>
                        <a:rPr kumimoji="0" lang="en-US" sz="1800" b="0" i="0" u="none" strike="noStrike" cap="none" normalizeH="0" baseline="0" dirty="0" smtClean="0">
                          <a:ln>
                            <a:noFill/>
                          </a:ln>
                          <a:solidFill>
                            <a:schemeClr val="bg1"/>
                          </a:solidFill>
                          <a:effectLst/>
                          <a:latin typeface="Cambria" pitchFamily="18" charset="0"/>
                          <a:cs typeface="Arial" pitchFamily="34" charset="0"/>
                        </a:rPr>
                        <a:t>of foreign qualification for pursuing regulated profession) </a:t>
                      </a:r>
                      <a:endParaRPr kumimoji="0" lang="en-US" sz="1800" b="0" i="0" u="none" strike="noStrike" cap="none" normalizeH="0" baseline="0" dirty="0" smtClean="0">
                        <a:ln>
                          <a:noFill/>
                        </a:ln>
                        <a:solidFill>
                          <a:schemeClr val="bg1"/>
                        </a:solidFill>
                        <a:effectLst/>
                        <a:latin typeface="Cambria" pitchFamily="18" charset="0"/>
                        <a:ea typeface="Calibri" pitchFamily="34" charset="0"/>
                        <a:cs typeface="Times New Roman" pitchFamily="18" charset="0"/>
                      </a:endParaRPr>
                    </a:p>
                  </a:txBody>
                  <a:tcPr marL="48552" marR="48552" marT="8991"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632523"/>
                    </a:solidFill>
                  </a:tcPr>
                </a:tc>
                <a:tc>
                  <a:txBody>
                    <a:bodyPr/>
                    <a:lstStyle/>
                    <a:p>
                      <a:pPr marL="342900" marR="0" lvl="0" indent="-342900" algn="ctr" defTabSz="914400" rtl="0" eaLnBrk="1" fontAlgn="base" latinLnBrk="0" hangingPunct="1">
                        <a:lnSpc>
                          <a:spcPct val="115000"/>
                        </a:lnSpc>
                        <a:spcBef>
                          <a:spcPct val="0"/>
                        </a:spcBef>
                        <a:spcAft>
                          <a:spcPct val="0"/>
                        </a:spcAft>
                        <a:buClr>
                          <a:srgbClr val="000000"/>
                        </a:buClr>
                        <a:buSzPts val="1400"/>
                        <a:buFont typeface="Garamond" pitchFamily="18" charset="0"/>
                        <a:buNone/>
                        <a:tabLst/>
                      </a:pPr>
                      <a:endParaRPr kumimoji="0" lang="sr-Latn-CS" sz="1800" b="0" i="0" u="none" strike="noStrike" cap="none" normalizeH="0" baseline="0" dirty="0" smtClean="0">
                        <a:ln>
                          <a:noFill/>
                        </a:ln>
                        <a:solidFill>
                          <a:srgbClr val="000000"/>
                        </a:solidFill>
                        <a:effectLst/>
                        <a:latin typeface="Cambria" pitchFamily="18" charset="0"/>
                        <a:cs typeface="Arial" pitchFamily="34" charset="0"/>
                      </a:endParaRPr>
                    </a:p>
                    <a:p>
                      <a:pPr marL="342900" marR="0" lvl="0" indent="-342900" algn="ctr" defTabSz="914400" rtl="0" eaLnBrk="1" fontAlgn="base" latinLnBrk="0" hangingPunct="1">
                        <a:lnSpc>
                          <a:spcPct val="115000"/>
                        </a:lnSpc>
                        <a:spcBef>
                          <a:spcPct val="0"/>
                        </a:spcBef>
                        <a:spcAft>
                          <a:spcPct val="0"/>
                        </a:spcAft>
                        <a:buClr>
                          <a:srgbClr val="000000"/>
                        </a:buClr>
                        <a:buSzPts val="1400"/>
                        <a:buFont typeface="Garamond" pitchFamily="18" charset="0"/>
                        <a:buNone/>
                        <a:tabLst/>
                      </a:pPr>
                      <a:endParaRPr kumimoji="0" lang="sr-Latn-CS" sz="1800" b="0" i="0" u="none" strike="noStrike" cap="none" normalizeH="0" baseline="0" dirty="0" smtClean="0">
                        <a:ln>
                          <a:noFill/>
                        </a:ln>
                        <a:solidFill>
                          <a:srgbClr val="000000"/>
                        </a:solidFill>
                        <a:effectLst/>
                        <a:latin typeface="Cambria" pitchFamily="18" charset="0"/>
                        <a:cs typeface="Arial" pitchFamily="34" charset="0"/>
                      </a:endParaRPr>
                    </a:p>
                    <a:p>
                      <a:pPr marL="342900" marR="0" lvl="0" indent="-342900" algn="ctr" defTabSz="914400" rtl="0" eaLnBrk="1" fontAlgn="base" latinLnBrk="0" hangingPunct="1">
                        <a:lnSpc>
                          <a:spcPct val="115000"/>
                        </a:lnSpc>
                        <a:spcBef>
                          <a:spcPct val="0"/>
                        </a:spcBef>
                        <a:spcAft>
                          <a:spcPct val="0"/>
                        </a:spcAft>
                        <a:buClr>
                          <a:srgbClr val="000000"/>
                        </a:buClr>
                        <a:buSzPts val="1400"/>
                        <a:buFont typeface="Garamond" pitchFamily="18" charset="0"/>
                        <a:buNone/>
                        <a:tabLst/>
                      </a:pPr>
                      <a:r>
                        <a:rPr kumimoji="0" lang="sr-Latn-CS" sz="1800" b="0" i="0" u="none" strike="noStrike" cap="none" normalizeH="0" baseline="0" dirty="0" smtClean="0">
                          <a:ln>
                            <a:noFill/>
                          </a:ln>
                          <a:solidFill>
                            <a:srgbClr val="000000"/>
                          </a:solidFill>
                          <a:effectLst/>
                          <a:latin typeface="Cambria" pitchFamily="18" charset="0"/>
                          <a:cs typeface="Arial" pitchFamily="34" charset="0"/>
                        </a:rPr>
                        <a:t>90 </a:t>
                      </a:r>
                      <a:r>
                        <a:rPr kumimoji="0" lang="en-US" sz="1800" b="0" i="0" u="none" strike="noStrike" cap="none" normalizeH="0" baseline="0" dirty="0" err="1" smtClean="0">
                          <a:ln>
                            <a:noFill/>
                          </a:ln>
                          <a:solidFill>
                            <a:srgbClr val="000000"/>
                          </a:solidFill>
                          <a:effectLst/>
                          <a:latin typeface="Cambria" pitchFamily="18" charset="0"/>
                          <a:cs typeface="Arial" pitchFamily="34" charset="0"/>
                        </a:rPr>
                        <a:t>da</a:t>
                      </a:r>
                      <a:r>
                        <a:rPr kumimoji="0" lang="sr-Cyrl-CS" sz="1800" b="0" i="0" u="none" strike="noStrike" cap="none" normalizeH="0" baseline="0" dirty="0" smtClean="0">
                          <a:ln>
                            <a:noFill/>
                          </a:ln>
                          <a:solidFill>
                            <a:srgbClr val="000000"/>
                          </a:solidFill>
                          <a:effectLst/>
                          <a:latin typeface="Cambria" pitchFamily="18" charset="0"/>
                          <a:cs typeface="Arial" pitchFamily="34" charset="0"/>
                        </a:rPr>
                        <a:t>ys</a:t>
                      </a:r>
                      <a:endParaRPr kumimoji="0" lang="en-US" sz="1800" b="0" i="0" u="none" strike="noStrike" cap="none" normalizeH="0" baseline="0" dirty="0" smtClean="0">
                        <a:ln>
                          <a:noFill/>
                        </a:ln>
                        <a:solidFill>
                          <a:srgbClr val="000000"/>
                        </a:solidFill>
                        <a:effectLst/>
                        <a:latin typeface="Cambria" pitchFamily="18" charset="0"/>
                        <a:ea typeface="TimesNewRomanPSMT" charset="-18"/>
                        <a:cs typeface="Times New Roman" pitchFamily="18" charset="0"/>
                      </a:endParaRPr>
                    </a:p>
                  </a:txBody>
                  <a:tcPr marL="48552" marR="48552" marT="8991"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DEFE9"/>
                    </a:solidFill>
                  </a:tcPr>
                </a:tc>
              </a:tr>
              <a:tr h="1700213">
                <a:tc>
                  <a:txBody>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sr-Cyrl-CS" sz="1800" b="0" i="0" u="none" strike="noStrike" cap="none" normalizeH="0" baseline="0" dirty="0" smtClean="0">
                          <a:ln>
                            <a:noFill/>
                          </a:ln>
                          <a:solidFill>
                            <a:schemeClr val="bg1"/>
                          </a:solidFill>
                          <a:effectLst/>
                          <a:latin typeface="Cambria" pitchFamily="18" charset="0"/>
                          <a:cs typeface="Arial" pitchFamily="34" charset="0"/>
                        </a:rPr>
                        <a:t>C</a:t>
                      </a:r>
                      <a:r>
                        <a:rPr kumimoji="0" lang="en-US" sz="1800" b="0" i="0" u="none" strike="noStrike" cap="none" normalizeH="0" baseline="0" dirty="0" err="1" smtClean="0">
                          <a:ln>
                            <a:noFill/>
                          </a:ln>
                          <a:solidFill>
                            <a:schemeClr val="bg1"/>
                          </a:solidFill>
                          <a:effectLst/>
                          <a:latin typeface="Cambria" pitchFamily="18" charset="0"/>
                          <a:cs typeface="Arial" pitchFamily="34" charset="0"/>
                        </a:rPr>
                        <a:t>ompetent</a:t>
                      </a:r>
                      <a:r>
                        <a:rPr kumimoji="0" lang="en-US" sz="1800" b="0" i="0" u="none" strike="noStrike" cap="none" normalizeH="0" baseline="0" dirty="0" smtClean="0">
                          <a:ln>
                            <a:noFill/>
                          </a:ln>
                          <a:solidFill>
                            <a:schemeClr val="bg1"/>
                          </a:solidFill>
                          <a:effectLst/>
                          <a:latin typeface="Cambria" pitchFamily="18" charset="0"/>
                          <a:cs typeface="Arial" pitchFamily="34" charset="0"/>
                        </a:rPr>
                        <a:t> professional association, or other competent authority give</a:t>
                      </a:r>
                      <a:r>
                        <a:rPr kumimoji="0" lang="sr-Cyrl-CS" sz="1800" b="0" i="0" u="none" strike="noStrike" cap="none" normalizeH="0" baseline="0" dirty="0" smtClean="0">
                          <a:ln>
                            <a:noFill/>
                          </a:ln>
                          <a:solidFill>
                            <a:schemeClr val="bg1"/>
                          </a:solidFill>
                          <a:effectLst/>
                          <a:latin typeface="Cambria" pitchFamily="18" charset="0"/>
                          <a:cs typeface="Arial" pitchFamily="34" charset="0"/>
                        </a:rPr>
                        <a:t>s</a:t>
                      </a:r>
                      <a:r>
                        <a:rPr kumimoji="0" lang="en-US" sz="1800" b="0" i="0" u="none" strike="noStrike" cap="none" normalizeH="0" baseline="0" dirty="0" smtClean="0">
                          <a:ln>
                            <a:noFill/>
                          </a:ln>
                          <a:solidFill>
                            <a:schemeClr val="bg1"/>
                          </a:solidFill>
                          <a:effectLst/>
                          <a:latin typeface="Cambria" pitchFamily="18" charset="0"/>
                          <a:cs typeface="Arial" pitchFamily="34" charset="0"/>
                        </a:rPr>
                        <a:t> opinion</a:t>
                      </a:r>
                      <a:r>
                        <a:rPr kumimoji="0" lang="sr-Cyrl-CS" sz="1800" b="0" i="0" u="none" strike="noStrike" cap="none" normalizeH="0" baseline="0" dirty="0" smtClean="0">
                          <a:ln>
                            <a:noFill/>
                          </a:ln>
                          <a:solidFill>
                            <a:schemeClr val="bg1"/>
                          </a:solidFill>
                          <a:effectLst/>
                          <a:latin typeface="Cambria" pitchFamily="18" charset="0"/>
                          <a:cs typeface="Arial" pitchFamily="34" charset="0"/>
                        </a:rPr>
                        <a:t> </a:t>
                      </a:r>
                      <a:r>
                        <a:rPr kumimoji="0" lang="en-US" sz="1800" b="0" i="0" u="none" strike="noStrike" cap="none" normalizeH="0" baseline="0" dirty="0" smtClean="0">
                          <a:ln>
                            <a:noFill/>
                          </a:ln>
                          <a:solidFill>
                            <a:schemeClr val="bg1"/>
                          </a:solidFill>
                          <a:effectLst/>
                          <a:latin typeface="Cambria" pitchFamily="18" charset="0"/>
                          <a:cs typeface="Arial" pitchFamily="34" charset="0"/>
                        </a:rPr>
                        <a:t>on the comparability of foreign qualification</a:t>
                      </a:r>
                      <a:r>
                        <a:rPr kumimoji="0" lang="sr-Cyrl-CS" sz="1800" b="0" i="0" u="none" strike="noStrike" cap="none" normalizeH="0" baseline="0" dirty="0" smtClean="0">
                          <a:ln>
                            <a:noFill/>
                          </a:ln>
                          <a:solidFill>
                            <a:schemeClr val="bg1"/>
                          </a:solidFill>
                          <a:effectLst/>
                          <a:latin typeface="Cambria" pitchFamily="18" charset="0"/>
                          <a:cs typeface="Arial" pitchFamily="34" charset="0"/>
                        </a:rPr>
                        <a:t> </a:t>
                      </a:r>
                      <a:r>
                        <a:rPr kumimoji="0" lang="en-US" sz="1800" b="0" i="0" u="none" strike="noStrike" cap="none" normalizeH="0" baseline="0" dirty="0" smtClean="0">
                          <a:ln>
                            <a:noFill/>
                          </a:ln>
                          <a:solidFill>
                            <a:schemeClr val="bg1"/>
                          </a:solidFill>
                          <a:effectLst/>
                          <a:latin typeface="Cambria" pitchFamily="18" charset="0"/>
                          <a:cs typeface="Arial" pitchFamily="34" charset="0"/>
                        </a:rPr>
                        <a:t>or conclusion on defining the compensation measure</a:t>
                      </a:r>
                      <a:endParaRPr kumimoji="0" lang="sr-Cyrl-CS" sz="1800" b="0" i="0" u="none" strike="noStrike" cap="none" normalizeH="0" baseline="0" dirty="0" smtClean="0">
                        <a:ln>
                          <a:noFill/>
                        </a:ln>
                        <a:solidFill>
                          <a:schemeClr val="bg1"/>
                        </a:solidFill>
                        <a:effectLst/>
                        <a:latin typeface="Cambria" pitchFamily="18" charset="0"/>
                        <a:cs typeface="Arial"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defRPr/>
                      </a:pPr>
                      <a:r>
                        <a:rPr kumimoji="0" lang="sl-SI" sz="1800" b="0" i="0" u="none" strike="noStrike" cap="none" normalizeH="0" baseline="0" dirty="0" smtClean="0">
                          <a:ln>
                            <a:noFill/>
                          </a:ln>
                          <a:solidFill>
                            <a:schemeClr val="bg1"/>
                          </a:solidFill>
                          <a:effectLst/>
                          <a:latin typeface="Cambria" pitchFamily="18" charset="0"/>
                          <a:cs typeface="Arial" pitchFamily="34" charset="0"/>
                        </a:rPr>
                        <a:t>(</a:t>
                      </a:r>
                      <a:r>
                        <a:rPr kumimoji="0" lang="sr-Cyrl-CS" sz="1800" b="0" i="0" u="none" strike="noStrike" cap="none" normalizeH="0" baseline="0" dirty="0" smtClean="0">
                          <a:ln>
                            <a:noFill/>
                          </a:ln>
                          <a:solidFill>
                            <a:schemeClr val="bg1"/>
                          </a:solidFill>
                          <a:effectLst/>
                          <a:latin typeface="Cambria" pitchFamily="18" charset="0"/>
                          <a:cs typeface="Arial" pitchFamily="34" charset="0"/>
                        </a:rPr>
                        <a:t>previous </a:t>
                      </a:r>
                      <a:r>
                        <a:rPr kumimoji="0" lang="fr-FR" sz="1800" b="0" i="0" u="none" strike="noStrike" cap="none" normalizeH="0" baseline="0" dirty="0" smtClean="0">
                          <a:ln>
                            <a:noFill/>
                          </a:ln>
                          <a:solidFill>
                            <a:schemeClr val="bg1"/>
                          </a:solidFill>
                          <a:effectLst/>
                          <a:latin typeface="Cambria" pitchFamily="18" charset="0"/>
                          <a:cs typeface="Arial" pitchFamily="34" charset="0"/>
                        </a:rPr>
                        <a:t>aptitude test</a:t>
                      </a:r>
                      <a:r>
                        <a:rPr kumimoji="0" lang="sr-Cyrl-CS" sz="1800" b="0" i="0" u="none" strike="noStrike" cap="none" normalizeH="0" baseline="0" dirty="0" smtClean="0">
                          <a:ln>
                            <a:noFill/>
                          </a:ln>
                          <a:solidFill>
                            <a:schemeClr val="bg1"/>
                          </a:solidFill>
                          <a:effectLst/>
                          <a:latin typeface="Cambria" pitchFamily="18" charset="0"/>
                          <a:cs typeface="Arial" pitchFamily="34" charset="0"/>
                        </a:rPr>
                        <a:t> or </a:t>
                      </a:r>
                      <a:r>
                        <a:rPr kumimoji="0" lang="en-US" sz="1800" b="0" i="0" u="none" strike="noStrike" cap="none" normalizeH="0" baseline="0" dirty="0" smtClean="0">
                          <a:ln>
                            <a:noFill/>
                          </a:ln>
                          <a:solidFill>
                            <a:schemeClr val="bg1"/>
                          </a:solidFill>
                          <a:effectLst/>
                          <a:latin typeface="Cambria" pitchFamily="18" charset="0"/>
                          <a:cs typeface="Arial" pitchFamily="34" charset="0"/>
                        </a:rPr>
                        <a:t> adaptation period  of up to three years</a:t>
                      </a:r>
                      <a:r>
                        <a:rPr kumimoji="0" lang="sl-SI" sz="1800" b="0" i="0" u="none" strike="noStrike" cap="none" normalizeH="0" baseline="0" dirty="0" smtClean="0">
                          <a:ln>
                            <a:noFill/>
                          </a:ln>
                          <a:solidFill>
                            <a:schemeClr val="bg1"/>
                          </a:solidFill>
                          <a:effectLst/>
                          <a:latin typeface="Cambria" pitchFamily="18" charset="0"/>
                          <a:cs typeface="Arial" pitchFamily="34" charset="0"/>
                        </a:rPr>
                        <a:t>)</a:t>
                      </a:r>
                      <a:endParaRPr kumimoji="0" lang="en-US" sz="1800" b="0" i="0" u="none" strike="noStrike" cap="none" normalizeH="0" baseline="0" dirty="0" smtClean="0">
                        <a:ln>
                          <a:noFill/>
                        </a:ln>
                        <a:solidFill>
                          <a:schemeClr val="bg1"/>
                        </a:solidFill>
                        <a:effectLst/>
                        <a:latin typeface="Cambria" pitchFamily="18" charset="0"/>
                        <a:cs typeface="Arial"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sr-Latn-CS" sz="1800" b="0" i="0" u="none" strike="noStrike" cap="none" normalizeH="0" baseline="0" dirty="0" smtClean="0">
                          <a:ln>
                            <a:noFill/>
                          </a:ln>
                          <a:solidFill>
                            <a:schemeClr val="bg1"/>
                          </a:solidFill>
                          <a:effectLst/>
                          <a:latin typeface="Cambria" pitchFamily="18" charset="0"/>
                          <a:cs typeface="Arial" pitchFamily="34" charset="0"/>
                        </a:rPr>
                        <a:t>(</a:t>
                      </a:r>
                      <a:r>
                        <a:rPr kumimoji="0" lang="sr-Cyrl-CS" sz="1800" b="0" i="0" u="none" strike="noStrike" cap="none" normalizeH="0" baseline="0" dirty="0" smtClean="0">
                          <a:ln>
                            <a:noFill/>
                          </a:ln>
                          <a:solidFill>
                            <a:schemeClr val="bg1"/>
                          </a:solidFill>
                          <a:effectLst/>
                          <a:latin typeface="Cambria" pitchFamily="18" charset="0"/>
                          <a:cs typeface="Arial" pitchFamily="34" charset="0"/>
                        </a:rPr>
                        <a:t>right to choose </a:t>
                      </a:r>
                      <a:r>
                        <a:rPr kumimoji="0" lang="en-US" sz="1800" b="0" i="0" u="none" strike="noStrike" cap="none" normalizeH="0" baseline="0" dirty="0" smtClean="0">
                          <a:ln>
                            <a:noFill/>
                          </a:ln>
                          <a:solidFill>
                            <a:schemeClr val="bg1"/>
                          </a:solidFill>
                          <a:effectLst/>
                          <a:latin typeface="Cambria" pitchFamily="18" charset="0"/>
                          <a:cs typeface="Arial" pitchFamily="34" charset="0"/>
                        </a:rPr>
                        <a:t>compensation measure</a:t>
                      </a:r>
                      <a:r>
                        <a:rPr kumimoji="0" lang="sr-Latn-CS" sz="1800" b="0" i="0" u="none" strike="noStrike" cap="none" normalizeH="0" baseline="0" dirty="0" smtClean="0">
                          <a:ln>
                            <a:noFill/>
                          </a:ln>
                          <a:solidFill>
                            <a:schemeClr val="bg1"/>
                          </a:solidFill>
                          <a:effectLst/>
                          <a:latin typeface="Cambria" pitchFamily="18" charset="0"/>
                          <a:cs typeface="Arial" pitchFamily="34" charset="0"/>
                        </a:rPr>
                        <a:t>)</a:t>
                      </a:r>
                      <a:endParaRPr kumimoji="0" lang="en-US" sz="1800" b="1" i="0" u="none" strike="noStrike" cap="none" normalizeH="0" baseline="0" dirty="0" smtClean="0">
                        <a:ln>
                          <a:noFill/>
                        </a:ln>
                        <a:solidFill>
                          <a:schemeClr val="bg1"/>
                        </a:solidFill>
                        <a:effectLst/>
                        <a:latin typeface="Cambria" pitchFamily="18" charset="0"/>
                        <a:ea typeface="Calibri" pitchFamily="34" charset="0"/>
                        <a:cs typeface="Times New Roman" pitchFamily="18" charset="0"/>
                      </a:endParaRPr>
                    </a:p>
                  </a:txBody>
                  <a:tcPr marL="48552" marR="48552" marT="8991"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632523"/>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endParaRPr kumimoji="0" lang="sr-Latn-CS" sz="1800" b="0" i="0" u="none" strike="noStrike" cap="none" normalizeH="0" baseline="0" dirty="0" smtClean="0">
                        <a:ln>
                          <a:noFill/>
                        </a:ln>
                        <a:solidFill>
                          <a:srgbClr val="000000"/>
                        </a:solidFill>
                        <a:effectLst/>
                        <a:latin typeface="Cambria" pitchFamily="18" charset="0"/>
                        <a:cs typeface="Arial"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endParaRPr kumimoji="0" lang="en-US" sz="1800" b="0" i="0" u="none" strike="noStrike" cap="none" normalizeH="0" baseline="0" dirty="0" smtClean="0">
                        <a:ln>
                          <a:noFill/>
                        </a:ln>
                        <a:solidFill>
                          <a:srgbClr val="000000"/>
                        </a:solidFill>
                        <a:effectLst/>
                        <a:latin typeface="Cambria" pitchFamily="18" charset="0"/>
                        <a:cs typeface="Arial"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sr-Latn-CS" sz="1800" b="0" i="0" u="none" strike="noStrike" cap="none" normalizeH="0" baseline="0" dirty="0" smtClean="0">
                          <a:ln>
                            <a:noFill/>
                          </a:ln>
                          <a:solidFill>
                            <a:srgbClr val="000000"/>
                          </a:solidFill>
                          <a:effectLst/>
                          <a:latin typeface="Cambria" pitchFamily="18" charset="0"/>
                          <a:cs typeface="Arial" pitchFamily="34" charset="0"/>
                        </a:rPr>
                        <a:t>1 </a:t>
                      </a:r>
                      <a:r>
                        <a:rPr kumimoji="0" lang="sr-Cyrl-CS" sz="1800" b="0" i="0" u="none" strike="noStrike" cap="none" normalizeH="0" baseline="0" dirty="0" smtClean="0">
                          <a:ln>
                            <a:noFill/>
                          </a:ln>
                          <a:solidFill>
                            <a:srgbClr val="000000"/>
                          </a:solidFill>
                          <a:effectLst/>
                          <a:latin typeface="Cambria" pitchFamily="18" charset="0"/>
                          <a:cs typeface="Arial" pitchFamily="34" charset="0"/>
                        </a:rPr>
                        <a:t>month</a:t>
                      </a:r>
                      <a:endParaRPr kumimoji="0" lang="en-US" sz="1800" b="0" i="0" u="none" strike="noStrike" cap="none" normalizeH="0" baseline="0" dirty="0" smtClean="0">
                        <a:ln>
                          <a:noFill/>
                        </a:ln>
                        <a:solidFill>
                          <a:srgbClr val="000000"/>
                        </a:solidFill>
                        <a:effectLst/>
                        <a:latin typeface="Cambria" pitchFamily="18" charset="0"/>
                        <a:ea typeface="Calibri" pitchFamily="34" charset="0"/>
                        <a:cs typeface="Times New Roman" pitchFamily="18" charset="0"/>
                      </a:endParaRPr>
                    </a:p>
                  </a:txBody>
                  <a:tcPr marL="48552" marR="48552" marT="8991"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DEFE9"/>
                    </a:solidFill>
                  </a:tcPr>
                </a:tc>
              </a:tr>
            </a:tbl>
          </a:graphicData>
        </a:graphic>
      </p:graphicFrame>
      <p:sp>
        <p:nvSpPr>
          <p:cNvPr id="14361" name="Rectangle 2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endParaRPr lang="sr-Latn-CS"/>
          </a:p>
        </p:txBody>
      </p:sp>
      <p:sp>
        <p:nvSpPr>
          <p:cNvPr id="31" name="Rectangle 30"/>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2" name="Rectangle 31"/>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 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536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grpSp>
        <p:nvGrpSpPr>
          <p:cNvPr id="1536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892175"/>
            <a:ext cx="7467600" cy="708025"/>
          </a:xfrm>
          <a:prstGeom prst="rect">
            <a:avLst/>
          </a:prstGeom>
        </p:spPr>
        <p:txBody>
          <a:bodyPr>
            <a:spAutoFit/>
          </a:bodyPr>
          <a:lstStyle/>
          <a:p>
            <a:pPr algn="ctr">
              <a:defRPr/>
            </a:pPr>
            <a:r>
              <a:rPr lang="sr-Latn-CS" sz="2000" b="1" dirty="0">
                <a:solidFill>
                  <a:schemeClr val="accent2">
                    <a:lumMod val="50000"/>
                  </a:schemeClr>
                </a:solidFill>
                <a:latin typeface="Cambria" pitchFamily="18" charset="0"/>
                <a:cs typeface="+mn-cs"/>
              </a:rPr>
              <a:t>II 2. </a:t>
            </a:r>
            <a:r>
              <a:rPr lang="en-US" sz="2000" b="1" u="sng" dirty="0">
                <a:solidFill>
                  <a:schemeClr val="accent2">
                    <a:lumMod val="50000"/>
                  </a:schemeClr>
                </a:solidFill>
                <a:latin typeface="Cambria" pitchFamily="18" charset="0"/>
                <a:cs typeface="Arial" charset="0"/>
              </a:rPr>
              <a:t>LAW ON RECOGNITION OF FOREIGN EDUCATIONAL CERTIFICATES AND HARMONIZATION OF QUALIFICATIONS</a:t>
            </a:r>
            <a:endParaRPr lang="en-US" sz="2800" b="1" dirty="0">
              <a:solidFill>
                <a:schemeClr val="accent2">
                  <a:lumMod val="50000"/>
                </a:schemeClr>
              </a:solidFill>
              <a:latin typeface="Cambria" pitchFamily="18" charset="0"/>
              <a:cs typeface="+mn-cs"/>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sp>
        <p:nvSpPr>
          <p:cNvPr id="15369" name="Rectangle 7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r-Latn-CS"/>
          </a:p>
        </p:txBody>
      </p:sp>
      <p:sp>
        <p:nvSpPr>
          <p:cNvPr id="15370" name="Rectangle 1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r-Latn-CS"/>
          </a:p>
        </p:txBody>
      </p:sp>
      <p:sp>
        <p:nvSpPr>
          <p:cNvPr id="15371" name="Rectangle 15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r-Latn-CS"/>
          </a:p>
        </p:txBody>
      </p:sp>
      <p:sp>
        <p:nvSpPr>
          <p:cNvPr id="15372" name="Rectangle 19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r-Latn-CS"/>
          </a:p>
        </p:txBody>
      </p:sp>
      <p:sp>
        <p:nvSpPr>
          <p:cNvPr id="15373" name="Rectangle 1"/>
          <p:cNvSpPr>
            <a:spLocks noChangeArrowheads="1"/>
          </p:cNvSpPr>
          <p:nvPr/>
        </p:nvSpPr>
        <p:spPr bwMode="auto">
          <a:xfrm>
            <a:off x="914400" y="1981200"/>
            <a:ext cx="7391400" cy="3416300"/>
          </a:xfrm>
          <a:prstGeom prst="rect">
            <a:avLst/>
          </a:prstGeom>
          <a:noFill/>
          <a:ln w="9525">
            <a:noFill/>
            <a:miter lim="800000"/>
            <a:headEnd/>
            <a:tailEnd/>
          </a:ln>
        </p:spPr>
        <p:txBody>
          <a:bodyPr anchor="ctr">
            <a:spAutoFit/>
          </a:bodyPr>
          <a:lstStyle/>
          <a:p>
            <a:pPr algn="just">
              <a:buFont typeface="Wingdings" pitchFamily="2" charset="2"/>
              <a:buChar char="Ø"/>
            </a:pPr>
            <a:r>
              <a:rPr lang="sr-Cyrl-CS" b="1">
                <a:solidFill>
                  <a:srgbClr val="632523"/>
                </a:solidFill>
                <a:latin typeface="Cambria" pitchFamily="18" charset="0"/>
              </a:rPr>
              <a:t> </a:t>
            </a:r>
            <a:r>
              <a:rPr lang="sr-Latn-CS" b="1">
                <a:solidFill>
                  <a:srgbClr val="632523"/>
                </a:solidFill>
                <a:latin typeface="Cambria" pitchFamily="18" charset="0"/>
              </a:rPr>
              <a:t>Scope of Law: </a:t>
            </a:r>
            <a:r>
              <a:rPr lang="en-US">
                <a:solidFill>
                  <a:srgbClr val="632523"/>
                </a:solidFill>
                <a:latin typeface="Cambria" pitchFamily="18" charset="0"/>
              </a:rPr>
              <a:t>The recognition of a foreign educational certificate on obtained and/or commenced education, or a part thereof, and harmonizing a qualification obtained at a certain level of education abroad with a qualification at a certain level of education in Montenegro</a:t>
            </a:r>
            <a:r>
              <a:rPr lang="sr-Latn-CS">
                <a:solidFill>
                  <a:srgbClr val="632523"/>
                </a:solidFill>
                <a:latin typeface="Cambria" pitchFamily="18" charset="0"/>
              </a:rPr>
              <a:t>.</a:t>
            </a:r>
            <a:endParaRPr lang="en-US">
              <a:solidFill>
                <a:srgbClr val="632523"/>
              </a:solidFill>
              <a:latin typeface="Cambria" pitchFamily="18" charset="0"/>
            </a:endParaRPr>
          </a:p>
          <a:p>
            <a:pPr algn="just"/>
            <a:r>
              <a:rPr lang="en-US">
                <a:solidFill>
                  <a:srgbClr val="632523"/>
                </a:solidFill>
                <a:latin typeface="Cambria" pitchFamily="18" charset="0"/>
              </a:rPr>
              <a:t> </a:t>
            </a:r>
          </a:p>
          <a:p>
            <a:pPr algn="just">
              <a:buFont typeface="Wingdings" pitchFamily="2" charset="2"/>
              <a:buChar char="Ø"/>
            </a:pPr>
            <a:r>
              <a:rPr lang="sr-Cyrl-CS" b="1">
                <a:solidFill>
                  <a:srgbClr val="632523"/>
                </a:solidFill>
                <a:latin typeface="Cambria" pitchFamily="18" charset="0"/>
              </a:rPr>
              <a:t> </a:t>
            </a:r>
            <a:r>
              <a:rPr lang="en-US" b="1">
                <a:solidFill>
                  <a:srgbClr val="632523"/>
                </a:solidFill>
                <a:latin typeface="Cambria" pitchFamily="18" charset="0"/>
              </a:rPr>
              <a:t>Purpose </a:t>
            </a:r>
            <a:r>
              <a:rPr lang="en-US">
                <a:solidFill>
                  <a:srgbClr val="632523"/>
                </a:solidFill>
                <a:latin typeface="Cambria" pitchFamily="18" charset="0"/>
              </a:rPr>
              <a:t>of recognition of a foreign educational certificate and harmonization of a qualification is</a:t>
            </a:r>
            <a:r>
              <a:rPr lang="pl-PL">
                <a:solidFill>
                  <a:srgbClr val="632523"/>
                </a:solidFill>
                <a:latin typeface="Cambria" pitchFamily="18" charset="0"/>
              </a:rPr>
              <a:t>: </a:t>
            </a:r>
            <a:endParaRPr lang="en-US">
              <a:solidFill>
                <a:srgbClr val="632523"/>
              </a:solidFill>
              <a:latin typeface="Cambria" pitchFamily="18" charset="0"/>
            </a:endParaRPr>
          </a:p>
          <a:p>
            <a:pPr algn="just"/>
            <a:r>
              <a:rPr lang="pl-PL">
                <a:solidFill>
                  <a:srgbClr val="632523"/>
                </a:solidFill>
                <a:latin typeface="Cambria" pitchFamily="18" charset="0"/>
              </a:rPr>
              <a:t>- continuation of education (academic recognition); or</a:t>
            </a:r>
            <a:endParaRPr lang="en-US">
              <a:solidFill>
                <a:srgbClr val="632523"/>
              </a:solidFill>
              <a:latin typeface="Cambria" pitchFamily="18" charset="0"/>
            </a:endParaRPr>
          </a:p>
          <a:p>
            <a:pPr algn="just">
              <a:buFontTx/>
              <a:buChar char="-"/>
            </a:pPr>
            <a:r>
              <a:rPr lang="pl-PL">
                <a:solidFill>
                  <a:srgbClr val="632523"/>
                </a:solidFill>
                <a:latin typeface="Cambria" pitchFamily="18" charset="0"/>
              </a:rPr>
              <a:t> employment in Montenegro</a:t>
            </a:r>
            <a:r>
              <a:rPr lang="en-US">
                <a:solidFill>
                  <a:srgbClr val="632523"/>
                </a:solidFill>
                <a:latin typeface="Cambria" pitchFamily="18" charset="0"/>
              </a:rPr>
              <a:t>(professional recognition)</a:t>
            </a:r>
            <a:endParaRPr lang="sr-Latn-CS">
              <a:solidFill>
                <a:srgbClr val="632523"/>
              </a:solidFill>
              <a:latin typeface="Cambria" pitchFamily="18" charset="0"/>
            </a:endParaRPr>
          </a:p>
          <a:p>
            <a:pPr algn="just">
              <a:buFontTx/>
              <a:buChar char="-"/>
            </a:pPr>
            <a:endParaRPr lang="en-US">
              <a:solidFill>
                <a:srgbClr val="632523"/>
              </a:solidFill>
              <a:latin typeface="Cambria" pitchFamily="18" charset="0"/>
            </a:endParaRPr>
          </a:p>
          <a:p>
            <a:pPr algn="just">
              <a:buFont typeface="Wingdings" pitchFamily="2" charset="2"/>
              <a:buChar char="Ø"/>
            </a:pPr>
            <a:r>
              <a:rPr lang="sr-Cyrl-CS" b="1">
                <a:solidFill>
                  <a:srgbClr val="632523"/>
                </a:solidFill>
                <a:latin typeface="Cambria" pitchFamily="18" charset="0"/>
              </a:rPr>
              <a:t> </a:t>
            </a:r>
            <a:r>
              <a:rPr lang="en-US" b="1">
                <a:solidFill>
                  <a:srgbClr val="632523"/>
                </a:solidFill>
                <a:latin typeface="Cambria" pitchFamily="18" charset="0"/>
              </a:rPr>
              <a:t>recognition of a foreign educational certificate </a:t>
            </a:r>
            <a:r>
              <a:rPr lang="en-US">
                <a:solidFill>
                  <a:srgbClr val="632523"/>
                </a:solidFill>
                <a:latin typeface="Cambria" pitchFamily="18" charset="0"/>
              </a:rPr>
              <a:t>is the acknowledgement of a certificate on completed education</a:t>
            </a:r>
          </a:p>
        </p:txBody>
      </p:sp>
      <p:pic>
        <p:nvPicPr>
          <p:cNvPr id="15374" name="Picture 18" descr="EU MN logo"/>
          <p:cNvPicPr>
            <a:picLocks noChangeAspect="1" noChangeArrowheads="1"/>
          </p:cNvPicPr>
          <p:nvPr/>
        </p:nvPicPr>
        <p:blipFill>
          <a:blip r:embed="rId3"/>
          <a:srcRect/>
          <a:stretch>
            <a:fillRect/>
          </a:stretch>
        </p:blipFill>
        <p:spPr bwMode="auto">
          <a:xfrm>
            <a:off x="152400" y="685800"/>
            <a:ext cx="1219200" cy="685800"/>
          </a:xfrm>
          <a:prstGeom prst="rect">
            <a:avLst/>
          </a:prstGeom>
          <a:noFill/>
          <a:ln w="9525">
            <a:noFill/>
            <a:miter lim="800000"/>
            <a:headEnd/>
            <a:tailEnd/>
          </a:ln>
        </p:spPr>
      </p:pic>
      <p:sp>
        <p:nvSpPr>
          <p:cNvPr id="31" name="Rectangle 30"/>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2" name="Rectangle 31"/>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charset="0"/>
              </a:rPr>
              <a:t>Negotiating Team for the Accession of </a:t>
            </a:r>
            <a:r>
              <a:rPr lang="sr-Latn-CS" sz="1000" b="1" dirty="0">
                <a:solidFill>
                  <a:schemeClr val="accent2">
                    <a:lumMod val="75000"/>
                  </a:schemeClr>
                </a:solidFill>
                <a:latin typeface="Cambria" pitchFamily="18" charset="0"/>
                <a:cs typeface="Arial" charset="0"/>
              </a:rPr>
              <a:t> Montenegro </a:t>
            </a:r>
            <a:r>
              <a:rPr lang="en-GB" sz="1000" b="1" dirty="0">
                <a:solidFill>
                  <a:schemeClr val="accent2">
                    <a:lumMod val="75000"/>
                  </a:schemeClr>
                </a:solidFill>
                <a:latin typeface="Cambria" pitchFamily="18" charset="0"/>
                <a:cs typeface="Arial" charset="0"/>
              </a:rPr>
              <a:t>to the European Union</a:t>
            </a:r>
            <a:r>
              <a:rPr lang="sr-Latn-CS" sz="1000" b="1" dirty="0">
                <a:solidFill>
                  <a:schemeClr val="accent2">
                    <a:lumMod val="75000"/>
                  </a:schemeClr>
                </a:solidFill>
                <a:latin typeface="Cambria" pitchFamily="18" charset="0"/>
                <a:cs typeface="Arial" charset="0"/>
              </a:rPr>
              <a:t> </a:t>
            </a:r>
            <a:endParaRPr lang="en-US" sz="1000" dirty="0">
              <a:solidFill>
                <a:schemeClr val="accent2">
                  <a:lumMod val="75000"/>
                </a:schemeClr>
              </a:solidFill>
              <a:latin typeface="+mn-lt"/>
              <a:cs typeface="Arial" charset="0"/>
            </a:endParaRPr>
          </a:p>
        </p:txBody>
      </p:sp>
      <p:pic>
        <p:nvPicPr>
          <p:cNvPr id="1638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grpSp>
        <p:nvGrpSpPr>
          <p:cNvPr id="1639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9" name="Rectangle 18"/>
          <p:cNvSpPr/>
          <p:nvPr/>
        </p:nvSpPr>
        <p:spPr>
          <a:xfrm>
            <a:off x="95250" y="104775"/>
            <a:ext cx="3790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Arial" charset="0"/>
            </a:endParaRPr>
          </a:p>
        </p:txBody>
      </p:sp>
      <p:sp>
        <p:nvSpPr>
          <p:cNvPr id="16392" name="Rectangle 7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r-Latn-CS"/>
          </a:p>
        </p:txBody>
      </p:sp>
      <p:sp>
        <p:nvSpPr>
          <p:cNvPr id="16393" name="Rectangle 1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r-Latn-CS"/>
          </a:p>
        </p:txBody>
      </p:sp>
      <p:sp>
        <p:nvSpPr>
          <p:cNvPr id="16394" name="Rectangle 15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r-Latn-CS"/>
          </a:p>
        </p:txBody>
      </p:sp>
      <p:sp>
        <p:nvSpPr>
          <p:cNvPr id="16395" name="Rectangle 19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r-Latn-CS"/>
          </a:p>
        </p:txBody>
      </p:sp>
      <p:pic>
        <p:nvPicPr>
          <p:cNvPr id="1639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422" name="Rectangle 47"/>
          <p:cNvSpPr>
            <a:spLocks noChangeArrowheads="1"/>
          </p:cNvSpPr>
          <p:nvPr/>
        </p:nvSpPr>
        <p:spPr bwMode="auto">
          <a:xfrm>
            <a:off x="1066800" y="1689100"/>
            <a:ext cx="7391400" cy="4302125"/>
          </a:xfrm>
          <a:prstGeom prst="rect">
            <a:avLst/>
          </a:prstGeom>
          <a:noFill/>
          <a:ln w="9525">
            <a:noFill/>
            <a:miter lim="800000"/>
            <a:headEnd/>
            <a:tailEnd/>
          </a:ln>
        </p:spPr>
        <p:txBody>
          <a:bodyPr>
            <a:spAutoFit/>
          </a:bodyPr>
          <a:lstStyle/>
          <a:p>
            <a:pPr algn="just" eaLnBrk="0" hangingPunct="0">
              <a:spcBef>
                <a:spcPct val="20000"/>
              </a:spcBef>
              <a:buFont typeface="Wingdings" pitchFamily="2" charset="2"/>
              <a:buChar char="Ø"/>
              <a:defRPr/>
            </a:pPr>
            <a:r>
              <a:rPr lang="pl-PL" dirty="0">
                <a:solidFill>
                  <a:schemeClr val="accent2">
                    <a:lumMod val="50000"/>
                  </a:schemeClr>
                </a:solidFill>
                <a:latin typeface="Cambria" pitchFamily="18" charset="0"/>
              </a:rPr>
              <a:t> </a:t>
            </a:r>
            <a:r>
              <a:rPr lang="en-US" dirty="0">
                <a:solidFill>
                  <a:srgbClr val="632523"/>
                </a:solidFill>
                <a:latin typeface="Cambria" pitchFamily="18" charset="0"/>
              </a:rPr>
              <a:t>The recognition of a foreign educational certificate on obtained and/or commenced education, </a:t>
            </a:r>
            <a:r>
              <a:rPr lang="sr-Latn-ME" dirty="0">
                <a:solidFill>
                  <a:srgbClr val="632523"/>
                </a:solidFill>
                <a:latin typeface="Cambria" pitchFamily="18" charset="0"/>
              </a:rPr>
              <a:t>elementary, secondary general or secondary vocational education is performed by Ministry of Education and Sports</a:t>
            </a:r>
            <a:endParaRPr lang="pl-PL" dirty="0">
              <a:solidFill>
                <a:schemeClr val="accent2">
                  <a:lumMod val="50000"/>
                </a:schemeClr>
              </a:solidFill>
              <a:latin typeface="Cambria" pitchFamily="18" charset="0"/>
            </a:endParaRPr>
          </a:p>
          <a:p>
            <a:pPr algn="just" eaLnBrk="0" hangingPunct="0">
              <a:spcBef>
                <a:spcPct val="20000"/>
              </a:spcBef>
              <a:defRPr/>
            </a:pPr>
            <a:endParaRPr lang="en-US" dirty="0">
              <a:solidFill>
                <a:schemeClr val="accent2">
                  <a:lumMod val="50000"/>
                </a:schemeClr>
              </a:solidFill>
              <a:latin typeface="Cambria" pitchFamily="18" charset="0"/>
            </a:endParaRPr>
          </a:p>
          <a:p>
            <a:pPr algn="just">
              <a:buFont typeface="Wingdings" pitchFamily="2" charset="2"/>
              <a:buChar char="Ø"/>
              <a:defRPr/>
            </a:pPr>
            <a:r>
              <a:rPr lang="pl-PL" dirty="0">
                <a:solidFill>
                  <a:schemeClr val="accent2">
                    <a:lumMod val="50000"/>
                  </a:schemeClr>
                </a:solidFill>
                <a:latin typeface="Cambria" pitchFamily="18" charset="0"/>
              </a:rPr>
              <a:t> </a:t>
            </a:r>
            <a:r>
              <a:rPr lang="en-US" dirty="0">
                <a:solidFill>
                  <a:schemeClr val="accent2">
                    <a:lumMod val="50000"/>
                  </a:schemeClr>
                </a:solidFill>
                <a:latin typeface="Cambria" pitchFamily="18" charset="0"/>
              </a:rPr>
              <a:t>Recognition of a foreign higher education certificate </a:t>
            </a:r>
            <a:r>
              <a:rPr lang="en-US" b="1" dirty="0">
                <a:solidFill>
                  <a:schemeClr val="accent2">
                    <a:lumMod val="50000"/>
                  </a:schemeClr>
                </a:solidFill>
                <a:latin typeface="Cambria" pitchFamily="18" charset="0"/>
              </a:rPr>
              <a:t>with </a:t>
            </a:r>
            <a:r>
              <a:rPr lang="sr-Latn-ME" b="1" dirty="0">
                <a:solidFill>
                  <a:schemeClr val="accent2">
                    <a:lumMod val="50000"/>
                  </a:schemeClr>
                </a:solidFill>
                <a:latin typeface="Cambria" pitchFamily="18" charset="0"/>
              </a:rPr>
              <a:t>the purpose </a:t>
            </a:r>
            <a:r>
              <a:rPr lang="en-US" b="1" dirty="0">
                <a:solidFill>
                  <a:schemeClr val="accent2">
                    <a:lumMod val="50000"/>
                  </a:schemeClr>
                </a:solidFill>
                <a:latin typeface="Cambria" pitchFamily="18" charset="0"/>
              </a:rPr>
              <a:t>of finding employment</a:t>
            </a:r>
            <a:r>
              <a:rPr lang="en-US" dirty="0">
                <a:solidFill>
                  <a:schemeClr val="accent2">
                    <a:lumMod val="50000"/>
                  </a:schemeClr>
                </a:solidFill>
                <a:latin typeface="Cambria" pitchFamily="18" charset="0"/>
              </a:rPr>
              <a:t> </a:t>
            </a:r>
            <a:r>
              <a:rPr lang="sr-Latn-ME" dirty="0">
                <a:solidFill>
                  <a:schemeClr val="accent2">
                    <a:lumMod val="50000"/>
                  </a:schemeClr>
                </a:solidFill>
                <a:latin typeface="Cambria" pitchFamily="18" charset="0"/>
              </a:rPr>
              <a:t>is </a:t>
            </a:r>
            <a:r>
              <a:rPr lang="en-US" dirty="0">
                <a:solidFill>
                  <a:schemeClr val="accent2">
                    <a:lumMod val="50000"/>
                  </a:schemeClr>
                </a:solidFill>
                <a:latin typeface="Cambria" pitchFamily="18" charset="0"/>
              </a:rPr>
              <a:t>performed by the Ministry</a:t>
            </a:r>
            <a:r>
              <a:rPr lang="sr-Latn-ME" dirty="0">
                <a:solidFill>
                  <a:schemeClr val="accent2">
                    <a:lumMod val="50000"/>
                  </a:schemeClr>
                </a:solidFill>
                <a:latin typeface="Cambria" pitchFamily="18" charset="0"/>
              </a:rPr>
              <a:t> of Eucation and Sports</a:t>
            </a:r>
            <a:r>
              <a:rPr lang="en-US" dirty="0">
                <a:solidFill>
                  <a:schemeClr val="accent2">
                    <a:lumMod val="50000"/>
                  </a:schemeClr>
                </a:solidFill>
                <a:latin typeface="Cambria" pitchFamily="18" charset="0"/>
              </a:rPr>
              <a:t> through the National Information Centre: ENIC</a:t>
            </a:r>
            <a:r>
              <a:rPr lang="sr-Latn-ME" dirty="0">
                <a:solidFill>
                  <a:schemeClr val="accent2">
                    <a:lumMod val="50000"/>
                  </a:schemeClr>
                </a:solidFill>
                <a:latin typeface="Cambria" pitchFamily="18" charset="0"/>
              </a:rPr>
              <a:t> </a:t>
            </a:r>
            <a:r>
              <a:rPr lang="en-US" dirty="0">
                <a:solidFill>
                  <a:schemeClr val="accent2">
                    <a:lumMod val="50000"/>
                  </a:schemeClr>
                </a:solidFill>
                <a:latin typeface="Cambria" pitchFamily="18" charset="0"/>
              </a:rPr>
              <a:t>Centre</a:t>
            </a:r>
            <a:endParaRPr lang="pl-PL" dirty="0">
              <a:solidFill>
                <a:schemeClr val="accent2">
                  <a:lumMod val="50000"/>
                </a:schemeClr>
              </a:solidFill>
              <a:latin typeface="Cambria" pitchFamily="18" charset="0"/>
            </a:endParaRPr>
          </a:p>
          <a:p>
            <a:pPr algn="just">
              <a:buFont typeface="Wingdings" pitchFamily="2" charset="2"/>
              <a:buChar char="Ø"/>
              <a:defRPr/>
            </a:pPr>
            <a:endParaRPr lang="en-US" dirty="0">
              <a:solidFill>
                <a:schemeClr val="accent2">
                  <a:lumMod val="50000"/>
                </a:schemeClr>
              </a:solidFill>
              <a:latin typeface="Cambria" pitchFamily="18" charset="0"/>
            </a:endParaRPr>
          </a:p>
          <a:p>
            <a:pPr algn="just">
              <a:buFont typeface="Wingdings" pitchFamily="2" charset="2"/>
              <a:buChar char="Ø"/>
              <a:defRPr/>
            </a:pPr>
            <a:r>
              <a:rPr lang="sr-Latn-ME" dirty="0">
                <a:solidFill>
                  <a:schemeClr val="accent2">
                    <a:lumMod val="50000"/>
                  </a:schemeClr>
                </a:solidFill>
                <a:latin typeface="Cambria" pitchFamily="18" charset="0"/>
              </a:rPr>
              <a:t> </a:t>
            </a:r>
            <a:r>
              <a:rPr lang="en-US" dirty="0">
                <a:solidFill>
                  <a:schemeClr val="accent2">
                    <a:lumMod val="50000"/>
                  </a:schemeClr>
                </a:solidFill>
                <a:latin typeface="Cambria" pitchFamily="18" charset="0"/>
              </a:rPr>
              <a:t>Recognition of foreign educational certificates </a:t>
            </a:r>
            <a:r>
              <a:rPr lang="en-US" b="1" dirty="0">
                <a:solidFill>
                  <a:schemeClr val="accent2">
                    <a:lumMod val="50000"/>
                  </a:schemeClr>
                </a:solidFill>
                <a:latin typeface="Cambria" pitchFamily="18" charset="0"/>
              </a:rPr>
              <a:t>with for the purpose of continuation of higher education</a:t>
            </a:r>
            <a:r>
              <a:rPr lang="en-US" dirty="0">
                <a:solidFill>
                  <a:schemeClr val="accent2">
                    <a:lumMod val="50000"/>
                  </a:schemeClr>
                </a:solidFill>
                <a:latin typeface="Cambria" pitchFamily="18" charset="0"/>
              </a:rPr>
              <a:t> </a:t>
            </a:r>
            <a:r>
              <a:rPr lang="sr-Latn-ME" dirty="0">
                <a:solidFill>
                  <a:schemeClr val="accent2">
                    <a:lumMod val="50000"/>
                  </a:schemeClr>
                </a:solidFill>
                <a:latin typeface="Cambria" pitchFamily="18" charset="0"/>
              </a:rPr>
              <a:t>is </a:t>
            </a:r>
            <a:r>
              <a:rPr lang="en-US" dirty="0">
                <a:solidFill>
                  <a:schemeClr val="accent2">
                    <a:lumMod val="50000"/>
                  </a:schemeClr>
                </a:solidFill>
                <a:latin typeface="Cambria" pitchFamily="18" charset="0"/>
              </a:rPr>
              <a:t>performed by a competent body of an accredited higher education institution upon obtaining the opinion from the ENIC Centre</a:t>
            </a:r>
            <a:endParaRPr lang="sr-Latn-CS" dirty="0">
              <a:solidFill>
                <a:schemeClr val="accent2">
                  <a:lumMod val="50000"/>
                </a:schemeClr>
              </a:solidFill>
              <a:latin typeface="Cambria" pitchFamily="18" charset="0"/>
            </a:endParaRPr>
          </a:p>
          <a:p>
            <a:pPr algn="just">
              <a:buFont typeface="Wingdings" pitchFamily="2" charset="2"/>
              <a:buChar char="Ø"/>
              <a:defRPr/>
            </a:pPr>
            <a:endParaRPr lang="en-US" dirty="0">
              <a:solidFill>
                <a:schemeClr val="accent2">
                  <a:lumMod val="50000"/>
                </a:schemeClr>
              </a:solidFill>
              <a:latin typeface="Cambria" pitchFamily="18" charset="0"/>
            </a:endParaRPr>
          </a:p>
          <a:p>
            <a:pPr algn="just">
              <a:buFont typeface="Wingdings" pitchFamily="2" charset="2"/>
              <a:buChar char="Ø"/>
              <a:defRPr/>
            </a:pPr>
            <a:r>
              <a:rPr lang="pl-PL" dirty="0">
                <a:solidFill>
                  <a:schemeClr val="accent2">
                    <a:lumMod val="50000"/>
                  </a:schemeClr>
                </a:solidFill>
                <a:latin typeface="Cambria" pitchFamily="18" charset="0"/>
              </a:rPr>
              <a:t> </a:t>
            </a:r>
            <a:r>
              <a:rPr lang="en-US" dirty="0">
                <a:solidFill>
                  <a:schemeClr val="accent2">
                    <a:lumMod val="50000"/>
                  </a:schemeClr>
                </a:solidFill>
                <a:latin typeface="Cambria" pitchFamily="18" charset="0"/>
              </a:rPr>
              <a:t>The Ministry</a:t>
            </a:r>
            <a:r>
              <a:rPr lang="sr-Latn-ME" dirty="0">
                <a:solidFill>
                  <a:schemeClr val="accent2">
                    <a:lumMod val="50000"/>
                  </a:schemeClr>
                </a:solidFill>
                <a:latin typeface="Cambria" pitchFamily="18" charset="0"/>
              </a:rPr>
              <a:t> issues decision in the procedure of </a:t>
            </a:r>
            <a:r>
              <a:rPr lang="en-US" dirty="0">
                <a:solidFill>
                  <a:schemeClr val="accent2">
                    <a:lumMod val="50000"/>
                  </a:schemeClr>
                </a:solidFill>
                <a:latin typeface="Cambria" pitchFamily="18" charset="0"/>
              </a:rPr>
              <a:t>a certificate </a:t>
            </a:r>
            <a:r>
              <a:rPr lang="pl-PL" dirty="0">
                <a:solidFill>
                  <a:schemeClr val="accent2">
                    <a:lumMod val="50000"/>
                  </a:schemeClr>
                </a:solidFill>
                <a:latin typeface="Cambria" pitchFamily="18" charset="0"/>
              </a:rPr>
              <a:t>- </a:t>
            </a:r>
            <a:r>
              <a:rPr lang="pl-PL" b="1" dirty="0">
                <a:solidFill>
                  <a:schemeClr val="accent2">
                    <a:lumMod val="50000"/>
                  </a:schemeClr>
                </a:solidFill>
                <a:latin typeface="Cambria" pitchFamily="18" charset="0"/>
              </a:rPr>
              <a:t>deadline  30  days</a:t>
            </a:r>
            <a:endParaRPr lang="en-US" b="1" dirty="0">
              <a:solidFill>
                <a:schemeClr val="accent2">
                  <a:lumMod val="50000"/>
                </a:schemeClr>
              </a:solidFill>
              <a:latin typeface="Cambria" pitchFamily="18" charset="0"/>
            </a:endParaRPr>
          </a:p>
        </p:txBody>
      </p:sp>
      <p:sp>
        <p:nvSpPr>
          <p:cNvPr id="17423" name="Rectangle 49"/>
          <p:cNvSpPr>
            <a:spLocks noChangeArrowheads="1"/>
          </p:cNvSpPr>
          <p:nvPr/>
        </p:nvSpPr>
        <p:spPr bwMode="auto">
          <a:xfrm>
            <a:off x="1295400" y="914400"/>
            <a:ext cx="7239000" cy="708025"/>
          </a:xfrm>
          <a:prstGeom prst="rect">
            <a:avLst/>
          </a:prstGeom>
          <a:noFill/>
          <a:ln w="9525">
            <a:noFill/>
            <a:miter lim="800000"/>
            <a:headEnd/>
            <a:tailEnd/>
          </a:ln>
        </p:spPr>
        <p:txBody>
          <a:bodyPr>
            <a:spAutoFit/>
          </a:bodyPr>
          <a:lstStyle/>
          <a:p>
            <a:pPr algn="ctr">
              <a:defRPr/>
            </a:pPr>
            <a:r>
              <a:rPr lang="pl-PL" sz="2000" b="1" dirty="0">
                <a:solidFill>
                  <a:schemeClr val="accent2">
                    <a:lumMod val="50000"/>
                  </a:schemeClr>
                </a:solidFill>
                <a:latin typeface="Cambria" pitchFamily="18" charset="0"/>
              </a:rPr>
              <a:t>JURISDICTION- </a:t>
            </a:r>
            <a:r>
              <a:rPr lang="en-US" sz="2000" b="1" dirty="0">
                <a:solidFill>
                  <a:schemeClr val="accent2">
                    <a:lumMod val="50000"/>
                  </a:schemeClr>
                </a:solidFill>
                <a:latin typeface="Cambria" pitchFamily="18" charset="0"/>
                <a:cs typeface="Arial" charset="0"/>
              </a:rPr>
              <a:t>RECOGNITION OF FOREIGN EDUCATIONAL CERTIFICATE</a:t>
            </a:r>
            <a:endParaRPr lang="en-US" sz="2000" b="1" dirty="0">
              <a:solidFill>
                <a:schemeClr val="accent2">
                  <a:lumMod val="50000"/>
                </a:schemeClr>
              </a:solidFill>
              <a:latin typeface="Cambria" pitchFamily="18" charset="0"/>
            </a:endParaRPr>
          </a:p>
        </p:txBody>
      </p:sp>
      <p:sp>
        <p:nvSpPr>
          <p:cNvPr id="29" name="Rectangle 28"/>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0" name="Rectangle 29"/>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741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741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7415" name="Text Box 121"/>
          <p:cNvSpPr txBox="1">
            <a:spLocks noChangeArrowheads="1"/>
          </p:cNvSpPr>
          <p:nvPr/>
        </p:nvSpPr>
        <p:spPr bwMode="auto">
          <a:xfrm>
            <a:off x="1066800" y="1219200"/>
            <a:ext cx="7010400" cy="40386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741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457200" y="1371600"/>
            <a:ext cx="8382000" cy="4678363"/>
          </a:xfrm>
          <a:prstGeom prst="rect">
            <a:avLst/>
          </a:prstGeom>
        </p:spPr>
        <p:txBody>
          <a:bodyPr>
            <a:spAutoFit/>
          </a:bodyPr>
          <a:lstStyle/>
          <a:p>
            <a:pPr>
              <a:defRPr/>
            </a:pPr>
            <a:r>
              <a:rPr lang="pl-PL" sz="2800" dirty="0">
                <a:solidFill>
                  <a:schemeClr val="accent2">
                    <a:lumMod val="50000"/>
                  </a:schemeClr>
                </a:solidFill>
                <a:latin typeface="Cambria" pitchFamily="18" charset="0"/>
                <a:cs typeface="Arial" charset="0"/>
              </a:rPr>
              <a:t> </a:t>
            </a:r>
            <a:endParaRPr lang="en-US" dirty="0">
              <a:solidFill>
                <a:schemeClr val="accent2">
                  <a:lumMod val="50000"/>
                </a:schemeClr>
              </a:solidFill>
              <a:latin typeface="Cambria" pitchFamily="18" charset="0"/>
              <a:cs typeface="Arial" charset="0"/>
            </a:endParaRPr>
          </a:p>
          <a:p>
            <a:pPr>
              <a:buFont typeface="Wingdings" pitchFamily="2" charset="2"/>
              <a:buChar char="Ø"/>
              <a:defRPr/>
            </a:pPr>
            <a:r>
              <a:rPr lang="sl-SI" b="1" dirty="0">
                <a:solidFill>
                  <a:schemeClr val="accent2">
                    <a:lumMod val="50000"/>
                  </a:schemeClr>
                </a:solidFill>
                <a:latin typeface="Cambria" pitchFamily="18" charset="0"/>
                <a:cs typeface="Arial" charset="0"/>
              </a:rPr>
              <a:t> </a:t>
            </a:r>
            <a:r>
              <a:rPr lang="en-US" b="1" dirty="0">
                <a:solidFill>
                  <a:schemeClr val="accent2">
                    <a:lumMod val="50000"/>
                  </a:schemeClr>
                </a:solidFill>
                <a:latin typeface="Cambria" pitchFamily="18" charset="0"/>
                <a:cs typeface="Arial" charset="0"/>
              </a:rPr>
              <a:t>Harmonization </a:t>
            </a:r>
            <a:r>
              <a:rPr lang="sr-Latn-ME" b="1" dirty="0">
                <a:solidFill>
                  <a:schemeClr val="accent2">
                    <a:lumMod val="50000"/>
                  </a:schemeClr>
                </a:solidFill>
                <a:latin typeface="Cambria" pitchFamily="18" charset="0"/>
                <a:cs typeface="Arial" charset="0"/>
              </a:rPr>
              <a:t>o</a:t>
            </a:r>
            <a:r>
              <a:rPr lang="en-US" b="1" dirty="0">
                <a:solidFill>
                  <a:schemeClr val="accent2">
                    <a:lumMod val="50000"/>
                  </a:schemeClr>
                </a:solidFill>
                <a:latin typeface="Cambria" pitchFamily="18" charset="0"/>
                <a:cs typeface="Arial" charset="0"/>
              </a:rPr>
              <a:t>f </a:t>
            </a:r>
            <a:r>
              <a:rPr lang="sr-Latn-ME" b="1" dirty="0">
                <a:solidFill>
                  <a:schemeClr val="accent2">
                    <a:lumMod val="50000"/>
                  </a:schemeClr>
                </a:solidFill>
                <a:latin typeface="Cambria" pitchFamily="18" charset="0"/>
                <a:cs typeface="Arial" charset="0"/>
              </a:rPr>
              <a:t>foreign q</a:t>
            </a:r>
            <a:r>
              <a:rPr lang="en-US" b="1" dirty="0" err="1">
                <a:solidFill>
                  <a:schemeClr val="accent2">
                    <a:lumMod val="50000"/>
                  </a:schemeClr>
                </a:solidFill>
                <a:latin typeface="Cambria" pitchFamily="18" charset="0"/>
                <a:cs typeface="Arial" charset="0"/>
              </a:rPr>
              <a:t>ualification</a:t>
            </a:r>
            <a:r>
              <a:rPr lang="sr-Latn-ME" b="1" dirty="0">
                <a:solidFill>
                  <a:schemeClr val="accent2">
                    <a:lumMod val="50000"/>
                  </a:schemeClr>
                </a:solidFill>
                <a:latin typeface="Cambria" pitchFamily="18" charset="0"/>
                <a:cs typeface="Arial" charset="0"/>
              </a:rPr>
              <a:t> </a:t>
            </a:r>
            <a:r>
              <a:rPr lang="sr-Latn-ME" dirty="0">
                <a:solidFill>
                  <a:schemeClr val="accent2">
                    <a:lumMod val="50000"/>
                  </a:schemeClr>
                </a:solidFill>
                <a:latin typeface="Cambria" pitchFamily="18" charset="0"/>
                <a:cs typeface="Arial" charset="0"/>
              </a:rPr>
              <a:t>level of education with qualification level of education in Montenegro is performed by Ministry of Education and Sports</a:t>
            </a:r>
            <a:endParaRPr lang="pl-PL" dirty="0">
              <a:solidFill>
                <a:schemeClr val="accent2">
                  <a:lumMod val="50000"/>
                </a:schemeClr>
              </a:solidFill>
              <a:latin typeface="Cambria" pitchFamily="18" charset="0"/>
              <a:cs typeface="Arial" charset="0"/>
            </a:endParaRPr>
          </a:p>
          <a:p>
            <a:pPr>
              <a:buFont typeface="Wingdings" pitchFamily="2" charset="2"/>
              <a:buChar char="Ø"/>
              <a:defRPr/>
            </a:pPr>
            <a:endParaRPr lang="en-US" dirty="0">
              <a:solidFill>
                <a:schemeClr val="accent2">
                  <a:lumMod val="50000"/>
                </a:schemeClr>
              </a:solidFill>
              <a:latin typeface="Cambria" pitchFamily="18" charset="0"/>
              <a:cs typeface="Arial" charset="0"/>
            </a:endParaRPr>
          </a:p>
          <a:p>
            <a:pPr>
              <a:buFont typeface="Wingdings" pitchFamily="2" charset="2"/>
              <a:buChar char="Ø"/>
              <a:defRPr/>
            </a:pPr>
            <a:r>
              <a:rPr lang="sl-SI" b="1" dirty="0">
                <a:solidFill>
                  <a:schemeClr val="accent2">
                    <a:lumMod val="50000"/>
                  </a:schemeClr>
                </a:solidFill>
                <a:latin typeface="Cambria" pitchFamily="18" charset="0"/>
                <a:cs typeface="Arial" charset="0"/>
              </a:rPr>
              <a:t> </a:t>
            </a:r>
            <a:r>
              <a:rPr lang="en-US" b="1" dirty="0">
                <a:solidFill>
                  <a:schemeClr val="accent2">
                    <a:lumMod val="50000"/>
                  </a:schemeClr>
                </a:solidFill>
                <a:latin typeface="Cambria" pitchFamily="18" charset="0"/>
                <a:cs typeface="Arial" charset="0"/>
              </a:rPr>
              <a:t>Harmonization </a:t>
            </a:r>
            <a:r>
              <a:rPr lang="sr-Latn-ME" b="1" dirty="0">
                <a:solidFill>
                  <a:schemeClr val="accent2">
                    <a:lumMod val="50000"/>
                  </a:schemeClr>
                </a:solidFill>
                <a:latin typeface="Cambria" pitchFamily="18" charset="0"/>
                <a:cs typeface="Arial" charset="0"/>
              </a:rPr>
              <a:t>o</a:t>
            </a:r>
            <a:r>
              <a:rPr lang="en-US" b="1" dirty="0">
                <a:solidFill>
                  <a:schemeClr val="accent2">
                    <a:lumMod val="50000"/>
                  </a:schemeClr>
                </a:solidFill>
                <a:latin typeface="Cambria" pitchFamily="18" charset="0"/>
                <a:cs typeface="Arial" charset="0"/>
              </a:rPr>
              <a:t>f </a:t>
            </a:r>
            <a:r>
              <a:rPr lang="sr-Latn-ME" b="1" dirty="0">
                <a:solidFill>
                  <a:schemeClr val="accent2">
                    <a:lumMod val="50000"/>
                  </a:schemeClr>
                </a:solidFill>
                <a:latin typeface="Cambria" pitchFamily="18" charset="0"/>
                <a:cs typeface="Arial" charset="0"/>
              </a:rPr>
              <a:t>foreign q</a:t>
            </a:r>
            <a:r>
              <a:rPr lang="en-US" b="1" dirty="0" err="1">
                <a:solidFill>
                  <a:schemeClr val="accent2">
                    <a:lumMod val="50000"/>
                  </a:schemeClr>
                </a:solidFill>
                <a:latin typeface="Cambria" pitchFamily="18" charset="0"/>
                <a:cs typeface="Arial" charset="0"/>
              </a:rPr>
              <a:t>ualification</a:t>
            </a:r>
            <a:r>
              <a:rPr lang="sr-Latn-ME" b="1" dirty="0">
                <a:solidFill>
                  <a:schemeClr val="accent2">
                    <a:lumMod val="50000"/>
                  </a:schemeClr>
                </a:solidFill>
                <a:latin typeface="Cambria" pitchFamily="18" charset="0"/>
                <a:cs typeface="Arial" charset="0"/>
              </a:rPr>
              <a:t>  </a:t>
            </a:r>
            <a:r>
              <a:rPr lang="sr-Latn-ME" dirty="0">
                <a:solidFill>
                  <a:schemeClr val="accent2">
                    <a:lumMod val="50000"/>
                  </a:schemeClr>
                </a:solidFill>
                <a:latin typeface="Cambria" pitchFamily="18" charset="0"/>
                <a:cs typeface="Arial" charset="0"/>
              </a:rPr>
              <a:t>is performed </a:t>
            </a:r>
            <a:r>
              <a:rPr lang="en-US" dirty="0">
                <a:solidFill>
                  <a:schemeClr val="accent2">
                    <a:lumMod val="50000"/>
                  </a:schemeClr>
                </a:solidFill>
                <a:latin typeface="Cambria" pitchFamily="18" charset="0"/>
                <a:cs typeface="Arial" charset="0"/>
              </a:rPr>
              <a:t>based on the opinion of the institution which offers a comparative educational and/or study </a:t>
            </a:r>
            <a:r>
              <a:rPr lang="en-US" dirty="0" err="1">
                <a:solidFill>
                  <a:schemeClr val="accent2">
                    <a:lumMod val="50000"/>
                  </a:schemeClr>
                </a:solidFill>
                <a:latin typeface="Cambria" pitchFamily="18" charset="0"/>
                <a:cs typeface="Arial" charset="0"/>
              </a:rPr>
              <a:t>programme</a:t>
            </a:r>
            <a:r>
              <a:rPr lang="en-US" dirty="0">
                <a:solidFill>
                  <a:schemeClr val="accent2">
                    <a:lumMod val="50000"/>
                  </a:schemeClr>
                </a:solidFill>
                <a:latin typeface="Cambria" pitchFamily="18" charset="0"/>
                <a:cs typeface="Arial" charset="0"/>
              </a:rPr>
              <a:t> </a:t>
            </a:r>
            <a:r>
              <a:rPr lang="sr-Latn-ME" dirty="0">
                <a:solidFill>
                  <a:schemeClr val="accent2">
                    <a:lumMod val="50000"/>
                  </a:schemeClr>
                </a:solidFill>
                <a:latin typeface="Cambria" pitchFamily="18" charset="0"/>
                <a:cs typeface="Arial" charset="0"/>
              </a:rPr>
              <a:t> or other competent professional authority.</a:t>
            </a:r>
            <a:endParaRPr lang="en-US" dirty="0">
              <a:solidFill>
                <a:schemeClr val="accent2">
                  <a:lumMod val="50000"/>
                </a:schemeClr>
              </a:solidFill>
              <a:latin typeface="Cambria" pitchFamily="18" charset="0"/>
              <a:cs typeface="Arial" charset="0"/>
            </a:endParaRPr>
          </a:p>
          <a:p>
            <a:pPr>
              <a:defRPr/>
            </a:pPr>
            <a:endParaRPr lang="pl-PL" dirty="0">
              <a:solidFill>
                <a:schemeClr val="accent2">
                  <a:lumMod val="50000"/>
                </a:schemeClr>
              </a:solidFill>
              <a:latin typeface="Cambria" pitchFamily="18" charset="0"/>
              <a:cs typeface="Arial" charset="0"/>
            </a:endParaRPr>
          </a:p>
          <a:p>
            <a:pPr>
              <a:buFont typeface="Wingdings" pitchFamily="2" charset="2"/>
              <a:buChar char="Ø"/>
              <a:defRPr/>
            </a:pPr>
            <a:r>
              <a:rPr lang="pl-PL" dirty="0">
                <a:solidFill>
                  <a:schemeClr val="accent2">
                    <a:lumMod val="50000"/>
                  </a:schemeClr>
                </a:solidFill>
                <a:latin typeface="Cambria" pitchFamily="18" charset="0"/>
                <a:cs typeface="Arial" charset="0"/>
              </a:rPr>
              <a:t> Ministry proceeds requests for harmonization of qualification </a:t>
            </a:r>
            <a:r>
              <a:rPr lang="sl-SI" b="1" dirty="0">
                <a:solidFill>
                  <a:schemeClr val="accent2">
                    <a:lumMod val="50000"/>
                  </a:schemeClr>
                </a:solidFill>
                <a:latin typeface="Cambria" pitchFamily="18" charset="0"/>
                <a:cs typeface="Arial" charset="0"/>
              </a:rPr>
              <a:t>– deadline 30 days</a:t>
            </a:r>
          </a:p>
          <a:p>
            <a:pPr>
              <a:buFont typeface="Wingdings" pitchFamily="2" charset="2"/>
              <a:buChar char="Ø"/>
              <a:defRPr/>
            </a:pPr>
            <a:endParaRPr lang="en-US" dirty="0">
              <a:solidFill>
                <a:schemeClr val="accent2">
                  <a:lumMod val="50000"/>
                </a:schemeClr>
              </a:solidFill>
              <a:latin typeface="Cambria" pitchFamily="18" charset="0"/>
              <a:cs typeface="Arial" charset="0"/>
            </a:endParaRPr>
          </a:p>
          <a:p>
            <a:pPr>
              <a:buFont typeface="Wingdings" pitchFamily="2" charset="2"/>
              <a:buChar char="Ø"/>
              <a:defRPr/>
            </a:pPr>
            <a:r>
              <a:rPr lang="sl-SI" dirty="0">
                <a:solidFill>
                  <a:schemeClr val="accent2">
                    <a:lumMod val="50000"/>
                  </a:schemeClr>
                </a:solidFill>
                <a:latin typeface="Cambria" pitchFamily="18" charset="0"/>
                <a:cs typeface="Arial" charset="0"/>
              </a:rPr>
              <a:t> </a:t>
            </a:r>
            <a:r>
              <a:rPr lang="en-US" dirty="0">
                <a:solidFill>
                  <a:schemeClr val="accent2">
                    <a:lumMod val="50000"/>
                  </a:schemeClr>
                </a:solidFill>
                <a:latin typeface="Cambria" pitchFamily="18" charset="0"/>
                <a:cs typeface="Arial" charset="0"/>
              </a:rPr>
              <a:t>institution which offers a comparative educational and/or study </a:t>
            </a:r>
            <a:r>
              <a:rPr lang="en-US" dirty="0" err="1">
                <a:solidFill>
                  <a:schemeClr val="accent2">
                    <a:lumMod val="50000"/>
                  </a:schemeClr>
                </a:solidFill>
                <a:latin typeface="Cambria" pitchFamily="18" charset="0"/>
                <a:cs typeface="Arial" charset="0"/>
              </a:rPr>
              <a:t>programme</a:t>
            </a:r>
            <a:r>
              <a:rPr lang="en-US" dirty="0">
                <a:solidFill>
                  <a:schemeClr val="accent2">
                    <a:lumMod val="50000"/>
                  </a:schemeClr>
                </a:solidFill>
                <a:latin typeface="Cambria" pitchFamily="18" charset="0"/>
                <a:cs typeface="Arial" charset="0"/>
              </a:rPr>
              <a:t> </a:t>
            </a:r>
            <a:r>
              <a:rPr lang="sr-Latn-ME" dirty="0">
                <a:solidFill>
                  <a:schemeClr val="accent2">
                    <a:lumMod val="50000"/>
                  </a:schemeClr>
                </a:solidFill>
                <a:latin typeface="Cambria" pitchFamily="18" charset="0"/>
                <a:cs typeface="Arial" charset="0"/>
              </a:rPr>
              <a:t> or other competent professional authority  </a:t>
            </a:r>
            <a:r>
              <a:rPr lang="sr-Latn-ME" b="1" dirty="0">
                <a:solidFill>
                  <a:schemeClr val="accent2">
                    <a:lumMod val="50000"/>
                  </a:schemeClr>
                </a:solidFill>
                <a:latin typeface="Cambria" pitchFamily="18" charset="0"/>
                <a:cs typeface="Arial" charset="0"/>
              </a:rPr>
              <a:t>issues opinion </a:t>
            </a:r>
            <a:r>
              <a:rPr lang="fr-FR" b="1" dirty="0">
                <a:solidFill>
                  <a:schemeClr val="accent2">
                    <a:lumMod val="50000"/>
                  </a:schemeClr>
                </a:solidFill>
                <a:latin typeface="Cambria" pitchFamily="18" charset="0"/>
                <a:cs typeface="Arial" charset="0"/>
              </a:rPr>
              <a:t>of the </a:t>
            </a:r>
            <a:r>
              <a:rPr lang="fr-FR" b="1" dirty="0" err="1">
                <a:solidFill>
                  <a:schemeClr val="accent2">
                    <a:lumMod val="50000"/>
                  </a:schemeClr>
                </a:solidFill>
                <a:latin typeface="Cambria" pitchFamily="18" charset="0"/>
                <a:cs typeface="Arial" charset="0"/>
              </a:rPr>
              <a:t>obtained</a:t>
            </a:r>
            <a:r>
              <a:rPr lang="fr-FR" b="1" dirty="0">
                <a:solidFill>
                  <a:schemeClr val="accent2">
                    <a:lumMod val="50000"/>
                  </a:schemeClr>
                </a:solidFill>
                <a:latin typeface="Cambria" pitchFamily="18" charset="0"/>
                <a:cs typeface="Arial" charset="0"/>
              </a:rPr>
              <a:t> qualification</a:t>
            </a:r>
            <a:r>
              <a:rPr lang="pl-PL" b="1" dirty="0">
                <a:solidFill>
                  <a:schemeClr val="accent2">
                    <a:lumMod val="50000"/>
                  </a:schemeClr>
                </a:solidFill>
                <a:latin typeface="Cambria" pitchFamily="18" charset="0"/>
                <a:cs typeface="Arial" charset="0"/>
              </a:rPr>
              <a:t>–</a:t>
            </a:r>
            <a:r>
              <a:rPr lang="pl-PL" dirty="0">
                <a:solidFill>
                  <a:schemeClr val="accent2">
                    <a:lumMod val="50000"/>
                  </a:schemeClr>
                </a:solidFill>
                <a:latin typeface="Cambria" pitchFamily="18" charset="0"/>
                <a:cs typeface="Arial" charset="0"/>
              </a:rPr>
              <a:t> deadline </a:t>
            </a:r>
            <a:r>
              <a:rPr lang="pl-PL" b="1" dirty="0">
                <a:solidFill>
                  <a:schemeClr val="accent2">
                    <a:lumMod val="50000"/>
                  </a:schemeClr>
                </a:solidFill>
                <a:latin typeface="Cambria" pitchFamily="18" charset="0"/>
                <a:cs typeface="Arial" charset="0"/>
              </a:rPr>
              <a:t>30 days</a:t>
            </a:r>
            <a:endParaRPr lang="en-US" dirty="0">
              <a:solidFill>
                <a:schemeClr val="accent2">
                  <a:lumMod val="50000"/>
                </a:schemeClr>
              </a:solidFill>
              <a:latin typeface="Cambria" pitchFamily="18" charset="0"/>
              <a:cs typeface="Arial" charset="0"/>
            </a:endParaRPr>
          </a:p>
          <a:p>
            <a:pPr>
              <a:defRPr/>
            </a:pPr>
            <a:r>
              <a:rPr lang="pl-PL" dirty="0">
                <a:solidFill>
                  <a:schemeClr val="accent2">
                    <a:lumMod val="50000"/>
                  </a:schemeClr>
                </a:solidFill>
                <a:latin typeface="Cambria" pitchFamily="18" charset="0"/>
                <a:cs typeface="Arial" charset="0"/>
              </a:rPr>
              <a:t>	</a:t>
            </a:r>
            <a:endParaRPr lang="en-US" dirty="0">
              <a:solidFill>
                <a:schemeClr val="accent2">
                  <a:lumMod val="50000"/>
                </a:schemeClr>
              </a:solidFill>
              <a:latin typeface="Cambria" pitchFamily="18" charset="0"/>
              <a:cs typeface="Arial" charset="0"/>
            </a:endParaRPr>
          </a:p>
          <a:p>
            <a:pPr>
              <a:buFont typeface="Wingdings" pitchFamily="2" charset="2"/>
              <a:buChar char="Ø"/>
              <a:defRPr/>
            </a:pPr>
            <a:r>
              <a:rPr lang="pl-PL" b="1" dirty="0">
                <a:solidFill>
                  <a:schemeClr val="accent2">
                    <a:lumMod val="50000"/>
                  </a:schemeClr>
                </a:solidFill>
                <a:latin typeface="Cambria" pitchFamily="18" charset="0"/>
                <a:cs typeface="Arial" charset="0"/>
              </a:rPr>
              <a:t> </a:t>
            </a:r>
            <a:r>
              <a:rPr lang="en-US" b="1" dirty="0">
                <a:solidFill>
                  <a:schemeClr val="accent2">
                    <a:lumMod val="50000"/>
                  </a:schemeClr>
                </a:solidFill>
                <a:latin typeface="Cambria" pitchFamily="18" charset="0"/>
                <a:cs typeface="Arial" charset="0"/>
              </a:rPr>
              <a:t>Partial recognition of educational certificates</a:t>
            </a:r>
            <a:endParaRPr lang="en-US" dirty="0">
              <a:solidFill>
                <a:schemeClr val="accent2">
                  <a:lumMod val="50000"/>
                </a:schemeClr>
              </a:solidFill>
              <a:latin typeface="Cambria" pitchFamily="18" charset="0"/>
              <a:cs typeface="Arial" charset="0"/>
            </a:endParaRPr>
          </a:p>
        </p:txBody>
      </p:sp>
      <p:sp>
        <p:nvSpPr>
          <p:cNvPr id="19" name="Content Placeholder 2"/>
          <p:cNvSpPr txBox="1">
            <a:spLocks/>
          </p:cNvSpPr>
          <p:nvPr/>
        </p:nvSpPr>
        <p:spPr bwMode="auto">
          <a:xfrm>
            <a:off x="457200" y="1295400"/>
            <a:ext cx="8229600" cy="4830763"/>
          </a:xfrm>
          <a:prstGeom prst="rect">
            <a:avLst/>
          </a:prstGeom>
          <a:noFill/>
          <a:ln w="9525">
            <a:noFill/>
            <a:miter lim="800000"/>
            <a:headEnd/>
            <a:tailEnd/>
          </a:ln>
        </p:spPr>
        <p:txBody>
          <a:bodyPr>
            <a:normAutofit/>
          </a:bodyPr>
          <a:lstStyle/>
          <a:p>
            <a:pPr algn="ctr" eaLnBrk="0" hangingPunct="0">
              <a:spcBef>
                <a:spcPct val="20000"/>
              </a:spcBef>
              <a:buFont typeface="Arial" charset="0"/>
              <a:buNone/>
              <a:defRPr/>
            </a:pPr>
            <a:endParaRPr lang="en-US" sz="3200" dirty="0">
              <a:solidFill>
                <a:schemeClr val="tx1">
                  <a:tint val="75000"/>
                </a:schemeClr>
              </a:solidFill>
              <a:latin typeface="Cambria" pitchFamily="18" charset="0"/>
              <a:cs typeface="+mn-cs"/>
            </a:endParaRPr>
          </a:p>
        </p:txBody>
      </p:sp>
      <p:sp>
        <p:nvSpPr>
          <p:cNvPr id="30" name="Rectangle 2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pic>
        <p:nvPicPr>
          <p:cNvPr id="17421"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8447" name="Rectangle 31"/>
          <p:cNvSpPr>
            <a:spLocks noChangeArrowheads="1"/>
          </p:cNvSpPr>
          <p:nvPr/>
        </p:nvSpPr>
        <p:spPr bwMode="auto">
          <a:xfrm>
            <a:off x="1828800" y="1066800"/>
            <a:ext cx="6477000" cy="400050"/>
          </a:xfrm>
          <a:prstGeom prst="rect">
            <a:avLst/>
          </a:prstGeom>
          <a:noFill/>
          <a:ln w="9525">
            <a:noFill/>
            <a:miter lim="800000"/>
            <a:headEnd/>
            <a:tailEnd/>
          </a:ln>
        </p:spPr>
        <p:txBody>
          <a:bodyPr>
            <a:spAutoFit/>
          </a:bodyPr>
          <a:lstStyle/>
          <a:p>
            <a:pPr algn="ctr">
              <a:defRPr/>
            </a:pPr>
            <a:r>
              <a:rPr lang="en-US" sz="2000" b="1" dirty="0">
                <a:solidFill>
                  <a:schemeClr val="accent2">
                    <a:lumMod val="50000"/>
                  </a:schemeClr>
                </a:solidFill>
                <a:latin typeface="Cambria" pitchFamily="18" charset="0"/>
                <a:cs typeface="Arial" charset="0"/>
              </a:rPr>
              <a:t>HARMONIZATION OF </a:t>
            </a:r>
            <a:r>
              <a:rPr lang="sr-Latn-ME" sz="2000" b="1" dirty="0">
                <a:solidFill>
                  <a:schemeClr val="accent2">
                    <a:lumMod val="50000"/>
                  </a:schemeClr>
                </a:solidFill>
                <a:latin typeface="Cambria" pitchFamily="18" charset="0"/>
                <a:cs typeface="Arial" charset="0"/>
              </a:rPr>
              <a:t>FOREIGN </a:t>
            </a:r>
            <a:r>
              <a:rPr lang="en-US" sz="2000" b="1" dirty="0">
                <a:solidFill>
                  <a:schemeClr val="accent2">
                    <a:lumMod val="50000"/>
                  </a:schemeClr>
                </a:solidFill>
                <a:latin typeface="Cambria" pitchFamily="18" charset="0"/>
                <a:cs typeface="Arial" charset="0"/>
              </a:rPr>
              <a:t>QUALIFICATION</a:t>
            </a:r>
            <a:endParaRPr lang="en-US" sz="2000" dirty="0">
              <a:solidFill>
                <a:schemeClr val="accent2">
                  <a:lumMod val="50000"/>
                </a:schemeClr>
              </a:solidFill>
              <a:latin typeface="Cambria" pitchFamily="18" charset="0"/>
            </a:endParaRPr>
          </a:p>
        </p:txBody>
      </p:sp>
      <p:sp>
        <p:nvSpPr>
          <p:cNvPr id="33" name="Rectangle 32"/>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4" name="Rectangle 33"/>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843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grpSp>
        <p:nvGrpSpPr>
          <p:cNvPr id="1843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Title 1"/>
          <p:cNvSpPr txBox="1">
            <a:spLocks/>
          </p:cNvSpPr>
          <p:nvPr/>
        </p:nvSpPr>
        <p:spPr bwMode="auto">
          <a:xfrm>
            <a:off x="1371600" y="609600"/>
            <a:ext cx="7462838" cy="723900"/>
          </a:xfrm>
          <a:prstGeom prst="rect">
            <a:avLst/>
          </a:prstGeom>
          <a:noFill/>
          <a:ln w="9525">
            <a:noFill/>
            <a:miter lim="800000"/>
            <a:headEnd/>
            <a:tailEnd/>
          </a:ln>
        </p:spPr>
        <p:txBody>
          <a:bodyPr anchor="ctr">
            <a:normAutofit/>
          </a:bodyPr>
          <a:lstStyle/>
          <a:p>
            <a:pPr algn="ctr">
              <a:defRPr/>
            </a:pPr>
            <a:endParaRPr lang="x-none" sz="2800" b="1" cap="all" dirty="0">
              <a:solidFill>
                <a:schemeClr val="accent2">
                  <a:lumMod val="50000"/>
                </a:schemeClr>
              </a:solidFill>
              <a:latin typeface="Cambria" pitchFamily="18" charset="0"/>
              <a:cs typeface="Arial" charset="0"/>
            </a:endParaRPr>
          </a:p>
        </p:txBody>
      </p:sp>
      <p:graphicFrame>
        <p:nvGraphicFramePr>
          <p:cNvPr id="22" name="Chart 21"/>
          <p:cNvGraphicFramePr/>
          <p:nvPr/>
        </p:nvGraphicFramePr>
        <p:xfrm>
          <a:off x="498475" y="2971800"/>
          <a:ext cx="7426325" cy="3124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Table 29"/>
          <p:cNvGraphicFramePr>
            <a:graphicFrameLocks noGrp="1"/>
          </p:cNvGraphicFramePr>
          <p:nvPr/>
        </p:nvGraphicFramePr>
        <p:xfrm>
          <a:off x="152400" y="762000"/>
          <a:ext cx="8763000" cy="5549900"/>
        </p:xfrm>
        <a:graphic>
          <a:graphicData uri="http://schemas.openxmlformats.org/drawingml/2006/table">
            <a:tbl>
              <a:tblPr/>
              <a:tblGrid>
                <a:gridCol w="2835275"/>
                <a:gridCol w="2322513"/>
                <a:gridCol w="2219325"/>
                <a:gridCol w="1385887"/>
              </a:tblGrid>
              <a:tr h="762000">
                <a:tc gridSpan="4">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400" b="1" i="0" u="none" strike="noStrike" cap="none" normalizeH="0" baseline="0" dirty="0" smtClean="0">
                          <a:ln>
                            <a:noFill/>
                          </a:ln>
                          <a:solidFill>
                            <a:schemeClr val="bg2"/>
                          </a:solidFill>
                          <a:effectLst/>
                          <a:latin typeface="Cambria" pitchFamily="18" charset="0"/>
                          <a:ea typeface="Calibri" pitchFamily="34" charset="0"/>
                          <a:cs typeface="Times New Roman" pitchFamily="18" charset="0"/>
                        </a:rPr>
                        <a:t>LAW ON RECOGNITION OF FOREIGN EDUCATIONAL CERTIFICATES AND HARMONIZATION OF QUALIFICATIONS</a:t>
                      </a:r>
                    </a:p>
                    <a:p>
                      <a:pPr marL="0" marR="0" lvl="0" indent="0" algn="ctr" defTabSz="914400" rtl="0" eaLnBrk="1" fontAlgn="base" latinLnBrk="0" hangingPunct="1">
                        <a:lnSpc>
                          <a:spcPct val="115000"/>
                        </a:lnSpc>
                        <a:spcBef>
                          <a:spcPct val="0"/>
                        </a:spcBef>
                        <a:spcAft>
                          <a:spcPts val="1000"/>
                        </a:spcAft>
                        <a:buClrTx/>
                        <a:buSzTx/>
                        <a:buFontTx/>
                        <a:buNone/>
                        <a:tabLst/>
                      </a:pPr>
                      <a:r>
                        <a:rPr kumimoji="0" lang="sl-SI" sz="1400" b="1" i="0" u="none" strike="noStrike" cap="none" normalizeH="0" baseline="0" dirty="0" smtClean="0">
                          <a:ln>
                            <a:noFill/>
                          </a:ln>
                          <a:solidFill>
                            <a:schemeClr val="bg2"/>
                          </a:solidFill>
                          <a:effectLst/>
                          <a:latin typeface="Cambria" pitchFamily="18" charset="0"/>
                          <a:ea typeface="Calibri" pitchFamily="34" charset="0"/>
                          <a:cs typeface="Times New Roman" pitchFamily="18" charset="0"/>
                        </a:rPr>
                        <a:t> DEADLINE</a:t>
                      </a:r>
                      <a:r>
                        <a:rPr kumimoji="0" lang="sl-SI" sz="1400" b="0" i="0" u="none" strike="noStrike" cap="none" normalizeH="0" baseline="0" dirty="0" smtClean="0">
                          <a:ln>
                            <a:noFill/>
                          </a:ln>
                          <a:solidFill>
                            <a:schemeClr val="bg2"/>
                          </a:solidFill>
                          <a:effectLst/>
                          <a:latin typeface="Cambria" pitchFamily="18" charset="0"/>
                          <a:ea typeface="Calibri" pitchFamily="34" charset="0"/>
                          <a:cs typeface="Times New Roman" pitchFamily="18" charset="0"/>
                        </a:rPr>
                        <a:t>: 30 days </a:t>
                      </a:r>
                      <a:r>
                        <a:rPr kumimoji="0" lang="en-US" sz="1400" b="0" i="0" u="none" strike="noStrike" cap="none" normalizeH="0" baseline="0" dirty="0" smtClean="0">
                          <a:ln>
                            <a:noFill/>
                          </a:ln>
                          <a:solidFill>
                            <a:schemeClr val="bg2"/>
                          </a:solidFill>
                          <a:effectLst/>
                          <a:latin typeface="Cambria" pitchFamily="18" charset="0"/>
                          <a:ea typeface="Calibri" pitchFamily="34" charset="0"/>
                          <a:cs typeface="Times New Roman" pitchFamily="18" charset="0"/>
                        </a:rPr>
                        <a:t>from the date of submission of the request</a:t>
                      </a: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32523"/>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892175">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Cambria" pitchFamily="18" charset="0"/>
                          <a:ea typeface="Calibri" pitchFamily="34" charset="0"/>
                          <a:cs typeface="Times New Roman" pitchFamily="18" charset="0"/>
                        </a:rPr>
                        <a:t>RECOGNITION OF FOREIGN EDUCATIONAL CERTIFICATE</a:t>
                      </a: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9694"/>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pl-PL" sz="1200" b="1" i="0" u="none" strike="noStrike" cap="none" normalizeH="0" baseline="0" smtClean="0">
                          <a:ln>
                            <a:noFill/>
                          </a:ln>
                          <a:solidFill>
                            <a:schemeClr val="tx1"/>
                          </a:solidFill>
                          <a:effectLst/>
                          <a:latin typeface="Cambria" pitchFamily="18" charset="0"/>
                          <a:ea typeface="Calibri" pitchFamily="34" charset="0"/>
                          <a:cs typeface="Times New Roman" pitchFamily="18" charset="0"/>
                        </a:rPr>
                        <a:t>AUTHORITY</a:t>
                      </a: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9694"/>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endParaRPr kumimoji="0" lang="pl-PL" sz="1200" b="1"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pl-PL" sz="1200" b="1" i="0" u="none" strike="noStrike" cap="none" normalizeH="0" baseline="0" smtClean="0">
                          <a:ln>
                            <a:noFill/>
                          </a:ln>
                          <a:solidFill>
                            <a:schemeClr val="tx1"/>
                          </a:solidFill>
                          <a:effectLst/>
                          <a:latin typeface="Cambria" pitchFamily="18" charset="0"/>
                          <a:ea typeface="Calibri" pitchFamily="34" charset="0"/>
                          <a:cs typeface="Times New Roman" pitchFamily="18" charset="0"/>
                        </a:rPr>
                        <a:t>HARMONIZATION OF FOREIGNQUALIFICATION LEVEL OF EDUCATION</a:t>
                      </a: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pl-PL" sz="1200" b="1" i="0" u="none" strike="noStrike" cap="none" normalizeH="0" baseline="0" smtClean="0">
                          <a:ln>
                            <a:noFill/>
                          </a:ln>
                          <a:solidFill>
                            <a:schemeClr val="tx1"/>
                          </a:solidFill>
                          <a:effectLst/>
                          <a:latin typeface="Cambria" pitchFamily="18" charset="0"/>
                          <a:ea typeface="Calibri" pitchFamily="34" charset="0"/>
                          <a:cs typeface="Times New Roman" pitchFamily="18" charset="0"/>
                        </a:rPr>
                        <a:t>AUTHORITY</a:t>
                      </a: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r>
              <a:tr h="958850">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endParaRPr kumimoji="0" lang="pl-PL"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rPr>
                        <a:t>Recognition of a foreign educational certificate on obtained and/or commenced education, elementary, secondary general or secondary vocational education </a:t>
                      </a: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9694"/>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endParaRPr kumimoji="0" lang="pl-PL"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pl-PL"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rPr>
                        <a:t>Ministry of Education and Sports</a:t>
                      </a: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9694"/>
                    </a:solidFill>
                  </a:tcPr>
                </a:tc>
                <a:tc rowSpan="3">
                  <a:txBody>
                    <a:bodyPr/>
                    <a:lstStyle/>
                    <a:p>
                      <a:pPr marL="0" marR="0" lvl="0" indent="0" algn="ctr" defTabSz="914400" rtl="0" eaLnBrk="1" fontAlgn="base" latinLnBrk="0" hangingPunct="1">
                        <a:lnSpc>
                          <a:spcPct val="115000"/>
                        </a:lnSpc>
                        <a:spcBef>
                          <a:spcPct val="0"/>
                        </a:spcBef>
                        <a:spcAft>
                          <a:spcPts val="1000"/>
                        </a:spcAft>
                        <a:buClrTx/>
                        <a:buSzTx/>
                        <a:buFontTx/>
                        <a:buNone/>
                        <a:tabLst/>
                      </a:pPr>
                      <a:endParaRPr kumimoji="0" lang="sl-SI"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rPr>
                        <a:t>Harmonization of foreign qualification level of education with qualification level of education in Montenegro is a detailed comparison of a qualification obtained abroad with a corresponding qualification obtained in Montenegro, based on the standard of the qualification</a:t>
                      </a: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c rowSpan="3">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pl-PL"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pl-PL" sz="1200" b="0" i="0" u="none" strike="noStrike" cap="none" normalizeH="0" baseline="0" smtClean="0">
                          <a:ln>
                            <a:noFill/>
                          </a:ln>
                          <a:solidFill>
                            <a:schemeClr val="tx1"/>
                          </a:solidFill>
                          <a:effectLst/>
                          <a:latin typeface="Cambria" pitchFamily="18" charset="0"/>
                          <a:ea typeface="Calibri" pitchFamily="34" charset="0"/>
                          <a:cs typeface="Arial" pitchFamily="34" charset="0"/>
                        </a:rPr>
                        <a:t>Ministry proceeds requests for harmonization of qualification </a:t>
                      </a:r>
                      <a:r>
                        <a:rPr kumimoji="0" lang="en-US" sz="1200" b="0" i="0" u="none" strike="noStrike" cap="none" normalizeH="0" baseline="0" smtClean="0">
                          <a:ln>
                            <a:noFill/>
                          </a:ln>
                          <a:solidFill>
                            <a:schemeClr val="tx1"/>
                          </a:solidFill>
                          <a:effectLst/>
                          <a:latin typeface="Cambria" pitchFamily="18" charset="0"/>
                          <a:ea typeface="Calibri" pitchFamily="34" charset="0"/>
                          <a:cs typeface="Arial" pitchFamily="34" charset="0"/>
                        </a:rPr>
                        <a:t>based on the opinion of the institution which offers a comparative educational and/or study programme  or other competent professional authority.</a:t>
                      </a:r>
                      <a:r>
                        <a:rPr kumimoji="0" lang="pl-PL" sz="1200" b="0" i="0" u="none" strike="noStrike" cap="none" normalizeH="0" baseline="0" smtClean="0">
                          <a:ln>
                            <a:noFill/>
                          </a:ln>
                          <a:solidFill>
                            <a:schemeClr val="tx1"/>
                          </a:solidFill>
                          <a:effectLst/>
                          <a:latin typeface="Cambria" pitchFamily="18" charset="0"/>
                          <a:ea typeface="Calibri" pitchFamily="34" charset="0"/>
                          <a:cs typeface="Arial" pitchFamily="34" charset="0"/>
                        </a:rPr>
                        <a:t> </a:t>
                      </a: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r>
              <a:tr h="1154113">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endParaRPr kumimoji="0" lang="pl-PL"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rPr>
                        <a:t>Recognition of a foreign higher education certificate </a:t>
                      </a:r>
                      <a:r>
                        <a:rPr kumimoji="0" lang="en-US" sz="1200" b="1" i="0" u="none" strike="noStrike" cap="none" normalizeH="0" baseline="0" smtClean="0">
                          <a:ln>
                            <a:noFill/>
                          </a:ln>
                          <a:solidFill>
                            <a:schemeClr val="tx1"/>
                          </a:solidFill>
                          <a:effectLst/>
                          <a:latin typeface="Cambria" pitchFamily="18" charset="0"/>
                          <a:ea typeface="Calibri" pitchFamily="34" charset="0"/>
                          <a:cs typeface="Times New Roman" pitchFamily="18" charset="0"/>
                        </a:rPr>
                        <a:t>with the purpose of finding employment</a:t>
                      </a: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pl-PL" sz="1200" b="1" i="0" u="none" strike="noStrike" cap="none" normalizeH="0" baseline="0" smtClean="0">
                          <a:ln>
                            <a:noFill/>
                          </a:ln>
                          <a:solidFill>
                            <a:schemeClr val="tx1"/>
                          </a:solidFill>
                          <a:effectLst/>
                          <a:latin typeface="Cambria" pitchFamily="18" charset="0"/>
                          <a:ea typeface="Calibri" pitchFamily="34" charset="0"/>
                          <a:cs typeface="Times New Roman" pitchFamily="18" charset="0"/>
                        </a:rPr>
                        <a:t>(professional recognition)</a:t>
                      </a:r>
                      <a:endPar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9694"/>
                    </a:solid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endParaRPr kumimoji="0" lang="pl-PL"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200" b="0" i="0" u="none" strike="noStrike" cap="none" normalizeH="0" baseline="0" smtClean="0">
                          <a:ln>
                            <a:noFill/>
                          </a:ln>
                          <a:solidFill>
                            <a:schemeClr val="tx1"/>
                          </a:solidFill>
                          <a:effectLst/>
                          <a:latin typeface="Cambria" pitchFamily="18" charset="0"/>
                          <a:ea typeface="Calibri" pitchFamily="34" charset="0"/>
                          <a:cs typeface="Times New Roman" pitchFamily="18" charset="0"/>
                        </a:rPr>
                        <a:t>Ministry of Education and Sports through the National Information Centre: ENIC Centre</a:t>
                      </a: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9694"/>
                    </a:solidFill>
                  </a:tcPr>
                </a:tc>
                <a:tc vMerge="1">
                  <a:txBody>
                    <a:bodyPr/>
                    <a:lstStyle/>
                    <a:p>
                      <a:endParaRPr lang="en-US"/>
                    </a:p>
                  </a:txBody>
                  <a:tcPr/>
                </a:tc>
                <a:tc vMerge="1">
                  <a:txBody>
                    <a:bodyPr/>
                    <a:lstStyle/>
                    <a:p>
                      <a:endParaRPr lang="en-US"/>
                    </a:p>
                  </a:txBody>
                  <a:tcPr/>
                </a:tc>
              </a:tr>
              <a:tr h="112871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Recognition of foreign educational certificates </a:t>
                      </a:r>
                      <a:r>
                        <a:rPr kumimoji="0" lang="en-US" sz="1200" b="1"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with for the purpose of continuation of higher education (academic recognition)</a:t>
                      </a:r>
                      <a:endParaRPr kumimoji="0" lang="en-US" sz="12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endParaRP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969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competent body of an accredited higher education institution upon obtaining the opinion from the ENIC Centre</a:t>
                      </a:r>
                    </a:p>
                  </a:txBody>
                  <a:tcPr marL="27232" marR="27232" marT="552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9694"/>
                    </a:solidFill>
                  </a:tcPr>
                </a:tc>
                <a:tc vMerge="1">
                  <a:txBody>
                    <a:bodyPr/>
                    <a:lstStyle/>
                    <a:p>
                      <a:endParaRPr lang="en-US"/>
                    </a:p>
                  </a:txBody>
                  <a:tcPr/>
                </a:tc>
                <a:tc vMerge="1">
                  <a:txBody>
                    <a:bodyPr/>
                    <a:lstStyle/>
                    <a:p>
                      <a:endParaRPr lang="en-US"/>
                    </a:p>
                  </a:txBody>
                  <a:tcPr/>
                </a:tc>
              </a:tr>
            </a:tbl>
          </a:graphicData>
        </a:graphic>
      </p:graphicFrame>
      <p:sp>
        <p:nvSpPr>
          <p:cNvPr id="18466" name="Rectangle 22"/>
          <p:cNvSpPr>
            <a:spLocks noChangeArrowheads="1"/>
          </p:cNvSpPr>
          <p:nvPr/>
        </p:nvSpPr>
        <p:spPr bwMode="auto">
          <a:xfrm>
            <a:off x="0" y="0"/>
            <a:ext cx="425450" cy="307975"/>
          </a:xfrm>
          <a:prstGeom prst="rect">
            <a:avLst/>
          </a:prstGeom>
          <a:noFill/>
          <a:ln w="9525">
            <a:noFill/>
            <a:miter lim="800000"/>
            <a:headEnd/>
            <a:tailEnd/>
          </a:ln>
        </p:spPr>
        <p:txBody>
          <a:bodyPr wrap="none" anchor="ctr">
            <a:spAutoFit/>
          </a:bodyPr>
          <a:lstStyle/>
          <a:p>
            <a:pPr eaLnBrk="0" hangingPunct="0"/>
            <a:r>
              <a:rPr lang="sl-SI" sz="1400" b="1">
                <a:latin typeface="Cambria" pitchFamily="18" charset="0"/>
              </a:rPr>
              <a:t>      </a:t>
            </a:r>
            <a:endParaRPr lang="sl-SI"/>
          </a:p>
        </p:txBody>
      </p:sp>
      <p:sp>
        <p:nvSpPr>
          <p:cNvPr id="18467" name="Rectangle 24"/>
          <p:cNvSpPr>
            <a:spLocks noChangeArrowheads="1"/>
          </p:cNvSpPr>
          <p:nvPr/>
        </p:nvSpPr>
        <p:spPr bwMode="auto">
          <a:xfrm>
            <a:off x="0" y="0"/>
            <a:ext cx="665163" cy="307975"/>
          </a:xfrm>
          <a:prstGeom prst="rect">
            <a:avLst/>
          </a:prstGeom>
          <a:noFill/>
          <a:ln w="9525">
            <a:noFill/>
            <a:miter lim="800000"/>
            <a:headEnd/>
            <a:tailEnd/>
          </a:ln>
        </p:spPr>
        <p:txBody>
          <a:bodyPr wrap="none" anchor="ctr">
            <a:spAutoFit/>
          </a:bodyPr>
          <a:lstStyle/>
          <a:p>
            <a:pPr eaLnBrk="0" hangingPunct="0"/>
            <a:r>
              <a:rPr lang="sl-SI" sz="1400">
                <a:latin typeface="Cambria" pitchFamily="18" charset="0"/>
              </a:rPr>
              <a:t>            </a:t>
            </a:r>
            <a:endParaRPr lang="sl-SI"/>
          </a:p>
        </p:txBody>
      </p:sp>
      <p:sp>
        <p:nvSpPr>
          <p:cNvPr id="32" name="Rectangle 31"/>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3" name="Rectangle 32"/>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9460"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946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grpSp>
        <p:nvGrpSpPr>
          <p:cNvPr id="1946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Title 1"/>
          <p:cNvSpPr txBox="1">
            <a:spLocks/>
          </p:cNvSpPr>
          <p:nvPr/>
        </p:nvSpPr>
        <p:spPr bwMode="auto">
          <a:xfrm>
            <a:off x="1295400" y="685800"/>
            <a:ext cx="7543800" cy="808038"/>
          </a:xfrm>
          <a:prstGeom prst="rect">
            <a:avLst/>
          </a:prstGeom>
          <a:noFill/>
          <a:ln w="9525">
            <a:noFill/>
            <a:miter lim="800000"/>
            <a:headEnd/>
            <a:tailEnd/>
          </a:ln>
        </p:spPr>
        <p:txBody>
          <a:bodyPr anchor="ctr">
            <a:normAutofit/>
          </a:bodyPr>
          <a:lstStyle/>
          <a:p>
            <a:pPr algn="ctr" eaLnBrk="0" hangingPunct="0">
              <a:defRPr/>
            </a:pPr>
            <a:endParaRPr lang="en-US" sz="2800" b="1" dirty="0">
              <a:solidFill>
                <a:schemeClr val="accent2">
                  <a:lumMod val="50000"/>
                </a:schemeClr>
              </a:solidFill>
              <a:latin typeface="Cambria" pitchFamily="18" charset="0"/>
              <a:ea typeface="+mj-ea"/>
              <a:cs typeface="+mj-cs"/>
            </a:endParaRPr>
          </a:p>
        </p:txBody>
      </p:sp>
      <p:graphicFrame>
        <p:nvGraphicFramePr>
          <p:cNvPr id="19" name="Table 18"/>
          <p:cNvGraphicFramePr>
            <a:graphicFrameLocks noGrp="1"/>
          </p:cNvGraphicFramePr>
          <p:nvPr/>
        </p:nvGraphicFramePr>
        <p:xfrm>
          <a:off x="4495800" y="1751013"/>
          <a:ext cx="2590800" cy="549275"/>
        </p:xfrm>
        <a:graphic>
          <a:graphicData uri="http://schemas.openxmlformats.org/drawingml/2006/table">
            <a:tbl>
              <a:tblPr/>
              <a:tblGrid>
                <a:gridCol w="1998747"/>
                <a:gridCol w="592053"/>
              </a:tblGrid>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632523"/>
                        </a:solidFill>
                        <a:effectLst/>
                        <a:latin typeface="Cambria" pitchFamily="18" charset="0"/>
                        <a:cs typeface="Times New Roman" pitchFamily="18" charset="0"/>
                      </a:endParaRPr>
                    </a:p>
                  </a:txBody>
                  <a:tcPr marL="68580" marR="68580" marT="0"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632523"/>
                        </a:solidFill>
                        <a:effectLst/>
                        <a:latin typeface="Cambria" pitchFamily="18" charset="0"/>
                        <a:cs typeface="Times New Roman" pitchFamily="18" charset="0"/>
                      </a:endParaRPr>
                    </a:p>
                  </a:txBody>
                  <a:tcPr marL="68580" marR="68580" marT="0" marB="0" anchor="b" horzOverflow="overflow">
                    <a:lnL>
                      <a:noFill/>
                    </a:lnL>
                    <a:lnR>
                      <a:noFill/>
                    </a:lnR>
                    <a:lnT>
                      <a:noFill/>
                    </a:lnT>
                    <a:lnB>
                      <a:noFill/>
                    </a:lnB>
                    <a:lnTlToBr>
                      <a:noFill/>
                    </a:lnTlToBr>
                    <a:lnBlToTr>
                      <a:noFill/>
                    </a:lnBlToTr>
                    <a:noFill/>
                  </a:tcPr>
                </a:tc>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632523"/>
                        </a:solidFill>
                        <a:effectLst/>
                        <a:latin typeface="Cambria" pitchFamily="18" charset="0"/>
                        <a:cs typeface="Times New Roman" pitchFamily="18" charset="0"/>
                      </a:endParaRPr>
                    </a:p>
                  </a:txBody>
                  <a:tcPr marL="68580" marR="68580" marT="0"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632523"/>
                        </a:solidFill>
                        <a:effectLst/>
                        <a:latin typeface="Cambria" pitchFamily="18" charset="0"/>
                        <a:cs typeface="Times New Roman" pitchFamily="18" charset="0"/>
                      </a:endParaRPr>
                    </a:p>
                  </a:txBody>
                  <a:tcPr marL="68580" marR="68580" marT="0" marB="0" anchor="b" horzOverflow="overflow">
                    <a:lnL>
                      <a:noFill/>
                    </a:lnL>
                    <a:lnR>
                      <a:noFill/>
                    </a:lnR>
                    <a:lnT>
                      <a:noFill/>
                    </a:lnT>
                    <a:lnB>
                      <a:noFill/>
                    </a:lnB>
                    <a:lnTlToBr>
                      <a:noFill/>
                    </a:lnTlToBr>
                    <a:lnBlToTr>
                      <a:noFill/>
                    </a:lnBlToTr>
                    <a:noFill/>
                  </a:tcPr>
                </a:tc>
              </a:tr>
            </a:tbl>
          </a:graphicData>
        </a:graphic>
      </p:graphicFrame>
      <p:sp>
        <p:nvSpPr>
          <p:cNvPr id="21" name="Rectangle 20"/>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pic>
        <p:nvPicPr>
          <p:cNvPr id="19472"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20498" name="Title 32"/>
          <p:cNvSpPr>
            <a:spLocks noGrp="1"/>
          </p:cNvSpPr>
          <p:nvPr>
            <p:ph type="ctrTitle"/>
          </p:nvPr>
        </p:nvSpPr>
        <p:spPr>
          <a:xfrm>
            <a:off x="1447800" y="609600"/>
            <a:ext cx="7086600" cy="762000"/>
          </a:xfrm>
        </p:spPr>
        <p:txBody>
          <a:bodyPr/>
          <a:lstStyle/>
          <a:p>
            <a:pPr>
              <a:defRPr/>
            </a:pPr>
            <a:r>
              <a:rPr lang="sr-Latn-CS" sz="2400" b="1" u="sng" dirty="0" smtClean="0">
                <a:solidFill>
                  <a:schemeClr val="accent2">
                    <a:lumMod val="50000"/>
                  </a:schemeClr>
                </a:solidFill>
                <a:latin typeface="Cambria" pitchFamily="18" charset="0"/>
                <a:cs typeface="Arial" pitchFamily="34" charset="0"/>
              </a:rPr>
              <a:t>II 3. </a:t>
            </a:r>
            <a:r>
              <a:rPr lang="fr-FR" sz="2400" b="1" u="sng" dirty="0" smtClean="0">
                <a:solidFill>
                  <a:schemeClr val="accent2">
                    <a:lumMod val="50000"/>
                  </a:schemeClr>
                </a:solidFill>
                <a:latin typeface="Cambria" pitchFamily="18" charset="0"/>
                <a:cs typeface="Arial" pitchFamily="34" charset="0"/>
              </a:rPr>
              <a:t>LAW ON NATIONAL VOCATIONAL QUALIFICATIONS</a:t>
            </a:r>
            <a:endParaRPr lang="en-US" sz="2400" dirty="0" smtClean="0">
              <a:solidFill>
                <a:schemeClr val="accent2">
                  <a:lumMod val="50000"/>
                </a:schemeClr>
              </a:solidFill>
            </a:endParaRPr>
          </a:p>
        </p:txBody>
      </p:sp>
      <p:sp>
        <p:nvSpPr>
          <p:cNvPr id="34" name="Subtitle 33"/>
          <p:cNvSpPr>
            <a:spLocks noGrp="1"/>
          </p:cNvSpPr>
          <p:nvPr>
            <p:ph type="subTitle" idx="1"/>
          </p:nvPr>
        </p:nvSpPr>
        <p:spPr>
          <a:xfrm>
            <a:off x="457200" y="1371600"/>
            <a:ext cx="8229600" cy="4572000"/>
          </a:xfrm>
        </p:spPr>
        <p:txBody>
          <a:bodyPr/>
          <a:lstStyle/>
          <a:p>
            <a:pPr algn="just">
              <a:buFont typeface="Wingdings" pitchFamily="2" charset="2"/>
              <a:buChar char="Ø"/>
              <a:defRPr/>
            </a:pPr>
            <a:r>
              <a:rPr lang="sr-Cyrl-CS" sz="1800" b="1" dirty="0" smtClean="0">
                <a:solidFill>
                  <a:schemeClr val="accent2">
                    <a:lumMod val="50000"/>
                  </a:schemeClr>
                </a:solidFill>
                <a:latin typeface="Cambria" pitchFamily="18" charset="0"/>
              </a:rPr>
              <a:t> </a:t>
            </a:r>
            <a:r>
              <a:rPr lang="sr-Latn-CS" sz="1800" b="1" dirty="0" smtClean="0">
                <a:solidFill>
                  <a:schemeClr val="accent2">
                    <a:lumMod val="50000"/>
                  </a:schemeClr>
                </a:solidFill>
                <a:latin typeface="Cambria" pitchFamily="18" charset="0"/>
              </a:rPr>
              <a:t>Scope:</a:t>
            </a:r>
            <a:r>
              <a:rPr lang="sr-Latn-CS" sz="1800" dirty="0" smtClean="0">
                <a:solidFill>
                  <a:schemeClr val="accent2">
                    <a:lumMod val="50000"/>
                  </a:schemeClr>
                </a:solidFill>
                <a:latin typeface="Cambria" pitchFamily="18" charset="0"/>
              </a:rPr>
              <a:t> conditions, manner and procedure for obtaining national vocational qualification, or core skills necessary for labor market, procedure transparency as well as availability of information</a:t>
            </a:r>
          </a:p>
          <a:p>
            <a:pPr algn="just">
              <a:defRPr/>
            </a:pPr>
            <a:r>
              <a:rPr lang="sr-Latn-CS" sz="1800" b="1" dirty="0" smtClean="0">
                <a:solidFill>
                  <a:schemeClr val="accent2">
                    <a:lumMod val="50000"/>
                  </a:schemeClr>
                </a:solidFill>
                <a:latin typeface="Cambria" pitchFamily="18" charset="0"/>
              </a:rPr>
              <a:t> </a:t>
            </a:r>
            <a:endParaRPr lang="en-US" sz="1800" dirty="0" smtClean="0">
              <a:solidFill>
                <a:schemeClr val="accent2">
                  <a:lumMod val="50000"/>
                </a:schemeClr>
              </a:solidFill>
              <a:latin typeface="Cambria" pitchFamily="18" charset="0"/>
            </a:endParaRPr>
          </a:p>
          <a:p>
            <a:pPr algn="just">
              <a:buFont typeface="Wingdings" pitchFamily="2" charset="2"/>
              <a:buChar char="Ø"/>
              <a:defRPr/>
            </a:pPr>
            <a:r>
              <a:rPr lang="sr-Cyrl-CS" sz="1800" dirty="0" smtClean="0">
                <a:solidFill>
                  <a:schemeClr val="accent2">
                    <a:lumMod val="50000"/>
                  </a:schemeClr>
                </a:solidFill>
                <a:latin typeface="Cambria" pitchFamily="18" charset="0"/>
              </a:rPr>
              <a:t> </a:t>
            </a:r>
            <a:r>
              <a:rPr lang="sr-Latn-ME" sz="1800" dirty="0" smtClean="0">
                <a:solidFill>
                  <a:schemeClr val="accent2">
                    <a:lumMod val="50000"/>
                  </a:schemeClr>
                </a:solidFill>
                <a:latin typeface="Cambria" pitchFamily="18" charset="0"/>
              </a:rPr>
              <a:t>Vocational qualifications, or core skills, which are confirmed by certificate, and which were obtained in line with this law, have the same importance on the labor market as the vocational qualifications obtained in the formal system of vocational education because they are both based on same occupational standard</a:t>
            </a:r>
            <a:endParaRPr lang="sl-SI" sz="1800" dirty="0" smtClean="0">
              <a:solidFill>
                <a:schemeClr val="accent2">
                  <a:lumMod val="50000"/>
                </a:schemeClr>
              </a:solidFill>
              <a:latin typeface="Cambria" pitchFamily="18" charset="0"/>
            </a:endParaRPr>
          </a:p>
          <a:p>
            <a:pPr algn="just">
              <a:buFont typeface="Wingdings" pitchFamily="2" charset="2"/>
              <a:buChar char="Ø"/>
              <a:defRPr/>
            </a:pPr>
            <a:endParaRPr lang="sl-SI" sz="800" dirty="0" smtClean="0">
              <a:solidFill>
                <a:schemeClr val="accent2">
                  <a:lumMod val="50000"/>
                </a:schemeClr>
              </a:solidFill>
              <a:latin typeface="Cambria" pitchFamily="18" charset="0"/>
            </a:endParaRPr>
          </a:p>
          <a:p>
            <a:pPr algn="just">
              <a:buFont typeface="Wingdings" pitchFamily="2" charset="2"/>
              <a:buChar char="Ø"/>
              <a:defRPr/>
            </a:pPr>
            <a:r>
              <a:rPr lang="sr-Cyrl-CS" sz="1800" dirty="0" smtClean="0">
                <a:solidFill>
                  <a:schemeClr val="accent2">
                    <a:lumMod val="50000"/>
                  </a:schemeClr>
                </a:solidFill>
                <a:latin typeface="Cambria" pitchFamily="18" charset="0"/>
              </a:rPr>
              <a:t> </a:t>
            </a:r>
            <a:r>
              <a:rPr lang="sr-Latn-ME" sz="1800" dirty="0" smtClean="0">
                <a:solidFill>
                  <a:schemeClr val="accent2">
                    <a:lumMod val="50000"/>
                  </a:schemeClr>
                </a:solidFill>
                <a:latin typeface="Cambria" pitchFamily="18" charset="0"/>
              </a:rPr>
              <a:t>Contribution to personal development, easier employment, increase of mobility and market development</a:t>
            </a:r>
            <a:endParaRPr lang="sr-Latn-CS" sz="1800" dirty="0" smtClean="0">
              <a:solidFill>
                <a:schemeClr val="accent2">
                  <a:lumMod val="50000"/>
                </a:schemeClr>
              </a:solidFill>
              <a:latin typeface="Cambria" pitchFamily="18" charset="0"/>
            </a:endParaRPr>
          </a:p>
          <a:p>
            <a:pPr algn="just">
              <a:defRPr/>
            </a:pPr>
            <a:endParaRPr lang="en-US" sz="800" dirty="0" smtClean="0">
              <a:solidFill>
                <a:schemeClr val="accent2">
                  <a:lumMod val="50000"/>
                </a:schemeClr>
              </a:solidFill>
              <a:latin typeface="Cambria" pitchFamily="18" charset="0"/>
            </a:endParaRPr>
          </a:p>
          <a:p>
            <a:pPr algn="just">
              <a:buFont typeface="Wingdings" pitchFamily="2" charset="2"/>
              <a:buChar char="Ø"/>
              <a:defRPr/>
            </a:pPr>
            <a:r>
              <a:rPr lang="sr-Cyrl-CS" sz="1800" b="1" dirty="0" smtClean="0">
                <a:solidFill>
                  <a:schemeClr val="accent2">
                    <a:lumMod val="50000"/>
                  </a:schemeClr>
                </a:solidFill>
                <a:latin typeface="Cambria" pitchFamily="18" charset="0"/>
              </a:rPr>
              <a:t> </a:t>
            </a:r>
            <a:r>
              <a:rPr lang="en-US" sz="1800" b="1" dirty="0" smtClean="0">
                <a:solidFill>
                  <a:schemeClr val="accent2">
                    <a:lumMod val="50000"/>
                  </a:schemeClr>
                </a:solidFill>
                <a:latin typeface="Cambria" pitchFamily="18" charset="0"/>
              </a:rPr>
              <a:t>The recognition of foreign certificates </a:t>
            </a:r>
            <a:r>
              <a:rPr lang="sr-Latn-ME" sz="1800" dirty="0" smtClean="0">
                <a:solidFill>
                  <a:schemeClr val="accent2">
                    <a:lumMod val="50000"/>
                  </a:schemeClr>
                </a:solidFill>
                <a:latin typeface="Cambria" pitchFamily="18" charset="0"/>
              </a:rPr>
              <a:t>is </a:t>
            </a:r>
            <a:r>
              <a:rPr lang="en-US" sz="1800" dirty="0" smtClean="0">
                <a:solidFill>
                  <a:schemeClr val="accent2">
                    <a:lumMod val="50000"/>
                  </a:schemeClr>
                </a:solidFill>
                <a:latin typeface="Cambria" pitchFamily="18" charset="0"/>
              </a:rPr>
              <a:t>formal recognition of foreign certificates o</a:t>
            </a:r>
            <a:r>
              <a:rPr lang="sr-Latn-ME" sz="1800" dirty="0" smtClean="0">
                <a:solidFill>
                  <a:schemeClr val="accent2">
                    <a:lumMod val="50000"/>
                  </a:schemeClr>
                </a:solidFill>
                <a:latin typeface="Cambria" pitchFamily="18" charset="0"/>
              </a:rPr>
              <a:t>n </a:t>
            </a:r>
            <a:r>
              <a:rPr lang="en-US" sz="1800" dirty="0" smtClean="0">
                <a:solidFill>
                  <a:schemeClr val="accent2">
                    <a:lumMod val="50000"/>
                  </a:schemeClr>
                </a:solidFill>
                <a:latin typeface="Cambria" pitchFamily="18" charset="0"/>
              </a:rPr>
              <a:t>acquired vocational qualifications </a:t>
            </a:r>
            <a:r>
              <a:rPr lang="sr-Latn-CS" sz="1800" dirty="0" smtClean="0">
                <a:solidFill>
                  <a:schemeClr val="accent2">
                    <a:lumMod val="50000"/>
                  </a:schemeClr>
                </a:solidFill>
                <a:latin typeface="Cambria" pitchFamily="18" charset="0"/>
              </a:rPr>
              <a:t>– performed by Ministry of Labor and Social Welfare</a:t>
            </a:r>
          </a:p>
          <a:p>
            <a:pPr algn="just">
              <a:defRPr/>
            </a:pPr>
            <a:endParaRPr lang="en-US" sz="800" dirty="0" smtClean="0">
              <a:solidFill>
                <a:schemeClr val="accent2">
                  <a:lumMod val="50000"/>
                </a:schemeClr>
              </a:solidFill>
              <a:latin typeface="Cambria" pitchFamily="18" charset="0"/>
            </a:endParaRPr>
          </a:p>
          <a:p>
            <a:pPr algn="just">
              <a:buFont typeface="Wingdings" pitchFamily="2" charset="2"/>
              <a:buChar char="Ø"/>
              <a:defRPr/>
            </a:pPr>
            <a:r>
              <a:rPr lang="sr-Cyrl-CS" sz="1800" b="1" dirty="0" smtClean="0">
                <a:solidFill>
                  <a:schemeClr val="accent2">
                    <a:lumMod val="50000"/>
                  </a:schemeClr>
                </a:solidFill>
                <a:latin typeface="Cambria" pitchFamily="18" charset="0"/>
              </a:rPr>
              <a:t> Deadline </a:t>
            </a:r>
            <a:r>
              <a:rPr lang="sr-Cyrl-CS" sz="1800" dirty="0" smtClean="0">
                <a:solidFill>
                  <a:schemeClr val="accent2">
                    <a:lumMod val="50000"/>
                  </a:schemeClr>
                </a:solidFill>
                <a:latin typeface="Cambria" pitchFamily="18" charset="0"/>
              </a:rPr>
              <a:t>for recognition of foreign certificate </a:t>
            </a:r>
            <a:r>
              <a:rPr lang="en-US" sz="1800" dirty="0" smtClean="0">
                <a:solidFill>
                  <a:schemeClr val="accent2">
                    <a:lumMod val="50000"/>
                  </a:schemeClr>
                </a:solidFill>
                <a:latin typeface="Cambria" pitchFamily="18" charset="0"/>
              </a:rPr>
              <a:t>-</a:t>
            </a:r>
            <a:r>
              <a:rPr lang="sr-Cyrl-CS" sz="1800" dirty="0" smtClean="0">
                <a:solidFill>
                  <a:schemeClr val="accent2">
                    <a:lumMod val="50000"/>
                  </a:schemeClr>
                </a:solidFill>
                <a:latin typeface="Cambria" pitchFamily="18" charset="0"/>
              </a:rPr>
              <a:t> </a:t>
            </a:r>
            <a:r>
              <a:rPr lang="en-US" sz="1800" b="1" dirty="0" smtClean="0">
                <a:solidFill>
                  <a:schemeClr val="accent2">
                    <a:lumMod val="50000"/>
                  </a:schemeClr>
                </a:solidFill>
                <a:latin typeface="Cambria" pitchFamily="18" charset="0"/>
              </a:rPr>
              <a:t>30 </a:t>
            </a:r>
            <a:r>
              <a:rPr lang="en-US" sz="1800" b="1" dirty="0" err="1" smtClean="0">
                <a:solidFill>
                  <a:schemeClr val="accent2">
                    <a:lumMod val="50000"/>
                  </a:schemeClr>
                </a:solidFill>
                <a:latin typeface="Cambria" pitchFamily="18" charset="0"/>
              </a:rPr>
              <a:t>da</a:t>
            </a:r>
            <a:r>
              <a:rPr lang="sr-Cyrl-CS" sz="1800" b="1" dirty="0" smtClean="0">
                <a:solidFill>
                  <a:schemeClr val="accent2">
                    <a:lumMod val="50000"/>
                  </a:schemeClr>
                </a:solidFill>
                <a:latin typeface="Cambria" pitchFamily="18" charset="0"/>
              </a:rPr>
              <a:t>ys</a:t>
            </a:r>
            <a:endParaRPr lang="sr-Latn-CS" sz="1800" b="1" dirty="0" smtClean="0">
              <a:solidFill>
                <a:schemeClr val="accent2">
                  <a:lumMod val="50000"/>
                </a:schemeClr>
              </a:solidFill>
              <a:latin typeface="Cambria" pitchFamily="18" charset="0"/>
            </a:endParaRPr>
          </a:p>
          <a:p>
            <a:pPr algn="just">
              <a:buFont typeface="Wingdings" pitchFamily="2" charset="2"/>
              <a:buChar char="Ø"/>
              <a:defRPr/>
            </a:pPr>
            <a:endParaRPr lang="en-US" sz="1800" dirty="0" smtClean="0">
              <a:solidFill>
                <a:schemeClr val="accent2">
                  <a:lumMod val="50000"/>
                </a:schemeClr>
              </a:solidFill>
              <a:latin typeface="Cambria" pitchFamily="18" charset="0"/>
            </a:endParaRPr>
          </a:p>
          <a:p>
            <a:pPr algn="just">
              <a:defRPr/>
            </a:pPr>
            <a:r>
              <a:rPr lang="sr-Latn-CS" sz="1800" b="1" dirty="0" smtClean="0">
                <a:solidFill>
                  <a:schemeClr val="accent2">
                    <a:lumMod val="50000"/>
                  </a:schemeClr>
                </a:solidFill>
                <a:latin typeface="Cambria" pitchFamily="18" charset="0"/>
              </a:rPr>
              <a:t> </a:t>
            </a:r>
            <a:endParaRPr lang="en-US" sz="1800" dirty="0" smtClean="0">
              <a:solidFill>
                <a:schemeClr val="accent2">
                  <a:lumMod val="50000"/>
                </a:schemeClr>
              </a:solidFill>
              <a:latin typeface="Cambria" pitchFamily="18" charset="0"/>
            </a:endParaRPr>
          </a:p>
          <a:p>
            <a:pPr>
              <a:defRPr/>
            </a:pPr>
            <a:endParaRPr lang="en-US" sz="1800" dirty="0">
              <a:solidFill>
                <a:schemeClr val="accent2">
                  <a:lumMod val="50000"/>
                </a:schemeClr>
              </a:solidFill>
            </a:endParaRPr>
          </a:p>
        </p:txBody>
      </p:sp>
      <p:sp>
        <p:nvSpPr>
          <p:cNvPr id="31" name="Rectangle 30"/>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2" name="Rectangle 31"/>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914400" y="609600"/>
            <a:ext cx="7239000" cy="914400"/>
          </a:xfrm>
        </p:spPr>
        <p:txBody>
          <a:bodyPr/>
          <a:lstStyle/>
          <a:p>
            <a:pPr>
              <a:defRPr/>
            </a:pPr>
            <a:r>
              <a:rPr lang="en-US" sz="3200" b="1" dirty="0" smtClean="0">
                <a:solidFill>
                  <a:schemeClr val="accent2">
                    <a:lumMod val="50000"/>
                  </a:schemeClr>
                </a:solidFill>
                <a:latin typeface="Cambria" pitchFamily="18" charset="0"/>
              </a:rPr>
              <a:t>EUROPASS DO</a:t>
            </a:r>
            <a:r>
              <a:rPr lang="sr-Cyrl-CS" sz="3200" b="1" dirty="0" smtClean="0">
                <a:solidFill>
                  <a:schemeClr val="accent2">
                    <a:lumMod val="50000"/>
                  </a:schemeClr>
                </a:solidFill>
                <a:latin typeface="Cambria" pitchFamily="18" charset="0"/>
              </a:rPr>
              <a:t>C</a:t>
            </a:r>
            <a:r>
              <a:rPr lang="en-US" sz="3200" b="1" dirty="0" smtClean="0">
                <a:solidFill>
                  <a:schemeClr val="accent2">
                    <a:lumMod val="50000"/>
                  </a:schemeClr>
                </a:solidFill>
                <a:latin typeface="Cambria" pitchFamily="18" charset="0"/>
              </a:rPr>
              <a:t>UMENT</a:t>
            </a:r>
            <a:r>
              <a:rPr lang="sr-Cyrl-CS" sz="3200" b="1" dirty="0" smtClean="0">
                <a:solidFill>
                  <a:schemeClr val="accent2">
                    <a:lumMod val="50000"/>
                  </a:schemeClr>
                </a:solidFill>
                <a:latin typeface="Cambria" pitchFamily="18" charset="0"/>
              </a:rPr>
              <a:t>S</a:t>
            </a:r>
            <a:endParaRPr lang="en-US" sz="3200" dirty="0" smtClean="0">
              <a:solidFill>
                <a:schemeClr val="accent2">
                  <a:lumMod val="50000"/>
                </a:schemeClr>
              </a:solidFill>
            </a:endParaRPr>
          </a:p>
        </p:txBody>
      </p:sp>
      <p:sp>
        <p:nvSpPr>
          <p:cNvPr id="21507" name="Content Placeholder 2"/>
          <p:cNvSpPr>
            <a:spLocks noGrp="1"/>
          </p:cNvSpPr>
          <p:nvPr>
            <p:ph idx="1"/>
          </p:nvPr>
        </p:nvSpPr>
        <p:spPr>
          <a:xfrm>
            <a:off x="990600" y="1295400"/>
            <a:ext cx="7315200" cy="4572000"/>
          </a:xfrm>
        </p:spPr>
        <p:txBody>
          <a:bodyPr/>
          <a:lstStyle/>
          <a:p>
            <a:pPr algn="just">
              <a:buFont typeface="Arial" pitchFamily="34" charset="0"/>
              <a:buNone/>
              <a:defRPr/>
            </a:pPr>
            <a:endParaRPr lang="sr-Latn-CS" sz="1800" dirty="0" smtClean="0">
              <a:solidFill>
                <a:schemeClr val="accent2">
                  <a:lumMod val="50000"/>
                </a:schemeClr>
              </a:solidFill>
              <a:latin typeface="Cambria" pitchFamily="18" charset="0"/>
            </a:endParaRPr>
          </a:p>
          <a:p>
            <a:pPr algn="just">
              <a:buFont typeface="Arial" pitchFamily="34" charset="0"/>
              <a:buNone/>
              <a:defRPr/>
            </a:pPr>
            <a:endParaRPr lang="sr-Latn-CS" sz="1800" dirty="0" smtClean="0">
              <a:solidFill>
                <a:schemeClr val="accent2">
                  <a:lumMod val="50000"/>
                </a:schemeClr>
              </a:solidFill>
              <a:latin typeface="Cambria" pitchFamily="18" charset="0"/>
            </a:endParaRPr>
          </a:p>
          <a:p>
            <a:pPr algn="just">
              <a:buFont typeface="Wingdings" pitchFamily="2" charset="2"/>
              <a:buChar char="Ø"/>
              <a:defRPr/>
            </a:pPr>
            <a:r>
              <a:rPr lang="sr-Latn-ME" sz="1800" dirty="0" smtClean="0">
                <a:solidFill>
                  <a:schemeClr val="accent2">
                    <a:lumMod val="50000"/>
                  </a:schemeClr>
                </a:solidFill>
                <a:latin typeface="Cambria" pitchFamily="18" charset="0"/>
              </a:rPr>
              <a:t>Draft L</a:t>
            </a:r>
            <a:r>
              <a:rPr lang="fr-FR" sz="1800" dirty="0" smtClean="0">
                <a:solidFill>
                  <a:schemeClr val="accent2">
                    <a:lumMod val="50000"/>
                  </a:schemeClr>
                </a:solidFill>
                <a:latin typeface="Cambria" pitchFamily="18" charset="0"/>
              </a:rPr>
              <a:t>a</a:t>
            </a:r>
            <a:r>
              <a:rPr lang="sr-Latn-ME" sz="1800" dirty="0" smtClean="0">
                <a:solidFill>
                  <a:schemeClr val="accent2">
                    <a:lumMod val="50000"/>
                  </a:schemeClr>
                </a:solidFill>
                <a:latin typeface="Cambria" pitchFamily="18" charset="0"/>
              </a:rPr>
              <a:t>w which was prepared by the Governemnt of Montenegro and which is in the Parlament adoption procedure,</a:t>
            </a:r>
            <a:r>
              <a:rPr lang="en-US" sz="1800" dirty="0" smtClean="0">
                <a:solidFill>
                  <a:schemeClr val="accent2">
                    <a:lumMod val="50000"/>
                  </a:schemeClr>
                </a:solidFill>
                <a:latin typeface="Cambria" pitchFamily="18" charset="0"/>
              </a:rPr>
              <a:t> </a:t>
            </a:r>
            <a:r>
              <a:rPr lang="en-US" sz="1800" b="1" dirty="0" smtClean="0">
                <a:solidFill>
                  <a:schemeClr val="accent2">
                    <a:lumMod val="50000"/>
                  </a:schemeClr>
                </a:solidFill>
                <a:latin typeface="Cambria" pitchFamily="18" charset="0"/>
              </a:rPr>
              <a:t> </a:t>
            </a:r>
            <a:r>
              <a:rPr lang="en-US" sz="1800" b="1" dirty="0" err="1" smtClean="0">
                <a:solidFill>
                  <a:schemeClr val="accent2">
                    <a:lumMod val="50000"/>
                  </a:schemeClr>
                </a:solidFill>
                <a:latin typeface="Cambria" pitchFamily="18" charset="0"/>
              </a:rPr>
              <a:t>Europass</a:t>
            </a:r>
            <a:r>
              <a:rPr lang="sr-Latn-ME" sz="1800" b="1" dirty="0" smtClean="0">
                <a:solidFill>
                  <a:schemeClr val="accent2">
                    <a:lumMod val="50000"/>
                  </a:schemeClr>
                </a:solidFill>
                <a:latin typeface="Cambria" pitchFamily="18" charset="0"/>
              </a:rPr>
              <a:t> </a:t>
            </a:r>
            <a:r>
              <a:rPr lang="sr-Latn-ME" sz="1800" dirty="0" smtClean="0">
                <a:solidFill>
                  <a:schemeClr val="accent2">
                    <a:lumMod val="50000"/>
                  </a:schemeClr>
                </a:solidFill>
                <a:latin typeface="Cambria" pitchFamily="18" charset="0"/>
              </a:rPr>
              <a:t>is defined</a:t>
            </a:r>
            <a:endParaRPr lang="sr-Latn-CS" sz="1800" dirty="0" smtClean="0">
              <a:solidFill>
                <a:schemeClr val="accent2">
                  <a:lumMod val="50000"/>
                </a:schemeClr>
              </a:solidFill>
              <a:latin typeface="Cambria" pitchFamily="18" charset="0"/>
            </a:endParaRPr>
          </a:p>
          <a:p>
            <a:pPr algn="just">
              <a:buFont typeface="Wingdings" pitchFamily="2" charset="2"/>
              <a:buChar char="Ø"/>
              <a:defRPr/>
            </a:pPr>
            <a:endParaRPr lang="en-US" sz="1800" b="1" dirty="0" smtClean="0">
              <a:solidFill>
                <a:schemeClr val="accent2">
                  <a:lumMod val="50000"/>
                </a:schemeClr>
              </a:solidFill>
              <a:latin typeface="Cambria" pitchFamily="18" charset="0"/>
            </a:endParaRPr>
          </a:p>
          <a:p>
            <a:pPr algn="just">
              <a:buFont typeface="Wingdings" pitchFamily="2" charset="2"/>
              <a:buChar char="Ø"/>
              <a:defRPr/>
            </a:pPr>
            <a:r>
              <a:rPr lang="en-US" sz="1800" b="1" dirty="0" err="1" smtClean="0">
                <a:solidFill>
                  <a:schemeClr val="accent2">
                    <a:lumMod val="50000"/>
                  </a:schemeClr>
                </a:solidFill>
                <a:latin typeface="Cambria" pitchFamily="18" charset="0"/>
              </a:rPr>
              <a:t>Europass</a:t>
            </a:r>
            <a:r>
              <a:rPr lang="en-US" sz="1800" b="1" dirty="0" smtClean="0">
                <a:solidFill>
                  <a:schemeClr val="accent2">
                    <a:lumMod val="50000"/>
                  </a:schemeClr>
                </a:solidFill>
                <a:latin typeface="Cambria" pitchFamily="18" charset="0"/>
              </a:rPr>
              <a:t> do</a:t>
            </a:r>
            <a:r>
              <a:rPr lang="sr-Latn-ME" sz="1800" b="1" dirty="0" smtClean="0">
                <a:solidFill>
                  <a:schemeClr val="accent2">
                    <a:lumMod val="50000"/>
                  </a:schemeClr>
                </a:solidFill>
                <a:latin typeface="Cambria" pitchFamily="18" charset="0"/>
              </a:rPr>
              <a:t>c</a:t>
            </a:r>
            <a:r>
              <a:rPr lang="en-US" sz="1800" b="1" dirty="0" err="1" smtClean="0">
                <a:solidFill>
                  <a:schemeClr val="accent2">
                    <a:lumMod val="50000"/>
                  </a:schemeClr>
                </a:solidFill>
                <a:latin typeface="Cambria" pitchFamily="18" charset="0"/>
              </a:rPr>
              <a:t>ument</a:t>
            </a:r>
            <a:r>
              <a:rPr lang="sr-Latn-ME" sz="1800" b="1" dirty="0" smtClean="0">
                <a:solidFill>
                  <a:schemeClr val="accent2">
                    <a:lumMod val="50000"/>
                  </a:schemeClr>
                </a:solidFill>
                <a:latin typeface="Cambria" pitchFamily="18" charset="0"/>
              </a:rPr>
              <a:t>s are</a:t>
            </a:r>
            <a:r>
              <a:rPr lang="en-US" sz="1800" b="1" dirty="0" smtClean="0">
                <a:solidFill>
                  <a:schemeClr val="accent2">
                    <a:lumMod val="50000"/>
                  </a:schemeClr>
                </a:solidFill>
                <a:latin typeface="Cambria" pitchFamily="18" charset="0"/>
              </a:rPr>
              <a:t>:</a:t>
            </a:r>
            <a:r>
              <a:rPr lang="en-US" sz="1800" dirty="0" smtClean="0">
                <a:solidFill>
                  <a:schemeClr val="accent2">
                    <a:lumMod val="50000"/>
                  </a:schemeClr>
                </a:solidFill>
                <a:latin typeface="Cambria" pitchFamily="18" charset="0"/>
              </a:rPr>
              <a:t>  </a:t>
            </a:r>
            <a:r>
              <a:rPr lang="sr-Latn-ME" sz="1800" dirty="0" smtClean="0">
                <a:solidFill>
                  <a:schemeClr val="accent2">
                    <a:lumMod val="50000"/>
                  </a:schemeClr>
                </a:solidFill>
                <a:latin typeface="Cambria" pitchFamily="18" charset="0"/>
              </a:rPr>
              <a:t>Europass </a:t>
            </a:r>
            <a:r>
              <a:rPr lang="en-US" sz="1800" dirty="0" smtClean="0">
                <a:solidFill>
                  <a:schemeClr val="accent2">
                    <a:lumMod val="50000"/>
                  </a:schemeClr>
                </a:solidFill>
                <a:latin typeface="Cambria" pitchFamily="18" charset="0"/>
              </a:rPr>
              <a:t>Certificate Supplement; </a:t>
            </a:r>
            <a:r>
              <a:rPr lang="en-US" sz="1800" dirty="0" err="1" smtClean="0">
                <a:solidFill>
                  <a:schemeClr val="accent2">
                    <a:lumMod val="50000"/>
                  </a:schemeClr>
                </a:solidFill>
                <a:latin typeface="Cambria" pitchFamily="18" charset="0"/>
              </a:rPr>
              <a:t>Europass</a:t>
            </a:r>
            <a:r>
              <a:rPr lang="en-US" sz="1800" dirty="0" smtClean="0">
                <a:solidFill>
                  <a:schemeClr val="accent2">
                    <a:lumMod val="50000"/>
                  </a:schemeClr>
                </a:solidFill>
                <a:latin typeface="Cambria" pitchFamily="18" charset="0"/>
              </a:rPr>
              <a:t> Diploma Supplement; </a:t>
            </a:r>
            <a:r>
              <a:rPr lang="en-US" sz="1800" dirty="0" err="1" smtClean="0">
                <a:solidFill>
                  <a:schemeClr val="accent2">
                    <a:lumMod val="50000"/>
                  </a:schemeClr>
                </a:solidFill>
                <a:latin typeface="Cambria" pitchFamily="18" charset="0"/>
              </a:rPr>
              <a:t>Europass</a:t>
            </a:r>
            <a:r>
              <a:rPr lang="en-US" sz="1800" dirty="0" smtClean="0">
                <a:solidFill>
                  <a:schemeClr val="accent2">
                    <a:lumMod val="50000"/>
                  </a:schemeClr>
                </a:solidFill>
                <a:latin typeface="Cambria" pitchFamily="18" charset="0"/>
              </a:rPr>
              <a:t>  </a:t>
            </a:r>
            <a:r>
              <a:rPr lang="sr-Latn-ME" sz="1800" dirty="0" smtClean="0">
                <a:solidFill>
                  <a:schemeClr val="accent2">
                    <a:lumMod val="50000"/>
                  </a:schemeClr>
                </a:solidFill>
                <a:latin typeface="Cambria" pitchFamily="18" charset="0"/>
              </a:rPr>
              <a:t>Mobility</a:t>
            </a:r>
            <a:r>
              <a:rPr lang="en-US" sz="1800" dirty="0" smtClean="0">
                <a:solidFill>
                  <a:schemeClr val="accent2">
                    <a:lumMod val="50000"/>
                  </a:schemeClr>
                </a:solidFill>
                <a:latin typeface="Cambria" pitchFamily="18" charset="0"/>
              </a:rPr>
              <a:t>; </a:t>
            </a:r>
            <a:r>
              <a:rPr lang="sr-Latn-ME" sz="1800" dirty="0" smtClean="0">
                <a:solidFill>
                  <a:schemeClr val="accent2">
                    <a:lumMod val="50000"/>
                  </a:schemeClr>
                </a:solidFill>
                <a:latin typeface="Cambria" pitchFamily="18" charset="0"/>
              </a:rPr>
              <a:t>European </a:t>
            </a:r>
            <a:r>
              <a:rPr lang="fr-FR" sz="1800" dirty="0" err="1" smtClean="0">
                <a:solidFill>
                  <a:schemeClr val="accent2">
                    <a:lumMod val="50000"/>
                  </a:schemeClr>
                </a:solidFill>
                <a:latin typeface="Cambria" pitchFamily="18" charset="0"/>
              </a:rPr>
              <a:t>Language</a:t>
            </a:r>
            <a:r>
              <a:rPr lang="fr-FR" sz="1800" dirty="0" smtClean="0">
                <a:solidFill>
                  <a:schemeClr val="accent2">
                    <a:lumMod val="50000"/>
                  </a:schemeClr>
                </a:solidFill>
                <a:latin typeface="Cambria" pitchFamily="18" charset="0"/>
              </a:rPr>
              <a:t> </a:t>
            </a:r>
            <a:r>
              <a:rPr lang="fr-FR" sz="1800" dirty="0" err="1" smtClean="0">
                <a:solidFill>
                  <a:schemeClr val="accent2">
                    <a:lumMod val="50000"/>
                  </a:schemeClr>
                </a:solidFill>
                <a:latin typeface="Cambria" pitchFamily="18" charset="0"/>
              </a:rPr>
              <a:t>Passport</a:t>
            </a:r>
            <a:r>
              <a:rPr lang="en-US" sz="1800" dirty="0" smtClean="0">
                <a:solidFill>
                  <a:schemeClr val="accent2">
                    <a:lumMod val="50000"/>
                  </a:schemeClr>
                </a:solidFill>
                <a:latin typeface="Cambria" pitchFamily="18" charset="0"/>
              </a:rPr>
              <a:t> </a:t>
            </a:r>
            <a:r>
              <a:rPr lang="sr-Latn-ME" sz="1800" dirty="0" smtClean="0">
                <a:solidFill>
                  <a:schemeClr val="accent2">
                    <a:lumMod val="50000"/>
                  </a:schemeClr>
                </a:solidFill>
                <a:latin typeface="Cambria" pitchFamily="18" charset="0"/>
              </a:rPr>
              <a:t>and</a:t>
            </a:r>
            <a:r>
              <a:rPr lang="en-US" sz="1800" dirty="0" smtClean="0">
                <a:solidFill>
                  <a:schemeClr val="accent2">
                    <a:lumMod val="50000"/>
                  </a:schemeClr>
                </a:solidFill>
                <a:latin typeface="Cambria" pitchFamily="18" charset="0"/>
              </a:rPr>
              <a:t> </a:t>
            </a:r>
            <a:r>
              <a:rPr lang="en-US" sz="1800" dirty="0" err="1" smtClean="0">
                <a:solidFill>
                  <a:schemeClr val="accent2">
                    <a:lumMod val="50000"/>
                  </a:schemeClr>
                </a:solidFill>
                <a:latin typeface="Cambria" pitchFamily="18" charset="0"/>
              </a:rPr>
              <a:t>Europass</a:t>
            </a:r>
            <a:r>
              <a:rPr lang="en-US" sz="1800" dirty="0" smtClean="0">
                <a:solidFill>
                  <a:schemeClr val="accent2">
                    <a:lumMod val="50000"/>
                  </a:schemeClr>
                </a:solidFill>
                <a:latin typeface="Cambria" pitchFamily="18" charset="0"/>
              </a:rPr>
              <a:t> C</a:t>
            </a:r>
            <a:r>
              <a:rPr lang="sr-Latn-ME" sz="1800" dirty="0" smtClean="0">
                <a:solidFill>
                  <a:schemeClr val="accent2">
                    <a:lumMod val="50000"/>
                  </a:schemeClr>
                </a:solidFill>
                <a:latin typeface="Cambria" pitchFamily="18" charset="0"/>
              </a:rPr>
              <a:t>urriculum Vitae</a:t>
            </a:r>
            <a:endParaRPr lang="sr-Latn-CS" sz="1800" dirty="0" smtClean="0">
              <a:solidFill>
                <a:schemeClr val="accent2">
                  <a:lumMod val="50000"/>
                </a:schemeClr>
              </a:solidFill>
              <a:latin typeface="Cambria" pitchFamily="18" charset="0"/>
            </a:endParaRPr>
          </a:p>
          <a:p>
            <a:pPr algn="just">
              <a:buFont typeface="Wingdings" pitchFamily="2" charset="2"/>
              <a:buChar char="Ø"/>
              <a:defRPr/>
            </a:pPr>
            <a:endParaRPr lang="en-US" sz="1800" dirty="0" smtClean="0">
              <a:solidFill>
                <a:schemeClr val="accent2">
                  <a:lumMod val="50000"/>
                </a:schemeClr>
              </a:solidFill>
              <a:latin typeface="Cambria" pitchFamily="18" charset="0"/>
            </a:endParaRPr>
          </a:p>
          <a:p>
            <a:pPr algn="just">
              <a:buFont typeface="Wingdings" pitchFamily="2" charset="2"/>
              <a:buChar char="Ø"/>
              <a:defRPr/>
            </a:pPr>
            <a:r>
              <a:rPr lang="sr-Latn-CS" sz="1800" b="1" dirty="0" smtClean="0">
                <a:solidFill>
                  <a:schemeClr val="accent2">
                    <a:lumMod val="50000"/>
                  </a:schemeClr>
                </a:solidFill>
                <a:latin typeface="Cambria" pitchFamily="18" charset="0"/>
              </a:rPr>
              <a:t>Contact Point </a:t>
            </a:r>
            <a:r>
              <a:rPr lang="sr-Latn-CS" sz="1800" dirty="0" smtClean="0">
                <a:solidFill>
                  <a:schemeClr val="accent2">
                    <a:lumMod val="50000"/>
                  </a:schemeClr>
                </a:solidFill>
                <a:latin typeface="Cambria" pitchFamily="18" charset="0"/>
              </a:rPr>
              <a:t>for implementation of </a:t>
            </a:r>
            <a:r>
              <a:rPr lang="en-US" sz="1800" dirty="0" err="1" smtClean="0">
                <a:solidFill>
                  <a:schemeClr val="accent2">
                    <a:lumMod val="50000"/>
                  </a:schemeClr>
                </a:solidFill>
                <a:latin typeface="Cambria" pitchFamily="18" charset="0"/>
              </a:rPr>
              <a:t>Europass</a:t>
            </a:r>
            <a:r>
              <a:rPr lang="en-US" sz="1800" dirty="0" smtClean="0">
                <a:solidFill>
                  <a:schemeClr val="accent2">
                    <a:lumMod val="50000"/>
                  </a:schemeClr>
                </a:solidFill>
                <a:latin typeface="Cambria" pitchFamily="18" charset="0"/>
              </a:rPr>
              <a:t> </a:t>
            </a:r>
            <a:r>
              <a:rPr lang="sr-Latn-ME" sz="1800" dirty="0" smtClean="0">
                <a:solidFill>
                  <a:schemeClr val="accent2">
                    <a:lumMod val="50000"/>
                  </a:schemeClr>
                </a:solidFill>
                <a:latin typeface="Cambria" pitchFamily="18" charset="0"/>
              </a:rPr>
              <a:t>documents </a:t>
            </a:r>
            <a:r>
              <a:rPr lang="sr-Latn-CS" sz="1800" dirty="0" smtClean="0">
                <a:solidFill>
                  <a:schemeClr val="accent2">
                    <a:lumMod val="50000"/>
                  </a:schemeClr>
                </a:solidFill>
                <a:latin typeface="Cambria" pitchFamily="18" charset="0"/>
              </a:rPr>
              <a:t>–</a:t>
            </a:r>
            <a:r>
              <a:rPr lang="sr-Latn-ME" sz="1800" dirty="0" smtClean="0">
                <a:solidFill>
                  <a:schemeClr val="accent2">
                    <a:lumMod val="50000"/>
                  </a:schemeClr>
                </a:solidFill>
                <a:latin typeface="Cambria" pitchFamily="18" charset="0"/>
              </a:rPr>
              <a:t>Ministry of Education and Sports</a:t>
            </a:r>
            <a:endParaRPr lang="en-US" sz="1800" dirty="0" smtClean="0">
              <a:solidFill>
                <a:schemeClr val="accent2">
                  <a:lumMod val="50000"/>
                </a:schemeClr>
              </a:solidFill>
              <a:latin typeface="Cambria" pitchFamily="18" charset="0"/>
            </a:endParaRPr>
          </a:p>
          <a:p>
            <a:pPr>
              <a:buFont typeface="Arial" pitchFamily="34" charset="0"/>
              <a:buNone/>
              <a:defRPr/>
            </a:pPr>
            <a:endParaRPr lang="en-US" dirty="0" smtClean="0">
              <a:solidFill>
                <a:schemeClr val="accent2">
                  <a:lumMod val="50000"/>
                </a:schemeClr>
              </a:solidFill>
            </a:endParaRPr>
          </a:p>
        </p:txBody>
      </p:sp>
      <p:sp>
        <p:nvSpPr>
          <p:cNvPr id="20484" name="Rectangle 8"/>
          <p:cNvSpPr>
            <a:spLocks noChangeArrowheads="1"/>
          </p:cNvSpPr>
          <p:nvPr/>
        </p:nvSpPr>
        <p:spPr bwMode="auto">
          <a:xfrm>
            <a:off x="581025" y="57150"/>
            <a:ext cx="4564063" cy="400050"/>
          </a:xfrm>
          <a:prstGeom prst="rect">
            <a:avLst/>
          </a:prstGeom>
          <a:noFill/>
          <a:ln w="9525">
            <a:noFill/>
            <a:miter lim="800000"/>
            <a:headEnd/>
            <a:tailEnd/>
          </a:ln>
        </p:spPr>
        <p:txBody>
          <a:bodyPr wrap="none">
            <a:spAutoFit/>
          </a:bodyPr>
          <a:lstStyle/>
          <a:p>
            <a:r>
              <a:rPr lang="sr-Latn-CS" sz="1000" b="1">
                <a:solidFill>
                  <a:schemeClr val="bg1"/>
                </a:solidFill>
                <a:latin typeface="Cambria" pitchFamily="18" charset="0"/>
              </a:rPr>
              <a:t>M O N T E N E G R O</a:t>
            </a:r>
          </a:p>
          <a:p>
            <a:r>
              <a:rPr lang="en-GB" sz="1000" b="1">
                <a:solidFill>
                  <a:schemeClr val="bg1"/>
                </a:solidFill>
                <a:latin typeface="Cambria" pitchFamily="18" charset="0"/>
              </a:rPr>
              <a:t>Negotiating Team for the Accession of </a:t>
            </a:r>
            <a:r>
              <a:rPr lang="sr-Latn-CS" sz="1000" b="1">
                <a:solidFill>
                  <a:schemeClr val="bg1"/>
                </a:solidFill>
                <a:latin typeface="Cambria" pitchFamily="18" charset="0"/>
              </a:rPr>
              <a:t> Montenegro </a:t>
            </a:r>
            <a:r>
              <a:rPr lang="en-GB" sz="1000" b="1">
                <a:solidFill>
                  <a:schemeClr val="bg1"/>
                </a:solidFill>
                <a:latin typeface="Cambria" pitchFamily="18" charset="0"/>
              </a:rPr>
              <a:t>to the European Union</a:t>
            </a:r>
            <a:r>
              <a:rPr lang="sr-Latn-CS" sz="1000" b="1">
                <a:solidFill>
                  <a:schemeClr val="bg1"/>
                </a:solidFill>
                <a:latin typeface="Cambria" pitchFamily="18" charset="0"/>
              </a:rPr>
              <a:t> </a:t>
            </a:r>
            <a:endParaRPr lang="en-US" sz="1000">
              <a:solidFill>
                <a:schemeClr val="bg1"/>
              </a:solidFill>
              <a:latin typeface="Calibri" pitchFamily="34" charset="0"/>
            </a:endParaRPr>
          </a:p>
        </p:txBody>
      </p:sp>
      <p:sp>
        <p:nvSpPr>
          <p:cNvPr id="5" name="Round Same Side Corner Rectangle 4"/>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0486"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9" name="Round Same Side Corner Rectangle 28"/>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Rectangle 2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a:t>
            </a:r>
            <a:r>
              <a:rPr lang="x-none" sz="1000" b="1" dirty="0">
                <a:solidFill>
                  <a:schemeClr val="accent2">
                    <a:lumMod val="75000"/>
                  </a:schemeClr>
                </a:solidFill>
                <a:latin typeface="Cambria" pitchFamily="18" charset="0"/>
                <a:cs typeface="+mn-cs"/>
              </a:rPr>
              <a:t> </a:t>
            </a:r>
            <a:r>
              <a:rPr lang="en-GB"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048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33" name="Rectangle 32"/>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34" name="Rectangle 33"/>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pic>
        <p:nvPicPr>
          <p:cNvPr id="2049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a:t>
            </a:r>
            <a:r>
              <a:rPr lang="x-none" sz="1000" b="1" dirty="0">
                <a:solidFill>
                  <a:schemeClr val="accent2">
                    <a:lumMod val="75000"/>
                  </a:schemeClr>
                </a:solidFill>
                <a:latin typeface="Cambria" pitchFamily="18" charset="0"/>
                <a:cs typeface="+mn-cs"/>
              </a:rPr>
              <a:t> </a:t>
            </a:r>
            <a:r>
              <a:rPr lang="en-GB"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150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1510" name="Text Box 121"/>
          <p:cNvSpPr txBox="1">
            <a:spLocks noChangeArrowheads="1"/>
          </p:cNvSpPr>
          <p:nvPr/>
        </p:nvSpPr>
        <p:spPr bwMode="auto">
          <a:xfrm>
            <a:off x="-152400"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2151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107" name="Rectangle 18"/>
          <p:cNvSpPr>
            <a:spLocks noChangeArrowheads="1"/>
          </p:cNvSpPr>
          <p:nvPr/>
        </p:nvSpPr>
        <p:spPr bwMode="auto">
          <a:xfrm>
            <a:off x="990600" y="2514600"/>
            <a:ext cx="7467600" cy="1016000"/>
          </a:xfrm>
          <a:prstGeom prst="rect">
            <a:avLst/>
          </a:prstGeom>
          <a:noFill/>
          <a:ln w="9525">
            <a:noFill/>
            <a:miter lim="800000"/>
            <a:headEnd/>
            <a:tailEnd/>
          </a:ln>
        </p:spPr>
        <p:txBody>
          <a:bodyPr>
            <a:spAutoFit/>
          </a:bodyPr>
          <a:lstStyle/>
          <a:p>
            <a:pPr marL="457200" indent="-457200" algn="ctr">
              <a:defRPr/>
            </a:pPr>
            <a:r>
              <a:rPr lang="hr-HR" sz="3200" b="1" dirty="0">
                <a:solidFill>
                  <a:schemeClr val="accent2">
                    <a:lumMod val="50000"/>
                  </a:schemeClr>
                </a:solidFill>
                <a:latin typeface="Cambria" pitchFamily="18" charset="0"/>
                <a:cs typeface="Arial" charset="0"/>
              </a:rPr>
              <a:t>III  PLANNED MID-TERM ACTIVITIES</a:t>
            </a:r>
            <a:endParaRPr lang="en-US" sz="3200" b="1" dirty="0">
              <a:solidFill>
                <a:schemeClr val="accent2">
                  <a:lumMod val="50000"/>
                </a:schemeClr>
              </a:solidFill>
              <a:latin typeface="Cambria" pitchFamily="18" charset="0"/>
              <a:cs typeface="Arial" charset="0"/>
            </a:endParaRPr>
          </a:p>
          <a:p>
            <a:pPr marL="457200" indent="-457200" algn="ctr">
              <a:defRPr/>
            </a:pPr>
            <a:r>
              <a:rPr lang="hr-HR" sz="2800" b="1" dirty="0">
                <a:solidFill>
                  <a:schemeClr val="accent2">
                    <a:lumMod val="50000"/>
                  </a:schemeClr>
                </a:solidFill>
                <a:latin typeface="Cambria" pitchFamily="18" charset="0"/>
                <a:cs typeface="Arial" charset="0"/>
              </a:rPr>
              <a:t>   </a:t>
            </a:r>
            <a:endParaRPr lang="en-US" sz="3200" dirty="0">
              <a:solidFill>
                <a:schemeClr val="accent2">
                  <a:lumMod val="50000"/>
                </a:schemeClr>
              </a:solidFill>
              <a:latin typeface="Cambria" pitchFamily="18" charset="0"/>
              <a:cs typeface="Arial" charset="0"/>
            </a:endParaRPr>
          </a:p>
        </p:txBody>
      </p:sp>
      <p:pic>
        <p:nvPicPr>
          <p:cNvPr id="21513"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
        <p:nvSpPr>
          <p:cNvPr id="22" name="Rectangle 21"/>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253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grpSp>
        <p:nvGrpSpPr>
          <p:cNvPr id="2253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Title 1"/>
          <p:cNvSpPr txBox="1">
            <a:spLocks/>
          </p:cNvSpPr>
          <p:nvPr/>
        </p:nvSpPr>
        <p:spPr bwMode="auto">
          <a:xfrm>
            <a:off x="533400" y="457200"/>
            <a:ext cx="8153400" cy="990600"/>
          </a:xfrm>
          <a:prstGeom prst="rect">
            <a:avLst/>
          </a:prstGeom>
          <a:noFill/>
          <a:ln w="9525">
            <a:noFill/>
            <a:miter lim="800000"/>
            <a:headEnd/>
            <a:tailEnd/>
          </a:ln>
        </p:spPr>
        <p:txBody>
          <a:bodyPr anchor="ctr"/>
          <a:lstStyle/>
          <a:p>
            <a:pPr algn="ctr">
              <a:defRPr/>
            </a:pPr>
            <a:r>
              <a:rPr lang="hr-HR" sz="2800" b="1" dirty="0">
                <a:solidFill>
                  <a:schemeClr val="accent2">
                    <a:lumMod val="50000"/>
                  </a:schemeClr>
                </a:solidFill>
                <a:latin typeface="Cambria" pitchFamily="18" charset="0"/>
                <a:cs typeface="Arial" charset="0"/>
              </a:rPr>
              <a:t>Planned Mid-Term Activities</a:t>
            </a:r>
            <a:endParaRPr lang="en-US" sz="2800" b="1" dirty="0">
              <a:solidFill>
                <a:schemeClr val="accent2">
                  <a:lumMod val="50000"/>
                </a:schemeClr>
              </a:solidFill>
              <a:latin typeface="Cambria" pitchFamily="18" charset="0"/>
              <a:cs typeface="Arial" charset="0"/>
            </a:endParaRPr>
          </a:p>
        </p:txBody>
      </p:sp>
      <p:sp>
        <p:nvSpPr>
          <p:cNvPr id="22536" name="Content Placeholder 2"/>
          <p:cNvSpPr txBox="1">
            <a:spLocks/>
          </p:cNvSpPr>
          <p:nvPr/>
        </p:nvSpPr>
        <p:spPr bwMode="auto">
          <a:xfrm>
            <a:off x="381000" y="1371600"/>
            <a:ext cx="8382000" cy="4602163"/>
          </a:xfrm>
          <a:prstGeom prst="rect">
            <a:avLst/>
          </a:prstGeom>
          <a:noFill/>
          <a:ln w="9525">
            <a:noFill/>
            <a:miter lim="800000"/>
            <a:headEnd/>
            <a:tailEnd/>
          </a:ln>
        </p:spPr>
        <p:txBody>
          <a:bodyPr/>
          <a:lstStyle/>
          <a:p>
            <a:pPr marL="285750" indent="-228600" eaLnBrk="0" hangingPunct="0">
              <a:lnSpc>
                <a:spcPct val="90000"/>
              </a:lnSpc>
              <a:spcBef>
                <a:spcPct val="20000"/>
              </a:spcBef>
              <a:buFont typeface="Arial" pitchFamily="34" charset="0"/>
              <a:buNone/>
            </a:pPr>
            <a:endParaRPr lang="sr-Latn-CS" sz="1700">
              <a:solidFill>
                <a:srgbClr val="632523"/>
              </a:solidFill>
              <a:latin typeface="Cambria" pitchFamily="18" charset="0"/>
            </a:endParaRPr>
          </a:p>
        </p:txBody>
      </p:sp>
      <p:pic>
        <p:nvPicPr>
          <p:cNvPr id="22537"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27662" name="Rectangle 21"/>
          <p:cNvSpPr>
            <a:spLocks noChangeArrowheads="1"/>
          </p:cNvSpPr>
          <p:nvPr/>
        </p:nvSpPr>
        <p:spPr bwMode="auto">
          <a:xfrm>
            <a:off x="381000" y="1600200"/>
            <a:ext cx="8458200" cy="4094163"/>
          </a:xfrm>
          <a:prstGeom prst="rect">
            <a:avLst/>
          </a:prstGeom>
          <a:noFill/>
          <a:ln w="9525">
            <a:noFill/>
            <a:miter lim="800000"/>
            <a:headEnd/>
            <a:tailEnd/>
          </a:ln>
        </p:spPr>
        <p:txBody>
          <a:bodyPr>
            <a:spAutoFit/>
          </a:bodyPr>
          <a:lstStyle/>
          <a:p>
            <a:pPr algn="just">
              <a:spcAft>
                <a:spcPts val="1200"/>
              </a:spcAft>
              <a:buFont typeface="Wingdings" pitchFamily="2" charset="2"/>
              <a:buChar char="Ø"/>
              <a:defRPr/>
            </a:pPr>
            <a:r>
              <a:rPr lang="hr-HR" sz="2000" b="1" dirty="0">
                <a:solidFill>
                  <a:srgbClr val="632523"/>
                </a:solidFill>
                <a:latin typeface="Cambria" pitchFamily="18" charset="0"/>
              </a:rPr>
              <a:t> </a:t>
            </a:r>
            <a:r>
              <a:rPr lang="en-US" sz="2000" b="1" dirty="0">
                <a:solidFill>
                  <a:srgbClr val="632523"/>
                </a:solidFill>
                <a:latin typeface="Cambria" pitchFamily="18" charset="0"/>
              </a:rPr>
              <a:t>Continued harmonization </a:t>
            </a:r>
            <a:r>
              <a:rPr lang="en-US" sz="2000" dirty="0">
                <a:solidFill>
                  <a:srgbClr val="632523"/>
                </a:solidFill>
                <a:latin typeface="Cambria" pitchFamily="18" charset="0"/>
              </a:rPr>
              <a:t>of national legislation with EU</a:t>
            </a:r>
            <a:r>
              <a:rPr lang="sr-Latn-ME" sz="2000" dirty="0">
                <a:solidFill>
                  <a:srgbClr val="632523"/>
                </a:solidFill>
                <a:latin typeface="Cambria" pitchFamily="18" charset="0"/>
              </a:rPr>
              <a:t> legislation</a:t>
            </a:r>
            <a:endParaRPr lang="en-US" sz="2000" dirty="0">
              <a:solidFill>
                <a:srgbClr val="632523"/>
              </a:solidFill>
              <a:latin typeface="Cambria" pitchFamily="18" charset="0"/>
            </a:endParaRPr>
          </a:p>
          <a:p>
            <a:pPr algn="just">
              <a:spcAft>
                <a:spcPts val="1200"/>
              </a:spcAft>
              <a:buFont typeface="Wingdings" pitchFamily="2" charset="2"/>
              <a:buChar char="Ø"/>
              <a:defRPr/>
            </a:pPr>
            <a:r>
              <a:rPr lang="hr-HR" sz="2000" dirty="0">
                <a:solidFill>
                  <a:srgbClr val="632523"/>
                </a:solidFill>
                <a:latin typeface="Cambria" pitchFamily="18" charset="0"/>
              </a:rPr>
              <a:t>  </a:t>
            </a:r>
            <a:r>
              <a:rPr lang="hr-HR" sz="2000" b="1" dirty="0">
                <a:solidFill>
                  <a:srgbClr val="632523"/>
                </a:solidFill>
                <a:latin typeface="Cambria" pitchFamily="18" charset="0"/>
              </a:rPr>
              <a:t>Establishment of list of regulated professions </a:t>
            </a:r>
            <a:r>
              <a:rPr lang="hr-HR" sz="2000" dirty="0">
                <a:solidFill>
                  <a:srgbClr val="632523"/>
                </a:solidFill>
                <a:latin typeface="Cambria" pitchFamily="18" charset="0"/>
              </a:rPr>
              <a:t>in Montenegro, in line with the Law</a:t>
            </a:r>
            <a:endParaRPr lang="sr-Latn-CS" sz="2000" dirty="0">
              <a:solidFill>
                <a:srgbClr val="632523"/>
              </a:solidFill>
              <a:latin typeface="Cambria" pitchFamily="18" charset="0"/>
            </a:endParaRPr>
          </a:p>
          <a:p>
            <a:pPr algn="just">
              <a:spcAft>
                <a:spcPts val="1200"/>
              </a:spcAft>
              <a:buFont typeface="Wingdings" pitchFamily="2" charset="2"/>
              <a:buChar char="Ø"/>
              <a:defRPr/>
            </a:pPr>
            <a:r>
              <a:rPr lang="sr-Latn-ME" sz="2000" b="1" dirty="0">
                <a:solidFill>
                  <a:srgbClr val="632523"/>
                </a:solidFill>
                <a:latin typeface="Cambria" pitchFamily="18" charset="0"/>
              </a:rPr>
              <a:t> </a:t>
            </a:r>
            <a:r>
              <a:rPr lang="en-US" sz="2000" b="1" dirty="0" err="1">
                <a:solidFill>
                  <a:srgbClr val="632523"/>
                </a:solidFill>
                <a:latin typeface="Cambria" pitchFamily="18" charset="0"/>
              </a:rPr>
              <a:t>harmoniz</a:t>
            </a:r>
            <a:r>
              <a:rPr lang="sr-Latn-ME" sz="2000" b="1" dirty="0">
                <a:solidFill>
                  <a:srgbClr val="632523"/>
                </a:solidFill>
                <a:latin typeface="Cambria" pitchFamily="18" charset="0"/>
              </a:rPr>
              <a:t>ation of </a:t>
            </a:r>
            <a:r>
              <a:rPr lang="en-US" sz="2000" b="1" dirty="0" err="1">
                <a:solidFill>
                  <a:srgbClr val="632523"/>
                </a:solidFill>
                <a:latin typeface="Cambria" pitchFamily="18" charset="0"/>
              </a:rPr>
              <a:t>programmes</a:t>
            </a:r>
            <a:r>
              <a:rPr lang="en-US" sz="2000" b="1" dirty="0">
                <a:solidFill>
                  <a:srgbClr val="632523"/>
                </a:solidFill>
                <a:latin typeface="Cambria" pitchFamily="18" charset="0"/>
              </a:rPr>
              <a:t> </a:t>
            </a:r>
            <a:r>
              <a:rPr lang="en-US" sz="2000" dirty="0">
                <a:solidFill>
                  <a:srgbClr val="632523"/>
                </a:solidFill>
                <a:latin typeface="Cambria" pitchFamily="18" charset="0"/>
              </a:rPr>
              <a:t>on the basis of which qualifications for pursuing  regulated professions in Montenegro are obtained, with </a:t>
            </a:r>
            <a:r>
              <a:rPr lang="sr-Latn-ME" sz="2000" dirty="0">
                <a:solidFill>
                  <a:srgbClr val="632523"/>
                </a:solidFill>
                <a:latin typeface="Cambria" pitchFamily="18" charset="0"/>
              </a:rPr>
              <a:t>minimum demands of </a:t>
            </a:r>
            <a:r>
              <a:rPr lang="en-US" sz="2000" dirty="0">
                <a:solidFill>
                  <a:srgbClr val="632523"/>
                </a:solidFill>
                <a:latin typeface="Cambria" pitchFamily="18" charset="0"/>
              </a:rPr>
              <a:t>Directive 2005/36/EC</a:t>
            </a:r>
            <a:r>
              <a:rPr lang="sr-Latn-ME" sz="2000" dirty="0">
                <a:solidFill>
                  <a:srgbClr val="632523"/>
                </a:solidFill>
                <a:latin typeface="Cambria" pitchFamily="18" charset="0"/>
              </a:rPr>
              <a:t>, </a:t>
            </a:r>
            <a:r>
              <a:rPr lang="hr-HR" sz="2000" dirty="0">
                <a:solidFill>
                  <a:srgbClr val="632523"/>
                </a:solidFill>
                <a:latin typeface="Cambria" pitchFamily="18" charset="0"/>
              </a:rPr>
              <a:t>in line with the Law</a:t>
            </a:r>
            <a:endParaRPr lang="en-US" sz="2000" dirty="0">
              <a:solidFill>
                <a:srgbClr val="632523"/>
              </a:solidFill>
              <a:latin typeface="Cambria" pitchFamily="18" charset="0"/>
            </a:endParaRPr>
          </a:p>
          <a:p>
            <a:pPr algn="just">
              <a:spcAft>
                <a:spcPts val="1200"/>
              </a:spcAft>
              <a:buFont typeface="Wingdings" pitchFamily="2" charset="2"/>
              <a:buChar char="Ø"/>
              <a:defRPr/>
            </a:pPr>
            <a:r>
              <a:rPr lang="hr-HR" sz="2000" dirty="0">
                <a:solidFill>
                  <a:srgbClr val="632523"/>
                </a:solidFill>
                <a:latin typeface="Cambria" pitchFamily="18" charset="0"/>
              </a:rPr>
              <a:t> This Working Group submitted to Europen Commission request for technical assistance for establishment of the list of regulated professions in Montenegro, setting up of uniqe contact point, as well as </a:t>
            </a:r>
            <a:r>
              <a:rPr lang="sr-Latn-ME" sz="2000" dirty="0">
                <a:solidFill>
                  <a:schemeClr val="accent2">
                    <a:lumMod val="50000"/>
                  </a:schemeClr>
                </a:solidFill>
                <a:latin typeface="Cambria" pitchFamily="18" charset="0"/>
              </a:rPr>
              <a:t>register base</a:t>
            </a:r>
            <a:r>
              <a:rPr lang="en-GB" sz="2000" dirty="0">
                <a:solidFill>
                  <a:schemeClr val="accent2">
                    <a:lumMod val="50000"/>
                  </a:schemeClr>
                </a:solidFill>
                <a:latin typeface="Cambria" pitchFamily="18" charset="0"/>
              </a:rPr>
              <a:t> </a:t>
            </a:r>
            <a:r>
              <a:rPr lang="hr-HR" sz="2000" dirty="0">
                <a:solidFill>
                  <a:srgbClr val="632523"/>
                </a:solidFill>
                <a:latin typeface="Cambria" pitchFamily="18" charset="0"/>
              </a:rPr>
              <a:t>in the field of regulated professions</a:t>
            </a:r>
            <a:endParaRPr lang="sr-Latn-CS" sz="2000" dirty="0">
              <a:solidFill>
                <a:srgbClr val="632523"/>
              </a:solidFill>
              <a:latin typeface="Cambria" pitchFamily="18" charset="0"/>
            </a:endParaRPr>
          </a:p>
          <a:p>
            <a:pPr>
              <a:spcAft>
                <a:spcPts val="1200"/>
              </a:spcAft>
              <a:buFont typeface="Wingdings" pitchFamily="2" charset="2"/>
              <a:buChar char="Ø"/>
              <a:defRPr/>
            </a:pPr>
            <a:endParaRPr lang="en-US" sz="2000" dirty="0">
              <a:solidFill>
                <a:srgbClr val="632523"/>
              </a:solidFill>
              <a:latin typeface="Cambria" pitchFamily="18" charset="0"/>
            </a:endParaRPr>
          </a:p>
        </p:txBody>
      </p:sp>
      <p:sp>
        <p:nvSpPr>
          <p:cNvPr id="30" name="Rectangle 29"/>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03</a:t>
            </a:r>
            <a:r>
              <a:rPr lang="sr-Latn-CS" b="1" dirty="0">
                <a:solidFill>
                  <a:schemeClr val="accent2">
                    <a:lumMod val="20000"/>
                    <a:lumOff val="80000"/>
                  </a:schemeClr>
                </a:solidFill>
                <a:latin typeface="Cambria" pitchFamily="18" charset="0"/>
                <a:cs typeface="Arial" charset="0"/>
              </a:rPr>
              <a:t>: </a:t>
            </a:r>
            <a:r>
              <a:rPr lang="en-GB" b="1" dirty="0">
                <a:solidFill>
                  <a:schemeClr val="accent2">
                    <a:lumMod val="20000"/>
                    <a:lumOff val="80000"/>
                  </a:schemeClr>
                </a:solidFill>
                <a:latin typeface="Cambria" pitchFamily="18" charset="0"/>
                <a:cs typeface="Arial" charset="0"/>
              </a:rPr>
              <a:t>Right of establishment and freedom to provide services</a:t>
            </a:r>
            <a:endParaRPr lang="en-US" b="1" dirty="0">
              <a:solidFill>
                <a:schemeClr val="accent2">
                  <a:lumMod val="20000"/>
                  <a:lumOff val="80000"/>
                </a:schemeClr>
              </a:solidFill>
              <a:latin typeface="Cambria" pitchFamily="18" charset="0"/>
              <a:cs typeface="Arial"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
        <p:nvSpPr>
          <p:cNvPr id="32" name="Rectangle 31"/>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Right of establishment and freedom to provide services</a:t>
            </a:r>
            <a:endParaRPr lang="en-U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3557"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6464</TotalTime>
  <Words>1908</Words>
  <Application>Microsoft Office PowerPoint</Application>
  <PresentationFormat>On-screen Show (4:3)</PresentationFormat>
  <Paragraphs>319</Paragraphs>
  <Slides>22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Calibri</vt:lpstr>
      <vt:lpstr>Cambria</vt:lpstr>
      <vt:lpstr>Wingdings</vt:lpstr>
      <vt:lpstr>CourierPS</vt:lpstr>
      <vt:lpstr>Times New Roman</vt:lpstr>
      <vt:lpstr>TimesNewRomanPSMT</vt:lpstr>
      <vt:lpstr>Garamond</vt:lpstr>
      <vt:lpstr>Office Theme</vt:lpstr>
      <vt:lpstr>Slide 1</vt:lpstr>
      <vt:lpstr>Slide 2</vt:lpstr>
      <vt:lpstr>Slide 3</vt:lpstr>
      <vt:lpstr>Slide 4</vt:lpstr>
      <vt:lpstr>Slide 5</vt:lpstr>
      <vt:lpstr>INSTITUTIONAL FRAMEWORK OWERVIEW</vt:lpstr>
      <vt:lpstr>Slide 7</vt:lpstr>
      <vt:lpstr>Slide 8</vt:lpstr>
      <vt:lpstr>Slide 9</vt:lpstr>
      <vt:lpstr>Slide 10</vt:lpstr>
      <vt:lpstr>Slide 11</vt:lpstr>
      <vt:lpstr>Slide 12</vt:lpstr>
      <vt:lpstr>Slide 13</vt:lpstr>
      <vt:lpstr>Slide 14</vt:lpstr>
      <vt:lpstr>Slide 15</vt:lpstr>
      <vt:lpstr>Slide 16</vt:lpstr>
      <vt:lpstr>Slide 17</vt:lpstr>
      <vt:lpstr>II 3. LAW ON NATIONAL VOCATIONAL QUALIFICATIONS</vt:lpstr>
      <vt:lpstr>EUROPASS DOCUMENTS</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user</cp:lastModifiedBy>
  <cp:revision>633</cp:revision>
  <dcterms:created xsi:type="dcterms:W3CDTF">2012-04-18T16:21:57Z</dcterms:created>
  <dcterms:modified xsi:type="dcterms:W3CDTF">2012-11-22T15:18:29Z</dcterms:modified>
</cp:coreProperties>
</file>