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3" r:id="rId4"/>
    <p:sldId id="265" r:id="rId5"/>
    <p:sldId id="267" r:id="rId6"/>
    <p:sldId id="268" r:id="rId7"/>
    <p:sldId id="289" r:id="rId8"/>
    <p:sldId id="274" r:id="rId9"/>
    <p:sldId id="270" r:id="rId10"/>
    <p:sldId id="285" r:id="rId11"/>
    <p:sldId id="286" r:id="rId12"/>
    <p:sldId id="284" r:id="rId13"/>
    <p:sldId id="275" r:id="rId14"/>
    <p:sldId id="277" r:id="rId15"/>
    <p:sldId id="288" r:id="rId16"/>
    <p:sldId id="279" r:id="rId17"/>
    <p:sldId id="287" r:id="rId18"/>
    <p:sldId id="281" r:id="rId19"/>
    <p:sldId id="282" r:id="rId20"/>
    <p:sldId id="283" r:id="rId21"/>
    <p:sldId id="269"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CADD02D-CA2B-4D61-851C-3ECF081EF68B}"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B65037-90F1-464D-A4C7-BFCD287F33A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F6C044F-5CB1-4617-B760-C597F94AA154}"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006D0AB-8221-4685-AD61-AE8D1D57584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8A70FB9-7337-4C62-A041-E921F4DAB6D9}"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9D50C2-8134-49F7-B934-0E9E748C61C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5AE6252-C747-41D2-98A8-5B43CF201C1F}"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C69F79-0B39-4964-9EA2-8253CBCF266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02EFC2B-BBC5-4461-BEE5-99B82F9F7DAF}" type="datetimeFigureOut">
              <a:rPr lang="en-US"/>
              <a:pPr>
                <a:defRPr/>
              </a:pPr>
              <a:t>22-Nov-12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C50CC65-E38F-4CF9-8F70-18A9DE40C12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241E1AC-6E97-4754-BDA6-D29F5A225400}" type="datetimeFigureOut">
              <a:rPr lang="en-US"/>
              <a:pPr>
                <a:defRPr/>
              </a:pPr>
              <a:t>22-Nov-12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4C38343-0ED6-4DF3-A63B-436EF6486A5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F7084AD-3A1B-4C00-9C7E-806C17C2CAFC}" type="datetimeFigureOut">
              <a:rPr lang="en-US"/>
              <a:pPr>
                <a:defRPr/>
              </a:pPr>
              <a:t>22-Nov-12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C781A3E-4E90-46C7-B549-57714E23999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971A299-68E3-42ED-A35D-C4D789BB32F4}"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72974D-D3AD-418D-9766-A77A8975E8A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30B0670-A3F1-4591-8751-81ABB1D8FD38}"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240E6C-B820-452C-B5CC-0F0ABF040BA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2DE632-B2B6-4C38-9624-DE4634BDCA2D}"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637E69-E23D-41FC-A4DD-544CDFA0EA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1A8EDF-3284-4681-8726-9F89E7D8744D}"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3AD832-4E04-459D-9D41-A10BA2AB56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B100F9E-F3E7-48FE-A99E-58041C1AD5BB}" type="datetimeFigureOut">
              <a:rPr lang="en-US"/>
              <a:pPr>
                <a:defRPr/>
              </a:pPr>
              <a:t>22-Nov-12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90BCBA8-C6C0-4485-8BDC-BA4CB57B7C7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bojana.bajic@mid.gov.me" TargetMode="Externa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mid.gov.me/en/library/zakoni" TargetMode="Externa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licence.me/" TargetMode="Externa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3</a:t>
            </a:r>
            <a:r>
              <a:rPr lang="hr-HR" sz="1600" b="1" i="1">
                <a:solidFill>
                  <a:schemeClr val="bg1"/>
                </a:solidFill>
                <a:latin typeface="Cambria" pitchFamily="18" charset="0"/>
              </a:rPr>
              <a:t> – FREEDOM TO PROVIDE SERVICES </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en-US" sz="2600" dirty="0">
                <a:solidFill>
                  <a:schemeClr val="accent2">
                    <a:lumMod val="20000"/>
                    <a:lumOff val="80000"/>
                  </a:schemeClr>
                </a:solidFill>
                <a:latin typeface="Cambria" pitchFamily="18" charset="0"/>
                <a:cs typeface="+mn-cs"/>
              </a:rPr>
              <a:t>3</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2695575" y="6324600"/>
            <a:ext cx="3449638" cy="369888"/>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2</a:t>
            </a:r>
            <a:r>
              <a:rPr lang="sr-Latn-ME" b="1" dirty="0">
                <a:solidFill>
                  <a:schemeClr val="accent2">
                    <a:lumMod val="60000"/>
                    <a:lumOff val="40000"/>
                  </a:schemeClr>
                </a:solidFill>
                <a:latin typeface="Cambria" pitchFamily="18" charset="0"/>
                <a:cs typeface="+mn-cs"/>
              </a:rPr>
              <a:t>9 </a:t>
            </a:r>
            <a:r>
              <a:rPr lang="en-US" b="1" dirty="0">
                <a:solidFill>
                  <a:schemeClr val="accent2">
                    <a:lumMod val="60000"/>
                    <a:lumOff val="40000"/>
                  </a:schemeClr>
                </a:solidFill>
                <a:latin typeface="Cambria" pitchFamily="18" charset="0"/>
                <a:cs typeface="+mn-cs"/>
              </a:rPr>
              <a:t>– </a:t>
            </a:r>
            <a:r>
              <a:rPr lang="sr-Latn-ME" b="1" dirty="0">
                <a:solidFill>
                  <a:schemeClr val="accent2">
                    <a:lumMod val="60000"/>
                    <a:lumOff val="40000"/>
                  </a:schemeClr>
                </a:solidFill>
                <a:latin typeface="Cambria" pitchFamily="18" charset="0"/>
                <a:cs typeface="+mn-cs"/>
              </a:rPr>
              <a:t>30</a:t>
            </a:r>
            <a:r>
              <a:rPr lang="en-US" b="1" dirty="0">
                <a:solidFill>
                  <a:schemeClr val="accent2">
                    <a:lumMod val="60000"/>
                    <a:lumOff val="40000"/>
                  </a:schemeClr>
                </a:solidFill>
                <a:latin typeface="Cambria" pitchFamily="18" charset="0"/>
                <a:cs typeface="+mn-cs"/>
              </a:rPr>
              <a:t> October</a:t>
            </a:r>
            <a:r>
              <a:rPr lang="sr-Latn-CS" b="1" dirty="0">
                <a:solidFill>
                  <a:schemeClr val="accent2">
                    <a:lumMod val="60000"/>
                    <a:lumOff val="40000"/>
                  </a:schemeClr>
                </a:solidFill>
                <a:latin typeface="Cambria" pitchFamily="18" charset="0"/>
                <a:cs typeface="+mn-cs"/>
              </a:rPr>
              <a:t> 2012</a:t>
            </a:r>
            <a:endParaRPr lang="en-US" dirty="0">
              <a:solidFill>
                <a:schemeClr val="accent2">
                  <a:lumMod val="60000"/>
                  <a:lumOff val="40000"/>
                </a:schemeClr>
              </a:solidFill>
              <a:latin typeface="+mn-lt"/>
              <a:cs typeface="+mn-cs"/>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428625" y="1828800"/>
            <a:ext cx="8072438" cy="9144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defRPr/>
            </a:pPr>
            <a:r>
              <a:rPr lang="pl-PL" sz="2400" b="1" dirty="0">
                <a:solidFill>
                  <a:schemeClr val="accent2">
                    <a:lumMod val="50000"/>
                  </a:schemeClr>
                </a:solidFill>
                <a:latin typeface="Cambria" pitchFamily="18" charset="0"/>
                <a:cs typeface="+mn-cs"/>
              </a:rPr>
              <a:t>Working Group for Chapter </a:t>
            </a:r>
            <a:r>
              <a:rPr lang="en-US" sz="2400" b="1" dirty="0">
                <a:solidFill>
                  <a:schemeClr val="accent2">
                    <a:lumMod val="50000"/>
                  </a:schemeClr>
                </a:solidFill>
                <a:latin typeface="Cambria" pitchFamily="18" charset="0"/>
                <a:cs typeface="+mn-cs"/>
              </a:rPr>
              <a:t>3</a:t>
            </a:r>
            <a:endParaRPr lang="sr-Latn-ME" sz="24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defRPr/>
            </a:pPr>
            <a:r>
              <a:rPr lang="en-US" sz="2400" b="1" dirty="0">
                <a:solidFill>
                  <a:schemeClr val="accent2">
                    <a:lumMod val="50000"/>
                  </a:schemeClr>
                </a:solidFill>
                <a:latin typeface="Cambria" pitchFamily="18" charset="0"/>
                <a:cs typeface="+mn-cs"/>
              </a:rPr>
              <a:t>ADMINISTRATIVE SIMPLIFICATION </a:t>
            </a:r>
            <a:endParaRPr lang="pl-PL" sz="24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2057400" y="2819400"/>
            <a:ext cx="5410200" cy="1631950"/>
          </a:xfrm>
          <a:prstGeom prst="rect">
            <a:avLst/>
          </a:prstGeom>
        </p:spPr>
        <p:txBody>
          <a:bodyPr>
            <a:spAutoFit/>
          </a:bodyPr>
          <a:lstStyle/>
          <a:p>
            <a:pPr algn="ctr" fontAlgn="auto">
              <a:spcBef>
                <a:spcPts val="0"/>
              </a:spcBef>
              <a:spcAft>
                <a:spcPts val="0"/>
              </a:spcAft>
              <a:defRPr/>
            </a:pPr>
            <a:endParaRPr lang="hr-HR" sz="2000" b="1" dirty="0">
              <a:solidFill>
                <a:schemeClr val="accent2">
                  <a:lumMod val="50000"/>
                </a:schemeClr>
              </a:solidFill>
              <a:latin typeface="Cambria" pitchFamily="18" charset="0"/>
              <a:cs typeface="+mn-cs"/>
            </a:endParaRPr>
          </a:p>
          <a:p>
            <a:pPr algn="ctr" fontAlgn="auto">
              <a:spcBef>
                <a:spcPts val="0"/>
              </a:spcBef>
              <a:spcAft>
                <a:spcPts val="0"/>
              </a:spcAft>
              <a:defRPr/>
            </a:pPr>
            <a:endParaRPr lang="hr-HR" sz="2000" b="1" dirty="0">
              <a:solidFill>
                <a:schemeClr val="accent2">
                  <a:lumMod val="50000"/>
                </a:schemeClr>
              </a:solidFill>
              <a:latin typeface="Cambria" pitchFamily="18" charset="0"/>
              <a:cs typeface="+mn-cs"/>
            </a:endParaRPr>
          </a:p>
          <a:p>
            <a:pPr algn="ctr" fontAlgn="auto">
              <a:spcBef>
                <a:spcPts val="0"/>
              </a:spcBef>
              <a:spcAft>
                <a:spcPts val="0"/>
              </a:spcAft>
              <a:defRPr/>
            </a:pPr>
            <a:r>
              <a:rPr lang="hr-HR" sz="2000" b="1" dirty="0">
                <a:solidFill>
                  <a:schemeClr val="accent2">
                    <a:lumMod val="50000"/>
                  </a:schemeClr>
                </a:solidFill>
                <a:latin typeface="Cambria" pitchFamily="18" charset="0"/>
                <a:cs typeface="+mn-cs"/>
              </a:rPr>
              <a:t>Bilateral screening: Chapter </a:t>
            </a:r>
            <a:r>
              <a:rPr lang="en-US" sz="2000" b="1" dirty="0">
                <a:solidFill>
                  <a:schemeClr val="accent2">
                    <a:lumMod val="50000"/>
                  </a:schemeClr>
                </a:solidFill>
                <a:latin typeface="Cambria" pitchFamily="18" charset="0"/>
                <a:cs typeface="+mn-cs"/>
              </a:rPr>
              <a:t>3</a:t>
            </a:r>
            <a:r>
              <a:rPr lang="hr-HR" sz="2000" b="1" dirty="0">
                <a:solidFill>
                  <a:schemeClr val="accent2">
                    <a:lumMod val="50000"/>
                  </a:schemeClr>
                </a:solidFill>
                <a:latin typeface="Cambria" pitchFamily="18" charset="0"/>
                <a:cs typeface="+mn-cs"/>
              </a:rPr>
              <a:t> </a:t>
            </a:r>
            <a:r>
              <a:rPr lang="en-US" sz="2000" b="1" dirty="0">
                <a:solidFill>
                  <a:schemeClr val="accent2">
                    <a:lumMod val="50000"/>
                  </a:schemeClr>
                </a:solidFill>
                <a:latin typeface="Cambria" pitchFamily="18" charset="0"/>
                <a:cs typeface="+mn-cs"/>
              </a:rPr>
              <a:t/>
            </a:r>
            <a:br>
              <a:rPr lang="en-US" sz="2000" b="1" dirty="0">
                <a:solidFill>
                  <a:schemeClr val="accent2">
                    <a:lumMod val="50000"/>
                  </a:schemeClr>
                </a:solidFill>
                <a:latin typeface="Cambria" pitchFamily="18" charset="0"/>
                <a:cs typeface="+mn-cs"/>
              </a:rPr>
            </a:br>
            <a:r>
              <a:rPr lang="x-none" sz="2000" b="1" dirty="0">
                <a:solidFill>
                  <a:schemeClr val="accent2">
                    <a:lumMod val="50000"/>
                  </a:schemeClr>
                </a:solidFill>
                <a:latin typeface="Cambria" pitchFamily="18" charset="0"/>
                <a:cs typeface="+mn-cs"/>
              </a:rPr>
              <a:t>Presentation of Montenegro</a:t>
            </a:r>
            <a:r>
              <a:rPr lang="en-US" sz="2000" b="1" dirty="0">
                <a:solidFill>
                  <a:schemeClr val="accent2">
                    <a:lumMod val="50000"/>
                  </a:schemeClr>
                </a:solidFill>
                <a:latin typeface="Cambria" pitchFamily="18" charset="0"/>
                <a:cs typeface="+mn-cs"/>
              </a:rPr>
              <a:t/>
            </a:r>
            <a:br>
              <a:rPr lang="en-US" sz="2000" b="1" dirty="0">
                <a:solidFill>
                  <a:schemeClr val="accent2">
                    <a:lumMod val="50000"/>
                  </a:schemeClr>
                </a:solidFill>
                <a:latin typeface="Cambria" pitchFamily="18" charset="0"/>
                <a:cs typeface="+mn-cs"/>
              </a:rPr>
            </a:br>
            <a:r>
              <a:rPr lang="hr-HR" sz="2000" b="1" dirty="0">
                <a:solidFill>
                  <a:schemeClr val="accent2">
                    <a:lumMod val="50000"/>
                  </a:schemeClr>
                </a:solidFill>
                <a:latin typeface="Cambria" pitchFamily="18" charset="0"/>
                <a:cs typeface="+mn-cs"/>
              </a:rPr>
              <a:t>Brussels, 2</a:t>
            </a:r>
            <a:r>
              <a:rPr lang="sr-Latn-ME" sz="2000" b="1" dirty="0">
                <a:solidFill>
                  <a:schemeClr val="accent2">
                    <a:lumMod val="50000"/>
                  </a:schemeClr>
                </a:solidFill>
                <a:latin typeface="Cambria" pitchFamily="18" charset="0"/>
                <a:cs typeface="+mn-cs"/>
              </a:rPr>
              <a:t>9</a:t>
            </a:r>
            <a:r>
              <a:rPr lang="hr-HR" sz="2000" b="1" dirty="0">
                <a:solidFill>
                  <a:schemeClr val="accent2">
                    <a:lumMod val="50000"/>
                  </a:schemeClr>
                </a:solidFill>
                <a:latin typeface="Cambria" pitchFamily="18" charset="0"/>
                <a:cs typeface="+mn-cs"/>
              </a:rPr>
              <a:t> – 30 </a:t>
            </a:r>
            <a:r>
              <a:rPr lang="en-US" sz="2000" b="1" dirty="0">
                <a:solidFill>
                  <a:schemeClr val="accent2">
                    <a:lumMod val="50000"/>
                  </a:schemeClr>
                </a:solidFill>
                <a:latin typeface="Cambria" pitchFamily="18" charset="0"/>
                <a:cs typeface="+mn-cs"/>
              </a:rPr>
              <a:t>October</a:t>
            </a:r>
            <a:r>
              <a:rPr lang="hr-HR" sz="2000" b="1" dirty="0">
                <a:solidFill>
                  <a:schemeClr val="accent2">
                    <a:lumMod val="50000"/>
                  </a:schemeClr>
                </a:solidFill>
                <a:latin typeface="Cambria" pitchFamily="18" charset="0"/>
                <a:cs typeface="+mn-cs"/>
              </a:rPr>
              <a:t> 2012</a:t>
            </a:r>
            <a:endParaRPr lang="en-US" sz="2000" dirty="0">
              <a:solidFill>
                <a:schemeClr val="accent2">
                  <a:lumMod val="50000"/>
                </a:schemeClr>
              </a:solidFill>
              <a:latin typeface="Cambria" pitchFamily="18" charset="0"/>
              <a:cs typeface="+mn-cs"/>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3080"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308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3084"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828800"/>
            <a:ext cx="8701088" cy="9144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defRPr/>
            </a:pPr>
            <a:r>
              <a:rPr lang="sr-Latn-ME" sz="2400" b="1" dirty="0">
                <a:solidFill>
                  <a:schemeClr val="accent2">
                    <a:lumMod val="50000"/>
                  </a:schemeClr>
                </a:solidFill>
                <a:latin typeface="Cambria" pitchFamily="18" charset="0"/>
                <a:cs typeface="+mn-cs"/>
              </a:rPr>
              <a:t>Points of Single Contact </a:t>
            </a:r>
          </a:p>
          <a:p>
            <a:pPr marL="14288" indent="-14288" algn="ctr" fontAlgn="auto">
              <a:spcBef>
                <a:spcPts val="0"/>
              </a:spcBef>
              <a:spcAft>
                <a:spcPct val="40000"/>
              </a:spcAft>
              <a:buClr>
                <a:srgbClr val="FF0000"/>
              </a:buClr>
              <a:defRPr/>
            </a:pPr>
            <a:r>
              <a:rPr lang="sr-Latn-ME" sz="2400" b="1" dirty="0">
                <a:solidFill>
                  <a:schemeClr val="accent2">
                    <a:lumMod val="50000"/>
                  </a:schemeClr>
                </a:solidFill>
                <a:latin typeface="Cambria" pitchFamily="18" charset="0"/>
                <a:cs typeface="+mn-cs"/>
              </a:rPr>
              <a:t>Montenegro</a:t>
            </a:r>
            <a:endParaRPr lang="pl-PL" sz="24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p:txBody>
      </p:sp>
      <p:grpSp>
        <p:nvGrpSpPr>
          <p:cNvPr id="410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285750" y="3357563"/>
            <a:ext cx="8572500" cy="1938337"/>
          </a:xfrm>
          <a:prstGeom prst="rect">
            <a:avLst/>
          </a:prstGeom>
        </p:spPr>
        <p:txBody>
          <a:bodyPr>
            <a:spAutoFit/>
          </a:bodyPr>
          <a:lstStyle/>
          <a:p>
            <a:pPr algn="ctr" fontAlgn="auto">
              <a:spcBef>
                <a:spcPts val="0"/>
              </a:spcBef>
              <a:spcAft>
                <a:spcPts val="0"/>
              </a:spcAft>
              <a:defRPr/>
            </a:pPr>
            <a:endParaRPr lang="hr-HR" sz="2000" b="1" dirty="0">
              <a:solidFill>
                <a:schemeClr val="accent2">
                  <a:lumMod val="50000"/>
                </a:schemeClr>
              </a:solidFill>
              <a:latin typeface="Cambria" pitchFamily="18" charset="0"/>
              <a:cs typeface="+mn-cs"/>
            </a:endParaRPr>
          </a:p>
          <a:p>
            <a:pPr algn="ctr" fontAlgn="auto">
              <a:spcBef>
                <a:spcPts val="0"/>
              </a:spcBef>
              <a:spcAft>
                <a:spcPts val="0"/>
              </a:spcAft>
              <a:defRPr/>
            </a:pPr>
            <a:endParaRPr lang="hr-HR" sz="20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r>
              <a:rPr lang="sr-Latn-ME" sz="2000" b="1" dirty="0">
                <a:solidFill>
                  <a:schemeClr val="accent2">
                    <a:lumMod val="50000"/>
                  </a:schemeClr>
                </a:solidFill>
                <a:latin typeface="Cambria" pitchFamily="18" charset="0"/>
                <a:cs typeface="+mn-cs"/>
              </a:rPr>
              <a:t>Bojana Bajić</a:t>
            </a:r>
          </a:p>
          <a:p>
            <a:pPr marL="814388" indent="-450850" algn="ctr" fontAlgn="auto">
              <a:spcBef>
                <a:spcPts val="0"/>
              </a:spcBef>
              <a:spcAft>
                <a:spcPts val="0"/>
              </a:spcAft>
              <a:defRPr/>
            </a:pPr>
            <a:r>
              <a:rPr lang="sr-Latn-ME" sz="2000" b="1" dirty="0">
                <a:solidFill>
                  <a:schemeClr val="accent2">
                    <a:lumMod val="50000"/>
                  </a:schemeClr>
                </a:solidFill>
                <a:latin typeface="Cambria" pitchFamily="18" charset="0"/>
                <a:cs typeface="+mn-cs"/>
              </a:rPr>
              <a:t>Advisor to the Minister</a:t>
            </a:r>
            <a:endParaRPr lang="en-US" sz="20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r>
              <a:rPr lang="en-US" sz="2000" b="1" dirty="0">
                <a:solidFill>
                  <a:schemeClr val="accent2">
                    <a:lumMod val="50000"/>
                  </a:schemeClr>
                </a:solidFill>
                <a:latin typeface="Cambria" pitchFamily="18" charset="0"/>
                <a:cs typeface="+mn-cs"/>
              </a:rPr>
              <a:t>Ministry </a:t>
            </a:r>
            <a:r>
              <a:rPr lang="sr-Latn-ME" sz="2000" b="1" dirty="0">
                <a:solidFill>
                  <a:schemeClr val="accent2">
                    <a:lumMod val="50000"/>
                  </a:schemeClr>
                </a:solidFill>
                <a:latin typeface="Cambria" pitchFamily="18" charset="0"/>
                <a:cs typeface="+mn-cs"/>
              </a:rPr>
              <a:t>for </a:t>
            </a:r>
            <a:r>
              <a:rPr lang="en-US" sz="2000" b="1" dirty="0">
                <a:solidFill>
                  <a:schemeClr val="accent2">
                    <a:lumMod val="50000"/>
                  </a:schemeClr>
                </a:solidFill>
                <a:latin typeface="Cambria" pitchFamily="18" charset="0"/>
                <a:cs typeface="+mn-cs"/>
              </a:rPr>
              <a:t>Information Society and Telecommunication</a:t>
            </a:r>
          </a:p>
          <a:p>
            <a:pPr marL="814388" indent="-450850" algn="ctr" fontAlgn="auto">
              <a:spcBef>
                <a:spcPts val="0"/>
              </a:spcBef>
              <a:spcAft>
                <a:spcPts val="0"/>
              </a:spcAft>
              <a:defRPr/>
            </a:pPr>
            <a:r>
              <a:rPr lang="sr-Latn-CS" sz="2000" b="1" dirty="0">
                <a:solidFill>
                  <a:schemeClr val="accent2">
                    <a:lumMod val="75000"/>
                  </a:schemeClr>
                </a:solidFill>
                <a:latin typeface="Cambria" pitchFamily="18" charset="0"/>
                <a:cs typeface="+mn-cs"/>
                <a:hlinkClick r:id="rId2"/>
              </a:rPr>
              <a:t>bojana.bajic</a:t>
            </a:r>
            <a:r>
              <a:rPr lang="en-US" sz="2000" b="1" dirty="0">
                <a:solidFill>
                  <a:schemeClr val="accent2">
                    <a:lumMod val="75000"/>
                  </a:schemeClr>
                </a:solidFill>
                <a:latin typeface="Cambria" pitchFamily="18" charset="0"/>
                <a:cs typeface="+mn-cs"/>
                <a:hlinkClick r:id="rId2"/>
              </a:rPr>
              <a:t>@m</a:t>
            </a:r>
            <a:r>
              <a:rPr lang="sr-Latn-ME" sz="2000" b="1" dirty="0">
                <a:solidFill>
                  <a:schemeClr val="accent2">
                    <a:lumMod val="75000"/>
                  </a:schemeClr>
                </a:solidFill>
                <a:latin typeface="Cambria" pitchFamily="18" charset="0"/>
                <a:cs typeface="+mn-cs"/>
                <a:hlinkClick r:id="rId2"/>
              </a:rPr>
              <a:t>id</a:t>
            </a:r>
            <a:r>
              <a:rPr lang="en-US" sz="2000" b="1" dirty="0">
                <a:solidFill>
                  <a:schemeClr val="accent2">
                    <a:lumMod val="75000"/>
                  </a:schemeClr>
                </a:solidFill>
                <a:latin typeface="Cambria" pitchFamily="18" charset="0"/>
                <a:cs typeface="+mn-cs"/>
                <a:hlinkClick r:id="rId2"/>
              </a:rPr>
              <a:t>.</a:t>
            </a:r>
            <a:r>
              <a:rPr lang="en-US" sz="2000" b="1" dirty="0" err="1">
                <a:solidFill>
                  <a:schemeClr val="accent2">
                    <a:lumMod val="75000"/>
                  </a:schemeClr>
                </a:solidFill>
                <a:latin typeface="Cambria" pitchFamily="18" charset="0"/>
                <a:cs typeface="+mn-cs"/>
                <a:hlinkClick r:id="rId2"/>
              </a:rPr>
              <a:t>gov.me</a:t>
            </a:r>
            <a:r>
              <a:rPr lang="sr-Latn-ME" sz="2000" b="1" dirty="0">
                <a:solidFill>
                  <a:schemeClr val="accent2">
                    <a:lumMod val="75000"/>
                  </a:schemeClr>
                </a:solidFill>
                <a:latin typeface="Cambria" pitchFamily="18" charset="0"/>
                <a:cs typeface="+mn-cs"/>
              </a:rPr>
              <a:t> </a:t>
            </a:r>
            <a:endParaRPr lang="en-US" sz="2000" b="1" dirty="0">
              <a:solidFill>
                <a:schemeClr val="accent2">
                  <a:lumMod val="75000"/>
                </a:schemeClr>
              </a:solidFill>
              <a:latin typeface="Cambria" pitchFamily="18" charset="0"/>
              <a:cs typeface="+mn-cs"/>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4104"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4106"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4108"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357313"/>
            <a:ext cx="8701088" cy="5072062"/>
          </a:xfrm>
          <a:prstGeom prst="rect">
            <a:avLst/>
          </a:prstGeom>
          <a:noFill/>
          <a:ln w="9525" algn="ctr">
            <a:noFill/>
            <a:miter lim="800000"/>
            <a:headEnd/>
            <a:tailEnd/>
          </a:ln>
          <a:effectLst/>
        </p:spPr>
        <p:txBody>
          <a:bodyPr/>
          <a:lstStyle/>
          <a:p>
            <a:pPr indent="42863" algn="ctr" fontAlgn="auto">
              <a:spcBef>
                <a:spcPts val="0"/>
              </a:spcBef>
              <a:spcAft>
                <a:spcPct val="40000"/>
              </a:spcAft>
              <a:buClr>
                <a:srgbClr val="FF0000"/>
              </a:buClr>
              <a:buFont typeface="Wingdings" pitchFamily="2" charset="2"/>
              <a:buNone/>
              <a:defRPr/>
            </a:pPr>
            <a:r>
              <a:rPr lang="en-GB" sz="3200" b="1" dirty="0">
                <a:solidFill>
                  <a:srgbClr val="632523"/>
                </a:solidFill>
                <a:latin typeface="Cambria" pitchFamily="18" charset="0"/>
                <a:cs typeface="+mn-cs"/>
              </a:rPr>
              <a:t>LEGAL FRAMEWORK</a:t>
            </a:r>
          </a:p>
          <a:p>
            <a:pPr fontAlgn="auto">
              <a:spcBef>
                <a:spcPts val="0"/>
              </a:spcBef>
              <a:spcAft>
                <a:spcPts val="0"/>
              </a:spcAft>
              <a:buFont typeface="Wingdings" pitchFamily="2" charset="2"/>
              <a:buChar char="ü"/>
              <a:defRPr/>
            </a:pPr>
            <a:r>
              <a:rPr lang="sr-Latn-CS" sz="1600" dirty="0">
                <a:solidFill>
                  <a:srgbClr val="632523"/>
                </a:solidFill>
                <a:latin typeface="Cambria" pitchFamily="18" charset="0"/>
                <a:cs typeface="+mn-cs"/>
              </a:rPr>
              <a:t> </a:t>
            </a:r>
            <a:r>
              <a:rPr lang="sr-Latn-ME" sz="1600" dirty="0">
                <a:solidFill>
                  <a:srgbClr val="632523"/>
                </a:solidFill>
                <a:latin typeface="Cambria" pitchFamily="18" charset="0"/>
                <a:cs typeface="+mn-cs"/>
              </a:rPr>
              <a:t>Compani Law</a:t>
            </a:r>
          </a:p>
          <a:p>
            <a:pPr fontAlgn="auto">
              <a:spcBef>
                <a:spcPts val="0"/>
              </a:spcBef>
              <a:spcAft>
                <a:spcPts val="0"/>
              </a:spcAft>
              <a:defRPr/>
            </a:pPr>
            <a:r>
              <a:rPr lang="sr-Latn-ME" sz="1600" dirty="0">
                <a:latin typeface="+mn-lt"/>
                <a:cs typeface="+mn-cs"/>
              </a:rPr>
              <a:t>     </a:t>
            </a:r>
            <a:r>
              <a:rPr lang="en-US" sz="1600" dirty="0">
                <a:latin typeface="+mn-lt"/>
                <a:cs typeface="+mn-cs"/>
              </a:rPr>
              <a:t>(</a:t>
            </a:r>
            <a:r>
              <a:rPr lang="en-US" sz="1600" dirty="0">
                <a:solidFill>
                  <a:srgbClr val="632523"/>
                </a:solidFill>
                <a:latin typeface="Cambria" pitchFamily="18" charset="0"/>
                <a:cs typeface="+mn-cs"/>
              </a:rPr>
              <a:t>Official </a:t>
            </a:r>
            <a:r>
              <a:rPr lang="en-GB" sz="1600" dirty="0">
                <a:solidFill>
                  <a:srgbClr val="632523"/>
                </a:solidFill>
                <a:latin typeface="Cambria" pitchFamily="18" charset="0"/>
                <a:cs typeface="+mn-cs"/>
              </a:rPr>
              <a:t>Gazette of Montenegro </a:t>
            </a:r>
            <a:r>
              <a:rPr lang="en-US" sz="1600" dirty="0">
                <a:solidFill>
                  <a:srgbClr val="632523"/>
                </a:solidFill>
                <a:latin typeface="Cambria" pitchFamily="18" charset="0"/>
                <a:cs typeface="+mn-cs"/>
              </a:rPr>
              <a:t>06/02</a:t>
            </a:r>
            <a:r>
              <a:rPr lang="sr-Latn-ME" sz="1600" dirty="0">
                <a:solidFill>
                  <a:srgbClr val="632523"/>
                </a:solidFill>
                <a:latin typeface="Cambria" pitchFamily="18" charset="0"/>
                <a:cs typeface="+mn-cs"/>
              </a:rPr>
              <a:t>, </a:t>
            </a:r>
            <a:r>
              <a:rPr lang="en-US" sz="1600" dirty="0">
                <a:solidFill>
                  <a:srgbClr val="632523"/>
                </a:solidFill>
                <a:latin typeface="Cambria" pitchFamily="18" charset="0"/>
                <a:cs typeface="+mn-cs"/>
              </a:rPr>
              <a:t>17/07</a:t>
            </a:r>
            <a:r>
              <a:rPr lang="sr-Latn-ME" sz="1600" dirty="0">
                <a:solidFill>
                  <a:srgbClr val="632523"/>
                </a:solidFill>
                <a:latin typeface="Cambria" pitchFamily="18" charset="0"/>
                <a:cs typeface="+mn-cs"/>
              </a:rPr>
              <a:t>,</a:t>
            </a:r>
            <a:r>
              <a:rPr lang="en-US" sz="1600" dirty="0">
                <a:solidFill>
                  <a:srgbClr val="632523"/>
                </a:solidFill>
                <a:latin typeface="Cambria" pitchFamily="18" charset="0"/>
                <a:cs typeface="+mn-cs"/>
              </a:rPr>
              <a:t> 80/08</a:t>
            </a:r>
            <a:r>
              <a:rPr lang="sr-Latn-ME" sz="1600" dirty="0">
                <a:solidFill>
                  <a:srgbClr val="632523"/>
                </a:solidFill>
                <a:latin typeface="Cambria" pitchFamily="18" charset="0"/>
                <a:cs typeface="+mn-cs"/>
              </a:rPr>
              <a:t>,</a:t>
            </a:r>
            <a:r>
              <a:rPr lang="en-US" sz="1600" dirty="0">
                <a:solidFill>
                  <a:srgbClr val="632523"/>
                </a:solidFill>
                <a:latin typeface="Cambria" pitchFamily="18" charset="0"/>
                <a:cs typeface="+mn-cs"/>
              </a:rPr>
              <a:t> 40/10, 36/11, 40/11)</a:t>
            </a:r>
          </a:p>
          <a:p>
            <a:pPr fontAlgn="auto">
              <a:spcBef>
                <a:spcPts val="0"/>
              </a:spcBef>
              <a:spcAft>
                <a:spcPts val="0"/>
              </a:spcAft>
              <a:defRPr/>
            </a:pPr>
            <a:r>
              <a:rPr lang="en-US" sz="800" dirty="0">
                <a:latin typeface="+mn-lt"/>
                <a:cs typeface="+mn-cs"/>
              </a:rPr>
              <a:t> </a:t>
            </a:r>
          </a:p>
          <a:p>
            <a:pPr fontAlgn="auto">
              <a:spcBef>
                <a:spcPts val="0"/>
              </a:spcBef>
              <a:spcAft>
                <a:spcPts val="0"/>
              </a:spcAft>
              <a:buFont typeface="Wingdings" pitchFamily="2" charset="2"/>
              <a:buChar char="ü"/>
              <a:defRPr/>
            </a:pPr>
            <a:r>
              <a:rPr lang="sr-Latn-ME" sz="1600" dirty="0">
                <a:solidFill>
                  <a:srgbClr val="632523"/>
                </a:solidFill>
                <a:latin typeface="Cambria" pitchFamily="18" charset="0"/>
                <a:cs typeface="+mn-cs"/>
              </a:rPr>
              <a:t> </a:t>
            </a:r>
            <a:r>
              <a:rPr lang="en-US" sz="1600" dirty="0">
                <a:solidFill>
                  <a:srgbClr val="632523"/>
                </a:solidFill>
                <a:latin typeface="Cambria" pitchFamily="18" charset="0"/>
                <a:cs typeface="+mn-cs"/>
              </a:rPr>
              <a:t>Law on General Administrative Procedure</a:t>
            </a:r>
            <a:endParaRPr lang="sr-Latn-ME" sz="1600" dirty="0">
              <a:solidFill>
                <a:srgbClr val="632523"/>
              </a:solidFill>
              <a:latin typeface="Cambria" pitchFamily="18" charset="0"/>
              <a:cs typeface="+mn-cs"/>
            </a:endParaRPr>
          </a:p>
          <a:p>
            <a:pPr fontAlgn="auto">
              <a:spcBef>
                <a:spcPts val="0"/>
              </a:spcBef>
              <a:spcAft>
                <a:spcPts val="0"/>
              </a:spcAft>
              <a:defRPr/>
            </a:pPr>
            <a:r>
              <a:rPr lang="sr-Latn-ME" sz="1600" dirty="0">
                <a:latin typeface="+mn-lt"/>
                <a:cs typeface="+mn-cs"/>
              </a:rPr>
              <a:t>     </a:t>
            </a:r>
            <a:r>
              <a:rPr lang="en-US" sz="1600" dirty="0">
                <a:latin typeface="+mn-lt"/>
                <a:cs typeface="+mn-cs"/>
              </a:rPr>
              <a:t>(</a:t>
            </a:r>
            <a:r>
              <a:rPr lang="en-US" sz="1600" dirty="0">
                <a:solidFill>
                  <a:srgbClr val="632523"/>
                </a:solidFill>
                <a:latin typeface="Cambria" pitchFamily="18" charset="0"/>
                <a:cs typeface="+mn-cs"/>
              </a:rPr>
              <a:t>Official </a:t>
            </a:r>
            <a:r>
              <a:rPr lang="en-GB" sz="1600" dirty="0">
                <a:solidFill>
                  <a:srgbClr val="632523"/>
                </a:solidFill>
                <a:latin typeface="Cambria" pitchFamily="18" charset="0"/>
                <a:cs typeface="+mn-cs"/>
              </a:rPr>
              <a:t>Gazette of Montenegro </a:t>
            </a:r>
            <a:r>
              <a:rPr lang="en-US" sz="1600" dirty="0">
                <a:solidFill>
                  <a:srgbClr val="632523"/>
                </a:solidFill>
                <a:latin typeface="Cambria" pitchFamily="18" charset="0"/>
                <a:cs typeface="+mn-cs"/>
              </a:rPr>
              <a:t>br. 60/03, </a:t>
            </a:r>
            <a:r>
              <a:rPr lang="sr-Latn-ME" sz="1600" dirty="0">
                <a:solidFill>
                  <a:srgbClr val="632523"/>
                </a:solidFill>
                <a:latin typeface="Cambria" pitchFamily="18" charset="0"/>
                <a:cs typeface="+mn-cs"/>
              </a:rPr>
              <a:t>7</a:t>
            </a:r>
            <a:r>
              <a:rPr lang="en-US" sz="1600" dirty="0">
                <a:solidFill>
                  <a:srgbClr val="632523"/>
                </a:solidFill>
                <a:latin typeface="Cambria" pitchFamily="18" charset="0"/>
                <a:cs typeface="+mn-cs"/>
              </a:rPr>
              <a:t>3/10, 32/11)</a:t>
            </a:r>
          </a:p>
          <a:p>
            <a:pPr indent="42863" algn="just" fontAlgn="auto">
              <a:spcBef>
                <a:spcPts val="0"/>
              </a:spcBef>
              <a:spcAft>
                <a:spcPts val="0"/>
              </a:spcAft>
              <a:buFont typeface="Wingdings" pitchFamily="2" charset="2"/>
              <a:buChar char="ü"/>
              <a:defRPr/>
            </a:pPr>
            <a:endParaRPr lang="sr-Latn-CS" sz="8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CS" sz="1600" dirty="0">
                <a:solidFill>
                  <a:srgbClr val="632523"/>
                </a:solidFill>
                <a:latin typeface="Cambria" pitchFamily="18" charset="0"/>
                <a:cs typeface="+mn-cs"/>
              </a:rPr>
              <a:t> </a:t>
            </a:r>
            <a:r>
              <a:rPr lang="en-GB" sz="1600" dirty="0">
                <a:solidFill>
                  <a:srgbClr val="632523"/>
                </a:solidFill>
                <a:latin typeface="Cambria" pitchFamily="18" charset="0"/>
                <a:cs typeface="+mn-cs"/>
              </a:rPr>
              <a:t>Law on electronic Signature</a:t>
            </a:r>
            <a:r>
              <a:rPr lang="sr-Latn-ME" sz="1600" dirty="0">
                <a:solidFill>
                  <a:srgbClr val="632523"/>
                </a:solidFill>
                <a:latin typeface="Cambria" pitchFamily="18" charset="0"/>
                <a:cs typeface="+mn-cs"/>
              </a:rPr>
              <a:t> </a:t>
            </a:r>
            <a:r>
              <a:rPr lang="en-GB" sz="1600" dirty="0">
                <a:solidFill>
                  <a:srgbClr val="632523"/>
                </a:solidFill>
                <a:latin typeface="Cambria" pitchFamily="18" charset="0"/>
                <a:cs typeface="+mn-cs"/>
                <a:hlinkClick r:id="rId2"/>
              </a:rPr>
              <a:t>http://www.mid.gov.me/en/library/zakoni</a:t>
            </a:r>
            <a:endParaRPr lang="sr-Latn-ME" sz="1600" dirty="0">
              <a:solidFill>
                <a:srgbClr val="632523"/>
              </a:solidFill>
              <a:latin typeface="Cambria" pitchFamily="18" charset="0"/>
              <a:cs typeface="+mn-cs"/>
            </a:endParaRPr>
          </a:p>
          <a:p>
            <a:pPr indent="42863" algn="just" fontAlgn="auto">
              <a:spcBef>
                <a:spcPts val="0"/>
              </a:spcBef>
              <a:spcAft>
                <a:spcPts val="0"/>
              </a:spcAft>
              <a:defRPr/>
            </a:pPr>
            <a:r>
              <a:rPr lang="sr-Latn-ME" sz="1600" dirty="0">
                <a:solidFill>
                  <a:srgbClr val="632523"/>
                </a:solidFill>
                <a:latin typeface="Cambria" pitchFamily="18" charset="0"/>
                <a:cs typeface="+mn-cs"/>
              </a:rPr>
              <a:t>    (</a:t>
            </a:r>
            <a:r>
              <a:rPr lang="en-US" sz="1600" dirty="0">
                <a:solidFill>
                  <a:srgbClr val="632523"/>
                </a:solidFill>
                <a:latin typeface="Cambria" pitchFamily="18" charset="0"/>
                <a:cs typeface="+mn-cs"/>
              </a:rPr>
              <a:t>Official </a:t>
            </a:r>
            <a:r>
              <a:rPr lang="en-GB" sz="1600" dirty="0">
                <a:solidFill>
                  <a:srgbClr val="632523"/>
                </a:solidFill>
                <a:latin typeface="Cambria" pitchFamily="18" charset="0"/>
                <a:cs typeface="+mn-cs"/>
              </a:rPr>
              <a:t>Gazette of Montenegro 55/03, 31/05</a:t>
            </a:r>
            <a:r>
              <a:rPr lang="sr-Latn-ME" sz="1600" dirty="0">
                <a:solidFill>
                  <a:srgbClr val="632523"/>
                </a:solidFill>
                <a:latin typeface="Cambria" pitchFamily="18" charset="0"/>
                <a:cs typeface="+mn-cs"/>
              </a:rPr>
              <a:t> and 41/10)</a:t>
            </a:r>
          </a:p>
          <a:p>
            <a:pPr indent="42863" algn="just" fontAlgn="auto">
              <a:spcBef>
                <a:spcPts val="0"/>
              </a:spcBef>
              <a:spcAft>
                <a:spcPts val="0"/>
              </a:spcAft>
              <a:buFont typeface="Wingdings" pitchFamily="2" charset="2"/>
              <a:buChar char="ü"/>
              <a:defRPr/>
            </a:pPr>
            <a:endParaRPr lang="sr-Latn-ME" sz="8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dirty="0">
                <a:solidFill>
                  <a:srgbClr val="632523"/>
                </a:solidFill>
                <a:latin typeface="Cambria" pitchFamily="18" charset="0"/>
                <a:cs typeface="+mn-cs"/>
              </a:rPr>
              <a:t> </a:t>
            </a:r>
            <a:r>
              <a:rPr lang="en-GB" sz="1600" dirty="0">
                <a:solidFill>
                  <a:srgbClr val="632523"/>
                </a:solidFill>
                <a:latin typeface="Cambria" pitchFamily="18" charset="0"/>
                <a:cs typeface="+mn-cs"/>
              </a:rPr>
              <a:t>Law on electronic Commerce</a:t>
            </a:r>
            <a:r>
              <a:rPr lang="sr-Latn-ME" sz="1600" dirty="0">
                <a:solidFill>
                  <a:srgbClr val="632523"/>
                </a:solidFill>
                <a:latin typeface="Cambria" pitchFamily="18" charset="0"/>
                <a:cs typeface="+mn-cs"/>
              </a:rPr>
              <a:t> </a:t>
            </a:r>
            <a:r>
              <a:rPr lang="en-GB" sz="1600" dirty="0">
                <a:solidFill>
                  <a:srgbClr val="632523"/>
                </a:solidFill>
                <a:latin typeface="Cambria" pitchFamily="18" charset="0"/>
                <a:cs typeface="+mn-cs"/>
                <a:hlinkClick r:id="rId2"/>
              </a:rPr>
              <a:t>http://www.mid.gov.me/en/library/zakoni</a:t>
            </a:r>
            <a:endParaRPr lang="sr-Latn-ME" sz="1600" dirty="0">
              <a:solidFill>
                <a:srgbClr val="632523"/>
              </a:solidFill>
              <a:latin typeface="Cambria" pitchFamily="18" charset="0"/>
              <a:cs typeface="+mn-cs"/>
            </a:endParaRPr>
          </a:p>
          <a:p>
            <a:pPr indent="42863" algn="just" fontAlgn="auto">
              <a:spcBef>
                <a:spcPts val="0"/>
              </a:spcBef>
              <a:spcAft>
                <a:spcPts val="0"/>
              </a:spcAft>
              <a:defRPr/>
            </a:pPr>
            <a:r>
              <a:rPr lang="sr-Latn-ME" sz="1600" dirty="0">
                <a:solidFill>
                  <a:srgbClr val="632523"/>
                </a:solidFill>
                <a:latin typeface="Cambria" pitchFamily="18" charset="0"/>
                <a:cs typeface="+mn-cs"/>
              </a:rPr>
              <a:t>    (</a:t>
            </a:r>
            <a:r>
              <a:rPr lang="en-US" sz="1600" dirty="0">
                <a:solidFill>
                  <a:srgbClr val="632523"/>
                </a:solidFill>
                <a:latin typeface="Cambria" pitchFamily="18" charset="0"/>
                <a:cs typeface="+mn-cs"/>
              </a:rPr>
              <a:t>Official </a:t>
            </a:r>
            <a:r>
              <a:rPr lang="en-GB" sz="1600" dirty="0">
                <a:solidFill>
                  <a:srgbClr val="632523"/>
                </a:solidFill>
                <a:latin typeface="Cambria" pitchFamily="18" charset="0"/>
                <a:cs typeface="+mn-cs"/>
              </a:rPr>
              <a:t>Gazette of Montenegro </a:t>
            </a:r>
            <a:r>
              <a:rPr lang="sr-Latn-ME" sz="1600" dirty="0">
                <a:solidFill>
                  <a:srgbClr val="632523"/>
                </a:solidFill>
                <a:latin typeface="Cambria" pitchFamily="18" charset="0"/>
                <a:cs typeface="+mn-cs"/>
              </a:rPr>
              <a:t>80</a:t>
            </a:r>
            <a:r>
              <a:rPr lang="en-GB" sz="1600" dirty="0">
                <a:solidFill>
                  <a:srgbClr val="632523"/>
                </a:solidFill>
                <a:latin typeface="Cambria" pitchFamily="18" charset="0"/>
                <a:cs typeface="+mn-cs"/>
              </a:rPr>
              <a:t>/0</a:t>
            </a:r>
            <a:r>
              <a:rPr lang="sr-Latn-ME" sz="1600" dirty="0">
                <a:solidFill>
                  <a:srgbClr val="632523"/>
                </a:solidFill>
                <a:latin typeface="Cambria" pitchFamily="18" charset="0"/>
                <a:cs typeface="+mn-cs"/>
              </a:rPr>
              <a:t>4</a:t>
            </a:r>
            <a:r>
              <a:rPr lang="en-GB" sz="1600" dirty="0">
                <a:solidFill>
                  <a:srgbClr val="632523"/>
                </a:solidFill>
                <a:latin typeface="Cambria" pitchFamily="18" charset="0"/>
                <a:cs typeface="+mn-cs"/>
              </a:rPr>
              <a:t> </a:t>
            </a:r>
            <a:r>
              <a:rPr lang="sr-Latn-ME" sz="1600" dirty="0">
                <a:solidFill>
                  <a:srgbClr val="632523"/>
                </a:solidFill>
                <a:latin typeface="Cambria" pitchFamily="18" charset="0"/>
                <a:cs typeface="+mn-cs"/>
              </a:rPr>
              <a:t>and 41/10)</a:t>
            </a:r>
          </a:p>
          <a:p>
            <a:pPr indent="42863" algn="just" fontAlgn="auto">
              <a:spcBef>
                <a:spcPts val="0"/>
              </a:spcBef>
              <a:spcAft>
                <a:spcPts val="0"/>
              </a:spcAft>
              <a:defRPr/>
            </a:pPr>
            <a:endParaRPr lang="sr-Latn-ME" sz="8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dirty="0">
                <a:latin typeface="+mn-lt"/>
                <a:cs typeface="+mn-cs"/>
              </a:rPr>
              <a:t> </a:t>
            </a:r>
            <a:r>
              <a:rPr lang="en-GB" sz="1600" dirty="0">
                <a:solidFill>
                  <a:srgbClr val="632523"/>
                </a:solidFill>
                <a:latin typeface="Cambria" pitchFamily="18" charset="0"/>
                <a:cs typeface="+mn-cs"/>
              </a:rPr>
              <a:t>Law on electronic Document</a:t>
            </a:r>
            <a:r>
              <a:rPr lang="sr-Latn-ME" sz="1600" dirty="0">
                <a:solidFill>
                  <a:srgbClr val="632523"/>
                </a:solidFill>
                <a:latin typeface="Cambria" pitchFamily="18" charset="0"/>
                <a:cs typeface="+mn-cs"/>
              </a:rPr>
              <a:t> </a:t>
            </a:r>
            <a:r>
              <a:rPr lang="sr-Latn-CS" sz="1600" dirty="0">
                <a:latin typeface="+mn-lt"/>
                <a:cs typeface="+mn-cs"/>
                <a:hlinkClick r:id="rId2"/>
              </a:rPr>
              <a:t>http://www.mid.gov.me/en/library/zakoni</a:t>
            </a:r>
            <a:r>
              <a:rPr lang="sr-Latn-CS" sz="1600" dirty="0">
                <a:latin typeface="+mn-lt"/>
                <a:cs typeface="+mn-cs"/>
              </a:rPr>
              <a:t> </a:t>
            </a:r>
            <a:endParaRPr lang="en-US" sz="1600" dirty="0">
              <a:latin typeface="+mn-lt"/>
              <a:cs typeface="+mn-cs"/>
            </a:endParaRPr>
          </a:p>
          <a:p>
            <a:pPr indent="42863" algn="just" fontAlgn="auto">
              <a:spcBef>
                <a:spcPts val="0"/>
              </a:spcBef>
              <a:spcAft>
                <a:spcPts val="0"/>
              </a:spcAft>
              <a:defRPr/>
            </a:pPr>
            <a:r>
              <a:rPr lang="sr-Latn-ME" sz="1600" dirty="0">
                <a:solidFill>
                  <a:srgbClr val="632523"/>
                </a:solidFill>
                <a:latin typeface="Cambria" pitchFamily="18" charset="0"/>
                <a:cs typeface="+mn-cs"/>
              </a:rPr>
              <a:t>   (</a:t>
            </a:r>
            <a:r>
              <a:rPr lang="en-US" sz="1600" dirty="0">
                <a:solidFill>
                  <a:srgbClr val="632523"/>
                </a:solidFill>
                <a:latin typeface="Cambria" pitchFamily="18" charset="0"/>
                <a:cs typeface="+mn-cs"/>
              </a:rPr>
              <a:t>Official </a:t>
            </a:r>
            <a:r>
              <a:rPr lang="en-GB" sz="1600" dirty="0">
                <a:solidFill>
                  <a:srgbClr val="632523"/>
                </a:solidFill>
                <a:latin typeface="Cambria" pitchFamily="18" charset="0"/>
                <a:cs typeface="+mn-cs"/>
              </a:rPr>
              <a:t>Gazette of Montenegro </a:t>
            </a:r>
            <a:r>
              <a:rPr lang="sr-Latn-ME" sz="1600" dirty="0">
                <a:solidFill>
                  <a:srgbClr val="632523"/>
                </a:solidFill>
                <a:latin typeface="Cambria" pitchFamily="18" charset="0"/>
                <a:cs typeface="+mn-cs"/>
              </a:rPr>
              <a:t>5</a:t>
            </a:r>
            <a:r>
              <a:rPr lang="en-GB" sz="1600" dirty="0">
                <a:solidFill>
                  <a:srgbClr val="632523"/>
                </a:solidFill>
                <a:latin typeface="Cambria" pitchFamily="18" charset="0"/>
                <a:cs typeface="+mn-cs"/>
              </a:rPr>
              <a:t>/0</a:t>
            </a:r>
            <a:r>
              <a:rPr lang="sr-Latn-ME" sz="1600" dirty="0">
                <a:solidFill>
                  <a:srgbClr val="632523"/>
                </a:solidFill>
                <a:latin typeface="Cambria" pitchFamily="18" charset="0"/>
                <a:cs typeface="+mn-cs"/>
              </a:rPr>
              <a:t>8</a:t>
            </a:r>
            <a:r>
              <a:rPr lang="en-GB" sz="1600" dirty="0">
                <a:solidFill>
                  <a:srgbClr val="632523"/>
                </a:solidFill>
                <a:latin typeface="Cambria" pitchFamily="18" charset="0"/>
                <a:cs typeface="+mn-cs"/>
              </a:rPr>
              <a:t> </a:t>
            </a:r>
            <a:r>
              <a:rPr lang="sr-Latn-ME" sz="1600" dirty="0">
                <a:solidFill>
                  <a:srgbClr val="632523"/>
                </a:solidFill>
                <a:latin typeface="Cambria" pitchFamily="18" charset="0"/>
                <a:cs typeface="+mn-cs"/>
              </a:rPr>
              <a:t>)</a:t>
            </a:r>
          </a:p>
          <a:p>
            <a:pPr indent="42863" algn="just" fontAlgn="auto">
              <a:spcBef>
                <a:spcPts val="0"/>
              </a:spcBef>
              <a:spcAft>
                <a:spcPts val="0"/>
              </a:spcAft>
              <a:buFont typeface="Wingdings" pitchFamily="2" charset="2"/>
              <a:buChar char="ü"/>
              <a:defRPr/>
            </a:pPr>
            <a:endParaRPr lang="sr-Latn-ME" sz="8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dirty="0">
                <a:solidFill>
                  <a:srgbClr val="632523"/>
                </a:solidFill>
                <a:latin typeface="Cambria" pitchFamily="18" charset="0"/>
                <a:cs typeface="+mn-cs"/>
              </a:rPr>
              <a:t> Law on Information security </a:t>
            </a:r>
          </a:p>
          <a:p>
            <a:pPr indent="42863" algn="just" fontAlgn="auto">
              <a:spcBef>
                <a:spcPts val="0"/>
              </a:spcBef>
              <a:spcAft>
                <a:spcPts val="0"/>
              </a:spcAft>
              <a:defRPr/>
            </a:pPr>
            <a:r>
              <a:rPr lang="sr-Latn-ME" sz="1600" dirty="0">
                <a:solidFill>
                  <a:srgbClr val="632523"/>
                </a:solidFill>
                <a:latin typeface="Cambria" pitchFamily="18" charset="0"/>
                <a:cs typeface="+mn-cs"/>
              </a:rPr>
              <a:t>    (</a:t>
            </a:r>
            <a:r>
              <a:rPr lang="en-US" sz="1600" dirty="0">
                <a:solidFill>
                  <a:srgbClr val="632523"/>
                </a:solidFill>
                <a:latin typeface="Cambria" pitchFamily="18" charset="0"/>
                <a:cs typeface="+mn-cs"/>
              </a:rPr>
              <a:t>Official </a:t>
            </a:r>
            <a:r>
              <a:rPr lang="en-GB" sz="1600" dirty="0">
                <a:solidFill>
                  <a:srgbClr val="632523"/>
                </a:solidFill>
                <a:latin typeface="Cambria" pitchFamily="18" charset="0"/>
                <a:cs typeface="+mn-cs"/>
              </a:rPr>
              <a:t>Gazette of Montenegro </a:t>
            </a:r>
            <a:r>
              <a:rPr lang="sr-Latn-ME" sz="1600" dirty="0">
                <a:solidFill>
                  <a:srgbClr val="632523"/>
                </a:solidFill>
                <a:latin typeface="Cambria" pitchFamily="18" charset="0"/>
                <a:cs typeface="+mn-cs"/>
              </a:rPr>
              <a:t>14</a:t>
            </a:r>
            <a:r>
              <a:rPr lang="en-GB" sz="1600" dirty="0">
                <a:solidFill>
                  <a:srgbClr val="632523"/>
                </a:solidFill>
                <a:latin typeface="Cambria" pitchFamily="18" charset="0"/>
                <a:cs typeface="+mn-cs"/>
              </a:rPr>
              <a:t>/</a:t>
            </a:r>
            <a:r>
              <a:rPr lang="sr-Latn-ME" sz="1600" dirty="0">
                <a:solidFill>
                  <a:srgbClr val="632523"/>
                </a:solidFill>
                <a:latin typeface="Cambria" pitchFamily="18" charset="0"/>
                <a:cs typeface="+mn-cs"/>
              </a:rPr>
              <a:t>1</a:t>
            </a:r>
            <a:r>
              <a:rPr lang="en-GB" sz="1600" dirty="0">
                <a:solidFill>
                  <a:srgbClr val="632523"/>
                </a:solidFill>
                <a:latin typeface="Cambria" pitchFamily="18" charset="0"/>
                <a:cs typeface="+mn-cs"/>
              </a:rPr>
              <a:t>0 </a:t>
            </a:r>
            <a:r>
              <a:rPr lang="sr-Latn-ME" sz="1600" dirty="0">
                <a:solidFill>
                  <a:srgbClr val="632523"/>
                </a:solidFill>
                <a:latin typeface="Cambria" pitchFamily="18" charset="0"/>
                <a:cs typeface="+mn-cs"/>
              </a:rPr>
              <a:t>)</a:t>
            </a:r>
          </a:p>
          <a:p>
            <a:pPr indent="42863" algn="just" fontAlgn="auto">
              <a:spcBef>
                <a:spcPts val="0"/>
              </a:spcBef>
              <a:spcAft>
                <a:spcPts val="0"/>
              </a:spcAft>
              <a:defRPr/>
            </a:pPr>
            <a:endParaRPr lang="sr-Latn-ME" sz="8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dirty="0">
                <a:solidFill>
                  <a:srgbClr val="632523"/>
                </a:solidFill>
                <a:latin typeface="Cambria" pitchFamily="18" charset="0"/>
                <a:cs typeface="+mn-cs"/>
              </a:rPr>
              <a:t> </a:t>
            </a:r>
            <a:r>
              <a:rPr lang="en-US" sz="1600" dirty="0">
                <a:solidFill>
                  <a:srgbClr val="632523"/>
                </a:solidFill>
                <a:latin typeface="Cambria" pitchFamily="18" charset="0"/>
                <a:cs typeface="+mn-cs"/>
              </a:rPr>
              <a:t>Decree of </a:t>
            </a:r>
            <a:r>
              <a:rPr lang="en-US" sz="1600" dirty="0" err="1">
                <a:solidFill>
                  <a:srgbClr val="632523"/>
                </a:solidFill>
                <a:latin typeface="Cambria" pitchFamily="18" charset="0"/>
                <a:cs typeface="+mn-cs"/>
              </a:rPr>
              <a:t>licencing</a:t>
            </a:r>
            <a:endParaRPr lang="sr-Latn-ME" sz="1600" dirty="0">
              <a:solidFill>
                <a:srgbClr val="632523"/>
              </a:solidFill>
              <a:latin typeface="Cambria" pitchFamily="18" charset="0"/>
              <a:cs typeface="+mn-cs"/>
            </a:endParaRPr>
          </a:p>
          <a:p>
            <a:pPr indent="42863" algn="just" fontAlgn="auto">
              <a:spcBef>
                <a:spcPts val="0"/>
              </a:spcBef>
              <a:spcAft>
                <a:spcPts val="0"/>
              </a:spcAft>
              <a:defRPr/>
            </a:pPr>
            <a:r>
              <a:rPr lang="sr-Latn-ME" sz="1600" dirty="0">
                <a:solidFill>
                  <a:srgbClr val="632523"/>
                </a:solidFill>
                <a:latin typeface="Cambria" pitchFamily="18" charset="0"/>
                <a:cs typeface="+mn-cs"/>
              </a:rPr>
              <a:t>    (</a:t>
            </a:r>
            <a:r>
              <a:rPr lang="en-US" sz="1600" dirty="0">
                <a:solidFill>
                  <a:srgbClr val="632523"/>
                </a:solidFill>
                <a:latin typeface="Cambria" pitchFamily="18" charset="0"/>
                <a:cs typeface="+mn-cs"/>
              </a:rPr>
              <a:t>Official </a:t>
            </a:r>
            <a:r>
              <a:rPr lang="en-GB" sz="1600" dirty="0">
                <a:solidFill>
                  <a:srgbClr val="632523"/>
                </a:solidFill>
                <a:latin typeface="Cambria" pitchFamily="18" charset="0"/>
                <a:cs typeface="+mn-cs"/>
              </a:rPr>
              <a:t>Gazette of Montenegro</a:t>
            </a:r>
            <a:r>
              <a:rPr lang="sr-Latn-ME" sz="1600" dirty="0">
                <a:solidFill>
                  <a:srgbClr val="632523"/>
                </a:solidFill>
                <a:latin typeface="Cambria" pitchFamily="18" charset="0"/>
                <a:cs typeface="+mn-cs"/>
              </a:rPr>
              <a:t> 51/12)</a:t>
            </a:r>
          </a:p>
          <a:p>
            <a:pPr indent="42863" algn="just" fontAlgn="auto">
              <a:spcBef>
                <a:spcPts val="0"/>
              </a:spcBef>
              <a:spcAft>
                <a:spcPts val="0"/>
              </a:spcAft>
              <a:defRPr/>
            </a:pPr>
            <a:endParaRPr lang="sr-Latn-ME" sz="1600" dirty="0">
              <a:solidFill>
                <a:srgbClr val="632523"/>
              </a:solidFill>
              <a:latin typeface="Cambria" pitchFamily="18" charset="0"/>
              <a:cs typeface="+mn-cs"/>
            </a:endParaRPr>
          </a:p>
          <a:p>
            <a:pPr indent="42863" algn="just" fontAlgn="auto">
              <a:spcBef>
                <a:spcPts val="0"/>
              </a:spcBef>
              <a:spcAft>
                <a:spcPts val="0"/>
              </a:spcAft>
              <a:defRPr/>
            </a:pPr>
            <a:endParaRPr lang="en-GB" sz="800" dirty="0">
              <a:solidFill>
                <a:srgbClr val="632523"/>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p:txBody>
      </p:sp>
      <p:grpSp>
        <p:nvGrpSpPr>
          <p:cNvPr id="512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512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5130"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5132"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828800"/>
            <a:ext cx="8701088" cy="4171950"/>
          </a:xfrm>
          <a:prstGeom prst="rect">
            <a:avLst/>
          </a:prstGeom>
          <a:noFill/>
          <a:ln w="9525" algn="ctr">
            <a:noFill/>
            <a:miter lim="800000"/>
            <a:headEnd/>
            <a:tailEnd/>
          </a:ln>
          <a:effectLst/>
        </p:spPr>
        <p:txBody>
          <a:bodyPr/>
          <a:lstStyle/>
          <a:p>
            <a:pPr indent="42863" algn="ctr" fontAlgn="auto">
              <a:spcBef>
                <a:spcPts val="0"/>
              </a:spcBef>
              <a:spcAft>
                <a:spcPct val="40000"/>
              </a:spcAft>
              <a:buClr>
                <a:srgbClr val="FF0000"/>
              </a:buClr>
              <a:buFont typeface="Wingdings" pitchFamily="2" charset="2"/>
              <a:buNone/>
              <a:defRPr/>
            </a:pPr>
            <a:r>
              <a:rPr lang="sr-Latn-ME" sz="3200" b="1" dirty="0">
                <a:solidFill>
                  <a:srgbClr val="632523"/>
                </a:solidFill>
                <a:latin typeface="Cambria" pitchFamily="18" charset="0"/>
                <a:cs typeface="+mn-cs"/>
              </a:rPr>
              <a:t>STRATEGIES</a:t>
            </a:r>
            <a:endParaRPr lang="en-GB" sz="3200" b="1" dirty="0">
              <a:solidFill>
                <a:srgbClr val="632523"/>
              </a:solidFill>
              <a:latin typeface="Cambria" pitchFamily="18" charset="0"/>
              <a:cs typeface="+mn-cs"/>
            </a:endParaRPr>
          </a:p>
          <a:p>
            <a:pPr indent="42863" algn="just" fontAlgn="auto">
              <a:spcBef>
                <a:spcPts val="0"/>
              </a:spcBef>
              <a:spcAft>
                <a:spcPts val="0"/>
              </a:spcAft>
              <a:defRPr/>
            </a:pPr>
            <a:endParaRPr lang="sr-Latn-CS" sz="2000" dirty="0">
              <a:solidFill>
                <a:srgbClr val="632523"/>
              </a:solidFill>
              <a:latin typeface="Cambria" pitchFamily="18" charset="0"/>
              <a:cs typeface="+mn-cs"/>
            </a:endParaRPr>
          </a:p>
          <a:p>
            <a:pPr indent="42863" algn="just" fontAlgn="auto">
              <a:spcBef>
                <a:spcPts val="0"/>
              </a:spcBef>
              <a:spcAft>
                <a:spcPts val="0"/>
              </a:spcAft>
              <a:defRPr/>
            </a:pPr>
            <a:endParaRPr lang="en-US" sz="16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dirty="0">
                <a:solidFill>
                  <a:srgbClr val="632523"/>
                </a:solidFill>
                <a:latin typeface="Cambria" pitchFamily="18" charset="0"/>
                <a:cs typeface="+mn-cs"/>
              </a:rPr>
              <a:t>  I</a:t>
            </a:r>
            <a:r>
              <a:rPr lang="en-US" sz="1600" dirty="0" err="1">
                <a:solidFill>
                  <a:srgbClr val="632523"/>
                </a:solidFill>
                <a:latin typeface="Cambria" pitchFamily="18" charset="0"/>
                <a:cs typeface="+mn-cs"/>
              </a:rPr>
              <a:t>nformation</a:t>
            </a:r>
            <a:r>
              <a:rPr lang="en-US" sz="1600" dirty="0">
                <a:solidFill>
                  <a:srgbClr val="632523"/>
                </a:solidFill>
                <a:latin typeface="Cambria" pitchFamily="18" charset="0"/>
                <a:cs typeface="+mn-cs"/>
              </a:rPr>
              <a:t> Society Development Strategy (2012-2016)</a:t>
            </a:r>
          </a:p>
          <a:p>
            <a:pPr indent="42863" algn="just" fontAlgn="auto">
              <a:spcBef>
                <a:spcPts val="0"/>
              </a:spcBef>
              <a:spcAft>
                <a:spcPts val="0"/>
              </a:spcAft>
              <a:buFont typeface="Wingdings" pitchFamily="2" charset="2"/>
              <a:buChar char="ü"/>
              <a:defRPr/>
            </a:pPr>
            <a:endParaRPr lang="en-US" sz="16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en-US" sz="1600" dirty="0">
                <a:solidFill>
                  <a:srgbClr val="632523"/>
                </a:solidFill>
                <a:latin typeface="Cambria" pitchFamily="18" charset="0"/>
                <a:cs typeface="+mn-cs"/>
              </a:rPr>
              <a:t>  The strategy of establishing a certification body</a:t>
            </a:r>
          </a:p>
          <a:p>
            <a:pPr indent="42863" algn="just" fontAlgn="auto">
              <a:spcBef>
                <a:spcPts val="0"/>
              </a:spcBef>
              <a:spcAft>
                <a:spcPts val="0"/>
              </a:spcAft>
              <a:buFont typeface="Wingdings" pitchFamily="2" charset="2"/>
              <a:buChar char="ü"/>
              <a:defRPr/>
            </a:pPr>
            <a:endParaRPr lang="en-US" sz="16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en-US" sz="1600" dirty="0">
                <a:solidFill>
                  <a:srgbClr val="632523"/>
                </a:solidFill>
                <a:latin typeface="Cambria" pitchFamily="18" charset="0"/>
                <a:cs typeface="+mn-cs"/>
              </a:rPr>
              <a:t>  The strategy of using open source technologies in Montenegro</a:t>
            </a:r>
            <a:endParaRPr lang="sr-Latn-ME" sz="16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endParaRPr lang="sr-Latn-ME" sz="16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dirty="0">
                <a:solidFill>
                  <a:srgbClr val="632523"/>
                </a:solidFill>
                <a:latin typeface="Cambria" pitchFamily="18" charset="0"/>
                <a:cs typeface="+mn-cs"/>
              </a:rPr>
              <a:t>   </a:t>
            </a:r>
            <a:r>
              <a:rPr lang="en-GB" sz="1600" dirty="0">
                <a:solidFill>
                  <a:srgbClr val="632523"/>
                </a:solidFill>
                <a:latin typeface="Cambria" pitchFamily="18" charset="0"/>
                <a:cs typeface="+mn-cs"/>
              </a:rPr>
              <a:t>National Interoperability Framework of Montenegro</a:t>
            </a:r>
            <a:endParaRPr lang="sr-Latn-ME" sz="1600" dirty="0">
              <a:solidFill>
                <a:srgbClr val="632523"/>
              </a:solidFill>
              <a:latin typeface="Cambria" pitchFamily="18" charset="0"/>
              <a:cs typeface="+mn-cs"/>
            </a:endParaRPr>
          </a:p>
          <a:p>
            <a:pPr indent="42863" algn="just" fontAlgn="auto">
              <a:spcBef>
                <a:spcPts val="0"/>
              </a:spcBef>
              <a:spcAft>
                <a:spcPts val="0"/>
              </a:spcAft>
              <a:defRPr/>
            </a:pPr>
            <a:endParaRPr lang="sr-Latn-CS" sz="1600" dirty="0">
              <a:solidFill>
                <a:srgbClr val="632523"/>
              </a:solidFill>
              <a:latin typeface="Cambria" pitchFamily="18" charset="0"/>
              <a:cs typeface="+mn-cs"/>
            </a:endParaRPr>
          </a:p>
          <a:p>
            <a:pPr indent="42863" algn="just" fontAlgn="auto">
              <a:spcBef>
                <a:spcPts val="0"/>
              </a:spcBef>
              <a:spcAft>
                <a:spcPts val="0"/>
              </a:spcAft>
              <a:buFont typeface="Wingdings" pitchFamily="2" charset="2"/>
              <a:buChar char="ü"/>
              <a:defRPr/>
            </a:pPr>
            <a:endParaRPr lang="sr-Latn-CS" sz="1600" dirty="0">
              <a:solidFill>
                <a:srgbClr val="632523"/>
              </a:solidFill>
              <a:latin typeface="Cambria" pitchFamily="18" charset="0"/>
              <a:cs typeface="+mn-cs"/>
            </a:endParaRPr>
          </a:p>
          <a:p>
            <a:pPr indent="42863" algn="just" fontAlgn="auto">
              <a:spcBef>
                <a:spcPts val="0"/>
              </a:spcBef>
              <a:spcAft>
                <a:spcPts val="0"/>
              </a:spcAft>
              <a:defRPr/>
            </a:pPr>
            <a:endParaRPr lang="en-GB" sz="1200" b="1" dirty="0">
              <a:solidFill>
                <a:srgbClr val="632523"/>
              </a:solidFill>
              <a:latin typeface="Cambria" pitchFamily="18" charset="0"/>
              <a:cs typeface="+mn-cs"/>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p:txBody>
      </p:sp>
      <p:grpSp>
        <p:nvGrpSpPr>
          <p:cNvPr id="614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6151"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615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6155" name="Rectangle 21"/>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828800"/>
            <a:ext cx="8701088" cy="4171950"/>
          </a:xfrm>
          <a:prstGeom prst="rect">
            <a:avLst/>
          </a:prstGeom>
          <a:noFill/>
          <a:ln w="9525" algn="ctr">
            <a:noFill/>
            <a:miter lim="800000"/>
            <a:headEnd/>
            <a:tailEnd/>
          </a:ln>
          <a:effectLst/>
        </p:spPr>
        <p:txBody>
          <a:bodyPr/>
          <a:lstStyle/>
          <a:p>
            <a:pPr indent="42863" algn="ctr" fontAlgn="auto">
              <a:spcBef>
                <a:spcPts val="0"/>
              </a:spcBef>
              <a:spcAft>
                <a:spcPct val="40000"/>
              </a:spcAft>
              <a:buClr>
                <a:srgbClr val="FF0000"/>
              </a:buClr>
              <a:buFont typeface="Wingdings" pitchFamily="2" charset="2"/>
              <a:buNone/>
              <a:defRPr/>
            </a:pPr>
            <a:r>
              <a:rPr lang="sr-Latn-CS" sz="3200" b="1" dirty="0">
                <a:solidFill>
                  <a:schemeClr val="accent2">
                    <a:lumMod val="50000"/>
                  </a:schemeClr>
                </a:solidFill>
                <a:latin typeface="Cambria" pitchFamily="18" charset="0"/>
                <a:cs typeface="+mn-cs"/>
              </a:rPr>
              <a:t>Relevant acquis</a:t>
            </a:r>
            <a:endParaRPr lang="en-GB" sz="3200" b="1" dirty="0">
              <a:solidFill>
                <a:schemeClr val="accent2">
                  <a:lumMod val="50000"/>
                </a:schemeClr>
              </a:solidFill>
              <a:latin typeface="Cambria" pitchFamily="18" charset="0"/>
              <a:cs typeface="+mn-cs"/>
            </a:endParaRPr>
          </a:p>
          <a:p>
            <a:pPr indent="42863" algn="just" fontAlgn="auto">
              <a:spcBef>
                <a:spcPts val="0"/>
              </a:spcBef>
              <a:spcAft>
                <a:spcPts val="0"/>
              </a:spcAft>
              <a:defRPr/>
            </a:pPr>
            <a:endParaRPr lang="sr-Latn-CS" sz="2000" dirty="0">
              <a:solidFill>
                <a:schemeClr val="accent2">
                  <a:lumMod val="50000"/>
                </a:schemeClr>
              </a:solidFill>
              <a:latin typeface="Cambria" pitchFamily="18" charset="0"/>
              <a:cs typeface="+mn-cs"/>
            </a:endParaRPr>
          </a:p>
          <a:p>
            <a:pPr indent="42863" algn="just" fontAlgn="auto">
              <a:spcBef>
                <a:spcPts val="0"/>
              </a:spcBef>
              <a:spcAft>
                <a:spcPts val="0"/>
              </a:spcAft>
              <a:defRPr/>
            </a:pPr>
            <a:endParaRPr lang="en-US" sz="1600" dirty="0">
              <a:solidFill>
                <a:schemeClr val="accent2">
                  <a:lumMod val="50000"/>
                </a:schemeClr>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CS" sz="1600" b="1" u="sng" dirty="0">
                <a:solidFill>
                  <a:schemeClr val="accent2">
                    <a:lumMod val="50000"/>
                  </a:schemeClr>
                </a:solidFill>
                <a:latin typeface="Cambria" pitchFamily="18" charset="0"/>
                <a:cs typeface="+mn-cs"/>
              </a:rPr>
              <a:t> </a:t>
            </a:r>
            <a:r>
              <a:rPr lang="en-US" sz="1600" b="1" u="sng" dirty="0">
                <a:solidFill>
                  <a:schemeClr val="accent2">
                    <a:lumMod val="50000"/>
                  </a:schemeClr>
                </a:solidFill>
                <a:latin typeface="Cambria" pitchFamily="18" charset="0"/>
                <a:cs typeface="+mn-cs"/>
              </a:rPr>
              <a:t>DIRECTIVE 2006/123/EC OF THE EUROPEAN PARLIAMENT AND OF THE COUNCIL</a:t>
            </a:r>
            <a:r>
              <a:rPr lang="sr-Latn-ME" sz="1600" b="1" u="sng" dirty="0">
                <a:solidFill>
                  <a:schemeClr val="accent2">
                    <a:lumMod val="50000"/>
                  </a:schemeClr>
                </a:solidFill>
                <a:latin typeface="Cambria" pitchFamily="18" charset="0"/>
                <a:cs typeface="+mn-cs"/>
              </a:rPr>
              <a:t> </a:t>
            </a:r>
            <a:r>
              <a:rPr lang="en-US" sz="1600" b="1" u="sng" dirty="0">
                <a:solidFill>
                  <a:schemeClr val="accent2">
                    <a:lumMod val="50000"/>
                  </a:schemeClr>
                </a:solidFill>
                <a:latin typeface="Cambria" pitchFamily="18" charset="0"/>
                <a:cs typeface="+mn-cs"/>
              </a:rPr>
              <a:t>of 12 December 2006</a:t>
            </a:r>
            <a:r>
              <a:rPr lang="sr-Latn-ME" sz="1600" b="1" u="sng" dirty="0">
                <a:solidFill>
                  <a:schemeClr val="accent2">
                    <a:lumMod val="50000"/>
                  </a:schemeClr>
                </a:solidFill>
                <a:latin typeface="Cambria" pitchFamily="18" charset="0"/>
                <a:cs typeface="+mn-cs"/>
              </a:rPr>
              <a:t> </a:t>
            </a:r>
            <a:r>
              <a:rPr lang="en-US" sz="1600" b="1" u="sng" dirty="0">
                <a:solidFill>
                  <a:schemeClr val="accent2">
                    <a:lumMod val="50000"/>
                  </a:schemeClr>
                </a:solidFill>
                <a:latin typeface="Cambria" pitchFamily="18" charset="0"/>
                <a:cs typeface="+mn-cs"/>
              </a:rPr>
              <a:t>on services in the internal market</a:t>
            </a:r>
            <a:endParaRPr lang="sr-Latn-ME" sz="1600" b="1" u="sng" dirty="0">
              <a:solidFill>
                <a:schemeClr val="accent2">
                  <a:lumMod val="50000"/>
                </a:schemeClr>
              </a:solidFill>
              <a:latin typeface="Cambria" pitchFamily="18" charset="0"/>
              <a:cs typeface="+mn-cs"/>
            </a:endParaRPr>
          </a:p>
          <a:p>
            <a:pPr indent="42863" algn="just" fontAlgn="auto">
              <a:spcBef>
                <a:spcPts val="0"/>
              </a:spcBef>
              <a:spcAft>
                <a:spcPts val="0"/>
              </a:spcAft>
              <a:buFont typeface="Wingdings" pitchFamily="2" charset="2"/>
              <a:buChar char="ü"/>
              <a:defRPr/>
            </a:pPr>
            <a:endParaRPr lang="sr-Latn-ME" sz="1600" dirty="0">
              <a:solidFill>
                <a:schemeClr val="accent2">
                  <a:lumMod val="50000"/>
                </a:schemeClr>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dirty="0">
                <a:solidFill>
                  <a:schemeClr val="accent2">
                    <a:lumMod val="50000"/>
                  </a:schemeClr>
                </a:solidFill>
                <a:latin typeface="Cambria" pitchFamily="18" charset="0"/>
                <a:cs typeface="+mn-cs"/>
              </a:rPr>
              <a:t> </a:t>
            </a:r>
            <a:r>
              <a:rPr lang="en-GB" sz="1600" b="1" u="sng" dirty="0">
                <a:solidFill>
                  <a:schemeClr val="accent2">
                    <a:lumMod val="50000"/>
                  </a:schemeClr>
                </a:solidFill>
                <a:latin typeface="Cambria" pitchFamily="18" charset="0"/>
                <a:cs typeface="+mn-cs"/>
              </a:rPr>
              <a:t>Decision 2009/767/EC, as amended by 2010/425/EU</a:t>
            </a:r>
            <a:r>
              <a:rPr lang="sr-Latn-ME" sz="1600" b="1" u="sng" dirty="0">
                <a:solidFill>
                  <a:schemeClr val="accent2">
                    <a:lumMod val="50000"/>
                  </a:schemeClr>
                </a:solidFill>
                <a:latin typeface="Cambria" pitchFamily="18" charset="0"/>
                <a:cs typeface="+mn-cs"/>
              </a:rPr>
              <a:t> </a:t>
            </a:r>
          </a:p>
          <a:p>
            <a:pPr indent="42863" algn="just" fontAlgn="auto">
              <a:spcBef>
                <a:spcPts val="0"/>
              </a:spcBef>
              <a:spcAft>
                <a:spcPts val="0"/>
              </a:spcAft>
              <a:buFont typeface="Wingdings" pitchFamily="2" charset="2"/>
              <a:buChar char="ü"/>
              <a:defRPr/>
            </a:pPr>
            <a:endParaRPr lang="sr-Latn-ME" sz="1600" b="1" u="sng" dirty="0">
              <a:solidFill>
                <a:schemeClr val="accent2">
                  <a:lumMod val="50000"/>
                </a:schemeClr>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b="1" u="sng" dirty="0">
                <a:solidFill>
                  <a:schemeClr val="accent2">
                    <a:lumMod val="50000"/>
                  </a:schemeClr>
                </a:solidFill>
                <a:latin typeface="Cambria" pitchFamily="18" charset="0"/>
                <a:cs typeface="+mn-cs"/>
              </a:rPr>
              <a:t> </a:t>
            </a:r>
            <a:r>
              <a:rPr lang="en-US" sz="1600" b="1" u="sng" dirty="0">
                <a:solidFill>
                  <a:schemeClr val="accent2">
                    <a:lumMod val="50000"/>
                  </a:schemeClr>
                </a:solidFill>
                <a:latin typeface="Cambria" pitchFamily="18" charset="0"/>
                <a:cs typeface="+mn-cs"/>
              </a:rPr>
              <a:t>Proposal for a</a:t>
            </a:r>
            <a:r>
              <a:rPr lang="sr-Latn-ME" sz="1600" b="1" u="sng" dirty="0">
                <a:solidFill>
                  <a:schemeClr val="accent2">
                    <a:lumMod val="50000"/>
                  </a:schemeClr>
                </a:solidFill>
                <a:latin typeface="Cambria" pitchFamily="18" charset="0"/>
                <a:cs typeface="+mn-cs"/>
              </a:rPr>
              <a:t> </a:t>
            </a:r>
            <a:r>
              <a:rPr lang="en-US" sz="1600" b="1" u="sng" dirty="0">
                <a:solidFill>
                  <a:schemeClr val="accent2">
                    <a:lumMod val="50000"/>
                  </a:schemeClr>
                </a:solidFill>
                <a:latin typeface="Cambria" pitchFamily="18" charset="0"/>
                <a:cs typeface="+mn-cs"/>
              </a:rPr>
              <a:t>REGULATION OF THE EUROPEAN PARLIAMENT AND OF THE COUNCIL</a:t>
            </a:r>
            <a:r>
              <a:rPr lang="sr-Latn-ME" sz="1600" b="1" u="sng" dirty="0">
                <a:solidFill>
                  <a:schemeClr val="accent2">
                    <a:lumMod val="50000"/>
                  </a:schemeClr>
                </a:solidFill>
                <a:latin typeface="Cambria" pitchFamily="18" charset="0"/>
                <a:cs typeface="+mn-cs"/>
              </a:rPr>
              <a:t> </a:t>
            </a:r>
            <a:r>
              <a:rPr lang="en-US" sz="1600" b="1" u="sng" dirty="0">
                <a:solidFill>
                  <a:schemeClr val="accent2">
                    <a:lumMod val="50000"/>
                  </a:schemeClr>
                </a:solidFill>
                <a:latin typeface="Cambria" pitchFamily="18" charset="0"/>
                <a:cs typeface="+mn-cs"/>
              </a:rPr>
              <a:t>on electronic identification and trust services in the internal market</a:t>
            </a:r>
            <a:endParaRPr lang="sr-Latn-ME" sz="1600" u="sng" dirty="0">
              <a:solidFill>
                <a:schemeClr val="accent2">
                  <a:lumMod val="50000"/>
                </a:schemeClr>
              </a:solidFill>
              <a:latin typeface="Cambria" pitchFamily="18" charset="0"/>
              <a:cs typeface="+mn-cs"/>
            </a:endParaRPr>
          </a:p>
          <a:p>
            <a:pPr indent="42863" algn="just"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indent="42863" algn="just" fontAlgn="auto">
              <a:spcBef>
                <a:spcPts val="0"/>
              </a:spcBef>
              <a:spcAft>
                <a:spcPts val="0"/>
              </a:spcAft>
              <a:buFont typeface="Wingdings" pitchFamily="2" charset="2"/>
              <a:buChar char="ü"/>
              <a:defRPr/>
            </a:pPr>
            <a:endParaRPr lang="sr-Latn-CS" sz="1600" dirty="0">
              <a:solidFill>
                <a:schemeClr val="accent2">
                  <a:lumMod val="50000"/>
                </a:schemeClr>
              </a:solidFill>
              <a:latin typeface="Cambria" pitchFamily="18" charset="0"/>
              <a:cs typeface="+mn-cs"/>
            </a:endParaRPr>
          </a:p>
          <a:p>
            <a:pPr indent="42863" algn="just" fontAlgn="auto">
              <a:spcBef>
                <a:spcPts val="0"/>
              </a:spcBef>
              <a:spcAft>
                <a:spcPts val="0"/>
              </a:spcAft>
              <a:defRPr/>
            </a:pPr>
            <a:endParaRPr lang="en-GB" sz="1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1400" b="1" dirty="0">
              <a:solidFill>
                <a:schemeClr val="accent2">
                  <a:lumMod val="50000"/>
                </a:schemeClr>
              </a:solidFill>
              <a:latin typeface="Cambria" pitchFamily="18" charset="0"/>
              <a:cs typeface="+mn-cs"/>
            </a:endParaRPr>
          </a:p>
        </p:txBody>
      </p:sp>
      <p:grpSp>
        <p:nvGrpSpPr>
          <p:cNvPr id="717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7175"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717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7179"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828800"/>
            <a:ext cx="8701088" cy="4171950"/>
          </a:xfrm>
          <a:prstGeom prst="rect">
            <a:avLst/>
          </a:prstGeom>
          <a:noFill/>
          <a:ln w="9525" algn="ctr">
            <a:noFill/>
            <a:miter lim="800000"/>
            <a:headEnd/>
            <a:tailEnd/>
          </a:ln>
          <a:effectLst/>
        </p:spPr>
        <p:txBody>
          <a:bodyPr/>
          <a:lstStyle/>
          <a:p>
            <a:pPr indent="42863" algn="ctr" fontAlgn="auto">
              <a:spcBef>
                <a:spcPts val="0"/>
              </a:spcBef>
              <a:spcAft>
                <a:spcPct val="40000"/>
              </a:spcAft>
              <a:buClr>
                <a:srgbClr val="FF0000"/>
              </a:buClr>
              <a:buFont typeface="Wingdings" pitchFamily="2" charset="2"/>
              <a:buNone/>
              <a:defRPr/>
            </a:pPr>
            <a:r>
              <a:rPr lang="sr-Latn-ME" sz="3200" b="1" dirty="0">
                <a:solidFill>
                  <a:schemeClr val="accent2">
                    <a:lumMod val="50000"/>
                  </a:schemeClr>
                </a:solidFill>
                <a:latin typeface="Cambria" pitchFamily="18" charset="0"/>
                <a:cs typeface="+mn-cs"/>
              </a:rPr>
              <a:t>Points for contacts in Montenegro</a:t>
            </a:r>
            <a:endParaRPr lang="en-GB" sz="3200" b="1" dirty="0">
              <a:solidFill>
                <a:schemeClr val="accent2">
                  <a:lumMod val="50000"/>
                </a:schemeClr>
              </a:solidFill>
              <a:latin typeface="Cambria" pitchFamily="18" charset="0"/>
              <a:cs typeface="+mn-cs"/>
            </a:endParaRPr>
          </a:p>
          <a:p>
            <a:pPr indent="42863" algn="just" fontAlgn="auto">
              <a:spcBef>
                <a:spcPts val="0"/>
              </a:spcBef>
              <a:spcAft>
                <a:spcPts val="0"/>
              </a:spcAft>
              <a:defRPr/>
            </a:pPr>
            <a:endParaRPr lang="sr-Latn-CS" sz="2000" dirty="0">
              <a:solidFill>
                <a:schemeClr val="accent2">
                  <a:lumMod val="50000"/>
                </a:schemeClr>
              </a:solidFill>
              <a:latin typeface="Cambria" pitchFamily="18" charset="0"/>
              <a:cs typeface="+mn-cs"/>
            </a:endParaRPr>
          </a:p>
          <a:p>
            <a:pPr indent="42863" algn="just" fontAlgn="auto">
              <a:spcBef>
                <a:spcPts val="0"/>
              </a:spcBef>
              <a:spcAft>
                <a:spcPts val="0"/>
              </a:spcAft>
              <a:defRPr/>
            </a:pPr>
            <a:endParaRPr lang="en-US" sz="1600" dirty="0">
              <a:solidFill>
                <a:schemeClr val="accent2">
                  <a:lumMod val="50000"/>
                </a:schemeClr>
              </a:solidFill>
              <a:latin typeface="Cambria" pitchFamily="18" charset="0"/>
              <a:cs typeface="+mn-cs"/>
            </a:endParaRPr>
          </a:p>
          <a:p>
            <a:pPr indent="42863" algn="just" fontAlgn="auto">
              <a:spcBef>
                <a:spcPts val="0"/>
              </a:spcBef>
              <a:spcAft>
                <a:spcPts val="0"/>
              </a:spcAft>
              <a:buFont typeface="Wingdings" pitchFamily="2" charset="2"/>
              <a:buChar char="ü"/>
              <a:defRPr/>
            </a:pPr>
            <a:r>
              <a:rPr lang="sr-Latn-ME" sz="1600" b="1" u="sng" dirty="0">
                <a:solidFill>
                  <a:schemeClr val="accent2">
                    <a:lumMod val="50000"/>
                  </a:schemeClr>
                </a:solidFill>
                <a:latin typeface="+mn-lt"/>
                <a:cs typeface="+mn-cs"/>
              </a:rPr>
              <a:t>Web portal of Government of Montenegro</a:t>
            </a:r>
            <a:endParaRPr lang="en-US" sz="1600" b="1" u="sng" dirty="0">
              <a:solidFill>
                <a:schemeClr val="accent2">
                  <a:lumMod val="50000"/>
                </a:schemeClr>
              </a:solidFill>
              <a:latin typeface="+mn-lt"/>
              <a:cs typeface="+mn-cs"/>
            </a:endParaRPr>
          </a:p>
          <a:p>
            <a:pPr indent="42863" algn="just" fontAlgn="auto">
              <a:spcBef>
                <a:spcPts val="0"/>
              </a:spcBef>
              <a:spcAft>
                <a:spcPts val="0"/>
              </a:spcAft>
              <a:buFont typeface="Wingdings" pitchFamily="2" charset="2"/>
              <a:buChar char="ü"/>
              <a:defRPr/>
            </a:pPr>
            <a:endParaRPr lang="en-US" sz="1600" b="1" u="sng" dirty="0">
              <a:solidFill>
                <a:schemeClr val="accent2">
                  <a:lumMod val="50000"/>
                </a:schemeClr>
              </a:solidFill>
              <a:latin typeface="+mn-lt"/>
              <a:cs typeface="+mn-cs"/>
            </a:endParaRPr>
          </a:p>
          <a:p>
            <a:pPr indent="42863" algn="just" fontAlgn="auto">
              <a:spcBef>
                <a:spcPts val="0"/>
              </a:spcBef>
              <a:spcAft>
                <a:spcPts val="0"/>
              </a:spcAft>
              <a:buFont typeface="Wingdings" pitchFamily="2" charset="2"/>
              <a:buChar char="ü"/>
              <a:defRPr/>
            </a:pPr>
            <a:r>
              <a:rPr lang="sr-Latn-ME" sz="1600" b="1" u="sng" dirty="0">
                <a:solidFill>
                  <a:schemeClr val="accent2">
                    <a:lumMod val="50000"/>
                  </a:schemeClr>
                </a:solidFill>
                <a:latin typeface="+mn-lt"/>
                <a:cs typeface="+mn-cs"/>
              </a:rPr>
              <a:t>eGoverment portal</a:t>
            </a:r>
          </a:p>
          <a:p>
            <a:pPr indent="42863" algn="just" fontAlgn="auto">
              <a:spcBef>
                <a:spcPts val="0"/>
              </a:spcBef>
              <a:spcAft>
                <a:spcPts val="0"/>
              </a:spcAft>
              <a:buFont typeface="Wingdings" pitchFamily="2" charset="2"/>
              <a:buChar char="ü"/>
              <a:defRPr/>
            </a:pPr>
            <a:endParaRPr lang="en-US" sz="1600" b="1" u="sng" dirty="0">
              <a:solidFill>
                <a:schemeClr val="accent2">
                  <a:lumMod val="50000"/>
                </a:schemeClr>
              </a:solidFill>
              <a:latin typeface="+mn-lt"/>
              <a:cs typeface="+mn-cs"/>
            </a:endParaRPr>
          </a:p>
          <a:p>
            <a:pPr indent="42863" algn="just" fontAlgn="auto">
              <a:spcBef>
                <a:spcPts val="0"/>
              </a:spcBef>
              <a:spcAft>
                <a:spcPts val="0"/>
              </a:spcAft>
              <a:buFont typeface="Wingdings" pitchFamily="2" charset="2"/>
              <a:buChar char="ü"/>
              <a:defRPr/>
            </a:pPr>
            <a:r>
              <a:rPr lang="en-US" sz="1600" b="1" u="sng" dirty="0">
                <a:solidFill>
                  <a:schemeClr val="accent2">
                    <a:lumMod val="50000"/>
                  </a:schemeClr>
                </a:solidFill>
                <a:latin typeface="+mn-lt"/>
                <a:cs typeface="+mn-cs"/>
              </a:rPr>
              <a:t>Central Business Register (CRPS)</a:t>
            </a:r>
            <a:endParaRPr lang="sr-Latn-ME" sz="1600" b="1" u="sng" dirty="0">
              <a:solidFill>
                <a:schemeClr val="accent2">
                  <a:lumMod val="50000"/>
                </a:schemeClr>
              </a:solidFill>
              <a:latin typeface="+mn-lt"/>
              <a:cs typeface="+mn-cs"/>
            </a:endParaRPr>
          </a:p>
          <a:p>
            <a:pPr indent="42863" algn="just" fontAlgn="auto">
              <a:spcBef>
                <a:spcPts val="0"/>
              </a:spcBef>
              <a:spcAft>
                <a:spcPts val="0"/>
              </a:spcAft>
              <a:buFont typeface="Wingdings" pitchFamily="2" charset="2"/>
              <a:buChar char="ü"/>
              <a:defRPr/>
            </a:pPr>
            <a:endParaRPr lang="sr-Latn-ME" sz="1600" b="1" u="sng" dirty="0">
              <a:solidFill>
                <a:schemeClr val="accent2">
                  <a:lumMod val="50000"/>
                </a:schemeClr>
              </a:solidFill>
              <a:latin typeface="+mn-lt"/>
              <a:cs typeface="+mn-cs"/>
            </a:endParaRPr>
          </a:p>
          <a:p>
            <a:pPr indent="42863" algn="just" fontAlgn="auto">
              <a:spcBef>
                <a:spcPts val="0"/>
              </a:spcBef>
              <a:spcAft>
                <a:spcPts val="0"/>
              </a:spcAft>
              <a:buFont typeface="Wingdings" pitchFamily="2" charset="2"/>
              <a:buChar char="ü"/>
              <a:defRPr/>
            </a:pPr>
            <a:r>
              <a:rPr lang="en-US" sz="1600" b="1" u="sng" dirty="0">
                <a:solidFill>
                  <a:schemeClr val="accent2">
                    <a:lumMod val="50000"/>
                  </a:schemeClr>
                </a:solidFill>
                <a:latin typeface="+mn-lt"/>
                <a:cs typeface="+mn-cs"/>
              </a:rPr>
              <a:t>Municipality W</a:t>
            </a:r>
            <a:r>
              <a:rPr lang="sr-Latn-ME" sz="1600" b="1" u="sng" dirty="0">
                <a:solidFill>
                  <a:schemeClr val="accent2">
                    <a:lumMod val="50000"/>
                  </a:schemeClr>
                </a:solidFill>
                <a:latin typeface="+mn-lt"/>
                <a:cs typeface="+mn-cs"/>
              </a:rPr>
              <a:t>eb sites</a:t>
            </a:r>
          </a:p>
          <a:p>
            <a:pPr indent="42863" algn="just" fontAlgn="auto">
              <a:spcBef>
                <a:spcPts val="0"/>
              </a:spcBef>
              <a:spcAft>
                <a:spcPts val="0"/>
              </a:spcAft>
              <a:buFont typeface="Wingdings" pitchFamily="2" charset="2"/>
              <a:buChar char="ü"/>
              <a:defRPr/>
            </a:pPr>
            <a:endParaRPr lang="sr-Latn-ME" sz="1600" b="1" u="sng" dirty="0">
              <a:solidFill>
                <a:schemeClr val="accent2">
                  <a:lumMod val="50000"/>
                </a:schemeClr>
              </a:solidFill>
              <a:latin typeface="+mn-lt"/>
              <a:cs typeface="+mn-cs"/>
            </a:endParaRPr>
          </a:p>
          <a:p>
            <a:pPr indent="42863" algn="just" fontAlgn="auto">
              <a:spcBef>
                <a:spcPts val="0"/>
              </a:spcBef>
              <a:spcAft>
                <a:spcPts val="0"/>
              </a:spcAft>
              <a:buFont typeface="Wingdings" pitchFamily="2" charset="2"/>
              <a:buChar char="ü"/>
              <a:defRPr/>
            </a:pPr>
            <a:r>
              <a:rPr lang="en-US" sz="1600" b="1" u="sng" dirty="0">
                <a:solidFill>
                  <a:schemeClr val="accent2">
                    <a:lumMod val="50000"/>
                  </a:schemeClr>
                </a:solidFill>
                <a:latin typeface="+mn-lt"/>
                <a:cs typeface="+mn-cs"/>
              </a:rPr>
              <a:t>O</a:t>
            </a:r>
            <a:r>
              <a:rPr lang="sr-Latn-ME" sz="1600" b="1" u="sng" dirty="0">
                <a:solidFill>
                  <a:schemeClr val="accent2">
                    <a:lumMod val="50000"/>
                  </a:schemeClr>
                </a:solidFill>
                <a:latin typeface="+mn-lt"/>
                <a:cs typeface="+mn-cs"/>
              </a:rPr>
              <a:t>ther sites</a:t>
            </a:r>
          </a:p>
          <a:p>
            <a:pPr indent="42863" algn="just" fontAlgn="auto">
              <a:spcBef>
                <a:spcPts val="0"/>
              </a:spcBef>
              <a:spcAft>
                <a:spcPts val="0"/>
              </a:spcAft>
              <a:defRPr/>
            </a:pPr>
            <a:endParaRPr lang="sr-Latn-CS" sz="1600" dirty="0">
              <a:solidFill>
                <a:schemeClr val="accent2">
                  <a:lumMod val="50000"/>
                </a:schemeClr>
              </a:solidFill>
              <a:latin typeface="Cambria" pitchFamily="18" charset="0"/>
              <a:cs typeface="+mn-cs"/>
            </a:endParaRPr>
          </a:p>
          <a:p>
            <a:pPr indent="42863" algn="just" fontAlgn="auto">
              <a:spcBef>
                <a:spcPts val="0"/>
              </a:spcBef>
              <a:spcAft>
                <a:spcPts val="0"/>
              </a:spcAft>
              <a:buFont typeface="Wingdings" pitchFamily="2" charset="2"/>
              <a:buChar char="ü"/>
              <a:defRPr/>
            </a:pPr>
            <a:endParaRPr lang="sr-Latn-CS" sz="1600" dirty="0">
              <a:solidFill>
                <a:schemeClr val="accent2">
                  <a:lumMod val="50000"/>
                </a:schemeClr>
              </a:solidFill>
              <a:latin typeface="Cambria" pitchFamily="18" charset="0"/>
              <a:cs typeface="+mn-cs"/>
            </a:endParaRPr>
          </a:p>
          <a:p>
            <a:pPr indent="42863" algn="just" fontAlgn="auto">
              <a:spcBef>
                <a:spcPts val="0"/>
              </a:spcBef>
              <a:spcAft>
                <a:spcPts val="0"/>
              </a:spcAft>
              <a:defRPr/>
            </a:pPr>
            <a:endParaRPr lang="en-GB" sz="1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1400" b="1" dirty="0">
              <a:solidFill>
                <a:schemeClr val="accent2">
                  <a:lumMod val="50000"/>
                </a:schemeClr>
              </a:solidFill>
              <a:latin typeface="Cambria" pitchFamily="18" charset="0"/>
              <a:cs typeface="+mn-cs"/>
            </a:endParaRPr>
          </a:p>
        </p:txBody>
      </p:sp>
      <p:grpSp>
        <p:nvGrpSpPr>
          <p:cNvPr id="819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8199"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820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8203" name="Rectangle 24"/>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222" name="Text Box 121"/>
          <p:cNvSpPr txBox="1">
            <a:spLocks noChangeArrowheads="1"/>
          </p:cNvSpPr>
          <p:nvPr/>
        </p:nvSpPr>
        <p:spPr bwMode="auto">
          <a:xfrm>
            <a:off x="228600" y="1285875"/>
            <a:ext cx="8701088" cy="4714875"/>
          </a:xfrm>
          <a:prstGeom prst="rect">
            <a:avLst/>
          </a:prstGeom>
          <a:noFill/>
          <a:ln w="9525" algn="ctr">
            <a:noFill/>
            <a:miter lim="800000"/>
            <a:headEnd/>
            <a:tailEnd/>
          </a:ln>
        </p:spPr>
        <p:txBody>
          <a:bodyPr/>
          <a:lstStyle/>
          <a:p>
            <a:pPr>
              <a:defRPr/>
            </a:pPr>
            <a:r>
              <a:rPr lang="en-US" u="sng" dirty="0">
                <a:solidFill>
                  <a:schemeClr val="accent2">
                    <a:lumMod val="50000"/>
                  </a:schemeClr>
                </a:solidFill>
                <a:latin typeface="Calibri" pitchFamily="34" charset="0"/>
                <a:cs typeface="Arial" pitchFamily="34" charset="0"/>
              </a:rPr>
              <a:t>Company Law provides that:</a:t>
            </a:r>
          </a:p>
          <a:p>
            <a:pPr>
              <a:defRPr/>
            </a:pPr>
            <a:endParaRPr lang="en-US" dirty="0">
              <a:solidFill>
                <a:schemeClr val="accent2">
                  <a:lumMod val="50000"/>
                </a:schemeClr>
              </a:solidFill>
              <a:latin typeface="Calibri" pitchFamily="34" charset="0"/>
              <a:cs typeface="Arial" pitchFamily="34" charset="0"/>
            </a:endParaRPr>
          </a:p>
          <a:p>
            <a:pPr>
              <a:defRPr/>
            </a:pPr>
            <a:endParaRPr lang="en-US" dirty="0">
              <a:solidFill>
                <a:schemeClr val="accent2">
                  <a:lumMod val="50000"/>
                </a:schemeClr>
              </a:solidFill>
              <a:latin typeface="Calibri" pitchFamily="34" charset="0"/>
              <a:cs typeface="Arial" pitchFamily="34" charset="0"/>
            </a:endParaRPr>
          </a:p>
          <a:p>
            <a:pPr>
              <a:defRPr/>
            </a:pPr>
            <a:r>
              <a:rPr lang="en-US" dirty="0">
                <a:solidFill>
                  <a:schemeClr val="accent2">
                    <a:lumMod val="50000"/>
                  </a:schemeClr>
                </a:solidFill>
                <a:latin typeface="Calibri" pitchFamily="34" charset="0"/>
                <a:cs typeface="Arial" pitchFamily="34" charset="0"/>
              </a:rPr>
              <a:t>Central Business Register (CRPS) leads the Tax Administration.</a:t>
            </a:r>
          </a:p>
          <a:p>
            <a:pPr>
              <a:defRPr/>
            </a:pPr>
            <a:endParaRPr lang="en-US" dirty="0">
              <a:solidFill>
                <a:schemeClr val="accent2">
                  <a:lumMod val="50000"/>
                </a:schemeClr>
              </a:solidFill>
              <a:latin typeface="Calibri" pitchFamily="34" charset="0"/>
              <a:cs typeface="Arial" pitchFamily="34" charset="0"/>
            </a:endParaRPr>
          </a:p>
          <a:p>
            <a:pPr>
              <a:defRPr/>
            </a:pPr>
            <a:r>
              <a:rPr lang="en-US" dirty="0">
                <a:solidFill>
                  <a:schemeClr val="accent2">
                    <a:lumMod val="50000"/>
                  </a:schemeClr>
                </a:solidFill>
                <a:latin typeface="Calibri" pitchFamily="34" charset="0"/>
                <a:cs typeface="Arial" pitchFamily="34" charset="0"/>
              </a:rPr>
              <a:t>Enrollment in CRPS is done on the basis of the Tax Administration registration application shall be accompanied by the documentation stipulated by this law.</a:t>
            </a:r>
          </a:p>
          <a:p>
            <a:pPr>
              <a:defRPr/>
            </a:pPr>
            <a:endParaRPr lang="en-US" dirty="0">
              <a:solidFill>
                <a:schemeClr val="accent2">
                  <a:lumMod val="50000"/>
                </a:schemeClr>
              </a:solidFill>
              <a:latin typeface="Calibri" pitchFamily="34" charset="0"/>
              <a:cs typeface="Arial" pitchFamily="34" charset="0"/>
            </a:endParaRPr>
          </a:p>
          <a:p>
            <a:pPr>
              <a:defRPr/>
            </a:pPr>
            <a:r>
              <a:rPr lang="en-US" dirty="0">
                <a:solidFill>
                  <a:schemeClr val="accent2">
                    <a:lumMod val="50000"/>
                  </a:schemeClr>
                </a:solidFill>
                <a:latin typeface="Calibri" pitchFamily="34" charset="0"/>
                <a:cs typeface="Arial" pitchFamily="34" charset="0"/>
              </a:rPr>
              <a:t>Registration application can be filed in all Branch Offices.</a:t>
            </a:r>
          </a:p>
          <a:p>
            <a:pPr>
              <a:defRPr/>
            </a:pPr>
            <a:endParaRPr lang="en-US" dirty="0">
              <a:solidFill>
                <a:schemeClr val="accent2">
                  <a:lumMod val="50000"/>
                </a:schemeClr>
              </a:solidFill>
              <a:latin typeface="Calibri" pitchFamily="34" charset="0"/>
              <a:cs typeface="Arial" pitchFamily="34" charset="0"/>
            </a:endParaRPr>
          </a:p>
          <a:p>
            <a:pPr>
              <a:defRPr/>
            </a:pPr>
            <a:r>
              <a:rPr lang="en-US" dirty="0">
                <a:solidFill>
                  <a:schemeClr val="accent2">
                    <a:lumMod val="50000"/>
                  </a:schemeClr>
                </a:solidFill>
                <a:latin typeface="Calibri" pitchFamily="34" charset="0"/>
                <a:cs typeface="Arial" pitchFamily="34" charset="0"/>
              </a:rPr>
              <a:t>Information and documents submitted CRPS water in the united informational database.</a:t>
            </a:r>
            <a:endParaRPr lang="en-US" sz="1400" b="1" dirty="0">
              <a:solidFill>
                <a:schemeClr val="accent2">
                  <a:lumMod val="50000"/>
                </a:schemeClr>
              </a:solidFill>
              <a:latin typeface="Cambria" pitchFamily="18" charset="0"/>
              <a:cs typeface="Arial" pitchFamily="34" charset="0"/>
            </a:endParaRPr>
          </a:p>
        </p:txBody>
      </p:sp>
      <p:grpSp>
        <p:nvGrpSpPr>
          <p:cNvPr id="922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9224"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922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9228"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285875"/>
            <a:ext cx="8701088" cy="4714875"/>
          </a:xfrm>
          <a:prstGeom prst="rect">
            <a:avLst/>
          </a:prstGeom>
          <a:noFill/>
          <a:ln w="9525" algn="ctr">
            <a:noFill/>
            <a:miter lim="800000"/>
            <a:headEnd/>
            <a:tailEnd/>
          </a:ln>
          <a:effectLst/>
        </p:spPr>
        <p:txBody>
          <a:bodyPr/>
          <a:lstStyle/>
          <a:p>
            <a:pPr fontAlgn="auto">
              <a:spcBef>
                <a:spcPts val="0"/>
              </a:spcBef>
              <a:spcAft>
                <a:spcPts val="0"/>
              </a:spcAft>
              <a:defRPr/>
            </a:pPr>
            <a:r>
              <a:rPr lang="en-US" u="sng" dirty="0">
                <a:solidFill>
                  <a:schemeClr val="accent2">
                    <a:lumMod val="50000"/>
                  </a:schemeClr>
                </a:solidFill>
                <a:latin typeface="+mn-lt"/>
                <a:cs typeface="+mn-cs"/>
              </a:rPr>
              <a:t>Law on General Administrative Procedure</a:t>
            </a:r>
            <a:r>
              <a:rPr lang="sr-Latn-ME" u="sng" dirty="0">
                <a:solidFill>
                  <a:schemeClr val="accent2">
                    <a:lumMod val="50000"/>
                  </a:schemeClr>
                </a:solidFill>
                <a:latin typeface="+mn-lt"/>
                <a:cs typeface="+mn-cs"/>
              </a:rPr>
              <a:t>:</a:t>
            </a:r>
          </a:p>
          <a:p>
            <a:pPr algn="just" fontAlgn="auto">
              <a:spcBef>
                <a:spcPts val="0"/>
              </a:spcBef>
              <a:spcAft>
                <a:spcPts val="0"/>
              </a:spcAft>
              <a:defRPr/>
            </a:pPr>
            <a:endParaRPr lang="sr-Latn-ME" dirty="0">
              <a:solidFill>
                <a:schemeClr val="accent2">
                  <a:lumMod val="50000"/>
                </a:schemeClr>
              </a:solidFill>
              <a:latin typeface="+mn-lt"/>
              <a:cs typeface="+mn-cs"/>
            </a:endParaRPr>
          </a:p>
          <a:p>
            <a:pPr algn="just" fontAlgn="auto">
              <a:spcBef>
                <a:spcPts val="0"/>
              </a:spcBef>
              <a:spcAft>
                <a:spcPts val="0"/>
              </a:spcAft>
              <a:defRPr/>
            </a:pPr>
            <a:endParaRPr lang="en-US" dirty="0">
              <a:solidFill>
                <a:schemeClr val="accent2">
                  <a:lumMod val="50000"/>
                </a:schemeClr>
              </a:solidFill>
              <a:latin typeface="+mn-lt"/>
              <a:cs typeface="+mn-cs"/>
            </a:endParaRPr>
          </a:p>
          <a:p>
            <a:pPr algn="just" fontAlgn="auto">
              <a:spcBef>
                <a:spcPts val="0"/>
              </a:spcBef>
              <a:spcAft>
                <a:spcPts val="0"/>
              </a:spcAft>
              <a:defRPr/>
            </a:pPr>
            <a:endParaRPr lang="en-US" dirty="0">
              <a:solidFill>
                <a:schemeClr val="accent2">
                  <a:lumMod val="50000"/>
                </a:schemeClr>
              </a:solidFill>
              <a:latin typeface="+mn-lt"/>
              <a:cs typeface="+mn-cs"/>
            </a:endParaRPr>
          </a:p>
          <a:p>
            <a:pPr algn="just" fontAlgn="auto">
              <a:spcBef>
                <a:spcPts val="0"/>
              </a:spcBef>
              <a:spcAft>
                <a:spcPts val="0"/>
              </a:spcAft>
              <a:defRPr/>
            </a:pPr>
            <a:r>
              <a:rPr lang="en-US" dirty="0">
                <a:solidFill>
                  <a:schemeClr val="accent2">
                    <a:lumMod val="50000"/>
                  </a:schemeClr>
                </a:solidFill>
                <a:latin typeface="+mn-lt"/>
                <a:cs typeface="+mn-cs"/>
              </a:rPr>
              <a:t>Law on General Administrative Procedure Act provides that the Authority shall ensure that a natural person, legal person or other party be provided with information, advice and other assistance, as well as the prescribed forms to achieve their rights or legitimate interest within the jurisdiction of that agency.</a:t>
            </a:r>
          </a:p>
          <a:p>
            <a:pPr algn="just" fontAlgn="auto">
              <a:spcBef>
                <a:spcPts val="0"/>
              </a:spcBef>
              <a:spcAft>
                <a:spcPts val="0"/>
              </a:spcAft>
              <a:defRPr/>
            </a:pPr>
            <a:endParaRPr lang="en-US" dirty="0">
              <a:solidFill>
                <a:schemeClr val="accent2">
                  <a:lumMod val="50000"/>
                </a:schemeClr>
              </a:solidFill>
              <a:latin typeface="+mn-lt"/>
              <a:cs typeface="+mn-cs"/>
            </a:endParaRPr>
          </a:p>
          <a:p>
            <a:pPr algn="just" fontAlgn="auto">
              <a:spcBef>
                <a:spcPts val="0"/>
              </a:spcBef>
              <a:spcAft>
                <a:spcPts val="0"/>
              </a:spcAft>
              <a:defRPr/>
            </a:pPr>
            <a:r>
              <a:rPr lang="en-US" dirty="0">
                <a:solidFill>
                  <a:schemeClr val="accent2">
                    <a:lumMod val="50000"/>
                  </a:schemeClr>
                </a:solidFill>
                <a:latin typeface="+mn-lt"/>
                <a:cs typeface="+mn-cs"/>
              </a:rPr>
              <a:t>In the event that the rights of a party to achieve a number of organs involved, authorities are obliged to conclude an agreement that will determine the body and provide a single point of contact and coordination.</a:t>
            </a:r>
            <a:endParaRPr lang="sr-Latn-CS" sz="1600" dirty="0">
              <a:solidFill>
                <a:schemeClr val="accent2">
                  <a:lumMod val="50000"/>
                </a:schemeClr>
              </a:solidFill>
              <a:latin typeface="Cambria" pitchFamily="18" charset="0"/>
              <a:cs typeface="+mn-cs"/>
            </a:endParaRPr>
          </a:p>
          <a:p>
            <a:pPr indent="42863" algn="just" fontAlgn="auto">
              <a:spcBef>
                <a:spcPts val="0"/>
              </a:spcBef>
              <a:spcAft>
                <a:spcPts val="0"/>
              </a:spcAft>
              <a:defRPr/>
            </a:pPr>
            <a:endParaRPr lang="en-GB" sz="1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1400" b="1" dirty="0">
              <a:solidFill>
                <a:schemeClr val="accent2">
                  <a:lumMod val="50000"/>
                </a:schemeClr>
              </a:solidFill>
              <a:latin typeface="Cambria" pitchFamily="18" charset="0"/>
              <a:cs typeface="+mn-cs"/>
            </a:endParaRPr>
          </a:p>
        </p:txBody>
      </p:sp>
      <p:grpSp>
        <p:nvGrpSpPr>
          <p:cNvPr id="1024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10248"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025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0252"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270" name="Text Box 121"/>
          <p:cNvSpPr txBox="1">
            <a:spLocks noChangeArrowheads="1"/>
          </p:cNvSpPr>
          <p:nvPr/>
        </p:nvSpPr>
        <p:spPr bwMode="auto">
          <a:xfrm>
            <a:off x="228600" y="1285875"/>
            <a:ext cx="8701088" cy="5000625"/>
          </a:xfrm>
          <a:prstGeom prst="rect">
            <a:avLst/>
          </a:prstGeom>
          <a:noFill/>
          <a:ln w="9525" algn="ctr">
            <a:noFill/>
            <a:miter lim="800000"/>
            <a:headEnd/>
            <a:tailEnd/>
          </a:ln>
        </p:spPr>
        <p:txBody>
          <a:bodyPr/>
          <a:lstStyle/>
          <a:p>
            <a:pPr>
              <a:defRPr/>
            </a:pPr>
            <a:r>
              <a:rPr lang="en-US" u="sng" dirty="0">
                <a:solidFill>
                  <a:schemeClr val="accent2">
                    <a:lumMod val="50000"/>
                  </a:schemeClr>
                </a:solidFill>
                <a:latin typeface="Calibri" pitchFamily="34" charset="0"/>
                <a:cs typeface="Arial" pitchFamily="34" charset="0"/>
              </a:rPr>
              <a:t>The main characteristics of the system and data licensing in Montenegro :</a:t>
            </a:r>
          </a:p>
          <a:p>
            <a:pPr>
              <a:defRPr/>
            </a:pPr>
            <a:endParaRPr lang="en-US" sz="1600" dirty="0">
              <a:solidFill>
                <a:schemeClr val="accent2">
                  <a:lumMod val="50000"/>
                </a:schemeClr>
              </a:solidFill>
              <a:latin typeface="Calibri" pitchFamily="34" charset="0"/>
              <a:cs typeface="Arial" pitchFamily="34" charset="0"/>
            </a:endParaRPr>
          </a:p>
          <a:p>
            <a:pPr>
              <a:defRPr/>
            </a:pPr>
            <a:endParaRPr lang="en-US" sz="1600" dirty="0">
              <a:solidFill>
                <a:schemeClr val="accent2">
                  <a:lumMod val="50000"/>
                </a:schemeClr>
              </a:solidFill>
              <a:latin typeface="Calibri" pitchFamily="34" charset="0"/>
              <a:cs typeface="Arial" pitchFamily="34" charset="0"/>
            </a:endParaRPr>
          </a:p>
          <a:p>
            <a:pPr>
              <a:defRPr/>
            </a:pPr>
            <a:endParaRPr lang="en-US" sz="1600" dirty="0">
              <a:solidFill>
                <a:schemeClr val="accent2">
                  <a:lumMod val="50000"/>
                </a:schemeClr>
              </a:solidFill>
              <a:latin typeface="Calibri" pitchFamily="34" charset="0"/>
              <a:cs typeface="Arial" pitchFamily="34" charset="0"/>
            </a:endParaRPr>
          </a:p>
          <a:p>
            <a:pPr>
              <a:defRPr/>
            </a:pPr>
            <a:r>
              <a:rPr lang="en-US" sz="1600" dirty="0">
                <a:solidFill>
                  <a:schemeClr val="accent2">
                    <a:lumMod val="50000"/>
                  </a:schemeClr>
                </a:solidFill>
                <a:latin typeface="Calibri" pitchFamily="34" charset="0"/>
                <a:cs typeface="Arial" pitchFamily="34" charset="0"/>
              </a:rPr>
              <a:t>We identified a total of 33 regulatory bodies for 455 different administrative requirements - licenses, permits, approvals, etc., which are classified into three groups:</a:t>
            </a:r>
          </a:p>
          <a:p>
            <a:pPr>
              <a:defRPr/>
            </a:pPr>
            <a:endParaRPr lang="en-US" sz="1600" dirty="0">
              <a:solidFill>
                <a:schemeClr val="accent2">
                  <a:lumMod val="50000"/>
                </a:schemeClr>
              </a:solidFill>
              <a:latin typeface="Calibri" pitchFamily="34" charset="0"/>
              <a:cs typeface="Arial" pitchFamily="34" charset="0"/>
            </a:endParaRPr>
          </a:p>
          <a:p>
            <a:pPr>
              <a:defRPr/>
            </a:pPr>
            <a:r>
              <a:rPr lang="en-US" sz="1600" dirty="0">
                <a:solidFill>
                  <a:schemeClr val="accent2">
                    <a:lumMod val="50000"/>
                  </a:schemeClr>
                </a:solidFill>
                <a:latin typeface="Calibri" pitchFamily="34" charset="0"/>
                <a:cs typeface="Arial" pitchFamily="34" charset="0"/>
              </a:rPr>
              <a:t>First group - 166 administrative requirements which are based on only a declaration is made, or a purely formal procedure</a:t>
            </a:r>
          </a:p>
          <a:p>
            <a:pPr>
              <a:defRPr/>
            </a:pPr>
            <a:endParaRPr lang="en-US" sz="1600" dirty="0">
              <a:solidFill>
                <a:schemeClr val="accent2">
                  <a:lumMod val="50000"/>
                </a:schemeClr>
              </a:solidFill>
              <a:latin typeface="Calibri" pitchFamily="34" charset="0"/>
              <a:cs typeface="Arial" pitchFamily="34" charset="0"/>
            </a:endParaRPr>
          </a:p>
          <a:p>
            <a:pPr>
              <a:defRPr/>
            </a:pPr>
            <a:r>
              <a:rPr lang="en-US" sz="1600" dirty="0">
                <a:solidFill>
                  <a:schemeClr val="accent2">
                    <a:lumMod val="50000"/>
                  </a:schemeClr>
                </a:solidFill>
                <a:latin typeface="Calibri" pitchFamily="34" charset="0"/>
                <a:cs typeface="Arial" pitchFamily="34" charset="0"/>
              </a:rPr>
              <a:t>Second group - 204 administrative requirements which are based on previous inspections and verification of compliance with technical requirements (MTU)</a:t>
            </a:r>
          </a:p>
          <a:p>
            <a:pPr>
              <a:defRPr/>
            </a:pPr>
            <a:endParaRPr lang="en-US" sz="1600" dirty="0">
              <a:solidFill>
                <a:schemeClr val="accent2">
                  <a:lumMod val="50000"/>
                </a:schemeClr>
              </a:solidFill>
              <a:latin typeface="Calibri" pitchFamily="34" charset="0"/>
              <a:cs typeface="Arial" pitchFamily="34" charset="0"/>
            </a:endParaRPr>
          </a:p>
          <a:p>
            <a:pPr>
              <a:defRPr/>
            </a:pPr>
            <a:r>
              <a:rPr lang="en-US" sz="1600" dirty="0">
                <a:solidFill>
                  <a:schemeClr val="accent2">
                    <a:lumMod val="50000"/>
                  </a:schemeClr>
                </a:solidFill>
                <a:latin typeface="Calibri" pitchFamily="34" charset="0"/>
                <a:cs typeface="Arial" pitchFamily="34" charset="0"/>
              </a:rPr>
              <a:t>Third group – 85 administrative requirements which are based on testing procedures, public auction or tender or any other method experts, audit or evaluation.</a:t>
            </a:r>
          </a:p>
          <a:p>
            <a:pPr>
              <a:defRPr/>
            </a:pPr>
            <a:endParaRPr lang="en-US" sz="1600" dirty="0">
              <a:solidFill>
                <a:schemeClr val="accent2">
                  <a:lumMod val="50000"/>
                </a:schemeClr>
              </a:solidFill>
              <a:latin typeface="Calibri" pitchFamily="34" charset="0"/>
              <a:cs typeface="Arial" pitchFamily="34" charset="0"/>
            </a:endParaRPr>
          </a:p>
        </p:txBody>
      </p:sp>
      <p:grpSp>
        <p:nvGrpSpPr>
          <p:cNvPr id="1126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pic>
        <p:nvPicPr>
          <p:cNvPr id="11271"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127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1275" name="Rectangle 20"/>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294" name="Text Box 121"/>
          <p:cNvSpPr txBox="1">
            <a:spLocks noChangeArrowheads="1"/>
          </p:cNvSpPr>
          <p:nvPr/>
        </p:nvSpPr>
        <p:spPr bwMode="auto">
          <a:xfrm>
            <a:off x="228600" y="1285875"/>
            <a:ext cx="8701088" cy="5000625"/>
          </a:xfrm>
          <a:prstGeom prst="rect">
            <a:avLst/>
          </a:prstGeom>
          <a:noFill/>
          <a:ln w="9525" algn="ctr">
            <a:noFill/>
            <a:miter lim="800000"/>
            <a:headEnd/>
            <a:tailEnd/>
          </a:ln>
        </p:spPr>
        <p:txBody>
          <a:bodyPr/>
          <a:lstStyle/>
          <a:p>
            <a:pPr>
              <a:defRPr/>
            </a:pPr>
            <a:r>
              <a:rPr lang="en-US" u="sng" dirty="0">
                <a:solidFill>
                  <a:schemeClr val="accent2">
                    <a:lumMod val="50000"/>
                  </a:schemeClr>
                </a:solidFill>
                <a:latin typeface="Cambria" pitchFamily="18" charset="0"/>
                <a:cs typeface="Arial" pitchFamily="34" charset="0"/>
              </a:rPr>
              <a:t>Regulation on Licensing provides:</a:t>
            </a:r>
          </a:p>
          <a:p>
            <a:pPr>
              <a:defRPr/>
            </a:pPr>
            <a:endParaRPr lang="en-US" dirty="0">
              <a:solidFill>
                <a:schemeClr val="accent2">
                  <a:lumMod val="50000"/>
                </a:schemeClr>
              </a:solidFill>
              <a:latin typeface="Cambria" pitchFamily="18" charset="0"/>
              <a:cs typeface="Arial" pitchFamily="34" charset="0"/>
            </a:endParaRPr>
          </a:p>
          <a:p>
            <a:pPr>
              <a:defRPr/>
            </a:pPr>
            <a:endParaRPr lang="en-US" dirty="0">
              <a:solidFill>
                <a:schemeClr val="accent2">
                  <a:lumMod val="50000"/>
                </a:schemeClr>
              </a:solidFill>
              <a:latin typeface="Cambria" pitchFamily="18" charset="0"/>
              <a:cs typeface="Arial" pitchFamily="34" charset="0"/>
            </a:endParaRPr>
          </a:p>
          <a:p>
            <a:pPr>
              <a:defRPr/>
            </a:pPr>
            <a:endParaRPr lang="en-US" dirty="0">
              <a:solidFill>
                <a:schemeClr val="accent2">
                  <a:lumMod val="50000"/>
                </a:schemeClr>
              </a:solidFill>
              <a:latin typeface="Cambria" pitchFamily="18" charset="0"/>
              <a:cs typeface="Arial" pitchFamily="34" charset="0"/>
            </a:endParaRPr>
          </a:p>
          <a:p>
            <a:pPr algn="just">
              <a:spcAft>
                <a:spcPts val="600"/>
              </a:spcAft>
              <a:defRPr/>
            </a:pPr>
            <a:r>
              <a:rPr lang="en-US" dirty="0">
                <a:solidFill>
                  <a:schemeClr val="accent2">
                    <a:lumMod val="50000"/>
                  </a:schemeClr>
                </a:solidFill>
                <a:latin typeface="Cambria" pitchFamily="18" charset="0"/>
                <a:cs typeface="Arial" pitchFamily="34" charset="0"/>
              </a:rPr>
              <a:t>The process of establishing the content and method of updating the register of licenses necessary for the conduct of economic activities, the registration, registration, modification, and deletion of licenses issued by state authorities, administrative organizations and other institutions under its jurisdiction.</a:t>
            </a:r>
          </a:p>
          <a:p>
            <a:pPr algn="just">
              <a:spcAft>
                <a:spcPts val="600"/>
              </a:spcAft>
              <a:defRPr/>
            </a:pPr>
            <a:r>
              <a:rPr lang="en-US" dirty="0">
                <a:solidFill>
                  <a:schemeClr val="accent2">
                    <a:lumMod val="50000"/>
                  </a:schemeClr>
                </a:solidFill>
                <a:latin typeface="Cambria" pitchFamily="18" charset="0"/>
                <a:cs typeface="Arial" pitchFamily="34" charset="0"/>
              </a:rPr>
              <a:t>License is considered approval, license, permit, certificate, authorization or other appropriate document required to carry out commercial activities, issued by the competent authority.</a:t>
            </a:r>
          </a:p>
          <a:p>
            <a:pPr algn="just">
              <a:defRPr/>
            </a:pPr>
            <a:r>
              <a:rPr lang="en-US" sz="1600" dirty="0">
                <a:solidFill>
                  <a:schemeClr val="accent2">
                    <a:lumMod val="50000"/>
                  </a:schemeClr>
                </a:solidFill>
                <a:latin typeface="Cambria" pitchFamily="18" charset="0"/>
                <a:cs typeface="Arial" pitchFamily="34" charset="0"/>
              </a:rPr>
              <a:t>Based on Decree of licensing </a:t>
            </a:r>
            <a:r>
              <a:rPr lang="pl-PL" sz="1600" dirty="0">
                <a:solidFill>
                  <a:schemeClr val="accent2">
                    <a:lumMod val="50000"/>
                  </a:schemeClr>
                </a:solidFill>
                <a:latin typeface="Cambria" pitchFamily="18" charset="0"/>
                <a:cs typeface="Arial" pitchFamily="34" charset="0"/>
              </a:rPr>
              <a:t>Ministr</a:t>
            </a:r>
            <a:r>
              <a:rPr lang="en-US" sz="1600" dirty="0">
                <a:solidFill>
                  <a:schemeClr val="accent2">
                    <a:lumMod val="50000"/>
                  </a:schemeClr>
                </a:solidFill>
                <a:latin typeface="Cambria" pitchFamily="18" charset="0"/>
                <a:cs typeface="Arial" pitchFamily="34" charset="0"/>
              </a:rPr>
              <a:t>y of </a:t>
            </a:r>
            <a:r>
              <a:rPr lang="pl-PL" sz="1600" dirty="0">
                <a:solidFill>
                  <a:schemeClr val="accent2">
                    <a:lumMod val="50000"/>
                  </a:schemeClr>
                </a:solidFill>
                <a:latin typeface="Cambria" pitchFamily="18" charset="0"/>
                <a:cs typeface="Arial" pitchFamily="34" charset="0"/>
              </a:rPr>
              <a:t>finan</a:t>
            </a:r>
            <a:r>
              <a:rPr lang="en-US" sz="1600" dirty="0" err="1">
                <a:solidFill>
                  <a:schemeClr val="accent2">
                    <a:lumMod val="50000"/>
                  </a:schemeClr>
                </a:solidFill>
                <a:latin typeface="Cambria" pitchFamily="18" charset="0"/>
                <a:cs typeface="Arial" pitchFamily="34" charset="0"/>
              </a:rPr>
              <a:t>ce</a:t>
            </a:r>
            <a:r>
              <a:rPr lang="en-US" sz="1600" dirty="0">
                <a:solidFill>
                  <a:schemeClr val="accent2">
                    <a:lumMod val="50000"/>
                  </a:schemeClr>
                </a:solidFill>
                <a:latin typeface="Cambria" pitchFamily="18" charset="0"/>
                <a:cs typeface="Arial" pitchFamily="34" charset="0"/>
              </a:rPr>
              <a:t> will</a:t>
            </a:r>
            <a:r>
              <a:rPr lang="pl-PL" sz="1600" dirty="0">
                <a:solidFill>
                  <a:schemeClr val="accent2">
                    <a:lumMod val="50000"/>
                  </a:schemeClr>
                </a:solidFill>
                <a:latin typeface="Cambria" pitchFamily="18" charset="0"/>
                <a:cs typeface="Arial" pitchFamily="34" charset="0"/>
              </a:rPr>
              <a:t>, </a:t>
            </a:r>
            <a:r>
              <a:rPr lang="en-US" sz="1600" dirty="0">
                <a:solidFill>
                  <a:schemeClr val="accent2">
                    <a:lumMod val="50000"/>
                  </a:schemeClr>
                </a:solidFill>
                <a:latin typeface="Cambria" pitchFamily="18" charset="0"/>
                <a:cs typeface="Arial" pitchFamily="34" charset="0"/>
              </a:rPr>
              <a:t>under a special act</a:t>
            </a:r>
            <a:r>
              <a:rPr lang="pl-PL" sz="1600" dirty="0">
                <a:solidFill>
                  <a:schemeClr val="accent2">
                    <a:lumMod val="50000"/>
                  </a:schemeClr>
                </a:solidFill>
                <a:latin typeface="Cambria" pitchFamily="18" charset="0"/>
                <a:cs typeface="Arial" pitchFamily="34" charset="0"/>
              </a:rPr>
              <a:t>, </a:t>
            </a:r>
            <a:r>
              <a:rPr lang="en-US" sz="1600" dirty="0">
                <a:solidFill>
                  <a:schemeClr val="accent2">
                    <a:lumMod val="50000"/>
                  </a:schemeClr>
                </a:solidFill>
                <a:latin typeface="Cambria" pitchFamily="18" charset="0"/>
                <a:cs typeface="Arial" pitchFamily="34" charset="0"/>
              </a:rPr>
              <a:t>delegate</a:t>
            </a:r>
            <a:r>
              <a:rPr lang="pl-PL" sz="1600" dirty="0">
                <a:solidFill>
                  <a:schemeClr val="accent2">
                    <a:lumMod val="50000"/>
                  </a:schemeClr>
                </a:solidFill>
                <a:latin typeface="Cambria" pitchFamily="18" charset="0"/>
                <a:cs typeface="Arial" pitchFamily="34" charset="0"/>
              </a:rPr>
              <a:t> </a:t>
            </a:r>
            <a:r>
              <a:rPr lang="en-US" sz="1600" dirty="0">
                <a:solidFill>
                  <a:schemeClr val="accent2">
                    <a:lumMod val="50000"/>
                  </a:schemeClr>
                </a:solidFill>
                <a:latin typeface="Cambria" pitchFamily="18" charset="0"/>
                <a:cs typeface="Arial" pitchFamily="34" charset="0"/>
              </a:rPr>
              <a:t>tasks of management that register to the Chamber of Economy of Montenegro</a:t>
            </a:r>
            <a:r>
              <a:rPr lang="pl-PL" sz="1600" dirty="0">
                <a:solidFill>
                  <a:schemeClr val="accent2">
                    <a:lumMod val="50000"/>
                  </a:schemeClr>
                </a:solidFill>
                <a:latin typeface="Cambria" pitchFamily="18" charset="0"/>
                <a:cs typeface="Arial" pitchFamily="34" charset="0"/>
              </a:rPr>
              <a:t>.</a:t>
            </a:r>
            <a:endParaRPr lang="en-US" sz="1600" dirty="0">
              <a:solidFill>
                <a:schemeClr val="accent2">
                  <a:lumMod val="50000"/>
                </a:schemeClr>
              </a:solidFill>
              <a:latin typeface="Cambria" pitchFamily="18" charset="0"/>
              <a:cs typeface="Arial" pitchFamily="34" charset="0"/>
            </a:endParaRPr>
          </a:p>
          <a:p>
            <a:pPr>
              <a:defRPr/>
            </a:pPr>
            <a:r>
              <a:rPr lang="pl-PL" sz="1600" dirty="0">
                <a:solidFill>
                  <a:schemeClr val="accent2">
                    <a:lumMod val="50000"/>
                  </a:schemeClr>
                </a:solidFill>
                <a:latin typeface="Cambria" pitchFamily="18" charset="0"/>
                <a:cs typeface="Arial" pitchFamily="34" charset="0"/>
              </a:rPr>
              <a:t> </a:t>
            </a:r>
            <a:endParaRPr lang="en-US" sz="1600" dirty="0">
              <a:solidFill>
                <a:schemeClr val="accent2">
                  <a:lumMod val="50000"/>
                </a:schemeClr>
              </a:solidFill>
              <a:latin typeface="Cambria" pitchFamily="18" charset="0"/>
              <a:cs typeface="Arial" pitchFamily="34" charset="0"/>
            </a:endParaRPr>
          </a:p>
          <a:p>
            <a:pPr>
              <a:defRPr/>
            </a:pPr>
            <a:r>
              <a:rPr lang="pl-PL" sz="1600" dirty="0">
                <a:solidFill>
                  <a:schemeClr val="accent2">
                    <a:lumMod val="50000"/>
                  </a:schemeClr>
                </a:solidFill>
                <a:latin typeface="Cambria" pitchFamily="18" charset="0"/>
                <a:cs typeface="Arial" pitchFamily="34" charset="0"/>
              </a:rPr>
              <a:t>Website </a:t>
            </a:r>
            <a:r>
              <a:rPr lang="en-US" sz="1600" u="sng" dirty="0">
                <a:solidFill>
                  <a:schemeClr val="accent2">
                    <a:lumMod val="50000"/>
                  </a:schemeClr>
                </a:solidFill>
                <a:latin typeface="Cambria" pitchFamily="18" charset="0"/>
                <a:cs typeface="Arial" pitchFamily="34" charset="0"/>
                <a:hlinkClick r:id="rId2"/>
              </a:rPr>
              <a:t>www.licence.me</a:t>
            </a:r>
            <a:r>
              <a:rPr lang="en-US" sz="1600" dirty="0">
                <a:solidFill>
                  <a:schemeClr val="accent2">
                    <a:lumMod val="50000"/>
                  </a:schemeClr>
                </a:solidFill>
                <a:latin typeface="Cambria" pitchFamily="18" charset="0"/>
                <a:cs typeface="Arial" pitchFamily="34" charset="0"/>
              </a:rPr>
              <a:t> will start working on 08.decembar 2012. </a:t>
            </a:r>
            <a:r>
              <a:rPr lang="en-US" sz="1600" dirty="0" err="1">
                <a:solidFill>
                  <a:schemeClr val="accent2">
                    <a:lumMod val="50000"/>
                  </a:schemeClr>
                </a:solidFill>
                <a:latin typeface="Cambria" pitchFamily="18" charset="0"/>
                <a:cs typeface="Arial" pitchFamily="34" charset="0"/>
              </a:rPr>
              <a:t>godine</a:t>
            </a:r>
            <a:r>
              <a:rPr lang="en-US" sz="1600" dirty="0">
                <a:solidFill>
                  <a:schemeClr val="accent2">
                    <a:lumMod val="50000"/>
                  </a:schemeClr>
                </a:solidFill>
                <a:latin typeface="Cambria" pitchFamily="18" charset="0"/>
                <a:cs typeface="Arial" pitchFamily="34" charset="0"/>
              </a:rPr>
              <a:t>.  </a:t>
            </a:r>
            <a:endParaRPr lang="en-GB" sz="1100" b="1" dirty="0">
              <a:solidFill>
                <a:schemeClr val="accent2">
                  <a:lumMod val="50000"/>
                </a:schemeClr>
              </a:solidFill>
              <a:latin typeface="Cambria" pitchFamily="18" charset="0"/>
              <a:cs typeface="Arial" pitchFamily="34" charset="0"/>
            </a:endParaRPr>
          </a:p>
          <a:p>
            <a:pPr algn="just">
              <a:defRPr/>
            </a:pPr>
            <a:endParaRPr lang="en-US" sz="1600" dirty="0">
              <a:solidFill>
                <a:schemeClr val="accent2">
                  <a:lumMod val="50000"/>
                </a:schemeClr>
              </a:solidFill>
              <a:latin typeface="Cambria" pitchFamily="18" charset="0"/>
              <a:cs typeface="Arial" pitchFamily="34" charset="0"/>
            </a:endParaRPr>
          </a:p>
          <a:p>
            <a:pPr>
              <a:defRPr/>
            </a:pPr>
            <a:endParaRPr lang="en-US" sz="1600" dirty="0">
              <a:solidFill>
                <a:schemeClr val="accent2">
                  <a:lumMod val="50000"/>
                </a:schemeClr>
              </a:solidFill>
              <a:latin typeface="Cambria" pitchFamily="18" charset="0"/>
              <a:cs typeface="Arial" pitchFamily="34" charset="0"/>
            </a:endParaRPr>
          </a:p>
        </p:txBody>
      </p:sp>
      <p:grpSp>
        <p:nvGrpSpPr>
          <p:cNvPr id="1229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pic>
        <p:nvPicPr>
          <p:cNvPr id="1229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2297"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2299" name="Rectangle 20"/>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285875"/>
            <a:ext cx="8701088" cy="4643438"/>
          </a:xfrm>
          <a:prstGeom prst="rect">
            <a:avLst/>
          </a:prstGeom>
          <a:noFill/>
          <a:ln w="9525" algn="ctr">
            <a:noFill/>
            <a:miter lim="800000"/>
            <a:headEnd/>
            <a:tailEnd/>
          </a:ln>
          <a:effectLst/>
        </p:spPr>
        <p:txBody>
          <a:bodyPr/>
          <a:lstStyle/>
          <a:p>
            <a:pPr fontAlgn="auto">
              <a:spcBef>
                <a:spcPts val="0"/>
              </a:spcBef>
              <a:spcAft>
                <a:spcPts val="0"/>
              </a:spcAft>
              <a:defRPr/>
            </a:pPr>
            <a:r>
              <a:rPr lang="sr-Latn-ME" u="sng" dirty="0">
                <a:solidFill>
                  <a:schemeClr val="accent2">
                    <a:lumMod val="50000"/>
                  </a:schemeClr>
                </a:solidFill>
                <a:latin typeface="+mn-lt"/>
                <a:cs typeface="+mn-cs"/>
              </a:rPr>
              <a:t>Law on Electronic Signature provides that:</a:t>
            </a:r>
          </a:p>
          <a:p>
            <a:pPr algn="just" fontAlgn="auto">
              <a:spcBef>
                <a:spcPts val="0"/>
              </a:spcBef>
              <a:spcAft>
                <a:spcPts val="0"/>
              </a:spcAft>
              <a:defRPr/>
            </a:pPr>
            <a:endParaRPr lang="sr-Latn-ME" dirty="0">
              <a:solidFill>
                <a:schemeClr val="accent2">
                  <a:lumMod val="50000"/>
                </a:schemeClr>
              </a:solidFill>
              <a:latin typeface="+mn-lt"/>
              <a:cs typeface="+mn-cs"/>
            </a:endParaRPr>
          </a:p>
          <a:p>
            <a:pPr algn="just" fontAlgn="auto">
              <a:spcBef>
                <a:spcPts val="0"/>
              </a:spcBef>
              <a:spcAft>
                <a:spcPts val="0"/>
              </a:spcAft>
              <a:defRPr/>
            </a:pPr>
            <a:endParaRPr lang="sr-Latn-ME" dirty="0">
              <a:solidFill>
                <a:schemeClr val="accent2">
                  <a:lumMod val="50000"/>
                </a:schemeClr>
              </a:solidFill>
              <a:latin typeface="+mn-lt"/>
              <a:cs typeface="+mn-cs"/>
            </a:endParaRPr>
          </a:p>
          <a:p>
            <a:pPr algn="just" fontAlgn="auto">
              <a:spcBef>
                <a:spcPts val="0"/>
              </a:spcBef>
              <a:spcAft>
                <a:spcPts val="0"/>
              </a:spcAft>
              <a:defRPr/>
            </a:pPr>
            <a:r>
              <a:rPr lang="en-US" dirty="0">
                <a:solidFill>
                  <a:schemeClr val="accent2">
                    <a:lumMod val="50000"/>
                  </a:schemeClr>
                </a:solidFill>
                <a:latin typeface="+mn-lt"/>
                <a:cs typeface="+mn-cs"/>
              </a:rPr>
              <a:t>Certification services in the Montenegro may be performed also by certification service providers that have head</a:t>
            </a:r>
            <a:r>
              <a:rPr lang="sr-Latn-ME" dirty="0">
                <a:solidFill>
                  <a:schemeClr val="accent2">
                    <a:lumMod val="50000"/>
                  </a:schemeClr>
                </a:solidFill>
                <a:latin typeface="+mn-lt"/>
                <a:cs typeface="+mn-cs"/>
              </a:rPr>
              <a:t> </a:t>
            </a:r>
            <a:r>
              <a:rPr lang="en-US" dirty="0">
                <a:solidFill>
                  <a:schemeClr val="accent2">
                    <a:lumMod val="50000"/>
                  </a:schemeClr>
                </a:solidFill>
                <a:latin typeface="+mn-lt"/>
                <a:cs typeface="+mn-cs"/>
              </a:rPr>
              <a:t>offices abroad.</a:t>
            </a:r>
            <a:endParaRPr lang="sr-Latn-ME" dirty="0">
              <a:solidFill>
                <a:schemeClr val="accent2">
                  <a:lumMod val="50000"/>
                </a:schemeClr>
              </a:solidFill>
              <a:latin typeface="+mn-lt"/>
              <a:cs typeface="+mn-cs"/>
            </a:endParaRPr>
          </a:p>
          <a:p>
            <a:pPr algn="just" fontAlgn="auto">
              <a:spcBef>
                <a:spcPts val="0"/>
              </a:spcBef>
              <a:spcAft>
                <a:spcPts val="0"/>
              </a:spcAft>
              <a:defRPr/>
            </a:pPr>
            <a:endParaRPr lang="en-US" dirty="0">
              <a:solidFill>
                <a:schemeClr val="accent2">
                  <a:lumMod val="50000"/>
                </a:schemeClr>
              </a:solidFill>
              <a:latin typeface="+mn-lt"/>
              <a:cs typeface="+mn-cs"/>
            </a:endParaRPr>
          </a:p>
          <a:p>
            <a:pPr algn="just" fontAlgn="auto">
              <a:spcBef>
                <a:spcPts val="0"/>
              </a:spcBef>
              <a:spcAft>
                <a:spcPts val="0"/>
              </a:spcAft>
              <a:defRPr/>
            </a:pPr>
            <a:r>
              <a:rPr lang="en-US" dirty="0">
                <a:solidFill>
                  <a:schemeClr val="accent2">
                    <a:lumMod val="50000"/>
                  </a:schemeClr>
                </a:solidFill>
                <a:latin typeface="+mn-lt"/>
                <a:cs typeface="+mn-cs"/>
              </a:rPr>
              <a:t>Qualified certificates issued by certification service providers with head office in one of</a:t>
            </a:r>
            <a:r>
              <a:rPr lang="sr-Latn-ME" dirty="0">
                <a:solidFill>
                  <a:schemeClr val="accent2">
                    <a:lumMod val="50000"/>
                  </a:schemeClr>
                </a:solidFill>
                <a:latin typeface="+mn-lt"/>
                <a:cs typeface="+mn-cs"/>
              </a:rPr>
              <a:t> </a:t>
            </a:r>
            <a:r>
              <a:rPr lang="en-US" dirty="0">
                <a:solidFill>
                  <a:schemeClr val="accent2">
                    <a:lumMod val="50000"/>
                  </a:schemeClr>
                </a:solidFill>
                <a:latin typeface="+mn-lt"/>
                <a:cs typeface="+mn-cs"/>
              </a:rPr>
              <a:t>the Member States of the European Union have the same legal force as qualified</a:t>
            </a:r>
            <a:r>
              <a:rPr lang="sr-Latn-ME" dirty="0">
                <a:solidFill>
                  <a:schemeClr val="accent2">
                    <a:lumMod val="50000"/>
                  </a:schemeClr>
                </a:solidFill>
                <a:latin typeface="+mn-lt"/>
                <a:cs typeface="+mn-cs"/>
              </a:rPr>
              <a:t> </a:t>
            </a:r>
            <a:r>
              <a:rPr lang="en-US" dirty="0">
                <a:solidFill>
                  <a:schemeClr val="accent2">
                    <a:lumMod val="50000"/>
                  </a:schemeClr>
                </a:solidFill>
                <a:latin typeface="+mn-lt"/>
                <a:cs typeface="+mn-cs"/>
              </a:rPr>
              <a:t>certificates issued in the </a:t>
            </a:r>
            <a:r>
              <a:rPr lang="sr-Latn-ME" dirty="0">
                <a:solidFill>
                  <a:schemeClr val="accent2">
                    <a:lumMod val="50000"/>
                  </a:schemeClr>
                </a:solidFill>
                <a:latin typeface="+mn-lt"/>
                <a:cs typeface="+mn-cs"/>
              </a:rPr>
              <a:t>Montenegro</a:t>
            </a:r>
            <a:r>
              <a:rPr lang="en-US" dirty="0">
                <a:solidFill>
                  <a:schemeClr val="accent2">
                    <a:lumMod val="50000"/>
                  </a:schemeClr>
                </a:solidFill>
                <a:latin typeface="+mn-lt"/>
                <a:cs typeface="+mn-cs"/>
              </a:rPr>
              <a:t>.</a:t>
            </a:r>
            <a:r>
              <a:rPr lang="sr-Latn-ME" dirty="0">
                <a:solidFill>
                  <a:schemeClr val="accent2">
                    <a:lumMod val="50000"/>
                  </a:schemeClr>
                </a:solidFill>
                <a:latin typeface="+mn-lt"/>
                <a:cs typeface="+mn-cs"/>
              </a:rPr>
              <a:t> </a:t>
            </a:r>
          </a:p>
          <a:p>
            <a:pPr algn="just" fontAlgn="auto">
              <a:spcBef>
                <a:spcPts val="0"/>
              </a:spcBef>
              <a:spcAft>
                <a:spcPts val="0"/>
              </a:spcAft>
              <a:defRPr/>
            </a:pPr>
            <a:endParaRPr lang="en-US" dirty="0">
              <a:solidFill>
                <a:schemeClr val="accent2">
                  <a:lumMod val="50000"/>
                </a:schemeClr>
              </a:solidFill>
              <a:latin typeface="+mn-lt"/>
              <a:cs typeface="+mn-cs"/>
            </a:endParaRPr>
          </a:p>
          <a:p>
            <a:pPr algn="just" fontAlgn="auto">
              <a:spcBef>
                <a:spcPts val="0"/>
              </a:spcBef>
              <a:spcAft>
                <a:spcPts val="0"/>
              </a:spcAft>
              <a:defRPr/>
            </a:pPr>
            <a:r>
              <a:rPr lang="en-US" dirty="0">
                <a:solidFill>
                  <a:schemeClr val="accent2">
                    <a:lumMod val="50000"/>
                  </a:schemeClr>
                </a:solidFill>
                <a:latin typeface="+mn-lt"/>
                <a:cs typeface="+mn-cs"/>
              </a:rPr>
              <a:t>Qualified certificates issued by certification service providers with head office abroad,</a:t>
            </a:r>
            <a:r>
              <a:rPr lang="sr-Latn-ME" dirty="0">
                <a:solidFill>
                  <a:schemeClr val="accent2">
                    <a:lumMod val="50000"/>
                  </a:schemeClr>
                </a:solidFill>
                <a:latin typeface="+mn-lt"/>
                <a:cs typeface="+mn-cs"/>
              </a:rPr>
              <a:t> </a:t>
            </a:r>
            <a:r>
              <a:rPr lang="en-US" dirty="0">
                <a:solidFill>
                  <a:schemeClr val="accent2">
                    <a:lumMod val="50000"/>
                  </a:schemeClr>
                </a:solidFill>
                <a:latin typeface="+mn-lt"/>
                <a:cs typeface="+mn-cs"/>
              </a:rPr>
              <a:t>outside the European Union, have the same legal force as qualified certificates issued in</a:t>
            </a:r>
            <a:r>
              <a:rPr lang="sr-Latn-ME" dirty="0">
                <a:solidFill>
                  <a:schemeClr val="accent2">
                    <a:lumMod val="50000"/>
                  </a:schemeClr>
                </a:solidFill>
                <a:latin typeface="+mn-lt"/>
                <a:cs typeface="+mn-cs"/>
              </a:rPr>
              <a:t> </a:t>
            </a:r>
            <a:r>
              <a:rPr lang="en-US" dirty="0">
                <a:solidFill>
                  <a:schemeClr val="accent2">
                    <a:lumMod val="50000"/>
                  </a:schemeClr>
                </a:solidFill>
                <a:latin typeface="+mn-lt"/>
                <a:cs typeface="+mn-cs"/>
              </a:rPr>
              <a:t>the </a:t>
            </a:r>
            <a:r>
              <a:rPr lang="sr-Latn-ME" dirty="0">
                <a:solidFill>
                  <a:schemeClr val="accent2">
                    <a:lumMod val="50000"/>
                  </a:schemeClr>
                </a:solidFill>
                <a:latin typeface="+mn-lt"/>
                <a:cs typeface="+mn-cs"/>
              </a:rPr>
              <a:t>Montenegro</a:t>
            </a:r>
            <a:r>
              <a:rPr lang="en-US" dirty="0">
                <a:solidFill>
                  <a:schemeClr val="accent2">
                    <a:lumMod val="50000"/>
                  </a:schemeClr>
                </a:solidFill>
                <a:latin typeface="+mn-lt"/>
                <a:cs typeface="+mn-cs"/>
              </a:rPr>
              <a:t>, </a:t>
            </a:r>
            <a:r>
              <a:rPr lang="sr-Latn-ME" dirty="0">
                <a:solidFill>
                  <a:schemeClr val="accent2">
                    <a:lumMod val="50000"/>
                  </a:schemeClr>
                </a:solidFill>
                <a:latin typeface="+mn-lt"/>
                <a:cs typeface="+mn-cs"/>
              </a:rPr>
              <a:t>in accordance with the Law on Electronic Signature</a:t>
            </a:r>
          </a:p>
          <a:p>
            <a:pPr algn="just" fontAlgn="auto">
              <a:spcBef>
                <a:spcPts val="0"/>
              </a:spcBef>
              <a:spcAft>
                <a:spcPts val="0"/>
              </a:spcAft>
              <a:defRPr/>
            </a:pPr>
            <a:endParaRPr lang="sr-Latn-ME" dirty="0">
              <a:solidFill>
                <a:schemeClr val="accent2">
                  <a:lumMod val="50000"/>
                </a:schemeClr>
              </a:solidFill>
              <a:latin typeface="+mn-lt"/>
              <a:cs typeface="+mn-cs"/>
            </a:endParaRPr>
          </a:p>
          <a:p>
            <a:pPr fontAlgn="auto">
              <a:spcBef>
                <a:spcPts val="0"/>
              </a:spcBef>
              <a:spcAft>
                <a:spcPts val="0"/>
              </a:spcAft>
              <a:defRPr/>
            </a:pPr>
            <a:r>
              <a:rPr lang="sr-Latn-ME" dirty="0">
                <a:solidFill>
                  <a:schemeClr val="accent2">
                    <a:lumMod val="50000"/>
                  </a:schemeClr>
                </a:solidFill>
                <a:latin typeface="+mn-lt"/>
                <a:cs typeface="+mn-cs"/>
              </a:rPr>
              <a:t>Law on Electronic Signature </a:t>
            </a:r>
            <a:r>
              <a:rPr lang="en-US" dirty="0">
                <a:solidFill>
                  <a:schemeClr val="accent2">
                    <a:lumMod val="50000"/>
                  </a:schemeClr>
                </a:solidFill>
                <a:latin typeface="+mn-lt"/>
                <a:cs typeface="+mn-cs"/>
              </a:rPr>
              <a:t> article </a:t>
            </a:r>
            <a:r>
              <a:rPr lang="sr-Latn-ME" dirty="0">
                <a:solidFill>
                  <a:schemeClr val="accent2">
                    <a:lumMod val="50000"/>
                  </a:schemeClr>
                </a:solidFill>
                <a:latin typeface="+mn-lt"/>
                <a:cs typeface="+mn-cs"/>
              </a:rPr>
              <a:t>21 </a:t>
            </a:r>
            <a:endParaRPr lang="en-US" dirty="0">
              <a:solidFill>
                <a:schemeClr val="accent2">
                  <a:lumMod val="50000"/>
                </a:schemeClr>
              </a:solidFill>
              <a:latin typeface="+mn-lt"/>
              <a:cs typeface="+mn-cs"/>
            </a:endParaRPr>
          </a:p>
          <a:p>
            <a:pPr algn="just" fontAlgn="auto">
              <a:spcBef>
                <a:spcPts val="0"/>
              </a:spcBef>
              <a:spcAft>
                <a:spcPts val="0"/>
              </a:spcAft>
              <a:defRPr/>
            </a:pPr>
            <a:endParaRPr lang="en-US" dirty="0">
              <a:solidFill>
                <a:schemeClr val="accent2">
                  <a:lumMod val="50000"/>
                </a:schemeClr>
              </a:solidFill>
              <a:latin typeface="+mn-lt"/>
              <a:cs typeface="+mn-cs"/>
            </a:endParaRPr>
          </a:p>
          <a:p>
            <a:pPr marL="814388" indent="-450850" algn="ctr" fontAlgn="auto">
              <a:spcBef>
                <a:spcPts val="0"/>
              </a:spcBef>
              <a:spcAft>
                <a:spcPts val="0"/>
              </a:spcAft>
              <a:defRPr/>
            </a:pPr>
            <a:endParaRPr lang="en-US" sz="1400" b="1" dirty="0">
              <a:solidFill>
                <a:schemeClr val="accent2">
                  <a:lumMod val="50000"/>
                </a:schemeClr>
              </a:solidFill>
              <a:latin typeface="Cambria" pitchFamily="18" charset="0"/>
              <a:cs typeface="+mn-cs"/>
            </a:endParaRPr>
          </a:p>
        </p:txBody>
      </p:sp>
      <p:grpSp>
        <p:nvGrpSpPr>
          <p:cNvPr id="1331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13320"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332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3324"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40" name="Text Box 121"/>
          <p:cNvSpPr txBox="1">
            <a:spLocks noChangeArrowheads="1"/>
          </p:cNvSpPr>
          <p:nvPr/>
        </p:nvSpPr>
        <p:spPr bwMode="auto">
          <a:xfrm>
            <a:off x="228600" y="1357313"/>
            <a:ext cx="8701088" cy="4929187"/>
          </a:xfrm>
          <a:prstGeom prst="rect">
            <a:avLst/>
          </a:prstGeom>
          <a:noFill/>
          <a:ln w="9525" algn="ctr">
            <a:noFill/>
            <a:miter lim="800000"/>
            <a:headEnd/>
            <a:tailEnd/>
          </a:ln>
        </p:spPr>
        <p:txBody>
          <a:bodyPr/>
          <a:lstStyle/>
          <a:p>
            <a:pPr marL="814388" indent="-450850" algn="ctr"/>
            <a:r>
              <a:rPr lang="en-US" sz="2400" b="1">
                <a:solidFill>
                  <a:srgbClr val="C00000"/>
                </a:solidFill>
                <a:latin typeface="Cambria" pitchFamily="18" charset="0"/>
              </a:rPr>
              <a:t>Providing information, advice and other assistance </a:t>
            </a:r>
            <a:r>
              <a:rPr lang="en-US" sz="2400">
                <a:solidFill>
                  <a:srgbClr val="C00000"/>
                </a:solidFill>
                <a:latin typeface="Cambria" pitchFamily="18" charset="0"/>
              </a:rPr>
              <a:t>www.gov.me</a:t>
            </a:r>
          </a:p>
        </p:txBody>
      </p:sp>
      <p:grpSp>
        <p:nvGrpSpPr>
          <p:cNvPr id="1434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1143000" y="4143375"/>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14343"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pic>
        <p:nvPicPr>
          <p:cNvPr id="14344" name="Picture 2"/>
          <p:cNvPicPr>
            <a:picLocks noChangeAspect="1" noChangeArrowheads="1"/>
          </p:cNvPicPr>
          <p:nvPr/>
        </p:nvPicPr>
        <p:blipFill>
          <a:blip r:embed="rId3"/>
          <a:srcRect/>
          <a:stretch>
            <a:fillRect/>
          </a:stretch>
        </p:blipFill>
        <p:spPr bwMode="auto">
          <a:xfrm>
            <a:off x="928688" y="2286000"/>
            <a:ext cx="7429500" cy="3929063"/>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4346"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4348"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4" name="Text Box 121"/>
          <p:cNvSpPr txBox="1">
            <a:spLocks noChangeArrowheads="1"/>
          </p:cNvSpPr>
          <p:nvPr/>
        </p:nvSpPr>
        <p:spPr bwMode="auto">
          <a:xfrm>
            <a:off x="228600" y="1285875"/>
            <a:ext cx="8701088" cy="4643438"/>
          </a:xfrm>
          <a:prstGeom prst="rect">
            <a:avLst/>
          </a:prstGeom>
          <a:noFill/>
          <a:ln w="9525" algn="ctr">
            <a:noFill/>
            <a:miter lim="800000"/>
            <a:headEnd/>
            <a:tailEnd/>
          </a:ln>
        </p:spPr>
        <p:txBody>
          <a:bodyPr/>
          <a:lstStyle/>
          <a:p>
            <a:pPr marL="814388" indent="-450850" algn="ctr"/>
            <a:r>
              <a:rPr lang="en-US" sz="2400" b="1">
                <a:solidFill>
                  <a:srgbClr val="C00000"/>
                </a:solidFill>
                <a:latin typeface="Cambria" pitchFamily="18" charset="0"/>
              </a:rPr>
              <a:t>eGovernment Portal</a:t>
            </a:r>
          </a:p>
          <a:p>
            <a:pPr marL="814388" indent="-450850" algn="ctr"/>
            <a:r>
              <a:rPr lang="en-US" sz="2400">
                <a:solidFill>
                  <a:srgbClr val="C00000"/>
                </a:solidFill>
                <a:latin typeface="Cambria" pitchFamily="18" charset="0"/>
              </a:rPr>
              <a:t>www.euprava.me</a:t>
            </a:r>
          </a:p>
          <a:p>
            <a:pPr marL="814388" indent="-450850" algn="ctr"/>
            <a:endParaRPr lang="en-US" sz="2400" b="1">
              <a:solidFill>
                <a:srgbClr val="C00000"/>
              </a:solidFill>
              <a:latin typeface="Cambria" pitchFamily="18" charset="0"/>
            </a:endParaRPr>
          </a:p>
        </p:txBody>
      </p:sp>
      <p:grpSp>
        <p:nvGrpSpPr>
          <p:cNvPr id="1536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1143000" y="4143375"/>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15367"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pic>
        <p:nvPicPr>
          <p:cNvPr id="15368" name="Picture 2"/>
          <p:cNvPicPr>
            <a:picLocks noChangeAspect="1" noChangeArrowheads="1"/>
          </p:cNvPicPr>
          <p:nvPr/>
        </p:nvPicPr>
        <p:blipFill>
          <a:blip r:embed="rId3"/>
          <a:srcRect/>
          <a:stretch>
            <a:fillRect/>
          </a:stretch>
        </p:blipFill>
        <p:spPr bwMode="auto">
          <a:xfrm>
            <a:off x="1000125" y="2143125"/>
            <a:ext cx="7286625" cy="40005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5370"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5372"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388" name="Text Box 121"/>
          <p:cNvSpPr txBox="1">
            <a:spLocks noChangeArrowheads="1"/>
          </p:cNvSpPr>
          <p:nvPr/>
        </p:nvSpPr>
        <p:spPr bwMode="auto">
          <a:xfrm>
            <a:off x="228600" y="1285875"/>
            <a:ext cx="8701088" cy="4643438"/>
          </a:xfrm>
          <a:prstGeom prst="rect">
            <a:avLst/>
          </a:prstGeom>
          <a:noFill/>
          <a:ln w="9525" algn="ctr">
            <a:noFill/>
            <a:miter lim="800000"/>
            <a:headEnd/>
            <a:tailEnd/>
          </a:ln>
        </p:spPr>
        <p:txBody>
          <a:bodyPr/>
          <a:lstStyle/>
          <a:p>
            <a:pPr marL="814388" indent="-450850" algn="ctr"/>
            <a:r>
              <a:rPr lang="en-US" sz="2400" b="1">
                <a:solidFill>
                  <a:srgbClr val="C00000"/>
                </a:solidFill>
                <a:latin typeface="Cambria" pitchFamily="18" charset="0"/>
              </a:rPr>
              <a:t>eGovernment Portal</a:t>
            </a:r>
          </a:p>
          <a:p>
            <a:pPr marL="814388" indent="-450850" algn="ctr"/>
            <a:r>
              <a:rPr lang="en-US" sz="2400">
                <a:solidFill>
                  <a:srgbClr val="C00000"/>
                </a:solidFill>
                <a:latin typeface="Cambria" pitchFamily="18" charset="0"/>
              </a:rPr>
              <a:t>www.euprava.me</a:t>
            </a:r>
          </a:p>
          <a:p>
            <a:pPr marL="814388" indent="-450850" algn="ctr"/>
            <a:endParaRPr lang="en-US" sz="2400" b="1">
              <a:solidFill>
                <a:srgbClr val="C00000"/>
              </a:solidFill>
              <a:latin typeface="Cambria" pitchFamily="18" charset="0"/>
            </a:endParaRPr>
          </a:p>
        </p:txBody>
      </p:sp>
      <p:grpSp>
        <p:nvGrpSpPr>
          <p:cNvPr id="1638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1143000" y="4143375"/>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16391"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grpSp>
        <p:nvGrpSpPr>
          <p:cNvPr id="16392" name="Group 1"/>
          <p:cNvGrpSpPr>
            <a:grpSpLocks/>
          </p:cNvGrpSpPr>
          <p:nvPr/>
        </p:nvGrpSpPr>
        <p:grpSpPr bwMode="auto">
          <a:xfrm>
            <a:off x="1643063" y="2857500"/>
            <a:ext cx="5572125" cy="2125663"/>
            <a:chOff x="1617" y="3812"/>
            <a:chExt cx="7918" cy="2335"/>
          </a:xfrm>
        </p:grpSpPr>
        <p:sp>
          <p:nvSpPr>
            <p:cNvPr id="33809" name="AutoShape 17"/>
            <p:cNvSpPr>
              <a:spLocks noChangeShapeType="1"/>
            </p:cNvSpPr>
            <p:nvPr/>
          </p:nvSpPr>
          <p:spPr bwMode="auto">
            <a:xfrm>
              <a:off x="8637" y="4747"/>
              <a:ext cx="2" cy="452"/>
            </a:xfrm>
            <a:prstGeom prst="straightConnector1">
              <a:avLst/>
            </a:prstGeom>
            <a:noFill/>
            <a:ln w="44450">
              <a:solidFill>
                <a:schemeClr val="tx2">
                  <a:lumMod val="60000"/>
                  <a:lumOff val="40000"/>
                </a:schemeClr>
              </a:solidFill>
              <a:round/>
              <a:headEnd/>
              <a:tailEnd type="triangle" w="sm" len="med"/>
            </a:ln>
          </p:spPr>
          <p:txBody>
            <a:bodyPr/>
            <a:lstStyle/>
            <a:p>
              <a:pPr>
                <a:defRPr/>
              </a:pPr>
              <a:endParaRPr lang="en-US"/>
            </a:p>
          </p:txBody>
        </p:sp>
        <p:sp>
          <p:nvSpPr>
            <p:cNvPr id="33808" name="Text Box 16"/>
            <p:cNvSpPr txBox="1">
              <a:spLocks noChangeArrowheads="1"/>
            </p:cNvSpPr>
            <p:nvPr/>
          </p:nvSpPr>
          <p:spPr bwMode="auto">
            <a:xfrm>
              <a:off x="1617" y="3847"/>
              <a:ext cx="1320" cy="860"/>
            </a:xfrm>
            <a:prstGeom prst="rect">
              <a:avLst/>
            </a:prstGeom>
            <a:noFill/>
            <a:ln w="38100">
              <a:noFill/>
              <a:miter lim="800000"/>
              <a:headEnd/>
              <a:tailEnd/>
            </a:ln>
            <a:effectLst>
              <a:outerShdw dist="28398" dir="3806097" algn="ctr" rotWithShape="0">
                <a:srgbClr val="205867">
                  <a:alpha val="50000"/>
                </a:srgbClr>
              </a:outerShdw>
            </a:effectLst>
          </p:spPr>
          <p:txBody>
            <a:bodyPr anchor="ctr"/>
            <a:lstStyle/>
            <a:p>
              <a:pPr algn="ctr">
                <a:defRPr/>
              </a:pPr>
              <a:r>
                <a:rPr lang="en-US" sz="900" b="1" dirty="0">
                  <a:latin typeface="Calibri" pitchFamily="34" charset="0"/>
                  <a:ea typeface="Calibri" pitchFamily="34" charset="0"/>
                  <a:cs typeface="Times New Roman" pitchFamily="18" charset="0"/>
                </a:rPr>
                <a:t>Natural </a:t>
              </a:r>
              <a:r>
                <a:rPr lang="sr-Latn-ME" sz="900" b="1" dirty="0">
                  <a:latin typeface="Calibri" pitchFamily="34" charset="0"/>
                  <a:ea typeface="Calibri" pitchFamily="34" charset="0"/>
                  <a:cs typeface="Times New Roman" pitchFamily="18" charset="0"/>
                </a:rPr>
                <a:t>or Legal </a:t>
              </a:r>
              <a:r>
                <a:rPr lang="en-US" sz="900" b="1" dirty="0">
                  <a:latin typeface="Calibri" pitchFamily="34" charset="0"/>
                  <a:ea typeface="Calibri" pitchFamily="34" charset="0"/>
                  <a:cs typeface="Times New Roman" pitchFamily="18" charset="0"/>
                </a:rPr>
                <a:t>person</a:t>
              </a:r>
              <a:endParaRPr lang="en-US" dirty="0">
                <a:latin typeface="Calibri" pitchFamily="34" charset="0"/>
              </a:endParaRPr>
            </a:p>
          </p:txBody>
        </p:sp>
        <p:sp>
          <p:nvSpPr>
            <p:cNvPr id="33807" name="AutoShape 15"/>
            <p:cNvSpPr>
              <a:spLocks noChangeShapeType="1"/>
            </p:cNvSpPr>
            <p:nvPr/>
          </p:nvSpPr>
          <p:spPr bwMode="auto">
            <a:xfrm rot="16200000">
              <a:off x="3282" y="3982"/>
              <a:ext cx="0" cy="451"/>
            </a:xfrm>
            <a:prstGeom prst="straightConnector1">
              <a:avLst/>
            </a:prstGeom>
            <a:noFill/>
            <a:ln w="44450">
              <a:solidFill>
                <a:schemeClr val="tx2">
                  <a:lumMod val="60000"/>
                  <a:lumOff val="40000"/>
                </a:schemeClr>
              </a:solidFill>
              <a:round/>
              <a:headEnd/>
              <a:tailEnd type="triangle" w="sm" len="med"/>
            </a:ln>
          </p:spPr>
          <p:txBody>
            <a:bodyPr/>
            <a:lstStyle/>
            <a:p>
              <a:pPr>
                <a:defRPr/>
              </a:pPr>
              <a:endParaRPr lang="en-US"/>
            </a:p>
          </p:txBody>
        </p:sp>
        <p:grpSp>
          <p:nvGrpSpPr>
            <p:cNvPr id="16402" name="Group 2"/>
            <p:cNvGrpSpPr>
              <a:grpSpLocks/>
            </p:cNvGrpSpPr>
            <p:nvPr/>
          </p:nvGrpSpPr>
          <p:grpSpPr bwMode="auto">
            <a:xfrm>
              <a:off x="2154" y="3812"/>
              <a:ext cx="7381" cy="2335"/>
              <a:chOff x="2154" y="3812"/>
              <a:chExt cx="7381" cy="2335"/>
            </a:xfrm>
          </p:grpSpPr>
          <p:sp>
            <p:nvSpPr>
              <p:cNvPr id="33806" name="Text Box 14"/>
              <p:cNvSpPr txBox="1">
                <a:spLocks noChangeArrowheads="1"/>
              </p:cNvSpPr>
              <p:nvPr/>
            </p:nvSpPr>
            <p:spPr bwMode="auto">
              <a:xfrm>
                <a:off x="5756" y="5287"/>
                <a:ext cx="1617" cy="860"/>
              </a:xfrm>
              <a:prstGeom prst="rect">
                <a:avLst/>
              </a:prstGeom>
              <a:solidFill>
                <a:schemeClr val="accent2">
                  <a:lumMod val="40000"/>
                  <a:lumOff val="60000"/>
                </a:schemeClr>
              </a:solidFill>
              <a:ln w="38100">
                <a:solidFill>
                  <a:srgbClr val="F2F2F2"/>
                </a:solidFill>
                <a:miter lim="800000"/>
                <a:headEnd/>
                <a:tailEnd/>
              </a:ln>
              <a:effectLst>
                <a:outerShdw dist="28398" dir="3806097" algn="ctr" rotWithShape="0">
                  <a:srgbClr val="205867">
                    <a:alpha val="50000"/>
                  </a:srgbClr>
                </a:outerShdw>
              </a:effectLst>
            </p:spPr>
            <p:txBody>
              <a:bodyPr anchor="ctr"/>
              <a:lstStyle/>
              <a:p>
                <a:pPr algn="ctr">
                  <a:defRPr/>
                </a:pPr>
                <a:r>
                  <a:rPr lang="sr-Latn-ME" sz="900" b="1" dirty="0">
                    <a:latin typeface="Calibri" pitchFamily="34" charset="0"/>
                    <a:ea typeface="Calibri" pitchFamily="34" charset="0"/>
                    <a:cs typeface="Times New Roman" pitchFamily="18" charset="0"/>
                  </a:rPr>
                  <a:t>eSignature</a:t>
                </a:r>
                <a:endParaRPr lang="en-US" sz="900" b="1" dirty="0">
                  <a:latin typeface="Calibri" pitchFamily="34" charset="0"/>
                  <a:ea typeface="Calibri" pitchFamily="34" charset="0"/>
                  <a:cs typeface="Times New Roman" pitchFamily="18" charset="0"/>
                </a:endParaRPr>
              </a:p>
            </p:txBody>
          </p:sp>
          <p:sp>
            <p:nvSpPr>
              <p:cNvPr id="33805" name="Text Box 13"/>
              <p:cNvSpPr txBox="1">
                <a:spLocks noChangeArrowheads="1"/>
              </p:cNvSpPr>
              <p:nvPr/>
            </p:nvSpPr>
            <p:spPr bwMode="auto">
              <a:xfrm>
                <a:off x="3598" y="5287"/>
                <a:ext cx="1617" cy="860"/>
              </a:xfrm>
              <a:prstGeom prst="rect">
                <a:avLst/>
              </a:prstGeom>
              <a:solidFill>
                <a:schemeClr val="accent2">
                  <a:lumMod val="40000"/>
                  <a:lumOff val="60000"/>
                </a:schemeClr>
              </a:solidFill>
              <a:ln w="38100">
                <a:solidFill>
                  <a:srgbClr val="F2F2F2"/>
                </a:solidFill>
                <a:miter lim="800000"/>
                <a:headEnd/>
                <a:tailEnd/>
              </a:ln>
              <a:effectLst>
                <a:outerShdw dist="28398" dir="3806097" algn="ctr" rotWithShape="0">
                  <a:srgbClr val="205867">
                    <a:alpha val="50000"/>
                  </a:srgbClr>
                </a:outerShdw>
              </a:effectLst>
            </p:spPr>
            <p:txBody>
              <a:bodyPr anchor="ctr"/>
              <a:lstStyle/>
              <a:p>
                <a:pPr algn="ctr">
                  <a:defRPr/>
                </a:pPr>
                <a:r>
                  <a:rPr lang="sr-Latn-ME" sz="900" b="1" dirty="0">
                    <a:latin typeface="Calibri" pitchFamily="34" charset="0"/>
                    <a:ea typeface="Calibri" pitchFamily="34" charset="0"/>
                    <a:cs typeface="Times New Roman" pitchFamily="18" charset="0"/>
                  </a:rPr>
                  <a:t>Electronic payment</a:t>
                </a:r>
                <a:endParaRPr lang="en-US" sz="900" b="1" dirty="0">
                  <a:latin typeface="Calibri" pitchFamily="34" charset="0"/>
                  <a:ea typeface="Calibri" pitchFamily="34" charset="0"/>
                  <a:cs typeface="Times New Roman" pitchFamily="18" charset="0"/>
                </a:endParaRPr>
              </a:p>
            </p:txBody>
          </p:sp>
          <p:sp>
            <p:nvSpPr>
              <p:cNvPr id="33804" name="AutoShape 12"/>
              <p:cNvSpPr>
                <a:spLocks noChangeShapeType="1"/>
              </p:cNvSpPr>
              <p:nvPr/>
            </p:nvSpPr>
            <p:spPr bwMode="auto">
              <a:xfrm rot="5400000">
                <a:off x="7601" y="5422"/>
                <a:ext cx="2" cy="451"/>
              </a:xfrm>
              <a:prstGeom prst="straightConnector1">
                <a:avLst/>
              </a:prstGeom>
              <a:noFill/>
              <a:ln w="44450">
                <a:solidFill>
                  <a:schemeClr val="tx2">
                    <a:lumMod val="60000"/>
                    <a:lumOff val="40000"/>
                  </a:schemeClr>
                </a:solidFill>
                <a:round/>
                <a:headEnd/>
                <a:tailEnd type="triangle" w="sm" len="med"/>
              </a:ln>
            </p:spPr>
            <p:txBody>
              <a:bodyPr/>
              <a:lstStyle/>
              <a:p>
                <a:pPr>
                  <a:defRPr/>
                </a:pPr>
                <a:endParaRPr lang="en-US"/>
              </a:p>
            </p:txBody>
          </p:sp>
          <p:sp>
            <p:nvSpPr>
              <p:cNvPr id="33803" name="Text Box 11"/>
              <p:cNvSpPr txBox="1">
                <a:spLocks noChangeArrowheads="1"/>
              </p:cNvSpPr>
              <p:nvPr/>
            </p:nvSpPr>
            <p:spPr bwMode="auto">
              <a:xfrm>
                <a:off x="3593" y="3812"/>
                <a:ext cx="1620" cy="860"/>
              </a:xfrm>
              <a:prstGeom prst="rect">
                <a:avLst/>
              </a:prstGeom>
              <a:solidFill>
                <a:schemeClr val="accent2">
                  <a:lumMod val="40000"/>
                  <a:lumOff val="60000"/>
                </a:schemeClr>
              </a:solidFill>
              <a:ln w="38100">
                <a:solidFill>
                  <a:srgbClr val="F2F2F2"/>
                </a:solidFill>
                <a:miter lim="800000"/>
                <a:headEnd/>
                <a:tailEnd/>
              </a:ln>
              <a:effectLst>
                <a:outerShdw dist="28398" dir="3806097" algn="ctr" rotWithShape="0">
                  <a:srgbClr val="205867">
                    <a:alpha val="50000"/>
                  </a:srgbClr>
                </a:outerShdw>
              </a:effectLst>
            </p:spPr>
            <p:txBody>
              <a:bodyPr anchor="ctr"/>
              <a:lstStyle/>
              <a:p>
                <a:pPr algn="ctr">
                  <a:defRPr/>
                </a:pPr>
                <a:r>
                  <a:rPr lang="en-US" sz="900" b="1" dirty="0">
                    <a:latin typeface="Calibri" pitchFamily="34" charset="0"/>
                    <a:ea typeface="Calibri" pitchFamily="34" charset="0"/>
                    <a:cs typeface="Times New Roman" pitchFamily="18" charset="0"/>
                  </a:rPr>
                  <a:t>Search electronic services</a:t>
                </a:r>
                <a:endParaRPr lang="en-US" b="1" dirty="0">
                  <a:latin typeface="Calibri" pitchFamily="34" charset="0"/>
                </a:endParaRPr>
              </a:p>
            </p:txBody>
          </p:sp>
          <p:sp>
            <p:nvSpPr>
              <p:cNvPr id="33802" name="Text Box 10"/>
              <p:cNvSpPr txBox="1">
                <a:spLocks noChangeArrowheads="1"/>
              </p:cNvSpPr>
              <p:nvPr/>
            </p:nvSpPr>
            <p:spPr bwMode="auto">
              <a:xfrm>
                <a:off x="5756" y="3847"/>
                <a:ext cx="1617" cy="860"/>
              </a:xfrm>
              <a:prstGeom prst="rect">
                <a:avLst/>
              </a:prstGeom>
              <a:solidFill>
                <a:schemeClr val="accent2">
                  <a:lumMod val="40000"/>
                  <a:lumOff val="60000"/>
                </a:schemeClr>
              </a:solidFill>
              <a:ln w="38100">
                <a:solidFill>
                  <a:srgbClr val="F2F2F2"/>
                </a:solidFill>
                <a:miter lim="800000"/>
                <a:headEnd/>
                <a:tailEnd/>
              </a:ln>
              <a:effectLst>
                <a:outerShdw dist="28398" dir="3806097" algn="ctr" rotWithShape="0">
                  <a:srgbClr val="205867">
                    <a:alpha val="50000"/>
                  </a:srgbClr>
                </a:outerShdw>
              </a:effectLst>
            </p:spPr>
            <p:txBody>
              <a:bodyPr anchor="ctr"/>
              <a:lstStyle/>
              <a:p>
                <a:pPr algn="ctr">
                  <a:defRPr/>
                </a:pPr>
                <a:r>
                  <a:rPr lang="en-US" sz="900" b="1" dirty="0">
                    <a:latin typeface="Calibri" pitchFamily="34" charset="0"/>
                    <a:ea typeface="Calibri" pitchFamily="34" charset="0"/>
                    <a:cs typeface="Times New Roman" pitchFamily="18" charset="0"/>
                  </a:rPr>
                  <a:t>Qualified certificate authentication</a:t>
                </a:r>
              </a:p>
            </p:txBody>
          </p:sp>
          <p:sp>
            <p:nvSpPr>
              <p:cNvPr id="33801" name="Text Box 9"/>
              <p:cNvSpPr txBox="1">
                <a:spLocks noChangeArrowheads="1"/>
              </p:cNvSpPr>
              <p:nvPr/>
            </p:nvSpPr>
            <p:spPr bwMode="auto">
              <a:xfrm>
                <a:off x="7918" y="5287"/>
                <a:ext cx="1617" cy="858"/>
              </a:xfrm>
              <a:prstGeom prst="rect">
                <a:avLst/>
              </a:prstGeom>
              <a:solidFill>
                <a:schemeClr val="accent2">
                  <a:lumMod val="40000"/>
                  <a:lumOff val="60000"/>
                </a:schemeClr>
              </a:solidFill>
              <a:ln w="38100">
                <a:solidFill>
                  <a:srgbClr val="F2F2F2"/>
                </a:solidFill>
                <a:miter lim="800000"/>
                <a:headEnd/>
                <a:tailEnd/>
              </a:ln>
              <a:effectLst>
                <a:outerShdw dist="28398" dir="3806097" algn="ctr" rotWithShape="0">
                  <a:srgbClr val="205867">
                    <a:alpha val="50000"/>
                  </a:srgbClr>
                </a:outerShdw>
              </a:effectLst>
            </p:spPr>
            <p:txBody>
              <a:bodyPr anchor="ctr"/>
              <a:lstStyle/>
              <a:p>
                <a:pPr algn="ctr">
                  <a:defRPr/>
                </a:pPr>
                <a:r>
                  <a:rPr lang="sr-Latn-ME" sz="900" b="1" dirty="0">
                    <a:latin typeface="Calibri" pitchFamily="34" charset="0"/>
                    <a:ea typeface="Calibri" pitchFamily="34" charset="0"/>
                    <a:cs typeface="Times New Roman" pitchFamily="18" charset="0"/>
                  </a:rPr>
                  <a:t>Attach documents</a:t>
                </a:r>
                <a:endParaRPr lang="en-US" sz="900" b="1" dirty="0">
                  <a:latin typeface="Calibri" pitchFamily="34" charset="0"/>
                  <a:ea typeface="Calibri" pitchFamily="34" charset="0"/>
                  <a:cs typeface="Times New Roman" pitchFamily="18" charset="0"/>
                </a:endParaRPr>
              </a:p>
            </p:txBody>
          </p:sp>
          <p:sp>
            <p:nvSpPr>
              <p:cNvPr id="33800" name="Text Box 8"/>
              <p:cNvSpPr txBox="1">
                <a:spLocks noChangeArrowheads="1"/>
              </p:cNvSpPr>
              <p:nvPr/>
            </p:nvSpPr>
            <p:spPr bwMode="auto">
              <a:xfrm>
                <a:off x="7918" y="3847"/>
                <a:ext cx="1617" cy="860"/>
              </a:xfrm>
              <a:prstGeom prst="rect">
                <a:avLst/>
              </a:prstGeom>
              <a:solidFill>
                <a:schemeClr val="accent2">
                  <a:lumMod val="40000"/>
                  <a:lumOff val="60000"/>
                </a:schemeClr>
              </a:solidFill>
              <a:ln w="38100">
                <a:solidFill>
                  <a:srgbClr val="F2F2F2"/>
                </a:solidFill>
                <a:miter lim="800000"/>
                <a:headEnd/>
                <a:tailEnd/>
              </a:ln>
              <a:effectLst>
                <a:outerShdw dist="28398" dir="3806097" algn="ctr" rotWithShape="0">
                  <a:srgbClr val="205867">
                    <a:alpha val="50000"/>
                  </a:srgbClr>
                </a:outerShdw>
              </a:effectLst>
            </p:spPr>
            <p:txBody>
              <a:bodyPr anchor="ctr"/>
              <a:lstStyle/>
              <a:p>
                <a:pPr algn="ctr">
                  <a:defRPr/>
                </a:pPr>
                <a:r>
                  <a:rPr lang="en-US" sz="900" b="1" dirty="0">
                    <a:latin typeface="Calibri" pitchFamily="34" charset="0"/>
                    <a:ea typeface="Calibri" pitchFamily="34" charset="0"/>
                    <a:cs typeface="Times New Roman" pitchFamily="18" charset="0"/>
                  </a:rPr>
                  <a:t>F</a:t>
                </a:r>
                <a:r>
                  <a:rPr lang="sr-Latn-ME" sz="900" b="1" dirty="0">
                    <a:latin typeface="Calibri" pitchFamily="34" charset="0"/>
                    <a:ea typeface="Calibri" pitchFamily="34" charset="0"/>
                    <a:cs typeface="Times New Roman" pitchFamily="18" charset="0"/>
                  </a:rPr>
                  <a:t>illing out the online form</a:t>
                </a:r>
                <a:endParaRPr lang="en-US" sz="900" b="1" dirty="0">
                  <a:latin typeface="Calibri" pitchFamily="34" charset="0"/>
                  <a:ea typeface="Calibri" pitchFamily="34" charset="0"/>
                  <a:cs typeface="Times New Roman" pitchFamily="18" charset="0"/>
                </a:endParaRPr>
              </a:p>
            </p:txBody>
          </p:sp>
          <p:sp>
            <p:nvSpPr>
              <p:cNvPr id="33799" name="Oval 7"/>
              <p:cNvSpPr>
                <a:spLocks noChangeArrowheads="1"/>
              </p:cNvSpPr>
              <p:nvPr/>
            </p:nvSpPr>
            <p:spPr bwMode="auto">
              <a:xfrm>
                <a:off x="2154" y="5291"/>
                <a:ext cx="900" cy="718"/>
              </a:xfrm>
              <a:prstGeom prst="ellipse">
                <a:avLst/>
              </a:prstGeom>
              <a:solidFill>
                <a:schemeClr val="accent2">
                  <a:lumMod val="40000"/>
                  <a:lumOff val="60000"/>
                </a:schemeClr>
              </a:solidFill>
              <a:ln w="38100">
                <a:solidFill>
                  <a:srgbClr val="F2F2F2"/>
                </a:solidFill>
                <a:miter lim="800000"/>
                <a:headEnd/>
                <a:tailEnd/>
              </a:ln>
              <a:effectLst>
                <a:outerShdw dist="28398" dir="3806097" algn="ctr" rotWithShape="0">
                  <a:srgbClr val="205867">
                    <a:alpha val="50000"/>
                  </a:srgbClr>
                </a:outerShdw>
              </a:effectLst>
            </p:spPr>
            <p:txBody>
              <a:bodyPr anchor="ctr"/>
              <a:lstStyle/>
              <a:p>
                <a:pPr algn="ctr">
                  <a:defRPr/>
                </a:pPr>
                <a:r>
                  <a:rPr lang="sr-Latn-ME" sz="900" b="1" dirty="0">
                    <a:latin typeface="Calibri" pitchFamily="34" charset="0"/>
                    <a:ea typeface="Calibri" pitchFamily="34" charset="0"/>
                    <a:cs typeface="Times New Roman" pitchFamily="18" charset="0"/>
                  </a:rPr>
                  <a:t>End </a:t>
                </a:r>
                <a:endParaRPr lang="en-US" sz="900" b="1" dirty="0">
                  <a:latin typeface="Calibri" pitchFamily="34" charset="0"/>
                  <a:ea typeface="Calibri" pitchFamily="34" charset="0"/>
                  <a:cs typeface="Times New Roman" pitchFamily="18" charset="0"/>
                </a:endParaRPr>
              </a:p>
            </p:txBody>
          </p:sp>
          <p:sp>
            <p:nvSpPr>
              <p:cNvPr id="33798" name="AutoShape 6"/>
              <p:cNvSpPr>
                <a:spLocks noChangeShapeType="1"/>
              </p:cNvSpPr>
              <p:nvPr/>
            </p:nvSpPr>
            <p:spPr bwMode="auto">
              <a:xfrm rot="16200000">
                <a:off x="5525" y="3985"/>
                <a:ext cx="2" cy="451"/>
              </a:xfrm>
              <a:prstGeom prst="straightConnector1">
                <a:avLst/>
              </a:prstGeom>
              <a:noFill/>
              <a:ln w="44450">
                <a:solidFill>
                  <a:schemeClr val="tx2">
                    <a:lumMod val="60000"/>
                    <a:lumOff val="40000"/>
                  </a:schemeClr>
                </a:solidFill>
                <a:round/>
                <a:headEnd/>
                <a:tailEnd type="triangle" w="sm" len="med"/>
              </a:ln>
            </p:spPr>
            <p:txBody>
              <a:bodyPr/>
              <a:lstStyle/>
              <a:p>
                <a:pPr>
                  <a:defRPr/>
                </a:pPr>
                <a:endParaRPr lang="en-US"/>
              </a:p>
            </p:txBody>
          </p:sp>
          <p:sp>
            <p:nvSpPr>
              <p:cNvPr id="33797" name="AutoShape 5"/>
              <p:cNvSpPr>
                <a:spLocks noChangeShapeType="1"/>
              </p:cNvSpPr>
              <p:nvPr/>
            </p:nvSpPr>
            <p:spPr bwMode="auto">
              <a:xfrm rot="16200000">
                <a:off x="7656" y="3982"/>
                <a:ext cx="0" cy="451"/>
              </a:xfrm>
              <a:prstGeom prst="straightConnector1">
                <a:avLst/>
              </a:prstGeom>
              <a:noFill/>
              <a:ln w="44450">
                <a:solidFill>
                  <a:schemeClr val="tx2">
                    <a:lumMod val="60000"/>
                    <a:lumOff val="40000"/>
                  </a:schemeClr>
                </a:solidFill>
                <a:round/>
                <a:headEnd/>
                <a:tailEnd type="triangle" w="sm" len="med"/>
              </a:ln>
            </p:spPr>
            <p:txBody>
              <a:bodyPr/>
              <a:lstStyle/>
              <a:p>
                <a:pPr>
                  <a:defRPr/>
                </a:pPr>
                <a:endParaRPr lang="en-US"/>
              </a:p>
            </p:txBody>
          </p:sp>
          <p:sp>
            <p:nvSpPr>
              <p:cNvPr id="33796" name="AutoShape 4"/>
              <p:cNvSpPr>
                <a:spLocks noChangeShapeType="1"/>
              </p:cNvSpPr>
              <p:nvPr/>
            </p:nvSpPr>
            <p:spPr bwMode="auto">
              <a:xfrm rot="5400000">
                <a:off x="5525" y="5483"/>
                <a:ext cx="2" cy="451"/>
              </a:xfrm>
              <a:prstGeom prst="straightConnector1">
                <a:avLst/>
              </a:prstGeom>
              <a:noFill/>
              <a:ln w="44450">
                <a:solidFill>
                  <a:schemeClr val="tx2">
                    <a:lumMod val="60000"/>
                    <a:lumOff val="40000"/>
                  </a:schemeClr>
                </a:solidFill>
                <a:round/>
                <a:headEnd/>
                <a:tailEnd type="triangle" w="sm" len="med"/>
              </a:ln>
            </p:spPr>
            <p:txBody>
              <a:bodyPr/>
              <a:lstStyle/>
              <a:p>
                <a:pPr>
                  <a:defRPr/>
                </a:pPr>
                <a:endParaRPr lang="en-US"/>
              </a:p>
            </p:txBody>
          </p:sp>
          <p:sp>
            <p:nvSpPr>
              <p:cNvPr id="33795" name="AutoShape 3"/>
              <p:cNvSpPr>
                <a:spLocks noChangeShapeType="1"/>
              </p:cNvSpPr>
              <p:nvPr/>
            </p:nvSpPr>
            <p:spPr bwMode="auto">
              <a:xfrm rot="5400000">
                <a:off x="3281" y="5436"/>
                <a:ext cx="2" cy="451"/>
              </a:xfrm>
              <a:prstGeom prst="straightConnector1">
                <a:avLst/>
              </a:prstGeom>
              <a:noFill/>
              <a:ln w="44450">
                <a:solidFill>
                  <a:schemeClr val="tx2">
                    <a:lumMod val="60000"/>
                    <a:lumOff val="40000"/>
                  </a:schemeClr>
                </a:solidFill>
                <a:round/>
                <a:headEnd/>
                <a:tailEnd type="triangle" w="sm" len="med"/>
              </a:ln>
            </p:spPr>
            <p:txBody>
              <a:bodyPr/>
              <a:lstStyle/>
              <a:p>
                <a:pPr>
                  <a:defRPr/>
                </a:pPr>
                <a:endParaRPr lang="en-US"/>
              </a:p>
            </p:txBody>
          </p:sp>
        </p:grpSp>
      </p:grpSp>
      <p:sp>
        <p:nvSpPr>
          <p:cNvPr id="16393" name="Rectangle 27"/>
          <p:cNvSpPr>
            <a:spLocks noChangeArrowheads="1"/>
          </p:cNvSpPr>
          <p:nvPr/>
        </p:nvSpPr>
        <p:spPr bwMode="auto">
          <a:xfrm>
            <a:off x="457200" y="457200"/>
            <a:ext cx="9144000" cy="0"/>
          </a:xfrm>
          <a:prstGeom prst="rect">
            <a:avLst/>
          </a:prstGeom>
          <a:noFill/>
          <a:ln w="9525">
            <a:noFill/>
            <a:miter lim="800000"/>
            <a:headEnd/>
            <a:tailEnd/>
          </a:ln>
        </p:spPr>
        <p:txBody>
          <a:bodyPr wrap="none" anchor="ctr">
            <a:spAutoFit/>
          </a:bodyPr>
          <a:lstStyle/>
          <a:p>
            <a:endParaRPr lang="en-US">
              <a:latin typeface="Calibri" pitchFamily="34" charset="0"/>
            </a:endParaRPr>
          </a:p>
        </p:txBody>
      </p:sp>
      <p:sp>
        <p:nvSpPr>
          <p:cNvPr id="36" name="Rectangle 35"/>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6395"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8" name="Rectangle 37"/>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6397" name="Rectangle 38"/>
          <p:cNvSpPr>
            <a:spLocks noChangeArrowheads="1"/>
          </p:cNvSpPr>
          <p:nvPr/>
        </p:nvSpPr>
        <p:spPr bwMode="auto">
          <a:xfrm>
            <a:off x="142875" y="7143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
        <p:nvSpPr>
          <p:cNvPr id="16398" name="Rectangle 39"/>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412" name="Text Box 121"/>
          <p:cNvSpPr txBox="1">
            <a:spLocks noChangeArrowheads="1"/>
          </p:cNvSpPr>
          <p:nvPr/>
        </p:nvSpPr>
        <p:spPr bwMode="auto">
          <a:xfrm>
            <a:off x="228600" y="1285875"/>
            <a:ext cx="8701088" cy="4643438"/>
          </a:xfrm>
          <a:prstGeom prst="rect">
            <a:avLst/>
          </a:prstGeom>
          <a:noFill/>
          <a:ln w="9525" algn="ctr">
            <a:noFill/>
            <a:miter lim="800000"/>
            <a:headEnd/>
            <a:tailEnd/>
          </a:ln>
        </p:spPr>
        <p:txBody>
          <a:bodyPr/>
          <a:lstStyle/>
          <a:p>
            <a:pPr marL="814388" indent="-450850" algn="ctr"/>
            <a:r>
              <a:rPr lang="en-US" sz="2400" b="1">
                <a:solidFill>
                  <a:srgbClr val="C00000"/>
                </a:solidFill>
                <a:latin typeface="Cambria" pitchFamily="18" charset="0"/>
              </a:rPr>
              <a:t>Central Business Register </a:t>
            </a:r>
          </a:p>
          <a:p>
            <a:pPr marL="814388" indent="-450850" algn="ctr"/>
            <a:r>
              <a:rPr lang="en-US" sz="2400">
                <a:solidFill>
                  <a:srgbClr val="C00000"/>
                </a:solidFill>
                <a:latin typeface="Cambria" pitchFamily="18" charset="0"/>
              </a:rPr>
              <a:t>www.crps.me</a:t>
            </a:r>
          </a:p>
          <a:p>
            <a:pPr marL="814388" indent="-450850" algn="ctr"/>
            <a:endParaRPr lang="en-US" sz="2400">
              <a:solidFill>
                <a:srgbClr val="C00000"/>
              </a:solidFill>
              <a:latin typeface="Cambria" pitchFamily="18" charset="0"/>
            </a:endParaRPr>
          </a:p>
        </p:txBody>
      </p:sp>
      <p:grpSp>
        <p:nvGrpSpPr>
          <p:cNvPr id="1741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1143000" y="4143375"/>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17415"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pic>
        <p:nvPicPr>
          <p:cNvPr id="17416" name="Picture 2"/>
          <p:cNvPicPr>
            <a:picLocks noChangeAspect="1" noChangeArrowheads="1"/>
          </p:cNvPicPr>
          <p:nvPr/>
        </p:nvPicPr>
        <p:blipFill>
          <a:blip r:embed="rId3"/>
          <a:srcRect/>
          <a:stretch>
            <a:fillRect/>
          </a:stretch>
        </p:blipFill>
        <p:spPr bwMode="auto">
          <a:xfrm>
            <a:off x="1143000" y="2071688"/>
            <a:ext cx="6929438" cy="4071937"/>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7418"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7420"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436" name="Text Box 121"/>
          <p:cNvSpPr txBox="1">
            <a:spLocks noChangeArrowheads="1"/>
          </p:cNvSpPr>
          <p:nvPr/>
        </p:nvSpPr>
        <p:spPr bwMode="auto">
          <a:xfrm>
            <a:off x="228600" y="1214438"/>
            <a:ext cx="8701088" cy="4714875"/>
          </a:xfrm>
          <a:prstGeom prst="rect">
            <a:avLst/>
          </a:prstGeom>
          <a:noFill/>
          <a:ln w="9525" algn="ctr">
            <a:noFill/>
            <a:miter lim="800000"/>
            <a:headEnd/>
            <a:tailEnd/>
          </a:ln>
        </p:spPr>
        <p:txBody>
          <a:bodyPr/>
          <a:lstStyle/>
          <a:p>
            <a:pPr marL="814388" indent="-450850" algn="ctr"/>
            <a:r>
              <a:rPr lang="en-US" sz="2400" b="1">
                <a:solidFill>
                  <a:srgbClr val="C00000"/>
                </a:solidFill>
                <a:latin typeface="Cambria" pitchFamily="18" charset="0"/>
              </a:rPr>
              <a:t>Registar licenci</a:t>
            </a:r>
          </a:p>
          <a:p>
            <a:pPr marL="814388" indent="-450850" algn="ctr"/>
            <a:r>
              <a:rPr lang="en-US" sz="2400">
                <a:solidFill>
                  <a:srgbClr val="C00000"/>
                </a:solidFill>
                <a:latin typeface="Cambria" pitchFamily="18" charset="0"/>
              </a:rPr>
              <a:t>www.licence.me</a:t>
            </a:r>
          </a:p>
          <a:p>
            <a:pPr marL="814388" indent="-450850" algn="ctr"/>
            <a:endParaRPr lang="en-US" sz="2400">
              <a:solidFill>
                <a:srgbClr val="C00000"/>
              </a:solidFill>
              <a:latin typeface="Cambria" pitchFamily="18" charset="0"/>
            </a:endParaRPr>
          </a:p>
          <a:p>
            <a:pPr marL="814388" indent="-450850" algn="ctr"/>
            <a:endParaRPr lang="en-US" sz="2400">
              <a:solidFill>
                <a:srgbClr val="C00000"/>
              </a:solidFill>
              <a:latin typeface="Cambria" pitchFamily="18" charset="0"/>
            </a:endParaRPr>
          </a:p>
        </p:txBody>
      </p:sp>
      <p:grpSp>
        <p:nvGrpSpPr>
          <p:cNvPr id="1843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sp>
        <p:nvSpPr>
          <p:cNvPr id="18" name="Rectangle 17"/>
          <p:cNvSpPr/>
          <p:nvPr/>
        </p:nvSpPr>
        <p:spPr>
          <a:xfrm>
            <a:off x="-1143000" y="4143375"/>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18440"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pic>
        <p:nvPicPr>
          <p:cNvPr id="18441" name="Picture 2"/>
          <p:cNvPicPr>
            <a:picLocks noChangeAspect="1" noChangeArrowheads="1"/>
          </p:cNvPicPr>
          <p:nvPr/>
        </p:nvPicPr>
        <p:blipFill>
          <a:blip r:embed="rId3"/>
          <a:srcRect/>
          <a:stretch>
            <a:fillRect/>
          </a:stretch>
        </p:blipFill>
        <p:spPr bwMode="auto">
          <a:xfrm>
            <a:off x="1285875" y="2071688"/>
            <a:ext cx="6858000" cy="400050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844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8445"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500188"/>
            <a:ext cx="8701088" cy="4429125"/>
          </a:xfrm>
          <a:prstGeom prst="rect">
            <a:avLst/>
          </a:prstGeom>
          <a:noFill/>
          <a:ln w="9525" algn="ctr">
            <a:noFill/>
            <a:miter lim="800000"/>
            <a:headEnd/>
            <a:tailEnd/>
          </a:ln>
          <a:effectLst/>
        </p:spPr>
        <p:txBody>
          <a:bodyPr/>
          <a:lstStyle/>
          <a:p>
            <a:pPr fontAlgn="auto">
              <a:spcBef>
                <a:spcPts val="0"/>
              </a:spcBef>
              <a:spcAft>
                <a:spcPts val="0"/>
              </a:spcAft>
              <a:defRPr/>
            </a:pPr>
            <a:endParaRPr lang="sr-Latn-ME" dirty="0">
              <a:latin typeface="+mn-lt"/>
              <a:cs typeface="+mn-cs"/>
            </a:endParaRPr>
          </a:p>
          <a:p>
            <a:pPr marL="814388" indent="-450850" algn="ctr" fontAlgn="auto">
              <a:spcBef>
                <a:spcPts val="0"/>
              </a:spcBef>
              <a:spcAft>
                <a:spcPts val="0"/>
              </a:spcAft>
              <a:defRPr/>
            </a:pPr>
            <a:r>
              <a:rPr lang="sr-Latn-ME" sz="2400" b="1" dirty="0">
                <a:solidFill>
                  <a:srgbClr val="C00000"/>
                </a:solidFill>
                <a:latin typeface="Cambria" pitchFamily="18" charset="0"/>
                <a:cs typeface="+mn-cs"/>
              </a:rPr>
              <a:t>C</a:t>
            </a:r>
            <a:r>
              <a:rPr lang="en-US" sz="2400" b="1" dirty="0" err="1">
                <a:solidFill>
                  <a:srgbClr val="C00000"/>
                </a:solidFill>
                <a:latin typeface="Cambria" pitchFamily="18" charset="0"/>
                <a:cs typeface="+mn-cs"/>
              </a:rPr>
              <a:t>ertification</a:t>
            </a:r>
            <a:r>
              <a:rPr lang="en-US" sz="2400" b="1" dirty="0">
                <a:solidFill>
                  <a:srgbClr val="C00000"/>
                </a:solidFill>
                <a:latin typeface="Cambria" pitchFamily="18" charset="0"/>
                <a:cs typeface="+mn-cs"/>
              </a:rPr>
              <a:t> bodies</a:t>
            </a:r>
            <a:r>
              <a:rPr lang="sr-Latn-ME" sz="2400" b="1" dirty="0">
                <a:solidFill>
                  <a:srgbClr val="C00000"/>
                </a:solidFill>
                <a:latin typeface="Cambria" pitchFamily="18" charset="0"/>
                <a:cs typeface="+mn-cs"/>
              </a:rPr>
              <a:t> in The Montegro</a:t>
            </a:r>
          </a:p>
          <a:p>
            <a:pPr marL="814388" indent="-450850" algn="ctr" fontAlgn="auto">
              <a:spcBef>
                <a:spcPts val="0"/>
              </a:spcBef>
              <a:spcAft>
                <a:spcPts val="0"/>
              </a:spcAft>
              <a:defRPr/>
            </a:pPr>
            <a:endParaRPr lang="sr-Latn-ME" sz="2400" b="1" dirty="0">
              <a:solidFill>
                <a:srgbClr val="C00000"/>
              </a:solidFill>
              <a:latin typeface="Cambria" pitchFamily="18" charset="0"/>
              <a:cs typeface="+mn-cs"/>
            </a:endParaRPr>
          </a:p>
          <a:p>
            <a:pPr marL="814388" indent="-450850" algn="ctr" fontAlgn="auto">
              <a:spcBef>
                <a:spcPts val="0"/>
              </a:spcBef>
              <a:spcAft>
                <a:spcPts val="0"/>
              </a:spcAft>
              <a:defRPr/>
            </a:pPr>
            <a:r>
              <a:rPr lang="en-US" sz="2400" b="1" dirty="0">
                <a:solidFill>
                  <a:srgbClr val="C00000"/>
                </a:solidFill>
                <a:latin typeface="Cambria" pitchFamily="18" charset="0"/>
                <a:cs typeface="+mn-cs"/>
              </a:rPr>
              <a:t>Montenegro</a:t>
            </a:r>
            <a:r>
              <a:rPr lang="sr-Latn-ME" sz="2400" b="1" dirty="0">
                <a:solidFill>
                  <a:srgbClr val="C00000"/>
                </a:solidFill>
                <a:latin typeface="Cambria" pitchFamily="18" charset="0"/>
                <a:cs typeface="+mn-cs"/>
              </a:rPr>
              <a:t> </a:t>
            </a:r>
            <a:r>
              <a:rPr lang="en-US" sz="2400" b="1" dirty="0">
                <a:solidFill>
                  <a:srgbClr val="C00000"/>
                </a:solidFill>
                <a:latin typeface="Cambria" pitchFamily="18" charset="0"/>
                <a:cs typeface="+mn-cs"/>
              </a:rPr>
              <a:t>Post </a:t>
            </a:r>
            <a:endParaRPr lang="sr-Latn-ME" sz="2400" b="1" dirty="0">
              <a:solidFill>
                <a:srgbClr val="C00000"/>
              </a:solidFill>
              <a:latin typeface="Cambria" pitchFamily="18" charset="0"/>
              <a:cs typeface="+mn-cs"/>
            </a:endParaRPr>
          </a:p>
          <a:p>
            <a:pPr marL="814388" indent="-450850" algn="ctr" fontAlgn="auto">
              <a:spcBef>
                <a:spcPts val="0"/>
              </a:spcBef>
              <a:spcAft>
                <a:spcPts val="0"/>
              </a:spcAft>
              <a:defRPr/>
            </a:pPr>
            <a:r>
              <a:rPr lang="en-US" sz="2400" dirty="0">
                <a:solidFill>
                  <a:srgbClr val="C00000"/>
                </a:solidFill>
                <a:latin typeface="+mn-lt"/>
                <a:cs typeface="+mn-cs"/>
              </a:rPr>
              <a:t>http://www.postacg-ca.me</a:t>
            </a:r>
            <a:endParaRPr lang="sr-Latn-ME" sz="2400" b="1" dirty="0">
              <a:solidFill>
                <a:srgbClr val="C00000"/>
              </a:solidFill>
              <a:latin typeface="Cambria" pitchFamily="18" charset="0"/>
              <a:cs typeface="+mn-cs"/>
            </a:endParaRPr>
          </a:p>
          <a:p>
            <a:pPr marL="814388" indent="-450850" fontAlgn="auto">
              <a:spcBef>
                <a:spcPts val="0"/>
              </a:spcBef>
              <a:spcAft>
                <a:spcPts val="0"/>
              </a:spcAft>
              <a:defRPr/>
            </a:pPr>
            <a:endParaRPr lang="sr-Latn-ME" sz="2400" b="1" dirty="0">
              <a:solidFill>
                <a:srgbClr val="C00000"/>
              </a:solidFill>
              <a:latin typeface="Cambria" pitchFamily="18" charset="0"/>
              <a:cs typeface="+mn-cs"/>
            </a:endParaRPr>
          </a:p>
          <a:p>
            <a:pPr marL="814388" indent="-450850" fontAlgn="auto">
              <a:spcBef>
                <a:spcPts val="0"/>
              </a:spcBef>
              <a:spcAft>
                <a:spcPts val="0"/>
              </a:spcAft>
              <a:defRPr/>
            </a:pPr>
            <a:endParaRPr lang="sr-Latn-ME" sz="2400" b="1" dirty="0">
              <a:solidFill>
                <a:srgbClr val="C00000"/>
              </a:solidFill>
              <a:latin typeface="Cambria" pitchFamily="18" charset="0"/>
              <a:cs typeface="+mn-cs"/>
            </a:endParaRPr>
          </a:p>
          <a:p>
            <a:pPr marL="814388" indent="-450850" algn="ctr" fontAlgn="auto">
              <a:spcBef>
                <a:spcPts val="0"/>
              </a:spcBef>
              <a:spcAft>
                <a:spcPts val="0"/>
              </a:spcAft>
              <a:defRPr/>
            </a:pPr>
            <a:r>
              <a:rPr lang="en-US" sz="2400" b="1" dirty="0">
                <a:solidFill>
                  <a:srgbClr val="C00000"/>
                </a:solidFill>
                <a:latin typeface="Cambria" pitchFamily="18" charset="0"/>
                <a:cs typeface="+mn-cs"/>
              </a:rPr>
              <a:t>Ministry </a:t>
            </a:r>
            <a:r>
              <a:rPr lang="sr-Latn-ME" sz="2400" b="1" dirty="0">
                <a:solidFill>
                  <a:srgbClr val="C00000"/>
                </a:solidFill>
                <a:latin typeface="Cambria" pitchFamily="18" charset="0"/>
                <a:cs typeface="+mn-cs"/>
              </a:rPr>
              <a:t>for </a:t>
            </a:r>
            <a:r>
              <a:rPr lang="en-US" sz="2400" b="1" dirty="0">
                <a:solidFill>
                  <a:srgbClr val="C00000"/>
                </a:solidFill>
                <a:latin typeface="Cambria" pitchFamily="18" charset="0"/>
                <a:cs typeface="+mn-cs"/>
              </a:rPr>
              <a:t>Information Society and Telecommunication</a:t>
            </a:r>
          </a:p>
          <a:p>
            <a:pPr marL="814388" indent="-450850" algn="ctr" fontAlgn="auto">
              <a:spcBef>
                <a:spcPts val="0"/>
              </a:spcBef>
              <a:spcAft>
                <a:spcPts val="0"/>
              </a:spcAft>
              <a:defRPr/>
            </a:pPr>
            <a:r>
              <a:rPr lang="sr-Latn-ME" sz="2400" dirty="0">
                <a:solidFill>
                  <a:srgbClr val="C00000"/>
                </a:solidFill>
                <a:latin typeface="Cambria" pitchFamily="18" charset="0"/>
                <a:cs typeface="+mn-cs"/>
              </a:rPr>
              <a:t>www.pki.gov.me</a:t>
            </a:r>
          </a:p>
          <a:p>
            <a:pPr marL="814388" indent="-450850" algn="ctr" fontAlgn="auto">
              <a:spcBef>
                <a:spcPts val="0"/>
              </a:spcBef>
              <a:spcAft>
                <a:spcPts val="0"/>
              </a:spcAft>
              <a:defRPr/>
            </a:pPr>
            <a:endParaRPr lang="sr-Latn-ME" sz="2400" b="1" dirty="0">
              <a:solidFill>
                <a:srgbClr val="C00000"/>
              </a:solidFill>
              <a:latin typeface="Cambria" pitchFamily="18" charset="0"/>
              <a:cs typeface="+mn-cs"/>
            </a:endParaRPr>
          </a:p>
        </p:txBody>
      </p:sp>
      <p:grpSp>
        <p:nvGrpSpPr>
          <p:cNvPr id="1946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1143000" y="4143375"/>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19463"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sp>
        <p:nvSpPr>
          <p:cNvPr id="21" name="Rectangle 20"/>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1946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3" name="Rectangle 22"/>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19468" name="Rectangle 24"/>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484" name="Text Box 121"/>
          <p:cNvSpPr txBox="1">
            <a:spLocks noChangeArrowheads="1"/>
          </p:cNvSpPr>
          <p:nvPr/>
        </p:nvSpPr>
        <p:spPr bwMode="auto">
          <a:xfrm>
            <a:off x="228600" y="1285875"/>
            <a:ext cx="8486775" cy="4929188"/>
          </a:xfrm>
          <a:prstGeom prst="rect">
            <a:avLst/>
          </a:prstGeom>
          <a:noFill/>
          <a:ln w="9525" algn="ctr">
            <a:noFill/>
            <a:miter lim="800000"/>
            <a:headEnd/>
            <a:tailEnd/>
          </a:ln>
        </p:spPr>
        <p:txBody>
          <a:bodyPr/>
          <a:lstStyle/>
          <a:p>
            <a:pPr marL="814388" indent="-450850" algn="ctr"/>
            <a:r>
              <a:rPr lang="en-US" sz="2400" b="1">
                <a:solidFill>
                  <a:srgbClr val="C00000"/>
                </a:solidFill>
                <a:latin typeface="Cambria" pitchFamily="18" charset="0"/>
              </a:rPr>
              <a:t>Montenegro Post </a:t>
            </a:r>
          </a:p>
          <a:p>
            <a:pPr marL="814388" indent="-450850" algn="ctr"/>
            <a:r>
              <a:rPr lang="en-US" sz="2400">
                <a:solidFill>
                  <a:srgbClr val="C00000"/>
                </a:solidFill>
                <a:latin typeface="Calibri" pitchFamily="34" charset="0"/>
              </a:rPr>
              <a:t>http://www.postacg-ca.me</a:t>
            </a:r>
          </a:p>
          <a:p>
            <a:pPr marL="814388" indent="-450850" algn="ctr"/>
            <a:endParaRPr lang="en-US" sz="2400" b="1">
              <a:solidFill>
                <a:srgbClr val="C00000"/>
              </a:solidFill>
              <a:latin typeface="Cambria" pitchFamily="18" charset="0"/>
            </a:endParaRPr>
          </a:p>
        </p:txBody>
      </p:sp>
      <p:grpSp>
        <p:nvGrpSpPr>
          <p:cNvPr id="2048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1143000" y="4143375"/>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20487"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pic>
        <p:nvPicPr>
          <p:cNvPr id="20488" name="Picture 3"/>
          <p:cNvPicPr>
            <a:picLocks noChangeAspect="1" noChangeArrowheads="1"/>
          </p:cNvPicPr>
          <p:nvPr/>
        </p:nvPicPr>
        <p:blipFill>
          <a:blip r:embed="rId3"/>
          <a:srcRect/>
          <a:stretch>
            <a:fillRect/>
          </a:stretch>
        </p:blipFill>
        <p:spPr bwMode="auto">
          <a:xfrm>
            <a:off x="500063" y="2071688"/>
            <a:ext cx="8113712" cy="4071937"/>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20490"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20492"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508" name="Text Box 121"/>
          <p:cNvSpPr txBox="1">
            <a:spLocks noChangeArrowheads="1"/>
          </p:cNvSpPr>
          <p:nvPr/>
        </p:nvSpPr>
        <p:spPr bwMode="auto">
          <a:xfrm>
            <a:off x="228600" y="1285875"/>
            <a:ext cx="8701088" cy="4643438"/>
          </a:xfrm>
          <a:prstGeom prst="rect">
            <a:avLst/>
          </a:prstGeom>
          <a:noFill/>
          <a:ln w="9525" algn="ctr">
            <a:noFill/>
            <a:miter lim="800000"/>
            <a:headEnd/>
            <a:tailEnd/>
          </a:ln>
        </p:spPr>
        <p:txBody>
          <a:bodyPr/>
          <a:lstStyle/>
          <a:p>
            <a:pPr marL="814388" indent="-450850" algn="ctr"/>
            <a:r>
              <a:rPr lang="en-US" sz="2400" b="1">
                <a:solidFill>
                  <a:srgbClr val="C00000"/>
                </a:solidFill>
                <a:latin typeface="Cambria" pitchFamily="18" charset="0"/>
              </a:rPr>
              <a:t>Ministry for Information Society and Telecommunication</a:t>
            </a:r>
          </a:p>
          <a:p>
            <a:pPr marL="814388" indent="-450850" algn="ctr"/>
            <a:r>
              <a:rPr lang="en-US" sz="2400">
                <a:solidFill>
                  <a:srgbClr val="C00000"/>
                </a:solidFill>
                <a:latin typeface="Cambria" pitchFamily="18" charset="0"/>
              </a:rPr>
              <a:t>www.pki.gov.me</a:t>
            </a:r>
          </a:p>
          <a:p>
            <a:pPr marL="814388" indent="-450850" algn="ctr"/>
            <a:endParaRPr lang="en-US" sz="2400">
              <a:solidFill>
                <a:srgbClr val="C00000"/>
              </a:solidFill>
              <a:latin typeface="Cambria" pitchFamily="18" charset="0"/>
            </a:endParaRPr>
          </a:p>
          <a:p>
            <a:pPr marL="814388" indent="-450850" algn="ctr"/>
            <a:endParaRPr lang="en-US" sz="2400" b="1">
              <a:solidFill>
                <a:srgbClr val="C00000"/>
              </a:solidFill>
              <a:latin typeface="Cambria" pitchFamily="18" charset="0"/>
            </a:endParaRPr>
          </a:p>
        </p:txBody>
      </p:sp>
      <p:grpSp>
        <p:nvGrpSpPr>
          <p:cNvPr id="2150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1143000" y="4143375"/>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cs typeface="+mn-cs"/>
            </a:endParaRPr>
          </a:p>
        </p:txBody>
      </p:sp>
      <p:pic>
        <p:nvPicPr>
          <p:cNvPr id="21511"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pic>
        <p:nvPicPr>
          <p:cNvPr id="21512" name="Picture 2"/>
          <p:cNvPicPr>
            <a:picLocks noChangeAspect="1" noChangeArrowheads="1"/>
          </p:cNvPicPr>
          <p:nvPr/>
        </p:nvPicPr>
        <p:blipFill>
          <a:blip r:embed="rId3"/>
          <a:srcRect/>
          <a:stretch>
            <a:fillRect/>
          </a:stretch>
        </p:blipFill>
        <p:spPr bwMode="auto">
          <a:xfrm>
            <a:off x="500063" y="2071688"/>
            <a:ext cx="8215312" cy="3943350"/>
          </a:xfrm>
          <a:prstGeom prst="rect">
            <a:avLst/>
          </a:prstGeom>
          <a:noFill/>
          <a:ln w="9525">
            <a:noFill/>
            <a:miter lim="800000"/>
            <a:headEnd/>
            <a:tailEnd/>
          </a:ln>
        </p:spPr>
      </p:pic>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a:solidFill>
                  <a:schemeClr val="accent2">
                    <a:lumMod val="75000"/>
                  </a:schemeClr>
                </a:solidFill>
                <a:latin typeface="Cambria" pitchFamily="18" charset="0"/>
              </a:rPr>
              <a:t>3</a:t>
            </a:r>
            <a:endParaRPr lang="sr-Latn-CS" sz="1100" b="1" dirty="0">
              <a:solidFill>
                <a:schemeClr val="accent2">
                  <a:lumMod val="75000"/>
                </a:schemeClr>
              </a:solidFill>
              <a:latin typeface="Cambria" pitchFamily="18" charset="0"/>
            </a:endParaRPr>
          </a:p>
        </p:txBody>
      </p:sp>
      <p:pic>
        <p:nvPicPr>
          <p:cNvPr id="21514"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Arial" pitchFamily="34"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Arial" pitchFamily="34" charset="0"/>
              </a:rPr>
              <a:t>Negotiating Team for the Accession of  </a:t>
            </a:r>
            <a:r>
              <a:rPr lang="sr-Latn-CS" sz="1000" b="1" dirty="0">
                <a:solidFill>
                  <a:schemeClr val="accent2">
                    <a:lumMod val="75000"/>
                  </a:schemeClr>
                </a:solidFill>
                <a:latin typeface="Cambria" pitchFamily="18" charset="0"/>
                <a:cs typeface="Arial" pitchFamily="34" charset="0"/>
              </a:rPr>
              <a:t>Montenegro </a:t>
            </a:r>
            <a:r>
              <a:rPr lang="en-GB" sz="1000" b="1" dirty="0">
                <a:solidFill>
                  <a:schemeClr val="accent2">
                    <a:lumMod val="75000"/>
                  </a:schemeClr>
                </a:solidFill>
                <a:latin typeface="Cambria" pitchFamily="18" charset="0"/>
                <a:cs typeface="Arial" pitchFamily="34" charset="0"/>
              </a:rPr>
              <a:t>to the European Union</a:t>
            </a:r>
            <a:r>
              <a:rPr lang="sr-Latn-CS" sz="1000" b="1" dirty="0">
                <a:solidFill>
                  <a:schemeClr val="accent2">
                    <a:lumMod val="75000"/>
                  </a:schemeClr>
                </a:solidFill>
                <a:latin typeface="Cambria" pitchFamily="18" charset="0"/>
                <a:cs typeface="Arial" pitchFamily="34" charset="0"/>
              </a:rPr>
              <a:t> </a:t>
            </a:r>
            <a:endParaRPr lang="en-US" sz="1000" dirty="0">
              <a:solidFill>
                <a:schemeClr val="accent2">
                  <a:lumMod val="75000"/>
                </a:schemeClr>
              </a:solidFill>
              <a:latin typeface="+mn-lt"/>
              <a:cs typeface="Arial" pitchFamily="34" charset="0"/>
            </a:endParaRPr>
          </a:p>
        </p:txBody>
      </p:sp>
      <p:sp>
        <p:nvSpPr>
          <p:cNvPr id="21516" name="Rectangle 22"/>
          <p:cNvSpPr>
            <a:spLocks noChangeArrowheads="1"/>
          </p:cNvSpPr>
          <p:nvPr/>
        </p:nvSpPr>
        <p:spPr bwMode="auto">
          <a:xfrm>
            <a:off x="95250" y="104775"/>
            <a:ext cx="7524750" cy="641350"/>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500" b="1">
                <a:solidFill>
                  <a:srgbClr val="F2DCDB"/>
                </a:solidFill>
                <a:latin typeface="Cambria" pitchFamily="18" charset="0"/>
              </a:rPr>
              <a:t>Chapter </a:t>
            </a:r>
            <a:r>
              <a:rPr lang="en-US" sz="1500" b="1">
                <a:solidFill>
                  <a:srgbClr val="F2DCDB"/>
                </a:solidFill>
                <a:latin typeface="Cambria" pitchFamily="18" charset="0"/>
              </a:rPr>
              <a:t>03</a:t>
            </a:r>
            <a:r>
              <a:rPr lang="sr-Latn-CS" sz="1500" b="1">
                <a:solidFill>
                  <a:srgbClr val="F2DCDB"/>
                </a:solidFill>
                <a:latin typeface="Cambria" pitchFamily="18" charset="0"/>
              </a:rPr>
              <a:t>: </a:t>
            </a:r>
            <a:r>
              <a:rPr lang="en-GB" sz="1500" b="1">
                <a:solidFill>
                  <a:srgbClr val="F2DCDB"/>
                </a:solidFill>
                <a:latin typeface="Cambria" pitchFamily="18" charset="0"/>
              </a:rPr>
              <a:t>Right of establishment and freedom to provide services</a:t>
            </a:r>
            <a:endParaRPr lang="en-US" sz="15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a:solidFill>
                <a:srgbClr val="F2DCDB"/>
              </a:solidFill>
              <a:latin typeface="Cambri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253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20643</TotalTime>
  <Words>1351</Words>
  <Application>Microsoft Office PowerPoint</Application>
  <PresentationFormat>On-screen Show (4:3)</PresentationFormat>
  <Paragraphs>247</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Cambria</vt:lpstr>
      <vt:lpstr>Wingdings</vt:lpstr>
      <vt:lpstr>Times New Roman</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bojana.bajic</dc:creator>
  <cp:lastModifiedBy>user</cp:lastModifiedBy>
  <cp:revision>41</cp:revision>
  <dcterms:created xsi:type="dcterms:W3CDTF">2012-11-05T11:48:10Z</dcterms:created>
  <dcterms:modified xsi:type="dcterms:W3CDTF">2012-11-22T15:10:25Z</dcterms:modified>
</cp:coreProperties>
</file>